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97" r:id="rId4"/>
  </p:sldMasterIdLst>
  <p:notesMasterIdLst>
    <p:notesMasterId r:id="rId14"/>
  </p:notesMasterIdLst>
  <p:sldIdLst>
    <p:sldId id="256" r:id="rId5"/>
    <p:sldId id="257" r:id="rId6"/>
    <p:sldId id="258" r:id="rId7"/>
    <p:sldId id="271" r:id="rId8"/>
    <p:sldId id="260" r:id="rId9"/>
    <p:sldId id="272" r:id="rId10"/>
    <p:sldId id="273" r:id="rId11"/>
    <p:sldId id="264" r:id="rId12"/>
    <p:sldId id="270" r:id="rId13"/>
  </p:sldIdLst>
  <p:sldSz cx="18288000" cy="10287000"/>
  <p:notesSz cx="6858000" cy="9144000"/>
  <p:embeddedFontLst>
    <p:embeddedFont>
      <p:font typeface="Aptos Serif" panose="02020604070405020304" pitchFamily="18" charset="0"/>
      <p:regular r:id="rId15"/>
      <p:bold r:id="rId16"/>
      <p:italic r:id="rId17"/>
      <p:boldItalic r:id="rId18"/>
    </p:embeddedFont>
    <p:embeddedFont>
      <p:font typeface="Century Gothic" panose="020B0502020202020204" pitchFamily="34" charset="0"/>
      <p:regular r:id="rId19"/>
      <p:bold r:id="rId20"/>
      <p:italic r:id="rId21"/>
      <p:boldItalic r:id="rId22"/>
    </p:embeddedFont>
    <p:embeddedFont>
      <p:font typeface="Garamond" panose="02020404030301010803" pitchFamily="18" charset="0"/>
      <p:regular r:id="rId23"/>
      <p:bold r:id="rId24"/>
      <p:italic r:id="rId25"/>
    </p:embeddedFont>
    <p:embeddedFont>
      <p:font typeface="Impact" panose="020B0806030902050204" pitchFamily="34" charset="0"/>
      <p:regular r:id="rId26"/>
    </p:embeddedFont>
    <p:embeddedFont>
      <p:font typeface="Perandory" panose="020B0604020202020204" charset="0"/>
      <p:regular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C5A2"/>
    <a:srgbClr val="333333"/>
    <a:srgbClr val="FFF8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7DA4A0-8E39-4C38-B8BC-1391A43DED47}" v="8" dt="2025-12-11T16:36:03.576"/>
    <p1510:client id="{DF047CCE-3618-4980-91D3-747C1AB2E0F9}" v="3" dt="2025-12-11T16:40:17.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0" d="100"/>
          <a:sy n="70" d="100"/>
        </p:scale>
        <p:origin x="77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customXml" Target="../customXml/item3.xml"/><Relationship Id="rId21" Type="http://schemas.openxmlformats.org/officeDocument/2006/relationships/font" Target="fonts/font7.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customXml" Target="../customXml/item2.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0.fntdata"/><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5.fntdata"/><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FDC9AE-4F54-4766-9230-FE61AC0256D1}"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6C01E-7BAA-40C7-BC88-A36B1B1018E6}" type="slidenum">
              <a:rPr lang="en-GB" smtClean="0"/>
              <a:t>‹#›</a:t>
            </a:fld>
            <a:endParaRPr lang="en-GB"/>
          </a:p>
        </p:txBody>
      </p:sp>
    </p:spTree>
    <p:extLst>
      <p:ext uri="{BB962C8B-B14F-4D97-AF65-F5344CB8AC3E}">
        <p14:creationId xmlns:p14="http://schemas.microsoft.com/office/powerpoint/2010/main" val="4020584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F26C01E-7BAA-40C7-BC88-A36B1B1018E6}" type="slidenum">
              <a:rPr lang="en-GB" smtClean="0"/>
              <a:t>2</a:t>
            </a:fld>
            <a:endParaRPr lang="en-GB"/>
          </a:p>
        </p:txBody>
      </p:sp>
    </p:spTree>
    <p:extLst>
      <p:ext uri="{BB962C8B-B14F-4D97-AF65-F5344CB8AC3E}">
        <p14:creationId xmlns:p14="http://schemas.microsoft.com/office/powerpoint/2010/main" val="2879807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8288000" cy="10287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961805" y="1901595"/>
            <a:ext cx="14364393" cy="646192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2171702" y="2117423"/>
            <a:ext cx="13944600" cy="6052155"/>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7703820" y="1901595"/>
            <a:ext cx="2880360" cy="10972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7875270" y="1901596"/>
            <a:ext cx="2537460" cy="967943"/>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342562" y="3136895"/>
            <a:ext cx="13602879" cy="3886200"/>
          </a:xfrm>
        </p:spPr>
        <p:txBody>
          <a:bodyPr tIns="45720" bIns="45720" anchor="ctr">
            <a:noAutofit/>
          </a:bodyPr>
          <a:lstStyle>
            <a:lvl1pPr algn="ctr">
              <a:lnSpc>
                <a:spcPct val="83000"/>
              </a:lnSpc>
              <a:defRPr lang="en-US" sz="10800" b="0" kern="1200" cap="all" spc="-15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2343150" y="7023094"/>
            <a:ext cx="13606272" cy="685802"/>
          </a:xfrm>
        </p:spPr>
        <p:txBody>
          <a:bodyPr>
            <a:normAutofit/>
          </a:bodyPr>
          <a:lstStyle>
            <a:lvl1pPr marL="0" indent="0" algn="ctr">
              <a:spcBef>
                <a:spcPts val="0"/>
              </a:spcBef>
              <a:buNone/>
              <a:defRPr sz="2400" spc="120" baseline="0">
                <a:solidFill>
                  <a:schemeClr val="tx1"/>
                </a:solidFill>
              </a:defRPr>
            </a:lvl1pPr>
            <a:lvl2pPr marL="685800" indent="0" algn="ctr">
              <a:buNone/>
              <a:defRPr sz="2400"/>
            </a:lvl2pPr>
            <a:lvl3pPr marL="1371600" indent="0" algn="ctr">
              <a:buNone/>
              <a:defRPr sz="24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20" name="Date Placeholder 19"/>
          <p:cNvSpPr>
            <a:spLocks noGrp="1"/>
          </p:cNvSpPr>
          <p:nvPr>
            <p:ph type="dt" sz="half" idx="10"/>
          </p:nvPr>
        </p:nvSpPr>
        <p:spPr>
          <a:xfrm>
            <a:off x="7978140" y="2011883"/>
            <a:ext cx="2331720" cy="790820"/>
          </a:xfrm>
        </p:spPr>
        <p:txBody>
          <a:bodyPr/>
          <a:lstStyle>
            <a:lvl1pPr algn="ctr">
              <a:defRPr sz="1950" spc="0" baseline="0">
                <a:solidFill>
                  <a:schemeClr val="tx1"/>
                </a:solidFill>
                <a:latin typeface="+mn-lt"/>
              </a:defRPr>
            </a:lvl1pPr>
          </a:lstStyle>
          <a:p>
            <a:fld id="{1D8BD707-D9CF-40AE-B4C6-C98DA3205C09}" type="datetimeFigureOut">
              <a:rPr lang="en-US" smtClean="0"/>
              <a:pPr/>
              <a:t>12/11/2025</a:t>
            </a:fld>
            <a:endParaRPr lang="en-US"/>
          </a:p>
        </p:txBody>
      </p:sp>
      <p:sp>
        <p:nvSpPr>
          <p:cNvPr id="21" name="Footer Placeholder 20"/>
          <p:cNvSpPr>
            <a:spLocks noGrp="1"/>
          </p:cNvSpPr>
          <p:nvPr>
            <p:ph type="ftr" sz="quarter" idx="11"/>
          </p:nvPr>
        </p:nvSpPr>
        <p:spPr>
          <a:xfrm>
            <a:off x="2180844" y="7816590"/>
            <a:ext cx="8858250" cy="3429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12910379" y="7818120"/>
            <a:ext cx="3167822" cy="342900"/>
          </a:xfrm>
        </p:spPr>
        <p:txBody>
          <a:bodyPr/>
          <a:lstStyle>
            <a:lvl1pPr>
              <a:defRPr>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63376685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9334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8288000" cy="10287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961805" y="1901595"/>
            <a:ext cx="14364393" cy="646192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2171700" y="2117423"/>
            <a:ext cx="13944600" cy="6052155"/>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7703820" y="1901595"/>
            <a:ext cx="2880360" cy="10972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7875270" y="1901596"/>
            <a:ext cx="2537460" cy="967943"/>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2345435" y="3141464"/>
            <a:ext cx="13606272" cy="3881628"/>
          </a:xfrm>
        </p:spPr>
        <p:txBody>
          <a:bodyPr anchor="ctr">
            <a:noAutofit/>
          </a:bodyPr>
          <a:lstStyle>
            <a:lvl1pPr algn="ctr">
              <a:lnSpc>
                <a:spcPct val="83000"/>
              </a:lnSpc>
              <a:defRPr lang="en-US" sz="10800" kern="1200" cap="all" spc="-15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2345436" y="7023093"/>
            <a:ext cx="13606272" cy="685800"/>
          </a:xfrm>
        </p:spPr>
        <p:txBody>
          <a:bodyPr anchor="t">
            <a:normAutofit/>
          </a:bodyPr>
          <a:lstStyle>
            <a:lvl1pPr marL="0" indent="0" algn="ctr">
              <a:buNone/>
              <a:defRPr sz="2400">
                <a:solidFill>
                  <a:schemeClr val="tx1"/>
                </a:solidFill>
                <a:effectLst/>
              </a:defRPr>
            </a:lvl1pPr>
            <a:lvl2pPr marL="685800" indent="0">
              <a:buNone/>
              <a:defRPr sz="24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982712" y="2016753"/>
            <a:ext cx="2331720" cy="795528"/>
          </a:xfrm>
        </p:spPr>
        <p:txBody>
          <a:bodyPr/>
          <a:lstStyle>
            <a:lvl1pPr algn="ctr">
              <a:defRPr lang="en-US" sz="1950" kern="1200" spc="0" baseline="0">
                <a:solidFill>
                  <a:schemeClr val="tx1"/>
                </a:solidFill>
                <a:latin typeface="+mn-lt"/>
                <a:ea typeface="+mn-ea"/>
                <a:cs typeface="+mn-cs"/>
              </a:defRPr>
            </a:lvl1p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a:xfrm>
            <a:off x="2180330" y="7816590"/>
            <a:ext cx="8860536" cy="342900"/>
          </a:xfrm>
        </p:spPr>
        <p:txBody>
          <a:bodyPr/>
          <a:lstStyle>
            <a:lvl1pPr algn="l">
              <a:defRPr/>
            </a:lvl1pPr>
          </a:lstStyle>
          <a:p>
            <a:endParaRPr lang="en-US"/>
          </a:p>
        </p:txBody>
      </p:sp>
      <p:sp>
        <p:nvSpPr>
          <p:cNvPr id="6" name="Slide Number Placeholder 5"/>
          <p:cNvSpPr>
            <a:spLocks noGrp="1"/>
          </p:cNvSpPr>
          <p:nvPr>
            <p:ph type="sldNum" sz="quarter" idx="12"/>
          </p:nvPr>
        </p:nvSpPr>
        <p:spPr>
          <a:xfrm>
            <a:off x="12906756" y="7816590"/>
            <a:ext cx="3168396" cy="34290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157520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00200" y="3154680"/>
            <a:ext cx="7132320" cy="562356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555480" y="3154680"/>
            <a:ext cx="7132320" cy="562356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20309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604772" y="3111501"/>
            <a:ext cx="7132320" cy="960120"/>
          </a:xfrm>
        </p:spPr>
        <p:txBody>
          <a:bodyPr anchor="ctr">
            <a:normAutofit/>
          </a:bodyPr>
          <a:lstStyle>
            <a:lvl1pPr marL="0" indent="0" algn="ctr">
              <a:spcBef>
                <a:spcPts val="0"/>
              </a:spcBef>
              <a:buNone/>
              <a:defRPr sz="2850" b="0">
                <a:solidFill>
                  <a:schemeClr val="tx2"/>
                </a:solidFill>
                <a:latin typeface="+mn-lt"/>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604772" y="4133847"/>
            <a:ext cx="7132320" cy="48006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560052" y="3111501"/>
            <a:ext cx="7132320" cy="960120"/>
          </a:xfrm>
        </p:spPr>
        <p:txBody>
          <a:bodyPr anchor="ctr">
            <a:normAutofit/>
          </a:bodyPr>
          <a:lstStyle>
            <a:lvl1pPr marL="0" indent="0" algn="ctr">
              <a:spcBef>
                <a:spcPts val="0"/>
              </a:spcBef>
              <a:buNone/>
              <a:defRPr sz="2850" b="0">
                <a:solidFill>
                  <a:schemeClr val="tx2"/>
                </a:solidFill>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560052" y="4134872"/>
            <a:ext cx="7132320" cy="48006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1954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06431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61806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368294" y="356616"/>
            <a:ext cx="12797028" cy="957376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3530579" y="356616"/>
            <a:ext cx="4389120" cy="95737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944600" y="911088"/>
            <a:ext cx="3646170" cy="2468880"/>
          </a:xfrm>
        </p:spPr>
        <p:txBody>
          <a:bodyPr anchor="b">
            <a:normAutofit/>
          </a:bodyPr>
          <a:lstStyle>
            <a:lvl1pPr algn="l" defTabSz="1371600" rtl="0" eaLnBrk="1" latinLnBrk="0" hangingPunct="1">
              <a:lnSpc>
                <a:spcPct val="90000"/>
              </a:lnSpc>
              <a:spcBef>
                <a:spcPct val="0"/>
              </a:spcBef>
              <a:buNone/>
              <a:defRPr lang="en-US" sz="42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1028700" y="914400"/>
            <a:ext cx="11658600" cy="80010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944600" y="3429000"/>
            <a:ext cx="3646170" cy="5257800"/>
          </a:xfrm>
        </p:spPr>
        <p:txBody>
          <a:bodyPr>
            <a:normAutofit/>
          </a:bodyPr>
          <a:lstStyle>
            <a:lvl1pPr marL="0" indent="0">
              <a:lnSpc>
                <a:spcPct val="110000"/>
              </a:lnSpc>
              <a:spcBef>
                <a:spcPts val="1200"/>
              </a:spcBef>
              <a:buNone/>
              <a:defRPr sz="210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5590516" y="9334503"/>
            <a:ext cx="2194560" cy="411480"/>
          </a:xfrm>
        </p:spPr>
        <p:txBody>
          <a:bodyPr/>
          <a:lstStyle>
            <a:lvl1pPr>
              <a:defRPr>
                <a:solidFill>
                  <a:srgbClr val="FFFFFF"/>
                </a:solidFill>
              </a:defRPr>
            </a:lvl1pPr>
          </a:lstStyle>
          <a:p>
            <a:fld id="{B6F15528-21DE-4FAA-801E-634DDDAF4B2B}" type="slidenum">
              <a:rPr lang="en-US" smtClean="0"/>
              <a:pPr/>
              <a:t>‹#›</a:t>
            </a:fld>
            <a:endParaRPr lang="en-US"/>
          </a:p>
        </p:txBody>
      </p:sp>
      <p:sp>
        <p:nvSpPr>
          <p:cNvPr id="12" name="Rectangle 11"/>
          <p:cNvSpPr/>
          <p:nvPr/>
        </p:nvSpPr>
        <p:spPr>
          <a:xfrm>
            <a:off x="13736319" y="562356"/>
            <a:ext cx="3977640" cy="9162288"/>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9913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13530579" y="356616"/>
            <a:ext cx="4389120" cy="95737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944600" y="905256"/>
            <a:ext cx="3648456" cy="2468880"/>
          </a:xfrm>
        </p:spPr>
        <p:txBody>
          <a:bodyPr anchor="b">
            <a:noAutofit/>
          </a:bodyPr>
          <a:lstStyle>
            <a:lvl1pPr algn="l">
              <a:defRPr sz="42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342898" y="356616"/>
            <a:ext cx="12797028" cy="9573768"/>
          </a:xfrm>
          <a:solidFill>
            <a:schemeClr val="accent1">
              <a:lumMod val="60000"/>
              <a:lumOff val="40000"/>
            </a:schemeClr>
          </a:solidFill>
          <a:ln>
            <a:noFill/>
          </a:ln>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3944600" y="3429000"/>
            <a:ext cx="3648456" cy="5253228"/>
          </a:xfrm>
        </p:spPr>
        <p:txBody>
          <a:bodyPr>
            <a:normAutofit/>
          </a:bodyPr>
          <a:lstStyle>
            <a:lvl1pPr marL="0" indent="0" algn="l">
              <a:lnSpc>
                <a:spcPct val="110000"/>
              </a:lnSpc>
              <a:spcBef>
                <a:spcPts val="1200"/>
              </a:spcBef>
              <a:buNone/>
              <a:defRPr sz="210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D8BD707-D9CF-40AE-B4C6-C98DA3205C09}" type="datetimeFigureOut">
              <a:rPr lang="en-US" smtClean="0"/>
              <a:pPr/>
              <a:t>12/11/2025</a:t>
            </a:fld>
            <a:endParaRPr lang="en-US"/>
          </a:p>
        </p:txBody>
      </p:sp>
      <p:sp>
        <p:nvSpPr>
          <p:cNvPr id="6" name="Footer Placeholder 5"/>
          <p:cNvSpPr>
            <a:spLocks noGrp="1"/>
          </p:cNvSpPr>
          <p:nvPr>
            <p:ph type="ftr" sz="quarter" idx="11"/>
          </p:nvPr>
        </p:nvSpPr>
        <p:spPr/>
        <p:txBody>
          <a:bodyPr/>
          <a:lstStyle>
            <a:lvl1pPr marL="0" algn="r" defTabSz="1371600" rtl="0" eaLnBrk="1" latinLnBrk="0" hangingPunct="1">
              <a:defRPr lang="en-US" sz="15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5595092" y="9340596"/>
            <a:ext cx="2194560" cy="411480"/>
          </a:xfrm>
        </p:spPr>
        <p:txBody>
          <a:bodyPr/>
          <a:lstStyle>
            <a:lvl1pPr>
              <a:defRPr>
                <a:solidFill>
                  <a:srgbClr val="FFFFFF"/>
                </a:solidFill>
              </a:defRPr>
            </a:lvl1pPr>
          </a:lstStyle>
          <a:p>
            <a:fld id="{B6F15528-21DE-4FAA-801E-634DDDAF4B2B}" type="slidenum">
              <a:rPr lang="en-US" smtClean="0"/>
              <a:pPr/>
              <a:t>‹#›</a:t>
            </a:fld>
            <a:endParaRPr lang="en-US"/>
          </a:p>
        </p:txBody>
      </p:sp>
      <p:sp>
        <p:nvSpPr>
          <p:cNvPr id="10" name="Rectangle 9"/>
          <p:cNvSpPr/>
          <p:nvPr/>
        </p:nvSpPr>
        <p:spPr>
          <a:xfrm>
            <a:off x="13736319" y="562356"/>
            <a:ext cx="3977640" cy="9162288"/>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02930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55199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87400" y="1143000"/>
            <a:ext cx="3543300" cy="78867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1143000"/>
            <a:ext cx="12115800" cy="78867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741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52044" y="356616"/>
            <a:ext cx="17583912" cy="9573768"/>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600200" y="963891"/>
            <a:ext cx="15087600" cy="20574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0200" y="3154680"/>
            <a:ext cx="15087600" cy="5897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11480" y="9461508"/>
            <a:ext cx="4114800" cy="411480"/>
          </a:xfrm>
          <a:prstGeom prst="rect">
            <a:avLst/>
          </a:prstGeom>
        </p:spPr>
        <p:txBody>
          <a:bodyPr vert="horz" lIns="91440" tIns="45720" rIns="91440" bIns="45720" rtlCol="0" anchor="b"/>
          <a:lstStyle>
            <a:lvl1pPr algn="l">
              <a:defRPr sz="1500">
                <a:solidFill>
                  <a:schemeClr val="tx1">
                    <a:lumMod val="75000"/>
                    <a:lumOff val="25000"/>
                  </a:schemeClr>
                </a:solidFill>
              </a:defRPr>
            </a:lvl1pPr>
          </a:lstStyle>
          <a:p>
            <a:fld id="{1D8BD707-D9CF-40AE-B4C6-C98DA3205C09}" type="datetimeFigureOut">
              <a:rPr lang="en-US" smtClean="0"/>
              <a:pPr/>
              <a:t>12/11/2025</a:t>
            </a:fld>
            <a:endParaRPr lang="en-US"/>
          </a:p>
        </p:txBody>
      </p:sp>
      <p:sp>
        <p:nvSpPr>
          <p:cNvPr id="5" name="Footer Placeholder 4"/>
          <p:cNvSpPr>
            <a:spLocks noGrp="1"/>
          </p:cNvSpPr>
          <p:nvPr>
            <p:ph type="ftr" sz="quarter" idx="3"/>
          </p:nvPr>
        </p:nvSpPr>
        <p:spPr>
          <a:xfrm>
            <a:off x="5234940" y="9461508"/>
            <a:ext cx="7818120" cy="411480"/>
          </a:xfrm>
          <a:prstGeom prst="rect">
            <a:avLst/>
          </a:prstGeom>
        </p:spPr>
        <p:txBody>
          <a:bodyPr vert="horz" lIns="91440" tIns="45720" rIns="91440" bIns="45720" rtlCol="0" anchor="b"/>
          <a:lstStyle>
            <a:lvl1pPr algn="ctr">
              <a:defRPr sz="15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5704820" y="9461508"/>
            <a:ext cx="2194560" cy="411480"/>
          </a:xfrm>
          <a:prstGeom prst="rect">
            <a:avLst/>
          </a:prstGeom>
        </p:spPr>
        <p:txBody>
          <a:bodyPr vert="horz" lIns="91440" tIns="45720" rIns="91440" bIns="45720" rtlCol="0" anchor="b"/>
          <a:lstStyle>
            <a:lvl1pPr algn="r">
              <a:defRPr sz="1500">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15808587"/>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Lst>
  <p:txStyles>
    <p:titleStyle>
      <a:lvl1pPr algn="l" defTabSz="1371600" rtl="0" eaLnBrk="1" latinLnBrk="0" hangingPunct="1">
        <a:lnSpc>
          <a:spcPct val="90000"/>
        </a:lnSpc>
        <a:spcBef>
          <a:spcPct val="0"/>
        </a:spcBef>
        <a:buNone/>
        <a:defRPr lang="en-US" sz="7200" kern="1200" cap="none" spc="0" baseline="0" dirty="0">
          <a:solidFill>
            <a:schemeClr val="tx1">
              <a:lumMod val="85000"/>
              <a:lumOff val="15000"/>
            </a:schemeClr>
          </a:solidFill>
          <a:effectLst/>
          <a:latin typeface="+mj-lt"/>
          <a:ea typeface="+mn-ea"/>
          <a:cs typeface="+mn-cs"/>
        </a:defRPr>
      </a:lvl1pPr>
    </p:titleStyle>
    <p:bodyStyle>
      <a:lvl1pPr marL="274320" indent="-274320" algn="l" defTabSz="1371600" rtl="0" eaLnBrk="1" latinLnBrk="0" hangingPunct="1">
        <a:lnSpc>
          <a:spcPct val="100000"/>
        </a:lnSpc>
        <a:spcBef>
          <a:spcPts val="1350"/>
        </a:spcBef>
        <a:spcAft>
          <a:spcPts val="0"/>
        </a:spcAft>
        <a:buClr>
          <a:schemeClr val="tx1">
            <a:lumMod val="85000"/>
            <a:lumOff val="15000"/>
          </a:schemeClr>
        </a:buClr>
        <a:buFont typeface="Garamond" pitchFamily="18" charset="0"/>
        <a:buChar char="◦"/>
        <a:defRPr sz="2700" kern="1200">
          <a:solidFill>
            <a:schemeClr val="tx1"/>
          </a:solidFill>
          <a:latin typeface="+mn-lt"/>
          <a:ea typeface="+mn-ea"/>
          <a:cs typeface="+mn-cs"/>
        </a:defRPr>
      </a:lvl1pPr>
      <a:lvl2pPr marL="68580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400" kern="1200">
          <a:solidFill>
            <a:schemeClr val="tx1"/>
          </a:solidFill>
          <a:latin typeface="+mn-lt"/>
          <a:ea typeface="+mn-ea"/>
          <a:cs typeface="+mn-cs"/>
        </a:defRPr>
      </a:lvl2pPr>
      <a:lvl3pPr marL="109728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3pPr>
      <a:lvl4pPr marL="150876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4pPr>
      <a:lvl5pPr marL="192024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5pPr>
      <a:lvl6pPr marL="240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6pPr>
      <a:lvl7pPr marL="285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7pPr>
      <a:lvl8pPr marL="330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8pPr>
      <a:lvl9pPr marL="375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p:cNvGrpSpPr/>
        <p:nvPr/>
      </p:nvGrpSpPr>
      <p:grpSpPr>
        <a:xfrm>
          <a:off x="0" y="0"/>
          <a:ext cx="0" cy="0"/>
          <a:chOff x="0" y="0"/>
          <a:chExt cx="0" cy="0"/>
        </a:xfrm>
      </p:grpSpPr>
      <p:sp>
        <p:nvSpPr>
          <p:cNvPr id="2" name="TextBox 2"/>
          <p:cNvSpPr txBox="1"/>
          <p:nvPr/>
        </p:nvSpPr>
        <p:spPr>
          <a:xfrm>
            <a:off x="1028700" y="1530908"/>
            <a:ext cx="10858500" cy="2394310"/>
          </a:xfrm>
          <a:prstGeom prst="rect">
            <a:avLst/>
          </a:prstGeom>
        </p:spPr>
        <p:txBody>
          <a:bodyPr wrap="square" lIns="0" tIns="0" rIns="0" bIns="0" rtlCol="0" anchor="t">
            <a:spAutoFit/>
          </a:bodyPr>
          <a:lstStyle/>
          <a:p>
            <a:pPr algn="l">
              <a:lnSpc>
                <a:spcPts val="9545"/>
              </a:lnSpc>
            </a:pPr>
            <a:r>
              <a:rPr lang="en-US" sz="6818" dirty="0">
                <a:solidFill>
                  <a:srgbClr val="333333"/>
                </a:solidFill>
                <a:latin typeface="Impact" panose="020B0806030902050204" pitchFamily="34" charset="0"/>
                <a:ea typeface="Perandory"/>
                <a:cs typeface="Perandory"/>
                <a:sym typeface="Perandory"/>
              </a:rPr>
              <a:t>Glow Haven Skincare  Business Plan - Presentation</a:t>
            </a:r>
          </a:p>
        </p:txBody>
      </p:sp>
      <p:sp>
        <p:nvSpPr>
          <p:cNvPr id="3" name="AutoShape 3"/>
          <p:cNvSpPr/>
          <p:nvPr/>
        </p:nvSpPr>
        <p:spPr>
          <a:xfrm>
            <a:off x="1028700" y="4229100"/>
            <a:ext cx="8472822" cy="0"/>
          </a:xfrm>
          <a:prstGeom prst="line">
            <a:avLst/>
          </a:prstGeom>
          <a:ln w="9525" cap="flat">
            <a:solidFill>
              <a:srgbClr val="0F271F"/>
            </a:solidFill>
            <a:prstDash val="solid"/>
            <a:headEnd type="none" w="sm" len="sm"/>
            <a:tailEnd type="none" w="sm" len="sm"/>
          </a:ln>
        </p:spPr>
        <p:txBody>
          <a:bodyPr/>
          <a:lstStyle/>
          <a:p>
            <a:endParaRPr lang="en-GB"/>
          </a:p>
        </p:txBody>
      </p:sp>
      <p:sp>
        <p:nvSpPr>
          <p:cNvPr id="4" name="TextBox 4"/>
          <p:cNvSpPr txBox="1"/>
          <p:nvPr/>
        </p:nvSpPr>
        <p:spPr>
          <a:xfrm>
            <a:off x="1371600" y="4762500"/>
            <a:ext cx="7148238" cy="2119234"/>
          </a:xfrm>
          <a:prstGeom prst="rect">
            <a:avLst/>
          </a:prstGeom>
        </p:spPr>
        <p:txBody>
          <a:bodyPr lIns="0" tIns="0" rIns="0" bIns="0" rtlCol="0" anchor="t">
            <a:spAutoFit/>
          </a:bodyPr>
          <a:lstStyle/>
          <a:p>
            <a:pPr algn="l">
              <a:lnSpc>
                <a:spcPts val="1800"/>
              </a:lnSpc>
            </a:pPr>
            <a:r>
              <a:rPr lang="en-US" sz="2800" dirty="0">
                <a:solidFill>
                  <a:srgbClr val="333333"/>
                </a:solidFill>
                <a:latin typeface="Aptos Serif" panose="02020604070405020304" pitchFamily="18" charset="0"/>
                <a:ea typeface="Gatwick"/>
                <a:cs typeface="Aptos Serif" panose="02020604070405020304" pitchFamily="18" charset="0"/>
                <a:sym typeface="Gatwick"/>
              </a:rPr>
              <a:t>Business Skills Level 4</a:t>
            </a:r>
          </a:p>
          <a:p>
            <a:pPr algn="l">
              <a:lnSpc>
                <a:spcPts val="1800"/>
              </a:lnSpc>
            </a:pPr>
            <a:endParaRPr lang="en-US" sz="2800" dirty="0">
              <a:solidFill>
                <a:srgbClr val="333333"/>
              </a:solidFill>
              <a:latin typeface="Aptos Serif" panose="02020604070405020304" pitchFamily="18" charset="0"/>
              <a:ea typeface="Gatwick"/>
              <a:cs typeface="Aptos Serif" panose="02020604070405020304" pitchFamily="18" charset="0"/>
              <a:sym typeface="Gatwick"/>
            </a:endParaRPr>
          </a:p>
          <a:p>
            <a:pPr algn="l">
              <a:lnSpc>
                <a:spcPts val="1800"/>
              </a:lnSpc>
            </a:pPr>
            <a:r>
              <a:rPr lang="en-US" sz="2800" dirty="0">
                <a:solidFill>
                  <a:srgbClr val="333333"/>
                </a:solidFill>
                <a:latin typeface="Aptos Serif" panose="02020604070405020304" pitchFamily="18" charset="0"/>
                <a:ea typeface="Gatwick"/>
                <a:cs typeface="Aptos Serif" panose="02020604070405020304" pitchFamily="18" charset="0"/>
                <a:sym typeface="Gatwick"/>
              </a:rPr>
              <a:t>Module: Enterprise and Entrepreneurship</a:t>
            </a:r>
          </a:p>
          <a:p>
            <a:pPr algn="l">
              <a:lnSpc>
                <a:spcPts val="1800"/>
              </a:lnSpc>
            </a:pPr>
            <a:endParaRPr lang="en-US" sz="2800" dirty="0">
              <a:solidFill>
                <a:srgbClr val="333333"/>
              </a:solidFill>
              <a:latin typeface="Aptos Serif" panose="02020604070405020304" pitchFamily="18" charset="0"/>
              <a:ea typeface="Gatwick"/>
              <a:cs typeface="Aptos Serif" panose="02020604070405020304" pitchFamily="18" charset="0"/>
              <a:sym typeface="Gatwick"/>
            </a:endParaRPr>
          </a:p>
          <a:p>
            <a:pPr algn="l">
              <a:lnSpc>
                <a:spcPts val="1800"/>
              </a:lnSpc>
            </a:pPr>
            <a:r>
              <a:rPr lang="en-US" sz="2800" dirty="0">
                <a:solidFill>
                  <a:srgbClr val="333333"/>
                </a:solidFill>
                <a:latin typeface="Aptos Serif" panose="02020604070405020304" pitchFamily="18" charset="0"/>
                <a:ea typeface="Gatwick"/>
                <a:cs typeface="Aptos Serif" panose="02020604070405020304" pitchFamily="18" charset="0"/>
                <a:sym typeface="Gatwick"/>
              </a:rPr>
              <a:t>(LCLM4006_LON)</a:t>
            </a:r>
          </a:p>
          <a:p>
            <a:pPr algn="l">
              <a:lnSpc>
                <a:spcPts val="1800"/>
              </a:lnSpc>
            </a:pPr>
            <a:endParaRPr lang="en-US" sz="2800" dirty="0">
              <a:solidFill>
                <a:srgbClr val="333333"/>
              </a:solidFill>
              <a:latin typeface="Aptos Serif" panose="02020604070405020304" pitchFamily="18" charset="0"/>
              <a:ea typeface="Gatwick"/>
              <a:cs typeface="Aptos Serif" panose="02020604070405020304" pitchFamily="18" charset="0"/>
              <a:sym typeface="Gatwick"/>
            </a:endParaRPr>
          </a:p>
          <a:p>
            <a:pPr algn="l">
              <a:lnSpc>
                <a:spcPts val="1800"/>
              </a:lnSpc>
            </a:pPr>
            <a:r>
              <a:rPr lang="en-US" sz="2800" dirty="0">
                <a:solidFill>
                  <a:srgbClr val="333333"/>
                </a:solidFill>
                <a:latin typeface="Aptos Serif" panose="02020604070405020304" pitchFamily="18" charset="0"/>
                <a:ea typeface="Gatwick"/>
                <a:cs typeface="Aptos Serif" panose="02020604070405020304" pitchFamily="18" charset="0"/>
                <a:sym typeface="Gatwick"/>
              </a:rPr>
              <a:t>Student: Husna Sahak – 2414398</a:t>
            </a:r>
          </a:p>
          <a:p>
            <a:pPr algn="l">
              <a:lnSpc>
                <a:spcPts val="1800"/>
              </a:lnSpc>
            </a:pPr>
            <a:endParaRPr lang="en-US" sz="2800" dirty="0">
              <a:solidFill>
                <a:srgbClr val="333333"/>
              </a:solidFill>
              <a:latin typeface="Aptos Serif" panose="02020604070405020304" pitchFamily="18" charset="0"/>
              <a:ea typeface="Gatwick"/>
              <a:cs typeface="Aptos Serif" panose="02020604070405020304" pitchFamily="18" charset="0"/>
              <a:sym typeface="Gatwick"/>
            </a:endParaRPr>
          </a:p>
          <a:p>
            <a:pPr algn="l">
              <a:lnSpc>
                <a:spcPts val="1800"/>
              </a:lnSpc>
            </a:pPr>
            <a:r>
              <a:rPr lang="en-US" sz="2800" dirty="0">
                <a:solidFill>
                  <a:srgbClr val="333333"/>
                </a:solidFill>
                <a:latin typeface="Aptos Serif" panose="02020604070405020304" pitchFamily="18" charset="0"/>
                <a:ea typeface="Gatwick"/>
                <a:cs typeface="Aptos Serif" panose="02020604070405020304" pitchFamily="18" charset="0"/>
                <a:sym typeface="Gatwick"/>
              </a:rPr>
              <a:t>Lecturer: Thomas Adeyemi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p:cNvGrpSpPr/>
        <p:nvPr/>
      </p:nvGrpSpPr>
      <p:grpSpPr>
        <a:xfrm>
          <a:off x="0" y="0"/>
          <a:ext cx="0" cy="0"/>
          <a:chOff x="0" y="0"/>
          <a:chExt cx="0" cy="0"/>
        </a:xfrm>
      </p:grpSpPr>
      <p:sp>
        <p:nvSpPr>
          <p:cNvPr id="3" name="TextBox 3"/>
          <p:cNvSpPr txBox="1"/>
          <p:nvPr/>
        </p:nvSpPr>
        <p:spPr>
          <a:xfrm>
            <a:off x="1139953" y="1286838"/>
            <a:ext cx="8232647" cy="923330"/>
          </a:xfrm>
          <a:prstGeom prst="rect">
            <a:avLst/>
          </a:prstGeom>
        </p:spPr>
        <p:txBody>
          <a:bodyPr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COMPANY OVERVIEW</a:t>
            </a:r>
          </a:p>
        </p:txBody>
      </p:sp>
      <p:sp>
        <p:nvSpPr>
          <p:cNvPr id="10" name="Rectangle 2">
            <a:extLst>
              <a:ext uri="{FF2B5EF4-FFF2-40B4-BE49-F238E27FC236}">
                <a16:creationId xmlns:a16="http://schemas.microsoft.com/office/drawing/2014/main" id="{803E2287-56A7-C7B3-B05C-3BE8791E6F80}"/>
              </a:ext>
            </a:extLst>
          </p:cNvPr>
          <p:cNvSpPr>
            <a:spLocks noChangeArrowheads="1"/>
          </p:cNvSpPr>
          <p:nvPr/>
        </p:nvSpPr>
        <p:spPr bwMode="auto">
          <a:xfrm>
            <a:off x="1139953" y="2759122"/>
            <a:ext cx="13792199"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rPr>
              <a:t>Glow Haven Skincare – natural, vegan, cruelty-free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rPr>
              <a:t>Target: Women 18–45</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rPr>
              <a:t>Focus: Anti-aging &amp; skin health</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rPr>
              <a:t>Products: Glow Serum | Hydration Cream (SPF) | Botanical Cleanser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rPr>
              <a:t>Mission: Affordable &amp; eco-friendly</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Aptos Serif" panose="02020604070405020304" pitchFamily="18" charset="0"/>
                <a:cs typeface="Aptos Serif" panose="02020604070405020304" pitchFamily="18" charset="0"/>
              </a:rPr>
              <a:t>Vision: Trusted, sustainable beauty brand</a:t>
            </a:r>
          </a:p>
        </p:txBody>
      </p:sp>
      <p:pic>
        <p:nvPicPr>
          <p:cNvPr id="12" name="Graphic 11" descr="Open hand with plant with solid fill">
            <a:extLst>
              <a:ext uri="{FF2B5EF4-FFF2-40B4-BE49-F238E27FC236}">
                <a16:creationId xmlns:a16="http://schemas.microsoft.com/office/drawing/2014/main" id="{06B95545-1CA2-9E50-BEE9-D074ED4E34F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77400" y="2584544"/>
            <a:ext cx="685800" cy="685800"/>
          </a:xfrm>
          <a:prstGeom prst="rect">
            <a:avLst/>
          </a:prstGeom>
        </p:spPr>
      </p:pic>
      <p:pic>
        <p:nvPicPr>
          <p:cNvPr id="14" name="Graphic 13" descr="Female Profile outline">
            <a:extLst>
              <a:ext uri="{FF2B5EF4-FFF2-40B4-BE49-F238E27FC236}">
                <a16:creationId xmlns:a16="http://schemas.microsoft.com/office/drawing/2014/main" id="{2AC64281-B92F-6F03-668C-E5106CA43AA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29200" y="3467100"/>
            <a:ext cx="609600" cy="609600"/>
          </a:xfrm>
          <a:prstGeom prst="rect">
            <a:avLst/>
          </a:prstGeom>
        </p:spPr>
      </p:pic>
      <p:pic>
        <p:nvPicPr>
          <p:cNvPr id="16" name="Graphic 15" descr="Sustainability with solid fill">
            <a:extLst>
              <a:ext uri="{FF2B5EF4-FFF2-40B4-BE49-F238E27FC236}">
                <a16:creationId xmlns:a16="http://schemas.microsoft.com/office/drawing/2014/main" id="{22298207-5331-1274-2346-A8A800FC434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086600" y="6134100"/>
            <a:ext cx="533400" cy="533400"/>
          </a:xfrm>
          <a:prstGeom prst="rect">
            <a:avLst/>
          </a:prstGeom>
        </p:spPr>
      </p:pic>
      <p:pic>
        <p:nvPicPr>
          <p:cNvPr id="18" name="Graphic 17" descr="Badge Tick with solid fill">
            <a:extLst>
              <a:ext uri="{FF2B5EF4-FFF2-40B4-BE49-F238E27FC236}">
                <a16:creationId xmlns:a16="http://schemas.microsoft.com/office/drawing/2014/main" id="{459B5F3E-F9F9-C5F2-98BB-9EB36215DFC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229600" y="6919834"/>
            <a:ext cx="663987" cy="663987"/>
          </a:xfrm>
          <a:prstGeom prst="rect">
            <a:avLst/>
          </a:prstGeom>
        </p:spPr>
      </p:pic>
      <p:pic>
        <p:nvPicPr>
          <p:cNvPr id="22" name="Picture 21">
            <a:extLst>
              <a:ext uri="{FF2B5EF4-FFF2-40B4-BE49-F238E27FC236}">
                <a16:creationId xmlns:a16="http://schemas.microsoft.com/office/drawing/2014/main" id="{9C2396CB-741B-C7C9-B993-333CBCA8E86B}"/>
              </a:ext>
            </a:extLst>
          </p:cNvPr>
          <p:cNvPicPr>
            <a:picLocks noChangeAspect="1"/>
          </p:cNvPicPr>
          <p:nvPr/>
        </p:nvPicPr>
        <p:blipFill>
          <a:blip r:embed="rId11"/>
          <a:stretch>
            <a:fillRect/>
          </a:stretch>
        </p:blipFill>
        <p:spPr>
          <a:xfrm>
            <a:off x="12420600" y="4838700"/>
            <a:ext cx="1066800" cy="880700"/>
          </a:xfrm>
          <a:prstGeom prst="rect">
            <a:avLst/>
          </a:prstGeom>
        </p:spPr>
      </p:pic>
      <p:sp>
        <p:nvSpPr>
          <p:cNvPr id="23" name="TextBox 22">
            <a:extLst>
              <a:ext uri="{FF2B5EF4-FFF2-40B4-BE49-F238E27FC236}">
                <a16:creationId xmlns:a16="http://schemas.microsoft.com/office/drawing/2014/main" id="{911846BC-3659-0EFC-FE69-8F7FC4C17140}"/>
              </a:ext>
            </a:extLst>
          </p:cNvPr>
          <p:cNvSpPr txBox="1"/>
          <p:nvPr/>
        </p:nvSpPr>
        <p:spPr>
          <a:xfrm>
            <a:off x="12573000" y="5893978"/>
            <a:ext cx="5260848" cy="900246"/>
          </a:xfrm>
          <a:prstGeom prst="rect">
            <a:avLst/>
          </a:prstGeom>
          <a:solidFill>
            <a:srgbClr val="A8C5A2"/>
          </a:solidFill>
        </p:spPr>
        <p:txBody>
          <a:bodyPr wrap="square" rtlCol="0">
            <a:spAutoFit/>
          </a:bodyPr>
          <a:lstStyle/>
          <a:p>
            <a:r>
              <a:rPr lang="en-US" sz="1050" dirty="0"/>
              <a:t>Glow Haven Skincare is a natural, vegan, and cruelty-free brand aimed at women aged 18 to 45. We focus on anti-aging and overall skin health. Our initial product line includes Glow Serum, Hydration Cream with SPF, and a Botanical Cleanser. Our mission is to provide affordable and eco-friendly skincare, and our vision is to become a trusted, sustainable beauty brand.</a:t>
            </a:r>
            <a:endParaRPr lang="en-GB" sz="1050" dirty="0"/>
          </a:p>
        </p:txBody>
      </p:sp>
    </p:spTree>
  </p:cSld>
  <p:clrMapOvr>
    <a:masterClrMapping/>
  </p:clrMapOvr>
  <p:transition spd="slow">
    <p:cover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p:cNvGrpSpPr/>
        <p:nvPr/>
      </p:nvGrpSpPr>
      <p:grpSpPr>
        <a:xfrm>
          <a:off x="0" y="0"/>
          <a:ext cx="0" cy="0"/>
          <a:chOff x="0" y="0"/>
          <a:chExt cx="0" cy="0"/>
        </a:xfrm>
      </p:grpSpPr>
      <p:sp>
        <p:nvSpPr>
          <p:cNvPr id="3" name="TextBox 3"/>
          <p:cNvSpPr txBox="1"/>
          <p:nvPr/>
        </p:nvSpPr>
        <p:spPr>
          <a:xfrm>
            <a:off x="1066800" y="1257300"/>
            <a:ext cx="11315700" cy="923330"/>
          </a:xfrm>
          <a:prstGeom prst="rect">
            <a:avLst/>
          </a:prstGeom>
        </p:spPr>
        <p:txBody>
          <a:bodyPr wrap="square"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Management &amp; Legal Format</a:t>
            </a:r>
          </a:p>
        </p:txBody>
      </p:sp>
      <p:sp>
        <p:nvSpPr>
          <p:cNvPr id="6" name="Rectangle 2">
            <a:extLst>
              <a:ext uri="{FF2B5EF4-FFF2-40B4-BE49-F238E27FC236}">
                <a16:creationId xmlns:a16="http://schemas.microsoft.com/office/drawing/2014/main" id="{29CB5DA5-E322-30C7-2F19-C1544C534DB6}"/>
              </a:ext>
            </a:extLst>
          </p:cNvPr>
          <p:cNvSpPr>
            <a:spLocks noChangeArrowheads="1"/>
          </p:cNvSpPr>
          <p:nvPr/>
        </p:nvSpPr>
        <p:spPr bwMode="auto">
          <a:xfrm rot="10800000" flipV="1">
            <a:off x="1032681" y="2628900"/>
            <a:ext cx="107442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Legal: Private Limited Company (Ltd) → limits personal liability</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Founder &amp; CEO:</a:t>
            </a:r>
            <a:r>
              <a:rPr kumimoji="0" lang="en-US" altLang="en-US" sz="2800" b="1"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 </a:t>
            </a: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Husna Sahak</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Freelance Formulation Specialist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Freelance Marketing Manager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Third-party fulfilment &amp; Part-time Accountant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Lean structure for efficiency &amp; scalability</a:t>
            </a:r>
          </a:p>
        </p:txBody>
      </p:sp>
      <p:sp>
        <p:nvSpPr>
          <p:cNvPr id="9" name="TextBox 8">
            <a:extLst>
              <a:ext uri="{FF2B5EF4-FFF2-40B4-BE49-F238E27FC236}">
                <a16:creationId xmlns:a16="http://schemas.microsoft.com/office/drawing/2014/main" id="{D780E58B-4C63-C73A-5131-5B7351C799F3}"/>
              </a:ext>
            </a:extLst>
          </p:cNvPr>
          <p:cNvSpPr txBox="1"/>
          <p:nvPr/>
        </p:nvSpPr>
        <p:spPr>
          <a:xfrm>
            <a:off x="14020800" y="4537114"/>
            <a:ext cx="3733800" cy="1015663"/>
          </a:xfrm>
          <a:prstGeom prst="rect">
            <a:avLst/>
          </a:prstGeom>
          <a:solidFill>
            <a:srgbClr val="A8C5A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entury Gothic" panose="020B0502020202020204"/>
                <a:ea typeface="+mn-ea"/>
                <a:cs typeface="+mn-cs"/>
              </a:rPr>
              <a:t>The business is set up as a private limited company to protect personal assets. I, as founder and CEO, oversee operations. We use freelancers for formulation and marketing, and a third-party fulfilment partner for logistics. This lean structure keeps costs low and allows flexibility.</a:t>
            </a:r>
            <a:endPar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cSld>
  <p:clrMapOvr>
    <a:masterClrMapping/>
  </p:clrMapOvr>
  <p:transition spd="slow">
    <p:cover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a:extLst>
            <a:ext uri="{FF2B5EF4-FFF2-40B4-BE49-F238E27FC236}">
              <a16:creationId xmlns:a16="http://schemas.microsoft.com/office/drawing/2014/main" id="{C664C462-4DB4-F371-FF30-2E63C9083470}"/>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F09671CE-4E88-D01C-E0BA-FF0183B442C0}"/>
              </a:ext>
            </a:extLst>
          </p:cNvPr>
          <p:cNvSpPr txBox="1"/>
          <p:nvPr/>
        </p:nvSpPr>
        <p:spPr>
          <a:xfrm>
            <a:off x="1023014" y="1279309"/>
            <a:ext cx="12839700" cy="923330"/>
          </a:xfrm>
          <a:prstGeom prst="rect">
            <a:avLst/>
          </a:prstGeom>
        </p:spPr>
        <p:txBody>
          <a:bodyPr wrap="square"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Environmental Analysis (PESTEL)</a:t>
            </a:r>
          </a:p>
        </p:txBody>
      </p:sp>
      <p:sp>
        <p:nvSpPr>
          <p:cNvPr id="5" name="TextBox 4">
            <a:extLst>
              <a:ext uri="{FF2B5EF4-FFF2-40B4-BE49-F238E27FC236}">
                <a16:creationId xmlns:a16="http://schemas.microsoft.com/office/drawing/2014/main" id="{389D5E23-D16C-55CB-221E-15617D4A8B6D}"/>
              </a:ext>
            </a:extLst>
          </p:cNvPr>
          <p:cNvSpPr txBox="1"/>
          <p:nvPr/>
        </p:nvSpPr>
        <p:spPr>
          <a:xfrm>
            <a:off x="1023014" y="2857500"/>
            <a:ext cx="15240000" cy="4832092"/>
          </a:xfrm>
          <a:prstGeom prst="rect">
            <a:avLst/>
          </a:prstGeom>
          <a:noFill/>
        </p:spPr>
        <p:txBody>
          <a:bodyPr wrap="square">
            <a:spAutoFit/>
          </a:bodyPr>
          <a:lstStyle/>
          <a:p>
            <a:pPr>
              <a:buNone/>
            </a:pPr>
            <a:r>
              <a:rPr lang="en-GB" sz="2800" b="1" dirty="0">
                <a:solidFill>
                  <a:srgbClr val="333333"/>
                </a:solidFill>
                <a:latin typeface="Aptos Serif" panose="02020604070405020304" pitchFamily="18" charset="0"/>
                <a:cs typeface="Aptos Serif" panose="02020604070405020304" pitchFamily="18" charset="0"/>
              </a:rPr>
              <a:t>Political:</a:t>
            </a:r>
            <a:r>
              <a:rPr lang="en-GB" sz="2800" dirty="0">
                <a:solidFill>
                  <a:srgbClr val="333333"/>
                </a:solidFill>
                <a:latin typeface="Aptos Serif" panose="02020604070405020304" pitchFamily="18" charset="0"/>
                <a:cs typeface="Aptos Serif" panose="02020604070405020304" pitchFamily="18" charset="0"/>
              </a:rPr>
              <a:t> UK cosmetic regulations, government support for startups</a:t>
            </a:r>
          </a:p>
          <a:p>
            <a:pPr>
              <a:buNone/>
            </a:pPr>
            <a:br>
              <a:rPr lang="en-GB" sz="2800" dirty="0">
                <a:solidFill>
                  <a:srgbClr val="333333"/>
                </a:solidFill>
                <a:latin typeface="Aptos Serif" panose="02020604070405020304" pitchFamily="18" charset="0"/>
                <a:cs typeface="Aptos Serif" panose="02020604070405020304" pitchFamily="18" charset="0"/>
              </a:rPr>
            </a:br>
            <a:r>
              <a:rPr lang="en-GB" sz="2800" b="1" dirty="0">
                <a:solidFill>
                  <a:srgbClr val="333333"/>
                </a:solidFill>
                <a:latin typeface="Aptos Serif" panose="02020604070405020304" pitchFamily="18" charset="0"/>
                <a:cs typeface="Aptos Serif" panose="02020604070405020304" pitchFamily="18" charset="0"/>
              </a:rPr>
              <a:t>Economic:</a:t>
            </a:r>
            <a:r>
              <a:rPr lang="en-GB" sz="2800" dirty="0">
                <a:solidFill>
                  <a:srgbClr val="333333"/>
                </a:solidFill>
                <a:latin typeface="Aptos Serif" panose="02020604070405020304" pitchFamily="18" charset="0"/>
                <a:cs typeface="Aptos Serif" panose="02020604070405020304" pitchFamily="18" charset="0"/>
              </a:rPr>
              <a:t> Skincare market growth despite economic challenges</a:t>
            </a:r>
          </a:p>
          <a:p>
            <a:pPr>
              <a:buNone/>
            </a:pPr>
            <a:br>
              <a:rPr lang="en-GB" sz="2800" dirty="0">
                <a:solidFill>
                  <a:srgbClr val="333333"/>
                </a:solidFill>
                <a:latin typeface="Aptos Serif" panose="02020604070405020304" pitchFamily="18" charset="0"/>
                <a:cs typeface="Aptos Serif" panose="02020604070405020304" pitchFamily="18" charset="0"/>
              </a:rPr>
            </a:br>
            <a:r>
              <a:rPr lang="en-GB" sz="2800" b="1" dirty="0">
                <a:solidFill>
                  <a:srgbClr val="333333"/>
                </a:solidFill>
                <a:latin typeface="Aptos Serif" panose="02020604070405020304" pitchFamily="18" charset="0"/>
                <a:cs typeface="Aptos Serif" panose="02020604070405020304" pitchFamily="18" charset="0"/>
              </a:rPr>
              <a:t>Social:</a:t>
            </a:r>
            <a:r>
              <a:rPr lang="en-GB" sz="2800" dirty="0">
                <a:solidFill>
                  <a:srgbClr val="333333"/>
                </a:solidFill>
                <a:latin typeface="Aptos Serif" panose="02020604070405020304" pitchFamily="18" charset="0"/>
                <a:cs typeface="Aptos Serif" panose="02020604070405020304" pitchFamily="18" charset="0"/>
              </a:rPr>
              <a:t> Demand for ethical, natural, eco-conscious products</a:t>
            </a:r>
          </a:p>
          <a:p>
            <a:pPr>
              <a:buNone/>
            </a:pPr>
            <a:br>
              <a:rPr lang="en-GB" sz="2800" dirty="0">
                <a:solidFill>
                  <a:srgbClr val="333333"/>
                </a:solidFill>
                <a:latin typeface="Aptos Serif" panose="02020604070405020304" pitchFamily="18" charset="0"/>
                <a:cs typeface="Aptos Serif" panose="02020604070405020304" pitchFamily="18" charset="0"/>
              </a:rPr>
            </a:br>
            <a:r>
              <a:rPr lang="en-GB" sz="2800" b="1" dirty="0">
                <a:solidFill>
                  <a:srgbClr val="333333"/>
                </a:solidFill>
                <a:latin typeface="Aptos Serif" panose="02020604070405020304" pitchFamily="18" charset="0"/>
                <a:cs typeface="Aptos Serif" panose="02020604070405020304" pitchFamily="18" charset="0"/>
              </a:rPr>
              <a:t>Technological:</a:t>
            </a:r>
            <a:r>
              <a:rPr lang="en-GB" sz="2800" dirty="0">
                <a:solidFill>
                  <a:srgbClr val="333333"/>
                </a:solidFill>
                <a:latin typeface="Aptos Serif" panose="02020604070405020304" pitchFamily="18" charset="0"/>
                <a:cs typeface="Aptos Serif" panose="02020604070405020304" pitchFamily="18" charset="0"/>
              </a:rPr>
              <a:t> Shopify e-commerce, social media marketing tools</a:t>
            </a:r>
          </a:p>
          <a:p>
            <a:pPr>
              <a:buNone/>
            </a:pPr>
            <a:br>
              <a:rPr lang="en-GB" sz="2800" dirty="0">
                <a:solidFill>
                  <a:srgbClr val="333333"/>
                </a:solidFill>
                <a:latin typeface="Aptos Serif" panose="02020604070405020304" pitchFamily="18" charset="0"/>
                <a:cs typeface="Aptos Serif" panose="02020604070405020304" pitchFamily="18" charset="0"/>
              </a:rPr>
            </a:br>
            <a:r>
              <a:rPr lang="en-GB" sz="2800" b="1" dirty="0">
                <a:solidFill>
                  <a:srgbClr val="333333"/>
                </a:solidFill>
                <a:latin typeface="Aptos Serif" panose="02020604070405020304" pitchFamily="18" charset="0"/>
                <a:cs typeface="Aptos Serif" panose="02020604070405020304" pitchFamily="18" charset="0"/>
              </a:rPr>
              <a:t>Environmental:</a:t>
            </a:r>
            <a:r>
              <a:rPr lang="en-GB" sz="2800" dirty="0">
                <a:solidFill>
                  <a:srgbClr val="333333"/>
                </a:solidFill>
                <a:latin typeface="Aptos Serif" panose="02020604070405020304" pitchFamily="18" charset="0"/>
                <a:cs typeface="Aptos Serif" panose="02020604070405020304" pitchFamily="18" charset="0"/>
              </a:rPr>
              <a:t> Sustainable packaging, ethical sourcing</a:t>
            </a:r>
          </a:p>
          <a:p>
            <a:pPr>
              <a:buNone/>
            </a:pPr>
            <a:br>
              <a:rPr lang="en-GB" sz="2800" dirty="0">
                <a:solidFill>
                  <a:srgbClr val="333333"/>
                </a:solidFill>
                <a:latin typeface="Aptos Serif" panose="02020604070405020304" pitchFamily="18" charset="0"/>
                <a:cs typeface="Aptos Serif" panose="02020604070405020304" pitchFamily="18" charset="0"/>
              </a:rPr>
            </a:br>
            <a:r>
              <a:rPr lang="en-GB" sz="2800" b="1" dirty="0">
                <a:solidFill>
                  <a:srgbClr val="333333"/>
                </a:solidFill>
                <a:latin typeface="Aptos Serif" panose="02020604070405020304" pitchFamily="18" charset="0"/>
                <a:cs typeface="Aptos Serif" panose="02020604070405020304" pitchFamily="18" charset="0"/>
              </a:rPr>
              <a:t>Legal:</a:t>
            </a:r>
            <a:r>
              <a:rPr lang="en-GB" sz="2800" dirty="0">
                <a:solidFill>
                  <a:srgbClr val="333333"/>
                </a:solidFill>
                <a:latin typeface="Aptos Serif" panose="02020604070405020304" pitchFamily="18" charset="0"/>
                <a:cs typeface="Aptos Serif" panose="02020604070405020304" pitchFamily="18" charset="0"/>
              </a:rPr>
              <a:t> Compliance with cosmetic laws &amp; GDPR</a:t>
            </a:r>
          </a:p>
        </p:txBody>
      </p:sp>
      <p:sp>
        <p:nvSpPr>
          <p:cNvPr id="11" name="TextBox 10">
            <a:extLst>
              <a:ext uri="{FF2B5EF4-FFF2-40B4-BE49-F238E27FC236}">
                <a16:creationId xmlns:a16="http://schemas.microsoft.com/office/drawing/2014/main" id="{80377D52-6FEE-2B15-77B8-C224C2395BA6}"/>
              </a:ext>
            </a:extLst>
          </p:cNvPr>
          <p:cNvSpPr txBox="1"/>
          <p:nvPr/>
        </p:nvSpPr>
        <p:spPr>
          <a:xfrm>
            <a:off x="13835418" y="4481780"/>
            <a:ext cx="3929986" cy="1323439"/>
          </a:xfrm>
          <a:prstGeom prst="rect">
            <a:avLst/>
          </a:prstGeom>
          <a:solidFill>
            <a:srgbClr val="A8C5A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entury Gothic" panose="020B0502020202020204"/>
                <a:ea typeface="+mn-ea"/>
                <a:cs typeface="+mn-cs"/>
              </a:rPr>
              <a:t>This PESTEL analysis highlights the environment Glow Haven operates in. Politically, cosmetic regulations and startup support guide us. Economically, the skincare market is growing. Social trends favor ethical, eco-friendly products. Technologically, platforms like Shopify and social media make marketing easier. Environmentally, we focus on sustainable packaging, and legally, we comply with UK cosmetic laws and GDPR.</a:t>
            </a:r>
            <a:endParaRPr kumimoji="0" lang="en-US" sz="1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65944302"/>
      </p:ext>
    </p:extLst>
  </p:cSld>
  <p:clrMapOvr>
    <a:masterClrMapping/>
  </p:clrMapOvr>
  <p:transition spd="slow">
    <p:cover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p:cNvGrpSpPr/>
        <p:nvPr/>
      </p:nvGrpSpPr>
      <p:grpSpPr>
        <a:xfrm>
          <a:off x="0" y="0"/>
          <a:ext cx="0" cy="0"/>
          <a:chOff x="0" y="0"/>
          <a:chExt cx="0" cy="0"/>
        </a:xfrm>
      </p:grpSpPr>
      <p:sp>
        <p:nvSpPr>
          <p:cNvPr id="2" name="Freeform 2"/>
          <p:cNvSpPr/>
          <p:nvPr/>
        </p:nvSpPr>
        <p:spPr>
          <a:xfrm>
            <a:off x="7809453" y="9148467"/>
            <a:ext cx="10795485" cy="1138533"/>
          </a:xfrm>
          <a:custGeom>
            <a:avLst/>
            <a:gdLst/>
            <a:ahLst/>
            <a:cxnLst/>
            <a:rect l="l" t="t" r="r" b="b"/>
            <a:pathLst>
              <a:path w="10795485" h="1138533">
                <a:moveTo>
                  <a:pt x="0" y="0"/>
                </a:moveTo>
                <a:lnTo>
                  <a:pt x="10795485" y="0"/>
                </a:lnTo>
                <a:lnTo>
                  <a:pt x="10795485" y="1138533"/>
                </a:lnTo>
                <a:lnTo>
                  <a:pt x="0" y="11385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219200" y="1189134"/>
            <a:ext cx="9639300" cy="923330"/>
          </a:xfrm>
          <a:prstGeom prst="rect">
            <a:avLst/>
          </a:prstGeom>
        </p:spPr>
        <p:txBody>
          <a:bodyPr wrap="square"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Marketing Strategies</a:t>
            </a:r>
          </a:p>
        </p:txBody>
      </p:sp>
      <p:sp>
        <p:nvSpPr>
          <p:cNvPr id="5" name="Rectangle 1">
            <a:extLst>
              <a:ext uri="{FF2B5EF4-FFF2-40B4-BE49-F238E27FC236}">
                <a16:creationId xmlns:a16="http://schemas.microsoft.com/office/drawing/2014/main" id="{08422A00-C913-857D-472C-8B7EA545AAF6}"/>
              </a:ext>
            </a:extLst>
          </p:cNvPr>
          <p:cNvSpPr>
            <a:spLocks noChangeArrowheads="1"/>
          </p:cNvSpPr>
          <p:nvPr/>
        </p:nvSpPr>
        <p:spPr bwMode="auto">
          <a:xfrm rot="10800000" flipV="1">
            <a:off x="1066800" y="2781300"/>
            <a:ext cx="126111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Social Media:</a:t>
            </a: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 TikTok &amp; Instagram tutorials, demos, influencer campaigns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Content Marketing:</a:t>
            </a: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 Blog posts, skincare tips, SEO</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Email Marketing:</a:t>
            </a: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 Product launches, promotions, loyalty programs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E-commerce:</a:t>
            </a: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 Mobile-friendly Shopify store for smooth customer experience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1"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Customer Retention:</a:t>
            </a:r>
            <a:r>
              <a:rPr kumimoji="0" lang="en-US" altLang="en-US" sz="2800" b="0" i="0" u="none" strike="noStrike" cap="none" normalizeH="0" baseline="0" dirty="0">
                <a:ln>
                  <a:noFill/>
                </a:ln>
                <a:solidFill>
                  <a:srgbClr val="333333"/>
                </a:solidFill>
                <a:effectLst/>
                <a:latin typeface="Aptos Serif" panose="02020604070405020304" pitchFamily="18" charset="0"/>
                <a:cs typeface="Aptos Serif" panose="02020604070405020304" pitchFamily="18" charset="0"/>
              </a:rPr>
              <a:t> Fast shipping, responsive support, loyalty rewards</a:t>
            </a:r>
          </a:p>
        </p:txBody>
      </p:sp>
      <p:sp>
        <p:nvSpPr>
          <p:cNvPr id="8" name="TextBox 7">
            <a:extLst>
              <a:ext uri="{FF2B5EF4-FFF2-40B4-BE49-F238E27FC236}">
                <a16:creationId xmlns:a16="http://schemas.microsoft.com/office/drawing/2014/main" id="{4FBA9966-3E52-502D-6DEB-D7811E575E7D}"/>
              </a:ext>
            </a:extLst>
          </p:cNvPr>
          <p:cNvSpPr txBox="1"/>
          <p:nvPr/>
        </p:nvSpPr>
        <p:spPr>
          <a:xfrm>
            <a:off x="13677900" y="4320183"/>
            <a:ext cx="4109682" cy="1169551"/>
          </a:xfrm>
          <a:prstGeom prst="rect">
            <a:avLst/>
          </a:prstGeom>
          <a:solidFill>
            <a:srgbClr val="A8C5A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Century Gothic" panose="020B0502020202020204"/>
                <a:ea typeface="+mn-ea"/>
                <a:cs typeface="+mn-cs"/>
              </a:rPr>
              <a:t>We’ll focus on social media, using TikTok and Instagram for tutorials and influencer collaborations. Content marketing like blogs and skincare tips will improve SEO and educate customers. Email marketing will announce new products and promotions while encouraging loyalty. Our Shopify store ensures a smooth shopping experience, and we prioritize customer retention with fast shipping, support, and rewards programs.</a:t>
            </a:r>
            <a:endParaRPr kumimoji="0" lang="en-GB" sz="1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cSld>
  <p:clrMapOvr>
    <a:masterClrMapping/>
  </p:clrMapOvr>
  <p:transition spd="slow">
    <p:cover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a:extLst>
            <a:ext uri="{FF2B5EF4-FFF2-40B4-BE49-F238E27FC236}">
              <a16:creationId xmlns:a16="http://schemas.microsoft.com/office/drawing/2014/main" id="{D38B8507-6C11-485D-E815-19534A5DD4F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4022933-2AD9-20CD-1864-7CA0632558D6}"/>
              </a:ext>
            </a:extLst>
          </p:cNvPr>
          <p:cNvSpPr/>
          <p:nvPr/>
        </p:nvSpPr>
        <p:spPr>
          <a:xfrm>
            <a:off x="7809453" y="9148467"/>
            <a:ext cx="10795485" cy="1138533"/>
          </a:xfrm>
          <a:custGeom>
            <a:avLst/>
            <a:gdLst/>
            <a:ahLst/>
            <a:cxnLst/>
            <a:rect l="l" t="t" r="r" b="b"/>
            <a:pathLst>
              <a:path w="10795485" h="1138533">
                <a:moveTo>
                  <a:pt x="0" y="0"/>
                </a:moveTo>
                <a:lnTo>
                  <a:pt x="10795485" y="0"/>
                </a:lnTo>
                <a:lnTo>
                  <a:pt x="10795485" y="1138533"/>
                </a:lnTo>
                <a:lnTo>
                  <a:pt x="0" y="11385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C087D6C6-56B8-1D03-D864-A99A2C9BE4C2}"/>
              </a:ext>
            </a:extLst>
          </p:cNvPr>
          <p:cNvSpPr txBox="1"/>
          <p:nvPr/>
        </p:nvSpPr>
        <p:spPr>
          <a:xfrm>
            <a:off x="1143000" y="1181100"/>
            <a:ext cx="14211300" cy="923330"/>
          </a:xfrm>
          <a:prstGeom prst="rect">
            <a:avLst/>
          </a:prstGeom>
        </p:spPr>
        <p:txBody>
          <a:bodyPr wrap="square"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Funding requirements &amp; Allocation</a:t>
            </a:r>
          </a:p>
        </p:txBody>
      </p:sp>
      <p:sp>
        <p:nvSpPr>
          <p:cNvPr id="6" name="TextBox 5">
            <a:extLst>
              <a:ext uri="{FF2B5EF4-FFF2-40B4-BE49-F238E27FC236}">
                <a16:creationId xmlns:a16="http://schemas.microsoft.com/office/drawing/2014/main" id="{00381078-6194-0B7D-4731-7382EB3D2D1B}"/>
              </a:ext>
            </a:extLst>
          </p:cNvPr>
          <p:cNvSpPr txBox="1"/>
          <p:nvPr/>
        </p:nvSpPr>
        <p:spPr>
          <a:xfrm>
            <a:off x="1143000" y="2628900"/>
            <a:ext cx="13563600" cy="4031873"/>
          </a:xfrm>
          <a:prstGeom prst="rect">
            <a:avLst/>
          </a:prstGeom>
          <a:noFill/>
        </p:spPr>
        <p:txBody>
          <a:bodyPr wrap="square">
            <a:spAutoFit/>
          </a:bodyPr>
          <a:lstStyle/>
          <a:p>
            <a:pPr>
              <a:buNone/>
            </a:pPr>
            <a:r>
              <a:rPr lang="en-US" sz="3200" b="1" dirty="0">
                <a:solidFill>
                  <a:srgbClr val="333333"/>
                </a:solidFill>
                <a:latin typeface="Aptos Serif" panose="02020604070405020304" pitchFamily="18" charset="0"/>
                <a:cs typeface="Aptos Serif" panose="02020604070405020304" pitchFamily="18" charset="0"/>
              </a:rPr>
              <a:t>Total Funding Needed:</a:t>
            </a:r>
            <a:r>
              <a:rPr lang="en-US" sz="3200" dirty="0">
                <a:solidFill>
                  <a:srgbClr val="333333"/>
                </a:solidFill>
                <a:latin typeface="Aptos Serif" panose="02020604070405020304" pitchFamily="18" charset="0"/>
                <a:cs typeface="Aptos Serif" panose="02020604070405020304" pitchFamily="18" charset="0"/>
              </a:rPr>
              <a:t> </a:t>
            </a:r>
            <a:r>
              <a:rPr lang="en-US" sz="3200" b="1" dirty="0">
                <a:solidFill>
                  <a:srgbClr val="333333"/>
                </a:solidFill>
                <a:latin typeface="Aptos Serif" panose="02020604070405020304" pitchFamily="18" charset="0"/>
                <a:cs typeface="Aptos Serif" panose="02020604070405020304" pitchFamily="18" charset="0"/>
              </a:rPr>
              <a:t>£50,000</a:t>
            </a:r>
          </a:p>
          <a:p>
            <a:pPr>
              <a:buNone/>
            </a:pPr>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Product Development: £6,000</a:t>
            </a: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Manufacturing: £12,000</a:t>
            </a: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Marketing (Influencers + Ads): £11,000</a:t>
            </a: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Packaging &amp; Branding: £3,500</a:t>
            </a: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Website &amp; Fulfilment: £4,500</a:t>
            </a: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Certifications &amp; Legal: £3,500</a:t>
            </a: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Contingency: £5,500</a:t>
            </a:r>
          </a:p>
        </p:txBody>
      </p:sp>
      <p:sp>
        <p:nvSpPr>
          <p:cNvPr id="9" name="TextBox 8">
            <a:extLst>
              <a:ext uri="{FF2B5EF4-FFF2-40B4-BE49-F238E27FC236}">
                <a16:creationId xmlns:a16="http://schemas.microsoft.com/office/drawing/2014/main" id="{E437CC76-FC8E-2EA3-9EB6-3BBF018B5655}"/>
              </a:ext>
            </a:extLst>
          </p:cNvPr>
          <p:cNvSpPr txBox="1"/>
          <p:nvPr/>
        </p:nvSpPr>
        <p:spPr>
          <a:xfrm>
            <a:off x="13639800" y="4712613"/>
            <a:ext cx="4114800" cy="861774"/>
          </a:xfrm>
          <a:prstGeom prst="rect">
            <a:avLst/>
          </a:prstGeom>
          <a:solidFill>
            <a:srgbClr val="A8C5A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a:ln>
                  <a:noFill/>
                </a:ln>
                <a:solidFill>
                  <a:prstClr val="black"/>
                </a:solidFill>
                <a:effectLst/>
                <a:uLnTx/>
                <a:uFillTx/>
                <a:latin typeface="Century Gothic" panose="020B0502020202020204"/>
                <a:ea typeface="+mn-ea"/>
                <a:cs typeface="+mn-cs"/>
              </a:rPr>
              <a:t>We require £50,000 to launch and operate Glow Haven for the first year. The funds cover product development, initial manufacturing, marketing campaigns, eco-friendly packaging, website setup and fulfilment, certifications and legal compliance, with a contingency to cover unexpected costs.</a:t>
            </a:r>
            <a:endParaRPr kumimoji="0" lang="en-US" sz="10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53067175"/>
      </p:ext>
    </p:extLst>
  </p:cSld>
  <p:clrMapOvr>
    <a:masterClrMapping/>
  </p:clrMapOvr>
  <p:transition spd="slow">
    <p:cover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a:extLst>
            <a:ext uri="{FF2B5EF4-FFF2-40B4-BE49-F238E27FC236}">
              <a16:creationId xmlns:a16="http://schemas.microsoft.com/office/drawing/2014/main" id="{18E236F4-0485-599F-7D03-72094437545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6F258F8-8FE4-255C-42C4-7FEA416552B3}"/>
              </a:ext>
            </a:extLst>
          </p:cNvPr>
          <p:cNvSpPr/>
          <p:nvPr/>
        </p:nvSpPr>
        <p:spPr>
          <a:xfrm>
            <a:off x="7809453" y="9148467"/>
            <a:ext cx="10795485" cy="1138533"/>
          </a:xfrm>
          <a:custGeom>
            <a:avLst/>
            <a:gdLst/>
            <a:ahLst/>
            <a:cxnLst/>
            <a:rect l="l" t="t" r="r" b="b"/>
            <a:pathLst>
              <a:path w="10795485" h="1138533">
                <a:moveTo>
                  <a:pt x="0" y="0"/>
                </a:moveTo>
                <a:lnTo>
                  <a:pt x="10795485" y="0"/>
                </a:lnTo>
                <a:lnTo>
                  <a:pt x="10795485" y="1138533"/>
                </a:lnTo>
                <a:lnTo>
                  <a:pt x="0" y="11385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a:extLst>
              <a:ext uri="{FF2B5EF4-FFF2-40B4-BE49-F238E27FC236}">
                <a16:creationId xmlns:a16="http://schemas.microsoft.com/office/drawing/2014/main" id="{02BAEA3E-2CD4-875A-9CC0-A0E27148651C}"/>
              </a:ext>
            </a:extLst>
          </p:cNvPr>
          <p:cNvSpPr txBox="1"/>
          <p:nvPr/>
        </p:nvSpPr>
        <p:spPr>
          <a:xfrm>
            <a:off x="1156648" y="1231220"/>
            <a:ext cx="14211300" cy="923330"/>
          </a:xfrm>
          <a:prstGeom prst="rect">
            <a:avLst/>
          </a:prstGeom>
        </p:spPr>
        <p:txBody>
          <a:bodyPr wrap="square"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Financial Projections (YEAR 1)</a:t>
            </a:r>
          </a:p>
        </p:txBody>
      </p:sp>
      <p:sp>
        <p:nvSpPr>
          <p:cNvPr id="5" name="TextBox 4">
            <a:extLst>
              <a:ext uri="{FF2B5EF4-FFF2-40B4-BE49-F238E27FC236}">
                <a16:creationId xmlns:a16="http://schemas.microsoft.com/office/drawing/2014/main" id="{FE094D4E-A88C-00D6-931C-08F1FC823D87}"/>
              </a:ext>
            </a:extLst>
          </p:cNvPr>
          <p:cNvSpPr txBox="1"/>
          <p:nvPr/>
        </p:nvSpPr>
        <p:spPr>
          <a:xfrm>
            <a:off x="1143000" y="2705100"/>
            <a:ext cx="11582400" cy="4832092"/>
          </a:xfrm>
          <a:prstGeom prst="rect">
            <a:avLst/>
          </a:prstGeom>
          <a:noFill/>
        </p:spPr>
        <p:txBody>
          <a:bodyPr wrap="square">
            <a:spAutoFit/>
          </a:bodyPr>
          <a:lstStyle/>
          <a:p>
            <a:pPr>
              <a:buFont typeface="Arial" panose="020B0604020202020204" pitchFamily="34" charset="0"/>
              <a:buChar char="•"/>
            </a:pPr>
            <a:r>
              <a:rPr lang="en-US" sz="2800" b="1" dirty="0">
                <a:solidFill>
                  <a:srgbClr val="333333"/>
                </a:solidFill>
                <a:latin typeface="Aptos Serif" panose="02020604070405020304" pitchFamily="18" charset="0"/>
                <a:cs typeface="Aptos Serif" panose="02020604070405020304" pitchFamily="18" charset="0"/>
              </a:rPr>
              <a:t>Revenue: </a:t>
            </a:r>
            <a:r>
              <a:rPr lang="en-US" sz="2800" dirty="0">
                <a:solidFill>
                  <a:srgbClr val="333333"/>
                </a:solidFill>
                <a:latin typeface="Aptos Serif" panose="02020604070405020304" pitchFamily="18" charset="0"/>
                <a:cs typeface="Aptos Serif" panose="02020604070405020304" pitchFamily="18" charset="0"/>
              </a:rPr>
              <a:t>£60,000 (3,000 units @ £20 each)</a:t>
            </a:r>
          </a:p>
          <a:p>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Cost of Goods Sold: £16,000</a:t>
            </a:r>
          </a:p>
          <a:p>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Operating Expenses: £15,000</a:t>
            </a:r>
          </a:p>
          <a:p>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Net Profit: £29,000</a:t>
            </a:r>
          </a:p>
          <a:p>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Break-even expected by Month 8</a:t>
            </a:r>
          </a:p>
          <a:p>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Monthly cash flow will be closely monitored</a:t>
            </a:r>
          </a:p>
        </p:txBody>
      </p:sp>
      <p:sp>
        <p:nvSpPr>
          <p:cNvPr id="7" name="Freeform 4">
            <a:extLst>
              <a:ext uri="{FF2B5EF4-FFF2-40B4-BE49-F238E27FC236}">
                <a16:creationId xmlns:a16="http://schemas.microsoft.com/office/drawing/2014/main" id="{BDF6FDFF-623A-A7DC-E88D-5424970028DE}"/>
              </a:ext>
            </a:extLst>
          </p:cNvPr>
          <p:cNvSpPr/>
          <p:nvPr/>
        </p:nvSpPr>
        <p:spPr>
          <a:xfrm>
            <a:off x="13289650" y="5009480"/>
            <a:ext cx="2362200" cy="2042696"/>
          </a:xfrm>
          <a:custGeom>
            <a:avLst/>
            <a:gdLst/>
            <a:ahLst/>
            <a:cxnLst/>
            <a:rect l="l" t="t" r="r" b="b"/>
            <a:pathLst>
              <a:path w="1653690" h="1577207">
                <a:moveTo>
                  <a:pt x="0" y="0"/>
                </a:moveTo>
                <a:lnTo>
                  <a:pt x="1653690" y="0"/>
                </a:lnTo>
                <a:lnTo>
                  <a:pt x="1653690" y="1577207"/>
                </a:lnTo>
                <a:lnTo>
                  <a:pt x="0" y="15772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9">
            <a:extLst>
              <a:ext uri="{FF2B5EF4-FFF2-40B4-BE49-F238E27FC236}">
                <a16:creationId xmlns:a16="http://schemas.microsoft.com/office/drawing/2014/main" id="{4C72658C-D68E-625F-BE54-C05334B87650}"/>
              </a:ext>
            </a:extLst>
          </p:cNvPr>
          <p:cNvSpPr txBox="1"/>
          <p:nvPr/>
        </p:nvSpPr>
        <p:spPr>
          <a:xfrm>
            <a:off x="13716000" y="3848100"/>
            <a:ext cx="4090205" cy="900246"/>
          </a:xfrm>
          <a:prstGeom prst="rect">
            <a:avLst/>
          </a:prstGeom>
          <a:solidFill>
            <a:srgbClr val="A8C5A2"/>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a:ln>
                  <a:noFill/>
                </a:ln>
                <a:solidFill>
                  <a:prstClr val="black"/>
                </a:solidFill>
                <a:effectLst/>
                <a:uLnTx/>
                <a:uFillTx/>
                <a:latin typeface="Century Gothic" panose="020B0502020202020204"/>
                <a:ea typeface="+mn-ea"/>
                <a:cs typeface="+mn-cs"/>
              </a:rPr>
              <a:t>We project £60,000 in revenue from selling 3,000 units at £20 each. Costs of goods sold and operating expenses total £31,000, leaving an estimated net profit of £29,000. We expect to break even by month eight, and we will closely track monthly cash flow to ensure financial stability.</a:t>
            </a:r>
            <a:endParaRPr kumimoji="0" lang="en-GB" sz="105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69334312"/>
      </p:ext>
    </p:extLst>
  </p:cSld>
  <p:clrMapOvr>
    <a:masterClrMapping/>
  </p:clrMapOvr>
  <p:transition spd="slow">
    <p:cover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p:cNvGrpSpPr/>
        <p:nvPr/>
      </p:nvGrpSpPr>
      <p:grpSpPr>
        <a:xfrm>
          <a:off x="0" y="0"/>
          <a:ext cx="0" cy="0"/>
          <a:chOff x="0" y="0"/>
          <a:chExt cx="0" cy="0"/>
        </a:xfrm>
      </p:grpSpPr>
      <p:sp>
        <p:nvSpPr>
          <p:cNvPr id="5" name="TextBox 5"/>
          <p:cNvSpPr txBox="1"/>
          <p:nvPr/>
        </p:nvSpPr>
        <p:spPr>
          <a:xfrm>
            <a:off x="1219200" y="1350169"/>
            <a:ext cx="11626597" cy="923330"/>
          </a:xfrm>
          <a:prstGeom prst="rect">
            <a:avLst/>
          </a:prstGeom>
        </p:spPr>
        <p:txBody>
          <a:bodyPr lIns="0" tIns="0" rIns="0" bIns="0" rtlCol="0" anchor="t">
            <a:spAutoFit/>
          </a:bodyPr>
          <a:lstStyle/>
          <a:p>
            <a:pPr algn="l">
              <a:lnSpc>
                <a:spcPts val="7200"/>
              </a:lnSpc>
            </a:pPr>
            <a:r>
              <a:rPr lang="en-US" sz="7200" dirty="0">
                <a:solidFill>
                  <a:srgbClr val="333333"/>
                </a:solidFill>
                <a:latin typeface="Impact" panose="020B0806030902050204" pitchFamily="34" charset="0"/>
                <a:ea typeface="Perandory"/>
                <a:cs typeface="Perandory"/>
                <a:sym typeface="Perandory"/>
              </a:rPr>
              <a:t>Conclusion</a:t>
            </a:r>
          </a:p>
        </p:txBody>
      </p:sp>
      <p:sp>
        <p:nvSpPr>
          <p:cNvPr id="8" name="TextBox 7">
            <a:extLst>
              <a:ext uri="{FF2B5EF4-FFF2-40B4-BE49-F238E27FC236}">
                <a16:creationId xmlns:a16="http://schemas.microsoft.com/office/drawing/2014/main" id="{A47A4431-A908-9693-7CA4-C60AA55C0075}"/>
              </a:ext>
            </a:extLst>
          </p:cNvPr>
          <p:cNvSpPr txBox="1"/>
          <p:nvPr/>
        </p:nvSpPr>
        <p:spPr>
          <a:xfrm>
            <a:off x="1219200" y="2781300"/>
            <a:ext cx="14771996" cy="5693866"/>
          </a:xfrm>
          <a:prstGeom prst="rect">
            <a:avLst/>
          </a:prstGeom>
          <a:noFill/>
        </p:spPr>
        <p:txBody>
          <a:bodyPr wrap="square">
            <a:spAutoFit/>
          </a:bodyPr>
          <a:lstStyle/>
          <a:p>
            <a:pPr>
              <a:buNone/>
            </a:pPr>
            <a:r>
              <a:rPr lang="en-US" sz="2800" b="1" dirty="0">
                <a:solidFill>
                  <a:srgbClr val="333333"/>
                </a:solidFill>
                <a:latin typeface="Aptos Serif" panose="02020604070405020304" pitchFamily="18" charset="0"/>
                <a:cs typeface="Aptos Serif" panose="02020604070405020304" pitchFamily="18" charset="0"/>
              </a:rPr>
              <a:t>Glow Haven Skincare</a:t>
            </a:r>
            <a:r>
              <a:rPr lang="en-US" sz="2800" dirty="0">
                <a:solidFill>
                  <a:srgbClr val="333333"/>
                </a:solidFill>
                <a:latin typeface="Aptos Serif" panose="02020604070405020304" pitchFamily="18" charset="0"/>
                <a:cs typeface="Aptos Serif" panose="02020604070405020304" pitchFamily="18" charset="0"/>
              </a:rPr>
              <a:t> is positioned to </a:t>
            </a:r>
            <a:r>
              <a:rPr lang="en-US" sz="2800" b="1" dirty="0">
                <a:solidFill>
                  <a:srgbClr val="333333"/>
                </a:solidFill>
                <a:latin typeface="Aptos Serif" panose="02020604070405020304" pitchFamily="18" charset="0"/>
                <a:cs typeface="Aptos Serif" panose="02020604070405020304" pitchFamily="18" charset="0"/>
              </a:rPr>
              <a:t>transform the natural skincare market</a:t>
            </a:r>
            <a:r>
              <a:rPr lang="en-US" sz="2800" dirty="0">
                <a:solidFill>
                  <a:srgbClr val="333333"/>
                </a:solidFill>
                <a:latin typeface="Aptos Serif" panose="02020604070405020304" pitchFamily="18" charset="0"/>
                <a:cs typeface="Aptos Serif" panose="02020604070405020304" pitchFamily="18" charset="0"/>
              </a:rPr>
              <a:t> by offering:</a:t>
            </a:r>
          </a:p>
          <a:p>
            <a:pPr>
              <a:buNone/>
            </a:pPr>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b="1" dirty="0">
                <a:solidFill>
                  <a:srgbClr val="333333"/>
                </a:solidFill>
                <a:latin typeface="Aptos Serif" panose="02020604070405020304" pitchFamily="18" charset="0"/>
                <a:cs typeface="Aptos Serif" panose="02020604070405020304" pitchFamily="18" charset="0"/>
              </a:rPr>
              <a:t>Effective, affordable, and eco-friendly products </a:t>
            </a:r>
            <a:r>
              <a:rPr lang="en-US" sz="2800" dirty="0">
                <a:solidFill>
                  <a:srgbClr val="333333"/>
                </a:solidFill>
                <a:latin typeface="Aptos Serif" panose="02020604070405020304" pitchFamily="18" charset="0"/>
                <a:cs typeface="Aptos Serif" panose="02020604070405020304" pitchFamily="18" charset="0"/>
              </a:rPr>
              <a:t>for women 18–45</a:t>
            </a:r>
          </a:p>
          <a:p>
            <a:pPr>
              <a:buFont typeface="Arial" panose="020B0604020202020204" pitchFamily="34" charset="0"/>
              <a:buChar char="•"/>
            </a:pPr>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A </a:t>
            </a:r>
            <a:r>
              <a:rPr lang="en-US" sz="2800" b="1" dirty="0">
                <a:solidFill>
                  <a:srgbClr val="333333"/>
                </a:solidFill>
                <a:latin typeface="Aptos Serif" panose="02020604070405020304" pitchFamily="18" charset="0"/>
                <a:cs typeface="Aptos Serif" panose="02020604070405020304" pitchFamily="18" charset="0"/>
              </a:rPr>
              <a:t>strong digital marketing presence</a:t>
            </a:r>
            <a:r>
              <a:rPr lang="en-US" sz="2800" dirty="0">
                <a:solidFill>
                  <a:srgbClr val="333333"/>
                </a:solidFill>
                <a:latin typeface="Aptos Serif" panose="02020604070405020304" pitchFamily="18" charset="0"/>
                <a:cs typeface="Aptos Serif" panose="02020604070405020304" pitchFamily="18" charset="0"/>
              </a:rPr>
              <a:t> to connect with customers</a:t>
            </a:r>
          </a:p>
          <a:p>
            <a:endParaRPr lang="en-US" sz="2800" dirty="0">
              <a:solidFill>
                <a:srgbClr val="333333"/>
              </a:solidFill>
              <a:latin typeface="Aptos Serif" panose="02020604070405020304" pitchFamily="18" charset="0"/>
              <a:cs typeface="Aptos Serif" panose="02020604070405020304" pitchFamily="18" charset="0"/>
            </a:endParaRPr>
          </a:p>
          <a:p>
            <a:pPr>
              <a:buFont typeface="Arial" panose="020B0604020202020204" pitchFamily="34" charset="0"/>
              <a:buChar char="•"/>
            </a:pPr>
            <a:r>
              <a:rPr lang="en-US" sz="2800" dirty="0">
                <a:solidFill>
                  <a:srgbClr val="333333"/>
                </a:solidFill>
                <a:latin typeface="Aptos Serif" panose="02020604070405020304" pitchFamily="18" charset="0"/>
                <a:cs typeface="Aptos Serif" panose="02020604070405020304" pitchFamily="18" charset="0"/>
              </a:rPr>
              <a:t>Commitment to </a:t>
            </a:r>
            <a:r>
              <a:rPr lang="en-US" sz="2800" b="1" dirty="0">
                <a:solidFill>
                  <a:srgbClr val="333333"/>
                </a:solidFill>
                <a:latin typeface="Aptos Serif" panose="02020604070405020304" pitchFamily="18" charset="0"/>
                <a:cs typeface="Aptos Serif" panose="02020604070405020304" pitchFamily="18" charset="0"/>
              </a:rPr>
              <a:t>sustainability, ethics, and customer trust</a:t>
            </a:r>
          </a:p>
          <a:p>
            <a:endParaRPr lang="en-US" sz="2800" u="sng" dirty="0">
              <a:solidFill>
                <a:srgbClr val="333333"/>
              </a:solidFill>
              <a:latin typeface="Aptos Serif" panose="02020604070405020304" pitchFamily="18" charset="0"/>
              <a:cs typeface="Aptos Serif" panose="02020604070405020304" pitchFamily="18" charset="0"/>
            </a:endParaRPr>
          </a:p>
          <a:p>
            <a:pPr>
              <a:buNone/>
            </a:pPr>
            <a:r>
              <a:rPr lang="en-US" sz="2800" b="1" u="sng" dirty="0">
                <a:solidFill>
                  <a:srgbClr val="333333"/>
                </a:solidFill>
                <a:latin typeface="Aptos Serif" panose="02020604070405020304" pitchFamily="18" charset="0"/>
                <a:cs typeface="Aptos Serif" panose="02020604070405020304" pitchFamily="18" charset="0"/>
              </a:rPr>
              <a:t>Key Takeaway:</a:t>
            </a:r>
          </a:p>
          <a:p>
            <a:pPr>
              <a:buNone/>
            </a:pPr>
            <a:br>
              <a:rPr lang="en-US" sz="2800" dirty="0">
                <a:solidFill>
                  <a:srgbClr val="333333"/>
                </a:solidFill>
                <a:latin typeface="Aptos Serif" panose="02020604070405020304" pitchFamily="18" charset="0"/>
                <a:cs typeface="Aptos Serif" panose="02020604070405020304" pitchFamily="18" charset="0"/>
              </a:rPr>
            </a:br>
            <a:r>
              <a:rPr lang="en-US" sz="2800" dirty="0">
                <a:solidFill>
                  <a:srgbClr val="333333"/>
                </a:solidFill>
                <a:latin typeface="Aptos Serif" panose="02020604070405020304" pitchFamily="18" charset="0"/>
                <a:cs typeface="Aptos Serif" panose="02020604070405020304" pitchFamily="18" charset="0"/>
              </a:rPr>
              <a:t>With the right funding and strategy, Glow Haven is ready to </a:t>
            </a:r>
            <a:r>
              <a:rPr lang="en-US" sz="2800" b="1" dirty="0">
                <a:solidFill>
                  <a:srgbClr val="333333"/>
                </a:solidFill>
                <a:latin typeface="Aptos Serif" panose="02020604070405020304" pitchFamily="18" charset="0"/>
                <a:cs typeface="Aptos Serif" panose="02020604070405020304" pitchFamily="18" charset="0"/>
              </a:rPr>
              <a:t>launch, grow, and capture the expanding clean beauty market</a:t>
            </a:r>
            <a:r>
              <a:rPr lang="en-US" sz="2800" dirty="0">
                <a:solidFill>
                  <a:srgbClr val="333333"/>
                </a:solidFill>
                <a:latin typeface="Aptos Serif" panose="02020604070405020304" pitchFamily="18" charset="0"/>
                <a:cs typeface="Aptos Serif" panose="02020604070405020304" pitchFamily="18" charset="0"/>
              </a:rPr>
              <a:t>, creating value for both customers and stakeholders.</a:t>
            </a:r>
          </a:p>
        </p:txBody>
      </p:sp>
    </p:spTree>
  </p:cSld>
  <p:clrMapOvr>
    <a:masterClrMapping/>
  </p:clrMapOvr>
  <p:transition spd="slow">
    <p:cover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8C5A2"/>
        </a:solidFill>
        <a:effectLst/>
      </p:bgPr>
    </p:bg>
    <p:spTree>
      <p:nvGrpSpPr>
        <p:cNvPr id="1" name=""/>
        <p:cNvGrpSpPr/>
        <p:nvPr/>
      </p:nvGrpSpPr>
      <p:grpSpPr>
        <a:xfrm>
          <a:off x="0" y="0"/>
          <a:ext cx="0" cy="0"/>
          <a:chOff x="0" y="0"/>
          <a:chExt cx="0" cy="0"/>
        </a:xfrm>
      </p:grpSpPr>
      <p:sp>
        <p:nvSpPr>
          <p:cNvPr id="2" name="TextBox 2"/>
          <p:cNvSpPr txBox="1"/>
          <p:nvPr/>
        </p:nvSpPr>
        <p:spPr>
          <a:xfrm>
            <a:off x="6468591" y="3910035"/>
            <a:ext cx="4789997" cy="2235740"/>
          </a:xfrm>
          <a:prstGeom prst="rect">
            <a:avLst/>
          </a:prstGeom>
        </p:spPr>
        <p:txBody>
          <a:bodyPr lIns="0" tIns="0" rIns="0" bIns="0" rtlCol="0" anchor="t">
            <a:spAutoFit/>
          </a:bodyPr>
          <a:lstStyle/>
          <a:p>
            <a:pPr algn="ctr">
              <a:lnSpc>
                <a:spcPts val="8531"/>
              </a:lnSpc>
              <a:spcBef>
                <a:spcPct val="0"/>
              </a:spcBef>
            </a:pPr>
            <a:r>
              <a:rPr lang="en-US" sz="8531" spc="-170" dirty="0">
                <a:solidFill>
                  <a:srgbClr val="333333"/>
                </a:solidFill>
                <a:latin typeface="Perandory"/>
                <a:ea typeface="Perandory"/>
                <a:cs typeface="Perandory"/>
                <a:sym typeface="Perandory"/>
              </a:rPr>
              <a:t>THANK YOU!</a:t>
            </a:r>
          </a:p>
        </p:txBody>
      </p:sp>
    </p:spTree>
  </p:cSld>
  <p:clrMapOvr>
    <a:masterClrMapping/>
  </p:clrMapOvr>
  <p:transition spd="slow">
    <p:cover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ff19cb6-3ac3-4e60-bd2e-c8720f1213c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FA1ADEFD256B418D7A129A2E585C8A" ma:contentTypeVersion="5" ma:contentTypeDescription="Create a new document." ma:contentTypeScope="" ma:versionID="b76e034648fb12d8a6e349aee668430e">
  <xsd:schema xmlns:xsd="http://www.w3.org/2001/XMLSchema" xmlns:xs="http://www.w3.org/2001/XMLSchema" xmlns:p="http://schemas.microsoft.com/office/2006/metadata/properties" xmlns:ns3="1ff19cb6-3ac3-4e60-bd2e-c8720f1213c9" targetNamespace="http://schemas.microsoft.com/office/2006/metadata/properties" ma:root="true" ma:fieldsID="42cf9d6b6227059f0e9abd527a65cc0f" ns3:_="">
    <xsd:import namespace="1ff19cb6-3ac3-4e60-bd2e-c8720f1213c9"/>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ff19cb6-3ac3-4e60-bd2e-c8720f1213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985513-2E44-4AAA-9B76-8C275B2221FE}">
  <ds:schemaRefs>
    <ds:schemaRef ds:uri="http://schemas.microsoft.com/office/2006/documentManagement/types"/>
    <ds:schemaRef ds:uri="http://purl.org/dc/terms/"/>
    <ds:schemaRef ds:uri="http://schemas.microsoft.com/office/2006/metadata/properties"/>
    <ds:schemaRef ds:uri="1ff19cb6-3ac3-4e60-bd2e-c8720f1213c9"/>
    <ds:schemaRef ds:uri="http://purl.org/dc/elements/1.1/"/>
    <ds:schemaRef ds:uri="http://www.w3.org/XML/1998/namespace"/>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E99E8CCE-4FC4-4DC6-8E57-99C5DCA3D4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ff19cb6-3ac3-4e60-bd2e-c8720f1213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A9703F4-809E-4D9F-8704-471B3C35013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TM03457510[[fn=Savon]]</Template>
  <TotalTime>304</TotalTime>
  <Words>772</Words>
  <Application>Microsoft Office PowerPoint</Application>
  <PresentationFormat>Custom</PresentationFormat>
  <Paragraphs>92</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Century Gothic</vt:lpstr>
      <vt:lpstr>Impact</vt:lpstr>
      <vt:lpstr>Aptos</vt:lpstr>
      <vt:lpstr>Arial</vt:lpstr>
      <vt:lpstr>Aptos Serif</vt:lpstr>
      <vt:lpstr>Perandory</vt:lpstr>
      <vt:lpstr>Garamond</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Grey and Dark Green Modern Pitch Deck Presentation</dc:title>
  <dc:creator>Husna Sahak</dc:creator>
  <cp:lastModifiedBy>Husna  Sahak</cp:lastModifiedBy>
  <cp:revision>7</cp:revision>
  <dcterms:created xsi:type="dcterms:W3CDTF">2006-08-16T00:00:00Z</dcterms:created>
  <dcterms:modified xsi:type="dcterms:W3CDTF">2025-12-11T16:40:17Z</dcterms:modified>
  <dc:identifier>DAGu0GBG86c</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0x01010084FA1ADEFD256B418D7A129A2E585C8A</vt:lpwstr>
  </property>
</Properties>
</file>