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1"/>
  </p:sldMasterIdLst>
  <p:notesMasterIdLst>
    <p:notesMasterId r:id="rId18"/>
  </p:notes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Lst>
  <p:sldSz cx="12192000" cy="6858000"/>
  <p:notesSz cx="6858000" cy="12192000"/>
  <p:defaultTextStyle>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22086701-E2F0-D5A3-CC7A-9EC5FC3CCE98}" v="30" dt="2026-06-21T09:17:13.503"/>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11"/>
    <p:restoredTop sz="84625" autoAdjust="0"/>
  </p:normalViewPr>
  <p:slideViewPr>
    <p:cSldViewPr snapToGrid="0" snapToObjects="1">
      <p:cViewPr varScale="1">
        <p:scale>
          <a:sx n="58" d="100"/>
          <a:sy n="58" d="100"/>
        </p:scale>
        <p:origin x="964" y="44"/>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microsoft.com/office/2015/10/relationships/revisionInfo" Target="revisionInfo.xml"/><Relationship Id="rId5" Type="http://schemas.openxmlformats.org/officeDocument/2006/relationships/slide" Target="slides/slide4.xml"/><Relationship Id="rId15" Type="http://schemas.openxmlformats.org/officeDocument/2006/relationships/slide" Target="slides/slide14.xml"/><Relationship Id="rId23" Type="http://schemas.microsoft.com/office/2016/11/relationships/changesInfo" Target="changesInfos/changesInfo1.xml"/><Relationship Id="rId10" Type="http://schemas.openxmlformats.org/officeDocument/2006/relationships/slide" Target="slides/slide9.xml"/><Relationship Id="rId19"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ableStyles" Target="tableStyle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Amreen Akhtar (2214675)" userId="S::2214675@student.uwtsd.ac.uk::1b771cbc-eacf-4dd9-9a1b-3b5fca253d84" providerId="AD" clId="Web-{22086701-E2F0-D5A3-CC7A-9EC5FC3CCE98}"/>
    <pc:docChg chg="modSld">
      <pc:chgData name="Amreen Akhtar (2214675)" userId="S::2214675@student.uwtsd.ac.uk::1b771cbc-eacf-4dd9-9a1b-3b5fca253d84" providerId="AD" clId="Web-{22086701-E2F0-D5A3-CC7A-9EC5FC3CCE98}" dt="2026-06-21T09:17:13.503" v="29" actId="20577"/>
      <pc:docMkLst>
        <pc:docMk/>
      </pc:docMkLst>
      <pc:sldChg chg="modSp">
        <pc:chgData name="Amreen Akhtar (2214675)" userId="S::2214675@student.uwtsd.ac.uk::1b771cbc-eacf-4dd9-9a1b-3b5fca253d84" providerId="AD" clId="Web-{22086701-E2F0-D5A3-CC7A-9EC5FC3CCE98}" dt="2026-06-21T09:17:13.503" v="29" actId="20577"/>
        <pc:sldMkLst>
          <pc:docMk/>
          <pc:sldMk cId="0" sldId="256"/>
        </pc:sldMkLst>
        <pc:spChg chg="mod">
          <ac:chgData name="Amreen Akhtar (2214675)" userId="S::2214675@student.uwtsd.ac.uk::1b771cbc-eacf-4dd9-9a1b-3b5fca253d84" providerId="AD" clId="Web-{22086701-E2F0-D5A3-CC7A-9EC5FC3CCE98}" dt="2026-06-21T09:17:13.503" v="29" actId="20577"/>
          <ac:spMkLst>
            <pc:docMk/>
            <pc:sldMk cId="0" sldId="256"/>
            <ac:spMk id="10" creationId="{00000000-0000-0000-0000-000000000000}"/>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This presentation will introduce a unique local council health promotion campaign which aims to promote drinking water and improve respiratory health: Breathe Better, Drink Smarter. The campaign focuses on smoking and alcohol use as both are still significant modifiable risk factors for disease, premature death and health inequalities in the UK. The presentation is aimed at all ages, but takes a life course approach to ensure the activities are relevant to young people, working age adults, parents/carers and older people. The emphasis is on prevention for young people: not taking on habits that will become normal if they want to resist social pressure and understand the risk before it becomes normal. Brief advice, reduction, and quitting support and referral are the focus for adults. Medication safety, falls risk, loneliness and support to minimise harm are the focus for older people.</a:t>
            </a:r>
          </a:p>
        </p:txBody>
      </p:sp>
      <p:sp>
        <p:nvSpPr>
          <p:cNvPr id="4" name="Slide Number Placeholder 3"/>
          <p:cNvSpPr>
            <a:spLocks noGrp="1"/>
          </p:cNvSpPr>
          <p:nvPr>
            <p:ph type="sldNum" sz="quarter" idx="10"/>
          </p:nvPr>
        </p:nvSpPr>
        <p:spPr/>
        <p:txBody>
          <a:bodyPr/>
          <a:lstStyle/>
          <a:p>
            <a:fld id="{F7021451-1387-4CA6-816F-3879F97B5CBC}" type="slidenum">
              <a:rPr lang="en-US"/>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The campaign is NOT a one-off awareness event; it is an eight-week practice intervention. This is important as smoking and alcohol behaviours are learned, are influenced by social context, stress and access to support, and a poster is not enough. The elements targeted include screening questions, referrals, individual action plans and signposting to local alcohol support services, pharmacies, GPs and NHS stop smoking services. The </a:t>
            </a:r>
            <a:r>
              <a:rPr lang="en-US" dirty="0"/>
              <a:t>eight-week flow is split into four phases: baseline screening and awareness, tracking and planning, social support and referrals, review and follow-up</a:t>
            </a:r>
            <a:r>
              <a:rPr lang="en-GB" dirty="0"/>
              <a:t>. This aids the group to demonstrate practical application, rather than theory, with clear aims for each activity and measurable outcomes.</a:t>
            </a:r>
          </a:p>
        </p:txBody>
      </p:sp>
      <p:sp>
        <p:nvSpPr>
          <p:cNvPr id="4" name="Slide Number Placeholder 3"/>
          <p:cNvSpPr>
            <a:spLocks noGrp="1"/>
          </p:cNvSpPr>
          <p:nvPr>
            <p:ph type="sldNum" sz="quarter" idx="10"/>
          </p:nvPr>
        </p:nvSpPr>
        <p:spPr/>
        <p:txBody>
          <a:bodyPr/>
          <a:lstStyle/>
          <a:p>
            <a:fld id="{F7021451-1387-4CA6-816F-3879F97B5CBC}" type="slidenum">
              <a:rPr lang="en-US"/>
              <a:t>2</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This campaign is based on the premise that smoking and drinking alcohol are preventable, common and socially patterned risk factors for poor health. The latest ONS estimate is that 10.6 per cent of all UK adults, or some 5.3 million people, were smoking cigarettes in 2024, the lowest proportion since records began. Alcohol continues to be an issue: 21 per cent of adults in England consumed more than 14 units a week of alcohol in 2024. In England, 8,274 alcohol-specific deaths were reported on the alcohol profile in 2023. They also have a cost to the family, the employer, councils and the NHS. In areas where the council can have an impact before the illness occurs, the council can raise awareness and normalise help-seeking and connect people to evidence-based help.</a:t>
            </a:r>
          </a:p>
        </p:txBody>
      </p:sp>
      <p:sp>
        <p:nvSpPr>
          <p:cNvPr id="4" name="Slide Number Placeholder 3"/>
          <p:cNvSpPr>
            <a:spLocks noGrp="1"/>
          </p:cNvSpPr>
          <p:nvPr>
            <p:ph type="sldNum" sz="quarter" idx="10"/>
          </p:nvPr>
        </p:nvSpPr>
        <p:spPr/>
        <p:txBody>
          <a:bodyPr/>
          <a:lstStyle/>
          <a:p>
            <a:fld id="{F7021451-1387-4CA6-816F-3879F97B5CBC}" type="slidenum">
              <a:rPr lang="en-US"/>
              <a:t>3</a:t>
            </a:fld>
            <a:endParaRPr 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The campaign should be based on national guidance and not on personal opinion. The smoking message is simple: Don't smoke. If someone already has a habit of smoking, then there should be a path in the campaign that leads them to support. NICE NG209 advises support to help people stop smoking from age 12, and prevention to be offered to children, young people and young adults (aged 12-24 years). The Chief Medical Officers for the UK have recommended that adults should not consume more than 14 units of alcohol a week and should try to spread these units out over three or more days. The best way to protect children and young people is to keep them alcohol-free. This implies the campaign has to be age sensitive – not suggesting that youth should drink at the adult level, rather it needs to encourage youth prevention, delay and family awareness.</a:t>
            </a:r>
          </a:p>
        </p:txBody>
      </p:sp>
      <p:sp>
        <p:nvSpPr>
          <p:cNvPr id="4" name="Slide Number Placeholder 3"/>
          <p:cNvSpPr>
            <a:spLocks noGrp="1"/>
          </p:cNvSpPr>
          <p:nvPr>
            <p:ph type="sldNum" sz="quarter" idx="10"/>
          </p:nvPr>
        </p:nvSpPr>
        <p:spPr/>
        <p:txBody>
          <a:bodyPr/>
          <a:lstStyle/>
          <a:p>
            <a:fld id="{F7021451-1387-4CA6-816F-3879F97B5CBC}" type="slidenum">
              <a:rPr lang="en-US"/>
              <a:t>4</a:t>
            </a:fld>
            <a:endParaRPr lang="en-US"/>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A good needs assessment should not consider smoking and drinking alcohol to be just an issue of willpower. Social determinants have a strong influence on these behaviours. Smoking or drinking can be caused by stress, anxiety, trauma, loneliness, family dynamics, stress on finances, or stress on peers. Inequality is significant due to the increased stress exposure and reduced protective factors that people in disadvantaged communities might have. Hence, the campaign can't cast blame and must provide solutions. This involves free local venues, accessible language, culturally sensitive materials, family inclusive activities, referral to NHS and voluntary sector services and follow-up opportunities. The thinking in the campaign is social epidemiological – it is more likely to happen when individual motivation is reinforced by enabling environments.</a:t>
            </a:r>
          </a:p>
        </p:txBody>
      </p:sp>
      <p:sp>
        <p:nvSpPr>
          <p:cNvPr id="4" name="Slide Number Placeholder 3"/>
          <p:cNvSpPr>
            <a:spLocks noGrp="1"/>
          </p:cNvSpPr>
          <p:nvPr>
            <p:ph type="sldNum" sz="quarter" idx="10"/>
          </p:nvPr>
        </p:nvSpPr>
        <p:spPr/>
        <p:txBody>
          <a:bodyPr/>
          <a:lstStyle/>
          <a:p>
            <a:fld id="{F7021451-1387-4CA6-816F-3879F97B5CBC}" type="slidenum">
              <a:rPr lang="en-US"/>
              <a:t>5</a:t>
            </a:fld>
            <a:endParaRPr lang="en-US"/>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The consequences must be communicated in both short-term and long-term terms as different audiences respond to different forms of risks. These messages can be more relevant for them, such as the ones about breathlessness, hangovers, sleep, concentration, mood, money and family relationships. Smoking causes almost every organ of the body to be harmed, and is associated with lung cancer, respiratory disease, cardiovascular disease and second-hand smoke. In the short-term, alcohol misuse is associated with an increased risk of accidents and injuries, and in the longer-term, liver disease, cancer, stroke, heart disease and dependency. The harms also impact family and community, including through caregiving pressure, financial burden, in-work absence and the need for health and social care provision. It highlights that preventing damage from smoking and alcohol can benefit people's daily lives and also help to prevent further illness.</a:t>
            </a:r>
          </a:p>
        </p:txBody>
      </p:sp>
      <p:sp>
        <p:nvSpPr>
          <p:cNvPr id="4" name="Slide Number Placeholder 3"/>
          <p:cNvSpPr>
            <a:spLocks noGrp="1"/>
          </p:cNvSpPr>
          <p:nvPr>
            <p:ph type="sldNum" sz="quarter" idx="10"/>
          </p:nvPr>
        </p:nvSpPr>
        <p:spPr/>
        <p:txBody>
          <a:bodyPr/>
          <a:lstStyle/>
          <a:p>
            <a:fld id="{F7021451-1387-4CA6-816F-3879F97B5CBC}" type="slidenum">
              <a:rPr lang="en-US"/>
              <a:t>6</a:t>
            </a:fld>
            <a:endParaRPr lang="en-US"/>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There are three measurable aims for the campaign, as it is short on broad intentions, and the assessment brief specifies that the aims need to be measurable. It will be assessed against the completion of a brief pre- and post-session questionnaire to identify: the adult alcohol guideline, risk of second-hand smoke, quit support options and signs of higher risk drinking. Two of the aims are </a:t>
            </a:r>
            <a:r>
              <a:rPr lang="en-US" dirty="0"/>
              <a:t>help-seeking aims: It acknowledges that knowledge alone is insufficient if people don't know where to turn to and are not confident that they can</a:t>
            </a:r>
            <a:r>
              <a:rPr lang="en-GB" dirty="0"/>
              <a:t> seek assistance. The number of participants taking signposting, AUDIT-C or smoking status screen, talking to a trained adviser and taking a signposting card will be used to measure this aim. Aim 3 is a behaviour-change aim. Rather, it is based on early changes like a quit attempt, decrease in cigarettes, pledge to keep home smoke-free, decrease in number of alcohol units, fewer alcohol-free days or a personal action plan.</a:t>
            </a:r>
          </a:p>
        </p:txBody>
      </p:sp>
      <p:sp>
        <p:nvSpPr>
          <p:cNvPr id="4" name="Slide Number Placeholder 3"/>
          <p:cNvSpPr>
            <a:spLocks noGrp="1"/>
          </p:cNvSpPr>
          <p:nvPr>
            <p:ph type="sldNum" sz="quarter" idx="10"/>
          </p:nvPr>
        </p:nvSpPr>
        <p:spPr/>
        <p:txBody>
          <a:bodyPr/>
          <a:lstStyle/>
          <a:p>
            <a:fld id="{F7021451-1387-4CA6-816F-3879F97B5CBC}" type="slidenum">
              <a:rPr lang="en-US"/>
              <a:t>7</a:t>
            </a:fld>
            <a:endParaRPr lang="en-US"/>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Design of the campaign incorporates prevention and support/referral. It's not just a warning campaign, as it should be an evidence-based health promotion, which should enable people to act on information. Participants are informed about the harmful effects of smoking, how many alcohol units are in their drink, the harmful effects of second-hand smoke, alcohol free childhood and the difference between low-risk advice and no-risk myths. Cigarettes, Cravings, Triggers, Alcohol Units and Alcohol free days are recorded by people. There is no judgment in tracking, and it aids people in identifying patterns. This encompasses peer discussion, family pledges, culturally sensitive conversations and motivational interviewing-type questions. Those who require additional assistance are referred to NHS stop smoking services, pharmacies, GPs, community alcohol services and/or mental health services.</a:t>
            </a:r>
          </a:p>
        </p:txBody>
      </p:sp>
      <p:sp>
        <p:nvSpPr>
          <p:cNvPr id="4" name="Slide Number Placeholder 3"/>
          <p:cNvSpPr>
            <a:spLocks noGrp="1"/>
          </p:cNvSpPr>
          <p:nvPr>
            <p:ph type="sldNum" sz="quarter" idx="10"/>
          </p:nvPr>
        </p:nvSpPr>
        <p:spPr/>
        <p:txBody>
          <a:bodyPr/>
          <a:lstStyle/>
          <a:p>
            <a:fld id="{F7021451-1387-4CA6-816F-3879F97B5CBC}" type="slidenum">
              <a:rPr lang="en-US"/>
              <a:t>8</a:t>
            </a:fld>
            <a:endParaRPr lang="en-US"/>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This slide illustrates how the intervention is put into practice. Week two covers second-hand smoke, nicotine dependence, and how to find quit support, in addition to introducing the campaign and gathering baseline data with a short knowledge quiz and alcohol screening (AUDIT-C). In week three, alcohol units and an adult 14-unit guideline are explained, as well as completing a drink diary activity. In week four, we will be examining triggers and cravings as stress and social habits and routines can trigger behaviour. The scope of Week 5 broadens to cover family and community, such as smoke-free homes, safe socialising and support buddies. The local help pathway in week 6 brings participants together with stop smoking services, pharmacies, GPs and alcohol support services. Week seven is about learning to create SMART action plans. This sequence meets the short-term goals since it is 6-8 weeks long and offers definite goals and activity content.</a:t>
            </a:r>
          </a:p>
        </p:txBody>
      </p:sp>
      <p:sp>
        <p:nvSpPr>
          <p:cNvPr id="4" name="Slide Number Placeholder 3"/>
          <p:cNvSpPr>
            <a:spLocks noGrp="1"/>
          </p:cNvSpPr>
          <p:nvPr>
            <p:ph type="sldNum" sz="quarter" idx="10"/>
          </p:nvPr>
        </p:nvSpPr>
        <p:spPr/>
        <p:txBody>
          <a:bodyPr/>
          <a:lstStyle/>
          <a:p>
            <a:fld id="{F7021451-1387-4CA6-816F-3879F97B5CBC}" type="slidenum">
              <a:rPr lang="en-US"/>
              <a:t>9</a:t>
            </a:fld>
            <a:endParaRPr lang="en-US"/>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It is important to note that the title Breathe Better, Drink Smarter does not include shaming language. Smoking and alcohol are portrayed as behaviours that can be modified with help. The poster contains the campaign title, focus, the frequency of the activities, the main benefits and an explicit call to action. There should be a QR code area (which may point to a local council booking page) and a telephone number and in-person booking option, for those who don’t use smartphones. For an all-age campaign, it is important to be accessible. The final poster must be in large fonts, in plain English, translated into other languages as necessary, and contain pictures depicting a variety of ages and communities. The poster underpins the wider intervention and is not a standalone. It's there to grab people's attention, to sensitise them to the stigma associated with the issue and to get them to engage with the weekly sessions where more in-depth support for behaviour change can occur.</a:t>
            </a:r>
          </a:p>
        </p:txBody>
      </p:sp>
      <p:sp>
        <p:nvSpPr>
          <p:cNvPr id="4" name="Slide Number Placeholder 3"/>
          <p:cNvSpPr>
            <a:spLocks noGrp="1"/>
          </p:cNvSpPr>
          <p:nvPr>
            <p:ph type="sldNum" sz="quarter" idx="10"/>
          </p:nvPr>
        </p:nvSpPr>
        <p:spPr/>
        <p:txBody>
          <a:bodyPr/>
          <a:lstStyle/>
          <a:p>
            <a:fld id="{F7021451-1387-4CA6-816F-3879F97B5CBC}" type="slidenum">
              <a:rPr lang="en-US"/>
              <a:t>10</a:t>
            </a:fld>
            <a:endParaRPr lang="en-US"/>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The assessment brief asks for potential partners and organisations, including local and national resources. The local council public health team are key as they can supply venues, local needs assessment information, safeguarding procedures and assessment oversight. NHS stop smoking services play a critical role in supporting people to quit smoking, advising on nicotine replacement products, ensuring carbon monoxide monitoring and providing follow-up after quitting. Brief advice, medication advice and referral can be given by GP practices or pharmacies. Schools, colleges and youth services can support prevention messages for young people and engage parents/carers. Community and faith groups are important since they are trusted local places and can access people who are not going to formal health services. For individuals with risky or dependent drinking levels, alcohol support services and charities can offer tools from AUDIT-C, a brief intervention, alcohol recovery pathways, and information about recovery. The campaign is realistic and cost-effective because of the reusable resources.</a:t>
            </a:r>
          </a:p>
        </p:txBody>
      </p:sp>
      <p:sp>
        <p:nvSpPr>
          <p:cNvPr id="4" name="Slide Number Placeholder 3"/>
          <p:cNvSpPr>
            <a:spLocks noGrp="1"/>
          </p:cNvSpPr>
          <p:nvPr>
            <p:ph type="sldNum" sz="quarter" idx="10"/>
          </p:nvPr>
        </p:nvSpPr>
        <p:spPr/>
        <p:txBody>
          <a:bodyPr/>
          <a:lstStyle/>
          <a:p>
            <a:fld id="{F7021451-1387-4CA6-816F-3879F97B5CBC}" type="slidenum">
              <a:rPr lang="en-US"/>
              <a:t>11</a:t>
            </a:fld>
            <a:endParaRPr lang="en-US"/>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Process evaluation addresses the question of "did the campaign get to those intended?" Attendance, age mix, engagement with a partner, number of referral conversations and delivery of sessions as planned are all included. The question in impact evaluation is: "Did there change in knowledge, confidence and intention? This can be assessed by a brief questionnaire prior to and following the campaign, including levels of awareness about alcohol units, smoke-free homes, second-hand smoke, quit support and confidence to quit. Outcome evaluation is a question as to whether early behaviour change has begun. Should document quit attempts, fewer cigarettes, smoke-free commitments, fewer alcohol units per week, alcohol-free days and follow-up commitment, after 4 to 8 weeks. Data should be anonymous at </a:t>
            </a:r>
            <a:r>
              <a:rPr lang="en-US" dirty="0"/>
              <a:t>the group level, consent should be sought for follow-up contact, and anyone with a dependency on alcohol, a mental health crisis, or</a:t>
            </a:r>
            <a:r>
              <a:rPr lang="en-GB" dirty="0"/>
              <a:t> safeguarding issues should be directed promptly to appropriate services.</a:t>
            </a:r>
          </a:p>
        </p:txBody>
      </p:sp>
      <p:sp>
        <p:nvSpPr>
          <p:cNvPr id="4" name="Slide Number Placeholder 3"/>
          <p:cNvSpPr>
            <a:spLocks noGrp="1"/>
          </p:cNvSpPr>
          <p:nvPr>
            <p:ph type="sldNum" sz="quarter" idx="10"/>
          </p:nvPr>
        </p:nvSpPr>
        <p:spPr/>
        <p:txBody>
          <a:bodyPr/>
          <a:lstStyle/>
          <a:p>
            <a:fld id="{F7021451-1387-4CA6-816F-3879F97B5CBC}" type="slidenum">
              <a:rPr lang="en-US"/>
              <a:t>12</a:t>
            </a:fld>
            <a:endParaRPr lang="en-US"/>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On the physiologic level, quitting smoking has a beneficial effect on respiration, decreases exposure to carbon monoxide, and decreases the risk of cancer, COPD and cardiovascular disease in the long-term. Limiting alcohol use can help improve sleep, energy, weight, blood pressure, liver function, and lessen the risk of injury. Behaviour change can have psychological benefits, such as helping to boost confidence, self-efficacy and mood, as individuals feel more in control of their routines and expenditure. The advantages are not just to the person; they are also social. Smoke-free homes keep kids and pregnant women safe from </a:t>
            </a:r>
            <a:r>
              <a:rPr lang="en-GB" dirty="0" err="1"/>
              <a:t>secondhand</a:t>
            </a:r>
            <a:r>
              <a:rPr lang="en-GB" dirty="0"/>
              <a:t> smoke. Less drinking can help to reduce family conflict, enhance relationships, decrease financial pressures and risky situations in social settings. The campaign message is small steps make a difference: Taking the first step of one alcohol-free day, one quit attempt, one conversation about support or one smoke-free home pledge can start a journey to improve one’s wellbeing in the day and reduce risk in the future.</a:t>
            </a:r>
          </a:p>
        </p:txBody>
      </p:sp>
      <p:sp>
        <p:nvSpPr>
          <p:cNvPr id="4" name="Slide Number Placeholder 3"/>
          <p:cNvSpPr>
            <a:spLocks noGrp="1"/>
          </p:cNvSpPr>
          <p:nvPr>
            <p:ph type="sldNum" sz="quarter" idx="10"/>
          </p:nvPr>
        </p:nvSpPr>
        <p:spPr/>
        <p:txBody>
          <a:bodyPr/>
          <a:lstStyle/>
          <a:p>
            <a:fld id="{F7021451-1387-4CA6-816F-3879F97B5CBC}" type="slidenum">
              <a:rPr lang="en-US"/>
              <a:t>13</a:t>
            </a:fld>
            <a:endParaRPr lang="en-US"/>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The campaign needs to define problems and relate the solutions to behaviour change theory. COM-B is a theory which states that behaviour is influenced by the people’s capability, opportunity and motivation. Individuals who do not comprehend what an alcohol unit is lack psychological ability. If they consider cigarettes or alcohol as the only way to relieve stress, they may have mixed feelings about it. The Health Belief Model is helpful to understand why some people don't act when risks are present. They might not feel vulnerable, might minimise the seriousness, might think that advantages will be long-term away, or might face problems like lack of trust, cost and fear of failure. The Transtheoretical Model is a reminder to us that people are in different stages – some of them are not ready, some are thinking, some are preparing, and some are actually acting. As a result, the campaign is support stage-matched. Rather, it provides awareness, motivating discussions, coping skills, peer support, referral, planning for action and relapse prevention. The key message is the education is not enough without any support provided practically and socially.</a:t>
            </a:r>
          </a:p>
        </p:txBody>
      </p:sp>
      <p:sp>
        <p:nvSpPr>
          <p:cNvPr id="4" name="Slide Number Placeholder 3"/>
          <p:cNvSpPr>
            <a:spLocks noGrp="1"/>
          </p:cNvSpPr>
          <p:nvPr>
            <p:ph type="sldNum" sz="quarter" idx="10"/>
          </p:nvPr>
        </p:nvSpPr>
        <p:spPr/>
        <p:txBody>
          <a:bodyPr/>
          <a:lstStyle/>
          <a:p>
            <a:fld id="{F7021451-1387-4CA6-816F-3879F97B5CBC}" type="slidenum">
              <a:rPr lang="en-US"/>
              <a:t>14</a:t>
            </a:fld>
            <a:endParaRPr lang="en-US"/>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15</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name="DEFAULT">
    <p:bg>
      <p:bgRef idx="1001">
        <a:schemeClr val="bg1"/>
      </p:bgRef>
    </p:bg>
    <p:spTree>
      <p:nvGrpSpPr>
        <p:cNvPr id="1" name=""/>
        <p:cNvGrpSpPr/>
        <p:nvPr/>
      </p:nvGrpSpPr>
      <p:grpSpPr>
        <a:xfrm>
          <a:off x="0" y="0"/>
          <a:ext cx="0" cy="0"/>
          <a:chOff x="0" y="0"/>
          <a:chExt cx="0" cy="0"/>
        </a:xfrm>
      </p:grpSpPr>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p:cSld name="CleanHealth">
    <p:bg>
      <p:bgPr>
        <a:solidFill>
          <a:srgbClr val="F8FBFC"/>
        </a:solidFill>
        <a:effectLst/>
      </p:bgPr>
    </p:bg>
    <p:spTree>
      <p:nvGrpSpPr>
        <p:cNvPr id="1" name=""/>
        <p:cNvGrpSpPr/>
        <p:nvPr/>
      </p:nvGrpSpPr>
      <p:grpSpPr>
        <a:xfrm>
          <a:off x="0" y="0"/>
          <a:ext cx="0" cy="0"/>
          <a:chOff x="0" y="0"/>
          <a:chExt cx="0" cy="0"/>
        </a:xfrm>
      </p:grpSpPr>
      <p:sp>
        <p:nvSpPr>
          <p:cNvPr id="2" name="Shape 0"/>
          <p:cNvSpPr/>
          <p:nvPr/>
        </p:nvSpPr>
        <p:spPr>
          <a:xfrm>
            <a:off x="0" y="0"/>
            <a:ext cx="12191695" cy="6858000"/>
          </a:xfrm>
          <a:prstGeom prst="rect">
            <a:avLst/>
          </a:prstGeom>
          <a:solidFill>
            <a:srgbClr val="F8FBFC"/>
          </a:solidFill>
          <a:ln w="12700">
            <a:solidFill>
              <a:srgbClr val="F8FBFC"/>
            </a:solidFill>
            <a:prstDash val="solid"/>
          </a:ln>
        </p:spPr>
      </p:sp>
      <p:sp>
        <p:nvSpPr>
          <p:cNvPr id="3" name="Shape 1"/>
          <p:cNvSpPr/>
          <p:nvPr/>
        </p:nvSpPr>
        <p:spPr>
          <a:xfrm>
            <a:off x="0" y="0"/>
            <a:ext cx="164592" cy="6858000"/>
          </a:xfrm>
          <a:prstGeom prst="rect">
            <a:avLst/>
          </a:prstGeom>
          <a:solidFill>
            <a:srgbClr val="0B7285"/>
          </a:solidFill>
          <a:ln w="12700">
            <a:solidFill>
              <a:srgbClr val="0B7285"/>
            </a:solidFill>
            <a:prstDash val="solid"/>
          </a:ln>
        </p:spPr>
      </p:sp>
      <p:sp>
        <p:nvSpPr>
          <p:cNvPr id="4" name="Shape 2"/>
          <p:cNvSpPr/>
          <p:nvPr/>
        </p:nvSpPr>
        <p:spPr>
          <a:xfrm>
            <a:off x="164592" y="0"/>
            <a:ext cx="73152" cy="6858000"/>
          </a:xfrm>
          <a:prstGeom prst="rect">
            <a:avLst/>
          </a:prstGeom>
          <a:solidFill>
            <a:srgbClr val="74C69D"/>
          </a:solidFill>
          <a:ln w="12700">
            <a:solidFill>
              <a:srgbClr val="74C69D"/>
            </a:solidFill>
            <a:prstDash val="solid"/>
          </a:ln>
        </p:spPr>
      </p:sp>
      <p:sp>
        <p:nvSpPr>
          <p:cNvPr id="25" name="Slide Number Placeholder 0"/>
          <p:cNvSpPr>
            <a:spLocks noGrp="1"/>
          </p:cNvSpPr>
          <p:nvPr>
            <p:ph type="sldNum" sz="quarter" idx="4294967295"/>
          </p:nvPr>
        </p:nvSpPr>
        <p:spPr>
          <a:xfrm>
            <a:off x="11201400" y="6473952"/>
            <a:ext cx="800000" cy="300000"/>
          </a:xfrm>
          <a:prstGeom prst="rect">
            <a:avLst/>
          </a:prstGeom>
        </p:spPr>
        <p:txBody>
          <a:bodyPr/>
          <a:lstStyle>
            <a:lvl1pPr>
              <a:defRPr sz="800">
                <a:solidFill>
                  <a:srgbClr val="6C757D"/>
                </a:solidFill>
                <a:latin typeface="Aptos"/>
                <a:ea typeface="Aptos"/>
                <a:cs typeface="Aptos"/>
              </a:defRPr>
            </a:lvl1pPr>
          </a:lstStyle>
          <a:p>
            <a:pPr algn="l"/>
            <a:fld id="{F7021451-1387-4CA6-816F-3879F97B5CBC}" type="slidenum">
              <a:rPr lang="en-US" b="0"/>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5" name="Slide Number Placeholder 0"/>
          <p:cNvSpPr>
            <a:spLocks noGrp="1"/>
          </p:cNvSpPr>
          <p:nvPr>
            <p:ph type="sldNum" sz="quarter" idx="4294967295"/>
          </p:nvPr>
        </p:nvSpPr>
        <p:spPr>
          <a:xfrm>
            <a:off x="11201400" y="6473952"/>
            <a:ext cx="800000" cy="300000"/>
          </a:xfrm>
          <a:prstGeom prst="rect">
            <a:avLst/>
          </a:prstGeom>
        </p:spPr>
        <p:txBody>
          <a:bodyPr/>
          <a:lstStyle>
            <a:lvl1pPr>
              <a:defRPr sz="800">
                <a:solidFill>
                  <a:srgbClr val="6C757D"/>
                </a:solidFill>
                <a:latin typeface="Aptos"/>
                <a:ea typeface="Aptos"/>
                <a:cs typeface="Aptos"/>
              </a:defRPr>
            </a:lvl1pPr>
          </a:lstStyle>
          <a:p>
            <a:pPr algn="l"/>
            <a:fld id="{F7021451-1387-4CA6-816F-3879F97B5CBC}" type="slidenum">
              <a:rPr lang="en-US" b="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Lst>
  <p:hf sldNum="0" hdr="0" ftr="0" dt="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F8FBFC"/>
        </a:solidFill>
        <a:effectLst/>
      </p:bgPr>
    </p:bg>
    <p:spTree>
      <p:nvGrpSpPr>
        <p:cNvPr id="1" name=""/>
        <p:cNvGrpSpPr/>
        <p:nvPr/>
      </p:nvGrpSpPr>
      <p:grpSpPr>
        <a:xfrm>
          <a:off x="0" y="0"/>
          <a:ext cx="0" cy="0"/>
          <a:chOff x="0" y="0"/>
          <a:chExt cx="0" cy="0"/>
        </a:xfrm>
      </p:grpSpPr>
      <p:sp>
        <p:nvSpPr>
          <p:cNvPr id="2" name="Shape 0"/>
          <p:cNvSpPr/>
          <p:nvPr/>
        </p:nvSpPr>
        <p:spPr>
          <a:xfrm>
            <a:off x="0" y="0"/>
            <a:ext cx="12191695" cy="6858000"/>
          </a:xfrm>
          <a:prstGeom prst="rect">
            <a:avLst/>
          </a:prstGeom>
          <a:solidFill>
            <a:srgbClr val="F8FBFC"/>
          </a:solidFill>
          <a:ln w="12700">
            <a:solidFill>
              <a:srgbClr val="F8FBFC"/>
            </a:solidFill>
            <a:prstDash val="solid"/>
          </a:ln>
        </p:spPr>
        <p:txBody>
          <a:bodyPr/>
          <a:lstStyle/>
          <a:p>
            <a:endParaRPr sz="2000"/>
          </a:p>
        </p:txBody>
      </p:sp>
      <p:pic>
        <p:nvPicPr>
          <p:cNvPr id="3" name="Image 0" descr="/mnt/data/wide_bright_illustration_of_a_healthy_community_ce_batch_1.jpg"/>
          <p:cNvPicPr>
            <a:picLocks noChangeAspect="1"/>
          </p:cNvPicPr>
          <p:nvPr/>
        </p:nvPicPr>
        <p:blipFill>
          <a:blip r:embed="rId3"/>
          <a:srcRect l="20100" r="20100"/>
          <a:stretch>
            <a:fillRect/>
          </a:stretch>
        </p:blipFill>
        <p:spPr>
          <a:xfrm>
            <a:off x="6720840" y="0"/>
            <a:ext cx="5468112" cy="6858000"/>
          </a:xfrm>
          <a:prstGeom prst="rect">
            <a:avLst/>
          </a:prstGeom>
        </p:spPr>
      </p:pic>
      <p:sp>
        <p:nvSpPr>
          <p:cNvPr id="4" name="Text 1"/>
          <p:cNvSpPr/>
          <p:nvPr/>
        </p:nvSpPr>
        <p:spPr>
          <a:xfrm>
            <a:off x="640080" y="777240"/>
            <a:ext cx="5623560" cy="1143000"/>
          </a:xfrm>
          <a:prstGeom prst="rect">
            <a:avLst/>
          </a:prstGeom>
          <a:noFill/>
        </p:spPr>
        <p:txBody>
          <a:bodyPr wrap="square" lIns="0" tIns="0" rIns="0" bIns="0" rtlCol="0" anchor="ctr">
            <a:normAutofit/>
          </a:bodyPr>
          <a:lstStyle/>
          <a:p>
            <a:pPr marL="0" indent="0">
              <a:buNone/>
            </a:pPr>
            <a:r>
              <a:rPr lang="en-US" sz="3600" b="1" dirty="0">
                <a:solidFill>
                  <a:srgbClr val="123047"/>
                </a:solidFill>
              </a:rPr>
              <a:t>BREATHE BETTER,</a:t>
            </a:r>
            <a:endParaRPr lang="en-US" sz="3600" dirty="0"/>
          </a:p>
          <a:p>
            <a:pPr marL="0" indent="0">
              <a:buNone/>
            </a:pPr>
            <a:r>
              <a:rPr lang="en-US" sz="3600" b="1" dirty="0">
                <a:solidFill>
                  <a:srgbClr val="123047"/>
                </a:solidFill>
              </a:rPr>
              <a:t>DRINK SMARTER</a:t>
            </a:r>
            <a:endParaRPr lang="en-US" sz="3600" dirty="0"/>
          </a:p>
        </p:txBody>
      </p:sp>
      <p:sp>
        <p:nvSpPr>
          <p:cNvPr id="5" name="Text 2"/>
          <p:cNvSpPr/>
          <p:nvPr/>
        </p:nvSpPr>
        <p:spPr>
          <a:xfrm>
            <a:off x="658368" y="2084832"/>
            <a:ext cx="5257800" cy="553012"/>
          </a:xfrm>
          <a:prstGeom prst="rect">
            <a:avLst/>
          </a:prstGeom>
          <a:noFill/>
        </p:spPr>
        <p:txBody>
          <a:bodyPr wrap="square" lIns="0" tIns="0" rIns="0" bIns="0" rtlCol="0" anchor="ctr"/>
          <a:lstStyle/>
          <a:p>
            <a:pPr marL="0" indent="0">
              <a:buNone/>
            </a:pPr>
            <a:r>
              <a:rPr lang="en-US" b="1" dirty="0">
                <a:solidFill>
                  <a:srgbClr val="0B7285"/>
                </a:solidFill>
              </a:rPr>
              <a:t>A life-course local council campaign to reduce smoking and alcohol harm</a:t>
            </a:r>
            <a:endParaRPr lang="en-US" dirty="0"/>
          </a:p>
        </p:txBody>
      </p:sp>
      <p:sp>
        <p:nvSpPr>
          <p:cNvPr id="6" name="Shape 3"/>
          <p:cNvSpPr/>
          <p:nvPr/>
        </p:nvSpPr>
        <p:spPr>
          <a:xfrm>
            <a:off x="658368" y="2880360"/>
            <a:ext cx="5257800" cy="1501902"/>
          </a:xfrm>
          <a:prstGeom prst="roundRect">
            <a:avLst>
              <a:gd name="adj" fmla="val 8889"/>
            </a:avLst>
          </a:prstGeom>
          <a:solidFill>
            <a:srgbClr val="FFFFFF"/>
          </a:solidFill>
          <a:ln w="12700">
            <a:solidFill>
              <a:srgbClr val="E0ECEF"/>
            </a:solidFill>
            <a:prstDash val="solid"/>
          </a:ln>
          <a:effectLst>
            <a:outerShdw blurRad="12700" dist="8890" dir="2700000" algn="bl" rotWithShape="0">
              <a:srgbClr val="000000">
                <a:alpha val="8000"/>
              </a:srgbClr>
            </a:outerShdw>
          </a:effectLst>
        </p:spPr>
        <p:txBody>
          <a:bodyPr/>
          <a:lstStyle/>
          <a:p>
            <a:endParaRPr sz="2000"/>
          </a:p>
        </p:txBody>
      </p:sp>
      <p:sp>
        <p:nvSpPr>
          <p:cNvPr id="7" name="Shape 4"/>
          <p:cNvSpPr/>
          <p:nvPr/>
        </p:nvSpPr>
        <p:spPr>
          <a:xfrm>
            <a:off x="658368" y="2880359"/>
            <a:ext cx="73152" cy="1481329"/>
          </a:xfrm>
          <a:prstGeom prst="rect">
            <a:avLst/>
          </a:prstGeom>
          <a:solidFill>
            <a:srgbClr val="0B7285"/>
          </a:solidFill>
          <a:ln w="12700">
            <a:solidFill>
              <a:srgbClr val="0B7285"/>
            </a:solidFill>
            <a:prstDash val="solid"/>
          </a:ln>
        </p:spPr>
        <p:txBody>
          <a:bodyPr/>
          <a:lstStyle/>
          <a:p>
            <a:endParaRPr sz="2000"/>
          </a:p>
        </p:txBody>
      </p:sp>
      <p:sp>
        <p:nvSpPr>
          <p:cNvPr id="8" name="Text 5"/>
          <p:cNvSpPr/>
          <p:nvPr/>
        </p:nvSpPr>
        <p:spPr>
          <a:xfrm>
            <a:off x="822960" y="3017520"/>
            <a:ext cx="4937760" cy="201168"/>
          </a:xfrm>
          <a:prstGeom prst="rect">
            <a:avLst/>
          </a:prstGeom>
          <a:noFill/>
        </p:spPr>
        <p:txBody>
          <a:bodyPr wrap="square" lIns="0" tIns="0" rIns="0" bIns="0" rtlCol="0" anchor="ctr">
            <a:noAutofit/>
          </a:bodyPr>
          <a:lstStyle/>
          <a:p>
            <a:pPr marL="0" indent="0">
              <a:buNone/>
            </a:pPr>
            <a:r>
              <a:rPr lang="en-US" sz="1600" b="1" dirty="0">
                <a:solidFill>
                  <a:srgbClr val="123047"/>
                </a:solidFill>
              </a:rPr>
              <a:t>Presentation details</a:t>
            </a:r>
          </a:p>
        </p:txBody>
      </p:sp>
      <p:sp>
        <p:nvSpPr>
          <p:cNvPr id="9" name="Text 6"/>
          <p:cNvSpPr/>
          <p:nvPr/>
        </p:nvSpPr>
        <p:spPr>
          <a:xfrm>
            <a:off x="932180" y="3228975"/>
            <a:ext cx="5029835" cy="1143000"/>
          </a:xfrm>
          <a:prstGeom prst="rect">
            <a:avLst/>
          </a:prstGeom>
          <a:noFill/>
        </p:spPr>
        <p:txBody>
          <a:bodyPr wrap="square" lIns="0" tIns="0" rIns="0" bIns="0" rtlCol="0" anchor="ctr">
            <a:noAutofit/>
          </a:bodyPr>
          <a:lstStyle/>
          <a:p>
            <a:pPr marL="0" indent="0">
              <a:buNone/>
            </a:pPr>
            <a:r>
              <a:rPr lang="en-US" sz="1400" b="1" dirty="0">
                <a:solidFill>
                  <a:srgbClr val="263238"/>
                </a:solidFill>
              </a:rPr>
              <a:t>Module: LCHS7000 Social Epidemiology and Public Health Development</a:t>
            </a:r>
            <a:endParaRPr lang="en-US" sz="1400" b="1" dirty="0"/>
          </a:p>
          <a:p>
            <a:pPr marL="0" indent="0">
              <a:buNone/>
            </a:pPr>
            <a:r>
              <a:rPr lang="en-US" sz="1400" b="1" dirty="0">
                <a:solidFill>
                  <a:srgbClr val="263238"/>
                </a:solidFill>
              </a:rPr>
              <a:t>Assignment: Component 1 Group Presentation</a:t>
            </a:r>
            <a:endParaRPr lang="en-US" sz="1400" b="1" dirty="0"/>
          </a:p>
          <a:p>
            <a:pPr marL="0" indent="0">
              <a:buNone/>
            </a:pPr>
            <a:r>
              <a:rPr lang="en-US" sz="1400" b="1" dirty="0">
                <a:solidFill>
                  <a:srgbClr val="263238"/>
                </a:solidFill>
              </a:rPr>
              <a:t>Target: All ages in the local community</a:t>
            </a:r>
            <a:endParaRPr lang="en-US" sz="1400" b="1" dirty="0"/>
          </a:p>
          <a:p>
            <a:pPr marL="0" indent="0">
              <a:buNone/>
            </a:pPr>
            <a:r>
              <a:rPr lang="en-US" sz="1400" b="1" dirty="0">
                <a:solidFill>
                  <a:srgbClr val="263238"/>
                </a:solidFill>
              </a:rPr>
              <a:t>Focus: Smoking and alcohol consumption</a:t>
            </a:r>
            <a:endParaRPr lang="en-US" sz="1400" b="1" dirty="0"/>
          </a:p>
        </p:txBody>
      </p:sp>
      <p:sp>
        <p:nvSpPr>
          <p:cNvPr id="10" name="Text 7"/>
          <p:cNvSpPr/>
          <p:nvPr/>
        </p:nvSpPr>
        <p:spPr>
          <a:xfrm>
            <a:off x="731520" y="4800600"/>
            <a:ext cx="5166360" cy="731520"/>
          </a:xfrm>
          <a:prstGeom prst="rect">
            <a:avLst/>
          </a:prstGeom>
          <a:noFill/>
        </p:spPr>
        <p:txBody>
          <a:bodyPr wrap="square" lIns="635" tIns="635" rIns="635" bIns="635" rtlCol="0" anchor="t">
            <a:normAutofit/>
          </a:bodyPr>
          <a:lstStyle/>
          <a:p>
            <a:r>
              <a:rPr lang="en-US" sz="1400" dirty="0">
                <a:solidFill>
                  <a:srgbClr val="263238"/>
                </a:solidFill>
                <a:latin typeface="Aptos"/>
                <a:ea typeface="Aptos" pitchFamily="34" charset="-122"/>
                <a:cs typeface="Aptos" pitchFamily="34" charset="-120"/>
              </a:rPr>
              <a:t>Student name(s): __Amreen </a:t>
            </a:r>
            <a:r>
              <a:rPr lang="en-US" sz="1400">
                <a:solidFill>
                  <a:srgbClr val="263238"/>
                </a:solidFill>
                <a:latin typeface="Aptos"/>
                <a:ea typeface="Aptos" pitchFamily="34" charset="-122"/>
                <a:cs typeface="Aptos" pitchFamily="34" charset="-120"/>
              </a:rPr>
              <a:t>Akhtar</a:t>
            </a:r>
            <a:r>
              <a:rPr lang="en-US" sz="1400" dirty="0">
                <a:solidFill>
                  <a:srgbClr val="263238"/>
                </a:solidFill>
                <a:latin typeface="Aptos"/>
                <a:ea typeface="Aptos" pitchFamily="34" charset="-122"/>
                <a:cs typeface="Aptos" pitchFamily="34" charset="-120"/>
              </a:rPr>
              <a:t>______________________________</a:t>
            </a:r>
            <a:endParaRPr lang="en-US" sz="1400" dirty="0"/>
          </a:p>
          <a:p>
            <a:r>
              <a:rPr lang="en-US" sz="1400">
                <a:solidFill>
                  <a:srgbClr val="263238"/>
                </a:solidFill>
                <a:latin typeface="Aptos"/>
                <a:ea typeface="Aptos" pitchFamily="34" charset="-122"/>
                <a:cs typeface="Aptos" pitchFamily="34" charset="-120"/>
              </a:rPr>
              <a:t>Student ID : _2214675__________________________________</a:t>
            </a:r>
            <a:endParaRPr lang="en-US" sz="1400">
              <a:latin typeface="Aptos"/>
            </a:endParaRPr>
          </a:p>
          <a:p>
            <a:r>
              <a:rPr lang="en-US" sz="1400">
                <a:solidFill>
                  <a:srgbClr val="263238"/>
                </a:solidFill>
                <a:latin typeface="Aptos"/>
                <a:ea typeface="Aptos" pitchFamily="34" charset="-122"/>
                <a:cs typeface="Aptos" pitchFamily="34" charset="-120"/>
              </a:rPr>
              <a:t>Lecturer: _Junaid Shaikh_______________________________________</a:t>
            </a:r>
            <a:endParaRPr lang="en-US" sz="1400"/>
          </a:p>
        </p:txBody>
      </p:sp>
      <p:sp>
        <p:nvSpPr>
          <p:cNvPr id="11" name="Text 8"/>
          <p:cNvSpPr/>
          <p:nvPr/>
        </p:nvSpPr>
        <p:spPr>
          <a:xfrm>
            <a:off x="658368" y="5774635"/>
            <a:ext cx="5468112" cy="534725"/>
          </a:xfrm>
          <a:prstGeom prst="rect">
            <a:avLst/>
          </a:prstGeom>
          <a:noFill/>
        </p:spPr>
        <p:txBody>
          <a:bodyPr wrap="square" lIns="0" tIns="0" rIns="0" bIns="0" rtlCol="0" anchor="ctr"/>
          <a:lstStyle/>
          <a:p>
            <a:pPr marL="0" indent="0">
              <a:buNone/>
            </a:pPr>
            <a:r>
              <a:rPr lang="en-US" sz="1400" b="1" dirty="0">
                <a:solidFill>
                  <a:srgbClr val="6C757D"/>
                </a:solidFill>
              </a:rPr>
              <a:t>Professional practice intervention | 30-minute group presentation</a:t>
            </a:r>
            <a:endParaRPr lang="en-US" sz="1050" dirty="0"/>
          </a:p>
        </p:txBody>
      </p:sp>
      <p:sp>
        <p:nvSpPr>
          <p:cNvPr id="25" name="Slide Number Placeholder 0"/>
          <p:cNvSpPr>
            <a:spLocks noGrp="1"/>
          </p:cNvSpPr>
          <p:nvPr>
            <p:ph type="sldNum" sz="quarter" idx="4294967295"/>
          </p:nvPr>
        </p:nvSpPr>
        <p:spPr>
          <a:xfrm>
            <a:off x="11201400" y="6473952"/>
            <a:ext cx="800000" cy="300000"/>
          </a:xfrm>
          <a:prstGeom prst="rect">
            <a:avLst/>
          </a:prstGeom>
        </p:spPr>
        <p:txBody>
          <a:bodyPr/>
          <a:lstStyle>
            <a:lvl1pPr>
              <a:defRPr sz="800">
                <a:solidFill>
                  <a:srgbClr val="6C757D"/>
                </a:solidFill>
                <a:latin typeface="Aptos"/>
                <a:ea typeface="Aptos"/>
                <a:cs typeface="Aptos"/>
              </a:defRPr>
            </a:lvl1pPr>
          </a:lstStyle>
          <a:p>
            <a:pPr algn="l"/>
            <a:fld id="{F7021451-1387-4CA6-816F-3879F97B5CBC}" type="slidenum">
              <a:rPr lang="en-US" sz="900" b="0"/>
              <a:t>1</a:t>
            </a:fld>
            <a:endParaRPr lang="en-US" sz="900"/>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0"/>
          <p:cNvSpPr/>
          <p:nvPr/>
        </p:nvSpPr>
        <p:spPr>
          <a:xfrm>
            <a:off x="502920" y="228600"/>
            <a:ext cx="8046720" cy="384048"/>
          </a:xfrm>
          <a:prstGeom prst="rect">
            <a:avLst/>
          </a:prstGeom>
          <a:noFill/>
        </p:spPr>
        <p:txBody>
          <a:bodyPr wrap="square" lIns="0" tIns="0" rIns="0" bIns="0" rtlCol="0" anchor="ctr">
            <a:noAutofit/>
          </a:bodyPr>
          <a:lstStyle/>
          <a:p>
            <a:pPr marL="0" indent="0">
              <a:buNone/>
            </a:pPr>
            <a:r>
              <a:rPr lang="en-US" sz="2800" b="1" dirty="0">
                <a:solidFill>
                  <a:srgbClr val="123047"/>
                </a:solidFill>
                <a:latin typeface="Aptos Display" pitchFamily="34" charset="0"/>
                <a:ea typeface="Aptos Display" pitchFamily="34" charset="-122"/>
                <a:cs typeface="Aptos Display" pitchFamily="34" charset="-120"/>
              </a:rPr>
              <a:t>Campaign overview: 8-week practice intervention</a:t>
            </a:r>
            <a:endParaRPr lang="en-US" sz="2800" dirty="0"/>
          </a:p>
        </p:txBody>
      </p:sp>
      <p:sp>
        <p:nvSpPr>
          <p:cNvPr id="4" name="Text 2"/>
          <p:cNvSpPr/>
          <p:nvPr/>
        </p:nvSpPr>
        <p:spPr>
          <a:xfrm>
            <a:off x="11137392" y="237744"/>
            <a:ext cx="502920" cy="292608"/>
          </a:xfrm>
          <a:prstGeom prst="rect">
            <a:avLst/>
          </a:prstGeom>
          <a:noFill/>
        </p:spPr>
        <p:txBody>
          <a:bodyPr wrap="square" lIns="0" tIns="0" rIns="0" bIns="0" rtlCol="0" anchor="ctr"/>
          <a:lstStyle/>
          <a:p>
            <a:pPr marL="0" indent="0" algn="r">
              <a:buNone/>
            </a:pPr>
            <a:r>
              <a:rPr lang="en-US" sz="1100" b="1" dirty="0">
                <a:solidFill>
                  <a:srgbClr val="6C757D"/>
                </a:solidFill>
              </a:rPr>
              <a:t>02</a:t>
            </a:r>
            <a:endParaRPr lang="en-US" sz="1100" dirty="0"/>
          </a:p>
        </p:txBody>
      </p:sp>
      <p:sp>
        <p:nvSpPr>
          <p:cNvPr id="5" name="Shape 3"/>
          <p:cNvSpPr/>
          <p:nvPr/>
        </p:nvSpPr>
        <p:spPr>
          <a:xfrm>
            <a:off x="502920" y="713232"/>
            <a:ext cx="11155680" cy="0"/>
          </a:xfrm>
          <a:prstGeom prst="line">
            <a:avLst/>
          </a:prstGeom>
          <a:noFill/>
          <a:ln w="12700">
            <a:solidFill>
              <a:srgbClr val="D9E7EC"/>
            </a:solidFill>
            <a:prstDash val="solid"/>
          </a:ln>
        </p:spPr>
        <p:txBody>
          <a:bodyPr/>
          <a:lstStyle/>
          <a:p>
            <a:endParaRPr sz="2400"/>
          </a:p>
        </p:txBody>
      </p:sp>
      <p:sp>
        <p:nvSpPr>
          <p:cNvPr id="6" name="Shape 4"/>
          <p:cNvSpPr/>
          <p:nvPr/>
        </p:nvSpPr>
        <p:spPr>
          <a:xfrm>
            <a:off x="7516368" y="932688"/>
            <a:ext cx="4123944" cy="3941064"/>
          </a:xfrm>
          <a:prstGeom prst="roundRect">
            <a:avLst>
              <a:gd name="adj" fmla="val 3712"/>
            </a:avLst>
          </a:prstGeom>
          <a:solidFill>
            <a:srgbClr val="FFFFFF"/>
          </a:solidFill>
          <a:ln w="12700">
            <a:solidFill>
              <a:srgbClr val="E3EEF1"/>
            </a:solidFill>
            <a:prstDash val="solid"/>
          </a:ln>
          <a:effectLst>
            <a:outerShdw blurRad="19050" dist="12700" dir="2700000" algn="bl" rotWithShape="0">
              <a:srgbClr val="000000">
                <a:alpha val="13000"/>
              </a:srgbClr>
            </a:outerShdw>
          </a:effectLst>
        </p:spPr>
        <p:txBody>
          <a:bodyPr/>
          <a:lstStyle/>
          <a:p>
            <a:endParaRPr sz="2400"/>
          </a:p>
        </p:txBody>
      </p:sp>
      <p:pic>
        <p:nvPicPr>
          <p:cNvPr id="7" name="Image 0" descr="/mnt/data/a_clean_flat_soft_vector_infographic_illustration_batch_2.jpg"/>
          <p:cNvPicPr>
            <a:picLocks noChangeAspect="1"/>
          </p:cNvPicPr>
          <p:nvPr/>
        </p:nvPicPr>
        <p:blipFill>
          <a:blip r:embed="rId3"/>
          <a:srcRect l="10735" r="10735"/>
          <a:stretch>
            <a:fillRect/>
          </a:stretch>
        </p:blipFill>
        <p:spPr>
          <a:xfrm>
            <a:off x="7543800" y="960120"/>
            <a:ext cx="4069080" cy="3886200"/>
          </a:xfrm>
          <a:prstGeom prst="rect">
            <a:avLst/>
          </a:prstGeom>
        </p:spPr>
      </p:pic>
      <p:sp>
        <p:nvSpPr>
          <p:cNvPr id="8" name="Text 5"/>
          <p:cNvSpPr/>
          <p:nvPr/>
        </p:nvSpPr>
        <p:spPr>
          <a:xfrm>
            <a:off x="594360" y="960120"/>
            <a:ext cx="2743200" cy="228600"/>
          </a:xfrm>
          <a:prstGeom prst="rect">
            <a:avLst/>
          </a:prstGeom>
          <a:noFill/>
        </p:spPr>
        <p:txBody>
          <a:bodyPr wrap="square" lIns="0" tIns="0" rIns="0" bIns="0" rtlCol="0" anchor="ctr">
            <a:noAutofit/>
          </a:bodyPr>
          <a:lstStyle/>
          <a:p>
            <a:pPr marL="0" indent="0">
              <a:buNone/>
            </a:pPr>
            <a:r>
              <a:rPr lang="en-US" sz="2000" b="1" dirty="0">
                <a:solidFill>
                  <a:srgbClr val="0B7285"/>
                </a:solidFill>
              </a:rPr>
              <a:t>Campaign format</a:t>
            </a:r>
          </a:p>
        </p:txBody>
      </p:sp>
      <p:sp>
        <p:nvSpPr>
          <p:cNvPr id="9" name="Text 6"/>
          <p:cNvSpPr/>
          <p:nvPr/>
        </p:nvSpPr>
        <p:spPr>
          <a:xfrm>
            <a:off x="667385" y="1261618"/>
            <a:ext cx="6617998" cy="2000310"/>
          </a:xfrm>
          <a:prstGeom prst="rect">
            <a:avLst/>
          </a:prstGeom>
          <a:noFill/>
        </p:spPr>
        <p:txBody>
          <a:bodyPr wrap="square" lIns="635" tIns="635" rIns="635" bIns="635" rtlCol="0" anchor="t">
            <a:noAutofit/>
          </a:bodyPr>
          <a:lstStyle/>
          <a:p>
            <a:r>
              <a:rPr lang="en-US" dirty="0">
                <a:solidFill>
                  <a:srgbClr val="263238"/>
                </a:solidFill>
                <a:latin typeface="Arial" panose="020B0604020202020204" pitchFamily="34" charset="0"/>
                <a:ea typeface="Aptos" pitchFamily="34" charset="-122"/>
                <a:cs typeface="Arial" panose="020B0604020202020204" pitchFamily="34" charset="0"/>
              </a:rPr>
              <a:t>Commissioned by a local council to promote positive health behaviour.</a:t>
            </a:r>
            <a:endParaRPr lang="en-US" dirty="0">
              <a:latin typeface="Arial" panose="020B0604020202020204" pitchFamily="34" charset="0"/>
              <a:cs typeface="Arial" panose="020B0604020202020204" pitchFamily="34" charset="0"/>
            </a:endParaRPr>
          </a:p>
          <a:p>
            <a:r>
              <a:rPr lang="en-US" dirty="0">
                <a:solidFill>
                  <a:srgbClr val="263238"/>
                </a:solidFill>
                <a:latin typeface="Arial" panose="020B0604020202020204" pitchFamily="34" charset="0"/>
                <a:ea typeface="Aptos" pitchFamily="34" charset="-122"/>
                <a:cs typeface="Arial" panose="020B0604020202020204" pitchFamily="34" charset="0"/>
              </a:rPr>
              <a:t>All-age community access with life-stage segmentation.</a:t>
            </a:r>
            <a:endParaRPr lang="en-US" dirty="0">
              <a:latin typeface="Arial" panose="020B0604020202020204" pitchFamily="34" charset="0"/>
              <a:cs typeface="Arial" panose="020B0604020202020204" pitchFamily="34" charset="0"/>
            </a:endParaRPr>
          </a:p>
          <a:p>
            <a:r>
              <a:rPr lang="en-US" dirty="0">
                <a:solidFill>
                  <a:srgbClr val="263238"/>
                </a:solidFill>
                <a:latin typeface="Arial" panose="020B0604020202020204" pitchFamily="34" charset="0"/>
                <a:ea typeface="Aptos" pitchFamily="34" charset="-122"/>
                <a:cs typeface="Arial" panose="020B0604020202020204" pitchFamily="34" charset="0"/>
              </a:rPr>
              <a:t>Weekly 60–75 minute sessions in venues and online.</a:t>
            </a:r>
            <a:endParaRPr lang="en-US" dirty="0">
              <a:latin typeface="Arial" panose="020B0604020202020204" pitchFamily="34" charset="0"/>
              <a:cs typeface="Arial" panose="020B0604020202020204" pitchFamily="34" charset="0"/>
            </a:endParaRPr>
          </a:p>
          <a:p>
            <a:r>
              <a:rPr lang="en-US" dirty="0">
                <a:solidFill>
                  <a:srgbClr val="263238"/>
                </a:solidFill>
                <a:latin typeface="Arial" panose="020B0604020202020204" pitchFamily="34" charset="0"/>
                <a:ea typeface="Aptos" pitchFamily="34" charset="-122"/>
                <a:cs typeface="Arial" panose="020B0604020202020204" pitchFamily="34" charset="0"/>
              </a:rPr>
              <a:t>Brief advice, education, peer support and referral.</a:t>
            </a:r>
            <a:endParaRPr lang="en-US" dirty="0">
              <a:latin typeface="Arial" panose="020B0604020202020204" pitchFamily="34" charset="0"/>
              <a:cs typeface="Arial" panose="020B0604020202020204" pitchFamily="34" charset="0"/>
            </a:endParaRPr>
          </a:p>
          <a:p>
            <a:r>
              <a:rPr lang="en-US" dirty="0">
                <a:solidFill>
                  <a:srgbClr val="263238"/>
                </a:solidFill>
                <a:latin typeface="Arial" panose="020B0604020202020204" pitchFamily="34" charset="0"/>
                <a:ea typeface="Aptos" pitchFamily="34" charset="-122"/>
                <a:cs typeface="Arial" panose="020B0604020202020204" pitchFamily="34" charset="0"/>
              </a:rPr>
              <a:t>Outcome focus: awareness, service engagement and behaviour change.</a:t>
            </a:r>
            <a:endParaRPr lang="en-US" dirty="0">
              <a:latin typeface="Arial" panose="020B0604020202020204" pitchFamily="34" charset="0"/>
              <a:cs typeface="Arial" panose="020B0604020202020204" pitchFamily="34" charset="0"/>
            </a:endParaRPr>
          </a:p>
        </p:txBody>
      </p:sp>
      <p:sp>
        <p:nvSpPr>
          <p:cNvPr id="10" name="Text 7"/>
          <p:cNvSpPr/>
          <p:nvPr/>
        </p:nvSpPr>
        <p:spPr>
          <a:xfrm>
            <a:off x="504909" y="3290893"/>
            <a:ext cx="2079266" cy="434294"/>
          </a:xfrm>
          <a:prstGeom prst="rect">
            <a:avLst/>
          </a:prstGeom>
          <a:noFill/>
        </p:spPr>
        <p:txBody>
          <a:bodyPr wrap="square" lIns="0" tIns="0" rIns="0" bIns="0" rtlCol="0" anchor="ctr">
            <a:noAutofit/>
          </a:bodyPr>
          <a:lstStyle/>
          <a:p>
            <a:pPr marL="0" indent="0">
              <a:buNone/>
            </a:pPr>
            <a:r>
              <a:rPr lang="en-US" sz="2400" b="1" dirty="0">
                <a:solidFill>
                  <a:srgbClr val="0B7285"/>
                </a:solidFill>
              </a:rPr>
              <a:t>8-week flow</a:t>
            </a:r>
            <a:endParaRPr lang="en-US" sz="2400" dirty="0"/>
          </a:p>
        </p:txBody>
      </p:sp>
      <p:sp>
        <p:nvSpPr>
          <p:cNvPr id="11" name="Shape 8"/>
          <p:cNvSpPr/>
          <p:nvPr/>
        </p:nvSpPr>
        <p:spPr>
          <a:xfrm>
            <a:off x="458470" y="3822586"/>
            <a:ext cx="1461770" cy="461010"/>
          </a:xfrm>
          <a:prstGeom prst="roundRect">
            <a:avLst>
              <a:gd name="adj" fmla="val 26667"/>
            </a:avLst>
          </a:prstGeom>
          <a:solidFill>
            <a:srgbClr val="E8F6F7"/>
          </a:solidFill>
          <a:ln w="12700">
            <a:solidFill>
              <a:srgbClr val="D6E8EA"/>
            </a:solidFill>
            <a:prstDash val="solid"/>
          </a:ln>
        </p:spPr>
        <p:txBody>
          <a:bodyPr/>
          <a:lstStyle/>
          <a:p>
            <a:endParaRPr sz="2400"/>
          </a:p>
        </p:txBody>
      </p:sp>
      <p:sp>
        <p:nvSpPr>
          <p:cNvPr id="12" name="Text 9"/>
          <p:cNvSpPr/>
          <p:nvPr/>
        </p:nvSpPr>
        <p:spPr>
          <a:xfrm>
            <a:off x="377827" y="3788270"/>
            <a:ext cx="1543685" cy="548640"/>
          </a:xfrm>
          <a:prstGeom prst="rect">
            <a:avLst/>
          </a:prstGeom>
          <a:noFill/>
        </p:spPr>
        <p:txBody>
          <a:bodyPr wrap="square" lIns="0" tIns="0" rIns="0" bIns="0" rtlCol="0" anchor="ctr">
            <a:normAutofit/>
          </a:bodyPr>
          <a:lstStyle/>
          <a:p>
            <a:pPr marL="0" indent="0" algn="ctr">
              <a:buNone/>
            </a:pPr>
            <a:r>
              <a:rPr lang="en-US" b="1" dirty="0">
                <a:solidFill>
                  <a:srgbClr val="123047"/>
                </a:solidFill>
                <a:latin typeface="Arial" panose="020B0604020202020204" pitchFamily="34" charset="0"/>
                <a:cs typeface="Arial" panose="020B0604020202020204" pitchFamily="34" charset="0"/>
              </a:rPr>
              <a:t>1 Screen</a:t>
            </a:r>
            <a:endParaRPr lang="en-US" dirty="0">
              <a:latin typeface="Arial" panose="020B0604020202020204" pitchFamily="34" charset="0"/>
              <a:cs typeface="Arial" panose="020B0604020202020204" pitchFamily="34" charset="0"/>
            </a:endParaRPr>
          </a:p>
        </p:txBody>
      </p:sp>
      <p:sp>
        <p:nvSpPr>
          <p:cNvPr id="13" name="Shape 10"/>
          <p:cNvSpPr/>
          <p:nvPr/>
        </p:nvSpPr>
        <p:spPr>
          <a:xfrm>
            <a:off x="2194560" y="3862346"/>
            <a:ext cx="1325880" cy="411480"/>
          </a:xfrm>
          <a:prstGeom prst="roundRect">
            <a:avLst>
              <a:gd name="adj" fmla="val 26667"/>
            </a:avLst>
          </a:prstGeom>
          <a:solidFill>
            <a:srgbClr val="E8F6F7"/>
          </a:solidFill>
          <a:ln w="12700">
            <a:solidFill>
              <a:srgbClr val="D6E8EA"/>
            </a:solidFill>
            <a:prstDash val="solid"/>
          </a:ln>
        </p:spPr>
        <p:txBody>
          <a:bodyPr/>
          <a:lstStyle/>
          <a:p>
            <a:endParaRPr sz="2400"/>
          </a:p>
        </p:txBody>
      </p:sp>
      <p:sp>
        <p:nvSpPr>
          <p:cNvPr id="14" name="Text 11"/>
          <p:cNvSpPr/>
          <p:nvPr/>
        </p:nvSpPr>
        <p:spPr>
          <a:xfrm>
            <a:off x="2277524" y="3922500"/>
            <a:ext cx="1179830" cy="292735"/>
          </a:xfrm>
          <a:prstGeom prst="rect">
            <a:avLst/>
          </a:prstGeom>
          <a:noFill/>
        </p:spPr>
        <p:txBody>
          <a:bodyPr wrap="square" lIns="0" tIns="0" rIns="0" bIns="0" rtlCol="0" anchor="ctr">
            <a:normAutofit/>
          </a:bodyPr>
          <a:lstStyle/>
          <a:p>
            <a:pPr marL="0" indent="0" algn="ctr">
              <a:buNone/>
            </a:pPr>
            <a:r>
              <a:rPr lang="en-US" b="1" dirty="0">
                <a:solidFill>
                  <a:srgbClr val="123047"/>
                </a:solidFill>
                <a:latin typeface="Arial" panose="020B0604020202020204" pitchFamily="34" charset="0"/>
                <a:cs typeface="Arial" panose="020B0604020202020204" pitchFamily="34" charset="0"/>
              </a:rPr>
              <a:t>2 Learn</a:t>
            </a:r>
            <a:endParaRPr lang="en-US" dirty="0">
              <a:latin typeface="Arial" panose="020B0604020202020204" pitchFamily="34" charset="0"/>
              <a:cs typeface="Arial" panose="020B0604020202020204" pitchFamily="34" charset="0"/>
            </a:endParaRPr>
          </a:p>
        </p:txBody>
      </p:sp>
      <p:sp>
        <p:nvSpPr>
          <p:cNvPr id="15" name="Shape 12"/>
          <p:cNvSpPr/>
          <p:nvPr/>
        </p:nvSpPr>
        <p:spPr>
          <a:xfrm>
            <a:off x="3794760" y="3862348"/>
            <a:ext cx="1325880" cy="411480"/>
          </a:xfrm>
          <a:prstGeom prst="roundRect">
            <a:avLst>
              <a:gd name="adj" fmla="val 26667"/>
            </a:avLst>
          </a:prstGeom>
          <a:solidFill>
            <a:srgbClr val="E8F6F7"/>
          </a:solidFill>
          <a:ln w="12700">
            <a:solidFill>
              <a:srgbClr val="D6E8EA"/>
            </a:solidFill>
            <a:prstDash val="solid"/>
          </a:ln>
        </p:spPr>
        <p:txBody>
          <a:bodyPr/>
          <a:lstStyle/>
          <a:p>
            <a:endParaRPr sz="2400"/>
          </a:p>
        </p:txBody>
      </p:sp>
      <p:sp>
        <p:nvSpPr>
          <p:cNvPr id="16" name="Text 13"/>
          <p:cNvSpPr/>
          <p:nvPr/>
        </p:nvSpPr>
        <p:spPr>
          <a:xfrm>
            <a:off x="3867785" y="3932443"/>
            <a:ext cx="1179830" cy="312420"/>
          </a:xfrm>
          <a:prstGeom prst="rect">
            <a:avLst/>
          </a:prstGeom>
          <a:noFill/>
        </p:spPr>
        <p:txBody>
          <a:bodyPr wrap="square" lIns="0" tIns="0" rIns="0" bIns="0" rtlCol="0" anchor="ctr">
            <a:normAutofit/>
          </a:bodyPr>
          <a:lstStyle/>
          <a:p>
            <a:pPr marL="0" indent="0" algn="ctr">
              <a:buNone/>
            </a:pPr>
            <a:r>
              <a:rPr lang="en-US" b="1" dirty="0">
                <a:solidFill>
                  <a:srgbClr val="123047"/>
                </a:solidFill>
                <a:latin typeface="Arial" panose="020B0604020202020204" pitchFamily="34" charset="0"/>
                <a:cs typeface="Arial" panose="020B0604020202020204" pitchFamily="34" charset="0"/>
              </a:rPr>
              <a:t>3 Track</a:t>
            </a:r>
            <a:endParaRPr lang="en-US" dirty="0">
              <a:latin typeface="Arial" panose="020B0604020202020204" pitchFamily="34" charset="0"/>
              <a:cs typeface="Arial" panose="020B0604020202020204" pitchFamily="34" charset="0"/>
            </a:endParaRPr>
          </a:p>
        </p:txBody>
      </p:sp>
      <p:sp>
        <p:nvSpPr>
          <p:cNvPr id="17" name="Shape 14"/>
          <p:cNvSpPr/>
          <p:nvPr/>
        </p:nvSpPr>
        <p:spPr>
          <a:xfrm>
            <a:off x="5394960" y="3862344"/>
            <a:ext cx="1325880" cy="411480"/>
          </a:xfrm>
          <a:prstGeom prst="roundRect">
            <a:avLst>
              <a:gd name="adj" fmla="val 26667"/>
            </a:avLst>
          </a:prstGeom>
          <a:solidFill>
            <a:srgbClr val="E8F6F7"/>
          </a:solidFill>
          <a:ln w="12700">
            <a:solidFill>
              <a:srgbClr val="D6E8EA"/>
            </a:solidFill>
            <a:prstDash val="solid"/>
          </a:ln>
        </p:spPr>
        <p:txBody>
          <a:bodyPr/>
          <a:lstStyle/>
          <a:p>
            <a:endParaRPr sz="2400"/>
          </a:p>
        </p:txBody>
      </p:sp>
      <p:sp>
        <p:nvSpPr>
          <p:cNvPr id="18" name="Text 15"/>
          <p:cNvSpPr/>
          <p:nvPr/>
        </p:nvSpPr>
        <p:spPr>
          <a:xfrm>
            <a:off x="5487863" y="3922501"/>
            <a:ext cx="1179830" cy="275590"/>
          </a:xfrm>
          <a:prstGeom prst="rect">
            <a:avLst/>
          </a:prstGeom>
          <a:noFill/>
        </p:spPr>
        <p:txBody>
          <a:bodyPr wrap="square" lIns="0" tIns="0" rIns="0" bIns="0" rtlCol="0" anchor="ctr">
            <a:normAutofit/>
          </a:bodyPr>
          <a:lstStyle/>
          <a:p>
            <a:pPr marL="0" indent="0" algn="ctr">
              <a:buNone/>
            </a:pPr>
            <a:r>
              <a:rPr lang="en-US" b="1" dirty="0">
                <a:solidFill>
                  <a:srgbClr val="123047"/>
                </a:solidFill>
                <a:latin typeface="Arial" panose="020B0604020202020204" pitchFamily="34" charset="0"/>
                <a:cs typeface="Arial" panose="020B0604020202020204" pitchFamily="34" charset="0"/>
              </a:rPr>
              <a:t>4 Plan</a:t>
            </a:r>
            <a:endParaRPr lang="en-US" dirty="0">
              <a:latin typeface="Arial" panose="020B0604020202020204" pitchFamily="34" charset="0"/>
              <a:cs typeface="Arial" panose="020B0604020202020204" pitchFamily="34" charset="0"/>
            </a:endParaRPr>
          </a:p>
        </p:txBody>
      </p:sp>
      <p:sp>
        <p:nvSpPr>
          <p:cNvPr id="19" name="Shape 16"/>
          <p:cNvSpPr/>
          <p:nvPr/>
        </p:nvSpPr>
        <p:spPr>
          <a:xfrm>
            <a:off x="594360" y="4580145"/>
            <a:ext cx="1341120" cy="586740"/>
          </a:xfrm>
          <a:prstGeom prst="roundRect">
            <a:avLst>
              <a:gd name="adj" fmla="val 26667"/>
            </a:avLst>
          </a:prstGeom>
          <a:solidFill>
            <a:srgbClr val="EFF8EC"/>
          </a:solidFill>
          <a:ln w="12700">
            <a:solidFill>
              <a:srgbClr val="D6E8EA"/>
            </a:solidFill>
            <a:prstDash val="solid"/>
          </a:ln>
        </p:spPr>
        <p:txBody>
          <a:bodyPr/>
          <a:lstStyle/>
          <a:p>
            <a:endParaRPr sz="2400"/>
          </a:p>
        </p:txBody>
      </p:sp>
      <p:sp>
        <p:nvSpPr>
          <p:cNvPr id="20" name="Text 17"/>
          <p:cNvSpPr/>
          <p:nvPr/>
        </p:nvSpPr>
        <p:spPr>
          <a:xfrm>
            <a:off x="667385" y="4445853"/>
            <a:ext cx="1179830" cy="839470"/>
          </a:xfrm>
          <a:prstGeom prst="rect">
            <a:avLst/>
          </a:prstGeom>
          <a:noFill/>
        </p:spPr>
        <p:txBody>
          <a:bodyPr wrap="square" lIns="0" tIns="0" rIns="0" bIns="0" rtlCol="0" anchor="ctr">
            <a:normAutofit/>
          </a:bodyPr>
          <a:lstStyle/>
          <a:p>
            <a:pPr marL="0" indent="0" algn="ctr">
              <a:buNone/>
            </a:pPr>
            <a:r>
              <a:rPr lang="en-US" b="1" dirty="0">
                <a:solidFill>
                  <a:srgbClr val="123047"/>
                </a:solidFill>
                <a:latin typeface="Arial" panose="020B0604020202020204" pitchFamily="34" charset="0"/>
                <a:cs typeface="Arial" panose="020B0604020202020204" pitchFamily="34" charset="0"/>
              </a:rPr>
              <a:t>5 Support</a:t>
            </a:r>
            <a:endParaRPr lang="en-US" dirty="0">
              <a:latin typeface="Arial" panose="020B0604020202020204" pitchFamily="34" charset="0"/>
              <a:cs typeface="Arial" panose="020B0604020202020204" pitchFamily="34" charset="0"/>
            </a:endParaRPr>
          </a:p>
        </p:txBody>
      </p:sp>
      <p:sp>
        <p:nvSpPr>
          <p:cNvPr id="21" name="Shape 18"/>
          <p:cNvSpPr/>
          <p:nvPr/>
        </p:nvSpPr>
        <p:spPr>
          <a:xfrm>
            <a:off x="2342515" y="4609960"/>
            <a:ext cx="1325880" cy="586740"/>
          </a:xfrm>
          <a:prstGeom prst="roundRect">
            <a:avLst>
              <a:gd name="adj" fmla="val 26667"/>
            </a:avLst>
          </a:prstGeom>
          <a:solidFill>
            <a:srgbClr val="EFF8EC"/>
          </a:solidFill>
          <a:ln w="12700">
            <a:solidFill>
              <a:srgbClr val="D6E8EA"/>
            </a:solidFill>
            <a:prstDash val="solid"/>
          </a:ln>
        </p:spPr>
        <p:txBody>
          <a:bodyPr/>
          <a:lstStyle/>
          <a:p>
            <a:endParaRPr sz="2400"/>
          </a:p>
        </p:txBody>
      </p:sp>
      <p:sp>
        <p:nvSpPr>
          <p:cNvPr id="22" name="Text 19"/>
          <p:cNvSpPr/>
          <p:nvPr/>
        </p:nvSpPr>
        <p:spPr>
          <a:xfrm>
            <a:off x="2376915" y="4684776"/>
            <a:ext cx="1202055" cy="429895"/>
          </a:xfrm>
          <a:prstGeom prst="rect">
            <a:avLst/>
          </a:prstGeom>
          <a:noFill/>
        </p:spPr>
        <p:txBody>
          <a:bodyPr wrap="square" lIns="0" tIns="0" rIns="0" bIns="0" rtlCol="0" anchor="ctr">
            <a:normAutofit/>
          </a:bodyPr>
          <a:lstStyle/>
          <a:p>
            <a:pPr marL="0" indent="0" algn="ctr">
              <a:buNone/>
            </a:pPr>
            <a:r>
              <a:rPr lang="en-US" b="1" dirty="0">
                <a:solidFill>
                  <a:srgbClr val="123047"/>
                </a:solidFill>
                <a:latin typeface="Arial" panose="020B0604020202020204" pitchFamily="34" charset="0"/>
                <a:cs typeface="Arial" panose="020B0604020202020204" pitchFamily="34" charset="0"/>
              </a:rPr>
              <a:t>6 Refer</a:t>
            </a:r>
            <a:endParaRPr lang="en-US" dirty="0">
              <a:latin typeface="Arial" panose="020B0604020202020204" pitchFamily="34" charset="0"/>
              <a:cs typeface="Arial" panose="020B0604020202020204" pitchFamily="34" charset="0"/>
            </a:endParaRPr>
          </a:p>
        </p:txBody>
      </p:sp>
      <p:sp>
        <p:nvSpPr>
          <p:cNvPr id="23" name="Shape 20"/>
          <p:cNvSpPr/>
          <p:nvPr/>
        </p:nvSpPr>
        <p:spPr>
          <a:xfrm>
            <a:off x="3794760" y="4620759"/>
            <a:ext cx="1381760" cy="538480"/>
          </a:xfrm>
          <a:prstGeom prst="roundRect">
            <a:avLst>
              <a:gd name="adj" fmla="val 26667"/>
            </a:avLst>
          </a:prstGeom>
          <a:solidFill>
            <a:srgbClr val="EFF8EC"/>
          </a:solidFill>
          <a:ln w="12700">
            <a:solidFill>
              <a:srgbClr val="D6E8EA"/>
            </a:solidFill>
            <a:prstDash val="solid"/>
          </a:ln>
        </p:spPr>
        <p:txBody>
          <a:bodyPr/>
          <a:lstStyle/>
          <a:p>
            <a:endParaRPr sz="2400"/>
          </a:p>
        </p:txBody>
      </p:sp>
      <p:sp>
        <p:nvSpPr>
          <p:cNvPr id="24" name="Text 21"/>
          <p:cNvSpPr/>
          <p:nvPr/>
        </p:nvSpPr>
        <p:spPr>
          <a:xfrm>
            <a:off x="3867785" y="4658522"/>
            <a:ext cx="1253490" cy="474980"/>
          </a:xfrm>
          <a:prstGeom prst="rect">
            <a:avLst/>
          </a:prstGeom>
          <a:noFill/>
        </p:spPr>
        <p:txBody>
          <a:bodyPr wrap="square" lIns="0" tIns="0" rIns="0" bIns="0" rtlCol="0" anchor="ctr">
            <a:noAutofit/>
          </a:bodyPr>
          <a:lstStyle/>
          <a:p>
            <a:pPr marL="0" indent="0" algn="ctr">
              <a:buNone/>
            </a:pPr>
            <a:r>
              <a:rPr lang="en-US" b="1" dirty="0">
                <a:solidFill>
                  <a:srgbClr val="123047"/>
                </a:solidFill>
                <a:latin typeface="Arial" panose="020B0604020202020204" pitchFamily="34" charset="0"/>
                <a:cs typeface="Arial" panose="020B0604020202020204" pitchFamily="34" charset="0"/>
              </a:rPr>
              <a:t>7 Act</a:t>
            </a:r>
          </a:p>
        </p:txBody>
      </p:sp>
      <p:sp>
        <p:nvSpPr>
          <p:cNvPr id="25" name="Shape 22"/>
          <p:cNvSpPr/>
          <p:nvPr/>
        </p:nvSpPr>
        <p:spPr>
          <a:xfrm>
            <a:off x="5394960" y="4621394"/>
            <a:ext cx="1718945" cy="537845"/>
          </a:xfrm>
          <a:prstGeom prst="roundRect">
            <a:avLst>
              <a:gd name="adj" fmla="val 26667"/>
            </a:avLst>
          </a:prstGeom>
          <a:solidFill>
            <a:srgbClr val="EFF8EC"/>
          </a:solidFill>
          <a:ln w="12700">
            <a:solidFill>
              <a:srgbClr val="D6E8EA"/>
            </a:solidFill>
            <a:prstDash val="solid"/>
          </a:ln>
        </p:spPr>
        <p:txBody>
          <a:bodyPr/>
          <a:lstStyle/>
          <a:p>
            <a:endParaRPr sz="2400"/>
          </a:p>
        </p:txBody>
      </p:sp>
      <p:sp>
        <p:nvSpPr>
          <p:cNvPr id="26" name="Text 23"/>
          <p:cNvSpPr/>
          <p:nvPr/>
        </p:nvSpPr>
        <p:spPr>
          <a:xfrm>
            <a:off x="5627010" y="4647702"/>
            <a:ext cx="1262380" cy="514985"/>
          </a:xfrm>
          <a:prstGeom prst="rect">
            <a:avLst/>
          </a:prstGeom>
          <a:noFill/>
        </p:spPr>
        <p:txBody>
          <a:bodyPr wrap="square" lIns="0" tIns="0" rIns="0" bIns="0" rtlCol="0" anchor="ctr">
            <a:noAutofit/>
          </a:bodyPr>
          <a:lstStyle/>
          <a:p>
            <a:pPr marL="0" indent="0" algn="ctr">
              <a:buNone/>
            </a:pPr>
            <a:r>
              <a:rPr lang="en-US" b="1" dirty="0">
                <a:solidFill>
                  <a:srgbClr val="123047"/>
                </a:solidFill>
                <a:latin typeface="Arial" panose="020B0604020202020204" pitchFamily="34" charset="0"/>
                <a:cs typeface="Arial" panose="020B0604020202020204" pitchFamily="34" charset="0"/>
              </a:rPr>
              <a:t>8 Review</a:t>
            </a:r>
          </a:p>
        </p:txBody>
      </p:sp>
      <p:sp>
        <p:nvSpPr>
          <p:cNvPr id="28" name="Text 25"/>
          <p:cNvSpPr/>
          <p:nvPr/>
        </p:nvSpPr>
        <p:spPr>
          <a:xfrm>
            <a:off x="502919" y="5897881"/>
            <a:ext cx="7925463" cy="777240"/>
          </a:xfrm>
          <a:prstGeom prst="rect">
            <a:avLst/>
          </a:prstGeom>
          <a:noFill/>
        </p:spPr>
        <p:txBody>
          <a:bodyPr wrap="square" lIns="0" tIns="0" rIns="0" bIns="0" rtlCol="0" anchor="ctr"/>
          <a:lstStyle/>
          <a:p>
            <a:pPr marL="0" indent="0">
              <a:buNone/>
            </a:pPr>
            <a:r>
              <a:rPr lang="en-US" sz="1600" b="1" i="1" dirty="0">
                <a:solidFill>
                  <a:srgbClr val="536173"/>
                </a:solidFill>
                <a:latin typeface="Arial" panose="020B0604020202020204" pitchFamily="34" charset="0"/>
                <a:ea typeface="Arial" panose="020B0604020202020204" pitchFamily="34" charset="-122"/>
                <a:cs typeface="Arial" panose="020B0604020202020204" pitchFamily="34" charset="0"/>
                <a:sym typeface="+mn-ea"/>
              </a:rPr>
              <a:t>Campaign design informed by local health promotion guidance and NICE tobacco recommendations (NICE, 2025).</a:t>
            </a:r>
            <a:endParaRPr lang="en-US" sz="1600" b="1" dirty="0">
              <a:latin typeface="Arial" panose="020B0604020202020204" pitchFamily="34" charset="0"/>
              <a:cs typeface="Arial" panose="020B0604020202020204" pitchFamily="34" charset="0"/>
            </a:endParaRPr>
          </a:p>
          <a:p>
            <a:pPr marL="0" indent="0">
              <a:buNone/>
            </a:pPr>
            <a:endParaRPr lang="en-US" sz="1600" b="1" dirty="0">
              <a:latin typeface="Arial" panose="020B0604020202020204" pitchFamily="34" charset="0"/>
              <a:cs typeface="Arial" panose="020B0604020202020204" pitchFamily="34" charset="0"/>
            </a:endParaRPr>
          </a:p>
        </p:txBody>
      </p:sp>
      <p:sp>
        <p:nvSpPr>
          <p:cNvPr id="30" name="Text 27"/>
          <p:cNvSpPr/>
          <p:nvPr/>
        </p:nvSpPr>
        <p:spPr>
          <a:xfrm>
            <a:off x="10881360" y="6473952"/>
            <a:ext cx="731520" cy="201168"/>
          </a:xfrm>
          <a:prstGeom prst="rect">
            <a:avLst/>
          </a:prstGeom>
          <a:noFill/>
        </p:spPr>
        <p:txBody>
          <a:bodyPr wrap="square" lIns="0" tIns="0" rIns="0" bIns="0" rtlCol="0" anchor="ctr"/>
          <a:lstStyle/>
          <a:p>
            <a:pPr marL="0" indent="0" algn="r">
              <a:buNone/>
            </a:pPr>
            <a:r>
              <a:rPr lang="en-US" sz="1000" b="1" dirty="0">
                <a:solidFill>
                  <a:srgbClr val="6C757D"/>
                </a:solidFill>
              </a:rPr>
              <a:t>02</a:t>
            </a:r>
            <a:endParaRPr lang="en-US" sz="1000" dirty="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0"/>
          <p:cNvSpPr/>
          <p:nvPr/>
        </p:nvSpPr>
        <p:spPr>
          <a:xfrm>
            <a:off x="502920" y="228600"/>
            <a:ext cx="8046720" cy="384048"/>
          </a:xfrm>
          <a:prstGeom prst="rect">
            <a:avLst/>
          </a:prstGeom>
          <a:noFill/>
        </p:spPr>
        <p:txBody>
          <a:bodyPr wrap="square" lIns="0" tIns="0" rIns="0" bIns="0" rtlCol="0" anchor="ctr">
            <a:noAutofit/>
          </a:bodyPr>
          <a:lstStyle/>
          <a:p>
            <a:pPr marL="0" indent="0">
              <a:buNone/>
            </a:pPr>
            <a:r>
              <a:rPr lang="en-US" sz="2800" b="1" dirty="0">
                <a:solidFill>
                  <a:srgbClr val="123047"/>
                </a:solidFill>
                <a:latin typeface="Aptos Display" pitchFamily="34" charset="0"/>
                <a:ea typeface="Aptos Display" pitchFamily="34" charset="-122"/>
                <a:cs typeface="Aptos Display" pitchFamily="34" charset="-120"/>
              </a:rPr>
              <a:t>Rationale: why smoking and alcohol are priorities</a:t>
            </a:r>
            <a:endParaRPr lang="en-US" sz="2800" dirty="0"/>
          </a:p>
        </p:txBody>
      </p:sp>
      <p:sp>
        <p:nvSpPr>
          <p:cNvPr id="3" name="Text 1"/>
          <p:cNvSpPr/>
          <p:nvPr/>
        </p:nvSpPr>
        <p:spPr>
          <a:xfrm>
            <a:off x="8823960" y="246888"/>
            <a:ext cx="2148840" cy="292608"/>
          </a:xfrm>
          <a:prstGeom prst="rect">
            <a:avLst/>
          </a:prstGeom>
          <a:noFill/>
        </p:spPr>
        <p:txBody>
          <a:bodyPr wrap="square" lIns="0" tIns="0" rIns="0" bIns="0" rtlCol="0" anchor="ctr"/>
          <a:lstStyle/>
          <a:p>
            <a:pPr marL="0" indent="0" algn="r">
              <a:buNone/>
            </a:pPr>
            <a:r>
              <a:rPr lang="en-US" b="1" dirty="0">
                <a:solidFill>
                  <a:srgbClr val="0B7285"/>
                </a:solidFill>
              </a:rPr>
              <a:t>Task 1: Rationale</a:t>
            </a:r>
            <a:endParaRPr lang="en-US" dirty="0"/>
          </a:p>
        </p:txBody>
      </p:sp>
      <p:sp>
        <p:nvSpPr>
          <p:cNvPr id="4" name="Text 2"/>
          <p:cNvSpPr/>
          <p:nvPr/>
        </p:nvSpPr>
        <p:spPr>
          <a:xfrm>
            <a:off x="11137392" y="237744"/>
            <a:ext cx="502920" cy="292608"/>
          </a:xfrm>
          <a:prstGeom prst="rect">
            <a:avLst/>
          </a:prstGeom>
          <a:noFill/>
        </p:spPr>
        <p:txBody>
          <a:bodyPr wrap="square" lIns="0" tIns="0" rIns="0" bIns="0" rtlCol="0" anchor="ctr"/>
          <a:lstStyle/>
          <a:p>
            <a:pPr marL="0" indent="0" algn="r">
              <a:buNone/>
            </a:pPr>
            <a:r>
              <a:rPr lang="en-US" sz="1100" b="1" dirty="0">
                <a:solidFill>
                  <a:srgbClr val="6C757D"/>
                </a:solidFill>
              </a:rPr>
              <a:t>03</a:t>
            </a:r>
            <a:endParaRPr lang="en-US" sz="1100" dirty="0"/>
          </a:p>
        </p:txBody>
      </p:sp>
      <p:sp>
        <p:nvSpPr>
          <p:cNvPr id="5" name="Shape 3"/>
          <p:cNvSpPr/>
          <p:nvPr/>
        </p:nvSpPr>
        <p:spPr>
          <a:xfrm>
            <a:off x="502920" y="713232"/>
            <a:ext cx="11155680" cy="0"/>
          </a:xfrm>
          <a:prstGeom prst="line">
            <a:avLst/>
          </a:prstGeom>
          <a:noFill/>
          <a:ln w="12700">
            <a:solidFill>
              <a:srgbClr val="D9E7EC"/>
            </a:solidFill>
            <a:prstDash val="solid"/>
          </a:ln>
        </p:spPr>
        <p:txBody>
          <a:bodyPr/>
          <a:lstStyle/>
          <a:p>
            <a:endParaRPr sz="2400"/>
          </a:p>
        </p:txBody>
      </p:sp>
      <p:sp>
        <p:nvSpPr>
          <p:cNvPr id="6" name="Shape 4"/>
          <p:cNvSpPr/>
          <p:nvPr/>
        </p:nvSpPr>
        <p:spPr>
          <a:xfrm>
            <a:off x="735929" y="886968"/>
            <a:ext cx="2148840" cy="987552"/>
          </a:xfrm>
          <a:prstGeom prst="roundRect">
            <a:avLst>
              <a:gd name="adj" fmla="val 14000"/>
            </a:avLst>
          </a:prstGeom>
          <a:solidFill>
            <a:srgbClr val="FFFFFF"/>
          </a:solidFill>
          <a:ln w="12700">
            <a:solidFill>
              <a:srgbClr val="E0ECEF"/>
            </a:solidFill>
            <a:prstDash val="solid"/>
          </a:ln>
          <a:effectLst>
            <a:outerShdw blurRad="12700" dist="8890" dir="2700000" algn="bl" rotWithShape="0">
              <a:srgbClr val="000000">
                <a:alpha val="8000"/>
              </a:srgbClr>
            </a:outerShdw>
          </a:effectLst>
        </p:spPr>
        <p:txBody>
          <a:bodyPr/>
          <a:lstStyle/>
          <a:p>
            <a:endParaRPr sz="2400"/>
          </a:p>
        </p:txBody>
      </p:sp>
      <p:sp>
        <p:nvSpPr>
          <p:cNvPr id="7" name="Text 5"/>
          <p:cNvSpPr/>
          <p:nvPr/>
        </p:nvSpPr>
        <p:spPr>
          <a:xfrm>
            <a:off x="1135843" y="979839"/>
            <a:ext cx="1417320" cy="274320"/>
          </a:xfrm>
          <a:prstGeom prst="rect">
            <a:avLst/>
          </a:prstGeom>
          <a:noFill/>
        </p:spPr>
        <p:txBody>
          <a:bodyPr wrap="square" lIns="0" tIns="0" rIns="0" bIns="0" rtlCol="0" anchor="ctr">
            <a:noAutofit/>
          </a:bodyPr>
          <a:lstStyle/>
          <a:p>
            <a:pPr marL="0" indent="0" algn="ctr">
              <a:buNone/>
            </a:pPr>
            <a:r>
              <a:rPr lang="en-US" sz="2400" b="1" dirty="0">
                <a:solidFill>
                  <a:srgbClr val="0B7285"/>
                </a:solidFill>
              </a:rPr>
              <a:t>10.6%</a:t>
            </a:r>
            <a:endParaRPr lang="en-US" sz="2400" dirty="0"/>
          </a:p>
        </p:txBody>
      </p:sp>
      <p:sp>
        <p:nvSpPr>
          <p:cNvPr id="8" name="Text 6"/>
          <p:cNvSpPr/>
          <p:nvPr/>
        </p:nvSpPr>
        <p:spPr>
          <a:xfrm>
            <a:off x="947450" y="1318166"/>
            <a:ext cx="1750029" cy="311117"/>
          </a:xfrm>
          <a:prstGeom prst="rect">
            <a:avLst/>
          </a:prstGeom>
          <a:noFill/>
        </p:spPr>
        <p:txBody>
          <a:bodyPr wrap="square" lIns="0" tIns="0" rIns="0" bIns="0" rtlCol="0" anchor="ctr">
            <a:normAutofit lnSpcReduction="10000"/>
          </a:bodyPr>
          <a:lstStyle/>
          <a:p>
            <a:pPr marL="0" indent="0" algn="ctr">
              <a:buNone/>
            </a:pPr>
            <a:r>
              <a:rPr lang="en-US" sz="1100" dirty="0">
                <a:solidFill>
                  <a:srgbClr val="263238"/>
                </a:solidFill>
              </a:rPr>
              <a:t>UK adults smoked cigarettes in 2024</a:t>
            </a:r>
            <a:endParaRPr lang="en-US" sz="900" dirty="0"/>
          </a:p>
        </p:txBody>
      </p:sp>
      <p:sp>
        <p:nvSpPr>
          <p:cNvPr id="9" name="Text 7"/>
          <p:cNvSpPr/>
          <p:nvPr/>
        </p:nvSpPr>
        <p:spPr>
          <a:xfrm>
            <a:off x="1143113" y="1713675"/>
            <a:ext cx="1380744" cy="118872"/>
          </a:xfrm>
          <a:prstGeom prst="rect">
            <a:avLst/>
          </a:prstGeom>
          <a:noFill/>
        </p:spPr>
        <p:txBody>
          <a:bodyPr wrap="square" lIns="0" tIns="0" rIns="0" bIns="0" rtlCol="0" anchor="ctr"/>
          <a:lstStyle/>
          <a:p>
            <a:pPr marL="0" indent="0" algn="ctr">
              <a:buNone/>
            </a:pPr>
            <a:r>
              <a:rPr lang="en-US" sz="1400" b="1" dirty="0">
                <a:solidFill>
                  <a:srgbClr val="6C757D"/>
                </a:solidFill>
              </a:rPr>
              <a:t>ONS, 2025</a:t>
            </a:r>
            <a:endParaRPr lang="en-US" sz="800" dirty="0"/>
          </a:p>
        </p:txBody>
      </p:sp>
      <p:sp>
        <p:nvSpPr>
          <p:cNvPr id="10" name="Shape 8"/>
          <p:cNvSpPr/>
          <p:nvPr/>
        </p:nvSpPr>
        <p:spPr>
          <a:xfrm>
            <a:off x="3242375" y="886968"/>
            <a:ext cx="2066328" cy="987552"/>
          </a:xfrm>
          <a:prstGeom prst="roundRect">
            <a:avLst>
              <a:gd name="adj" fmla="val 14000"/>
            </a:avLst>
          </a:prstGeom>
          <a:solidFill>
            <a:srgbClr val="FFFFFF"/>
          </a:solidFill>
          <a:ln w="12700">
            <a:solidFill>
              <a:srgbClr val="E0ECEF"/>
            </a:solidFill>
            <a:prstDash val="solid"/>
          </a:ln>
          <a:effectLst>
            <a:outerShdw blurRad="12700" dist="8890" dir="2700000" algn="bl" rotWithShape="0">
              <a:srgbClr val="000000">
                <a:alpha val="8000"/>
              </a:srgbClr>
            </a:outerShdw>
          </a:effectLst>
        </p:spPr>
        <p:txBody>
          <a:bodyPr/>
          <a:lstStyle/>
          <a:p>
            <a:endParaRPr sz="2400"/>
          </a:p>
        </p:txBody>
      </p:sp>
      <p:sp>
        <p:nvSpPr>
          <p:cNvPr id="11" name="Text 9"/>
          <p:cNvSpPr/>
          <p:nvPr/>
        </p:nvSpPr>
        <p:spPr>
          <a:xfrm>
            <a:off x="3609238" y="968823"/>
            <a:ext cx="1417320" cy="274320"/>
          </a:xfrm>
          <a:prstGeom prst="rect">
            <a:avLst/>
          </a:prstGeom>
          <a:noFill/>
        </p:spPr>
        <p:txBody>
          <a:bodyPr wrap="square" lIns="0" tIns="0" rIns="0" bIns="0" rtlCol="0" anchor="ctr">
            <a:noAutofit/>
          </a:bodyPr>
          <a:lstStyle/>
          <a:p>
            <a:pPr marL="0" indent="0" algn="ctr">
              <a:buNone/>
            </a:pPr>
            <a:r>
              <a:rPr lang="en-US" sz="2400" b="1" dirty="0">
                <a:solidFill>
                  <a:srgbClr val="2F9E44"/>
                </a:solidFill>
              </a:rPr>
              <a:t>5.3m</a:t>
            </a:r>
            <a:endParaRPr lang="en-US" sz="2400" dirty="0"/>
          </a:p>
        </p:txBody>
      </p:sp>
      <p:sp>
        <p:nvSpPr>
          <p:cNvPr id="12" name="Text 10"/>
          <p:cNvSpPr/>
          <p:nvPr/>
        </p:nvSpPr>
        <p:spPr>
          <a:xfrm>
            <a:off x="3420298" y="1277845"/>
            <a:ext cx="1591496" cy="303626"/>
          </a:xfrm>
          <a:prstGeom prst="rect">
            <a:avLst/>
          </a:prstGeom>
          <a:noFill/>
        </p:spPr>
        <p:txBody>
          <a:bodyPr wrap="square" lIns="0" tIns="0" rIns="0" bIns="0" rtlCol="0" anchor="ctr">
            <a:normAutofit fontScale="92500" lnSpcReduction="10000"/>
          </a:bodyPr>
          <a:lstStyle/>
          <a:p>
            <a:pPr marL="0" indent="0" algn="ctr">
              <a:buNone/>
            </a:pPr>
            <a:r>
              <a:rPr lang="en-US" sz="1200" dirty="0">
                <a:solidFill>
                  <a:srgbClr val="263238"/>
                </a:solidFill>
              </a:rPr>
              <a:t>People aged 18+ smoked in the UK</a:t>
            </a:r>
            <a:endParaRPr lang="en-US" sz="1000" dirty="0"/>
          </a:p>
        </p:txBody>
      </p:sp>
      <p:sp>
        <p:nvSpPr>
          <p:cNvPr id="13" name="Text 11"/>
          <p:cNvSpPr/>
          <p:nvPr/>
        </p:nvSpPr>
        <p:spPr>
          <a:xfrm>
            <a:off x="3517357" y="1669607"/>
            <a:ext cx="1417320" cy="118872"/>
          </a:xfrm>
          <a:prstGeom prst="rect">
            <a:avLst/>
          </a:prstGeom>
          <a:noFill/>
        </p:spPr>
        <p:txBody>
          <a:bodyPr wrap="square" lIns="0" tIns="0" rIns="0" bIns="0" rtlCol="0" anchor="ctr"/>
          <a:lstStyle/>
          <a:p>
            <a:pPr marL="0" indent="0" algn="ctr">
              <a:buNone/>
            </a:pPr>
            <a:r>
              <a:rPr lang="en-US" sz="1400" b="1" dirty="0">
                <a:solidFill>
                  <a:srgbClr val="6C757D"/>
                </a:solidFill>
              </a:rPr>
              <a:t>ONS, 2025</a:t>
            </a:r>
            <a:endParaRPr lang="en-US" sz="800" dirty="0"/>
          </a:p>
        </p:txBody>
      </p:sp>
      <p:sp>
        <p:nvSpPr>
          <p:cNvPr id="14" name="Shape 12"/>
          <p:cNvSpPr/>
          <p:nvPr/>
        </p:nvSpPr>
        <p:spPr>
          <a:xfrm>
            <a:off x="5715775" y="850393"/>
            <a:ext cx="2103119" cy="1024127"/>
          </a:xfrm>
          <a:prstGeom prst="roundRect">
            <a:avLst>
              <a:gd name="adj" fmla="val 14000"/>
            </a:avLst>
          </a:prstGeom>
          <a:solidFill>
            <a:srgbClr val="FFFFFF"/>
          </a:solidFill>
          <a:ln w="12700">
            <a:solidFill>
              <a:srgbClr val="E0ECEF"/>
            </a:solidFill>
            <a:prstDash val="solid"/>
          </a:ln>
          <a:effectLst>
            <a:outerShdw blurRad="12700" dist="8890" dir="2700000" algn="bl" rotWithShape="0">
              <a:srgbClr val="000000">
                <a:alpha val="8000"/>
              </a:srgbClr>
            </a:outerShdw>
          </a:effectLst>
        </p:spPr>
        <p:txBody>
          <a:bodyPr/>
          <a:lstStyle/>
          <a:p>
            <a:endParaRPr sz="2400"/>
          </a:p>
        </p:txBody>
      </p:sp>
      <p:sp>
        <p:nvSpPr>
          <p:cNvPr id="15" name="Text 13"/>
          <p:cNvSpPr/>
          <p:nvPr/>
        </p:nvSpPr>
        <p:spPr>
          <a:xfrm>
            <a:off x="6071614" y="935772"/>
            <a:ext cx="1417320" cy="274320"/>
          </a:xfrm>
          <a:prstGeom prst="rect">
            <a:avLst/>
          </a:prstGeom>
          <a:noFill/>
        </p:spPr>
        <p:txBody>
          <a:bodyPr wrap="square" lIns="0" tIns="0" rIns="0" bIns="0" rtlCol="0" anchor="ctr">
            <a:noAutofit/>
          </a:bodyPr>
          <a:lstStyle/>
          <a:p>
            <a:pPr marL="0" indent="0" algn="ctr">
              <a:buNone/>
            </a:pPr>
            <a:r>
              <a:rPr lang="en-US" sz="2400" b="1" dirty="0">
                <a:solidFill>
                  <a:srgbClr val="F4A261"/>
                </a:solidFill>
              </a:rPr>
              <a:t>21%</a:t>
            </a:r>
            <a:endParaRPr lang="en-US" sz="2400" dirty="0"/>
          </a:p>
        </p:txBody>
      </p:sp>
      <p:sp>
        <p:nvSpPr>
          <p:cNvPr id="16" name="Text 14"/>
          <p:cNvSpPr/>
          <p:nvPr/>
        </p:nvSpPr>
        <p:spPr>
          <a:xfrm>
            <a:off x="5844232" y="1243143"/>
            <a:ext cx="1791008" cy="331055"/>
          </a:xfrm>
          <a:prstGeom prst="rect">
            <a:avLst/>
          </a:prstGeom>
          <a:noFill/>
        </p:spPr>
        <p:txBody>
          <a:bodyPr wrap="square" lIns="0" tIns="0" rIns="0" bIns="0" rtlCol="0" anchor="ctr">
            <a:normAutofit lnSpcReduction="10000"/>
          </a:bodyPr>
          <a:lstStyle/>
          <a:p>
            <a:pPr marL="0" indent="0" algn="ctr">
              <a:buNone/>
            </a:pPr>
            <a:r>
              <a:rPr lang="en-US" sz="1100" dirty="0">
                <a:solidFill>
                  <a:srgbClr val="263238"/>
                </a:solidFill>
              </a:rPr>
              <a:t>Adults drank above 14 units/week in 2024</a:t>
            </a:r>
            <a:endParaRPr lang="en-US" sz="900" dirty="0"/>
          </a:p>
        </p:txBody>
      </p:sp>
      <p:sp>
        <p:nvSpPr>
          <p:cNvPr id="17" name="Text 15"/>
          <p:cNvSpPr/>
          <p:nvPr/>
        </p:nvSpPr>
        <p:spPr>
          <a:xfrm>
            <a:off x="6122955" y="1585216"/>
            <a:ext cx="1424815" cy="197202"/>
          </a:xfrm>
          <a:prstGeom prst="rect">
            <a:avLst/>
          </a:prstGeom>
          <a:noFill/>
        </p:spPr>
        <p:txBody>
          <a:bodyPr wrap="square" lIns="0" tIns="0" rIns="0" bIns="0" rtlCol="0" anchor="ctr"/>
          <a:lstStyle/>
          <a:p>
            <a:pPr marL="0" indent="0" algn="ctr">
              <a:buNone/>
            </a:pPr>
            <a:r>
              <a:rPr lang="en-US" sz="1200" b="1" dirty="0">
                <a:solidFill>
                  <a:srgbClr val="6C757D"/>
                </a:solidFill>
              </a:rPr>
              <a:t>HOC Library, 2026</a:t>
            </a:r>
            <a:endParaRPr lang="en-US" sz="700" dirty="0"/>
          </a:p>
        </p:txBody>
      </p:sp>
      <p:sp>
        <p:nvSpPr>
          <p:cNvPr id="18" name="Shape 16"/>
          <p:cNvSpPr/>
          <p:nvPr/>
        </p:nvSpPr>
        <p:spPr>
          <a:xfrm>
            <a:off x="8310355" y="850393"/>
            <a:ext cx="2103119" cy="1024127"/>
          </a:xfrm>
          <a:prstGeom prst="roundRect">
            <a:avLst>
              <a:gd name="adj" fmla="val 14000"/>
            </a:avLst>
          </a:prstGeom>
          <a:solidFill>
            <a:srgbClr val="FFFFFF"/>
          </a:solidFill>
          <a:ln w="12700">
            <a:solidFill>
              <a:srgbClr val="E0ECEF"/>
            </a:solidFill>
            <a:prstDash val="solid"/>
          </a:ln>
          <a:effectLst>
            <a:outerShdw blurRad="12700" dist="8890" dir="2700000" algn="bl" rotWithShape="0">
              <a:srgbClr val="000000">
                <a:alpha val="8000"/>
              </a:srgbClr>
            </a:outerShdw>
          </a:effectLst>
        </p:spPr>
        <p:txBody>
          <a:bodyPr/>
          <a:lstStyle/>
          <a:p>
            <a:endParaRPr sz="2400"/>
          </a:p>
        </p:txBody>
      </p:sp>
      <p:sp>
        <p:nvSpPr>
          <p:cNvPr id="19" name="Text 17"/>
          <p:cNvSpPr/>
          <p:nvPr/>
        </p:nvSpPr>
        <p:spPr>
          <a:xfrm>
            <a:off x="8600096" y="946788"/>
            <a:ext cx="1417320" cy="274320"/>
          </a:xfrm>
          <a:prstGeom prst="rect">
            <a:avLst/>
          </a:prstGeom>
          <a:noFill/>
        </p:spPr>
        <p:txBody>
          <a:bodyPr wrap="square" lIns="0" tIns="0" rIns="0" bIns="0" rtlCol="0" anchor="ctr">
            <a:noAutofit/>
          </a:bodyPr>
          <a:lstStyle/>
          <a:p>
            <a:pPr marL="0" indent="0" algn="ctr">
              <a:buNone/>
            </a:pPr>
            <a:r>
              <a:rPr lang="en-US" sz="2400" b="1" dirty="0">
                <a:solidFill>
                  <a:srgbClr val="E76F51"/>
                </a:solidFill>
              </a:rPr>
              <a:t>8,274</a:t>
            </a:r>
            <a:endParaRPr lang="en-US" sz="2400" dirty="0"/>
          </a:p>
        </p:txBody>
      </p:sp>
      <p:sp>
        <p:nvSpPr>
          <p:cNvPr id="20" name="Text 18"/>
          <p:cNvSpPr/>
          <p:nvPr/>
        </p:nvSpPr>
        <p:spPr>
          <a:xfrm>
            <a:off x="8461504" y="1314642"/>
            <a:ext cx="1806213" cy="274320"/>
          </a:xfrm>
          <a:prstGeom prst="rect">
            <a:avLst/>
          </a:prstGeom>
          <a:noFill/>
        </p:spPr>
        <p:txBody>
          <a:bodyPr wrap="square" lIns="0" tIns="0" rIns="0" bIns="0" rtlCol="0" anchor="ctr">
            <a:normAutofit fontScale="92500" lnSpcReduction="20000"/>
          </a:bodyPr>
          <a:lstStyle/>
          <a:p>
            <a:pPr marL="0" indent="0" algn="ctr">
              <a:buNone/>
            </a:pPr>
            <a:r>
              <a:rPr lang="en-US" sz="1200" dirty="0">
                <a:solidFill>
                  <a:srgbClr val="263238"/>
                </a:solidFill>
              </a:rPr>
              <a:t>Alcohol-specific deaths in England in 2023</a:t>
            </a:r>
            <a:endParaRPr lang="en-US" sz="1000" dirty="0"/>
          </a:p>
        </p:txBody>
      </p:sp>
      <p:sp>
        <p:nvSpPr>
          <p:cNvPr id="21" name="Text 19"/>
          <p:cNvSpPr/>
          <p:nvPr/>
        </p:nvSpPr>
        <p:spPr>
          <a:xfrm>
            <a:off x="8494555" y="1585216"/>
            <a:ext cx="1729093" cy="181228"/>
          </a:xfrm>
          <a:prstGeom prst="rect">
            <a:avLst/>
          </a:prstGeom>
          <a:noFill/>
        </p:spPr>
        <p:txBody>
          <a:bodyPr wrap="square" lIns="0" tIns="0" rIns="0" bIns="0" rtlCol="0" anchor="ctr"/>
          <a:lstStyle/>
          <a:p>
            <a:pPr marL="0" indent="0" algn="ctr">
              <a:buNone/>
            </a:pPr>
            <a:r>
              <a:rPr lang="en-US" sz="1200" b="1" dirty="0">
                <a:solidFill>
                  <a:srgbClr val="6C757D"/>
                </a:solidFill>
              </a:rPr>
              <a:t>DHSC/OHID, 2025a</a:t>
            </a:r>
            <a:endParaRPr lang="en-US" sz="700" dirty="0"/>
          </a:p>
        </p:txBody>
      </p:sp>
      <p:sp>
        <p:nvSpPr>
          <p:cNvPr id="22" name="Shape 20"/>
          <p:cNvSpPr/>
          <p:nvPr/>
        </p:nvSpPr>
        <p:spPr>
          <a:xfrm>
            <a:off x="7607808" y="1984248"/>
            <a:ext cx="4032504" cy="3483864"/>
          </a:xfrm>
          <a:prstGeom prst="roundRect">
            <a:avLst>
              <a:gd name="adj" fmla="val 4199"/>
            </a:avLst>
          </a:prstGeom>
          <a:solidFill>
            <a:srgbClr val="FFFFFF"/>
          </a:solidFill>
          <a:ln w="12700">
            <a:solidFill>
              <a:srgbClr val="E3EEF1"/>
            </a:solidFill>
            <a:prstDash val="solid"/>
          </a:ln>
          <a:effectLst>
            <a:outerShdw blurRad="19050" dist="12700" dir="2700000" algn="bl" rotWithShape="0">
              <a:srgbClr val="000000">
                <a:alpha val="13000"/>
              </a:srgbClr>
            </a:outerShdw>
          </a:effectLst>
        </p:spPr>
        <p:txBody>
          <a:bodyPr/>
          <a:lstStyle/>
          <a:p>
            <a:endParaRPr sz="2400"/>
          </a:p>
        </p:txBody>
      </p:sp>
      <p:pic>
        <p:nvPicPr>
          <p:cNvPr id="23" name="Image 0" descr="/mnt/data/a_clean_infographic_dashboard_style_illustration_o_batch_3.jpg"/>
          <p:cNvPicPr>
            <a:picLocks noChangeAspect="1"/>
          </p:cNvPicPr>
          <p:nvPr/>
        </p:nvPicPr>
        <p:blipFill>
          <a:blip r:embed="rId3"/>
          <a:srcRect l="6500" r="6500"/>
          <a:stretch>
            <a:fillRect/>
          </a:stretch>
        </p:blipFill>
        <p:spPr>
          <a:xfrm>
            <a:off x="7635240" y="2011680"/>
            <a:ext cx="3977640" cy="3429000"/>
          </a:xfrm>
          <a:prstGeom prst="rect">
            <a:avLst/>
          </a:prstGeom>
        </p:spPr>
      </p:pic>
      <p:sp>
        <p:nvSpPr>
          <p:cNvPr id="24" name="Shape 21"/>
          <p:cNvSpPr/>
          <p:nvPr/>
        </p:nvSpPr>
        <p:spPr>
          <a:xfrm>
            <a:off x="594360" y="2148840"/>
            <a:ext cx="2103120" cy="3319272"/>
          </a:xfrm>
          <a:prstGeom prst="roundRect">
            <a:avLst>
              <a:gd name="adj" fmla="val 5217"/>
            </a:avLst>
          </a:prstGeom>
          <a:solidFill>
            <a:srgbClr val="FFFFFF"/>
          </a:solidFill>
          <a:ln w="12700">
            <a:solidFill>
              <a:srgbClr val="E0ECEF"/>
            </a:solidFill>
            <a:prstDash val="solid"/>
          </a:ln>
          <a:effectLst>
            <a:outerShdw blurRad="12700" dist="8890" dir="2700000" algn="bl" rotWithShape="0">
              <a:srgbClr val="000000">
                <a:alpha val="8000"/>
              </a:srgbClr>
            </a:outerShdw>
          </a:effectLst>
        </p:spPr>
        <p:txBody>
          <a:bodyPr/>
          <a:lstStyle/>
          <a:p>
            <a:endParaRPr sz="2400"/>
          </a:p>
        </p:txBody>
      </p:sp>
      <p:sp>
        <p:nvSpPr>
          <p:cNvPr id="25" name="Shape 22"/>
          <p:cNvSpPr/>
          <p:nvPr/>
        </p:nvSpPr>
        <p:spPr>
          <a:xfrm>
            <a:off x="594360" y="2148839"/>
            <a:ext cx="64008" cy="3282947"/>
          </a:xfrm>
          <a:prstGeom prst="rect">
            <a:avLst/>
          </a:prstGeom>
          <a:solidFill>
            <a:srgbClr val="0B7285"/>
          </a:solidFill>
          <a:ln w="12700">
            <a:solidFill>
              <a:srgbClr val="0B7285"/>
            </a:solidFill>
            <a:prstDash val="solid"/>
          </a:ln>
        </p:spPr>
        <p:txBody>
          <a:bodyPr/>
          <a:lstStyle/>
          <a:p>
            <a:endParaRPr sz="2400"/>
          </a:p>
        </p:txBody>
      </p:sp>
      <p:sp>
        <p:nvSpPr>
          <p:cNvPr id="26" name="Text 23"/>
          <p:cNvSpPr/>
          <p:nvPr/>
        </p:nvSpPr>
        <p:spPr>
          <a:xfrm>
            <a:off x="758952" y="2286000"/>
            <a:ext cx="1929130" cy="425960"/>
          </a:xfrm>
          <a:prstGeom prst="rect">
            <a:avLst/>
          </a:prstGeom>
          <a:noFill/>
        </p:spPr>
        <p:txBody>
          <a:bodyPr wrap="square" lIns="0" tIns="0" rIns="0" bIns="0" rtlCol="0" anchor="ctr">
            <a:noAutofit/>
          </a:bodyPr>
          <a:lstStyle/>
          <a:p>
            <a:pPr marL="0" indent="0">
              <a:buNone/>
            </a:pPr>
            <a:r>
              <a:rPr lang="en-US" b="1" dirty="0">
                <a:solidFill>
                  <a:srgbClr val="123047"/>
                </a:solidFill>
              </a:rPr>
              <a:t>Public health logic</a:t>
            </a:r>
            <a:endParaRPr lang="en-US" dirty="0"/>
          </a:p>
        </p:txBody>
      </p:sp>
      <p:sp>
        <p:nvSpPr>
          <p:cNvPr id="27" name="Text 24"/>
          <p:cNvSpPr/>
          <p:nvPr/>
        </p:nvSpPr>
        <p:spPr>
          <a:xfrm>
            <a:off x="685800" y="2654321"/>
            <a:ext cx="2002282" cy="2620645"/>
          </a:xfrm>
          <a:prstGeom prst="rect">
            <a:avLst/>
          </a:prstGeom>
          <a:noFill/>
        </p:spPr>
        <p:txBody>
          <a:bodyPr wrap="square" lIns="0" tIns="0" rIns="0" bIns="0" rtlCol="0" anchor="ctr">
            <a:normAutofit fontScale="92500"/>
          </a:bodyPr>
          <a:lstStyle/>
          <a:p>
            <a:pPr marL="285750" indent="-285750">
              <a:buFont typeface="Arial" panose="020B0604020202020204" pitchFamily="34" charset="0"/>
              <a:buChar char="•"/>
            </a:pPr>
            <a:r>
              <a:rPr lang="en-US" sz="1600" dirty="0">
                <a:solidFill>
                  <a:srgbClr val="263238"/>
                </a:solidFill>
                <a:latin typeface="Arial" panose="020B0604020202020204" pitchFamily="34" charset="0"/>
                <a:cs typeface="Arial" panose="020B0604020202020204" pitchFamily="34" charset="0"/>
              </a:rPr>
              <a:t>Both are modifiable risk factors.</a:t>
            </a:r>
          </a:p>
          <a:p>
            <a:pPr marL="285750" indent="-285750">
              <a:buFont typeface="Arial" panose="020B0604020202020204" pitchFamily="34" charset="0"/>
              <a:buChar char="•"/>
            </a:pPr>
            <a:r>
              <a:rPr lang="en-US" sz="1600" dirty="0">
                <a:solidFill>
                  <a:srgbClr val="263238"/>
                </a:solidFill>
                <a:latin typeface="Arial" panose="020B0604020202020204" pitchFamily="34" charset="0"/>
                <a:cs typeface="Arial" panose="020B0604020202020204" pitchFamily="34" charset="0"/>
              </a:rPr>
              <a:t>Harms begin before visible illness.</a:t>
            </a:r>
          </a:p>
          <a:p>
            <a:pPr marL="285750" indent="-285750">
              <a:buFont typeface="Arial" panose="020B0604020202020204" pitchFamily="34" charset="0"/>
              <a:buChar char="•"/>
            </a:pPr>
            <a:r>
              <a:rPr lang="en-US" sz="1600" dirty="0">
                <a:solidFill>
                  <a:srgbClr val="263238"/>
                </a:solidFill>
                <a:latin typeface="Arial" panose="020B0604020202020204" pitchFamily="34" charset="0"/>
                <a:cs typeface="Arial" panose="020B0604020202020204" pitchFamily="34" charset="0"/>
              </a:rPr>
              <a:t>Risks accumulate across the life course.</a:t>
            </a:r>
          </a:p>
          <a:p>
            <a:pPr marL="285750" indent="-285750">
              <a:buFont typeface="Arial" panose="020B0604020202020204" pitchFamily="34" charset="0"/>
              <a:buChar char="•"/>
            </a:pPr>
            <a:r>
              <a:rPr lang="en-US" sz="1600" dirty="0">
                <a:solidFill>
                  <a:srgbClr val="263238"/>
                </a:solidFill>
                <a:latin typeface="Arial" panose="020B0604020202020204" pitchFamily="34" charset="0"/>
                <a:cs typeface="Arial" panose="020B0604020202020204" pitchFamily="34" charset="0"/>
              </a:rPr>
              <a:t>Prevention reduces future NHS and social care demand.</a:t>
            </a:r>
          </a:p>
        </p:txBody>
      </p:sp>
      <p:sp>
        <p:nvSpPr>
          <p:cNvPr id="28" name="Shape 25"/>
          <p:cNvSpPr/>
          <p:nvPr/>
        </p:nvSpPr>
        <p:spPr>
          <a:xfrm>
            <a:off x="2880360" y="2148840"/>
            <a:ext cx="2103120" cy="3291840"/>
          </a:xfrm>
          <a:prstGeom prst="roundRect">
            <a:avLst>
              <a:gd name="adj" fmla="val 5217"/>
            </a:avLst>
          </a:prstGeom>
          <a:solidFill>
            <a:srgbClr val="FFFFFF"/>
          </a:solidFill>
          <a:ln w="12700">
            <a:solidFill>
              <a:srgbClr val="E0ECEF"/>
            </a:solidFill>
            <a:prstDash val="solid"/>
          </a:ln>
          <a:effectLst>
            <a:outerShdw blurRad="12700" dist="8890" dir="2700000" algn="bl" rotWithShape="0">
              <a:srgbClr val="000000">
                <a:alpha val="8000"/>
              </a:srgbClr>
            </a:outerShdw>
          </a:effectLst>
        </p:spPr>
        <p:txBody>
          <a:bodyPr/>
          <a:lstStyle/>
          <a:p>
            <a:endParaRPr sz="2400"/>
          </a:p>
        </p:txBody>
      </p:sp>
      <p:sp>
        <p:nvSpPr>
          <p:cNvPr id="29" name="Shape 26"/>
          <p:cNvSpPr/>
          <p:nvPr/>
        </p:nvSpPr>
        <p:spPr>
          <a:xfrm>
            <a:off x="2880360" y="2148839"/>
            <a:ext cx="45719" cy="3282949"/>
          </a:xfrm>
          <a:prstGeom prst="rect">
            <a:avLst/>
          </a:prstGeom>
          <a:solidFill>
            <a:srgbClr val="F4A261"/>
          </a:solidFill>
          <a:ln w="12700">
            <a:solidFill>
              <a:srgbClr val="F4A261"/>
            </a:solidFill>
            <a:prstDash val="solid"/>
          </a:ln>
        </p:spPr>
        <p:txBody>
          <a:bodyPr/>
          <a:lstStyle/>
          <a:p>
            <a:endParaRPr sz="2400"/>
          </a:p>
        </p:txBody>
      </p:sp>
      <p:sp>
        <p:nvSpPr>
          <p:cNvPr id="30" name="Text 27"/>
          <p:cNvSpPr/>
          <p:nvPr/>
        </p:nvSpPr>
        <p:spPr>
          <a:xfrm>
            <a:off x="3044952" y="2263966"/>
            <a:ext cx="1865122" cy="360361"/>
          </a:xfrm>
          <a:prstGeom prst="rect">
            <a:avLst/>
          </a:prstGeom>
          <a:noFill/>
        </p:spPr>
        <p:txBody>
          <a:bodyPr wrap="square" lIns="0" tIns="0" rIns="0" bIns="0" rtlCol="0" anchor="ctr">
            <a:noAutofit/>
          </a:bodyPr>
          <a:lstStyle/>
          <a:p>
            <a:pPr marL="0" indent="0">
              <a:buNone/>
            </a:pPr>
            <a:r>
              <a:rPr lang="en-US" b="1" dirty="0">
                <a:solidFill>
                  <a:srgbClr val="123047"/>
                </a:solidFill>
              </a:rPr>
              <a:t>Critical issue</a:t>
            </a:r>
            <a:endParaRPr lang="en-US" dirty="0"/>
          </a:p>
        </p:txBody>
      </p:sp>
      <p:sp>
        <p:nvSpPr>
          <p:cNvPr id="31" name="Text 28"/>
          <p:cNvSpPr/>
          <p:nvPr/>
        </p:nvSpPr>
        <p:spPr>
          <a:xfrm>
            <a:off x="3026410" y="2624328"/>
            <a:ext cx="1957070" cy="2816352"/>
          </a:xfrm>
          <a:prstGeom prst="rect">
            <a:avLst/>
          </a:prstGeom>
          <a:noFill/>
        </p:spPr>
        <p:txBody>
          <a:bodyPr wrap="square" lIns="0" tIns="0" rIns="0" bIns="0" rtlCol="0" anchor="ctr">
            <a:normAutofit fontScale="92500" lnSpcReduction="10000"/>
          </a:bodyPr>
          <a:lstStyle/>
          <a:p>
            <a:pPr marL="285750" indent="-285750">
              <a:buFont typeface="Arial" panose="020B0604020202020204" pitchFamily="34" charset="0"/>
              <a:buChar char="•"/>
            </a:pPr>
            <a:r>
              <a:rPr lang="en-US" dirty="0">
                <a:solidFill>
                  <a:srgbClr val="263238"/>
                </a:solidFill>
                <a:latin typeface="Arial" panose="020B0604020202020204" pitchFamily="34" charset="0"/>
                <a:cs typeface="Arial" panose="020B0604020202020204" pitchFamily="34" charset="0"/>
              </a:rPr>
              <a:t>Disadvantaged groups still carry higher harm.</a:t>
            </a:r>
            <a:endParaRPr lang="en-US" dirty="0">
              <a:latin typeface="Arial" panose="020B0604020202020204" pitchFamily="34" charset="0"/>
              <a:cs typeface="Arial" panose="020B0604020202020204" pitchFamily="34" charset="0"/>
            </a:endParaRPr>
          </a:p>
          <a:p>
            <a:pPr marL="285750" indent="-285750">
              <a:buFont typeface="Arial" panose="020B0604020202020204" pitchFamily="34" charset="0"/>
              <a:buChar char="•"/>
            </a:pPr>
            <a:r>
              <a:rPr lang="en-US" dirty="0">
                <a:solidFill>
                  <a:srgbClr val="263238"/>
                </a:solidFill>
                <a:latin typeface="Arial" panose="020B0604020202020204" pitchFamily="34" charset="0"/>
                <a:cs typeface="Arial" panose="020B0604020202020204" pitchFamily="34" charset="0"/>
              </a:rPr>
              <a:t>Alcohol risk can appear socially normal.</a:t>
            </a:r>
            <a:endParaRPr lang="en-US" dirty="0">
              <a:latin typeface="Arial" panose="020B0604020202020204" pitchFamily="34" charset="0"/>
              <a:cs typeface="Arial" panose="020B0604020202020204" pitchFamily="34" charset="0"/>
            </a:endParaRPr>
          </a:p>
          <a:p>
            <a:pPr marL="285750" indent="-285750">
              <a:buFont typeface="Arial" panose="020B0604020202020204" pitchFamily="34" charset="0"/>
              <a:buChar char="•"/>
            </a:pPr>
            <a:r>
              <a:rPr lang="en-US" dirty="0">
                <a:solidFill>
                  <a:srgbClr val="263238"/>
                </a:solidFill>
                <a:latin typeface="Arial" panose="020B0604020202020204" pitchFamily="34" charset="0"/>
                <a:cs typeface="Arial" panose="020B0604020202020204" pitchFamily="34" charset="0"/>
              </a:rPr>
              <a:t>Combined messaging reduces stigma by discussing everyday habits.</a:t>
            </a:r>
            <a:endParaRPr lang="en-US" dirty="0">
              <a:latin typeface="Arial" panose="020B0604020202020204" pitchFamily="34" charset="0"/>
              <a:cs typeface="Arial" panose="020B0604020202020204" pitchFamily="34" charset="0"/>
            </a:endParaRPr>
          </a:p>
        </p:txBody>
      </p:sp>
      <p:sp>
        <p:nvSpPr>
          <p:cNvPr id="32" name="Shape 29"/>
          <p:cNvSpPr/>
          <p:nvPr/>
        </p:nvSpPr>
        <p:spPr>
          <a:xfrm>
            <a:off x="5166360" y="2148840"/>
            <a:ext cx="2103120" cy="3319272"/>
          </a:xfrm>
          <a:prstGeom prst="roundRect">
            <a:avLst>
              <a:gd name="adj" fmla="val 5217"/>
            </a:avLst>
          </a:prstGeom>
          <a:solidFill>
            <a:srgbClr val="FFFFFF"/>
          </a:solidFill>
          <a:ln w="12700">
            <a:solidFill>
              <a:srgbClr val="E0ECEF"/>
            </a:solidFill>
            <a:prstDash val="solid"/>
          </a:ln>
          <a:effectLst>
            <a:outerShdw blurRad="12700" dist="8890" dir="2700000" algn="bl" rotWithShape="0">
              <a:srgbClr val="000000">
                <a:alpha val="8000"/>
              </a:srgbClr>
            </a:outerShdw>
          </a:effectLst>
        </p:spPr>
        <p:txBody>
          <a:bodyPr/>
          <a:lstStyle/>
          <a:p>
            <a:endParaRPr sz="2400"/>
          </a:p>
        </p:txBody>
      </p:sp>
      <p:sp>
        <p:nvSpPr>
          <p:cNvPr id="33" name="Shape 30"/>
          <p:cNvSpPr/>
          <p:nvPr/>
        </p:nvSpPr>
        <p:spPr>
          <a:xfrm>
            <a:off x="5166360" y="2148840"/>
            <a:ext cx="64008" cy="3282946"/>
          </a:xfrm>
          <a:prstGeom prst="rect">
            <a:avLst/>
          </a:prstGeom>
          <a:solidFill>
            <a:srgbClr val="2F9E44"/>
          </a:solidFill>
          <a:ln w="12700">
            <a:solidFill>
              <a:srgbClr val="2F9E44"/>
            </a:solidFill>
            <a:prstDash val="solid"/>
          </a:ln>
        </p:spPr>
        <p:txBody>
          <a:bodyPr/>
          <a:lstStyle/>
          <a:p>
            <a:endParaRPr sz="2400"/>
          </a:p>
        </p:txBody>
      </p:sp>
      <p:sp>
        <p:nvSpPr>
          <p:cNvPr id="34" name="Text 31"/>
          <p:cNvSpPr/>
          <p:nvPr/>
        </p:nvSpPr>
        <p:spPr>
          <a:xfrm>
            <a:off x="5330951" y="2292767"/>
            <a:ext cx="2026285" cy="327783"/>
          </a:xfrm>
          <a:prstGeom prst="rect">
            <a:avLst/>
          </a:prstGeom>
          <a:noFill/>
        </p:spPr>
        <p:txBody>
          <a:bodyPr wrap="square" lIns="0" tIns="0" rIns="0" bIns="0" rtlCol="0" anchor="ctr">
            <a:noAutofit/>
          </a:bodyPr>
          <a:lstStyle/>
          <a:p>
            <a:pPr marL="0" indent="0">
              <a:buNone/>
            </a:pPr>
            <a:r>
              <a:rPr lang="en-US" b="1" dirty="0">
                <a:solidFill>
                  <a:srgbClr val="123047"/>
                </a:solidFill>
              </a:rPr>
              <a:t>Council relevance</a:t>
            </a:r>
            <a:endParaRPr lang="en-US" dirty="0"/>
          </a:p>
        </p:txBody>
      </p:sp>
      <p:sp>
        <p:nvSpPr>
          <p:cNvPr id="35" name="Text 32"/>
          <p:cNvSpPr/>
          <p:nvPr/>
        </p:nvSpPr>
        <p:spPr>
          <a:xfrm>
            <a:off x="5321935" y="2556467"/>
            <a:ext cx="1943735" cy="2906881"/>
          </a:xfrm>
          <a:prstGeom prst="rect">
            <a:avLst/>
          </a:prstGeom>
          <a:noFill/>
        </p:spPr>
        <p:txBody>
          <a:bodyPr wrap="square" lIns="0" tIns="0" rIns="0" bIns="0" rtlCol="0" anchor="ctr">
            <a:normAutofit lnSpcReduction="10000"/>
          </a:bodyPr>
          <a:lstStyle/>
          <a:p>
            <a:pPr marL="285750" indent="-285750">
              <a:buFont typeface="Arial" panose="020B0604020202020204" pitchFamily="34" charset="0"/>
              <a:buChar char="•"/>
            </a:pPr>
            <a:r>
              <a:rPr lang="en-US" dirty="0">
                <a:solidFill>
                  <a:srgbClr val="263238"/>
                </a:solidFill>
                <a:latin typeface="Arial" panose="020B0604020202020204" pitchFamily="34" charset="0"/>
                <a:cs typeface="Arial" panose="020B0604020202020204" pitchFamily="34" charset="0"/>
              </a:rPr>
              <a:t>Community venues reach people before a crisis.</a:t>
            </a:r>
          </a:p>
          <a:p>
            <a:pPr marL="285750" indent="-285750">
              <a:buFont typeface="Arial" panose="020B0604020202020204" pitchFamily="34" charset="0"/>
              <a:buChar char="•"/>
            </a:pPr>
            <a:r>
              <a:rPr lang="en-US" dirty="0">
                <a:solidFill>
                  <a:srgbClr val="263238"/>
                </a:solidFill>
                <a:latin typeface="Arial" panose="020B0604020202020204" pitchFamily="34" charset="0"/>
                <a:cs typeface="Arial" panose="020B0604020202020204" pitchFamily="34" charset="0"/>
              </a:rPr>
              <a:t>Partners can support prevention and referral.</a:t>
            </a:r>
          </a:p>
          <a:p>
            <a:pPr marL="285750" indent="-285750">
              <a:buFont typeface="Arial" panose="020B0604020202020204" pitchFamily="34" charset="0"/>
              <a:buChar char="•"/>
            </a:pPr>
            <a:r>
              <a:rPr lang="en-US" dirty="0">
                <a:solidFill>
                  <a:srgbClr val="263238"/>
                </a:solidFill>
                <a:latin typeface="Arial" panose="020B0604020202020204" pitchFamily="34" charset="0"/>
                <a:cs typeface="Arial" panose="020B0604020202020204" pitchFamily="34" charset="0"/>
              </a:rPr>
              <a:t>Outcomes can be monitored locally.</a:t>
            </a:r>
          </a:p>
        </p:txBody>
      </p:sp>
      <p:sp>
        <p:nvSpPr>
          <p:cNvPr id="37" name="Text 34"/>
          <p:cNvSpPr/>
          <p:nvPr/>
        </p:nvSpPr>
        <p:spPr>
          <a:xfrm>
            <a:off x="635123" y="5952522"/>
            <a:ext cx="8188837" cy="706883"/>
          </a:xfrm>
          <a:prstGeom prst="rect">
            <a:avLst/>
          </a:prstGeom>
          <a:noFill/>
        </p:spPr>
        <p:txBody>
          <a:bodyPr wrap="square" lIns="0" tIns="0" rIns="0" bIns="0" rtlCol="0" anchor="ctr"/>
          <a:lstStyle/>
          <a:p>
            <a:pPr marL="0" indent="0">
              <a:buNone/>
            </a:pPr>
            <a:r>
              <a:rPr lang="en-US" sz="1600" b="1" i="1" dirty="0">
                <a:solidFill>
                  <a:srgbClr val="536173"/>
                </a:solidFill>
                <a:latin typeface="Arial" panose="020B0604020202020204" pitchFamily="34" charset="0"/>
                <a:ea typeface="Arial" panose="020B0604020202020204" pitchFamily="34" charset="-122"/>
                <a:cs typeface="Arial" panose="020B0604020202020204" pitchFamily="34" charset="0"/>
                <a:sym typeface="+mn-ea"/>
              </a:rPr>
              <a:t>Data sources: ONS (2025), House of Commons Library (2026), DHSC/OHID (2025a), WHO (2024).</a:t>
            </a:r>
            <a:endParaRPr lang="en-US" sz="1600" b="1" dirty="0">
              <a:latin typeface="Arial" panose="020B0604020202020204" pitchFamily="34" charset="0"/>
              <a:cs typeface="Arial" panose="020B0604020202020204" pitchFamily="34" charset="0"/>
            </a:endParaRPr>
          </a:p>
          <a:p>
            <a:pPr marL="0" indent="0">
              <a:buNone/>
            </a:pPr>
            <a:endParaRPr lang="en-US" sz="1600" b="1" dirty="0">
              <a:latin typeface="Arial" panose="020B0604020202020204" pitchFamily="34" charset="0"/>
              <a:cs typeface="Arial" panose="020B0604020202020204" pitchFamily="34" charset="0"/>
            </a:endParaRPr>
          </a:p>
        </p:txBody>
      </p:sp>
      <p:sp>
        <p:nvSpPr>
          <p:cNvPr id="39" name="Text 36"/>
          <p:cNvSpPr/>
          <p:nvPr/>
        </p:nvSpPr>
        <p:spPr>
          <a:xfrm>
            <a:off x="10881360" y="6473952"/>
            <a:ext cx="731520" cy="201168"/>
          </a:xfrm>
          <a:prstGeom prst="rect">
            <a:avLst/>
          </a:prstGeom>
          <a:noFill/>
        </p:spPr>
        <p:txBody>
          <a:bodyPr wrap="square" lIns="0" tIns="0" rIns="0" bIns="0" rtlCol="0" anchor="ctr"/>
          <a:lstStyle/>
          <a:p>
            <a:pPr marL="0" indent="0" algn="r">
              <a:buNone/>
            </a:pPr>
            <a:r>
              <a:rPr lang="en-US" sz="1000" b="1" dirty="0">
                <a:solidFill>
                  <a:srgbClr val="6C757D"/>
                </a:solidFill>
              </a:rPr>
              <a:t>03</a:t>
            </a:r>
            <a:endParaRPr lang="en-US" sz="1000" dirty="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0"/>
          <p:cNvSpPr/>
          <p:nvPr/>
        </p:nvSpPr>
        <p:spPr>
          <a:xfrm>
            <a:off x="502920" y="228600"/>
            <a:ext cx="8046720" cy="384048"/>
          </a:xfrm>
          <a:prstGeom prst="rect">
            <a:avLst/>
          </a:prstGeom>
          <a:noFill/>
        </p:spPr>
        <p:txBody>
          <a:bodyPr wrap="square" lIns="0" tIns="0" rIns="0" bIns="0" rtlCol="0" anchor="ctr">
            <a:normAutofit fontScale="92500" lnSpcReduction="10000"/>
          </a:bodyPr>
          <a:lstStyle/>
          <a:p>
            <a:pPr marL="0" indent="0">
              <a:buNone/>
            </a:pPr>
            <a:r>
              <a:rPr lang="en-US" sz="2800" b="1" dirty="0">
                <a:solidFill>
                  <a:srgbClr val="123047"/>
                </a:solidFill>
                <a:latin typeface="Aptos Display" pitchFamily="34" charset="0"/>
                <a:ea typeface="Aptos Display" pitchFamily="34" charset="-122"/>
                <a:cs typeface="Aptos Display" pitchFamily="34" charset="-120"/>
              </a:rPr>
              <a:t>National guidelines: what should the campaign promote?</a:t>
            </a:r>
            <a:endParaRPr lang="en-US" sz="2800" dirty="0"/>
          </a:p>
        </p:txBody>
      </p:sp>
      <p:sp>
        <p:nvSpPr>
          <p:cNvPr id="3" name="Text 1"/>
          <p:cNvSpPr/>
          <p:nvPr/>
        </p:nvSpPr>
        <p:spPr>
          <a:xfrm>
            <a:off x="8823960" y="246888"/>
            <a:ext cx="2148840" cy="292608"/>
          </a:xfrm>
          <a:prstGeom prst="rect">
            <a:avLst/>
          </a:prstGeom>
          <a:noFill/>
        </p:spPr>
        <p:txBody>
          <a:bodyPr wrap="square" lIns="0" tIns="0" rIns="0" bIns="0" rtlCol="0" anchor="ctr"/>
          <a:lstStyle/>
          <a:p>
            <a:pPr marL="0" indent="0" algn="r">
              <a:buNone/>
            </a:pPr>
            <a:r>
              <a:rPr lang="en-US" b="1" dirty="0">
                <a:solidFill>
                  <a:srgbClr val="0B7285"/>
                </a:solidFill>
              </a:rPr>
              <a:t>Task 1: Rationale</a:t>
            </a:r>
            <a:endParaRPr lang="en-US" dirty="0"/>
          </a:p>
        </p:txBody>
      </p:sp>
      <p:sp>
        <p:nvSpPr>
          <p:cNvPr id="4" name="Text 2"/>
          <p:cNvSpPr/>
          <p:nvPr/>
        </p:nvSpPr>
        <p:spPr>
          <a:xfrm>
            <a:off x="11137392" y="237744"/>
            <a:ext cx="502920" cy="292608"/>
          </a:xfrm>
          <a:prstGeom prst="rect">
            <a:avLst/>
          </a:prstGeom>
          <a:noFill/>
        </p:spPr>
        <p:txBody>
          <a:bodyPr wrap="square" lIns="0" tIns="0" rIns="0" bIns="0" rtlCol="0" anchor="ctr"/>
          <a:lstStyle/>
          <a:p>
            <a:pPr marL="0" indent="0" algn="r">
              <a:buNone/>
            </a:pPr>
            <a:r>
              <a:rPr lang="en-US" sz="1000" b="1" dirty="0">
                <a:solidFill>
                  <a:srgbClr val="6C757D"/>
                </a:solidFill>
              </a:rPr>
              <a:t>04</a:t>
            </a:r>
            <a:endParaRPr lang="en-US" sz="1000" dirty="0"/>
          </a:p>
        </p:txBody>
      </p:sp>
      <p:sp>
        <p:nvSpPr>
          <p:cNvPr id="5" name="Shape 3"/>
          <p:cNvSpPr/>
          <p:nvPr/>
        </p:nvSpPr>
        <p:spPr>
          <a:xfrm>
            <a:off x="502920" y="713232"/>
            <a:ext cx="11155680" cy="0"/>
          </a:xfrm>
          <a:prstGeom prst="line">
            <a:avLst/>
          </a:prstGeom>
          <a:noFill/>
          <a:ln w="12700">
            <a:solidFill>
              <a:srgbClr val="D9E7EC"/>
            </a:solidFill>
            <a:prstDash val="solid"/>
          </a:ln>
        </p:spPr>
        <p:txBody>
          <a:bodyPr/>
          <a:lstStyle/>
          <a:p>
            <a:endParaRPr/>
          </a:p>
        </p:txBody>
      </p:sp>
      <p:sp>
        <p:nvSpPr>
          <p:cNvPr id="6" name="Shape 4"/>
          <p:cNvSpPr/>
          <p:nvPr/>
        </p:nvSpPr>
        <p:spPr>
          <a:xfrm>
            <a:off x="7790688" y="932688"/>
            <a:ext cx="3849624" cy="4215384"/>
          </a:xfrm>
          <a:prstGeom prst="roundRect">
            <a:avLst>
              <a:gd name="adj" fmla="val 3800"/>
            </a:avLst>
          </a:prstGeom>
          <a:solidFill>
            <a:srgbClr val="FFFFFF"/>
          </a:solidFill>
          <a:ln w="12700">
            <a:solidFill>
              <a:srgbClr val="E3EEF1"/>
            </a:solidFill>
            <a:prstDash val="solid"/>
          </a:ln>
          <a:effectLst>
            <a:outerShdw blurRad="19050" dist="12700" dir="2700000" algn="bl" rotWithShape="0">
              <a:srgbClr val="000000">
                <a:alpha val="13000"/>
              </a:srgbClr>
            </a:outerShdw>
          </a:effectLst>
        </p:spPr>
        <p:txBody>
          <a:bodyPr/>
          <a:lstStyle/>
          <a:p>
            <a:endParaRPr/>
          </a:p>
        </p:txBody>
      </p:sp>
      <p:pic>
        <p:nvPicPr>
          <p:cNvPr id="7" name="Image 0" descr="/mnt/data/a_clean_flat_soft_digital_illustration_of_a_healt_batch_4.jpg"/>
          <p:cNvPicPr>
            <a:picLocks noChangeAspect="1"/>
          </p:cNvPicPr>
          <p:nvPr/>
        </p:nvPicPr>
        <p:blipFill>
          <a:blip r:embed="rId3"/>
          <a:srcRect l="15797" r="15797"/>
          <a:stretch>
            <a:fillRect/>
          </a:stretch>
        </p:blipFill>
        <p:spPr>
          <a:xfrm>
            <a:off x="7369175" y="960120"/>
            <a:ext cx="4243705" cy="4160520"/>
          </a:xfrm>
          <a:prstGeom prst="rect">
            <a:avLst/>
          </a:prstGeom>
        </p:spPr>
      </p:pic>
      <p:sp>
        <p:nvSpPr>
          <p:cNvPr id="8" name="Shape 5"/>
          <p:cNvSpPr/>
          <p:nvPr/>
        </p:nvSpPr>
        <p:spPr>
          <a:xfrm>
            <a:off x="594360" y="1718310"/>
            <a:ext cx="3154680" cy="3467608"/>
          </a:xfrm>
          <a:prstGeom prst="roundRect">
            <a:avLst>
              <a:gd name="adj" fmla="val 3478"/>
            </a:avLst>
          </a:prstGeom>
          <a:solidFill>
            <a:srgbClr val="FFFFFF"/>
          </a:solidFill>
          <a:ln w="12700">
            <a:solidFill>
              <a:srgbClr val="E0ECEF"/>
            </a:solidFill>
            <a:prstDash val="solid"/>
          </a:ln>
          <a:effectLst>
            <a:outerShdw blurRad="12700" dist="8890" dir="2700000" algn="bl" rotWithShape="0">
              <a:srgbClr val="000000">
                <a:alpha val="8000"/>
              </a:srgbClr>
            </a:outerShdw>
          </a:effectLst>
        </p:spPr>
        <p:txBody>
          <a:bodyPr/>
          <a:lstStyle/>
          <a:p>
            <a:endParaRPr/>
          </a:p>
        </p:txBody>
      </p:sp>
      <p:sp>
        <p:nvSpPr>
          <p:cNvPr id="9" name="Shape 6"/>
          <p:cNvSpPr/>
          <p:nvPr/>
        </p:nvSpPr>
        <p:spPr>
          <a:xfrm>
            <a:off x="582295" y="960120"/>
            <a:ext cx="45719" cy="4225798"/>
          </a:xfrm>
          <a:prstGeom prst="rect">
            <a:avLst/>
          </a:prstGeom>
          <a:solidFill>
            <a:srgbClr val="0B7285"/>
          </a:solidFill>
          <a:ln w="12700">
            <a:solidFill>
              <a:srgbClr val="0B7285"/>
            </a:solidFill>
            <a:prstDash val="solid"/>
          </a:ln>
        </p:spPr>
        <p:txBody>
          <a:bodyPr/>
          <a:lstStyle/>
          <a:p>
            <a:endParaRPr/>
          </a:p>
        </p:txBody>
      </p:sp>
      <p:sp>
        <p:nvSpPr>
          <p:cNvPr id="10" name="Text 7"/>
          <p:cNvSpPr/>
          <p:nvPr/>
        </p:nvSpPr>
        <p:spPr>
          <a:xfrm>
            <a:off x="758825" y="1192530"/>
            <a:ext cx="2834640" cy="494030"/>
          </a:xfrm>
          <a:prstGeom prst="rect">
            <a:avLst/>
          </a:prstGeom>
          <a:noFill/>
        </p:spPr>
        <p:txBody>
          <a:bodyPr wrap="square" lIns="0" tIns="0" rIns="0" bIns="0" rtlCol="0" anchor="ctr">
            <a:normAutofit fontScale="92500"/>
          </a:bodyPr>
          <a:lstStyle/>
          <a:p>
            <a:pPr marL="0" indent="0">
              <a:buNone/>
            </a:pPr>
            <a:r>
              <a:rPr lang="en-US" sz="2400" b="1" dirty="0">
                <a:solidFill>
                  <a:srgbClr val="123047"/>
                </a:solidFill>
              </a:rPr>
              <a:t>Smoking and tobacco</a:t>
            </a:r>
            <a:endParaRPr lang="en-US" sz="2400" dirty="0"/>
          </a:p>
        </p:txBody>
      </p:sp>
      <p:sp>
        <p:nvSpPr>
          <p:cNvPr id="11" name="Text 8"/>
          <p:cNvSpPr/>
          <p:nvPr/>
        </p:nvSpPr>
        <p:spPr>
          <a:xfrm>
            <a:off x="734693" y="1713356"/>
            <a:ext cx="2858899" cy="3498723"/>
          </a:xfrm>
          <a:prstGeom prst="rect">
            <a:avLst/>
          </a:prstGeom>
          <a:noFill/>
        </p:spPr>
        <p:txBody>
          <a:bodyPr wrap="square" lIns="0" tIns="0" rIns="0" bIns="0" rtlCol="0" anchor="ctr">
            <a:normAutofit lnSpcReduction="10000"/>
          </a:bodyPr>
          <a:lstStyle/>
          <a:p>
            <a:pPr marL="0" indent="0">
              <a:buNone/>
            </a:pPr>
            <a:r>
              <a:rPr lang="en-US" dirty="0">
                <a:solidFill>
                  <a:srgbClr val="263238"/>
                </a:solidFill>
                <a:latin typeface="Arial" panose="020B0604020202020204" pitchFamily="34" charset="0"/>
                <a:cs typeface="Arial" panose="020B0604020202020204" pitchFamily="34" charset="0"/>
              </a:rPr>
              <a:t>Best message: do not smoke; if smoking, access quit support.</a:t>
            </a:r>
            <a:endParaRPr lang="en-US" dirty="0">
              <a:latin typeface="Arial" panose="020B0604020202020204" pitchFamily="34" charset="0"/>
              <a:cs typeface="Arial" panose="020B0604020202020204" pitchFamily="34" charset="0"/>
            </a:endParaRPr>
          </a:p>
          <a:p>
            <a:pPr marL="0" indent="0">
              <a:buNone/>
            </a:pPr>
            <a:endParaRPr lang="en-US" dirty="0">
              <a:latin typeface="Arial" panose="020B0604020202020204" pitchFamily="34" charset="0"/>
              <a:cs typeface="Arial" panose="020B0604020202020204" pitchFamily="34" charset="0"/>
            </a:endParaRPr>
          </a:p>
          <a:p>
            <a:pPr marL="0" indent="0">
              <a:buNone/>
            </a:pPr>
            <a:r>
              <a:rPr lang="en-US" dirty="0">
                <a:solidFill>
                  <a:srgbClr val="263238"/>
                </a:solidFill>
                <a:latin typeface="Arial" panose="020B0604020202020204" pitchFamily="34" charset="0"/>
                <a:cs typeface="Arial" panose="020B0604020202020204" pitchFamily="34" charset="0"/>
              </a:rPr>
              <a:t>NICE NG209 supports helping to stop smoking from age 12+ and prevention for under-24s.</a:t>
            </a:r>
            <a:endParaRPr lang="en-US" dirty="0">
              <a:latin typeface="Arial" panose="020B0604020202020204" pitchFamily="34" charset="0"/>
              <a:cs typeface="Arial" panose="020B0604020202020204" pitchFamily="34" charset="0"/>
            </a:endParaRPr>
          </a:p>
          <a:p>
            <a:pPr marL="0" indent="0">
              <a:buNone/>
            </a:pPr>
            <a:endParaRPr lang="en-US" dirty="0">
              <a:latin typeface="Arial" panose="020B0604020202020204" pitchFamily="34" charset="0"/>
              <a:cs typeface="Arial" panose="020B0604020202020204" pitchFamily="34" charset="0"/>
            </a:endParaRPr>
          </a:p>
          <a:p>
            <a:pPr marL="0" indent="0">
              <a:buNone/>
            </a:pPr>
            <a:r>
              <a:rPr lang="en-US" dirty="0">
                <a:solidFill>
                  <a:srgbClr val="263238"/>
                </a:solidFill>
                <a:latin typeface="Arial" panose="020B0604020202020204" pitchFamily="34" charset="0"/>
                <a:cs typeface="Arial" panose="020B0604020202020204" pitchFamily="34" charset="0"/>
              </a:rPr>
              <a:t>Campaign translation: youth prevention, adult quit attempts and smoke-free home pledges.</a:t>
            </a:r>
            <a:endParaRPr lang="en-US" dirty="0">
              <a:latin typeface="Arial" panose="020B0604020202020204" pitchFamily="34" charset="0"/>
              <a:cs typeface="Arial" panose="020B0604020202020204" pitchFamily="34" charset="0"/>
            </a:endParaRPr>
          </a:p>
        </p:txBody>
      </p:sp>
      <p:sp>
        <p:nvSpPr>
          <p:cNvPr id="12" name="Shape 9"/>
          <p:cNvSpPr/>
          <p:nvPr/>
        </p:nvSpPr>
        <p:spPr>
          <a:xfrm>
            <a:off x="3977640" y="1687194"/>
            <a:ext cx="3154680" cy="3498723"/>
          </a:xfrm>
          <a:prstGeom prst="roundRect">
            <a:avLst>
              <a:gd name="adj" fmla="val 3478"/>
            </a:avLst>
          </a:prstGeom>
          <a:solidFill>
            <a:srgbClr val="FFFFFF"/>
          </a:solidFill>
          <a:ln w="12700">
            <a:solidFill>
              <a:srgbClr val="E0ECEF"/>
            </a:solidFill>
            <a:prstDash val="solid"/>
          </a:ln>
          <a:effectLst>
            <a:outerShdw blurRad="12700" dist="8890" dir="2700000" algn="bl" rotWithShape="0">
              <a:srgbClr val="000000">
                <a:alpha val="8000"/>
              </a:srgbClr>
            </a:outerShdw>
          </a:effectLst>
        </p:spPr>
        <p:txBody>
          <a:bodyPr/>
          <a:lstStyle/>
          <a:p>
            <a:endParaRPr/>
          </a:p>
        </p:txBody>
      </p:sp>
      <p:sp>
        <p:nvSpPr>
          <p:cNvPr id="13" name="Shape 10"/>
          <p:cNvSpPr/>
          <p:nvPr/>
        </p:nvSpPr>
        <p:spPr>
          <a:xfrm flipH="1">
            <a:off x="3985767" y="960120"/>
            <a:ext cx="66167" cy="4187952"/>
          </a:xfrm>
          <a:prstGeom prst="rect">
            <a:avLst/>
          </a:prstGeom>
          <a:solidFill>
            <a:srgbClr val="F4A261"/>
          </a:solidFill>
          <a:ln w="12700">
            <a:solidFill>
              <a:srgbClr val="F4A261"/>
            </a:solidFill>
            <a:prstDash val="solid"/>
          </a:ln>
        </p:spPr>
        <p:txBody>
          <a:bodyPr/>
          <a:lstStyle/>
          <a:p>
            <a:endParaRPr/>
          </a:p>
        </p:txBody>
      </p:sp>
      <p:sp>
        <p:nvSpPr>
          <p:cNvPr id="14" name="Text 11"/>
          <p:cNvSpPr/>
          <p:nvPr/>
        </p:nvSpPr>
        <p:spPr>
          <a:xfrm>
            <a:off x="4142105" y="1146175"/>
            <a:ext cx="2834640" cy="569595"/>
          </a:xfrm>
          <a:prstGeom prst="rect">
            <a:avLst/>
          </a:prstGeom>
          <a:noFill/>
        </p:spPr>
        <p:txBody>
          <a:bodyPr wrap="square" lIns="0" tIns="0" rIns="0" bIns="0" rtlCol="0" anchor="ctr">
            <a:normAutofit fontScale="92500"/>
          </a:bodyPr>
          <a:lstStyle/>
          <a:p>
            <a:pPr marL="0" indent="0">
              <a:buNone/>
            </a:pPr>
            <a:r>
              <a:rPr lang="en-US" sz="2400" b="1" dirty="0">
                <a:solidFill>
                  <a:srgbClr val="123047"/>
                </a:solidFill>
              </a:rPr>
              <a:t>Alcohol consumption</a:t>
            </a:r>
            <a:endParaRPr lang="en-US" sz="2400" dirty="0"/>
          </a:p>
        </p:txBody>
      </p:sp>
      <p:sp>
        <p:nvSpPr>
          <p:cNvPr id="15" name="Text 12"/>
          <p:cNvSpPr/>
          <p:nvPr/>
        </p:nvSpPr>
        <p:spPr>
          <a:xfrm>
            <a:off x="4142231" y="1718310"/>
            <a:ext cx="2964561" cy="3493770"/>
          </a:xfrm>
          <a:prstGeom prst="rect">
            <a:avLst/>
          </a:prstGeom>
          <a:noFill/>
        </p:spPr>
        <p:txBody>
          <a:bodyPr wrap="square" lIns="0" tIns="0" rIns="0" bIns="0" rtlCol="0" anchor="ctr">
            <a:normAutofit/>
          </a:bodyPr>
          <a:lstStyle/>
          <a:p>
            <a:pPr marL="0" indent="0">
              <a:buNone/>
            </a:pPr>
            <a:r>
              <a:rPr lang="en-US" dirty="0">
                <a:solidFill>
                  <a:srgbClr val="263238"/>
                </a:solidFill>
                <a:latin typeface="Arial" panose="020B0604020202020204" pitchFamily="34" charset="0"/>
                <a:cs typeface="Arial" panose="020B0604020202020204" pitchFamily="34" charset="0"/>
              </a:rPr>
              <a:t>Adults should not regularly drink more than 14 units weekly.</a:t>
            </a:r>
            <a:endParaRPr lang="en-US" dirty="0">
              <a:latin typeface="Arial" panose="020B0604020202020204" pitchFamily="34" charset="0"/>
              <a:cs typeface="Arial" panose="020B0604020202020204" pitchFamily="34" charset="0"/>
            </a:endParaRPr>
          </a:p>
          <a:p>
            <a:pPr marL="0" indent="0">
              <a:buNone/>
            </a:pPr>
            <a:endParaRPr lang="en-US" dirty="0">
              <a:latin typeface="Arial" panose="020B0604020202020204" pitchFamily="34" charset="0"/>
              <a:cs typeface="Arial" panose="020B0604020202020204" pitchFamily="34" charset="0"/>
            </a:endParaRPr>
          </a:p>
          <a:p>
            <a:pPr marL="0" indent="0">
              <a:buNone/>
            </a:pPr>
            <a:r>
              <a:rPr lang="en-US" dirty="0">
                <a:solidFill>
                  <a:srgbClr val="263238"/>
                </a:solidFill>
                <a:latin typeface="Arial" panose="020B0604020202020204" pitchFamily="34" charset="0"/>
                <a:cs typeface="Arial" panose="020B0604020202020204" pitchFamily="34" charset="0"/>
              </a:rPr>
              <a:t>Spread units across 3+ days and include drink-free days.</a:t>
            </a:r>
            <a:endParaRPr lang="en-US" dirty="0">
              <a:latin typeface="Arial" panose="020B0604020202020204" pitchFamily="34" charset="0"/>
              <a:cs typeface="Arial" panose="020B0604020202020204" pitchFamily="34" charset="0"/>
            </a:endParaRPr>
          </a:p>
          <a:p>
            <a:pPr marL="0" indent="0">
              <a:buNone/>
            </a:pPr>
            <a:endParaRPr lang="en-US" dirty="0">
              <a:latin typeface="Arial" panose="020B0604020202020204" pitchFamily="34" charset="0"/>
              <a:cs typeface="Arial" panose="020B0604020202020204" pitchFamily="34" charset="0"/>
            </a:endParaRPr>
          </a:p>
          <a:p>
            <a:pPr marL="0" indent="0">
              <a:buNone/>
            </a:pPr>
            <a:r>
              <a:rPr lang="en-US" dirty="0">
                <a:solidFill>
                  <a:srgbClr val="263238"/>
                </a:solidFill>
                <a:latin typeface="Arial" panose="020B0604020202020204" pitchFamily="34" charset="0"/>
                <a:cs typeface="Arial" panose="020B0604020202020204" pitchFamily="34" charset="0"/>
              </a:rPr>
              <a:t>Children and young people: an alcohol-free childhood is the healthiest and safest option.</a:t>
            </a:r>
            <a:endParaRPr lang="en-US" dirty="0">
              <a:latin typeface="Arial" panose="020B0604020202020204" pitchFamily="34" charset="0"/>
              <a:cs typeface="Arial" panose="020B0604020202020204" pitchFamily="34" charset="0"/>
            </a:endParaRPr>
          </a:p>
        </p:txBody>
      </p:sp>
      <p:sp>
        <p:nvSpPr>
          <p:cNvPr id="16" name="Text 13"/>
          <p:cNvSpPr/>
          <p:nvPr/>
        </p:nvSpPr>
        <p:spPr>
          <a:xfrm>
            <a:off x="2592693" y="5389694"/>
            <a:ext cx="3154680" cy="375284"/>
          </a:xfrm>
          <a:prstGeom prst="rect">
            <a:avLst/>
          </a:prstGeom>
          <a:noFill/>
        </p:spPr>
        <p:txBody>
          <a:bodyPr wrap="square" lIns="0" tIns="0" rIns="0" bIns="0" rtlCol="0" anchor="ctr"/>
          <a:lstStyle/>
          <a:p>
            <a:pPr marL="0" indent="0" algn="ctr">
              <a:buNone/>
            </a:pPr>
            <a:r>
              <a:rPr lang="en-US" sz="2400" b="1" dirty="0">
                <a:solidFill>
                  <a:srgbClr val="123047"/>
                </a:solidFill>
              </a:rPr>
              <a:t>Life-course approac</a:t>
            </a:r>
            <a:r>
              <a:rPr lang="en-US" sz="2000" b="1" dirty="0">
                <a:solidFill>
                  <a:srgbClr val="123047"/>
                </a:solidFill>
              </a:rPr>
              <a:t>h</a:t>
            </a:r>
            <a:endParaRPr lang="en-US" sz="2000" dirty="0"/>
          </a:p>
        </p:txBody>
      </p:sp>
      <p:sp>
        <p:nvSpPr>
          <p:cNvPr id="18" name="Text 15"/>
          <p:cNvSpPr/>
          <p:nvPr/>
        </p:nvSpPr>
        <p:spPr>
          <a:xfrm>
            <a:off x="502919" y="6211128"/>
            <a:ext cx="9544464" cy="660645"/>
          </a:xfrm>
          <a:prstGeom prst="rect">
            <a:avLst/>
          </a:prstGeom>
          <a:noFill/>
        </p:spPr>
        <p:txBody>
          <a:bodyPr wrap="square" lIns="0" tIns="0" rIns="0" bIns="0" rtlCol="0" anchor="ctr"/>
          <a:lstStyle/>
          <a:p>
            <a:pPr marL="0" indent="0">
              <a:buNone/>
            </a:pPr>
            <a:r>
              <a:rPr lang="en-US" b="1" i="1" dirty="0">
                <a:solidFill>
                  <a:srgbClr val="536173"/>
                </a:solidFill>
                <a:latin typeface="Arial" panose="020B0604020202020204" pitchFamily="34" charset="0"/>
                <a:ea typeface="Arial" panose="020B0604020202020204" pitchFamily="34" charset="-122"/>
                <a:cs typeface="Arial" panose="020B0604020202020204" pitchFamily="34" charset="0"/>
                <a:sym typeface="+mn-ea"/>
              </a:rPr>
              <a:t>Guidelines: NICE NG209 (2025); Department of Health (2016); GOV.UK alcohol prevention toolkit (2025).</a:t>
            </a:r>
            <a:endParaRPr lang="en-US" b="1" dirty="0">
              <a:latin typeface="Arial" panose="020B0604020202020204" pitchFamily="34" charset="0"/>
              <a:cs typeface="Arial" panose="020B0604020202020204" pitchFamily="34" charset="0"/>
            </a:endParaRPr>
          </a:p>
          <a:p>
            <a:pPr marL="0" indent="0">
              <a:buNone/>
            </a:pPr>
            <a:endParaRPr lang="en-US" b="1" dirty="0">
              <a:latin typeface="Arial" panose="020B0604020202020204" pitchFamily="34" charset="0"/>
              <a:cs typeface="Arial" panose="020B0604020202020204" pitchFamily="34" charset="0"/>
            </a:endParaRPr>
          </a:p>
        </p:txBody>
      </p:sp>
      <p:sp>
        <p:nvSpPr>
          <p:cNvPr id="20" name="Text 17"/>
          <p:cNvSpPr/>
          <p:nvPr/>
        </p:nvSpPr>
        <p:spPr>
          <a:xfrm>
            <a:off x="10881360" y="6473952"/>
            <a:ext cx="731520" cy="201168"/>
          </a:xfrm>
          <a:prstGeom prst="rect">
            <a:avLst/>
          </a:prstGeom>
          <a:noFill/>
        </p:spPr>
        <p:txBody>
          <a:bodyPr wrap="square" lIns="0" tIns="0" rIns="0" bIns="0" rtlCol="0" anchor="ctr"/>
          <a:lstStyle/>
          <a:p>
            <a:pPr marL="0" indent="0" algn="r">
              <a:buNone/>
            </a:pPr>
            <a:r>
              <a:rPr lang="en-US" sz="800" b="1" dirty="0">
                <a:solidFill>
                  <a:srgbClr val="6C757D"/>
                </a:solidFill>
              </a:rPr>
              <a:t>04</a:t>
            </a:r>
            <a:endParaRPr lang="en-US" sz="800" dirty="0"/>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0"/>
          <p:cNvSpPr/>
          <p:nvPr/>
        </p:nvSpPr>
        <p:spPr>
          <a:xfrm>
            <a:off x="502920" y="228600"/>
            <a:ext cx="8046720" cy="384048"/>
          </a:xfrm>
          <a:prstGeom prst="rect">
            <a:avLst/>
          </a:prstGeom>
          <a:noFill/>
        </p:spPr>
        <p:txBody>
          <a:bodyPr wrap="square" lIns="0" tIns="0" rIns="0" bIns="0" rtlCol="0" anchor="ctr">
            <a:normAutofit fontScale="92500" lnSpcReduction="10000"/>
          </a:bodyPr>
          <a:lstStyle/>
          <a:p>
            <a:pPr marL="0" indent="0">
              <a:buNone/>
            </a:pPr>
            <a:r>
              <a:rPr lang="en-US" sz="2800" b="1" dirty="0">
                <a:solidFill>
                  <a:srgbClr val="123047"/>
                </a:solidFill>
                <a:latin typeface="Aptos Display" pitchFamily="34" charset="0"/>
                <a:ea typeface="Aptos Display" pitchFamily="34" charset="-122"/>
                <a:cs typeface="Aptos Display" pitchFamily="34" charset="-120"/>
              </a:rPr>
              <a:t>Needs assessment: social determinants and inequalities</a:t>
            </a:r>
            <a:endParaRPr lang="en-US" sz="2800" dirty="0"/>
          </a:p>
        </p:txBody>
      </p:sp>
      <p:sp>
        <p:nvSpPr>
          <p:cNvPr id="3" name="Text 1"/>
          <p:cNvSpPr/>
          <p:nvPr/>
        </p:nvSpPr>
        <p:spPr>
          <a:xfrm>
            <a:off x="8823960" y="246888"/>
            <a:ext cx="2148840" cy="292608"/>
          </a:xfrm>
          <a:prstGeom prst="rect">
            <a:avLst/>
          </a:prstGeom>
          <a:noFill/>
        </p:spPr>
        <p:txBody>
          <a:bodyPr wrap="square" lIns="0" tIns="0" rIns="0" bIns="0" rtlCol="0" anchor="ctr"/>
          <a:lstStyle/>
          <a:p>
            <a:pPr marL="0" indent="0" algn="r">
              <a:buNone/>
            </a:pPr>
            <a:r>
              <a:rPr lang="en-US" b="1" dirty="0">
                <a:solidFill>
                  <a:srgbClr val="0B7285"/>
                </a:solidFill>
              </a:rPr>
              <a:t>Task 1: Rationale</a:t>
            </a:r>
            <a:endParaRPr lang="en-US" dirty="0"/>
          </a:p>
        </p:txBody>
      </p:sp>
      <p:sp>
        <p:nvSpPr>
          <p:cNvPr id="4" name="Text 2"/>
          <p:cNvSpPr/>
          <p:nvPr/>
        </p:nvSpPr>
        <p:spPr>
          <a:xfrm>
            <a:off x="11137392" y="237744"/>
            <a:ext cx="502920" cy="292608"/>
          </a:xfrm>
          <a:prstGeom prst="rect">
            <a:avLst/>
          </a:prstGeom>
          <a:noFill/>
        </p:spPr>
        <p:txBody>
          <a:bodyPr wrap="square" lIns="0" tIns="0" rIns="0" bIns="0" rtlCol="0" anchor="ctr"/>
          <a:lstStyle/>
          <a:p>
            <a:pPr marL="0" indent="0" algn="r">
              <a:buNone/>
            </a:pPr>
            <a:r>
              <a:rPr lang="en-US" sz="1000" b="1" dirty="0">
                <a:solidFill>
                  <a:srgbClr val="6C757D"/>
                </a:solidFill>
              </a:rPr>
              <a:t>05</a:t>
            </a:r>
            <a:endParaRPr lang="en-US" sz="1000" dirty="0"/>
          </a:p>
        </p:txBody>
      </p:sp>
      <p:sp>
        <p:nvSpPr>
          <p:cNvPr id="5" name="Shape 3"/>
          <p:cNvSpPr/>
          <p:nvPr/>
        </p:nvSpPr>
        <p:spPr>
          <a:xfrm>
            <a:off x="502920" y="713232"/>
            <a:ext cx="11155680" cy="0"/>
          </a:xfrm>
          <a:prstGeom prst="line">
            <a:avLst/>
          </a:prstGeom>
          <a:noFill/>
          <a:ln w="12700">
            <a:solidFill>
              <a:srgbClr val="D9E7EC"/>
            </a:solidFill>
            <a:prstDash val="solid"/>
          </a:ln>
        </p:spPr>
        <p:txBody>
          <a:bodyPr/>
          <a:lstStyle/>
          <a:p>
            <a:endParaRPr/>
          </a:p>
        </p:txBody>
      </p:sp>
      <p:sp>
        <p:nvSpPr>
          <p:cNvPr id="6" name="Shape 4"/>
          <p:cNvSpPr/>
          <p:nvPr/>
        </p:nvSpPr>
        <p:spPr>
          <a:xfrm>
            <a:off x="7699248" y="932688"/>
            <a:ext cx="3941064" cy="4352544"/>
          </a:xfrm>
          <a:prstGeom prst="roundRect">
            <a:avLst>
              <a:gd name="adj" fmla="val 3712"/>
            </a:avLst>
          </a:prstGeom>
          <a:solidFill>
            <a:srgbClr val="FFFFFF"/>
          </a:solidFill>
          <a:ln w="12700">
            <a:solidFill>
              <a:srgbClr val="E3EEF1"/>
            </a:solidFill>
            <a:prstDash val="solid"/>
          </a:ln>
          <a:effectLst>
            <a:outerShdw blurRad="19050" dist="12700" dir="2700000" algn="bl" rotWithShape="0">
              <a:srgbClr val="000000">
                <a:alpha val="13000"/>
              </a:srgbClr>
            </a:outerShdw>
          </a:effectLst>
        </p:spPr>
        <p:txBody>
          <a:bodyPr/>
          <a:lstStyle/>
          <a:p>
            <a:endParaRPr/>
          </a:p>
        </p:txBody>
      </p:sp>
      <p:pic>
        <p:nvPicPr>
          <p:cNvPr id="7" name="Image 0" descr="/mnt/data/a_clean_flat_vector_illustration_infographic_sce_batch_5.jpg"/>
          <p:cNvPicPr>
            <a:picLocks noChangeAspect="1"/>
          </p:cNvPicPr>
          <p:nvPr/>
        </p:nvPicPr>
        <p:blipFill>
          <a:blip r:embed="rId3"/>
          <a:srcRect l="16090" r="16090"/>
          <a:stretch>
            <a:fillRect/>
          </a:stretch>
        </p:blipFill>
        <p:spPr>
          <a:xfrm>
            <a:off x="7726680" y="960120"/>
            <a:ext cx="3886200" cy="4297680"/>
          </a:xfrm>
          <a:prstGeom prst="rect">
            <a:avLst/>
          </a:prstGeom>
        </p:spPr>
      </p:pic>
      <p:sp>
        <p:nvSpPr>
          <p:cNvPr id="8" name="Text 5"/>
          <p:cNvSpPr/>
          <p:nvPr/>
        </p:nvSpPr>
        <p:spPr>
          <a:xfrm>
            <a:off x="594359" y="929912"/>
            <a:ext cx="6676773" cy="249664"/>
          </a:xfrm>
          <a:prstGeom prst="rect">
            <a:avLst/>
          </a:prstGeom>
          <a:noFill/>
        </p:spPr>
        <p:txBody>
          <a:bodyPr wrap="square" lIns="0" tIns="0" rIns="0" bIns="0" rtlCol="0" anchor="ctr">
            <a:normAutofit lnSpcReduction="10000"/>
          </a:bodyPr>
          <a:lstStyle/>
          <a:p>
            <a:pPr marL="0" indent="0">
              <a:buNone/>
            </a:pPr>
            <a:r>
              <a:rPr lang="en-US" b="1" dirty="0">
                <a:solidFill>
                  <a:srgbClr val="0B7285"/>
                </a:solidFill>
              </a:rPr>
              <a:t>Behaviour is shaped by environment, not only personal choice</a:t>
            </a:r>
            <a:endParaRPr lang="en-US" dirty="0"/>
          </a:p>
        </p:txBody>
      </p:sp>
      <p:sp>
        <p:nvSpPr>
          <p:cNvPr id="9" name="Shape 6"/>
          <p:cNvSpPr/>
          <p:nvPr/>
        </p:nvSpPr>
        <p:spPr>
          <a:xfrm>
            <a:off x="685800" y="1417320"/>
            <a:ext cx="2743200" cy="625980"/>
          </a:xfrm>
          <a:prstGeom prst="roundRect">
            <a:avLst>
              <a:gd name="adj" fmla="val 20833"/>
            </a:avLst>
          </a:prstGeom>
          <a:solidFill>
            <a:srgbClr val="E8F6F7"/>
          </a:solidFill>
          <a:ln w="12700">
            <a:solidFill>
              <a:srgbClr val="D6E8EA"/>
            </a:solidFill>
            <a:prstDash val="solid"/>
          </a:ln>
        </p:spPr>
        <p:txBody>
          <a:bodyPr/>
          <a:lstStyle/>
          <a:p>
            <a:endParaRPr/>
          </a:p>
        </p:txBody>
      </p:sp>
      <p:sp>
        <p:nvSpPr>
          <p:cNvPr id="10" name="Text 7"/>
          <p:cNvSpPr/>
          <p:nvPr/>
        </p:nvSpPr>
        <p:spPr>
          <a:xfrm>
            <a:off x="795528" y="1657379"/>
            <a:ext cx="2523744" cy="146304"/>
          </a:xfrm>
          <a:prstGeom prst="rect">
            <a:avLst/>
          </a:prstGeom>
          <a:noFill/>
        </p:spPr>
        <p:txBody>
          <a:bodyPr wrap="square" lIns="0" tIns="0" rIns="0" bIns="0" rtlCol="0" anchor="ctr">
            <a:noAutofit/>
          </a:bodyPr>
          <a:lstStyle/>
          <a:p>
            <a:pPr marL="0" indent="0" algn="ctr">
              <a:buNone/>
            </a:pPr>
            <a:r>
              <a:rPr lang="en-US" sz="1600" b="1" dirty="0">
                <a:solidFill>
                  <a:srgbClr val="123047"/>
                </a:solidFill>
                <a:latin typeface="Arial" panose="020B0604020202020204" pitchFamily="34" charset="0"/>
                <a:cs typeface="Arial" panose="020B0604020202020204" pitchFamily="34" charset="0"/>
              </a:rPr>
              <a:t>Deprivation &amp; cost of living</a:t>
            </a:r>
          </a:p>
        </p:txBody>
      </p:sp>
      <p:sp>
        <p:nvSpPr>
          <p:cNvPr id="11" name="Shape 8"/>
          <p:cNvSpPr/>
          <p:nvPr/>
        </p:nvSpPr>
        <p:spPr>
          <a:xfrm>
            <a:off x="3749040" y="1417320"/>
            <a:ext cx="2743200" cy="609670"/>
          </a:xfrm>
          <a:prstGeom prst="roundRect">
            <a:avLst>
              <a:gd name="adj" fmla="val 20833"/>
            </a:avLst>
          </a:prstGeom>
          <a:solidFill>
            <a:srgbClr val="EFF8EC"/>
          </a:solidFill>
          <a:ln w="12700">
            <a:solidFill>
              <a:srgbClr val="D6E8EA"/>
            </a:solidFill>
            <a:prstDash val="solid"/>
          </a:ln>
        </p:spPr>
        <p:txBody>
          <a:bodyPr/>
          <a:lstStyle/>
          <a:p>
            <a:endParaRPr/>
          </a:p>
        </p:txBody>
      </p:sp>
      <p:sp>
        <p:nvSpPr>
          <p:cNvPr id="12" name="Text 9"/>
          <p:cNvSpPr/>
          <p:nvPr/>
        </p:nvSpPr>
        <p:spPr>
          <a:xfrm>
            <a:off x="3858768" y="1646362"/>
            <a:ext cx="2523744" cy="146304"/>
          </a:xfrm>
          <a:prstGeom prst="rect">
            <a:avLst/>
          </a:prstGeom>
          <a:noFill/>
        </p:spPr>
        <p:txBody>
          <a:bodyPr wrap="square" lIns="0" tIns="0" rIns="0" bIns="0" rtlCol="0" anchor="ctr">
            <a:noAutofit/>
          </a:bodyPr>
          <a:lstStyle/>
          <a:p>
            <a:pPr marL="0" indent="0" algn="ctr">
              <a:buNone/>
            </a:pPr>
            <a:r>
              <a:rPr lang="en-US" sz="1600" b="1" dirty="0">
                <a:solidFill>
                  <a:srgbClr val="123047"/>
                </a:solidFill>
                <a:latin typeface="Arial" panose="020B0604020202020204" pitchFamily="34" charset="0"/>
                <a:cs typeface="Arial" panose="020B0604020202020204" pitchFamily="34" charset="0"/>
              </a:rPr>
              <a:t>Stress, trauma &amp; mental health</a:t>
            </a:r>
          </a:p>
        </p:txBody>
      </p:sp>
      <p:sp>
        <p:nvSpPr>
          <p:cNvPr id="13" name="Shape 10"/>
          <p:cNvSpPr/>
          <p:nvPr/>
        </p:nvSpPr>
        <p:spPr>
          <a:xfrm>
            <a:off x="685800" y="2167128"/>
            <a:ext cx="2743200" cy="612648"/>
          </a:xfrm>
          <a:prstGeom prst="roundRect">
            <a:avLst>
              <a:gd name="adj" fmla="val 20833"/>
            </a:avLst>
          </a:prstGeom>
          <a:solidFill>
            <a:srgbClr val="E8F6F7"/>
          </a:solidFill>
          <a:ln w="12700">
            <a:solidFill>
              <a:srgbClr val="D6E8EA"/>
            </a:solidFill>
            <a:prstDash val="solid"/>
          </a:ln>
        </p:spPr>
        <p:txBody>
          <a:bodyPr/>
          <a:lstStyle/>
          <a:p>
            <a:endParaRPr/>
          </a:p>
        </p:txBody>
      </p:sp>
      <p:sp>
        <p:nvSpPr>
          <p:cNvPr id="14" name="Text 11"/>
          <p:cNvSpPr/>
          <p:nvPr/>
        </p:nvSpPr>
        <p:spPr>
          <a:xfrm>
            <a:off x="795528" y="2330067"/>
            <a:ext cx="2523744" cy="296795"/>
          </a:xfrm>
          <a:prstGeom prst="rect">
            <a:avLst/>
          </a:prstGeom>
          <a:noFill/>
        </p:spPr>
        <p:txBody>
          <a:bodyPr wrap="square" lIns="0" tIns="0" rIns="0" bIns="0" rtlCol="0" anchor="ctr">
            <a:noAutofit/>
          </a:bodyPr>
          <a:lstStyle/>
          <a:p>
            <a:pPr marL="0" indent="0" algn="ctr">
              <a:buNone/>
            </a:pPr>
            <a:r>
              <a:rPr lang="en-US" sz="1600" b="1" dirty="0">
                <a:solidFill>
                  <a:srgbClr val="123047"/>
                </a:solidFill>
                <a:latin typeface="Arial" panose="020B0604020202020204" pitchFamily="34" charset="0"/>
                <a:cs typeface="Arial" panose="020B0604020202020204" pitchFamily="34" charset="0"/>
              </a:rPr>
              <a:t>Peer norms &amp; family habits</a:t>
            </a:r>
          </a:p>
        </p:txBody>
      </p:sp>
      <p:sp>
        <p:nvSpPr>
          <p:cNvPr id="15" name="Shape 12"/>
          <p:cNvSpPr/>
          <p:nvPr/>
        </p:nvSpPr>
        <p:spPr>
          <a:xfrm>
            <a:off x="3749040" y="2167128"/>
            <a:ext cx="2743200" cy="649108"/>
          </a:xfrm>
          <a:prstGeom prst="roundRect">
            <a:avLst>
              <a:gd name="adj" fmla="val 20833"/>
            </a:avLst>
          </a:prstGeom>
          <a:solidFill>
            <a:srgbClr val="EFF8EC"/>
          </a:solidFill>
          <a:ln w="12700">
            <a:solidFill>
              <a:srgbClr val="D6E8EA"/>
            </a:solidFill>
            <a:prstDash val="solid"/>
          </a:ln>
        </p:spPr>
        <p:txBody>
          <a:bodyPr/>
          <a:lstStyle/>
          <a:p>
            <a:endParaRPr/>
          </a:p>
        </p:txBody>
      </p:sp>
      <p:sp>
        <p:nvSpPr>
          <p:cNvPr id="16" name="Text 13"/>
          <p:cNvSpPr/>
          <p:nvPr/>
        </p:nvSpPr>
        <p:spPr>
          <a:xfrm>
            <a:off x="3858768" y="2407187"/>
            <a:ext cx="2523744" cy="146304"/>
          </a:xfrm>
          <a:prstGeom prst="rect">
            <a:avLst/>
          </a:prstGeom>
          <a:noFill/>
        </p:spPr>
        <p:txBody>
          <a:bodyPr wrap="square" lIns="0" tIns="0" rIns="0" bIns="0" rtlCol="0" anchor="ctr">
            <a:noAutofit/>
          </a:bodyPr>
          <a:lstStyle/>
          <a:p>
            <a:pPr marL="0" indent="0" algn="ctr">
              <a:buNone/>
            </a:pPr>
            <a:r>
              <a:rPr lang="en-US" sz="1600" b="1" dirty="0">
                <a:solidFill>
                  <a:srgbClr val="123047"/>
                </a:solidFill>
                <a:latin typeface="Arial" panose="020B0604020202020204" pitchFamily="34" charset="0"/>
                <a:cs typeface="Arial" panose="020B0604020202020204" pitchFamily="34" charset="0"/>
              </a:rPr>
              <a:t>Marketing, availability &amp; licensing</a:t>
            </a:r>
          </a:p>
        </p:txBody>
      </p:sp>
      <p:sp>
        <p:nvSpPr>
          <p:cNvPr id="17" name="Shape 14"/>
          <p:cNvSpPr/>
          <p:nvPr/>
        </p:nvSpPr>
        <p:spPr>
          <a:xfrm>
            <a:off x="685800" y="2983037"/>
            <a:ext cx="2743200" cy="640081"/>
          </a:xfrm>
          <a:prstGeom prst="roundRect">
            <a:avLst>
              <a:gd name="adj" fmla="val 20833"/>
            </a:avLst>
          </a:prstGeom>
          <a:solidFill>
            <a:srgbClr val="E8F6F7"/>
          </a:solidFill>
          <a:ln w="12700">
            <a:solidFill>
              <a:srgbClr val="D6E8EA"/>
            </a:solidFill>
            <a:prstDash val="solid"/>
          </a:ln>
        </p:spPr>
        <p:txBody>
          <a:bodyPr/>
          <a:lstStyle/>
          <a:p>
            <a:endParaRPr/>
          </a:p>
        </p:txBody>
      </p:sp>
      <p:sp>
        <p:nvSpPr>
          <p:cNvPr id="18" name="Text 15"/>
          <p:cNvSpPr/>
          <p:nvPr/>
        </p:nvSpPr>
        <p:spPr>
          <a:xfrm>
            <a:off x="795528" y="3234114"/>
            <a:ext cx="2523744" cy="146304"/>
          </a:xfrm>
          <a:prstGeom prst="rect">
            <a:avLst/>
          </a:prstGeom>
          <a:noFill/>
        </p:spPr>
        <p:txBody>
          <a:bodyPr wrap="square" lIns="0" tIns="0" rIns="0" bIns="0" rtlCol="0" anchor="ctr">
            <a:noAutofit/>
          </a:bodyPr>
          <a:lstStyle/>
          <a:p>
            <a:pPr marL="0" indent="0" algn="ctr">
              <a:buNone/>
            </a:pPr>
            <a:r>
              <a:rPr lang="en-US" sz="1600" b="1" dirty="0">
                <a:solidFill>
                  <a:srgbClr val="123047"/>
                </a:solidFill>
              </a:rPr>
              <a:t>Access to GP, pharmacy &amp; support</a:t>
            </a:r>
          </a:p>
        </p:txBody>
      </p:sp>
      <p:sp>
        <p:nvSpPr>
          <p:cNvPr id="19" name="Shape 16"/>
          <p:cNvSpPr/>
          <p:nvPr/>
        </p:nvSpPr>
        <p:spPr>
          <a:xfrm>
            <a:off x="3749040" y="2994055"/>
            <a:ext cx="2743200" cy="590288"/>
          </a:xfrm>
          <a:prstGeom prst="roundRect">
            <a:avLst>
              <a:gd name="adj" fmla="val 20833"/>
            </a:avLst>
          </a:prstGeom>
          <a:solidFill>
            <a:srgbClr val="EFF8EC"/>
          </a:solidFill>
          <a:ln w="12700">
            <a:solidFill>
              <a:srgbClr val="D6E8EA"/>
            </a:solidFill>
            <a:prstDash val="solid"/>
          </a:ln>
        </p:spPr>
        <p:txBody>
          <a:bodyPr/>
          <a:lstStyle/>
          <a:p>
            <a:endParaRPr/>
          </a:p>
        </p:txBody>
      </p:sp>
      <p:sp>
        <p:nvSpPr>
          <p:cNvPr id="20" name="Text 17"/>
          <p:cNvSpPr/>
          <p:nvPr/>
        </p:nvSpPr>
        <p:spPr>
          <a:xfrm>
            <a:off x="3858768" y="3223097"/>
            <a:ext cx="2523744" cy="146304"/>
          </a:xfrm>
          <a:prstGeom prst="rect">
            <a:avLst/>
          </a:prstGeom>
          <a:noFill/>
        </p:spPr>
        <p:txBody>
          <a:bodyPr wrap="square" lIns="0" tIns="0" rIns="0" bIns="0" rtlCol="0" anchor="ctr">
            <a:noAutofit/>
          </a:bodyPr>
          <a:lstStyle/>
          <a:p>
            <a:pPr marL="0" indent="0" algn="ctr">
              <a:buNone/>
            </a:pPr>
            <a:r>
              <a:rPr lang="en-US" sz="1600" b="1" dirty="0">
                <a:solidFill>
                  <a:srgbClr val="123047"/>
                </a:solidFill>
                <a:latin typeface="Arial" panose="020B0604020202020204" pitchFamily="34" charset="0"/>
                <a:cs typeface="Arial" panose="020B0604020202020204" pitchFamily="34" charset="0"/>
              </a:rPr>
              <a:t>Housing, work &amp; social isolation</a:t>
            </a:r>
          </a:p>
        </p:txBody>
      </p:sp>
      <p:sp>
        <p:nvSpPr>
          <p:cNvPr id="21" name="Shape 18"/>
          <p:cNvSpPr/>
          <p:nvPr/>
        </p:nvSpPr>
        <p:spPr>
          <a:xfrm>
            <a:off x="594360" y="4370948"/>
            <a:ext cx="6492240" cy="1143000"/>
          </a:xfrm>
          <a:prstGeom prst="roundRect">
            <a:avLst>
              <a:gd name="adj" fmla="val 9600"/>
            </a:avLst>
          </a:prstGeom>
          <a:solidFill>
            <a:srgbClr val="FFFFFF"/>
          </a:solidFill>
          <a:ln w="12700">
            <a:solidFill>
              <a:srgbClr val="E0ECEF"/>
            </a:solidFill>
            <a:prstDash val="solid"/>
          </a:ln>
          <a:effectLst>
            <a:outerShdw blurRad="12700" dist="8890" dir="2700000" algn="bl" rotWithShape="0">
              <a:srgbClr val="000000">
                <a:alpha val="8000"/>
              </a:srgbClr>
            </a:outerShdw>
          </a:effectLst>
        </p:spPr>
        <p:txBody>
          <a:bodyPr/>
          <a:lstStyle/>
          <a:p>
            <a:endParaRPr/>
          </a:p>
        </p:txBody>
      </p:sp>
      <p:sp>
        <p:nvSpPr>
          <p:cNvPr id="22" name="Shape 19"/>
          <p:cNvSpPr/>
          <p:nvPr/>
        </p:nvSpPr>
        <p:spPr>
          <a:xfrm>
            <a:off x="594360" y="4315861"/>
            <a:ext cx="64008" cy="1143000"/>
          </a:xfrm>
          <a:prstGeom prst="rect">
            <a:avLst/>
          </a:prstGeom>
          <a:solidFill>
            <a:srgbClr val="6C63FF"/>
          </a:solidFill>
          <a:ln w="12700">
            <a:solidFill>
              <a:srgbClr val="6C63FF"/>
            </a:solidFill>
            <a:prstDash val="solid"/>
          </a:ln>
        </p:spPr>
        <p:txBody>
          <a:bodyPr/>
          <a:lstStyle/>
          <a:p>
            <a:endParaRPr/>
          </a:p>
        </p:txBody>
      </p:sp>
      <p:sp>
        <p:nvSpPr>
          <p:cNvPr id="23" name="Text 20"/>
          <p:cNvSpPr/>
          <p:nvPr/>
        </p:nvSpPr>
        <p:spPr>
          <a:xfrm>
            <a:off x="758952" y="4023360"/>
            <a:ext cx="6172200" cy="347588"/>
          </a:xfrm>
          <a:prstGeom prst="rect">
            <a:avLst/>
          </a:prstGeom>
          <a:noFill/>
        </p:spPr>
        <p:txBody>
          <a:bodyPr wrap="square" lIns="0" tIns="0" rIns="0" bIns="0" rtlCol="0" anchor="ctr">
            <a:noAutofit/>
          </a:bodyPr>
          <a:lstStyle/>
          <a:p>
            <a:pPr marL="0" indent="0">
              <a:buNone/>
            </a:pPr>
            <a:r>
              <a:rPr lang="en-US" b="1" dirty="0">
                <a:solidFill>
                  <a:srgbClr val="123047"/>
                </a:solidFill>
                <a:latin typeface="Arial" panose="020B0604020202020204" pitchFamily="34" charset="0"/>
                <a:cs typeface="Arial" panose="020B0604020202020204" pitchFamily="34" charset="0"/>
              </a:rPr>
              <a:t>Campaign implication</a:t>
            </a:r>
          </a:p>
        </p:txBody>
      </p:sp>
      <p:sp>
        <p:nvSpPr>
          <p:cNvPr id="24" name="Text 21"/>
          <p:cNvSpPr/>
          <p:nvPr/>
        </p:nvSpPr>
        <p:spPr>
          <a:xfrm>
            <a:off x="758952" y="4325112"/>
            <a:ext cx="6172200" cy="1143000"/>
          </a:xfrm>
          <a:prstGeom prst="rect">
            <a:avLst/>
          </a:prstGeom>
          <a:noFill/>
        </p:spPr>
        <p:txBody>
          <a:bodyPr wrap="square" lIns="0" tIns="0" rIns="0" bIns="0" rtlCol="0" anchor="ctr">
            <a:normAutofit/>
          </a:bodyPr>
          <a:lstStyle/>
          <a:p>
            <a:pPr marL="0" indent="0">
              <a:buNone/>
            </a:pPr>
            <a:r>
              <a:rPr lang="en-US" sz="1600" dirty="0">
                <a:solidFill>
                  <a:srgbClr val="263238"/>
                </a:solidFill>
                <a:latin typeface="Arial" panose="020B0604020202020204" pitchFamily="34" charset="0"/>
                <a:cs typeface="Arial" panose="020B0604020202020204" pitchFamily="34" charset="0"/>
              </a:rPr>
              <a:t>Combine information, motivation, practical skills and referral. Otherwise, the intervention risks blaming individuals for structurally patterned behaviours.</a:t>
            </a:r>
            <a:endParaRPr lang="en-US" sz="1600" dirty="0">
              <a:latin typeface="Arial" panose="020B0604020202020204" pitchFamily="34" charset="0"/>
              <a:cs typeface="Arial" panose="020B0604020202020204" pitchFamily="34" charset="0"/>
            </a:endParaRPr>
          </a:p>
        </p:txBody>
      </p:sp>
      <p:sp>
        <p:nvSpPr>
          <p:cNvPr id="26" name="Text 23"/>
          <p:cNvSpPr/>
          <p:nvPr/>
        </p:nvSpPr>
        <p:spPr>
          <a:xfrm>
            <a:off x="511809" y="5950766"/>
            <a:ext cx="9711844" cy="692605"/>
          </a:xfrm>
          <a:prstGeom prst="rect">
            <a:avLst/>
          </a:prstGeom>
          <a:noFill/>
        </p:spPr>
        <p:txBody>
          <a:bodyPr wrap="square" lIns="0" tIns="0" rIns="0" bIns="0" rtlCol="0" anchor="ctr"/>
          <a:lstStyle/>
          <a:p>
            <a:pPr marL="0" indent="0">
              <a:buNone/>
            </a:pPr>
            <a:r>
              <a:rPr lang="en-US" sz="1600" b="1" i="1" dirty="0">
                <a:solidFill>
                  <a:srgbClr val="536173"/>
                </a:solidFill>
                <a:latin typeface="Arial" panose="020B0604020202020204" pitchFamily="34" charset="0"/>
                <a:ea typeface="Arial" panose="020B0604020202020204" pitchFamily="34" charset="-122"/>
                <a:cs typeface="Arial" panose="020B0604020202020204" pitchFamily="34" charset="0"/>
                <a:sym typeface="+mn-ea"/>
              </a:rPr>
              <a:t>Conceptual basis: social determinants of health and UK inequality evidence (DHSC/OHID, 2025b; WHO, 2024).</a:t>
            </a:r>
            <a:endParaRPr lang="en-US" sz="1600" b="1" dirty="0">
              <a:latin typeface="Arial" panose="020B0604020202020204" pitchFamily="34" charset="0"/>
              <a:cs typeface="Arial" panose="020B0604020202020204" pitchFamily="34" charset="0"/>
            </a:endParaRPr>
          </a:p>
          <a:p>
            <a:pPr marL="0" indent="0">
              <a:buNone/>
            </a:pPr>
            <a:endParaRPr lang="en-US" sz="1200" dirty="0"/>
          </a:p>
        </p:txBody>
      </p:sp>
      <p:sp>
        <p:nvSpPr>
          <p:cNvPr id="28" name="Text 25"/>
          <p:cNvSpPr/>
          <p:nvPr/>
        </p:nvSpPr>
        <p:spPr>
          <a:xfrm>
            <a:off x="10881360" y="6473952"/>
            <a:ext cx="731520" cy="201168"/>
          </a:xfrm>
          <a:prstGeom prst="rect">
            <a:avLst/>
          </a:prstGeom>
          <a:noFill/>
        </p:spPr>
        <p:txBody>
          <a:bodyPr wrap="square" lIns="0" tIns="0" rIns="0" bIns="0" rtlCol="0" anchor="ctr"/>
          <a:lstStyle/>
          <a:p>
            <a:pPr marL="0" indent="0" algn="r">
              <a:buNone/>
            </a:pPr>
            <a:r>
              <a:rPr lang="en-US" sz="800" b="1" dirty="0">
                <a:solidFill>
                  <a:srgbClr val="6C757D"/>
                </a:solidFill>
              </a:rPr>
              <a:t>05</a:t>
            </a:r>
            <a:endParaRPr lang="en-US" sz="800" dirty="0"/>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0"/>
          <p:cNvSpPr/>
          <p:nvPr/>
        </p:nvSpPr>
        <p:spPr>
          <a:xfrm>
            <a:off x="502920" y="228600"/>
            <a:ext cx="8046720" cy="384048"/>
          </a:xfrm>
          <a:prstGeom prst="rect">
            <a:avLst/>
          </a:prstGeom>
          <a:noFill/>
        </p:spPr>
        <p:txBody>
          <a:bodyPr wrap="square" lIns="0" tIns="0" rIns="0" bIns="0" rtlCol="0" anchor="ctr">
            <a:normAutofit/>
          </a:bodyPr>
          <a:lstStyle/>
          <a:p>
            <a:pPr marL="0" indent="0">
              <a:buNone/>
            </a:pPr>
            <a:r>
              <a:rPr lang="en-US" sz="2400" b="1" dirty="0">
                <a:solidFill>
                  <a:srgbClr val="123047"/>
                </a:solidFill>
                <a:latin typeface="Aptos Display" pitchFamily="34" charset="0"/>
                <a:ea typeface="Aptos Display" pitchFamily="34" charset="-122"/>
                <a:cs typeface="Aptos Display" pitchFamily="34" charset="-120"/>
              </a:rPr>
              <a:t>Consequences of poor habits: short-term and long-term harm</a:t>
            </a:r>
            <a:endParaRPr lang="en-US" sz="2400" dirty="0"/>
          </a:p>
        </p:txBody>
      </p:sp>
      <p:sp>
        <p:nvSpPr>
          <p:cNvPr id="3" name="Text 1"/>
          <p:cNvSpPr/>
          <p:nvPr/>
        </p:nvSpPr>
        <p:spPr>
          <a:xfrm>
            <a:off x="8823960" y="246888"/>
            <a:ext cx="2148840" cy="292608"/>
          </a:xfrm>
          <a:prstGeom prst="rect">
            <a:avLst/>
          </a:prstGeom>
          <a:noFill/>
        </p:spPr>
        <p:txBody>
          <a:bodyPr wrap="square" lIns="0" tIns="0" rIns="0" bIns="0" rtlCol="0" anchor="ctr"/>
          <a:lstStyle/>
          <a:p>
            <a:pPr marL="0" indent="0" algn="r">
              <a:buNone/>
            </a:pPr>
            <a:r>
              <a:rPr lang="en-US" b="1" dirty="0">
                <a:solidFill>
                  <a:srgbClr val="0B7285"/>
                </a:solidFill>
              </a:rPr>
              <a:t>Task 1: Rationale</a:t>
            </a:r>
            <a:endParaRPr lang="en-US" dirty="0"/>
          </a:p>
        </p:txBody>
      </p:sp>
      <p:sp>
        <p:nvSpPr>
          <p:cNvPr id="4" name="Text 2"/>
          <p:cNvSpPr/>
          <p:nvPr/>
        </p:nvSpPr>
        <p:spPr>
          <a:xfrm>
            <a:off x="11137392" y="237744"/>
            <a:ext cx="502920" cy="292608"/>
          </a:xfrm>
          <a:prstGeom prst="rect">
            <a:avLst/>
          </a:prstGeom>
          <a:noFill/>
        </p:spPr>
        <p:txBody>
          <a:bodyPr wrap="square" lIns="0" tIns="0" rIns="0" bIns="0" rtlCol="0" anchor="ctr"/>
          <a:lstStyle/>
          <a:p>
            <a:pPr marL="0" indent="0" algn="r">
              <a:buNone/>
            </a:pPr>
            <a:r>
              <a:rPr lang="en-US" sz="1000" b="1" dirty="0">
                <a:solidFill>
                  <a:srgbClr val="6C757D"/>
                </a:solidFill>
              </a:rPr>
              <a:t>06</a:t>
            </a:r>
            <a:endParaRPr lang="en-US" sz="1000" dirty="0"/>
          </a:p>
        </p:txBody>
      </p:sp>
      <p:sp>
        <p:nvSpPr>
          <p:cNvPr id="5" name="Shape 3"/>
          <p:cNvSpPr/>
          <p:nvPr/>
        </p:nvSpPr>
        <p:spPr>
          <a:xfrm>
            <a:off x="502920" y="713232"/>
            <a:ext cx="11155680" cy="0"/>
          </a:xfrm>
          <a:prstGeom prst="line">
            <a:avLst/>
          </a:prstGeom>
          <a:noFill/>
          <a:ln w="12700">
            <a:solidFill>
              <a:srgbClr val="D9E7EC"/>
            </a:solidFill>
            <a:prstDash val="solid"/>
          </a:ln>
        </p:spPr>
        <p:txBody>
          <a:bodyPr/>
          <a:lstStyle/>
          <a:p>
            <a:endParaRPr/>
          </a:p>
        </p:txBody>
      </p:sp>
      <p:sp>
        <p:nvSpPr>
          <p:cNvPr id="6" name="Shape 4"/>
          <p:cNvSpPr/>
          <p:nvPr/>
        </p:nvSpPr>
        <p:spPr>
          <a:xfrm>
            <a:off x="7744968" y="932688"/>
            <a:ext cx="3895344" cy="4352544"/>
          </a:xfrm>
          <a:prstGeom prst="roundRect">
            <a:avLst>
              <a:gd name="adj" fmla="val 3756"/>
            </a:avLst>
          </a:prstGeom>
          <a:solidFill>
            <a:srgbClr val="FFFFFF"/>
          </a:solidFill>
          <a:ln w="12700">
            <a:solidFill>
              <a:srgbClr val="E3EEF1"/>
            </a:solidFill>
            <a:prstDash val="solid"/>
          </a:ln>
          <a:effectLst>
            <a:outerShdw blurRad="19050" dist="12700" dir="2700000" algn="bl" rotWithShape="0">
              <a:srgbClr val="000000">
                <a:alpha val="13000"/>
              </a:srgbClr>
            </a:outerShdw>
          </a:effectLst>
        </p:spPr>
        <p:txBody>
          <a:bodyPr/>
          <a:lstStyle/>
          <a:p>
            <a:endParaRPr/>
          </a:p>
        </p:txBody>
      </p:sp>
      <p:pic>
        <p:nvPicPr>
          <p:cNvPr id="7" name="Image 0" descr="/mnt/data/a_clean_medical_infographic_illustration_scene_a_batch_6.jpg"/>
          <p:cNvPicPr>
            <a:picLocks noChangeAspect="1"/>
          </p:cNvPicPr>
          <p:nvPr/>
        </p:nvPicPr>
        <p:blipFill>
          <a:blip r:embed="rId3"/>
          <a:srcRect l="16489" r="16489"/>
          <a:stretch>
            <a:fillRect/>
          </a:stretch>
        </p:blipFill>
        <p:spPr>
          <a:xfrm>
            <a:off x="7772400" y="960120"/>
            <a:ext cx="3840480" cy="4297680"/>
          </a:xfrm>
          <a:prstGeom prst="rect">
            <a:avLst/>
          </a:prstGeom>
        </p:spPr>
      </p:pic>
      <p:sp>
        <p:nvSpPr>
          <p:cNvPr id="8" name="Shape 5"/>
          <p:cNvSpPr/>
          <p:nvPr/>
        </p:nvSpPr>
        <p:spPr>
          <a:xfrm>
            <a:off x="700469" y="986789"/>
            <a:ext cx="3176841" cy="4223885"/>
          </a:xfrm>
          <a:prstGeom prst="roundRect">
            <a:avLst>
              <a:gd name="adj" fmla="val 3529"/>
            </a:avLst>
          </a:prstGeom>
          <a:solidFill>
            <a:srgbClr val="FFFFFF"/>
          </a:solidFill>
          <a:ln w="12700">
            <a:solidFill>
              <a:srgbClr val="E0ECEF"/>
            </a:solidFill>
            <a:prstDash val="solid"/>
          </a:ln>
          <a:effectLst>
            <a:outerShdw blurRad="12700" dist="8890" dir="2700000" algn="bl" rotWithShape="0">
              <a:srgbClr val="000000">
                <a:alpha val="8000"/>
              </a:srgbClr>
            </a:outerShdw>
          </a:effectLst>
        </p:spPr>
        <p:txBody>
          <a:bodyPr/>
          <a:lstStyle/>
          <a:p>
            <a:endParaRPr/>
          </a:p>
        </p:txBody>
      </p:sp>
      <p:sp>
        <p:nvSpPr>
          <p:cNvPr id="9" name="Shape 6"/>
          <p:cNvSpPr/>
          <p:nvPr/>
        </p:nvSpPr>
        <p:spPr>
          <a:xfrm flipH="1">
            <a:off x="570101" y="987425"/>
            <a:ext cx="76200" cy="4224655"/>
          </a:xfrm>
          <a:prstGeom prst="rect">
            <a:avLst/>
          </a:prstGeom>
          <a:solidFill>
            <a:srgbClr val="F4A261"/>
          </a:solidFill>
          <a:ln w="12700">
            <a:solidFill>
              <a:srgbClr val="F4A261"/>
            </a:solidFill>
            <a:prstDash val="solid"/>
          </a:ln>
        </p:spPr>
        <p:txBody>
          <a:bodyPr/>
          <a:lstStyle/>
          <a:p>
            <a:endParaRPr/>
          </a:p>
        </p:txBody>
      </p:sp>
      <p:sp>
        <p:nvSpPr>
          <p:cNvPr id="10" name="Text 7"/>
          <p:cNvSpPr/>
          <p:nvPr/>
        </p:nvSpPr>
        <p:spPr>
          <a:xfrm>
            <a:off x="1088390" y="1027430"/>
            <a:ext cx="2459355" cy="349114"/>
          </a:xfrm>
          <a:prstGeom prst="rect">
            <a:avLst/>
          </a:prstGeom>
          <a:noFill/>
        </p:spPr>
        <p:txBody>
          <a:bodyPr wrap="square" lIns="0" tIns="0" rIns="0" bIns="0" rtlCol="0" anchor="ctr">
            <a:noAutofit/>
          </a:bodyPr>
          <a:lstStyle/>
          <a:p>
            <a:pPr marL="0" indent="0">
              <a:buNone/>
            </a:pPr>
            <a:r>
              <a:rPr lang="en-US" b="1" dirty="0">
                <a:solidFill>
                  <a:srgbClr val="123047"/>
                </a:solidFill>
                <a:latin typeface="Arial" panose="020B0604020202020204" pitchFamily="34" charset="0"/>
                <a:cs typeface="Arial" panose="020B0604020202020204" pitchFamily="34" charset="0"/>
              </a:rPr>
              <a:t>Short-term: daily life</a:t>
            </a:r>
          </a:p>
        </p:txBody>
      </p:sp>
      <p:sp>
        <p:nvSpPr>
          <p:cNvPr id="11" name="Text 8"/>
          <p:cNvSpPr/>
          <p:nvPr/>
        </p:nvSpPr>
        <p:spPr>
          <a:xfrm>
            <a:off x="774638" y="1450660"/>
            <a:ext cx="3086100" cy="3650479"/>
          </a:xfrm>
          <a:prstGeom prst="rect">
            <a:avLst/>
          </a:prstGeom>
          <a:noFill/>
        </p:spPr>
        <p:txBody>
          <a:bodyPr wrap="square" lIns="0" tIns="0" rIns="0" bIns="0" rtlCol="0" anchor="ctr">
            <a:normAutofit/>
          </a:bodyPr>
          <a:lstStyle/>
          <a:p>
            <a:pPr marL="285750" indent="-285750">
              <a:buFont typeface="Arial" panose="020B0604020202020204" pitchFamily="34" charset="0"/>
              <a:buChar char="•"/>
            </a:pPr>
            <a:r>
              <a:rPr lang="en-US" dirty="0">
                <a:solidFill>
                  <a:srgbClr val="263238"/>
                </a:solidFill>
                <a:latin typeface="Arial" panose="020B0604020202020204" pitchFamily="34" charset="0"/>
                <a:cs typeface="Arial" panose="020B0604020202020204" pitchFamily="34" charset="0"/>
              </a:rPr>
              <a:t>Hangovers, poor sleep and low energy.</a:t>
            </a:r>
            <a:endParaRPr lang="en-US" dirty="0">
              <a:latin typeface="Arial" panose="020B0604020202020204" pitchFamily="34" charset="0"/>
              <a:cs typeface="Arial" panose="020B0604020202020204" pitchFamily="34" charset="0"/>
            </a:endParaRPr>
          </a:p>
          <a:p>
            <a:pPr marL="285750" indent="-285750">
              <a:buFont typeface="Arial" panose="020B0604020202020204" pitchFamily="34" charset="0"/>
              <a:buChar char="•"/>
            </a:pPr>
            <a:r>
              <a:rPr lang="en-US" dirty="0">
                <a:solidFill>
                  <a:srgbClr val="263238"/>
                </a:solidFill>
                <a:latin typeface="Arial" panose="020B0604020202020204" pitchFamily="34" charset="0"/>
                <a:cs typeface="Arial" panose="020B0604020202020204" pitchFamily="34" charset="0"/>
              </a:rPr>
              <a:t>Breathlessness and reduced exercise tolerance.</a:t>
            </a:r>
            <a:endParaRPr lang="en-US" dirty="0">
              <a:latin typeface="Arial" panose="020B0604020202020204" pitchFamily="34" charset="0"/>
              <a:cs typeface="Arial" panose="020B0604020202020204" pitchFamily="34" charset="0"/>
            </a:endParaRPr>
          </a:p>
          <a:p>
            <a:pPr marL="285750" indent="-285750">
              <a:buFont typeface="Arial" panose="020B0604020202020204" pitchFamily="34" charset="0"/>
              <a:buChar char="•"/>
            </a:pPr>
            <a:r>
              <a:rPr lang="en-US" dirty="0">
                <a:solidFill>
                  <a:srgbClr val="263238"/>
                </a:solidFill>
                <a:latin typeface="Arial" panose="020B0604020202020204" pitchFamily="34" charset="0"/>
                <a:cs typeface="Arial" panose="020B0604020202020204" pitchFamily="34" charset="0"/>
              </a:rPr>
              <a:t>Mood change, irritability and cravings.</a:t>
            </a:r>
            <a:endParaRPr lang="en-US" dirty="0">
              <a:latin typeface="Arial" panose="020B0604020202020204" pitchFamily="34" charset="0"/>
              <a:cs typeface="Arial" panose="020B0604020202020204" pitchFamily="34" charset="0"/>
            </a:endParaRPr>
          </a:p>
          <a:p>
            <a:pPr marL="285750" indent="-285750">
              <a:buFont typeface="Arial" panose="020B0604020202020204" pitchFamily="34" charset="0"/>
              <a:buChar char="•"/>
            </a:pPr>
            <a:r>
              <a:rPr lang="en-US" dirty="0">
                <a:solidFill>
                  <a:srgbClr val="263238"/>
                </a:solidFill>
                <a:latin typeface="Arial" panose="020B0604020202020204" pitchFamily="34" charset="0"/>
                <a:cs typeface="Arial" panose="020B0604020202020204" pitchFamily="34" charset="0"/>
              </a:rPr>
              <a:t>Accidents, injuries and unsafe decisions.</a:t>
            </a:r>
            <a:endParaRPr lang="en-US" dirty="0">
              <a:latin typeface="Arial" panose="020B0604020202020204" pitchFamily="34" charset="0"/>
              <a:cs typeface="Arial" panose="020B0604020202020204" pitchFamily="34" charset="0"/>
            </a:endParaRPr>
          </a:p>
          <a:p>
            <a:pPr marL="285750" indent="-285750">
              <a:buFont typeface="Arial" panose="020B0604020202020204" pitchFamily="34" charset="0"/>
              <a:buChar char="•"/>
            </a:pPr>
            <a:r>
              <a:rPr lang="en-US" dirty="0">
                <a:solidFill>
                  <a:srgbClr val="263238"/>
                </a:solidFill>
                <a:latin typeface="Arial" panose="020B0604020202020204" pitchFamily="34" charset="0"/>
                <a:cs typeface="Arial" panose="020B0604020202020204" pitchFamily="34" charset="0"/>
              </a:rPr>
              <a:t>Family conflict and financial pressure.</a:t>
            </a:r>
            <a:endParaRPr lang="en-US" dirty="0">
              <a:latin typeface="Arial" panose="020B0604020202020204" pitchFamily="34" charset="0"/>
              <a:cs typeface="Arial" panose="020B0604020202020204" pitchFamily="34" charset="0"/>
            </a:endParaRPr>
          </a:p>
        </p:txBody>
      </p:sp>
      <p:sp>
        <p:nvSpPr>
          <p:cNvPr id="12" name="Shape 9"/>
          <p:cNvSpPr/>
          <p:nvPr/>
        </p:nvSpPr>
        <p:spPr>
          <a:xfrm>
            <a:off x="4141978" y="987425"/>
            <a:ext cx="3175979" cy="4223885"/>
          </a:xfrm>
          <a:prstGeom prst="roundRect">
            <a:avLst>
              <a:gd name="adj" fmla="val 11970"/>
            </a:avLst>
          </a:prstGeom>
          <a:solidFill>
            <a:srgbClr val="FFFFFF"/>
          </a:solidFill>
          <a:ln w="12700">
            <a:solidFill>
              <a:srgbClr val="E0ECEF"/>
            </a:solidFill>
            <a:prstDash val="solid"/>
          </a:ln>
          <a:effectLst>
            <a:outerShdw blurRad="12700" dist="8890" dir="2700000" algn="bl" rotWithShape="0">
              <a:srgbClr val="000000">
                <a:alpha val="8000"/>
              </a:srgbClr>
            </a:outerShdw>
          </a:effectLst>
        </p:spPr>
        <p:txBody>
          <a:bodyPr/>
          <a:lstStyle/>
          <a:p>
            <a:endParaRPr/>
          </a:p>
        </p:txBody>
      </p:sp>
      <p:sp>
        <p:nvSpPr>
          <p:cNvPr id="13" name="Shape 10"/>
          <p:cNvSpPr/>
          <p:nvPr/>
        </p:nvSpPr>
        <p:spPr>
          <a:xfrm>
            <a:off x="4087810" y="987552"/>
            <a:ext cx="64008" cy="4224528"/>
          </a:xfrm>
          <a:prstGeom prst="rect">
            <a:avLst/>
          </a:prstGeom>
          <a:solidFill>
            <a:srgbClr val="E76F51"/>
          </a:solidFill>
          <a:ln w="12700">
            <a:solidFill>
              <a:srgbClr val="E76F51"/>
            </a:solidFill>
            <a:prstDash val="solid"/>
          </a:ln>
        </p:spPr>
        <p:txBody>
          <a:bodyPr/>
          <a:lstStyle/>
          <a:p>
            <a:endParaRPr/>
          </a:p>
        </p:txBody>
      </p:sp>
      <p:sp>
        <p:nvSpPr>
          <p:cNvPr id="14" name="Text 11"/>
          <p:cNvSpPr/>
          <p:nvPr/>
        </p:nvSpPr>
        <p:spPr>
          <a:xfrm>
            <a:off x="4363720" y="1000125"/>
            <a:ext cx="2768600" cy="450535"/>
          </a:xfrm>
          <a:prstGeom prst="rect">
            <a:avLst/>
          </a:prstGeom>
          <a:noFill/>
        </p:spPr>
        <p:txBody>
          <a:bodyPr wrap="square" lIns="0" tIns="0" rIns="0" bIns="0" rtlCol="0" anchor="ctr">
            <a:noAutofit/>
          </a:bodyPr>
          <a:lstStyle/>
          <a:p>
            <a:pPr marL="0" indent="0">
              <a:buNone/>
            </a:pPr>
            <a:r>
              <a:rPr lang="en-US" b="1" dirty="0">
                <a:solidFill>
                  <a:srgbClr val="123047"/>
                </a:solidFill>
                <a:latin typeface="Arial" panose="020B0604020202020204" pitchFamily="34" charset="0"/>
                <a:cs typeface="Arial" panose="020B0604020202020204" pitchFamily="34" charset="0"/>
              </a:rPr>
              <a:t>Long-term: future health</a:t>
            </a:r>
          </a:p>
        </p:txBody>
      </p:sp>
      <p:sp>
        <p:nvSpPr>
          <p:cNvPr id="15" name="Text 12"/>
          <p:cNvSpPr/>
          <p:nvPr/>
        </p:nvSpPr>
        <p:spPr>
          <a:xfrm>
            <a:off x="4346539" y="1560830"/>
            <a:ext cx="2927350" cy="3650479"/>
          </a:xfrm>
          <a:prstGeom prst="rect">
            <a:avLst/>
          </a:prstGeom>
          <a:noFill/>
        </p:spPr>
        <p:txBody>
          <a:bodyPr wrap="square" lIns="0" tIns="0" rIns="0" bIns="0" rtlCol="0" anchor="ctr">
            <a:normAutofit lnSpcReduction="10000"/>
          </a:bodyPr>
          <a:lstStyle/>
          <a:p>
            <a:pPr marL="285750" indent="-285750">
              <a:buFont typeface="Arial" panose="020B0604020202020204" pitchFamily="34" charset="0"/>
              <a:buChar char="•"/>
            </a:pPr>
            <a:r>
              <a:rPr lang="en-US" sz="2000" dirty="0">
                <a:solidFill>
                  <a:srgbClr val="263238"/>
                </a:solidFill>
                <a:latin typeface="Arial" panose="020B0604020202020204" pitchFamily="34" charset="0"/>
                <a:cs typeface="Arial" panose="020B0604020202020204" pitchFamily="34" charset="0"/>
              </a:rPr>
              <a:t>Cancer, COPD and cardiovascular disease.</a:t>
            </a:r>
          </a:p>
          <a:p>
            <a:pPr marL="285750" indent="-285750">
              <a:buFont typeface="Arial" panose="020B0604020202020204" pitchFamily="34" charset="0"/>
              <a:buChar char="•"/>
            </a:pPr>
            <a:r>
              <a:rPr lang="en-US" sz="2000" dirty="0">
                <a:solidFill>
                  <a:srgbClr val="263238"/>
                </a:solidFill>
                <a:latin typeface="Arial" panose="020B0604020202020204" pitchFamily="34" charset="0"/>
                <a:cs typeface="Arial" panose="020B0604020202020204" pitchFamily="34" charset="0"/>
              </a:rPr>
              <a:t>Liver disease, pancreatitis and dependency.</a:t>
            </a:r>
          </a:p>
          <a:p>
            <a:pPr marL="285750" indent="-285750">
              <a:buFont typeface="Arial" panose="020B0604020202020204" pitchFamily="34" charset="0"/>
              <a:buChar char="•"/>
            </a:pPr>
            <a:r>
              <a:rPr lang="en-US" sz="2000" dirty="0">
                <a:solidFill>
                  <a:srgbClr val="263238"/>
                </a:solidFill>
                <a:latin typeface="Arial" panose="020B0604020202020204" pitchFamily="34" charset="0"/>
                <a:cs typeface="Arial" panose="020B0604020202020204" pitchFamily="34" charset="0"/>
              </a:rPr>
              <a:t>Worsening mental health and isolation.</a:t>
            </a:r>
          </a:p>
          <a:p>
            <a:pPr marL="285750" indent="-285750">
              <a:buFont typeface="Arial" panose="020B0604020202020204" pitchFamily="34" charset="0"/>
              <a:buChar char="•"/>
            </a:pPr>
            <a:r>
              <a:rPr lang="en-US" sz="2000" dirty="0">
                <a:solidFill>
                  <a:srgbClr val="263238"/>
                </a:solidFill>
                <a:latin typeface="Arial" panose="020B0604020202020204" pitchFamily="34" charset="0"/>
                <a:cs typeface="Arial" panose="020B0604020202020204" pitchFamily="34" charset="0"/>
              </a:rPr>
              <a:t>Second-hand smoke harms children.</a:t>
            </a:r>
          </a:p>
          <a:p>
            <a:pPr marL="285750" indent="-285750">
              <a:buFont typeface="Arial" panose="020B0604020202020204" pitchFamily="34" charset="0"/>
              <a:buChar char="•"/>
            </a:pPr>
            <a:r>
              <a:rPr lang="en-US" sz="2000" dirty="0">
                <a:solidFill>
                  <a:srgbClr val="263238"/>
                </a:solidFill>
                <a:latin typeface="Arial" panose="020B0604020202020204" pitchFamily="34" charset="0"/>
                <a:cs typeface="Arial" panose="020B0604020202020204" pitchFamily="34" charset="0"/>
              </a:rPr>
              <a:t>Premature mortality and inequalities.</a:t>
            </a:r>
          </a:p>
        </p:txBody>
      </p:sp>
      <p:sp>
        <p:nvSpPr>
          <p:cNvPr id="16" name="Text 13"/>
          <p:cNvSpPr/>
          <p:nvPr/>
        </p:nvSpPr>
        <p:spPr>
          <a:xfrm>
            <a:off x="731519" y="5394959"/>
            <a:ext cx="7178591" cy="475487"/>
          </a:xfrm>
          <a:prstGeom prst="rect">
            <a:avLst/>
          </a:prstGeom>
          <a:noFill/>
        </p:spPr>
        <p:txBody>
          <a:bodyPr wrap="square" lIns="0" tIns="0" rIns="0" bIns="0" rtlCol="0" anchor="ctr">
            <a:normAutofit lnSpcReduction="10000"/>
          </a:bodyPr>
          <a:lstStyle/>
          <a:p>
            <a:pPr marL="0" indent="0">
              <a:buNone/>
            </a:pPr>
            <a:r>
              <a:rPr lang="en-US" sz="1600" b="1" dirty="0">
                <a:solidFill>
                  <a:srgbClr val="123047"/>
                </a:solidFill>
              </a:rPr>
              <a:t>Campaign message: benefits of change begin early, while prevention reduces future disease and inequality.</a:t>
            </a:r>
            <a:endParaRPr lang="en-US" sz="1600" dirty="0"/>
          </a:p>
        </p:txBody>
      </p:sp>
      <p:sp>
        <p:nvSpPr>
          <p:cNvPr id="18" name="Text 15"/>
          <p:cNvSpPr/>
          <p:nvPr/>
        </p:nvSpPr>
        <p:spPr>
          <a:xfrm>
            <a:off x="663912" y="6053325"/>
            <a:ext cx="7929246" cy="621796"/>
          </a:xfrm>
          <a:prstGeom prst="rect">
            <a:avLst/>
          </a:prstGeom>
          <a:noFill/>
        </p:spPr>
        <p:txBody>
          <a:bodyPr wrap="square" lIns="0" tIns="0" rIns="0" bIns="0" rtlCol="0" anchor="ctr"/>
          <a:lstStyle/>
          <a:p>
            <a:pPr marL="0" indent="0">
              <a:buNone/>
            </a:pPr>
            <a:r>
              <a:rPr lang="en-US" sz="1400" b="1" i="1" dirty="0">
                <a:solidFill>
                  <a:srgbClr val="536173"/>
                </a:solidFill>
                <a:latin typeface="Arial" panose="020B0604020202020204" pitchFamily="34" charset="0"/>
                <a:ea typeface="Arial" panose="020B0604020202020204" pitchFamily="34" charset="-122"/>
                <a:cs typeface="Arial" panose="020B0604020202020204" pitchFamily="34" charset="0"/>
                <a:sym typeface="+mn-ea"/>
              </a:rPr>
              <a:t>Health harms: WHO Europe (2025), NHS Better Health (2024a), NHS England Digital (2024), NHS Inform (2025)</a:t>
            </a:r>
            <a:endParaRPr lang="en-US" sz="1400" b="1" dirty="0">
              <a:latin typeface="Arial" panose="020B0604020202020204" pitchFamily="34" charset="0"/>
              <a:cs typeface="Arial" panose="020B0604020202020204" pitchFamily="34" charset="0"/>
            </a:endParaRPr>
          </a:p>
        </p:txBody>
      </p:sp>
      <p:sp>
        <p:nvSpPr>
          <p:cNvPr id="20" name="Text 17"/>
          <p:cNvSpPr/>
          <p:nvPr/>
        </p:nvSpPr>
        <p:spPr>
          <a:xfrm>
            <a:off x="10881360" y="6473952"/>
            <a:ext cx="731520" cy="201168"/>
          </a:xfrm>
          <a:prstGeom prst="rect">
            <a:avLst/>
          </a:prstGeom>
          <a:noFill/>
        </p:spPr>
        <p:txBody>
          <a:bodyPr wrap="square" lIns="0" tIns="0" rIns="0" bIns="0" rtlCol="0" anchor="ctr"/>
          <a:lstStyle/>
          <a:p>
            <a:pPr marL="0" indent="0" algn="r">
              <a:buNone/>
            </a:pPr>
            <a:r>
              <a:rPr lang="en-US" sz="800" b="1" dirty="0">
                <a:solidFill>
                  <a:srgbClr val="6C757D"/>
                </a:solidFill>
              </a:rPr>
              <a:t>06</a:t>
            </a:r>
            <a:endParaRPr lang="en-US" sz="800" dirty="0"/>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0"/>
          <p:cNvSpPr/>
          <p:nvPr/>
        </p:nvSpPr>
        <p:spPr>
          <a:xfrm>
            <a:off x="502919" y="228600"/>
            <a:ext cx="8630063" cy="484632"/>
          </a:xfrm>
          <a:prstGeom prst="rect">
            <a:avLst/>
          </a:prstGeom>
          <a:noFill/>
        </p:spPr>
        <p:txBody>
          <a:bodyPr wrap="square" lIns="0" tIns="0" rIns="0" bIns="0" rtlCol="0" anchor="ctr">
            <a:normAutofit/>
          </a:bodyPr>
          <a:lstStyle/>
          <a:p>
            <a:pPr marL="0" indent="0">
              <a:buNone/>
            </a:pPr>
            <a:r>
              <a:rPr lang="en-US" sz="2800" b="1" dirty="0">
                <a:solidFill>
                  <a:srgbClr val="123047"/>
                </a:solidFill>
                <a:latin typeface="Aptos Display" pitchFamily="34" charset="0"/>
                <a:ea typeface="Aptos Display" pitchFamily="34" charset="-122"/>
                <a:cs typeface="Aptos Display" pitchFamily="34" charset="-120"/>
              </a:rPr>
              <a:t>Three measurable campaign aims</a:t>
            </a:r>
            <a:endParaRPr lang="en-US" sz="2800" dirty="0"/>
          </a:p>
        </p:txBody>
      </p:sp>
      <p:sp>
        <p:nvSpPr>
          <p:cNvPr id="3" name="Text 1"/>
          <p:cNvSpPr/>
          <p:nvPr/>
        </p:nvSpPr>
        <p:spPr>
          <a:xfrm>
            <a:off x="8725359" y="246888"/>
            <a:ext cx="2247441" cy="292608"/>
          </a:xfrm>
          <a:prstGeom prst="rect">
            <a:avLst/>
          </a:prstGeom>
          <a:noFill/>
        </p:spPr>
        <p:txBody>
          <a:bodyPr wrap="square" lIns="0" tIns="0" rIns="0" bIns="0" rtlCol="0" anchor="ctr"/>
          <a:lstStyle/>
          <a:p>
            <a:pPr marL="0" indent="0" algn="r">
              <a:buNone/>
            </a:pPr>
            <a:r>
              <a:rPr lang="en-US" b="1" dirty="0">
                <a:solidFill>
                  <a:srgbClr val="0B7285"/>
                </a:solidFill>
              </a:rPr>
              <a:t>Task 1: Rationale</a:t>
            </a:r>
            <a:endParaRPr lang="en-US" dirty="0"/>
          </a:p>
        </p:txBody>
      </p:sp>
      <p:sp>
        <p:nvSpPr>
          <p:cNvPr id="4" name="Text 2"/>
          <p:cNvSpPr/>
          <p:nvPr/>
        </p:nvSpPr>
        <p:spPr>
          <a:xfrm>
            <a:off x="11137392" y="237744"/>
            <a:ext cx="502920" cy="292608"/>
          </a:xfrm>
          <a:prstGeom prst="rect">
            <a:avLst/>
          </a:prstGeom>
          <a:noFill/>
        </p:spPr>
        <p:txBody>
          <a:bodyPr wrap="square" lIns="0" tIns="0" rIns="0" bIns="0" rtlCol="0" anchor="ctr"/>
          <a:lstStyle/>
          <a:p>
            <a:pPr marL="0" indent="0" algn="r">
              <a:buNone/>
            </a:pPr>
            <a:r>
              <a:rPr lang="en-US" sz="1000" b="1" dirty="0">
                <a:solidFill>
                  <a:srgbClr val="6C757D"/>
                </a:solidFill>
              </a:rPr>
              <a:t>07</a:t>
            </a:r>
            <a:endParaRPr lang="en-US" sz="1000" dirty="0"/>
          </a:p>
        </p:txBody>
      </p:sp>
      <p:sp>
        <p:nvSpPr>
          <p:cNvPr id="5" name="Shape 3"/>
          <p:cNvSpPr/>
          <p:nvPr/>
        </p:nvSpPr>
        <p:spPr>
          <a:xfrm>
            <a:off x="502920" y="713232"/>
            <a:ext cx="11155680" cy="0"/>
          </a:xfrm>
          <a:prstGeom prst="line">
            <a:avLst/>
          </a:prstGeom>
          <a:noFill/>
          <a:ln w="12700">
            <a:solidFill>
              <a:srgbClr val="D9E7EC"/>
            </a:solidFill>
            <a:prstDash val="solid"/>
          </a:ln>
        </p:spPr>
        <p:txBody>
          <a:bodyPr/>
          <a:lstStyle/>
          <a:p>
            <a:endParaRPr/>
          </a:p>
        </p:txBody>
      </p:sp>
      <p:sp>
        <p:nvSpPr>
          <p:cNvPr id="6" name="Shape 4"/>
          <p:cNvSpPr/>
          <p:nvPr/>
        </p:nvSpPr>
        <p:spPr>
          <a:xfrm>
            <a:off x="7607808" y="978408"/>
            <a:ext cx="4032504" cy="4215384"/>
          </a:xfrm>
          <a:prstGeom prst="roundRect">
            <a:avLst>
              <a:gd name="adj" fmla="val 3628"/>
            </a:avLst>
          </a:prstGeom>
          <a:solidFill>
            <a:srgbClr val="FFFFFF"/>
          </a:solidFill>
          <a:ln w="12700">
            <a:solidFill>
              <a:srgbClr val="E3EEF1"/>
            </a:solidFill>
            <a:prstDash val="solid"/>
          </a:ln>
          <a:effectLst>
            <a:outerShdw blurRad="19050" dist="12700" dir="2700000" algn="bl" rotWithShape="0">
              <a:srgbClr val="000000">
                <a:alpha val="13000"/>
              </a:srgbClr>
            </a:outerShdw>
          </a:effectLst>
        </p:spPr>
        <p:txBody>
          <a:bodyPr/>
          <a:lstStyle/>
          <a:p>
            <a:endParaRPr/>
          </a:p>
        </p:txBody>
      </p:sp>
      <p:pic>
        <p:nvPicPr>
          <p:cNvPr id="7" name="Image 0" descr="/mnt/data/a_clean_flat_modern_infographic_illustration_with_batch_7.jpg"/>
          <p:cNvPicPr>
            <a:picLocks noChangeAspect="1"/>
          </p:cNvPicPr>
          <p:nvPr/>
        </p:nvPicPr>
        <p:blipFill>
          <a:blip r:embed="rId3"/>
          <a:srcRect l="14148" r="14148"/>
          <a:stretch>
            <a:fillRect/>
          </a:stretch>
        </p:blipFill>
        <p:spPr>
          <a:xfrm>
            <a:off x="7635240" y="1005840"/>
            <a:ext cx="3977640" cy="4160520"/>
          </a:xfrm>
          <a:prstGeom prst="rect">
            <a:avLst/>
          </a:prstGeom>
        </p:spPr>
      </p:pic>
      <p:sp>
        <p:nvSpPr>
          <p:cNvPr id="8" name="Shape 5"/>
          <p:cNvSpPr/>
          <p:nvPr/>
        </p:nvSpPr>
        <p:spPr>
          <a:xfrm>
            <a:off x="594360" y="987552"/>
            <a:ext cx="2148840" cy="4279392"/>
          </a:xfrm>
          <a:prstGeom prst="roundRect">
            <a:avLst>
              <a:gd name="adj" fmla="val 5106"/>
            </a:avLst>
          </a:prstGeom>
          <a:solidFill>
            <a:srgbClr val="FFFFFF"/>
          </a:solidFill>
          <a:ln w="12700">
            <a:solidFill>
              <a:srgbClr val="E0ECEF"/>
            </a:solidFill>
            <a:prstDash val="solid"/>
          </a:ln>
          <a:effectLst>
            <a:outerShdw blurRad="12700" dist="8890" dir="2700000" algn="bl" rotWithShape="0">
              <a:srgbClr val="000000">
                <a:alpha val="8000"/>
              </a:srgbClr>
            </a:outerShdw>
          </a:effectLst>
        </p:spPr>
        <p:txBody>
          <a:bodyPr/>
          <a:lstStyle/>
          <a:p>
            <a:endParaRPr/>
          </a:p>
        </p:txBody>
      </p:sp>
      <p:sp>
        <p:nvSpPr>
          <p:cNvPr id="9" name="Shape 6"/>
          <p:cNvSpPr/>
          <p:nvPr/>
        </p:nvSpPr>
        <p:spPr>
          <a:xfrm>
            <a:off x="594360" y="987552"/>
            <a:ext cx="64008" cy="4279392"/>
          </a:xfrm>
          <a:prstGeom prst="rect">
            <a:avLst/>
          </a:prstGeom>
          <a:solidFill>
            <a:srgbClr val="0B7285"/>
          </a:solidFill>
          <a:ln w="12700">
            <a:solidFill>
              <a:srgbClr val="0B7285"/>
            </a:solidFill>
            <a:prstDash val="solid"/>
          </a:ln>
        </p:spPr>
        <p:txBody>
          <a:bodyPr/>
          <a:lstStyle/>
          <a:p>
            <a:endParaRPr/>
          </a:p>
        </p:txBody>
      </p:sp>
      <p:sp>
        <p:nvSpPr>
          <p:cNvPr id="10" name="Text 7"/>
          <p:cNvSpPr/>
          <p:nvPr/>
        </p:nvSpPr>
        <p:spPr>
          <a:xfrm>
            <a:off x="758951" y="1124712"/>
            <a:ext cx="1965833" cy="466344"/>
          </a:xfrm>
          <a:prstGeom prst="rect">
            <a:avLst/>
          </a:prstGeom>
          <a:noFill/>
        </p:spPr>
        <p:txBody>
          <a:bodyPr wrap="square" lIns="0" tIns="0" rIns="0" bIns="0" rtlCol="0" anchor="ctr">
            <a:normAutofit fontScale="92500" lnSpcReduction="20000"/>
          </a:bodyPr>
          <a:lstStyle/>
          <a:p>
            <a:pPr marL="0" indent="0" algn="ctr">
              <a:buNone/>
            </a:pPr>
            <a:r>
              <a:rPr lang="en-US" b="1" dirty="0">
                <a:solidFill>
                  <a:srgbClr val="123047"/>
                </a:solidFill>
              </a:rPr>
              <a:t>1. Increase awareness</a:t>
            </a:r>
            <a:endParaRPr lang="en-US" dirty="0"/>
          </a:p>
        </p:txBody>
      </p:sp>
      <p:sp>
        <p:nvSpPr>
          <p:cNvPr id="11" name="Text 8"/>
          <p:cNvSpPr/>
          <p:nvPr/>
        </p:nvSpPr>
        <p:spPr>
          <a:xfrm>
            <a:off x="758825" y="1426210"/>
            <a:ext cx="1965960" cy="3767582"/>
          </a:xfrm>
          <a:prstGeom prst="rect">
            <a:avLst/>
          </a:prstGeom>
          <a:noFill/>
        </p:spPr>
        <p:txBody>
          <a:bodyPr wrap="square" lIns="0" tIns="0" rIns="0" bIns="0" rtlCol="0" anchor="ctr">
            <a:normAutofit/>
          </a:bodyPr>
          <a:lstStyle/>
          <a:p>
            <a:pPr marL="0" indent="0">
              <a:buNone/>
            </a:pPr>
            <a:r>
              <a:rPr lang="en-US" dirty="0">
                <a:solidFill>
                  <a:srgbClr val="263238"/>
                </a:solidFill>
                <a:latin typeface="Arial" panose="020B0604020202020204" pitchFamily="34" charset="0"/>
                <a:cs typeface="Arial" panose="020B0604020202020204" pitchFamily="34" charset="0"/>
              </a:rPr>
              <a:t>By week 8, at least 80% improve their knowledge of smoking harms, alcohol units and support routes.</a:t>
            </a:r>
            <a:endParaRPr lang="en-US" dirty="0">
              <a:latin typeface="Arial" panose="020B0604020202020204" pitchFamily="34" charset="0"/>
              <a:cs typeface="Arial" panose="020B0604020202020204" pitchFamily="34" charset="0"/>
            </a:endParaRPr>
          </a:p>
          <a:p>
            <a:pPr marL="0" indent="0">
              <a:buNone/>
            </a:pPr>
            <a:endParaRPr lang="en-US" dirty="0">
              <a:latin typeface="Arial" panose="020B0604020202020204" pitchFamily="34" charset="0"/>
              <a:cs typeface="Arial" panose="020B0604020202020204" pitchFamily="34" charset="0"/>
            </a:endParaRPr>
          </a:p>
          <a:p>
            <a:pPr marL="0" indent="0">
              <a:buNone/>
            </a:pPr>
            <a:r>
              <a:rPr lang="en-US" dirty="0">
                <a:solidFill>
                  <a:srgbClr val="263238"/>
                </a:solidFill>
                <a:latin typeface="Arial" panose="020B0604020202020204" pitchFamily="34" charset="0"/>
                <a:cs typeface="Arial" panose="020B0604020202020204" pitchFamily="34" charset="0"/>
              </a:rPr>
              <a:t>Benefit: informed decisions and stronger risk perception.</a:t>
            </a:r>
            <a:endParaRPr lang="en-US" dirty="0">
              <a:latin typeface="Arial" panose="020B0604020202020204" pitchFamily="34" charset="0"/>
              <a:cs typeface="Arial" panose="020B0604020202020204" pitchFamily="34" charset="0"/>
            </a:endParaRPr>
          </a:p>
        </p:txBody>
      </p:sp>
      <p:sp>
        <p:nvSpPr>
          <p:cNvPr id="12" name="Shape 9"/>
          <p:cNvSpPr/>
          <p:nvPr/>
        </p:nvSpPr>
        <p:spPr>
          <a:xfrm>
            <a:off x="2880360" y="987552"/>
            <a:ext cx="2148840" cy="4279392"/>
          </a:xfrm>
          <a:prstGeom prst="roundRect">
            <a:avLst>
              <a:gd name="adj" fmla="val 5106"/>
            </a:avLst>
          </a:prstGeom>
          <a:solidFill>
            <a:srgbClr val="FFFFFF"/>
          </a:solidFill>
          <a:ln w="12700">
            <a:solidFill>
              <a:srgbClr val="E0ECEF"/>
            </a:solidFill>
            <a:prstDash val="solid"/>
          </a:ln>
          <a:effectLst>
            <a:outerShdw blurRad="12700" dist="8890" dir="2700000" algn="bl" rotWithShape="0">
              <a:srgbClr val="000000">
                <a:alpha val="8000"/>
              </a:srgbClr>
            </a:outerShdw>
          </a:effectLst>
        </p:spPr>
        <p:txBody>
          <a:bodyPr/>
          <a:lstStyle/>
          <a:p>
            <a:endParaRPr/>
          </a:p>
        </p:txBody>
      </p:sp>
      <p:sp>
        <p:nvSpPr>
          <p:cNvPr id="13" name="Shape 10"/>
          <p:cNvSpPr/>
          <p:nvPr/>
        </p:nvSpPr>
        <p:spPr>
          <a:xfrm>
            <a:off x="2880360" y="987552"/>
            <a:ext cx="64008" cy="4279392"/>
          </a:xfrm>
          <a:prstGeom prst="rect">
            <a:avLst/>
          </a:prstGeom>
          <a:solidFill>
            <a:srgbClr val="2F9E44"/>
          </a:solidFill>
          <a:ln w="12700">
            <a:solidFill>
              <a:srgbClr val="2F9E44"/>
            </a:solidFill>
            <a:prstDash val="solid"/>
          </a:ln>
        </p:spPr>
        <p:txBody>
          <a:bodyPr/>
          <a:lstStyle/>
          <a:p>
            <a:endParaRPr/>
          </a:p>
        </p:txBody>
      </p:sp>
      <p:sp>
        <p:nvSpPr>
          <p:cNvPr id="14" name="Text 11"/>
          <p:cNvSpPr/>
          <p:nvPr/>
        </p:nvSpPr>
        <p:spPr>
          <a:xfrm>
            <a:off x="3044952" y="1005840"/>
            <a:ext cx="1828800" cy="521208"/>
          </a:xfrm>
          <a:prstGeom prst="rect">
            <a:avLst/>
          </a:prstGeom>
          <a:noFill/>
        </p:spPr>
        <p:txBody>
          <a:bodyPr wrap="square" lIns="0" tIns="0" rIns="0" bIns="0" rtlCol="0" anchor="ctr">
            <a:normAutofit/>
          </a:bodyPr>
          <a:lstStyle/>
          <a:p>
            <a:pPr marL="0" indent="0" algn="ctr">
              <a:buNone/>
            </a:pPr>
            <a:r>
              <a:rPr lang="en-US" sz="1600" b="1" dirty="0">
                <a:solidFill>
                  <a:srgbClr val="123047"/>
                </a:solidFill>
              </a:rPr>
              <a:t>2. Increase help-seeking</a:t>
            </a:r>
            <a:endParaRPr lang="en-US" sz="1600" dirty="0"/>
          </a:p>
        </p:txBody>
      </p:sp>
      <p:sp>
        <p:nvSpPr>
          <p:cNvPr id="15" name="Text 12"/>
          <p:cNvSpPr/>
          <p:nvPr/>
        </p:nvSpPr>
        <p:spPr>
          <a:xfrm>
            <a:off x="3044951" y="1527048"/>
            <a:ext cx="1965833" cy="3739896"/>
          </a:xfrm>
          <a:prstGeom prst="rect">
            <a:avLst/>
          </a:prstGeom>
          <a:noFill/>
        </p:spPr>
        <p:txBody>
          <a:bodyPr wrap="square" lIns="0" tIns="0" rIns="0" bIns="0" rtlCol="0" anchor="ctr">
            <a:normAutofit/>
          </a:bodyPr>
          <a:lstStyle/>
          <a:p>
            <a:pPr marL="0" indent="0">
              <a:buNone/>
            </a:pPr>
            <a:r>
              <a:rPr lang="en-US" dirty="0">
                <a:solidFill>
                  <a:srgbClr val="263238"/>
                </a:solidFill>
                <a:latin typeface="Arial" panose="020B0604020202020204" pitchFamily="34" charset="0"/>
                <a:cs typeface="Arial" panose="020B0604020202020204" pitchFamily="34" charset="0"/>
              </a:rPr>
              <a:t>At least 40% of smokers or risky drinkers accept signposting, referral or brief support conversation.</a:t>
            </a:r>
            <a:endParaRPr lang="en-US" dirty="0">
              <a:latin typeface="Arial" panose="020B0604020202020204" pitchFamily="34" charset="0"/>
              <a:cs typeface="Arial" panose="020B0604020202020204" pitchFamily="34" charset="0"/>
            </a:endParaRPr>
          </a:p>
          <a:p>
            <a:pPr marL="0" indent="0">
              <a:buNone/>
            </a:pPr>
            <a:endParaRPr lang="en-US" dirty="0">
              <a:latin typeface="Arial" panose="020B0604020202020204" pitchFamily="34" charset="0"/>
              <a:cs typeface="Arial" panose="020B0604020202020204" pitchFamily="34" charset="0"/>
            </a:endParaRPr>
          </a:p>
          <a:p>
            <a:pPr marL="0" indent="0">
              <a:buNone/>
            </a:pPr>
            <a:r>
              <a:rPr lang="en-US" dirty="0">
                <a:solidFill>
                  <a:srgbClr val="263238"/>
                </a:solidFill>
                <a:latin typeface="Arial" panose="020B0604020202020204" pitchFamily="34" charset="0"/>
                <a:cs typeface="Arial" panose="020B0604020202020204" pitchFamily="34" charset="0"/>
              </a:rPr>
              <a:t>Benefit: earlier contact with evidence-based services.</a:t>
            </a:r>
            <a:endParaRPr lang="en-US" dirty="0">
              <a:latin typeface="Arial" panose="020B0604020202020204" pitchFamily="34" charset="0"/>
              <a:cs typeface="Arial" panose="020B0604020202020204" pitchFamily="34" charset="0"/>
            </a:endParaRPr>
          </a:p>
        </p:txBody>
      </p:sp>
      <p:sp>
        <p:nvSpPr>
          <p:cNvPr id="16" name="Shape 13"/>
          <p:cNvSpPr/>
          <p:nvPr/>
        </p:nvSpPr>
        <p:spPr>
          <a:xfrm>
            <a:off x="5166360" y="987552"/>
            <a:ext cx="2148840" cy="4279392"/>
          </a:xfrm>
          <a:prstGeom prst="roundRect">
            <a:avLst>
              <a:gd name="adj" fmla="val 5106"/>
            </a:avLst>
          </a:prstGeom>
          <a:solidFill>
            <a:srgbClr val="FFFFFF"/>
          </a:solidFill>
          <a:ln w="12700">
            <a:solidFill>
              <a:srgbClr val="E0ECEF"/>
            </a:solidFill>
            <a:prstDash val="solid"/>
          </a:ln>
          <a:effectLst>
            <a:outerShdw blurRad="12700" dist="8890" dir="2700000" algn="bl" rotWithShape="0">
              <a:srgbClr val="000000">
                <a:alpha val="8000"/>
              </a:srgbClr>
            </a:outerShdw>
          </a:effectLst>
        </p:spPr>
        <p:txBody>
          <a:bodyPr/>
          <a:lstStyle/>
          <a:p>
            <a:endParaRPr/>
          </a:p>
        </p:txBody>
      </p:sp>
      <p:sp>
        <p:nvSpPr>
          <p:cNvPr id="17" name="Shape 14"/>
          <p:cNvSpPr/>
          <p:nvPr/>
        </p:nvSpPr>
        <p:spPr>
          <a:xfrm>
            <a:off x="5166360" y="987552"/>
            <a:ext cx="64008" cy="4279392"/>
          </a:xfrm>
          <a:prstGeom prst="rect">
            <a:avLst/>
          </a:prstGeom>
          <a:solidFill>
            <a:srgbClr val="F4A261"/>
          </a:solidFill>
          <a:ln w="12700">
            <a:solidFill>
              <a:srgbClr val="F4A261"/>
            </a:solidFill>
            <a:prstDash val="solid"/>
          </a:ln>
        </p:spPr>
        <p:txBody>
          <a:bodyPr/>
          <a:lstStyle/>
          <a:p>
            <a:endParaRPr/>
          </a:p>
        </p:txBody>
      </p:sp>
      <p:sp>
        <p:nvSpPr>
          <p:cNvPr id="18" name="Text 15"/>
          <p:cNvSpPr/>
          <p:nvPr/>
        </p:nvSpPr>
        <p:spPr>
          <a:xfrm>
            <a:off x="5330952" y="1051306"/>
            <a:ext cx="1828800" cy="539750"/>
          </a:xfrm>
          <a:prstGeom prst="rect">
            <a:avLst/>
          </a:prstGeom>
          <a:noFill/>
        </p:spPr>
        <p:txBody>
          <a:bodyPr wrap="square" lIns="0" tIns="0" rIns="0" bIns="0" rtlCol="0" anchor="ctr">
            <a:normAutofit/>
          </a:bodyPr>
          <a:lstStyle/>
          <a:p>
            <a:pPr marL="0" indent="0" algn="ctr">
              <a:buNone/>
            </a:pPr>
            <a:r>
              <a:rPr lang="en-US" sz="1600" b="1" dirty="0">
                <a:solidFill>
                  <a:srgbClr val="123047"/>
                </a:solidFill>
              </a:rPr>
              <a:t>3. Support behaviour change</a:t>
            </a:r>
            <a:endParaRPr lang="en-US" sz="1600" dirty="0"/>
          </a:p>
        </p:txBody>
      </p:sp>
      <p:sp>
        <p:nvSpPr>
          <p:cNvPr id="19" name="Text 16"/>
          <p:cNvSpPr/>
          <p:nvPr/>
        </p:nvSpPr>
        <p:spPr>
          <a:xfrm>
            <a:off x="5330824" y="1426210"/>
            <a:ext cx="1920367" cy="3840734"/>
          </a:xfrm>
          <a:prstGeom prst="rect">
            <a:avLst/>
          </a:prstGeom>
          <a:noFill/>
        </p:spPr>
        <p:txBody>
          <a:bodyPr wrap="square" lIns="0" tIns="0" rIns="0" bIns="0" rtlCol="0" anchor="ctr">
            <a:normAutofit/>
          </a:bodyPr>
          <a:lstStyle/>
          <a:p>
            <a:pPr marL="0" indent="0">
              <a:buNone/>
            </a:pPr>
            <a:r>
              <a:rPr lang="en-US" dirty="0">
                <a:solidFill>
                  <a:srgbClr val="263238"/>
                </a:solidFill>
                <a:latin typeface="Arial" panose="020B0604020202020204" pitchFamily="34" charset="0"/>
                <a:cs typeface="Arial" panose="020B0604020202020204" pitchFamily="34" charset="0"/>
              </a:rPr>
              <a:t>At least 30% report a quit attempt, reduced smoking, alcohol-free days or a smoke-free home pledge.</a:t>
            </a:r>
            <a:endParaRPr lang="en-US" dirty="0">
              <a:latin typeface="Arial" panose="020B0604020202020204" pitchFamily="34" charset="0"/>
              <a:cs typeface="Arial" panose="020B0604020202020204" pitchFamily="34" charset="0"/>
            </a:endParaRPr>
          </a:p>
          <a:p>
            <a:pPr marL="0" indent="0">
              <a:buNone/>
            </a:pPr>
            <a:endParaRPr lang="en-US" dirty="0">
              <a:latin typeface="Arial" panose="020B0604020202020204" pitchFamily="34" charset="0"/>
              <a:cs typeface="Arial" panose="020B0604020202020204" pitchFamily="34" charset="0"/>
            </a:endParaRPr>
          </a:p>
          <a:p>
            <a:pPr marL="0" indent="0">
              <a:buNone/>
            </a:pPr>
            <a:r>
              <a:rPr lang="en-US" dirty="0">
                <a:solidFill>
                  <a:srgbClr val="263238"/>
                </a:solidFill>
                <a:latin typeface="Arial" panose="020B0604020202020204" pitchFamily="34" charset="0"/>
                <a:cs typeface="Arial" panose="020B0604020202020204" pitchFamily="34" charset="0"/>
              </a:rPr>
              <a:t>Benefit: measurable risk reduction.</a:t>
            </a:r>
            <a:endParaRPr lang="en-US" dirty="0">
              <a:latin typeface="Arial" panose="020B0604020202020204" pitchFamily="34" charset="0"/>
              <a:cs typeface="Arial" panose="020B0604020202020204" pitchFamily="34" charset="0"/>
            </a:endParaRPr>
          </a:p>
        </p:txBody>
      </p:sp>
      <p:sp>
        <p:nvSpPr>
          <p:cNvPr id="20" name="Text 17"/>
          <p:cNvSpPr/>
          <p:nvPr/>
        </p:nvSpPr>
        <p:spPr>
          <a:xfrm>
            <a:off x="731520" y="5468112"/>
            <a:ext cx="6400800" cy="384048"/>
          </a:xfrm>
          <a:prstGeom prst="rect">
            <a:avLst/>
          </a:prstGeom>
          <a:noFill/>
        </p:spPr>
        <p:txBody>
          <a:bodyPr wrap="square" lIns="0" tIns="0" rIns="0" bIns="0" rtlCol="0" anchor="ctr">
            <a:normAutofit/>
          </a:bodyPr>
          <a:lstStyle/>
          <a:p>
            <a:pPr marL="0" indent="0" algn="ctr">
              <a:buNone/>
            </a:pPr>
            <a:r>
              <a:rPr lang="en-US" sz="1600" b="1" dirty="0">
                <a:solidFill>
                  <a:srgbClr val="123047"/>
                </a:solidFill>
              </a:rPr>
              <a:t>Primary data tool: pre/post form + attendance/referral log</a:t>
            </a:r>
            <a:endParaRPr lang="en-US" sz="1600" dirty="0"/>
          </a:p>
        </p:txBody>
      </p:sp>
      <p:sp>
        <p:nvSpPr>
          <p:cNvPr id="22" name="Text 19"/>
          <p:cNvSpPr/>
          <p:nvPr/>
        </p:nvSpPr>
        <p:spPr>
          <a:xfrm>
            <a:off x="502920" y="6053328"/>
            <a:ext cx="9216050" cy="576071"/>
          </a:xfrm>
          <a:prstGeom prst="rect">
            <a:avLst/>
          </a:prstGeom>
          <a:noFill/>
        </p:spPr>
        <p:txBody>
          <a:bodyPr wrap="square" lIns="0" tIns="0" rIns="0" bIns="0" rtlCol="0" anchor="ctr"/>
          <a:lstStyle/>
          <a:p>
            <a:pPr marL="0" indent="0">
              <a:buNone/>
            </a:pPr>
            <a:r>
              <a:rPr lang="en-US" sz="1600" b="1" i="1" dirty="0">
                <a:solidFill>
                  <a:schemeClr val="tx1"/>
                </a:solidFill>
                <a:latin typeface="Arial" panose="020B0604020202020204" pitchFamily="34" charset="0"/>
                <a:ea typeface="Arial" panose="020B0604020202020204" pitchFamily="34" charset="-122"/>
                <a:cs typeface="Arial" panose="020B0604020202020204" pitchFamily="34" charset="0"/>
                <a:sym typeface="+mn-ea"/>
              </a:rPr>
              <a:t>Aim design aligns with process, impact and outcome evaluation principles and local public health practice</a:t>
            </a:r>
            <a:r>
              <a:rPr lang="en-US" sz="1200" b="1" i="1" dirty="0">
                <a:solidFill>
                  <a:schemeClr val="tx1"/>
                </a:solidFill>
                <a:latin typeface="Arial" panose="020B0604020202020204" pitchFamily="34" charset="0"/>
                <a:ea typeface="Arial" panose="020B0604020202020204" pitchFamily="34" charset="-122"/>
                <a:cs typeface="Arial" panose="020B0604020202020204" pitchFamily="34" charset="-120"/>
                <a:sym typeface="+mn-ea"/>
              </a:rPr>
              <a:t>.</a:t>
            </a:r>
            <a:endParaRPr lang="en-US" sz="1200" b="1" dirty="0">
              <a:solidFill>
                <a:schemeClr val="tx1"/>
              </a:solidFill>
            </a:endParaRPr>
          </a:p>
          <a:p>
            <a:pPr marL="0" indent="0">
              <a:buNone/>
            </a:pPr>
            <a:endParaRPr lang="en-US" sz="1200" b="1" dirty="0">
              <a:solidFill>
                <a:schemeClr val="tx1"/>
              </a:solidFill>
            </a:endParaRPr>
          </a:p>
        </p:txBody>
      </p:sp>
      <p:sp>
        <p:nvSpPr>
          <p:cNvPr id="24" name="Text 21"/>
          <p:cNvSpPr/>
          <p:nvPr/>
        </p:nvSpPr>
        <p:spPr>
          <a:xfrm>
            <a:off x="10881360" y="6473952"/>
            <a:ext cx="731520" cy="201168"/>
          </a:xfrm>
          <a:prstGeom prst="rect">
            <a:avLst/>
          </a:prstGeom>
          <a:noFill/>
        </p:spPr>
        <p:txBody>
          <a:bodyPr wrap="square" lIns="0" tIns="0" rIns="0" bIns="0" rtlCol="0" anchor="ctr"/>
          <a:lstStyle/>
          <a:p>
            <a:pPr marL="0" indent="0" algn="r">
              <a:buNone/>
            </a:pPr>
            <a:r>
              <a:rPr lang="en-US" sz="800" b="1" dirty="0">
                <a:solidFill>
                  <a:srgbClr val="6C757D"/>
                </a:solidFill>
              </a:rPr>
              <a:t>07</a:t>
            </a:r>
            <a:endParaRPr lang="en-US" sz="800" dirty="0"/>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0"/>
          <p:cNvSpPr/>
          <p:nvPr/>
        </p:nvSpPr>
        <p:spPr>
          <a:xfrm>
            <a:off x="502920" y="228600"/>
            <a:ext cx="8740232" cy="384048"/>
          </a:xfrm>
          <a:prstGeom prst="rect">
            <a:avLst/>
          </a:prstGeom>
          <a:noFill/>
        </p:spPr>
        <p:txBody>
          <a:bodyPr wrap="square" lIns="0" tIns="0" rIns="0" bIns="0" rtlCol="0" anchor="ctr">
            <a:normAutofit fontScale="92500" lnSpcReduction="10000"/>
          </a:bodyPr>
          <a:lstStyle/>
          <a:p>
            <a:pPr marL="0" indent="0">
              <a:buNone/>
            </a:pPr>
            <a:r>
              <a:rPr lang="en-US" sz="2800" b="1" dirty="0">
                <a:solidFill>
                  <a:srgbClr val="123047"/>
                </a:solidFill>
                <a:latin typeface="Aptos Display" pitchFamily="34" charset="0"/>
                <a:ea typeface="Aptos Display" pitchFamily="34" charset="-122"/>
                <a:cs typeface="Aptos Display" pitchFamily="34" charset="-120"/>
              </a:rPr>
              <a:t>Campaign design: prevention, support and referral</a:t>
            </a:r>
            <a:endParaRPr lang="en-US" sz="2800" dirty="0"/>
          </a:p>
        </p:txBody>
      </p:sp>
      <p:sp>
        <p:nvSpPr>
          <p:cNvPr id="3" name="Text 1"/>
          <p:cNvSpPr/>
          <p:nvPr/>
        </p:nvSpPr>
        <p:spPr>
          <a:xfrm>
            <a:off x="8823960" y="246888"/>
            <a:ext cx="2148840" cy="292608"/>
          </a:xfrm>
          <a:prstGeom prst="rect">
            <a:avLst/>
          </a:prstGeom>
          <a:noFill/>
        </p:spPr>
        <p:txBody>
          <a:bodyPr wrap="square" lIns="0" tIns="0" rIns="0" bIns="0" rtlCol="0" anchor="ctr"/>
          <a:lstStyle/>
          <a:p>
            <a:pPr marL="0" indent="0" algn="r">
              <a:buNone/>
            </a:pPr>
            <a:r>
              <a:rPr lang="en-US" b="1" dirty="0">
                <a:solidFill>
                  <a:srgbClr val="0B7285"/>
                </a:solidFill>
              </a:rPr>
              <a:t>Task 2: Campaign</a:t>
            </a:r>
            <a:endParaRPr lang="en-US" dirty="0"/>
          </a:p>
        </p:txBody>
      </p:sp>
      <p:sp>
        <p:nvSpPr>
          <p:cNvPr id="4" name="Text 2"/>
          <p:cNvSpPr/>
          <p:nvPr/>
        </p:nvSpPr>
        <p:spPr>
          <a:xfrm>
            <a:off x="11137392" y="237744"/>
            <a:ext cx="502920" cy="292608"/>
          </a:xfrm>
          <a:prstGeom prst="rect">
            <a:avLst/>
          </a:prstGeom>
          <a:noFill/>
        </p:spPr>
        <p:txBody>
          <a:bodyPr wrap="square" lIns="0" tIns="0" rIns="0" bIns="0" rtlCol="0" anchor="ctr"/>
          <a:lstStyle/>
          <a:p>
            <a:pPr marL="0" indent="0" algn="r">
              <a:buNone/>
            </a:pPr>
            <a:r>
              <a:rPr lang="en-US" sz="1000" b="1" dirty="0">
                <a:solidFill>
                  <a:srgbClr val="6C757D"/>
                </a:solidFill>
              </a:rPr>
              <a:t>08</a:t>
            </a:r>
            <a:endParaRPr lang="en-US" sz="1000" dirty="0"/>
          </a:p>
        </p:txBody>
      </p:sp>
      <p:sp>
        <p:nvSpPr>
          <p:cNvPr id="5" name="Shape 3"/>
          <p:cNvSpPr/>
          <p:nvPr/>
        </p:nvSpPr>
        <p:spPr>
          <a:xfrm>
            <a:off x="502920" y="713232"/>
            <a:ext cx="11155680" cy="0"/>
          </a:xfrm>
          <a:prstGeom prst="line">
            <a:avLst/>
          </a:prstGeom>
          <a:noFill/>
          <a:ln w="12700">
            <a:solidFill>
              <a:srgbClr val="D9E7EC"/>
            </a:solidFill>
            <a:prstDash val="solid"/>
          </a:ln>
        </p:spPr>
        <p:txBody>
          <a:bodyPr/>
          <a:lstStyle/>
          <a:p>
            <a:endParaRPr/>
          </a:p>
        </p:txBody>
      </p:sp>
      <p:sp>
        <p:nvSpPr>
          <p:cNvPr id="6" name="Shape 4"/>
          <p:cNvSpPr/>
          <p:nvPr/>
        </p:nvSpPr>
        <p:spPr>
          <a:xfrm>
            <a:off x="7607808" y="932688"/>
            <a:ext cx="4032504" cy="4306824"/>
          </a:xfrm>
          <a:prstGeom prst="roundRect">
            <a:avLst>
              <a:gd name="adj" fmla="val 3628"/>
            </a:avLst>
          </a:prstGeom>
          <a:solidFill>
            <a:srgbClr val="FFFFFF"/>
          </a:solidFill>
          <a:ln w="12700">
            <a:solidFill>
              <a:srgbClr val="E3EEF1"/>
            </a:solidFill>
            <a:prstDash val="solid"/>
          </a:ln>
          <a:effectLst>
            <a:outerShdw blurRad="19050" dist="12700" dir="2700000" algn="bl" rotWithShape="0">
              <a:srgbClr val="000000">
                <a:alpha val="13000"/>
              </a:srgbClr>
            </a:outerShdw>
          </a:effectLst>
        </p:spPr>
        <p:txBody>
          <a:bodyPr/>
          <a:lstStyle/>
          <a:p>
            <a:endParaRPr/>
          </a:p>
        </p:txBody>
      </p:sp>
      <p:pic>
        <p:nvPicPr>
          <p:cNvPr id="7" name="Image 0" descr="/mnt/data/a_clean_flat_illustrated_infographic_style_scene_batch_8.jpg"/>
          <p:cNvPicPr>
            <a:picLocks noChangeAspect="1"/>
          </p:cNvPicPr>
          <p:nvPr/>
        </p:nvPicPr>
        <p:blipFill>
          <a:blip r:embed="rId3"/>
          <a:srcRect l="14919" r="14919"/>
          <a:stretch>
            <a:fillRect/>
          </a:stretch>
        </p:blipFill>
        <p:spPr>
          <a:xfrm>
            <a:off x="7635240" y="960120"/>
            <a:ext cx="3977640" cy="4251960"/>
          </a:xfrm>
          <a:prstGeom prst="rect">
            <a:avLst/>
          </a:prstGeom>
        </p:spPr>
      </p:pic>
      <p:sp>
        <p:nvSpPr>
          <p:cNvPr id="8" name="Text 5"/>
          <p:cNvSpPr/>
          <p:nvPr/>
        </p:nvSpPr>
        <p:spPr>
          <a:xfrm>
            <a:off x="594360" y="960120"/>
            <a:ext cx="6583680" cy="428944"/>
          </a:xfrm>
          <a:prstGeom prst="rect">
            <a:avLst/>
          </a:prstGeom>
          <a:noFill/>
        </p:spPr>
        <p:txBody>
          <a:bodyPr wrap="square" lIns="0" tIns="0" rIns="0" bIns="0" rtlCol="0" anchor="ctr"/>
          <a:lstStyle/>
          <a:p>
            <a:pPr marL="0" indent="0">
              <a:buNone/>
            </a:pPr>
            <a:r>
              <a:rPr lang="en-US" sz="2400" b="1" dirty="0">
                <a:solidFill>
                  <a:srgbClr val="0B7285"/>
                </a:solidFill>
              </a:rPr>
              <a:t>Breathe Better, Drink Smarter</a:t>
            </a:r>
            <a:endParaRPr lang="en-US" sz="2400" dirty="0"/>
          </a:p>
        </p:txBody>
      </p:sp>
      <p:sp>
        <p:nvSpPr>
          <p:cNvPr id="9" name="Text 6"/>
          <p:cNvSpPr/>
          <p:nvPr/>
        </p:nvSpPr>
        <p:spPr>
          <a:xfrm>
            <a:off x="594360" y="1505897"/>
            <a:ext cx="6583680" cy="486063"/>
          </a:xfrm>
          <a:prstGeom prst="rect">
            <a:avLst/>
          </a:prstGeom>
          <a:noFill/>
        </p:spPr>
        <p:txBody>
          <a:bodyPr wrap="square" lIns="0" tIns="0" rIns="0" bIns="0" rtlCol="0" anchor="ctr"/>
          <a:lstStyle/>
          <a:p>
            <a:pPr marL="0" indent="0">
              <a:buNone/>
            </a:pPr>
            <a:r>
              <a:rPr lang="en-US" sz="1600" b="1" dirty="0">
                <a:solidFill>
                  <a:srgbClr val="123047"/>
                </a:solidFill>
              </a:rPr>
              <a:t>A community campaign that turns health guidance into everyday action</a:t>
            </a:r>
            <a:endParaRPr lang="en-US" sz="1600" dirty="0"/>
          </a:p>
        </p:txBody>
      </p:sp>
      <p:sp>
        <p:nvSpPr>
          <p:cNvPr id="10" name="Shape 7"/>
          <p:cNvSpPr/>
          <p:nvPr/>
        </p:nvSpPr>
        <p:spPr>
          <a:xfrm>
            <a:off x="594360" y="2212848"/>
            <a:ext cx="3017520" cy="1161625"/>
          </a:xfrm>
          <a:prstGeom prst="roundRect">
            <a:avLst>
              <a:gd name="adj" fmla="val 11429"/>
            </a:avLst>
          </a:prstGeom>
          <a:solidFill>
            <a:srgbClr val="FFFFFF"/>
          </a:solidFill>
          <a:ln w="12700">
            <a:solidFill>
              <a:srgbClr val="E0ECEF"/>
            </a:solidFill>
            <a:prstDash val="solid"/>
          </a:ln>
          <a:effectLst>
            <a:outerShdw blurRad="12700" dist="8890" dir="2700000" algn="bl" rotWithShape="0">
              <a:srgbClr val="000000">
                <a:alpha val="8000"/>
              </a:srgbClr>
            </a:outerShdw>
          </a:effectLst>
        </p:spPr>
        <p:txBody>
          <a:bodyPr/>
          <a:lstStyle/>
          <a:p>
            <a:endParaRPr/>
          </a:p>
        </p:txBody>
      </p:sp>
      <p:sp>
        <p:nvSpPr>
          <p:cNvPr id="11" name="Shape 8"/>
          <p:cNvSpPr/>
          <p:nvPr/>
        </p:nvSpPr>
        <p:spPr>
          <a:xfrm>
            <a:off x="594360" y="2212848"/>
            <a:ext cx="64008" cy="1139590"/>
          </a:xfrm>
          <a:prstGeom prst="rect">
            <a:avLst/>
          </a:prstGeom>
          <a:solidFill>
            <a:srgbClr val="0B7285"/>
          </a:solidFill>
          <a:ln w="12700">
            <a:solidFill>
              <a:srgbClr val="0B7285"/>
            </a:solidFill>
            <a:prstDash val="solid"/>
          </a:ln>
        </p:spPr>
        <p:txBody>
          <a:bodyPr/>
          <a:lstStyle/>
          <a:p>
            <a:endParaRPr/>
          </a:p>
        </p:txBody>
      </p:sp>
      <p:sp>
        <p:nvSpPr>
          <p:cNvPr id="12" name="Text 9"/>
          <p:cNvSpPr/>
          <p:nvPr/>
        </p:nvSpPr>
        <p:spPr>
          <a:xfrm>
            <a:off x="758952" y="2315199"/>
            <a:ext cx="2697480" cy="260712"/>
          </a:xfrm>
          <a:prstGeom prst="rect">
            <a:avLst/>
          </a:prstGeom>
          <a:noFill/>
        </p:spPr>
        <p:txBody>
          <a:bodyPr wrap="square" lIns="0" tIns="0" rIns="0" bIns="0" rtlCol="0" anchor="ctr">
            <a:normAutofit/>
          </a:bodyPr>
          <a:lstStyle/>
          <a:p>
            <a:pPr marL="0" indent="0">
              <a:buNone/>
            </a:pPr>
            <a:r>
              <a:rPr lang="en-US" sz="1600" b="1" dirty="0">
                <a:solidFill>
                  <a:srgbClr val="123047"/>
                </a:solidFill>
              </a:rPr>
              <a:t>EDUCATE</a:t>
            </a:r>
            <a:endParaRPr lang="en-US" sz="1600" dirty="0"/>
          </a:p>
        </p:txBody>
      </p:sp>
      <p:sp>
        <p:nvSpPr>
          <p:cNvPr id="13" name="Text 10"/>
          <p:cNvSpPr/>
          <p:nvPr/>
        </p:nvSpPr>
        <p:spPr>
          <a:xfrm>
            <a:off x="736918" y="2617389"/>
            <a:ext cx="2697480" cy="643608"/>
          </a:xfrm>
          <a:prstGeom prst="rect">
            <a:avLst/>
          </a:prstGeom>
          <a:noFill/>
        </p:spPr>
        <p:txBody>
          <a:bodyPr wrap="square" lIns="0" tIns="0" rIns="0" bIns="0" rtlCol="0" anchor="ctr">
            <a:normAutofit/>
          </a:bodyPr>
          <a:lstStyle/>
          <a:p>
            <a:pPr marL="0" indent="0">
              <a:buNone/>
            </a:pPr>
            <a:r>
              <a:rPr lang="en-US" dirty="0">
                <a:solidFill>
                  <a:srgbClr val="263238"/>
                </a:solidFill>
                <a:latin typeface="Arial" panose="020B0604020202020204" pitchFamily="34" charset="0"/>
                <a:cs typeface="Arial" panose="020B0604020202020204" pitchFamily="34" charset="0"/>
              </a:rPr>
              <a:t>Risks, units, second-hand smoke and myths</a:t>
            </a:r>
            <a:endParaRPr lang="en-US" dirty="0">
              <a:latin typeface="Arial" panose="020B0604020202020204" pitchFamily="34" charset="0"/>
              <a:cs typeface="Arial" panose="020B0604020202020204" pitchFamily="34" charset="0"/>
            </a:endParaRPr>
          </a:p>
        </p:txBody>
      </p:sp>
      <p:sp>
        <p:nvSpPr>
          <p:cNvPr id="14" name="Shape 11"/>
          <p:cNvSpPr/>
          <p:nvPr/>
        </p:nvSpPr>
        <p:spPr>
          <a:xfrm>
            <a:off x="3931920" y="2240332"/>
            <a:ext cx="3017520" cy="1134136"/>
          </a:xfrm>
          <a:prstGeom prst="roundRect">
            <a:avLst>
              <a:gd name="adj" fmla="val 11429"/>
            </a:avLst>
          </a:prstGeom>
          <a:solidFill>
            <a:srgbClr val="FFFFFF"/>
          </a:solidFill>
          <a:ln w="12700">
            <a:solidFill>
              <a:srgbClr val="E0ECEF"/>
            </a:solidFill>
            <a:prstDash val="solid"/>
          </a:ln>
          <a:effectLst>
            <a:outerShdw blurRad="12700" dist="8890" dir="2700000" algn="bl" rotWithShape="0">
              <a:srgbClr val="000000">
                <a:alpha val="8000"/>
              </a:srgbClr>
            </a:outerShdw>
          </a:effectLst>
        </p:spPr>
        <p:txBody>
          <a:bodyPr/>
          <a:lstStyle/>
          <a:p>
            <a:endParaRPr/>
          </a:p>
        </p:txBody>
      </p:sp>
      <p:sp>
        <p:nvSpPr>
          <p:cNvPr id="15" name="Shape 12"/>
          <p:cNvSpPr/>
          <p:nvPr/>
        </p:nvSpPr>
        <p:spPr>
          <a:xfrm>
            <a:off x="3919251" y="2240332"/>
            <a:ext cx="76677" cy="1134141"/>
          </a:xfrm>
          <a:prstGeom prst="rect">
            <a:avLst/>
          </a:prstGeom>
          <a:solidFill>
            <a:srgbClr val="2F9E44"/>
          </a:solidFill>
          <a:ln w="12700">
            <a:solidFill>
              <a:srgbClr val="2F9E44"/>
            </a:solidFill>
            <a:prstDash val="solid"/>
          </a:ln>
        </p:spPr>
        <p:txBody>
          <a:bodyPr/>
          <a:lstStyle/>
          <a:p>
            <a:endParaRPr/>
          </a:p>
        </p:txBody>
      </p:sp>
      <p:sp>
        <p:nvSpPr>
          <p:cNvPr id="16" name="Text 13"/>
          <p:cNvSpPr/>
          <p:nvPr/>
        </p:nvSpPr>
        <p:spPr>
          <a:xfrm>
            <a:off x="4096512" y="2282148"/>
            <a:ext cx="2697480" cy="335241"/>
          </a:xfrm>
          <a:prstGeom prst="rect">
            <a:avLst/>
          </a:prstGeom>
          <a:noFill/>
        </p:spPr>
        <p:txBody>
          <a:bodyPr wrap="square" lIns="0" tIns="0" rIns="0" bIns="0" rtlCol="0" anchor="ctr">
            <a:normAutofit/>
          </a:bodyPr>
          <a:lstStyle/>
          <a:p>
            <a:pPr marL="0" indent="0">
              <a:buNone/>
            </a:pPr>
            <a:r>
              <a:rPr lang="en-US" b="1" dirty="0">
                <a:solidFill>
                  <a:srgbClr val="123047"/>
                </a:solidFill>
              </a:rPr>
              <a:t>TRACK</a:t>
            </a:r>
            <a:endParaRPr lang="en-US" dirty="0"/>
          </a:p>
        </p:txBody>
      </p:sp>
      <p:sp>
        <p:nvSpPr>
          <p:cNvPr id="17" name="Text 14"/>
          <p:cNvSpPr/>
          <p:nvPr/>
        </p:nvSpPr>
        <p:spPr>
          <a:xfrm>
            <a:off x="4096512" y="2563137"/>
            <a:ext cx="2852928" cy="748417"/>
          </a:xfrm>
          <a:prstGeom prst="rect">
            <a:avLst/>
          </a:prstGeom>
          <a:noFill/>
        </p:spPr>
        <p:txBody>
          <a:bodyPr wrap="square" lIns="0" tIns="0" rIns="0" bIns="0" rtlCol="0" anchor="ctr">
            <a:normAutofit/>
          </a:bodyPr>
          <a:lstStyle/>
          <a:p>
            <a:pPr marL="0" indent="0">
              <a:buNone/>
            </a:pPr>
            <a:r>
              <a:rPr lang="en-US" sz="1600" dirty="0">
                <a:solidFill>
                  <a:srgbClr val="263238"/>
                </a:solidFill>
                <a:latin typeface="Arial" panose="020B0604020202020204" pitchFamily="34" charset="0"/>
                <a:cs typeface="Arial" panose="020B0604020202020204" pitchFamily="34" charset="0"/>
              </a:rPr>
              <a:t>Cigarettes, cravings, triggers and weekly alcohol units</a:t>
            </a:r>
            <a:endParaRPr lang="en-US" sz="1600" dirty="0">
              <a:latin typeface="Arial" panose="020B0604020202020204" pitchFamily="34" charset="0"/>
              <a:cs typeface="Arial" panose="020B0604020202020204" pitchFamily="34" charset="0"/>
            </a:endParaRPr>
          </a:p>
        </p:txBody>
      </p:sp>
      <p:sp>
        <p:nvSpPr>
          <p:cNvPr id="18" name="Shape 15"/>
          <p:cNvSpPr/>
          <p:nvPr/>
        </p:nvSpPr>
        <p:spPr>
          <a:xfrm>
            <a:off x="594360" y="3577180"/>
            <a:ext cx="3017520" cy="1252070"/>
          </a:xfrm>
          <a:prstGeom prst="roundRect">
            <a:avLst>
              <a:gd name="adj" fmla="val 11429"/>
            </a:avLst>
          </a:prstGeom>
          <a:solidFill>
            <a:srgbClr val="FFFFFF"/>
          </a:solidFill>
          <a:ln w="12700">
            <a:solidFill>
              <a:srgbClr val="E0ECEF"/>
            </a:solidFill>
            <a:prstDash val="solid"/>
          </a:ln>
          <a:effectLst>
            <a:outerShdw blurRad="12700" dist="8890" dir="2700000" algn="bl" rotWithShape="0">
              <a:srgbClr val="000000">
                <a:alpha val="8000"/>
              </a:srgbClr>
            </a:outerShdw>
          </a:effectLst>
        </p:spPr>
        <p:txBody>
          <a:bodyPr/>
          <a:lstStyle/>
          <a:p>
            <a:endParaRPr/>
          </a:p>
        </p:txBody>
      </p:sp>
      <p:sp>
        <p:nvSpPr>
          <p:cNvPr id="19" name="Shape 16"/>
          <p:cNvSpPr/>
          <p:nvPr/>
        </p:nvSpPr>
        <p:spPr>
          <a:xfrm>
            <a:off x="603504" y="3595356"/>
            <a:ext cx="54864" cy="1255921"/>
          </a:xfrm>
          <a:prstGeom prst="rect">
            <a:avLst/>
          </a:prstGeom>
          <a:solidFill>
            <a:srgbClr val="F4A261"/>
          </a:solidFill>
          <a:ln w="12700">
            <a:solidFill>
              <a:srgbClr val="F4A261"/>
            </a:solidFill>
            <a:prstDash val="solid"/>
          </a:ln>
        </p:spPr>
        <p:txBody>
          <a:bodyPr/>
          <a:lstStyle/>
          <a:p>
            <a:endParaRPr/>
          </a:p>
        </p:txBody>
      </p:sp>
      <p:sp>
        <p:nvSpPr>
          <p:cNvPr id="20" name="Text 17"/>
          <p:cNvSpPr/>
          <p:nvPr/>
        </p:nvSpPr>
        <p:spPr>
          <a:xfrm>
            <a:off x="792003" y="3651708"/>
            <a:ext cx="2697480" cy="269307"/>
          </a:xfrm>
          <a:prstGeom prst="rect">
            <a:avLst/>
          </a:prstGeom>
          <a:noFill/>
        </p:spPr>
        <p:txBody>
          <a:bodyPr wrap="square" lIns="0" tIns="0" rIns="0" bIns="0" rtlCol="0" anchor="ctr">
            <a:normAutofit/>
          </a:bodyPr>
          <a:lstStyle/>
          <a:p>
            <a:pPr marL="0" indent="0">
              <a:buNone/>
            </a:pPr>
            <a:r>
              <a:rPr lang="en-US" sz="1600" b="1" dirty="0">
                <a:solidFill>
                  <a:srgbClr val="123047"/>
                </a:solidFill>
              </a:rPr>
              <a:t>SUPPORT</a:t>
            </a:r>
            <a:endParaRPr lang="en-US" sz="1600" dirty="0"/>
          </a:p>
        </p:txBody>
      </p:sp>
      <p:sp>
        <p:nvSpPr>
          <p:cNvPr id="21" name="Text 18"/>
          <p:cNvSpPr/>
          <p:nvPr/>
        </p:nvSpPr>
        <p:spPr>
          <a:xfrm>
            <a:off x="758952" y="3887964"/>
            <a:ext cx="2798064" cy="913906"/>
          </a:xfrm>
          <a:prstGeom prst="rect">
            <a:avLst/>
          </a:prstGeom>
          <a:noFill/>
        </p:spPr>
        <p:txBody>
          <a:bodyPr wrap="square" lIns="0" tIns="0" rIns="0" bIns="0" rtlCol="0" anchor="ctr">
            <a:normAutofit/>
          </a:bodyPr>
          <a:lstStyle/>
          <a:p>
            <a:pPr marL="0" indent="0">
              <a:buNone/>
            </a:pPr>
            <a:r>
              <a:rPr lang="en-US" sz="1600" dirty="0">
                <a:solidFill>
                  <a:srgbClr val="263238"/>
                </a:solidFill>
                <a:latin typeface="Arial" panose="020B0604020202020204" pitchFamily="34" charset="0"/>
                <a:cs typeface="Arial" panose="020B0604020202020204" pitchFamily="34" charset="0"/>
              </a:rPr>
              <a:t>Peer groups, family pledges and motivational conversations</a:t>
            </a:r>
            <a:endParaRPr lang="en-US" sz="1600" dirty="0">
              <a:latin typeface="Arial" panose="020B0604020202020204" pitchFamily="34" charset="0"/>
              <a:cs typeface="Arial" panose="020B0604020202020204" pitchFamily="34" charset="0"/>
            </a:endParaRPr>
          </a:p>
        </p:txBody>
      </p:sp>
      <p:sp>
        <p:nvSpPr>
          <p:cNvPr id="22" name="Shape 19"/>
          <p:cNvSpPr/>
          <p:nvPr/>
        </p:nvSpPr>
        <p:spPr>
          <a:xfrm>
            <a:off x="3931920" y="3595356"/>
            <a:ext cx="3017520" cy="1211854"/>
          </a:xfrm>
          <a:prstGeom prst="roundRect">
            <a:avLst>
              <a:gd name="adj" fmla="val 11429"/>
            </a:avLst>
          </a:prstGeom>
          <a:solidFill>
            <a:srgbClr val="FFFFFF"/>
          </a:solidFill>
          <a:ln w="12700">
            <a:solidFill>
              <a:srgbClr val="E0ECEF"/>
            </a:solidFill>
            <a:prstDash val="solid"/>
          </a:ln>
          <a:effectLst>
            <a:outerShdw blurRad="12700" dist="8890" dir="2700000" algn="bl" rotWithShape="0">
              <a:srgbClr val="000000">
                <a:alpha val="8000"/>
              </a:srgbClr>
            </a:outerShdw>
          </a:effectLst>
        </p:spPr>
        <p:txBody>
          <a:bodyPr/>
          <a:lstStyle/>
          <a:p>
            <a:endParaRPr/>
          </a:p>
        </p:txBody>
      </p:sp>
      <p:sp>
        <p:nvSpPr>
          <p:cNvPr id="23" name="Shape 20"/>
          <p:cNvSpPr/>
          <p:nvPr/>
        </p:nvSpPr>
        <p:spPr>
          <a:xfrm>
            <a:off x="3919251" y="3621248"/>
            <a:ext cx="76677" cy="1185967"/>
          </a:xfrm>
          <a:prstGeom prst="rect">
            <a:avLst/>
          </a:prstGeom>
          <a:solidFill>
            <a:srgbClr val="6C63FF"/>
          </a:solidFill>
          <a:ln w="12700">
            <a:solidFill>
              <a:srgbClr val="6C63FF"/>
            </a:solidFill>
            <a:prstDash val="solid"/>
          </a:ln>
        </p:spPr>
        <p:txBody>
          <a:bodyPr/>
          <a:lstStyle/>
          <a:p>
            <a:endParaRPr/>
          </a:p>
        </p:txBody>
      </p:sp>
      <p:sp>
        <p:nvSpPr>
          <p:cNvPr id="24" name="Text 21"/>
          <p:cNvSpPr/>
          <p:nvPr/>
        </p:nvSpPr>
        <p:spPr>
          <a:xfrm>
            <a:off x="4096512" y="3623558"/>
            <a:ext cx="2697480" cy="308471"/>
          </a:xfrm>
          <a:prstGeom prst="rect">
            <a:avLst/>
          </a:prstGeom>
          <a:noFill/>
        </p:spPr>
        <p:txBody>
          <a:bodyPr wrap="square" lIns="0" tIns="0" rIns="0" bIns="0" rtlCol="0" anchor="ctr">
            <a:normAutofit/>
          </a:bodyPr>
          <a:lstStyle/>
          <a:p>
            <a:pPr marL="0" indent="0">
              <a:buNone/>
            </a:pPr>
            <a:r>
              <a:rPr lang="en-US" b="1" dirty="0">
                <a:solidFill>
                  <a:srgbClr val="123047"/>
                </a:solidFill>
              </a:rPr>
              <a:t>REFER</a:t>
            </a:r>
            <a:endParaRPr lang="en-US" dirty="0"/>
          </a:p>
        </p:txBody>
      </p:sp>
      <p:sp>
        <p:nvSpPr>
          <p:cNvPr id="25" name="Text 22"/>
          <p:cNvSpPr/>
          <p:nvPr/>
        </p:nvSpPr>
        <p:spPr>
          <a:xfrm>
            <a:off x="4118546" y="4001801"/>
            <a:ext cx="2697480" cy="702953"/>
          </a:xfrm>
          <a:prstGeom prst="rect">
            <a:avLst/>
          </a:prstGeom>
          <a:noFill/>
        </p:spPr>
        <p:txBody>
          <a:bodyPr wrap="square" lIns="0" tIns="0" rIns="0" bIns="0" rtlCol="0" anchor="ctr">
            <a:normAutofit lnSpcReduction="10000"/>
          </a:bodyPr>
          <a:lstStyle/>
          <a:p>
            <a:pPr marL="0" indent="0">
              <a:buNone/>
            </a:pPr>
            <a:r>
              <a:rPr lang="en-US" sz="1600" dirty="0">
                <a:solidFill>
                  <a:srgbClr val="263238"/>
                </a:solidFill>
                <a:latin typeface="Arial" panose="020B0604020202020204" pitchFamily="34" charset="0"/>
                <a:cs typeface="Arial" panose="020B0604020202020204" pitchFamily="34" charset="0"/>
              </a:rPr>
              <a:t>NHS stop smoking, GP, pharmacy and alcohol support</a:t>
            </a:r>
            <a:endParaRPr lang="en-US" sz="1600" dirty="0">
              <a:latin typeface="Arial" panose="020B0604020202020204" pitchFamily="34" charset="0"/>
              <a:cs typeface="Arial" panose="020B0604020202020204" pitchFamily="34" charset="0"/>
            </a:endParaRPr>
          </a:p>
        </p:txBody>
      </p:sp>
      <p:sp>
        <p:nvSpPr>
          <p:cNvPr id="26" name="Text 23"/>
          <p:cNvSpPr/>
          <p:nvPr/>
        </p:nvSpPr>
        <p:spPr>
          <a:xfrm>
            <a:off x="594360" y="5048867"/>
            <a:ext cx="7013448" cy="772725"/>
          </a:xfrm>
          <a:prstGeom prst="rect">
            <a:avLst/>
          </a:prstGeom>
          <a:noFill/>
        </p:spPr>
        <p:txBody>
          <a:bodyPr wrap="square" lIns="0" tIns="0" rIns="0" bIns="0" rtlCol="0" anchor="ctr">
            <a:normAutofit/>
          </a:bodyPr>
          <a:lstStyle/>
          <a:p>
            <a:pPr marL="0" indent="0" algn="ctr">
              <a:buNone/>
            </a:pPr>
            <a:r>
              <a:rPr lang="en-US" sz="1600" b="1" dirty="0">
                <a:solidFill>
                  <a:srgbClr val="123047"/>
                </a:solidFill>
              </a:rPr>
              <a:t>Theory-informed: Capability improves knowledge and skills | Opportunity provides free access | Motivation uses personalised goals and social encouragement</a:t>
            </a:r>
            <a:endParaRPr lang="en-US" sz="1600" dirty="0"/>
          </a:p>
        </p:txBody>
      </p:sp>
      <p:sp>
        <p:nvSpPr>
          <p:cNvPr id="28" name="Text 25"/>
          <p:cNvSpPr/>
          <p:nvPr/>
        </p:nvSpPr>
        <p:spPr>
          <a:xfrm>
            <a:off x="502920" y="6041209"/>
            <a:ext cx="8321040" cy="725351"/>
          </a:xfrm>
          <a:prstGeom prst="rect">
            <a:avLst/>
          </a:prstGeom>
          <a:noFill/>
        </p:spPr>
        <p:txBody>
          <a:bodyPr wrap="square" lIns="0" tIns="0" rIns="0" bIns="0" rtlCol="0" anchor="ctr"/>
          <a:lstStyle/>
          <a:p>
            <a:pPr marL="0" indent="0">
              <a:buNone/>
            </a:pPr>
            <a:r>
              <a:rPr lang="en-US" sz="1400" b="1" i="1" dirty="0">
                <a:solidFill>
                  <a:srgbClr val="536173"/>
                </a:solidFill>
                <a:latin typeface="Arial" panose="020B0604020202020204" pitchFamily="34" charset="0"/>
                <a:ea typeface="Arial" panose="020B0604020202020204" pitchFamily="34" charset="-122"/>
                <a:cs typeface="Arial" panose="020B0604020202020204" pitchFamily="34" charset="0"/>
                <a:sym typeface="+mn-ea"/>
              </a:rPr>
              <a:t>Intervention components draw on NICE (2025), NHS (2021), NHS Better Health (2024a; 2024b) and COM-B evidence (Gilbert et al., 2023).</a:t>
            </a:r>
            <a:endParaRPr lang="en-US" sz="1400" b="1" dirty="0">
              <a:latin typeface="Arial" panose="020B0604020202020204" pitchFamily="34" charset="0"/>
              <a:cs typeface="Arial" panose="020B0604020202020204" pitchFamily="34" charset="0"/>
            </a:endParaRPr>
          </a:p>
          <a:p>
            <a:pPr marL="0" indent="0">
              <a:buNone/>
            </a:pPr>
            <a:endParaRPr lang="en-US" sz="1400" b="1" dirty="0">
              <a:latin typeface="Arial" panose="020B0604020202020204" pitchFamily="34" charset="0"/>
              <a:cs typeface="Arial" panose="020B0604020202020204" pitchFamily="34" charset="0"/>
            </a:endParaRPr>
          </a:p>
        </p:txBody>
      </p:sp>
      <p:sp>
        <p:nvSpPr>
          <p:cNvPr id="30" name="Text 27"/>
          <p:cNvSpPr/>
          <p:nvPr/>
        </p:nvSpPr>
        <p:spPr>
          <a:xfrm>
            <a:off x="10881360" y="6473952"/>
            <a:ext cx="731520" cy="201168"/>
          </a:xfrm>
          <a:prstGeom prst="rect">
            <a:avLst/>
          </a:prstGeom>
          <a:noFill/>
        </p:spPr>
        <p:txBody>
          <a:bodyPr wrap="square" lIns="0" tIns="0" rIns="0" bIns="0" rtlCol="0" anchor="ctr"/>
          <a:lstStyle/>
          <a:p>
            <a:pPr marL="0" indent="0" algn="r">
              <a:buNone/>
            </a:pPr>
            <a:r>
              <a:rPr lang="en-US" sz="800" b="1" dirty="0">
                <a:solidFill>
                  <a:srgbClr val="6C757D"/>
                </a:solidFill>
              </a:rPr>
              <a:t>08</a:t>
            </a:r>
            <a:endParaRPr lang="en-US" sz="800" dirty="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0"/>
          <p:cNvSpPr/>
          <p:nvPr/>
        </p:nvSpPr>
        <p:spPr>
          <a:xfrm>
            <a:off x="502920" y="228600"/>
            <a:ext cx="8046720" cy="384048"/>
          </a:xfrm>
          <a:prstGeom prst="rect">
            <a:avLst/>
          </a:prstGeom>
          <a:noFill/>
        </p:spPr>
        <p:txBody>
          <a:bodyPr wrap="square" lIns="0" tIns="0" rIns="0" bIns="0" rtlCol="0" anchor="ctr">
            <a:normAutofit/>
          </a:bodyPr>
          <a:lstStyle/>
          <a:p>
            <a:pPr marL="0" indent="0">
              <a:buNone/>
            </a:pPr>
            <a:r>
              <a:rPr lang="en-US" sz="2100" b="1" dirty="0">
                <a:solidFill>
                  <a:srgbClr val="123047"/>
                </a:solidFill>
                <a:latin typeface="Aptos Display" pitchFamily="34" charset="0"/>
                <a:ea typeface="Aptos Display" pitchFamily="34" charset="-122"/>
                <a:cs typeface="Aptos Display" pitchFamily="34" charset="-120"/>
              </a:rPr>
              <a:t>Activity plan: 6–8 weekly sessions</a:t>
            </a:r>
            <a:endParaRPr lang="en-US" sz="2100" dirty="0"/>
          </a:p>
        </p:txBody>
      </p:sp>
      <p:sp>
        <p:nvSpPr>
          <p:cNvPr id="3" name="Text 1"/>
          <p:cNvSpPr/>
          <p:nvPr/>
        </p:nvSpPr>
        <p:spPr>
          <a:xfrm>
            <a:off x="8823960" y="246888"/>
            <a:ext cx="2148840" cy="292608"/>
          </a:xfrm>
          <a:prstGeom prst="rect">
            <a:avLst/>
          </a:prstGeom>
          <a:noFill/>
        </p:spPr>
        <p:txBody>
          <a:bodyPr wrap="square" lIns="0" tIns="0" rIns="0" bIns="0" rtlCol="0" anchor="ctr"/>
          <a:lstStyle/>
          <a:p>
            <a:pPr marL="0" indent="0" algn="r">
              <a:buNone/>
            </a:pPr>
            <a:r>
              <a:rPr lang="en-US" b="1" dirty="0">
                <a:solidFill>
                  <a:srgbClr val="0B7285"/>
                </a:solidFill>
              </a:rPr>
              <a:t>Task 2: Campaign</a:t>
            </a:r>
            <a:endParaRPr lang="en-US" dirty="0"/>
          </a:p>
        </p:txBody>
      </p:sp>
      <p:sp>
        <p:nvSpPr>
          <p:cNvPr id="4" name="Text 2"/>
          <p:cNvSpPr/>
          <p:nvPr/>
        </p:nvSpPr>
        <p:spPr>
          <a:xfrm>
            <a:off x="11137392" y="237744"/>
            <a:ext cx="502920" cy="292608"/>
          </a:xfrm>
          <a:prstGeom prst="rect">
            <a:avLst/>
          </a:prstGeom>
          <a:noFill/>
        </p:spPr>
        <p:txBody>
          <a:bodyPr wrap="square" lIns="0" tIns="0" rIns="0" bIns="0" rtlCol="0" anchor="ctr"/>
          <a:lstStyle/>
          <a:p>
            <a:pPr marL="0" indent="0" algn="r">
              <a:buNone/>
            </a:pPr>
            <a:r>
              <a:rPr lang="en-US" sz="1000" b="1" dirty="0">
                <a:solidFill>
                  <a:srgbClr val="6C757D"/>
                </a:solidFill>
              </a:rPr>
              <a:t>09</a:t>
            </a:r>
            <a:endParaRPr lang="en-US" sz="1000" dirty="0"/>
          </a:p>
        </p:txBody>
      </p:sp>
      <p:sp>
        <p:nvSpPr>
          <p:cNvPr id="5" name="Shape 3"/>
          <p:cNvSpPr/>
          <p:nvPr/>
        </p:nvSpPr>
        <p:spPr>
          <a:xfrm>
            <a:off x="502920" y="713232"/>
            <a:ext cx="11155680" cy="0"/>
          </a:xfrm>
          <a:prstGeom prst="line">
            <a:avLst/>
          </a:prstGeom>
          <a:noFill/>
          <a:ln w="12700">
            <a:solidFill>
              <a:srgbClr val="D9E7EC"/>
            </a:solidFill>
            <a:prstDash val="solid"/>
          </a:ln>
        </p:spPr>
        <p:txBody>
          <a:bodyPr/>
          <a:lstStyle/>
          <a:p>
            <a:endParaRPr/>
          </a:p>
        </p:txBody>
      </p:sp>
      <p:sp>
        <p:nvSpPr>
          <p:cNvPr id="6" name="Shape 4"/>
          <p:cNvSpPr/>
          <p:nvPr/>
        </p:nvSpPr>
        <p:spPr>
          <a:xfrm>
            <a:off x="7607808" y="932688"/>
            <a:ext cx="4032504" cy="4306824"/>
          </a:xfrm>
          <a:prstGeom prst="roundRect">
            <a:avLst>
              <a:gd name="adj" fmla="val 3628"/>
            </a:avLst>
          </a:prstGeom>
          <a:solidFill>
            <a:srgbClr val="FFFFFF"/>
          </a:solidFill>
          <a:ln w="12700">
            <a:solidFill>
              <a:srgbClr val="E3EEF1"/>
            </a:solidFill>
            <a:prstDash val="solid"/>
          </a:ln>
          <a:effectLst>
            <a:outerShdw blurRad="19050" dist="12700" dir="2700000" algn="bl" rotWithShape="0">
              <a:srgbClr val="000000">
                <a:alpha val="13000"/>
              </a:srgbClr>
            </a:outerShdw>
          </a:effectLst>
        </p:spPr>
        <p:txBody>
          <a:bodyPr/>
          <a:lstStyle/>
          <a:p>
            <a:endParaRPr/>
          </a:p>
        </p:txBody>
      </p:sp>
      <p:pic>
        <p:nvPicPr>
          <p:cNvPr id="7" name="Image 0" descr="/mnt/data/a_clean_friendly_modern_illustration_of_a_commun_batch_9.jpg"/>
          <p:cNvPicPr>
            <a:picLocks noChangeAspect="1"/>
          </p:cNvPicPr>
          <p:nvPr/>
        </p:nvPicPr>
        <p:blipFill>
          <a:blip r:embed="rId3"/>
          <a:srcRect l="14919" r="14919"/>
          <a:stretch>
            <a:fillRect/>
          </a:stretch>
        </p:blipFill>
        <p:spPr>
          <a:xfrm>
            <a:off x="7635240" y="960120"/>
            <a:ext cx="3977640" cy="4251960"/>
          </a:xfrm>
          <a:prstGeom prst="rect">
            <a:avLst/>
          </a:prstGeom>
        </p:spPr>
      </p:pic>
      <p:sp>
        <p:nvSpPr>
          <p:cNvPr id="8" name="Shape 5"/>
          <p:cNvSpPr/>
          <p:nvPr/>
        </p:nvSpPr>
        <p:spPr>
          <a:xfrm>
            <a:off x="594360" y="960120"/>
            <a:ext cx="6720840" cy="4389120"/>
          </a:xfrm>
          <a:prstGeom prst="roundRect">
            <a:avLst>
              <a:gd name="adj" fmla="val 2500"/>
            </a:avLst>
          </a:prstGeom>
          <a:solidFill>
            <a:srgbClr val="FFFFFF"/>
          </a:solidFill>
          <a:ln w="12700">
            <a:solidFill>
              <a:srgbClr val="E0ECEF"/>
            </a:solidFill>
            <a:prstDash val="solid"/>
          </a:ln>
          <a:effectLst>
            <a:outerShdw blurRad="12700" dist="8890" dir="2700000" algn="bl" rotWithShape="0">
              <a:srgbClr val="000000">
                <a:alpha val="8000"/>
              </a:srgbClr>
            </a:outerShdw>
          </a:effectLst>
        </p:spPr>
        <p:txBody>
          <a:bodyPr/>
          <a:lstStyle/>
          <a:p>
            <a:endParaRPr sz="2000"/>
          </a:p>
        </p:txBody>
      </p:sp>
      <p:sp>
        <p:nvSpPr>
          <p:cNvPr id="9" name="Text 6"/>
          <p:cNvSpPr/>
          <p:nvPr/>
        </p:nvSpPr>
        <p:spPr>
          <a:xfrm>
            <a:off x="777240" y="1143000"/>
            <a:ext cx="548640" cy="164592"/>
          </a:xfrm>
          <a:prstGeom prst="rect">
            <a:avLst/>
          </a:prstGeom>
          <a:noFill/>
        </p:spPr>
        <p:txBody>
          <a:bodyPr wrap="square" lIns="0" tIns="0" rIns="0" bIns="0" rtlCol="0" anchor="ctr"/>
          <a:lstStyle/>
          <a:p>
            <a:pPr marL="0" indent="0">
              <a:buNone/>
            </a:pPr>
            <a:r>
              <a:rPr lang="en-US" sz="1600" b="1" dirty="0">
                <a:solidFill>
                  <a:srgbClr val="0B7285"/>
                </a:solidFill>
              </a:rPr>
              <a:t>Week</a:t>
            </a:r>
            <a:endParaRPr lang="en-US" sz="1600" dirty="0"/>
          </a:p>
        </p:txBody>
      </p:sp>
      <p:sp>
        <p:nvSpPr>
          <p:cNvPr id="10" name="Text 7"/>
          <p:cNvSpPr/>
          <p:nvPr/>
        </p:nvSpPr>
        <p:spPr>
          <a:xfrm>
            <a:off x="1417320" y="1143000"/>
            <a:ext cx="1920240" cy="164592"/>
          </a:xfrm>
          <a:prstGeom prst="rect">
            <a:avLst/>
          </a:prstGeom>
          <a:noFill/>
        </p:spPr>
        <p:txBody>
          <a:bodyPr wrap="square" lIns="0" tIns="0" rIns="0" bIns="0" rtlCol="0" anchor="ctr"/>
          <a:lstStyle/>
          <a:p>
            <a:pPr marL="0" indent="0">
              <a:buNone/>
            </a:pPr>
            <a:r>
              <a:rPr lang="en-US" sz="1600" b="1" dirty="0">
                <a:solidFill>
                  <a:srgbClr val="0B7285"/>
                </a:solidFill>
              </a:rPr>
              <a:t>Session theme</a:t>
            </a:r>
            <a:endParaRPr lang="en-US" sz="1600" dirty="0"/>
          </a:p>
        </p:txBody>
      </p:sp>
      <p:sp>
        <p:nvSpPr>
          <p:cNvPr id="11" name="Text 8"/>
          <p:cNvSpPr/>
          <p:nvPr/>
        </p:nvSpPr>
        <p:spPr>
          <a:xfrm>
            <a:off x="3337560" y="1143000"/>
            <a:ext cx="3566160" cy="164592"/>
          </a:xfrm>
          <a:prstGeom prst="rect">
            <a:avLst/>
          </a:prstGeom>
          <a:noFill/>
        </p:spPr>
        <p:txBody>
          <a:bodyPr wrap="square" lIns="0" tIns="0" rIns="0" bIns="0" rtlCol="0" anchor="ctr"/>
          <a:lstStyle/>
          <a:p>
            <a:pPr marL="0" indent="0">
              <a:buNone/>
            </a:pPr>
            <a:r>
              <a:rPr lang="en-US" sz="1600" b="1" dirty="0">
                <a:solidFill>
                  <a:srgbClr val="0B7285"/>
                </a:solidFill>
              </a:rPr>
              <a:t>Aim and content</a:t>
            </a:r>
            <a:endParaRPr lang="en-US" sz="1600" dirty="0"/>
          </a:p>
        </p:txBody>
      </p:sp>
      <p:sp>
        <p:nvSpPr>
          <p:cNvPr id="12" name="Text 9"/>
          <p:cNvSpPr/>
          <p:nvPr/>
        </p:nvSpPr>
        <p:spPr>
          <a:xfrm>
            <a:off x="795528" y="1481328"/>
            <a:ext cx="320040" cy="146304"/>
          </a:xfrm>
          <a:prstGeom prst="rect">
            <a:avLst/>
          </a:prstGeom>
          <a:noFill/>
        </p:spPr>
        <p:txBody>
          <a:bodyPr wrap="square" lIns="0" tIns="0" rIns="0" bIns="0" rtlCol="0" anchor="ctr"/>
          <a:lstStyle/>
          <a:p>
            <a:pPr marL="0" indent="0">
              <a:buNone/>
            </a:pPr>
            <a:r>
              <a:rPr lang="en-US" sz="1400" b="1" dirty="0">
                <a:solidFill>
                  <a:srgbClr val="123047"/>
                </a:solidFill>
              </a:rPr>
              <a:t>1</a:t>
            </a:r>
            <a:endParaRPr lang="en-US" sz="1400" dirty="0"/>
          </a:p>
        </p:txBody>
      </p:sp>
      <p:sp>
        <p:nvSpPr>
          <p:cNvPr id="13" name="Text 10"/>
          <p:cNvSpPr/>
          <p:nvPr/>
        </p:nvSpPr>
        <p:spPr>
          <a:xfrm>
            <a:off x="1417320" y="1481328"/>
            <a:ext cx="1783080" cy="146304"/>
          </a:xfrm>
          <a:prstGeom prst="rect">
            <a:avLst/>
          </a:prstGeom>
          <a:noFill/>
        </p:spPr>
        <p:txBody>
          <a:bodyPr wrap="square" lIns="0" tIns="0" rIns="0" bIns="0" rtlCol="0" anchor="ctr">
            <a:normAutofit fontScale="92500" lnSpcReduction="20000"/>
          </a:bodyPr>
          <a:lstStyle/>
          <a:p>
            <a:pPr marL="0" indent="0">
              <a:buNone/>
            </a:pPr>
            <a:r>
              <a:rPr lang="en-US" sz="1200" b="1" dirty="0">
                <a:solidFill>
                  <a:srgbClr val="263238"/>
                </a:solidFill>
              </a:rPr>
              <a:t>Launch</a:t>
            </a:r>
            <a:r>
              <a:rPr lang="en-US" sz="1100" b="1" dirty="0">
                <a:solidFill>
                  <a:srgbClr val="263238"/>
                </a:solidFill>
              </a:rPr>
              <a:t> + baseline</a:t>
            </a:r>
            <a:endParaRPr lang="en-US" sz="1100" dirty="0"/>
          </a:p>
        </p:txBody>
      </p:sp>
      <p:sp>
        <p:nvSpPr>
          <p:cNvPr id="14" name="Text 11"/>
          <p:cNvSpPr/>
          <p:nvPr/>
        </p:nvSpPr>
        <p:spPr>
          <a:xfrm>
            <a:off x="3337560" y="1481328"/>
            <a:ext cx="3520440" cy="146304"/>
          </a:xfrm>
          <a:prstGeom prst="rect">
            <a:avLst/>
          </a:prstGeom>
          <a:noFill/>
        </p:spPr>
        <p:txBody>
          <a:bodyPr wrap="square" lIns="0" tIns="0" rIns="0" bIns="0" rtlCol="0" anchor="ctr">
            <a:noAutofit/>
          </a:bodyPr>
          <a:lstStyle/>
          <a:p>
            <a:pPr marL="0" indent="0">
              <a:buNone/>
            </a:pPr>
            <a:r>
              <a:rPr lang="en-US" sz="1300" dirty="0">
                <a:solidFill>
                  <a:srgbClr val="263238"/>
                </a:solidFill>
                <a:latin typeface="Arial" panose="020B0604020202020204" pitchFamily="34" charset="0"/>
                <a:cs typeface="Arial" panose="020B0604020202020204" pitchFamily="34" charset="0"/>
              </a:rPr>
              <a:t>Smoking status, AUDIT-C, quiz, goals</a:t>
            </a:r>
          </a:p>
        </p:txBody>
      </p:sp>
      <p:sp>
        <p:nvSpPr>
          <p:cNvPr id="15" name="Shape 12"/>
          <p:cNvSpPr/>
          <p:nvPr/>
        </p:nvSpPr>
        <p:spPr>
          <a:xfrm>
            <a:off x="777240" y="1746504"/>
            <a:ext cx="6263640" cy="0"/>
          </a:xfrm>
          <a:prstGeom prst="line">
            <a:avLst/>
          </a:prstGeom>
          <a:noFill/>
          <a:ln w="12700">
            <a:solidFill>
              <a:srgbClr val="EEF5F6"/>
            </a:solidFill>
            <a:prstDash val="solid"/>
          </a:ln>
        </p:spPr>
        <p:txBody>
          <a:bodyPr/>
          <a:lstStyle/>
          <a:p>
            <a:endParaRPr/>
          </a:p>
        </p:txBody>
      </p:sp>
      <p:sp>
        <p:nvSpPr>
          <p:cNvPr id="16" name="Text 13"/>
          <p:cNvSpPr/>
          <p:nvPr/>
        </p:nvSpPr>
        <p:spPr>
          <a:xfrm>
            <a:off x="795528" y="1920240"/>
            <a:ext cx="320040" cy="146304"/>
          </a:xfrm>
          <a:prstGeom prst="rect">
            <a:avLst/>
          </a:prstGeom>
          <a:noFill/>
        </p:spPr>
        <p:txBody>
          <a:bodyPr wrap="square" lIns="0" tIns="0" rIns="0" bIns="0" rtlCol="0" anchor="ctr"/>
          <a:lstStyle/>
          <a:p>
            <a:pPr marL="0" indent="0">
              <a:buNone/>
            </a:pPr>
            <a:r>
              <a:rPr lang="en-US" sz="1400" b="1" dirty="0">
                <a:solidFill>
                  <a:srgbClr val="123047"/>
                </a:solidFill>
              </a:rPr>
              <a:t>2</a:t>
            </a:r>
            <a:endParaRPr lang="en-US" sz="1400" dirty="0"/>
          </a:p>
        </p:txBody>
      </p:sp>
      <p:sp>
        <p:nvSpPr>
          <p:cNvPr id="17" name="Text 14"/>
          <p:cNvSpPr/>
          <p:nvPr/>
        </p:nvSpPr>
        <p:spPr>
          <a:xfrm>
            <a:off x="1417320" y="1920240"/>
            <a:ext cx="1783080" cy="146304"/>
          </a:xfrm>
          <a:prstGeom prst="rect">
            <a:avLst/>
          </a:prstGeom>
          <a:noFill/>
        </p:spPr>
        <p:txBody>
          <a:bodyPr wrap="square" lIns="0" tIns="0" rIns="0" bIns="0" rtlCol="0" anchor="ctr">
            <a:normAutofit fontScale="92500" lnSpcReduction="20000"/>
          </a:bodyPr>
          <a:lstStyle/>
          <a:p>
            <a:pPr marL="0" indent="0">
              <a:buNone/>
            </a:pPr>
            <a:r>
              <a:rPr lang="en-US" sz="1200" b="1" dirty="0">
                <a:solidFill>
                  <a:srgbClr val="263238"/>
                </a:solidFill>
              </a:rPr>
              <a:t>Smoke-free living</a:t>
            </a:r>
            <a:endParaRPr lang="en-US" sz="1200" dirty="0"/>
          </a:p>
        </p:txBody>
      </p:sp>
      <p:sp>
        <p:nvSpPr>
          <p:cNvPr id="18" name="Text 15"/>
          <p:cNvSpPr/>
          <p:nvPr/>
        </p:nvSpPr>
        <p:spPr>
          <a:xfrm>
            <a:off x="3337560" y="1920240"/>
            <a:ext cx="3520440" cy="146304"/>
          </a:xfrm>
          <a:prstGeom prst="rect">
            <a:avLst/>
          </a:prstGeom>
          <a:noFill/>
        </p:spPr>
        <p:txBody>
          <a:bodyPr wrap="square" lIns="0" tIns="0" rIns="0" bIns="0" rtlCol="0" anchor="ctr">
            <a:noAutofit/>
          </a:bodyPr>
          <a:lstStyle/>
          <a:p>
            <a:pPr marL="0" indent="0">
              <a:buNone/>
            </a:pPr>
            <a:r>
              <a:rPr lang="en-US" sz="1300" dirty="0">
                <a:solidFill>
                  <a:srgbClr val="263238"/>
                </a:solidFill>
                <a:latin typeface="Arial" panose="020B0604020202020204" pitchFamily="34" charset="0"/>
                <a:cs typeface="Arial" panose="020B0604020202020204" pitchFamily="34" charset="0"/>
              </a:rPr>
              <a:t>Nicotine dependence, quit options</a:t>
            </a:r>
          </a:p>
        </p:txBody>
      </p:sp>
      <p:sp>
        <p:nvSpPr>
          <p:cNvPr id="19" name="Shape 16"/>
          <p:cNvSpPr/>
          <p:nvPr/>
        </p:nvSpPr>
        <p:spPr>
          <a:xfrm>
            <a:off x="777240" y="2185416"/>
            <a:ext cx="6263640" cy="0"/>
          </a:xfrm>
          <a:prstGeom prst="line">
            <a:avLst/>
          </a:prstGeom>
          <a:noFill/>
          <a:ln w="12700">
            <a:solidFill>
              <a:srgbClr val="EEF5F6"/>
            </a:solidFill>
            <a:prstDash val="solid"/>
          </a:ln>
        </p:spPr>
        <p:txBody>
          <a:bodyPr/>
          <a:lstStyle/>
          <a:p>
            <a:endParaRPr/>
          </a:p>
        </p:txBody>
      </p:sp>
      <p:sp>
        <p:nvSpPr>
          <p:cNvPr id="20" name="Text 17"/>
          <p:cNvSpPr/>
          <p:nvPr/>
        </p:nvSpPr>
        <p:spPr>
          <a:xfrm>
            <a:off x="795528" y="2359152"/>
            <a:ext cx="320040" cy="146304"/>
          </a:xfrm>
          <a:prstGeom prst="rect">
            <a:avLst/>
          </a:prstGeom>
          <a:noFill/>
        </p:spPr>
        <p:txBody>
          <a:bodyPr wrap="square" lIns="0" tIns="0" rIns="0" bIns="0" rtlCol="0" anchor="ctr"/>
          <a:lstStyle/>
          <a:p>
            <a:pPr marL="0" indent="0">
              <a:buNone/>
            </a:pPr>
            <a:r>
              <a:rPr lang="en-US" sz="1400" b="1" dirty="0">
                <a:solidFill>
                  <a:srgbClr val="123047"/>
                </a:solidFill>
              </a:rPr>
              <a:t>3</a:t>
            </a:r>
            <a:endParaRPr lang="en-US" sz="1400" dirty="0"/>
          </a:p>
        </p:txBody>
      </p:sp>
      <p:sp>
        <p:nvSpPr>
          <p:cNvPr id="21" name="Text 18"/>
          <p:cNvSpPr/>
          <p:nvPr/>
        </p:nvSpPr>
        <p:spPr>
          <a:xfrm>
            <a:off x="1417320" y="2359152"/>
            <a:ext cx="1783080" cy="146304"/>
          </a:xfrm>
          <a:prstGeom prst="rect">
            <a:avLst/>
          </a:prstGeom>
          <a:noFill/>
        </p:spPr>
        <p:txBody>
          <a:bodyPr wrap="square" lIns="0" tIns="0" rIns="0" bIns="0" rtlCol="0" anchor="ctr">
            <a:normAutofit fontScale="92500" lnSpcReduction="20000"/>
          </a:bodyPr>
          <a:lstStyle/>
          <a:p>
            <a:pPr marL="0" indent="0">
              <a:buNone/>
            </a:pPr>
            <a:r>
              <a:rPr lang="en-US" sz="1200" b="1" dirty="0">
                <a:solidFill>
                  <a:srgbClr val="263238"/>
                </a:solidFill>
              </a:rPr>
              <a:t>Alcohol units</a:t>
            </a:r>
            <a:endParaRPr lang="en-US" sz="1200" dirty="0"/>
          </a:p>
        </p:txBody>
      </p:sp>
      <p:sp>
        <p:nvSpPr>
          <p:cNvPr id="22" name="Text 19"/>
          <p:cNvSpPr/>
          <p:nvPr/>
        </p:nvSpPr>
        <p:spPr>
          <a:xfrm>
            <a:off x="3337560" y="2359152"/>
            <a:ext cx="3520440" cy="146304"/>
          </a:xfrm>
          <a:prstGeom prst="rect">
            <a:avLst/>
          </a:prstGeom>
          <a:noFill/>
        </p:spPr>
        <p:txBody>
          <a:bodyPr wrap="square" lIns="0" tIns="0" rIns="0" bIns="0" rtlCol="0" anchor="ctr">
            <a:noAutofit/>
          </a:bodyPr>
          <a:lstStyle/>
          <a:p>
            <a:pPr marL="0" indent="0">
              <a:buNone/>
            </a:pPr>
            <a:r>
              <a:rPr lang="en-US" sz="1400" dirty="0">
                <a:solidFill>
                  <a:srgbClr val="263238"/>
                </a:solidFill>
              </a:rPr>
              <a:t>1</a:t>
            </a:r>
            <a:r>
              <a:rPr lang="en-US" sz="1400" dirty="0">
                <a:solidFill>
                  <a:srgbClr val="263238"/>
                </a:solidFill>
                <a:latin typeface="Arial" panose="020B0604020202020204" pitchFamily="34" charset="0"/>
                <a:cs typeface="Arial" panose="020B0604020202020204" pitchFamily="34" charset="0"/>
              </a:rPr>
              <a:t>4-unit guideline, diary, alcohol-free days</a:t>
            </a:r>
          </a:p>
        </p:txBody>
      </p:sp>
      <p:sp>
        <p:nvSpPr>
          <p:cNvPr id="23" name="Shape 20"/>
          <p:cNvSpPr/>
          <p:nvPr/>
        </p:nvSpPr>
        <p:spPr>
          <a:xfrm>
            <a:off x="777240" y="2624328"/>
            <a:ext cx="6263640" cy="0"/>
          </a:xfrm>
          <a:prstGeom prst="line">
            <a:avLst/>
          </a:prstGeom>
          <a:noFill/>
          <a:ln w="12700">
            <a:solidFill>
              <a:srgbClr val="EEF5F6"/>
            </a:solidFill>
            <a:prstDash val="solid"/>
          </a:ln>
        </p:spPr>
        <p:txBody>
          <a:bodyPr/>
          <a:lstStyle/>
          <a:p>
            <a:endParaRPr/>
          </a:p>
        </p:txBody>
      </p:sp>
      <p:sp>
        <p:nvSpPr>
          <p:cNvPr id="24" name="Text 21"/>
          <p:cNvSpPr/>
          <p:nvPr/>
        </p:nvSpPr>
        <p:spPr>
          <a:xfrm>
            <a:off x="795528" y="2798064"/>
            <a:ext cx="320040" cy="146304"/>
          </a:xfrm>
          <a:prstGeom prst="rect">
            <a:avLst/>
          </a:prstGeom>
          <a:noFill/>
        </p:spPr>
        <p:txBody>
          <a:bodyPr wrap="square" lIns="0" tIns="0" rIns="0" bIns="0" rtlCol="0" anchor="ctr"/>
          <a:lstStyle/>
          <a:p>
            <a:pPr marL="0" indent="0">
              <a:buNone/>
            </a:pPr>
            <a:r>
              <a:rPr lang="en-US" sz="1400" b="1" dirty="0">
                <a:solidFill>
                  <a:srgbClr val="123047"/>
                </a:solidFill>
              </a:rPr>
              <a:t>4</a:t>
            </a:r>
            <a:endParaRPr lang="en-US" sz="1400" dirty="0"/>
          </a:p>
        </p:txBody>
      </p:sp>
      <p:sp>
        <p:nvSpPr>
          <p:cNvPr id="25" name="Text 22"/>
          <p:cNvSpPr/>
          <p:nvPr/>
        </p:nvSpPr>
        <p:spPr>
          <a:xfrm>
            <a:off x="1417320" y="2798064"/>
            <a:ext cx="1783080" cy="146304"/>
          </a:xfrm>
          <a:prstGeom prst="rect">
            <a:avLst/>
          </a:prstGeom>
          <a:noFill/>
        </p:spPr>
        <p:txBody>
          <a:bodyPr wrap="square" lIns="0" tIns="0" rIns="0" bIns="0" rtlCol="0" anchor="ctr">
            <a:normAutofit fontScale="92500" lnSpcReduction="20000"/>
          </a:bodyPr>
          <a:lstStyle/>
          <a:p>
            <a:pPr marL="0" indent="0">
              <a:buNone/>
            </a:pPr>
            <a:r>
              <a:rPr lang="en-US" sz="1200" b="1" dirty="0">
                <a:solidFill>
                  <a:srgbClr val="263238"/>
                </a:solidFill>
              </a:rPr>
              <a:t>Triggers + cravings</a:t>
            </a:r>
            <a:endParaRPr lang="en-US" sz="1200" dirty="0"/>
          </a:p>
        </p:txBody>
      </p:sp>
      <p:sp>
        <p:nvSpPr>
          <p:cNvPr id="26" name="Text 23"/>
          <p:cNvSpPr/>
          <p:nvPr/>
        </p:nvSpPr>
        <p:spPr>
          <a:xfrm>
            <a:off x="3337560" y="2798064"/>
            <a:ext cx="3520440" cy="146304"/>
          </a:xfrm>
          <a:prstGeom prst="rect">
            <a:avLst/>
          </a:prstGeom>
          <a:noFill/>
        </p:spPr>
        <p:txBody>
          <a:bodyPr wrap="square" lIns="0" tIns="0" rIns="0" bIns="0" rtlCol="0" anchor="ctr">
            <a:noAutofit/>
          </a:bodyPr>
          <a:lstStyle/>
          <a:p>
            <a:pPr marL="0" indent="0">
              <a:buNone/>
            </a:pPr>
            <a:r>
              <a:rPr lang="en-US" sz="1300" dirty="0">
                <a:solidFill>
                  <a:srgbClr val="263238"/>
                </a:solidFill>
                <a:latin typeface="Arial" panose="020B0604020202020204" pitchFamily="34" charset="0"/>
                <a:cs typeface="Arial" panose="020B0604020202020204" pitchFamily="34" charset="0"/>
              </a:rPr>
              <a:t>Stress, peer pressure, coping alternatives</a:t>
            </a:r>
          </a:p>
        </p:txBody>
      </p:sp>
      <p:sp>
        <p:nvSpPr>
          <p:cNvPr id="27" name="Shape 24"/>
          <p:cNvSpPr/>
          <p:nvPr/>
        </p:nvSpPr>
        <p:spPr>
          <a:xfrm>
            <a:off x="777240" y="3063240"/>
            <a:ext cx="6263640" cy="0"/>
          </a:xfrm>
          <a:prstGeom prst="line">
            <a:avLst/>
          </a:prstGeom>
          <a:noFill/>
          <a:ln w="12700">
            <a:solidFill>
              <a:srgbClr val="EEF5F6"/>
            </a:solidFill>
            <a:prstDash val="solid"/>
          </a:ln>
        </p:spPr>
        <p:txBody>
          <a:bodyPr/>
          <a:lstStyle/>
          <a:p>
            <a:endParaRPr/>
          </a:p>
        </p:txBody>
      </p:sp>
      <p:sp>
        <p:nvSpPr>
          <p:cNvPr id="28" name="Text 25"/>
          <p:cNvSpPr/>
          <p:nvPr/>
        </p:nvSpPr>
        <p:spPr>
          <a:xfrm>
            <a:off x="795528" y="3236976"/>
            <a:ext cx="320040" cy="146304"/>
          </a:xfrm>
          <a:prstGeom prst="rect">
            <a:avLst/>
          </a:prstGeom>
          <a:noFill/>
        </p:spPr>
        <p:txBody>
          <a:bodyPr wrap="square" lIns="0" tIns="0" rIns="0" bIns="0" rtlCol="0" anchor="ctr"/>
          <a:lstStyle/>
          <a:p>
            <a:pPr marL="0" indent="0">
              <a:buNone/>
            </a:pPr>
            <a:r>
              <a:rPr lang="en-US" sz="1400" b="1" dirty="0">
                <a:solidFill>
                  <a:srgbClr val="123047"/>
                </a:solidFill>
              </a:rPr>
              <a:t>5</a:t>
            </a:r>
            <a:endParaRPr lang="en-US" sz="1400" dirty="0"/>
          </a:p>
        </p:txBody>
      </p:sp>
      <p:sp>
        <p:nvSpPr>
          <p:cNvPr id="29" name="Text 26"/>
          <p:cNvSpPr/>
          <p:nvPr/>
        </p:nvSpPr>
        <p:spPr>
          <a:xfrm>
            <a:off x="1417320" y="3236976"/>
            <a:ext cx="1783080" cy="146304"/>
          </a:xfrm>
          <a:prstGeom prst="rect">
            <a:avLst/>
          </a:prstGeom>
          <a:noFill/>
        </p:spPr>
        <p:txBody>
          <a:bodyPr wrap="square" lIns="0" tIns="0" rIns="0" bIns="0" rtlCol="0" anchor="ctr">
            <a:normAutofit fontScale="92500" lnSpcReduction="20000"/>
          </a:bodyPr>
          <a:lstStyle/>
          <a:p>
            <a:pPr marL="0" indent="0">
              <a:buNone/>
            </a:pPr>
            <a:r>
              <a:rPr lang="en-US" sz="1200" b="1" dirty="0">
                <a:solidFill>
                  <a:srgbClr val="263238"/>
                </a:solidFill>
              </a:rPr>
              <a:t>Family + community</a:t>
            </a:r>
            <a:endParaRPr lang="en-US" sz="1200" dirty="0"/>
          </a:p>
        </p:txBody>
      </p:sp>
      <p:sp>
        <p:nvSpPr>
          <p:cNvPr id="30" name="Text 27"/>
          <p:cNvSpPr/>
          <p:nvPr/>
        </p:nvSpPr>
        <p:spPr>
          <a:xfrm>
            <a:off x="3337560" y="3236976"/>
            <a:ext cx="3520440" cy="146304"/>
          </a:xfrm>
          <a:prstGeom prst="rect">
            <a:avLst/>
          </a:prstGeom>
          <a:noFill/>
        </p:spPr>
        <p:txBody>
          <a:bodyPr wrap="square" lIns="0" tIns="0" rIns="0" bIns="0" rtlCol="0" anchor="ctr">
            <a:noAutofit/>
          </a:bodyPr>
          <a:lstStyle/>
          <a:p>
            <a:pPr marL="0" indent="0">
              <a:buNone/>
            </a:pPr>
            <a:r>
              <a:rPr lang="en-US" sz="1300" dirty="0">
                <a:solidFill>
                  <a:srgbClr val="263238"/>
                </a:solidFill>
                <a:latin typeface="Arial" panose="020B0604020202020204" pitchFamily="34" charset="0"/>
                <a:cs typeface="Arial" panose="020B0604020202020204" pitchFamily="34" charset="0"/>
              </a:rPr>
              <a:t>Smoke-free homes and support buddies</a:t>
            </a:r>
          </a:p>
        </p:txBody>
      </p:sp>
      <p:sp>
        <p:nvSpPr>
          <p:cNvPr id="31" name="Shape 28"/>
          <p:cNvSpPr/>
          <p:nvPr/>
        </p:nvSpPr>
        <p:spPr>
          <a:xfrm>
            <a:off x="777240" y="3502152"/>
            <a:ext cx="6263640" cy="0"/>
          </a:xfrm>
          <a:prstGeom prst="line">
            <a:avLst/>
          </a:prstGeom>
          <a:noFill/>
          <a:ln w="12700">
            <a:solidFill>
              <a:srgbClr val="EEF5F6"/>
            </a:solidFill>
            <a:prstDash val="solid"/>
          </a:ln>
        </p:spPr>
        <p:txBody>
          <a:bodyPr/>
          <a:lstStyle/>
          <a:p>
            <a:endParaRPr/>
          </a:p>
        </p:txBody>
      </p:sp>
      <p:sp>
        <p:nvSpPr>
          <p:cNvPr id="32" name="Text 29"/>
          <p:cNvSpPr/>
          <p:nvPr/>
        </p:nvSpPr>
        <p:spPr>
          <a:xfrm>
            <a:off x="795528" y="3675888"/>
            <a:ext cx="320040" cy="146304"/>
          </a:xfrm>
          <a:prstGeom prst="rect">
            <a:avLst/>
          </a:prstGeom>
          <a:noFill/>
        </p:spPr>
        <p:txBody>
          <a:bodyPr wrap="square" lIns="0" tIns="0" rIns="0" bIns="0" rtlCol="0" anchor="ctr"/>
          <a:lstStyle/>
          <a:p>
            <a:pPr marL="0" indent="0">
              <a:buNone/>
            </a:pPr>
            <a:r>
              <a:rPr lang="en-US" sz="1400" b="1" dirty="0">
                <a:solidFill>
                  <a:srgbClr val="123047"/>
                </a:solidFill>
              </a:rPr>
              <a:t>6</a:t>
            </a:r>
            <a:endParaRPr lang="en-US" sz="1400" dirty="0"/>
          </a:p>
        </p:txBody>
      </p:sp>
      <p:sp>
        <p:nvSpPr>
          <p:cNvPr id="33" name="Text 30"/>
          <p:cNvSpPr/>
          <p:nvPr/>
        </p:nvSpPr>
        <p:spPr>
          <a:xfrm>
            <a:off x="1417320" y="3675888"/>
            <a:ext cx="1783080" cy="146304"/>
          </a:xfrm>
          <a:prstGeom prst="rect">
            <a:avLst/>
          </a:prstGeom>
          <a:noFill/>
        </p:spPr>
        <p:txBody>
          <a:bodyPr wrap="square" lIns="0" tIns="0" rIns="0" bIns="0" rtlCol="0" anchor="ctr">
            <a:normAutofit fontScale="92500" lnSpcReduction="20000"/>
          </a:bodyPr>
          <a:lstStyle/>
          <a:p>
            <a:pPr marL="0" indent="0">
              <a:buNone/>
            </a:pPr>
            <a:r>
              <a:rPr lang="en-US" sz="1200" b="1" dirty="0">
                <a:solidFill>
                  <a:srgbClr val="263238"/>
                </a:solidFill>
              </a:rPr>
              <a:t>Local help pathway</a:t>
            </a:r>
            <a:endParaRPr lang="en-US" sz="1200" dirty="0"/>
          </a:p>
        </p:txBody>
      </p:sp>
      <p:sp>
        <p:nvSpPr>
          <p:cNvPr id="34" name="Text 31"/>
          <p:cNvSpPr/>
          <p:nvPr/>
        </p:nvSpPr>
        <p:spPr>
          <a:xfrm>
            <a:off x="3337560" y="3675888"/>
            <a:ext cx="3520440" cy="146304"/>
          </a:xfrm>
          <a:prstGeom prst="rect">
            <a:avLst/>
          </a:prstGeom>
          <a:noFill/>
        </p:spPr>
        <p:txBody>
          <a:bodyPr wrap="square" lIns="0" tIns="0" rIns="0" bIns="0" rtlCol="0" anchor="ctr">
            <a:noAutofit/>
          </a:bodyPr>
          <a:lstStyle/>
          <a:p>
            <a:pPr marL="0" indent="0">
              <a:buNone/>
            </a:pPr>
            <a:r>
              <a:rPr lang="en-US" sz="1300" dirty="0">
                <a:solidFill>
                  <a:srgbClr val="263238"/>
                </a:solidFill>
                <a:latin typeface="Arial" panose="020B0604020202020204" pitchFamily="34" charset="0"/>
                <a:cs typeface="Arial" panose="020B0604020202020204" pitchFamily="34" charset="0"/>
              </a:rPr>
              <a:t>NHS, pharmacy, GP, alcohol support referral</a:t>
            </a:r>
          </a:p>
        </p:txBody>
      </p:sp>
      <p:sp>
        <p:nvSpPr>
          <p:cNvPr id="35" name="Shape 32"/>
          <p:cNvSpPr/>
          <p:nvPr/>
        </p:nvSpPr>
        <p:spPr>
          <a:xfrm>
            <a:off x="731520" y="3941064"/>
            <a:ext cx="6263640" cy="0"/>
          </a:xfrm>
          <a:prstGeom prst="line">
            <a:avLst/>
          </a:prstGeom>
          <a:noFill/>
          <a:ln w="12700">
            <a:solidFill>
              <a:srgbClr val="EEF5F6"/>
            </a:solidFill>
            <a:prstDash val="solid"/>
          </a:ln>
        </p:spPr>
        <p:txBody>
          <a:bodyPr/>
          <a:lstStyle/>
          <a:p>
            <a:endParaRPr/>
          </a:p>
        </p:txBody>
      </p:sp>
      <p:sp>
        <p:nvSpPr>
          <p:cNvPr id="36" name="Text 33"/>
          <p:cNvSpPr/>
          <p:nvPr/>
        </p:nvSpPr>
        <p:spPr>
          <a:xfrm>
            <a:off x="795528" y="4114800"/>
            <a:ext cx="320040" cy="146304"/>
          </a:xfrm>
          <a:prstGeom prst="rect">
            <a:avLst/>
          </a:prstGeom>
          <a:noFill/>
        </p:spPr>
        <p:txBody>
          <a:bodyPr wrap="square" lIns="0" tIns="0" rIns="0" bIns="0" rtlCol="0" anchor="ctr"/>
          <a:lstStyle/>
          <a:p>
            <a:pPr marL="0" indent="0">
              <a:buNone/>
            </a:pPr>
            <a:r>
              <a:rPr lang="en-US" sz="1400" b="1" dirty="0">
                <a:solidFill>
                  <a:srgbClr val="123047"/>
                </a:solidFill>
              </a:rPr>
              <a:t>7</a:t>
            </a:r>
            <a:endParaRPr lang="en-US" sz="1400" dirty="0"/>
          </a:p>
        </p:txBody>
      </p:sp>
      <p:sp>
        <p:nvSpPr>
          <p:cNvPr id="37" name="Text 34"/>
          <p:cNvSpPr/>
          <p:nvPr/>
        </p:nvSpPr>
        <p:spPr>
          <a:xfrm>
            <a:off x="1417320" y="4114800"/>
            <a:ext cx="1783080" cy="146304"/>
          </a:xfrm>
          <a:prstGeom prst="rect">
            <a:avLst/>
          </a:prstGeom>
          <a:noFill/>
        </p:spPr>
        <p:txBody>
          <a:bodyPr wrap="square" lIns="0" tIns="0" rIns="0" bIns="0" rtlCol="0" anchor="ctr">
            <a:normAutofit fontScale="92500" lnSpcReduction="20000"/>
          </a:bodyPr>
          <a:lstStyle/>
          <a:p>
            <a:pPr marL="0" indent="0">
              <a:buNone/>
            </a:pPr>
            <a:r>
              <a:rPr lang="en-US" sz="1200" b="1" dirty="0">
                <a:solidFill>
                  <a:srgbClr val="263238"/>
                </a:solidFill>
              </a:rPr>
              <a:t>Action planning</a:t>
            </a:r>
            <a:endParaRPr lang="en-US" sz="1200" dirty="0"/>
          </a:p>
        </p:txBody>
      </p:sp>
      <p:sp>
        <p:nvSpPr>
          <p:cNvPr id="38" name="Text 35"/>
          <p:cNvSpPr/>
          <p:nvPr/>
        </p:nvSpPr>
        <p:spPr>
          <a:xfrm>
            <a:off x="3317777" y="4115435"/>
            <a:ext cx="4541520" cy="264795"/>
          </a:xfrm>
          <a:prstGeom prst="rect">
            <a:avLst/>
          </a:prstGeom>
          <a:noFill/>
        </p:spPr>
        <p:txBody>
          <a:bodyPr wrap="square" lIns="0" tIns="0" rIns="0" bIns="0" rtlCol="0" anchor="ctr">
            <a:normAutofit/>
          </a:bodyPr>
          <a:lstStyle/>
          <a:p>
            <a:pPr marL="0" indent="0">
              <a:buNone/>
            </a:pPr>
            <a:r>
              <a:rPr lang="en-US" sz="1400" dirty="0">
                <a:solidFill>
                  <a:srgbClr val="263238"/>
                </a:solidFill>
                <a:latin typeface="Arial" panose="020B0604020202020204" pitchFamily="34" charset="0"/>
                <a:cs typeface="Arial" panose="020B0604020202020204" pitchFamily="34" charset="0"/>
              </a:rPr>
              <a:t>SMART goals and relapse planning</a:t>
            </a:r>
            <a:endParaRPr lang="en-US" sz="1400" dirty="0">
              <a:latin typeface="Arial" panose="020B0604020202020204" pitchFamily="34" charset="0"/>
              <a:cs typeface="Arial" panose="020B0604020202020204" pitchFamily="34" charset="0"/>
            </a:endParaRPr>
          </a:p>
        </p:txBody>
      </p:sp>
      <p:sp>
        <p:nvSpPr>
          <p:cNvPr id="39" name="Shape 36"/>
          <p:cNvSpPr/>
          <p:nvPr/>
        </p:nvSpPr>
        <p:spPr>
          <a:xfrm>
            <a:off x="777240" y="4379976"/>
            <a:ext cx="6263640" cy="0"/>
          </a:xfrm>
          <a:prstGeom prst="line">
            <a:avLst/>
          </a:prstGeom>
          <a:noFill/>
          <a:ln w="12700">
            <a:solidFill>
              <a:srgbClr val="EEF5F6"/>
            </a:solidFill>
            <a:prstDash val="solid"/>
          </a:ln>
        </p:spPr>
        <p:txBody>
          <a:bodyPr/>
          <a:lstStyle/>
          <a:p>
            <a:endParaRPr/>
          </a:p>
        </p:txBody>
      </p:sp>
      <p:sp>
        <p:nvSpPr>
          <p:cNvPr id="40" name="Text 37"/>
          <p:cNvSpPr/>
          <p:nvPr/>
        </p:nvSpPr>
        <p:spPr>
          <a:xfrm>
            <a:off x="795528" y="4553712"/>
            <a:ext cx="320040" cy="146304"/>
          </a:xfrm>
          <a:prstGeom prst="rect">
            <a:avLst/>
          </a:prstGeom>
          <a:noFill/>
        </p:spPr>
        <p:txBody>
          <a:bodyPr wrap="square" lIns="0" tIns="0" rIns="0" bIns="0" rtlCol="0" anchor="ctr"/>
          <a:lstStyle/>
          <a:p>
            <a:pPr marL="0" indent="0">
              <a:buNone/>
            </a:pPr>
            <a:r>
              <a:rPr lang="en-US" sz="1400" b="1" dirty="0">
                <a:solidFill>
                  <a:srgbClr val="123047"/>
                </a:solidFill>
              </a:rPr>
              <a:t>8</a:t>
            </a:r>
            <a:endParaRPr lang="en-US" sz="1400" dirty="0"/>
          </a:p>
        </p:txBody>
      </p:sp>
      <p:sp>
        <p:nvSpPr>
          <p:cNvPr id="41" name="Text 38"/>
          <p:cNvSpPr/>
          <p:nvPr/>
        </p:nvSpPr>
        <p:spPr>
          <a:xfrm>
            <a:off x="1417320" y="4553712"/>
            <a:ext cx="1783080" cy="146304"/>
          </a:xfrm>
          <a:prstGeom prst="rect">
            <a:avLst/>
          </a:prstGeom>
          <a:noFill/>
        </p:spPr>
        <p:txBody>
          <a:bodyPr wrap="square" lIns="0" tIns="0" rIns="0" bIns="0" rtlCol="0" anchor="ctr">
            <a:normAutofit fontScale="92500" lnSpcReduction="20000"/>
          </a:bodyPr>
          <a:lstStyle/>
          <a:p>
            <a:pPr marL="0" indent="0">
              <a:buNone/>
            </a:pPr>
            <a:r>
              <a:rPr lang="en-US" sz="1200" b="1" dirty="0">
                <a:solidFill>
                  <a:srgbClr val="263238"/>
                </a:solidFill>
              </a:rPr>
              <a:t>Review + sustain</a:t>
            </a:r>
            <a:endParaRPr lang="en-US" sz="1200" dirty="0"/>
          </a:p>
        </p:txBody>
      </p:sp>
      <p:sp>
        <p:nvSpPr>
          <p:cNvPr id="42" name="Text 39"/>
          <p:cNvSpPr/>
          <p:nvPr/>
        </p:nvSpPr>
        <p:spPr>
          <a:xfrm>
            <a:off x="3337560" y="4553712"/>
            <a:ext cx="3520440" cy="146304"/>
          </a:xfrm>
          <a:prstGeom prst="rect">
            <a:avLst/>
          </a:prstGeom>
          <a:noFill/>
        </p:spPr>
        <p:txBody>
          <a:bodyPr wrap="square" lIns="0" tIns="0" rIns="0" bIns="0" rtlCol="0" anchor="ctr">
            <a:noAutofit/>
          </a:bodyPr>
          <a:lstStyle/>
          <a:p>
            <a:pPr marL="0" indent="0">
              <a:buNone/>
            </a:pPr>
            <a:r>
              <a:rPr lang="en-US" sz="1300" dirty="0">
                <a:solidFill>
                  <a:srgbClr val="263238"/>
                </a:solidFill>
                <a:latin typeface="Arial" panose="020B0604020202020204" pitchFamily="34" charset="0"/>
                <a:cs typeface="Arial" panose="020B0604020202020204" pitchFamily="34" charset="0"/>
              </a:rPr>
              <a:t>Post-measures and follow-up</a:t>
            </a:r>
          </a:p>
        </p:txBody>
      </p:sp>
      <p:sp>
        <p:nvSpPr>
          <p:cNvPr id="43" name="Text 40"/>
          <p:cNvSpPr/>
          <p:nvPr/>
        </p:nvSpPr>
        <p:spPr>
          <a:xfrm>
            <a:off x="742536" y="5528816"/>
            <a:ext cx="6892703" cy="521842"/>
          </a:xfrm>
          <a:prstGeom prst="rect">
            <a:avLst/>
          </a:prstGeom>
          <a:noFill/>
        </p:spPr>
        <p:txBody>
          <a:bodyPr wrap="square" lIns="0" tIns="0" rIns="0" bIns="0" rtlCol="0" anchor="ctr">
            <a:normAutofit/>
          </a:bodyPr>
          <a:lstStyle/>
          <a:p>
            <a:pPr marL="0" indent="0" algn="ctr">
              <a:buNone/>
            </a:pPr>
            <a:r>
              <a:rPr lang="en-US" sz="1600" b="1" dirty="0">
                <a:solidFill>
                  <a:srgbClr val="123047"/>
                </a:solidFill>
              </a:rPr>
              <a:t>All sessions include signposting, safeguarding awareness and referral where risk is identified.</a:t>
            </a:r>
            <a:endParaRPr lang="en-US" sz="1600" dirty="0"/>
          </a:p>
        </p:txBody>
      </p:sp>
      <p:sp>
        <p:nvSpPr>
          <p:cNvPr id="45" name="Text 42"/>
          <p:cNvSpPr/>
          <p:nvPr/>
        </p:nvSpPr>
        <p:spPr>
          <a:xfrm>
            <a:off x="502920" y="6127115"/>
            <a:ext cx="8585996" cy="548005"/>
          </a:xfrm>
          <a:prstGeom prst="rect">
            <a:avLst/>
          </a:prstGeom>
          <a:noFill/>
        </p:spPr>
        <p:txBody>
          <a:bodyPr wrap="square" lIns="0" tIns="0" rIns="0" bIns="0" rtlCol="0" anchor="ctr"/>
          <a:lstStyle/>
          <a:p>
            <a:pPr marL="0" indent="0">
              <a:buNone/>
            </a:pPr>
            <a:r>
              <a:rPr lang="en-US" sz="1200" b="1" i="1" dirty="0">
                <a:solidFill>
                  <a:srgbClr val="536173"/>
                </a:solidFill>
                <a:latin typeface="Arial" panose="020B0604020202020204" pitchFamily="34" charset="0"/>
                <a:ea typeface="Arial" panose="020B0604020202020204" pitchFamily="34" charset="-122"/>
                <a:cs typeface="Arial" panose="020B0604020202020204" pitchFamily="34" charset="0"/>
                <a:sym typeface="+mn-ea"/>
              </a:rPr>
              <a:t>Session content informed by NHS stop smoking services and Better Health resources (NHS, 2021; NHS, 2024a; NHS, 2024b).</a:t>
            </a:r>
            <a:endParaRPr lang="en-US" sz="1200" b="1" dirty="0">
              <a:latin typeface="Arial" panose="020B0604020202020204" pitchFamily="34" charset="0"/>
              <a:cs typeface="Arial" panose="020B0604020202020204" pitchFamily="34" charset="0"/>
            </a:endParaRPr>
          </a:p>
          <a:p>
            <a:pPr marL="0" indent="0">
              <a:buNone/>
            </a:pPr>
            <a:endParaRPr lang="en-US" sz="1200" b="1" dirty="0">
              <a:latin typeface="Arial" panose="020B0604020202020204" pitchFamily="34" charset="0"/>
              <a:cs typeface="Arial" panose="020B0604020202020204" pitchFamily="34" charset="0"/>
            </a:endParaRPr>
          </a:p>
        </p:txBody>
      </p:sp>
      <p:sp>
        <p:nvSpPr>
          <p:cNvPr id="47" name="Text 44"/>
          <p:cNvSpPr/>
          <p:nvPr/>
        </p:nvSpPr>
        <p:spPr>
          <a:xfrm>
            <a:off x="10881360" y="6473952"/>
            <a:ext cx="731520" cy="201168"/>
          </a:xfrm>
          <a:prstGeom prst="rect">
            <a:avLst/>
          </a:prstGeom>
          <a:noFill/>
        </p:spPr>
        <p:txBody>
          <a:bodyPr wrap="square" lIns="0" tIns="0" rIns="0" bIns="0" rtlCol="0" anchor="ctr"/>
          <a:lstStyle/>
          <a:p>
            <a:pPr marL="0" indent="0" algn="r">
              <a:buNone/>
            </a:pPr>
            <a:r>
              <a:rPr lang="en-US" sz="800" b="1" dirty="0">
                <a:solidFill>
                  <a:srgbClr val="6C757D"/>
                </a:solidFill>
              </a:rPr>
              <a:t>09</a:t>
            </a:r>
            <a:endParaRPr lang="en-US" sz="800" dirty="0"/>
          </a:p>
        </p:txBody>
      </p:sp>
      <p:sp>
        <p:nvSpPr>
          <p:cNvPr id="44" name="Text Box 43"/>
          <p:cNvSpPr txBox="1"/>
          <p:nvPr/>
        </p:nvSpPr>
        <p:spPr>
          <a:xfrm>
            <a:off x="9251315" y="5548630"/>
            <a:ext cx="4064000" cy="368300"/>
          </a:xfrm>
          <a:prstGeom prst="rect">
            <a:avLst/>
          </a:prstGeom>
          <a:noFill/>
        </p:spPr>
        <p:txBody>
          <a:bodyPr wrap="square" rtlCol="0">
            <a:spAutoFit/>
          </a:bodyPr>
          <a:lstStyle/>
          <a:p>
            <a:endParaRPr lang="en-US"/>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0"/>
          <p:cNvSpPr/>
          <p:nvPr/>
        </p:nvSpPr>
        <p:spPr>
          <a:xfrm>
            <a:off x="502920" y="228600"/>
            <a:ext cx="8046720" cy="384048"/>
          </a:xfrm>
          <a:prstGeom prst="rect">
            <a:avLst/>
          </a:prstGeom>
          <a:noFill/>
        </p:spPr>
        <p:txBody>
          <a:bodyPr wrap="square" lIns="0" tIns="0" rIns="0" bIns="0" rtlCol="0" anchor="ctr">
            <a:normAutofit/>
          </a:bodyPr>
          <a:lstStyle/>
          <a:p>
            <a:pPr marL="0" indent="0">
              <a:buNone/>
            </a:pPr>
            <a:r>
              <a:rPr lang="en-US" sz="2400" b="1" dirty="0">
                <a:solidFill>
                  <a:srgbClr val="123047"/>
                </a:solidFill>
                <a:latin typeface="Aptos Display" pitchFamily="34" charset="0"/>
                <a:ea typeface="Aptos Display" pitchFamily="34" charset="-122"/>
                <a:cs typeface="Aptos Display" pitchFamily="34" charset="-120"/>
              </a:rPr>
              <a:t>Campaign poster concept</a:t>
            </a:r>
            <a:endParaRPr lang="en-US" sz="2400" dirty="0"/>
          </a:p>
        </p:txBody>
      </p:sp>
      <p:sp>
        <p:nvSpPr>
          <p:cNvPr id="3" name="Text 1"/>
          <p:cNvSpPr/>
          <p:nvPr/>
        </p:nvSpPr>
        <p:spPr>
          <a:xfrm>
            <a:off x="8823960" y="246888"/>
            <a:ext cx="2148840" cy="292608"/>
          </a:xfrm>
          <a:prstGeom prst="rect">
            <a:avLst/>
          </a:prstGeom>
          <a:noFill/>
        </p:spPr>
        <p:txBody>
          <a:bodyPr wrap="square" lIns="0" tIns="0" rIns="0" bIns="0" rtlCol="0" anchor="ctr"/>
          <a:lstStyle/>
          <a:p>
            <a:pPr marL="0" indent="0" algn="r">
              <a:buNone/>
            </a:pPr>
            <a:r>
              <a:rPr lang="en-US" b="1" dirty="0">
                <a:solidFill>
                  <a:srgbClr val="0B7285"/>
                </a:solidFill>
              </a:rPr>
              <a:t>Task 2: Campaign</a:t>
            </a:r>
            <a:endParaRPr lang="en-US" dirty="0"/>
          </a:p>
        </p:txBody>
      </p:sp>
      <p:sp>
        <p:nvSpPr>
          <p:cNvPr id="4" name="Text 2"/>
          <p:cNvSpPr/>
          <p:nvPr/>
        </p:nvSpPr>
        <p:spPr>
          <a:xfrm>
            <a:off x="11137392" y="237744"/>
            <a:ext cx="502920" cy="292608"/>
          </a:xfrm>
          <a:prstGeom prst="rect">
            <a:avLst/>
          </a:prstGeom>
          <a:noFill/>
        </p:spPr>
        <p:txBody>
          <a:bodyPr wrap="square" lIns="0" tIns="0" rIns="0" bIns="0" rtlCol="0" anchor="ctr"/>
          <a:lstStyle/>
          <a:p>
            <a:pPr marL="0" indent="0" algn="r">
              <a:buNone/>
            </a:pPr>
            <a:r>
              <a:rPr lang="en-US" sz="1000" b="1" dirty="0">
                <a:solidFill>
                  <a:srgbClr val="6C757D"/>
                </a:solidFill>
              </a:rPr>
              <a:t>10</a:t>
            </a:r>
            <a:endParaRPr lang="en-US" sz="1000" dirty="0"/>
          </a:p>
        </p:txBody>
      </p:sp>
      <p:sp>
        <p:nvSpPr>
          <p:cNvPr id="5" name="Shape 3"/>
          <p:cNvSpPr/>
          <p:nvPr/>
        </p:nvSpPr>
        <p:spPr>
          <a:xfrm>
            <a:off x="502920" y="713232"/>
            <a:ext cx="11155680" cy="0"/>
          </a:xfrm>
          <a:prstGeom prst="line">
            <a:avLst/>
          </a:prstGeom>
          <a:noFill/>
          <a:ln w="12700">
            <a:solidFill>
              <a:srgbClr val="D9E7EC"/>
            </a:solidFill>
            <a:prstDash val="solid"/>
          </a:ln>
        </p:spPr>
        <p:txBody>
          <a:bodyPr/>
          <a:lstStyle/>
          <a:p>
            <a:endParaRPr/>
          </a:p>
        </p:txBody>
      </p:sp>
      <p:sp>
        <p:nvSpPr>
          <p:cNvPr id="6" name="Shape 4"/>
          <p:cNvSpPr/>
          <p:nvPr/>
        </p:nvSpPr>
        <p:spPr>
          <a:xfrm>
            <a:off x="7699248" y="932688"/>
            <a:ext cx="3941064" cy="4398264"/>
          </a:xfrm>
          <a:prstGeom prst="roundRect">
            <a:avLst>
              <a:gd name="adj" fmla="val 3712"/>
            </a:avLst>
          </a:prstGeom>
          <a:solidFill>
            <a:srgbClr val="FFFFFF"/>
          </a:solidFill>
          <a:ln w="12700">
            <a:solidFill>
              <a:srgbClr val="E3EEF1"/>
            </a:solidFill>
            <a:prstDash val="solid"/>
          </a:ln>
          <a:effectLst>
            <a:outerShdw blurRad="19050" dist="12700" dir="2700000" algn="bl" rotWithShape="0">
              <a:srgbClr val="000000">
                <a:alpha val="13000"/>
              </a:srgbClr>
            </a:outerShdw>
          </a:effectLst>
        </p:spPr>
        <p:txBody>
          <a:bodyPr/>
          <a:lstStyle/>
          <a:p>
            <a:endParaRPr/>
          </a:p>
        </p:txBody>
      </p:sp>
      <p:pic>
        <p:nvPicPr>
          <p:cNvPr id="7" name="Image 0" descr="/mnt/data/a_poster_pinned_to_a_community_noticeboard_in_an_o_batch_10.jpg"/>
          <p:cNvPicPr>
            <a:picLocks noChangeAspect="1"/>
          </p:cNvPicPr>
          <p:nvPr/>
        </p:nvPicPr>
        <p:blipFill>
          <a:blip r:embed="rId3"/>
          <a:srcRect l="16447" r="16447"/>
          <a:stretch>
            <a:fillRect/>
          </a:stretch>
        </p:blipFill>
        <p:spPr>
          <a:xfrm>
            <a:off x="7726680" y="960120"/>
            <a:ext cx="3886200" cy="4343400"/>
          </a:xfrm>
          <a:prstGeom prst="rect">
            <a:avLst/>
          </a:prstGeom>
        </p:spPr>
      </p:pic>
      <p:sp>
        <p:nvSpPr>
          <p:cNvPr id="8" name="Shape 5"/>
          <p:cNvSpPr/>
          <p:nvPr/>
        </p:nvSpPr>
        <p:spPr>
          <a:xfrm>
            <a:off x="594360" y="960120"/>
            <a:ext cx="2971800" cy="4343400"/>
          </a:xfrm>
          <a:prstGeom prst="roundRect">
            <a:avLst>
              <a:gd name="adj" fmla="val 4308"/>
            </a:avLst>
          </a:prstGeom>
          <a:solidFill>
            <a:srgbClr val="F1FAF9"/>
          </a:solidFill>
          <a:ln w="12700">
            <a:solidFill>
              <a:srgbClr val="CDEEEA"/>
            </a:solidFill>
            <a:prstDash val="solid"/>
          </a:ln>
          <a:effectLst>
            <a:outerShdw blurRad="12700" dist="8890" dir="2700000" algn="bl" rotWithShape="0">
              <a:srgbClr val="000000">
                <a:alpha val="8000"/>
              </a:srgbClr>
            </a:outerShdw>
          </a:effectLst>
        </p:spPr>
        <p:txBody>
          <a:bodyPr/>
          <a:lstStyle/>
          <a:p>
            <a:endParaRPr/>
          </a:p>
        </p:txBody>
      </p:sp>
      <p:sp>
        <p:nvSpPr>
          <p:cNvPr id="9" name="Text 6"/>
          <p:cNvSpPr/>
          <p:nvPr/>
        </p:nvSpPr>
        <p:spPr>
          <a:xfrm>
            <a:off x="804672" y="1298448"/>
            <a:ext cx="2560320" cy="731520"/>
          </a:xfrm>
          <a:prstGeom prst="rect">
            <a:avLst/>
          </a:prstGeom>
          <a:noFill/>
        </p:spPr>
        <p:txBody>
          <a:bodyPr wrap="square" lIns="0" tIns="0" rIns="0" bIns="0" rtlCol="0" anchor="ctr">
            <a:normAutofit/>
          </a:bodyPr>
          <a:lstStyle/>
          <a:p>
            <a:pPr marL="0" indent="0" algn="ctr">
              <a:buNone/>
            </a:pPr>
            <a:r>
              <a:rPr lang="en-US" sz="2000" b="1" dirty="0">
                <a:solidFill>
                  <a:srgbClr val="123047"/>
                </a:solidFill>
              </a:rPr>
              <a:t>BREATHE BETTER</a:t>
            </a:r>
            <a:endParaRPr lang="en-US" sz="2000" dirty="0"/>
          </a:p>
          <a:p>
            <a:pPr marL="0" indent="0" algn="ctr">
              <a:buNone/>
            </a:pPr>
            <a:r>
              <a:rPr lang="en-US" sz="2000" b="1" dirty="0">
                <a:solidFill>
                  <a:srgbClr val="123047"/>
                </a:solidFill>
              </a:rPr>
              <a:t>DRINK SMARTER</a:t>
            </a:r>
            <a:endParaRPr lang="en-US" sz="2000" dirty="0"/>
          </a:p>
        </p:txBody>
      </p:sp>
      <p:sp>
        <p:nvSpPr>
          <p:cNvPr id="10" name="Text 7"/>
          <p:cNvSpPr/>
          <p:nvPr/>
        </p:nvSpPr>
        <p:spPr>
          <a:xfrm>
            <a:off x="868680" y="2407628"/>
            <a:ext cx="2423160" cy="443209"/>
          </a:xfrm>
          <a:prstGeom prst="rect">
            <a:avLst/>
          </a:prstGeom>
          <a:noFill/>
        </p:spPr>
        <p:txBody>
          <a:bodyPr wrap="square" lIns="0" tIns="0" rIns="0" bIns="0" rtlCol="0" anchor="ctr"/>
          <a:lstStyle/>
          <a:p>
            <a:pPr marL="0" indent="0" algn="ctr">
              <a:buNone/>
            </a:pPr>
            <a:r>
              <a:rPr lang="en-US" sz="1600" b="1" dirty="0">
                <a:solidFill>
                  <a:srgbClr val="0B7285"/>
                </a:solidFill>
              </a:rPr>
              <a:t>A free 8-week community campaign</a:t>
            </a:r>
            <a:endParaRPr lang="en-US" sz="1600" dirty="0"/>
          </a:p>
        </p:txBody>
      </p:sp>
      <p:sp>
        <p:nvSpPr>
          <p:cNvPr id="11" name="Text 8"/>
          <p:cNvSpPr/>
          <p:nvPr/>
        </p:nvSpPr>
        <p:spPr>
          <a:xfrm>
            <a:off x="868680" y="3222985"/>
            <a:ext cx="2423160" cy="548640"/>
          </a:xfrm>
          <a:prstGeom prst="rect">
            <a:avLst/>
          </a:prstGeom>
          <a:noFill/>
        </p:spPr>
        <p:txBody>
          <a:bodyPr wrap="square" lIns="0" tIns="0" rIns="0" bIns="0" rtlCol="0" anchor="ctr">
            <a:normAutofit/>
          </a:bodyPr>
          <a:lstStyle/>
          <a:p>
            <a:pPr marL="0" indent="0" algn="ctr">
              <a:buNone/>
            </a:pPr>
            <a:r>
              <a:rPr lang="en-US" sz="1600" b="1" dirty="0">
                <a:solidFill>
                  <a:srgbClr val="E76F51"/>
                </a:solidFill>
              </a:rPr>
              <a:t>STOP SMOKING  •  DRINK LESS</a:t>
            </a:r>
            <a:endParaRPr lang="en-US" sz="1600" dirty="0"/>
          </a:p>
        </p:txBody>
      </p:sp>
      <p:sp>
        <p:nvSpPr>
          <p:cNvPr id="12" name="Text 9"/>
          <p:cNvSpPr/>
          <p:nvPr/>
        </p:nvSpPr>
        <p:spPr>
          <a:xfrm>
            <a:off x="868680" y="4142342"/>
            <a:ext cx="2423160" cy="557674"/>
          </a:xfrm>
          <a:prstGeom prst="rect">
            <a:avLst/>
          </a:prstGeom>
          <a:noFill/>
        </p:spPr>
        <p:txBody>
          <a:bodyPr wrap="square" lIns="0" tIns="0" rIns="0" bIns="0" rtlCol="0" anchor="ctr">
            <a:normAutofit/>
          </a:bodyPr>
          <a:lstStyle/>
          <a:p>
            <a:pPr marL="0" indent="0" algn="ctr">
              <a:buNone/>
            </a:pPr>
            <a:r>
              <a:rPr lang="en-US" sz="1600" b="1" dirty="0">
                <a:solidFill>
                  <a:srgbClr val="123047"/>
                </a:solidFill>
              </a:rPr>
              <a:t>SCAN • JOIN • TALK • TRACK • CHANGE</a:t>
            </a:r>
            <a:endParaRPr lang="en-US" sz="1600" dirty="0"/>
          </a:p>
        </p:txBody>
      </p:sp>
      <p:sp>
        <p:nvSpPr>
          <p:cNvPr id="13" name="Shape 10"/>
          <p:cNvSpPr/>
          <p:nvPr/>
        </p:nvSpPr>
        <p:spPr>
          <a:xfrm>
            <a:off x="3840480" y="960120"/>
            <a:ext cx="3337560" cy="1874520"/>
          </a:xfrm>
          <a:prstGeom prst="roundRect">
            <a:avLst>
              <a:gd name="adj" fmla="val 5854"/>
            </a:avLst>
          </a:prstGeom>
          <a:solidFill>
            <a:srgbClr val="FFFFFF"/>
          </a:solidFill>
          <a:ln w="12700">
            <a:solidFill>
              <a:srgbClr val="E0ECEF"/>
            </a:solidFill>
            <a:prstDash val="solid"/>
          </a:ln>
          <a:effectLst>
            <a:outerShdw blurRad="12700" dist="8890" dir="2700000" algn="bl" rotWithShape="0">
              <a:srgbClr val="000000">
                <a:alpha val="8000"/>
              </a:srgbClr>
            </a:outerShdw>
          </a:effectLst>
        </p:spPr>
        <p:txBody>
          <a:bodyPr/>
          <a:lstStyle/>
          <a:p>
            <a:endParaRPr/>
          </a:p>
        </p:txBody>
      </p:sp>
      <p:sp>
        <p:nvSpPr>
          <p:cNvPr id="14" name="Shape 11"/>
          <p:cNvSpPr/>
          <p:nvPr/>
        </p:nvSpPr>
        <p:spPr>
          <a:xfrm>
            <a:off x="3840480" y="960120"/>
            <a:ext cx="64008" cy="1874520"/>
          </a:xfrm>
          <a:prstGeom prst="rect">
            <a:avLst/>
          </a:prstGeom>
          <a:solidFill>
            <a:srgbClr val="0B7285"/>
          </a:solidFill>
          <a:ln w="12700">
            <a:solidFill>
              <a:srgbClr val="0B7285"/>
            </a:solidFill>
            <a:prstDash val="solid"/>
          </a:ln>
        </p:spPr>
        <p:txBody>
          <a:bodyPr/>
          <a:lstStyle/>
          <a:p>
            <a:endParaRPr/>
          </a:p>
        </p:txBody>
      </p:sp>
      <p:sp>
        <p:nvSpPr>
          <p:cNvPr id="15" name="Text 12"/>
          <p:cNvSpPr/>
          <p:nvPr/>
        </p:nvSpPr>
        <p:spPr>
          <a:xfrm>
            <a:off x="4005072" y="1097280"/>
            <a:ext cx="3017520" cy="347346"/>
          </a:xfrm>
          <a:prstGeom prst="rect">
            <a:avLst/>
          </a:prstGeom>
          <a:noFill/>
        </p:spPr>
        <p:txBody>
          <a:bodyPr wrap="square" lIns="0" tIns="0" rIns="0" bIns="0" rtlCol="0" anchor="ctr">
            <a:normAutofit/>
          </a:bodyPr>
          <a:lstStyle/>
          <a:p>
            <a:pPr marL="0" indent="0">
              <a:buNone/>
            </a:pPr>
            <a:r>
              <a:rPr lang="en-US" b="1" dirty="0">
                <a:solidFill>
                  <a:srgbClr val="123047"/>
                </a:solidFill>
              </a:rPr>
              <a:t>Poster requirements covered</a:t>
            </a:r>
            <a:endParaRPr lang="en-US" dirty="0"/>
          </a:p>
        </p:txBody>
      </p:sp>
      <p:sp>
        <p:nvSpPr>
          <p:cNvPr id="16" name="Text 13"/>
          <p:cNvSpPr/>
          <p:nvPr/>
        </p:nvSpPr>
        <p:spPr>
          <a:xfrm>
            <a:off x="4005072" y="1399032"/>
            <a:ext cx="3017520" cy="1344168"/>
          </a:xfrm>
          <a:prstGeom prst="rect">
            <a:avLst/>
          </a:prstGeom>
          <a:noFill/>
        </p:spPr>
        <p:txBody>
          <a:bodyPr wrap="square" lIns="0" tIns="0" rIns="0" bIns="0" rtlCol="0" anchor="ctr">
            <a:normAutofit/>
          </a:bodyPr>
          <a:lstStyle/>
          <a:p>
            <a:pPr marL="0" indent="0">
              <a:buNone/>
            </a:pPr>
            <a:r>
              <a:rPr lang="en-US" sz="1600" dirty="0">
                <a:solidFill>
                  <a:srgbClr val="263238"/>
                </a:solidFill>
                <a:latin typeface="Arial" panose="020B0604020202020204" pitchFamily="34" charset="0"/>
                <a:cs typeface="Arial" panose="020B0604020202020204" pitchFamily="34" charset="0"/>
              </a:rPr>
              <a:t>Title and memorable slogan; focus on smoking and alcohol reduction; weekly activities; benefits; QR/phone/in-person call to action.</a:t>
            </a:r>
            <a:endParaRPr lang="en-US" sz="1600" dirty="0">
              <a:latin typeface="Arial" panose="020B0604020202020204" pitchFamily="34" charset="0"/>
              <a:cs typeface="Arial" panose="020B0604020202020204" pitchFamily="34" charset="0"/>
            </a:endParaRPr>
          </a:p>
        </p:txBody>
      </p:sp>
      <p:sp>
        <p:nvSpPr>
          <p:cNvPr id="17" name="Shape 14"/>
          <p:cNvSpPr/>
          <p:nvPr/>
        </p:nvSpPr>
        <p:spPr>
          <a:xfrm>
            <a:off x="3840480" y="3154680"/>
            <a:ext cx="3337560" cy="2148840"/>
          </a:xfrm>
          <a:prstGeom prst="roundRect">
            <a:avLst>
              <a:gd name="adj" fmla="val 5106"/>
            </a:avLst>
          </a:prstGeom>
          <a:solidFill>
            <a:srgbClr val="FFFFFF"/>
          </a:solidFill>
          <a:ln w="12700">
            <a:solidFill>
              <a:srgbClr val="E0ECEF"/>
            </a:solidFill>
            <a:prstDash val="solid"/>
          </a:ln>
          <a:effectLst>
            <a:outerShdw blurRad="12700" dist="8890" dir="2700000" algn="bl" rotWithShape="0">
              <a:srgbClr val="000000">
                <a:alpha val="8000"/>
              </a:srgbClr>
            </a:outerShdw>
          </a:effectLst>
        </p:spPr>
        <p:txBody>
          <a:bodyPr/>
          <a:lstStyle/>
          <a:p>
            <a:endParaRPr/>
          </a:p>
        </p:txBody>
      </p:sp>
      <p:sp>
        <p:nvSpPr>
          <p:cNvPr id="18" name="Shape 15"/>
          <p:cNvSpPr/>
          <p:nvPr/>
        </p:nvSpPr>
        <p:spPr>
          <a:xfrm>
            <a:off x="3840480" y="3154680"/>
            <a:ext cx="64008" cy="2148840"/>
          </a:xfrm>
          <a:prstGeom prst="rect">
            <a:avLst/>
          </a:prstGeom>
          <a:solidFill>
            <a:srgbClr val="2F9E44"/>
          </a:solidFill>
          <a:ln w="12700">
            <a:solidFill>
              <a:srgbClr val="2F9E44"/>
            </a:solidFill>
            <a:prstDash val="solid"/>
          </a:ln>
        </p:spPr>
        <p:txBody>
          <a:bodyPr/>
          <a:lstStyle/>
          <a:p>
            <a:endParaRPr/>
          </a:p>
        </p:txBody>
      </p:sp>
      <p:sp>
        <p:nvSpPr>
          <p:cNvPr id="19" name="Text 16"/>
          <p:cNvSpPr/>
          <p:nvPr/>
        </p:nvSpPr>
        <p:spPr>
          <a:xfrm>
            <a:off x="4005072" y="3291840"/>
            <a:ext cx="3017520" cy="387794"/>
          </a:xfrm>
          <a:prstGeom prst="rect">
            <a:avLst/>
          </a:prstGeom>
          <a:noFill/>
        </p:spPr>
        <p:txBody>
          <a:bodyPr wrap="square" lIns="0" tIns="0" rIns="0" bIns="0" rtlCol="0" anchor="ctr">
            <a:normAutofit/>
          </a:bodyPr>
          <a:lstStyle/>
          <a:p>
            <a:pPr marL="0" indent="0">
              <a:buNone/>
            </a:pPr>
            <a:r>
              <a:rPr lang="en-US" b="1" dirty="0">
                <a:solidFill>
                  <a:srgbClr val="123047"/>
                </a:solidFill>
              </a:rPr>
              <a:t>Accessibility note</a:t>
            </a:r>
            <a:endParaRPr lang="en-US" dirty="0"/>
          </a:p>
        </p:txBody>
      </p:sp>
      <p:sp>
        <p:nvSpPr>
          <p:cNvPr id="20" name="Text 17"/>
          <p:cNvSpPr/>
          <p:nvPr/>
        </p:nvSpPr>
        <p:spPr>
          <a:xfrm>
            <a:off x="4005072" y="3593592"/>
            <a:ext cx="3017520" cy="1618488"/>
          </a:xfrm>
          <a:prstGeom prst="rect">
            <a:avLst/>
          </a:prstGeom>
          <a:noFill/>
        </p:spPr>
        <p:txBody>
          <a:bodyPr wrap="square" lIns="0" tIns="0" rIns="0" bIns="0" rtlCol="0" anchor="ctr">
            <a:normAutofit/>
          </a:bodyPr>
          <a:lstStyle/>
          <a:p>
            <a:pPr marL="0" indent="0">
              <a:buNone/>
            </a:pPr>
            <a:r>
              <a:rPr lang="en-US" sz="1600" dirty="0">
                <a:solidFill>
                  <a:srgbClr val="263238"/>
                </a:solidFill>
                <a:latin typeface="Arial" panose="020B0604020202020204" pitchFamily="34" charset="0"/>
                <a:cs typeface="Arial" panose="020B0604020202020204" pitchFamily="34" charset="0"/>
              </a:rPr>
              <a:t>Use large text, plain UK English, translated versions where required and a non-digital booking option for people without smartphones.</a:t>
            </a:r>
            <a:endParaRPr lang="en-US" sz="1600" dirty="0">
              <a:latin typeface="Arial" panose="020B0604020202020204" pitchFamily="34" charset="0"/>
              <a:cs typeface="Arial" panose="020B0604020202020204" pitchFamily="34" charset="0"/>
            </a:endParaRPr>
          </a:p>
        </p:txBody>
      </p:sp>
      <p:sp>
        <p:nvSpPr>
          <p:cNvPr id="22" name="Text 19"/>
          <p:cNvSpPr/>
          <p:nvPr/>
        </p:nvSpPr>
        <p:spPr>
          <a:xfrm>
            <a:off x="502920" y="5848194"/>
            <a:ext cx="8103347" cy="749808"/>
          </a:xfrm>
          <a:prstGeom prst="rect">
            <a:avLst/>
          </a:prstGeom>
          <a:noFill/>
        </p:spPr>
        <p:txBody>
          <a:bodyPr wrap="square" lIns="0" tIns="0" rIns="0" bIns="0" rtlCol="0" anchor="ctr"/>
          <a:lstStyle/>
          <a:p>
            <a:pPr marL="0" indent="0">
              <a:buNone/>
            </a:pPr>
            <a:r>
              <a:rPr lang="en-US" sz="1200" b="1" i="1" dirty="0">
                <a:solidFill>
                  <a:srgbClr val="536173"/>
                </a:solidFill>
                <a:latin typeface="Arial" panose="020B0604020202020204" pitchFamily="34" charset="0"/>
                <a:ea typeface="Arial" panose="020B0604020202020204" pitchFamily="34" charset="-122"/>
                <a:cs typeface="Arial" panose="020B0604020202020204" pitchFamily="34" charset="0"/>
                <a:sym typeface="+mn-ea"/>
              </a:rPr>
              <a:t>poster content aligns with NHS Better Health messages and local council health promotion principles (NHS, 2024a; NHS, 2024b).</a:t>
            </a:r>
            <a:endParaRPr lang="en-US" sz="1200" b="1" dirty="0">
              <a:latin typeface="Arial" panose="020B0604020202020204" pitchFamily="34" charset="0"/>
              <a:cs typeface="Arial" panose="020B0604020202020204" pitchFamily="34" charset="0"/>
            </a:endParaRPr>
          </a:p>
          <a:p>
            <a:pPr marL="0" indent="0">
              <a:buNone/>
            </a:pPr>
            <a:endParaRPr lang="en-US" sz="1200" b="1" dirty="0">
              <a:latin typeface="Arial" panose="020B0604020202020204" pitchFamily="34" charset="0"/>
              <a:cs typeface="Arial" panose="020B0604020202020204" pitchFamily="34" charset="0"/>
            </a:endParaRPr>
          </a:p>
        </p:txBody>
      </p:sp>
      <p:sp>
        <p:nvSpPr>
          <p:cNvPr id="24" name="Text 21"/>
          <p:cNvSpPr/>
          <p:nvPr/>
        </p:nvSpPr>
        <p:spPr>
          <a:xfrm>
            <a:off x="10881360" y="6473952"/>
            <a:ext cx="731520" cy="201168"/>
          </a:xfrm>
          <a:prstGeom prst="rect">
            <a:avLst/>
          </a:prstGeom>
          <a:noFill/>
        </p:spPr>
        <p:txBody>
          <a:bodyPr wrap="square" lIns="0" tIns="0" rIns="0" bIns="0" rtlCol="0" anchor="ctr"/>
          <a:lstStyle/>
          <a:p>
            <a:pPr marL="0" indent="0" algn="r">
              <a:buNone/>
            </a:pPr>
            <a:r>
              <a:rPr lang="en-US" sz="800" b="1" dirty="0">
                <a:solidFill>
                  <a:srgbClr val="6C757D"/>
                </a:solidFill>
              </a:rPr>
              <a:t>10</a:t>
            </a:r>
            <a:endParaRPr lang="en-US" sz="800"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0"/>
          <p:cNvSpPr/>
          <p:nvPr/>
        </p:nvSpPr>
        <p:spPr>
          <a:xfrm>
            <a:off x="502920" y="228600"/>
            <a:ext cx="8046720" cy="384048"/>
          </a:xfrm>
          <a:prstGeom prst="rect">
            <a:avLst/>
          </a:prstGeom>
          <a:noFill/>
        </p:spPr>
        <p:txBody>
          <a:bodyPr wrap="square" lIns="0" tIns="0" rIns="0" bIns="0" rtlCol="0" anchor="ctr">
            <a:normAutofit fontScale="92500" lnSpcReduction="10000"/>
          </a:bodyPr>
          <a:lstStyle/>
          <a:p>
            <a:pPr marL="0" indent="0">
              <a:buNone/>
            </a:pPr>
            <a:r>
              <a:rPr lang="en-US" sz="2800" b="1" dirty="0">
                <a:solidFill>
                  <a:srgbClr val="123047"/>
                </a:solidFill>
                <a:latin typeface="Aptos Display" pitchFamily="34" charset="0"/>
                <a:ea typeface="Aptos Display" pitchFamily="34" charset="-122"/>
                <a:cs typeface="Aptos Display" pitchFamily="34" charset="-120"/>
              </a:rPr>
              <a:t>Partners, organisations and reusable resources</a:t>
            </a:r>
            <a:endParaRPr lang="en-US" sz="2800" dirty="0"/>
          </a:p>
        </p:txBody>
      </p:sp>
      <p:sp>
        <p:nvSpPr>
          <p:cNvPr id="3" name="Text 1"/>
          <p:cNvSpPr/>
          <p:nvPr/>
        </p:nvSpPr>
        <p:spPr>
          <a:xfrm>
            <a:off x="8823960" y="246888"/>
            <a:ext cx="2148840" cy="292608"/>
          </a:xfrm>
          <a:prstGeom prst="rect">
            <a:avLst/>
          </a:prstGeom>
          <a:noFill/>
        </p:spPr>
        <p:txBody>
          <a:bodyPr wrap="square" lIns="0" tIns="0" rIns="0" bIns="0" rtlCol="0" anchor="ctr"/>
          <a:lstStyle/>
          <a:p>
            <a:pPr marL="0" indent="0" algn="r">
              <a:buNone/>
            </a:pPr>
            <a:r>
              <a:rPr lang="en-US" b="1" dirty="0">
                <a:solidFill>
                  <a:srgbClr val="0B7285"/>
                </a:solidFill>
              </a:rPr>
              <a:t>Task 2: Campaign</a:t>
            </a:r>
            <a:endParaRPr lang="en-US" dirty="0"/>
          </a:p>
        </p:txBody>
      </p:sp>
      <p:sp>
        <p:nvSpPr>
          <p:cNvPr id="4" name="Text 2"/>
          <p:cNvSpPr/>
          <p:nvPr/>
        </p:nvSpPr>
        <p:spPr>
          <a:xfrm>
            <a:off x="11137392" y="237744"/>
            <a:ext cx="502920" cy="292608"/>
          </a:xfrm>
          <a:prstGeom prst="rect">
            <a:avLst/>
          </a:prstGeom>
          <a:noFill/>
        </p:spPr>
        <p:txBody>
          <a:bodyPr wrap="square" lIns="0" tIns="0" rIns="0" bIns="0" rtlCol="0" anchor="ctr"/>
          <a:lstStyle/>
          <a:p>
            <a:pPr marL="0" indent="0" algn="r">
              <a:buNone/>
            </a:pPr>
            <a:r>
              <a:rPr lang="en-US" sz="1000" b="1" dirty="0">
                <a:solidFill>
                  <a:srgbClr val="6C757D"/>
                </a:solidFill>
              </a:rPr>
              <a:t>11</a:t>
            </a:r>
            <a:endParaRPr lang="en-US" sz="1000" dirty="0"/>
          </a:p>
        </p:txBody>
      </p:sp>
      <p:sp>
        <p:nvSpPr>
          <p:cNvPr id="5" name="Shape 3"/>
          <p:cNvSpPr/>
          <p:nvPr/>
        </p:nvSpPr>
        <p:spPr>
          <a:xfrm>
            <a:off x="502920" y="713232"/>
            <a:ext cx="11155680" cy="0"/>
          </a:xfrm>
          <a:prstGeom prst="line">
            <a:avLst/>
          </a:prstGeom>
          <a:noFill/>
          <a:ln w="12700">
            <a:solidFill>
              <a:srgbClr val="D9E7EC"/>
            </a:solidFill>
            <a:prstDash val="solid"/>
          </a:ln>
        </p:spPr>
        <p:txBody>
          <a:bodyPr/>
          <a:lstStyle/>
          <a:p>
            <a:endParaRPr/>
          </a:p>
        </p:txBody>
      </p:sp>
      <p:sp>
        <p:nvSpPr>
          <p:cNvPr id="6" name="Shape 4"/>
          <p:cNvSpPr/>
          <p:nvPr/>
        </p:nvSpPr>
        <p:spPr>
          <a:xfrm>
            <a:off x="7653528" y="932688"/>
            <a:ext cx="3986784" cy="4215384"/>
          </a:xfrm>
          <a:prstGeom prst="roundRect">
            <a:avLst>
              <a:gd name="adj" fmla="val 3670"/>
            </a:avLst>
          </a:prstGeom>
          <a:solidFill>
            <a:srgbClr val="FFFFFF"/>
          </a:solidFill>
          <a:ln w="12700">
            <a:solidFill>
              <a:srgbClr val="E3EEF1"/>
            </a:solidFill>
            <a:prstDash val="solid"/>
          </a:ln>
          <a:effectLst>
            <a:outerShdw blurRad="19050" dist="12700" dir="2700000" algn="bl" rotWithShape="0">
              <a:srgbClr val="000000">
                <a:alpha val="13000"/>
              </a:srgbClr>
            </a:outerShdw>
          </a:effectLst>
        </p:spPr>
        <p:txBody>
          <a:bodyPr/>
          <a:lstStyle/>
          <a:p>
            <a:endParaRPr/>
          </a:p>
        </p:txBody>
      </p:sp>
      <p:pic>
        <p:nvPicPr>
          <p:cNvPr id="7" name="Image 0" descr="/mnt/data/a_clean_vector_illustration_infographic_scene_a_c_batch_11.jpg"/>
          <p:cNvPicPr>
            <a:picLocks noChangeAspect="1"/>
          </p:cNvPicPr>
          <p:nvPr/>
        </p:nvPicPr>
        <p:blipFill>
          <a:blip r:embed="rId3"/>
          <a:srcRect l="14560" r="14560"/>
          <a:stretch>
            <a:fillRect/>
          </a:stretch>
        </p:blipFill>
        <p:spPr>
          <a:xfrm>
            <a:off x="7680960" y="960120"/>
            <a:ext cx="3931920" cy="4160520"/>
          </a:xfrm>
          <a:prstGeom prst="rect">
            <a:avLst/>
          </a:prstGeom>
        </p:spPr>
      </p:pic>
      <p:sp>
        <p:nvSpPr>
          <p:cNvPr id="8" name="Shape 5"/>
          <p:cNvSpPr/>
          <p:nvPr/>
        </p:nvSpPr>
        <p:spPr>
          <a:xfrm>
            <a:off x="594360" y="960120"/>
            <a:ext cx="2926080" cy="960120"/>
          </a:xfrm>
          <a:prstGeom prst="roundRect">
            <a:avLst>
              <a:gd name="adj" fmla="val 11429"/>
            </a:avLst>
          </a:prstGeom>
          <a:solidFill>
            <a:srgbClr val="FFFFFF"/>
          </a:solidFill>
          <a:ln w="12700">
            <a:solidFill>
              <a:srgbClr val="E0ECEF"/>
            </a:solidFill>
            <a:prstDash val="solid"/>
          </a:ln>
          <a:effectLst>
            <a:outerShdw blurRad="12700" dist="8890" dir="2700000" algn="bl" rotWithShape="0">
              <a:srgbClr val="000000">
                <a:alpha val="8000"/>
              </a:srgbClr>
            </a:outerShdw>
          </a:effectLst>
        </p:spPr>
        <p:txBody>
          <a:bodyPr/>
          <a:lstStyle/>
          <a:p>
            <a:endParaRPr/>
          </a:p>
        </p:txBody>
      </p:sp>
      <p:sp>
        <p:nvSpPr>
          <p:cNvPr id="9" name="Shape 6"/>
          <p:cNvSpPr/>
          <p:nvPr/>
        </p:nvSpPr>
        <p:spPr>
          <a:xfrm>
            <a:off x="594360" y="960120"/>
            <a:ext cx="64008" cy="960120"/>
          </a:xfrm>
          <a:prstGeom prst="rect">
            <a:avLst/>
          </a:prstGeom>
          <a:solidFill>
            <a:srgbClr val="0B7285"/>
          </a:solidFill>
          <a:ln w="12700">
            <a:solidFill>
              <a:srgbClr val="0B7285"/>
            </a:solidFill>
            <a:prstDash val="solid"/>
          </a:ln>
        </p:spPr>
        <p:txBody>
          <a:bodyPr/>
          <a:lstStyle/>
          <a:p>
            <a:endParaRPr/>
          </a:p>
        </p:txBody>
      </p:sp>
      <p:sp>
        <p:nvSpPr>
          <p:cNvPr id="10" name="Text 7"/>
          <p:cNvSpPr/>
          <p:nvPr/>
        </p:nvSpPr>
        <p:spPr>
          <a:xfrm>
            <a:off x="758952" y="1097280"/>
            <a:ext cx="2606040" cy="201168"/>
          </a:xfrm>
          <a:prstGeom prst="rect">
            <a:avLst/>
          </a:prstGeom>
          <a:noFill/>
        </p:spPr>
        <p:txBody>
          <a:bodyPr wrap="square" lIns="0" tIns="0" rIns="0" bIns="0" rtlCol="0" anchor="ctr">
            <a:normAutofit/>
          </a:bodyPr>
          <a:lstStyle/>
          <a:p>
            <a:pPr marL="0" indent="0">
              <a:buNone/>
            </a:pPr>
            <a:r>
              <a:rPr lang="en-US" sz="1300" b="1" dirty="0">
                <a:solidFill>
                  <a:srgbClr val="123047"/>
                </a:solidFill>
              </a:rPr>
              <a:t>Local council Public Health</a:t>
            </a:r>
            <a:endParaRPr lang="en-US" sz="1300" dirty="0"/>
          </a:p>
        </p:txBody>
      </p:sp>
      <p:sp>
        <p:nvSpPr>
          <p:cNvPr id="11" name="Text 8"/>
          <p:cNvSpPr/>
          <p:nvPr/>
        </p:nvSpPr>
        <p:spPr>
          <a:xfrm>
            <a:off x="758952" y="1399032"/>
            <a:ext cx="2606040" cy="429768"/>
          </a:xfrm>
          <a:prstGeom prst="rect">
            <a:avLst/>
          </a:prstGeom>
          <a:noFill/>
        </p:spPr>
        <p:txBody>
          <a:bodyPr wrap="square" lIns="0" tIns="0" rIns="0" bIns="0" rtlCol="0" anchor="ctr">
            <a:noAutofit/>
          </a:bodyPr>
          <a:lstStyle/>
          <a:p>
            <a:pPr marL="0" indent="0">
              <a:buNone/>
            </a:pPr>
            <a:r>
              <a:rPr lang="en-US" sz="1400" dirty="0">
                <a:solidFill>
                  <a:srgbClr val="263238"/>
                </a:solidFill>
                <a:latin typeface="Arial" panose="020B0604020202020204" pitchFamily="34" charset="0"/>
                <a:cs typeface="Arial" panose="020B0604020202020204" pitchFamily="34" charset="0"/>
              </a:rPr>
              <a:t>Commissioning, venues, local data, safeguarding</a:t>
            </a:r>
          </a:p>
        </p:txBody>
      </p:sp>
      <p:sp>
        <p:nvSpPr>
          <p:cNvPr id="12" name="Shape 9"/>
          <p:cNvSpPr/>
          <p:nvPr/>
        </p:nvSpPr>
        <p:spPr>
          <a:xfrm>
            <a:off x="3840480" y="960120"/>
            <a:ext cx="2926080" cy="960120"/>
          </a:xfrm>
          <a:prstGeom prst="roundRect">
            <a:avLst>
              <a:gd name="adj" fmla="val 11429"/>
            </a:avLst>
          </a:prstGeom>
          <a:solidFill>
            <a:srgbClr val="FFFFFF"/>
          </a:solidFill>
          <a:ln w="12700">
            <a:solidFill>
              <a:srgbClr val="E0ECEF"/>
            </a:solidFill>
            <a:prstDash val="solid"/>
          </a:ln>
          <a:effectLst>
            <a:outerShdw blurRad="12700" dist="8890" dir="2700000" algn="bl" rotWithShape="0">
              <a:srgbClr val="000000">
                <a:alpha val="8000"/>
              </a:srgbClr>
            </a:outerShdw>
          </a:effectLst>
        </p:spPr>
        <p:txBody>
          <a:bodyPr/>
          <a:lstStyle/>
          <a:p>
            <a:endParaRPr/>
          </a:p>
        </p:txBody>
      </p:sp>
      <p:sp>
        <p:nvSpPr>
          <p:cNvPr id="13" name="Shape 10"/>
          <p:cNvSpPr/>
          <p:nvPr/>
        </p:nvSpPr>
        <p:spPr>
          <a:xfrm>
            <a:off x="3840480" y="960120"/>
            <a:ext cx="64008" cy="960120"/>
          </a:xfrm>
          <a:prstGeom prst="rect">
            <a:avLst/>
          </a:prstGeom>
          <a:solidFill>
            <a:srgbClr val="2F9E44"/>
          </a:solidFill>
          <a:ln w="12700">
            <a:solidFill>
              <a:srgbClr val="2F9E44"/>
            </a:solidFill>
            <a:prstDash val="solid"/>
          </a:ln>
        </p:spPr>
        <p:txBody>
          <a:bodyPr/>
          <a:lstStyle/>
          <a:p>
            <a:endParaRPr/>
          </a:p>
        </p:txBody>
      </p:sp>
      <p:sp>
        <p:nvSpPr>
          <p:cNvPr id="14" name="Text 11"/>
          <p:cNvSpPr/>
          <p:nvPr/>
        </p:nvSpPr>
        <p:spPr>
          <a:xfrm>
            <a:off x="4005072" y="1097280"/>
            <a:ext cx="2606040" cy="201168"/>
          </a:xfrm>
          <a:prstGeom prst="rect">
            <a:avLst/>
          </a:prstGeom>
          <a:noFill/>
        </p:spPr>
        <p:txBody>
          <a:bodyPr wrap="square" lIns="0" tIns="0" rIns="0" bIns="0" rtlCol="0" anchor="ctr">
            <a:normAutofit/>
          </a:bodyPr>
          <a:lstStyle/>
          <a:p>
            <a:pPr marL="0" indent="0">
              <a:buNone/>
            </a:pPr>
            <a:r>
              <a:rPr lang="en-US" sz="1300" b="1" dirty="0">
                <a:solidFill>
                  <a:srgbClr val="123047"/>
                </a:solidFill>
              </a:rPr>
              <a:t>NHS stop smoking services</a:t>
            </a:r>
            <a:endParaRPr lang="en-US" sz="1300" dirty="0"/>
          </a:p>
        </p:txBody>
      </p:sp>
      <p:sp>
        <p:nvSpPr>
          <p:cNvPr id="15" name="Text 12"/>
          <p:cNvSpPr/>
          <p:nvPr/>
        </p:nvSpPr>
        <p:spPr>
          <a:xfrm>
            <a:off x="4005072" y="1399032"/>
            <a:ext cx="2606040" cy="429768"/>
          </a:xfrm>
          <a:prstGeom prst="rect">
            <a:avLst/>
          </a:prstGeom>
          <a:noFill/>
        </p:spPr>
        <p:txBody>
          <a:bodyPr wrap="square" lIns="0" tIns="0" rIns="0" bIns="0" rtlCol="0" anchor="ctr">
            <a:normAutofit/>
          </a:bodyPr>
          <a:lstStyle/>
          <a:p>
            <a:pPr marL="0" indent="0">
              <a:buNone/>
            </a:pPr>
            <a:r>
              <a:rPr lang="en-US" sz="1400" dirty="0">
                <a:solidFill>
                  <a:srgbClr val="263238"/>
                </a:solidFill>
                <a:latin typeface="Arial" panose="020B0604020202020204" pitchFamily="34" charset="0"/>
                <a:cs typeface="Arial" panose="020B0604020202020204" pitchFamily="34" charset="0"/>
              </a:rPr>
              <a:t>Quit support, NRT advice, follow-up, CO monitoring</a:t>
            </a:r>
            <a:endParaRPr lang="en-US" sz="1400" dirty="0">
              <a:latin typeface="Arial" panose="020B0604020202020204" pitchFamily="34" charset="0"/>
              <a:cs typeface="Arial" panose="020B0604020202020204" pitchFamily="34" charset="0"/>
            </a:endParaRPr>
          </a:p>
        </p:txBody>
      </p:sp>
      <p:sp>
        <p:nvSpPr>
          <p:cNvPr id="16" name="Shape 13"/>
          <p:cNvSpPr/>
          <p:nvPr/>
        </p:nvSpPr>
        <p:spPr>
          <a:xfrm>
            <a:off x="594360" y="2148840"/>
            <a:ext cx="2926080" cy="960120"/>
          </a:xfrm>
          <a:prstGeom prst="roundRect">
            <a:avLst>
              <a:gd name="adj" fmla="val 11429"/>
            </a:avLst>
          </a:prstGeom>
          <a:solidFill>
            <a:srgbClr val="FFFFFF"/>
          </a:solidFill>
          <a:ln w="12700">
            <a:solidFill>
              <a:srgbClr val="E0ECEF"/>
            </a:solidFill>
            <a:prstDash val="solid"/>
          </a:ln>
          <a:effectLst>
            <a:outerShdw blurRad="12700" dist="8890" dir="2700000" algn="bl" rotWithShape="0">
              <a:srgbClr val="000000">
                <a:alpha val="8000"/>
              </a:srgbClr>
            </a:outerShdw>
          </a:effectLst>
        </p:spPr>
        <p:txBody>
          <a:bodyPr/>
          <a:lstStyle/>
          <a:p>
            <a:endParaRPr/>
          </a:p>
        </p:txBody>
      </p:sp>
      <p:sp>
        <p:nvSpPr>
          <p:cNvPr id="17" name="Shape 14"/>
          <p:cNvSpPr/>
          <p:nvPr/>
        </p:nvSpPr>
        <p:spPr>
          <a:xfrm>
            <a:off x="594360" y="2148840"/>
            <a:ext cx="64008" cy="960120"/>
          </a:xfrm>
          <a:prstGeom prst="rect">
            <a:avLst/>
          </a:prstGeom>
          <a:solidFill>
            <a:srgbClr val="F4A261"/>
          </a:solidFill>
          <a:ln w="12700">
            <a:solidFill>
              <a:srgbClr val="F4A261"/>
            </a:solidFill>
            <a:prstDash val="solid"/>
          </a:ln>
        </p:spPr>
        <p:txBody>
          <a:bodyPr/>
          <a:lstStyle/>
          <a:p>
            <a:endParaRPr/>
          </a:p>
        </p:txBody>
      </p:sp>
      <p:sp>
        <p:nvSpPr>
          <p:cNvPr id="18" name="Text 15"/>
          <p:cNvSpPr/>
          <p:nvPr/>
        </p:nvSpPr>
        <p:spPr>
          <a:xfrm>
            <a:off x="758952" y="2286000"/>
            <a:ext cx="2606040" cy="201168"/>
          </a:xfrm>
          <a:prstGeom prst="rect">
            <a:avLst/>
          </a:prstGeom>
          <a:noFill/>
        </p:spPr>
        <p:txBody>
          <a:bodyPr wrap="square" lIns="0" tIns="0" rIns="0" bIns="0" rtlCol="0" anchor="ctr">
            <a:normAutofit/>
          </a:bodyPr>
          <a:lstStyle/>
          <a:p>
            <a:pPr marL="0" indent="0">
              <a:buNone/>
            </a:pPr>
            <a:r>
              <a:rPr lang="en-US" sz="1300" b="1" dirty="0">
                <a:solidFill>
                  <a:srgbClr val="123047"/>
                </a:solidFill>
                <a:latin typeface="Arial" panose="020B0604020202020204" pitchFamily="34" charset="0"/>
                <a:cs typeface="Arial" panose="020B0604020202020204" pitchFamily="34" charset="0"/>
              </a:rPr>
              <a:t>GPs + pharmacies</a:t>
            </a:r>
            <a:endParaRPr lang="en-US" sz="1300" dirty="0">
              <a:latin typeface="Arial" panose="020B0604020202020204" pitchFamily="34" charset="0"/>
              <a:cs typeface="Arial" panose="020B0604020202020204" pitchFamily="34" charset="0"/>
            </a:endParaRPr>
          </a:p>
        </p:txBody>
      </p:sp>
      <p:sp>
        <p:nvSpPr>
          <p:cNvPr id="19" name="Text 16"/>
          <p:cNvSpPr/>
          <p:nvPr/>
        </p:nvSpPr>
        <p:spPr>
          <a:xfrm>
            <a:off x="758952" y="2587752"/>
            <a:ext cx="2606040" cy="429768"/>
          </a:xfrm>
          <a:prstGeom prst="rect">
            <a:avLst/>
          </a:prstGeom>
          <a:noFill/>
        </p:spPr>
        <p:txBody>
          <a:bodyPr wrap="square" lIns="0" tIns="0" rIns="0" bIns="0" rtlCol="0" anchor="ctr">
            <a:normAutofit/>
          </a:bodyPr>
          <a:lstStyle/>
          <a:p>
            <a:pPr marL="0" indent="0">
              <a:buNone/>
            </a:pPr>
            <a:r>
              <a:rPr lang="en-US" sz="1400" dirty="0">
                <a:solidFill>
                  <a:srgbClr val="263238"/>
                </a:solidFill>
                <a:latin typeface="Arial" panose="020B0604020202020204" pitchFamily="34" charset="0"/>
                <a:cs typeface="Arial" panose="020B0604020202020204" pitchFamily="34" charset="0"/>
              </a:rPr>
              <a:t>Brief advice, referral, medicines and health checks</a:t>
            </a:r>
            <a:endParaRPr lang="en-US" sz="1400" dirty="0">
              <a:latin typeface="Arial" panose="020B0604020202020204" pitchFamily="34" charset="0"/>
              <a:cs typeface="Arial" panose="020B0604020202020204" pitchFamily="34" charset="0"/>
            </a:endParaRPr>
          </a:p>
        </p:txBody>
      </p:sp>
      <p:sp>
        <p:nvSpPr>
          <p:cNvPr id="20" name="Shape 17"/>
          <p:cNvSpPr/>
          <p:nvPr/>
        </p:nvSpPr>
        <p:spPr>
          <a:xfrm>
            <a:off x="3840480" y="2148840"/>
            <a:ext cx="2926080" cy="960120"/>
          </a:xfrm>
          <a:prstGeom prst="roundRect">
            <a:avLst>
              <a:gd name="adj" fmla="val 11429"/>
            </a:avLst>
          </a:prstGeom>
          <a:solidFill>
            <a:srgbClr val="FFFFFF"/>
          </a:solidFill>
          <a:ln w="12700">
            <a:solidFill>
              <a:srgbClr val="E0ECEF"/>
            </a:solidFill>
            <a:prstDash val="solid"/>
          </a:ln>
          <a:effectLst>
            <a:outerShdw blurRad="12700" dist="8890" dir="2700000" algn="bl" rotWithShape="0">
              <a:srgbClr val="000000">
                <a:alpha val="8000"/>
              </a:srgbClr>
            </a:outerShdw>
          </a:effectLst>
        </p:spPr>
        <p:txBody>
          <a:bodyPr/>
          <a:lstStyle/>
          <a:p>
            <a:endParaRPr/>
          </a:p>
        </p:txBody>
      </p:sp>
      <p:sp>
        <p:nvSpPr>
          <p:cNvPr id="21" name="Shape 18"/>
          <p:cNvSpPr/>
          <p:nvPr/>
        </p:nvSpPr>
        <p:spPr>
          <a:xfrm>
            <a:off x="3840480" y="2148840"/>
            <a:ext cx="64008" cy="960120"/>
          </a:xfrm>
          <a:prstGeom prst="rect">
            <a:avLst/>
          </a:prstGeom>
          <a:solidFill>
            <a:srgbClr val="6C63FF"/>
          </a:solidFill>
          <a:ln w="12700">
            <a:solidFill>
              <a:srgbClr val="6C63FF"/>
            </a:solidFill>
            <a:prstDash val="solid"/>
          </a:ln>
        </p:spPr>
        <p:txBody>
          <a:bodyPr/>
          <a:lstStyle/>
          <a:p>
            <a:endParaRPr/>
          </a:p>
        </p:txBody>
      </p:sp>
      <p:sp>
        <p:nvSpPr>
          <p:cNvPr id="22" name="Text 19"/>
          <p:cNvSpPr/>
          <p:nvPr/>
        </p:nvSpPr>
        <p:spPr>
          <a:xfrm>
            <a:off x="4005072" y="2286000"/>
            <a:ext cx="2606040" cy="201168"/>
          </a:xfrm>
          <a:prstGeom prst="rect">
            <a:avLst/>
          </a:prstGeom>
          <a:noFill/>
        </p:spPr>
        <p:txBody>
          <a:bodyPr wrap="square" lIns="0" tIns="0" rIns="0" bIns="0" rtlCol="0" anchor="ctr">
            <a:normAutofit/>
          </a:bodyPr>
          <a:lstStyle/>
          <a:p>
            <a:pPr marL="0" indent="0">
              <a:buNone/>
            </a:pPr>
            <a:r>
              <a:rPr lang="en-US" sz="1300" b="1" dirty="0">
                <a:solidFill>
                  <a:srgbClr val="123047"/>
                </a:solidFill>
              </a:rPr>
              <a:t>Schools, colleges + youth services</a:t>
            </a:r>
            <a:endParaRPr lang="en-US" sz="1300" dirty="0"/>
          </a:p>
        </p:txBody>
      </p:sp>
      <p:sp>
        <p:nvSpPr>
          <p:cNvPr id="23" name="Text 20"/>
          <p:cNvSpPr/>
          <p:nvPr/>
        </p:nvSpPr>
        <p:spPr>
          <a:xfrm>
            <a:off x="4086352" y="2602073"/>
            <a:ext cx="2606040" cy="429768"/>
          </a:xfrm>
          <a:prstGeom prst="rect">
            <a:avLst/>
          </a:prstGeom>
          <a:noFill/>
        </p:spPr>
        <p:txBody>
          <a:bodyPr wrap="square" lIns="0" tIns="0" rIns="0" bIns="0" rtlCol="0" anchor="ctr">
            <a:normAutofit/>
          </a:bodyPr>
          <a:lstStyle/>
          <a:p>
            <a:pPr marL="0" indent="0">
              <a:buNone/>
            </a:pPr>
            <a:r>
              <a:rPr lang="en-US" sz="1400" dirty="0">
                <a:solidFill>
                  <a:srgbClr val="263238"/>
                </a:solidFill>
                <a:latin typeface="Arial" panose="020B0604020202020204" pitchFamily="34" charset="0"/>
                <a:cs typeface="Arial" panose="020B0604020202020204" pitchFamily="34" charset="0"/>
              </a:rPr>
              <a:t>Prevention, peer norms and family engagement</a:t>
            </a:r>
            <a:endParaRPr lang="en-US" sz="1400" dirty="0">
              <a:latin typeface="Arial" panose="020B0604020202020204" pitchFamily="34" charset="0"/>
              <a:cs typeface="Arial" panose="020B0604020202020204" pitchFamily="34" charset="0"/>
            </a:endParaRPr>
          </a:p>
        </p:txBody>
      </p:sp>
      <p:sp>
        <p:nvSpPr>
          <p:cNvPr id="24" name="Shape 21"/>
          <p:cNvSpPr/>
          <p:nvPr/>
        </p:nvSpPr>
        <p:spPr>
          <a:xfrm>
            <a:off x="594360" y="3337560"/>
            <a:ext cx="2926080" cy="960120"/>
          </a:xfrm>
          <a:prstGeom prst="roundRect">
            <a:avLst>
              <a:gd name="adj" fmla="val 11429"/>
            </a:avLst>
          </a:prstGeom>
          <a:solidFill>
            <a:srgbClr val="FFFFFF"/>
          </a:solidFill>
          <a:ln w="12700">
            <a:solidFill>
              <a:srgbClr val="E0ECEF"/>
            </a:solidFill>
            <a:prstDash val="solid"/>
          </a:ln>
          <a:effectLst>
            <a:outerShdw blurRad="12700" dist="8890" dir="2700000" algn="bl" rotWithShape="0">
              <a:srgbClr val="000000">
                <a:alpha val="8000"/>
              </a:srgbClr>
            </a:outerShdw>
          </a:effectLst>
        </p:spPr>
        <p:txBody>
          <a:bodyPr/>
          <a:lstStyle/>
          <a:p>
            <a:endParaRPr/>
          </a:p>
        </p:txBody>
      </p:sp>
      <p:sp>
        <p:nvSpPr>
          <p:cNvPr id="25" name="Shape 22"/>
          <p:cNvSpPr/>
          <p:nvPr/>
        </p:nvSpPr>
        <p:spPr>
          <a:xfrm>
            <a:off x="594360" y="3337560"/>
            <a:ext cx="64008" cy="960120"/>
          </a:xfrm>
          <a:prstGeom prst="rect">
            <a:avLst/>
          </a:prstGeom>
          <a:solidFill>
            <a:srgbClr val="0B7285"/>
          </a:solidFill>
          <a:ln w="12700">
            <a:solidFill>
              <a:srgbClr val="0B7285"/>
            </a:solidFill>
            <a:prstDash val="solid"/>
          </a:ln>
        </p:spPr>
        <p:txBody>
          <a:bodyPr/>
          <a:lstStyle/>
          <a:p>
            <a:endParaRPr/>
          </a:p>
        </p:txBody>
      </p:sp>
      <p:sp>
        <p:nvSpPr>
          <p:cNvPr id="26" name="Text 23"/>
          <p:cNvSpPr/>
          <p:nvPr/>
        </p:nvSpPr>
        <p:spPr>
          <a:xfrm>
            <a:off x="758952" y="3474720"/>
            <a:ext cx="2606040" cy="201168"/>
          </a:xfrm>
          <a:prstGeom prst="rect">
            <a:avLst/>
          </a:prstGeom>
          <a:noFill/>
        </p:spPr>
        <p:txBody>
          <a:bodyPr wrap="square" lIns="0" tIns="0" rIns="0" bIns="0" rtlCol="0" anchor="ctr">
            <a:normAutofit/>
          </a:bodyPr>
          <a:lstStyle/>
          <a:p>
            <a:pPr marL="0" indent="0">
              <a:buNone/>
            </a:pPr>
            <a:r>
              <a:rPr lang="en-US" sz="1300" b="1" dirty="0">
                <a:solidFill>
                  <a:srgbClr val="123047"/>
                </a:solidFill>
              </a:rPr>
              <a:t>Community and faith groups</a:t>
            </a:r>
            <a:endParaRPr lang="en-US" sz="1300" dirty="0"/>
          </a:p>
        </p:txBody>
      </p:sp>
      <p:sp>
        <p:nvSpPr>
          <p:cNvPr id="27" name="Text 24"/>
          <p:cNvSpPr/>
          <p:nvPr/>
        </p:nvSpPr>
        <p:spPr>
          <a:xfrm>
            <a:off x="758952" y="3776472"/>
            <a:ext cx="2606040" cy="429768"/>
          </a:xfrm>
          <a:prstGeom prst="rect">
            <a:avLst/>
          </a:prstGeom>
          <a:noFill/>
        </p:spPr>
        <p:txBody>
          <a:bodyPr wrap="square" lIns="0" tIns="0" rIns="0" bIns="0" rtlCol="0" anchor="ctr">
            <a:normAutofit/>
          </a:bodyPr>
          <a:lstStyle/>
          <a:p>
            <a:pPr marL="0" indent="0">
              <a:buNone/>
            </a:pPr>
            <a:r>
              <a:rPr lang="en-US" sz="1400" dirty="0">
                <a:solidFill>
                  <a:srgbClr val="263238"/>
                </a:solidFill>
                <a:latin typeface="Arial" panose="020B0604020202020204" pitchFamily="34" charset="0"/>
                <a:cs typeface="Arial" panose="020B0604020202020204" pitchFamily="34" charset="0"/>
              </a:rPr>
              <a:t>Trusted spaces, inclusion and social support</a:t>
            </a:r>
            <a:endParaRPr lang="en-US" sz="1400" dirty="0">
              <a:latin typeface="Arial" panose="020B0604020202020204" pitchFamily="34" charset="0"/>
              <a:cs typeface="Arial" panose="020B0604020202020204" pitchFamily="34" charset="0"/>
            </a:endParaRPr>
          </a:p>
        </p:txBody>
      </p:sp>
      <p:sp>
        <p:nvSpPr>
          <p:cNvPr id="28" name="Shape 25"/>
          <p:cNvSpPr/>
          <p:nvPr/>
        </p:nvSpPr>
        <p:spPr>
          <a:xfrm>
            <a:off x="3840480" y="3337560"/>
            <a:ext cx="2926080" cy="960120"/>
          </a:xfrm>
          <a:prstGeom prst="roundRect">
            <a:avLst>
              <a:gd name="adj" fmla="val 11429"/>
            </a:avLst>
          </a:prstGeom>
          <a:solidFill>
            <a:srgbClr val="FFFFFF"/>
          </a:solidFill>
          <a:ln w="12700">
            <a:solidFill>
              <a:srgbClr val="E0ECEF"/>
            </a:solidFill>
            <a:prstDash val="solid"/>
          </a:ln>
          <a:effectLst>
            <a:outerShdw blurRad="12700" dist="8890" dir="2700000" algn="bl" rotWithShape="0">
              <a:srgbClr val="000000">
                <a:alpha val="8000"/>
              </a:srgbClr>
            </a:outerShdw>
          </a:effectLst>
        </p:spPr>
        <p:txBody>
          <a:bodyPr/>
          <a:lstStyle/>
          <a:p>
            <a:endParaRPr/>
          </a:p>
        </p:txBody>
      </p:sp>
      <p:sp>
        <p:nvSpPr>
          <p:cNvPr id="29" name="Shape 26"/>
          <p:cNvSpPr/>
          <p:nvPr/>
        </p:nvSpPr>
        <p:spPr>
          <a:xfrm>
            <a:off x="3840480" y="3337560"/>
            <a:ext cx="64008" cy="960120"/>
          </a:xfrm>
          <a:prstGeom prst="rect">
            <a:avLst/>
          </a:prstGeom>
          <a:solidFill>
            <a:srgbClr val="E76F51"/>
          </a:solidFill>
          <a:ln w="12700">
            <a:solidFill>
              <a:srgbClr val="E76F51"/>
            </a:solidFill>
            <a:prstDash val="solid"/>
          </a:ln>
        </p:spPr>
        <p:txBody>
          <a:bodyPr/>
          <a:lstStyle/>
          <a:p>
            <a:endParaRPr/>
          </a:p>
        </p:txBody>
      </p:sp>
      <p:sp>
        <p:nvSpPr>
          <p:cNvPr id="30" name="Text 27"/>
          <p:cNvSpPr/>
          <p:nvPr/>
        </p:nvSpPr>
        <p:spPr>
          <a:xfrm>
            <a:off x="4005072" y="3474720"/>
            <a:ext cx="2606040" cy="201168"/>
          </a:xfrm>
          <a:prstGeom prst="rect">
            <a:avLst/>
          </a:prstGeom>
          <a:noFill/>
        </p:spPr>
        <p:txBody>
          <a:bodyPr wrap="square" lIns="0" tIns="0" rIns="0" bIns="0" rtlCol="0" anchor="ctr">
            <a:normAutofit/>
          </a:bodyPr>
          <a:lstStyle/>
          <a:p>
            <a:pPr marL="0" indent="0">
              <a:buNone/>
            </a:pPr>
            <a:r>
              <a:rPr lang="en-US" sz="1300" b="1" dirty="0">
                <a:solidFill>
                  <a:srgbClr val="123047"/>
                </a:solidFill>
              </a:rPr>
              <a:t>Alcohol services + charities</a:t>
            </a:r>
            <a:endParaRPr lang="en-US" sz="1300" dirty="0"/>
          </a:p>
        </p:txBody>
      </p:sp>
      <p:sp>
        <p:nvSpPr>
          <p:cNvPr id="31" name="Text 28"/>
          <p:cNvSpPr/>
          <p:nvPr/>
        </p:nvSpPr>
        <p:spPr>
          <a:xfrm>
            <a:off x="4005072" y="3776472"/>
            <a:ext cx="2606040" cy="429768"/>
          </a:xfrm>
          <a:prstGeom prst="rect">
            <a:avLst/>
          </a:prstGeom>
          <a:noFill/>
        </p:spPr>
        <p:txBody>
          <a:bodyPr wrap="square" lIns="0" tIns="0" rIns="0" bIns="0" rtlCol="0" anchor="ctr">
            <a:normAutofit/>
          </a:bodyPr>
          <a:lstStyle/>
          <a:p>
            <a:pPr marL="0" indent="0">
              <a:buNone/>
            </a:pPr>
            <a:r>
              <a:rPr lang="en-US" sz="1400" dirty="0">
                <a:solidFill>
                  <a:srgbClr val="263238"/>
                </a:solidFill>
                <a:latin typeface="Arial" panose="020B0604020202020204" pitchFamily="34" charset="0"/>
                <a:cs typeface="Arial" panose="020B0604020202020204" pitchFamily="34" charset="0"/>
              </a:rPr>
              <a:t>AUDIT-C, brief intervention and recovery pathways</a:t>
            </a:r>
            <a:endParaRPr lang="en-US" sz="1400" dirty="0">
              <a:latin typeface="Arial" panose="020B0604020202020204" pitchFamily="34" charset="0"/>
              <a:cs typeface="Arial" panose="020B0604020202020204" pitchFamily="34" charset="0"/>
            </a:endParaRPr>
          </a:p>
        </p:txBody>
      </p:sp>
      <p:sp>
        <p:nvSpPr>
          <p:cNvPr id="32" name="Text 29"/>
          <p:cNvSpPr/>
          <p:nvPr/>
        </p:nvSpPr>
        <p:spPr>
          <a:xfrm>
            <a:off x="594360" y="4703445"/>
            <a:ext cx="6720840" cy="700532"/>
          </a:xfrm>
          <a:prstGeom prst="rect">
            <a:avLst/>
          </a:prstGeom>
          <a:noFill/>
        </p:spPr>
        <p:txBody>
          <a:bodyPr wrap="square" lIns="0" tIns="0" rIns="0" bIns="0" rtlCol="0" anchor="ctr">
            <a:normAutofit fontScale="97500"/>
          </a:bodyPr>
          <a:lstStyle/>
          <a:p>
            <a:pPr marL="0" indent="0" algn="ctr">
              <a:buNone/>
            </a:pPr>
            <a:r>
              <a:rPr lang="en-US" sz="1600" b="1" dirty="0">
                <a:solidFill>
                  <a:srgbClr val="123047"/>
                </a:solidFill>
              </a:rPr>
              <a:t>Reusable </a:t>
            </a:r>
            <a:r>
              <a:rPr lang="en-US" sz="1400" b="1" dirty="0">
                <a:solidFill>
                  <a:srgbClr val="123047"/>
                </a:solidFill>
              </a:rPr>
              <a:t>resources: NHS Better Health leaflets • alcohol unit tracker • AUDIT-C screen • CO monitor • smoke-free home pledge • referral card • text reminder template • local support directory</a:t>
            </a:r>
            <a:endParaRPr lang="en-US" sz="1400" dirty="0"/>
          </a:p>
        </p:txBody>
      </p:sp>
      <p:sp>
        <p:nvSpPr>
          <p:cNvPr id="34" name="Text 31"/>
          <p:cNvSpPr/>
          <p:nvPr/>
        </p:nvSpPr>
        <p:spPr>
          <a:xfrm>
            <a:off x="594360" y="5760721"/>
            <a:ext cx="7977505" cy="584200"/>
          </a:xfrm>
          <a:prstGeom prst="rect">
            <a:avLst/>
          </a:prstGeom>
          <a:noFill/>
        </p:spPr>
        <p:txBody>
          <a:bodyPr wrap="square" lIns="0" tIns="0" rIns="0" bIns="0" rtlCol="0" anchor="ctr"/>
          <a:lstStyle/>
          <a:p>
            <a:pPr marL="0" indent="0">
              <a:buNone/>
            </a:pPr>
            <a:r>
              <a:rPr lang="en-US" sz="1200" b="1" i="1" dirty="0">
                <a:solidFill>
                  <a:srgbClr val="536173"/>
                </a:solidFill>
                <a:latin typeface="Arial" panose="020B0604020202020204" pitchFamily="34" charset="0"/>
                <a:ea typeface="Arial" panose="020B0604020202020204" pitchFamily="34" charset="-122"/>
                <a:cs typeface="Arial" panose="020B0604020202020204" pitchFamily="34" charset="0"/>
                <a:sym typeface="+mn-ea"/>
              </a:rPr>
              <a:t>poster content aligns with NHS Better Health messages and local council health promotion principles (NHS, 2024a; NHS, 2024b).</a:t>
            </a:r>
            <a:endParaRPr lang="en-US" sz="1200" b="1" dirty="0">
              <a:latin typeface="Arial" panose="020B0604020202020204" pitchFamily="34" charset="0"/>
              <a:cs typeface="Arial" panose="020B0604020202020204" pitchFamily="34" charset="0"/>
            </a:endParaRPr>
          </a:p>
          <a:p>
            <a:pPr marL="0" indent="0">
              <a:buNone/>
            </a:pPr>
            <a:endParaRPr lang="en-US" sz="1200" b="1" dirty="0">
              <a:latin typeface="Arial" panose="020B0604020202020204" pitchFamily="34" charset="0"/>
              <a:cs typeface="Arial" panose="020B0604020202020204" pitchFamily="34" charset="0"/>
            </a:endParaRPr>
          </a:p>
        </p:txBody>
      </p:sp>
      <p:sp>
        <p:nvSpPr>
          <p:cNvPr id="36" name="Text 33"/>
          <p:cNvSpPr/>
          <p:nvPr/>
        </p:nvSpPr>
        <p:spPr>
          <a:xfrm>
            <a:off x="10881360" y="6473952"/>
            <a:ext cx="731520" cy="201168"/>
          </a:xfrm>
          <a:prstGeom prst="rect">
            <a:avLst/>
          </a:prstGeom>
          <a:noFill/>
        </p:spPr>
        <p:txBody>
          <a:bodyPr wrap="square" lIns="0" tIns="0" rIns="0" bIns="0" rtlCol="0" anchor="ctr"/>
          <a:lstStyle/>
          <a:p>
            <a:pPr marL="0" indent="0" algn="r">
              <a:buNone/>
            </a:pPr>
            <a:r>
              <a:rPr lang="en-US" sz="800" b="1" dirty="0">
                <a:solidFill>
                  <a:srgbClr val="6C757D"/>
                </a:solidFill>
              </a:rPr>
              <a:t>11</a:t>
            </a:r>
            <a:endParaRPr lang="en-US" sz="800"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0"/>
          <p:cNvSpPr/>
          <p:nvPr/>
        </p:nvSpPr>
        <p:spPr>
          <a:xfrm>
            <a:off x="502920" y="228600"/>
            <a:ext cx="8046720" cy="384048"/>
          </a:xfrm>
          <a:prstGeom prst="rect">
            <a:avLst/>
          </a:prstGeom>
          <a:noFill/>
        </p:spPr>
        <p:txBody>
          <a:bodyPr wrap="square" lIns="0" tIns="0" rIns="0" bIns="0" rtlCol="0" anchor="ctr">
            <a:normAutofit fontScale="92500" lnSpcReduction="10000"/>
          </a:bodyPr>
          <a:lstStyle/>
          <a:p>
            <a:pPr marL="0" indent="0">
              <a:buNone/>
            </a:pPr>
            <a:r>
              <a:rPr lang="en-US" sz="2800" b="1" dirty="0">
                <a:solidFill>
                  <a:srgbClr val="123047"/>
                </a:solidFill>
                <a:latin typeface="Aptos Display" pitchFamily="34" charset="0"/>
                <a:ea typeface="Aptos Display" pitchFamily="34" charset="-122"/>
                <a:cs typeface="Aptos Display" pitchFamily="34" charset="-120"/>
              </a:rPr>
              <a:t>Evaluation plan: how success will be measured</a:t>
            </a:r>
            <a:endParaRPr lang="en-US" sz="2800" dirty="0"/>
          </a:p>
        </p:txBody>
      </p:sp>
      <p:sp>
        <p:nvSpPr>
          <p:cNvPr id="3" name="Text 1"/>
          <p:cNvSpPr/>
          <p:nvPr/>
        </p:nvSpPr>
        <p:spPr>
          <a:xfrm>
            <a:off x="8823960" y="246888"/>
            <a:ext cx="2148840" cy="292608"/>
          </a:xfrm>
          <a:prstGeom prst="rect">
            <a:avLst/>
          </a:prstGeom>
          <a:noFill/>
        </p:spPr>
        <p:txBody>
          <a:bodyPr wrap="square" lIns="0" tIns="0" rIns="0" bIns="0" rtlCol="0" anchor="ctr"/>
          <a:lstStyle/>
          <a:p>
            <a:pPr marL="0" indent="0" algn="r">
              <a:buNone/>
            </a:pPr>
            <a:r>
              <a:rPr lang="en-US" b="1" dirty="0">
                <a:solidFill>
                  <a:srgbClr val="0B7285"/>
                </a:solidFill>
              </a:rPr>
              <a:t>Task 2: Campaign</a:t>
            </a:r>
            <a:endParaRPr lang="en-US" dirty="0"/>
          </a:p>
        </p:txBody>
      </p:sp>
      <p:sp>
        <p:nvSpPr>
          <p:cNvPr id="4" name="Text 2"/>
          <p:cNvSpPr/>
          <p:nvPr/>
        </p:nvSpPr>
        <p:spPr>
          <a:xfrm>
            <a:off x="11137392" y="237744"/>
            <a:ext cx="502920" cy="292608"/>
          </a:xfrm>
          <a:prstGeom prst="rect">
            <a:avLst/>
          </a:prstGeom>
          <a:noFill/>
        </p:spPr>
        <p:txBody>
          <a:bodyPr wrap="square" lIns="0" tIns="0" rIns="0" bIns="0" rtlCol="0" anchor="ctr"/>
          <a:lstStyle/>
          <a:p>
            <a:pPr marL="0" indent="0" algn="r">
              <a:buNone/>
            </a:pPr>
            <a:r>
              <a:rPr lang="en-US" sz="1000" b="1" dirty="0">
                <a:solidFill>
                  <a:srgbClr val="6C757D"/>
                </a:solidFill>
              </a:rPr>
              <a:t>12</a:t>
            </a:r>
            <a:endParaRPr lang="en-US" sz="1000" dirty="0"/>
          </a:p>
        </p:txBody>
      </p:sp>
      <p:sp>
        <p:nvSpPr>
          <p:cNvPr id="5" name="Shape 3"/>
          <p:cNvSpPr/>
          <p:nvPr/>
        </p:nvSpPr>
        <p:spPr>
          <a:xfrm>
            <a:off x="502920" y="713232"/>
            <a:ext cx="11155680" cy="0"/>
          </a:xfrm>
          <a:prstGeom prst="line">
            <a:avLst/>
          </a:prstGeom>
          <a:noFill/>
          <a:ln w="12700">
            <a:solidFill>
              <a:srgbClr val="D9E7EC"/>
            </a:solidFill>
            <a:prstDash val="solid"/>
          </a:ln>
        </p:spPr>
        <p:txBody>
          <a:bodyPr/>
          <a:lstStyle/>
          <a:p>
            <a:endParaRPr/>
          </a:p>
        </p:txBody>
      </p:sp>
      <p:sp>
        <p:nvSpPr>
          <p:cNvPr id="6" name="Shape 4"/>
          <p:cNvSpPr/>
          <p:nvPr/>
        </p:nvSpPr>
        <p:spPr>
          <a:xfrm>
            <a:off x="7699248" y="932688"/>
            <a:ext cx="3941064" cy="4215384"/>
          </a:xfrm>
          <a:prstGeom prst="roundRect">
            <a:avLst>
              <a:gd name="adj" fmla="val 3712"/>
            </a:avLst>
          </a:prstGeom>
          <a:solidFill>
            <a:srgbClr val="FFFFFF"/>
          </a:solidFill>
          <a:ln w="12700">
            <a:solidFill>
              <a:srgbClr val="E3EEF1"/>
            </a:solidFill>
            <a:prstDash val="solid"/>
          </a:ln>
          <a:effectLst>
            <a:outerShdw blurRad="19050" dist="12700" dir="2700000" algn="bl" rotWithShape="0">
              <a:srgbClr val="000000">
                <a:alpha val="13000"/>
              </a:srgbClr>
            </a:outerShdw>
          </a:effectLst>
        </p:spPr>
        <p:txBody>
          <a:bodyPr/>
          <a:lstStyle/>
          <a:p>
            <a:endParaRPr/>
          </a:p>
        </p:txBody>
      </p:sp>
      <p:pic>
        <p:nvPicPr>
          <p:cNvPr id="7" name="Image 0" descr="/mnt/data/a_clean_flat_vector_infographic_on_a_white_light_b_batch_12.jpg"/>
          <p:cNvPicPr>
            <a:picLocks noChangeAspect="1"/>
          </p:cNvPicPr>
          <p:nvPr/>
        </p:nvPicPr>
        <p:blipFill>
          <a:blip r:embed="rId3"/>
          <a:srcRect l="14973" r="14973"/>
          <a:stretch>
            <a:fillRect/>
          </a:stretch>
        </p:blipFill>
        <p:spPr>
          <a:xfrm>
            <a:off x="7726680" y="960120"/>
            <a:ext cx="3886200" cy="4160520"/>
          </a:xfrm>
          <a:prstGeom prst="rect">
            <a:avLst/>
          </a:prstGeom>
        </p:spPr>
      </p:pic>
      <p:sp>
        <p:nvSpPr>
          <p:cNvPr id="8" name="Shape 5"/>
          <p:cNvSpPr/>
          <p:nvPr/>
        </p:nvSpPr>
        <p:spPr>
          <a:xfrm>
            <a:off x="594360" y="960120"/>
            <a:ext cx="2148840" cy="4114800"/>
          </a:xfrm>
          <a:prstGeom prst="roundRect">
            <a:avLst>
              <a:gd name="adj" fmla="val 5106"/>
            </a:avLst>
          </a:prstGeom>
          <a:solidFill>
            <a:srgbClr val="FFFFFF"/>
          </a:solidFill>
          <a:ln w="12700">
            <a:solidFill>
              <a:srgbClr val="E0ECEF"/>
            </a:solidFill>
            <a:prstDash val="solid"/>
          </a:ln>
          <a:effectLst>
            <a:outerShdw blurRad="12700" dist="8890" dir="2700000" algn="bl" rotWithShape="0">
              <a:srgbClr val="000000">
                <a:alpha val="8000"/>
              </a:srgbClr>
            </a:outerShdw>
          </a:effectLst>
        </p:spPr>
        <p:txBody>
          <a:bodyPr/>
          <a:lstStyle/>
          <a:p>
            <a:endParaRPr/>
          </a:p>
        </p:txBody>
      </p:sp>
      <p:sp>
        <p:nvSpPr>
          <p:cNvPr id="9" name="Shape 6"/>
          <p:cNvSpPr/>
          <p:nvPr/>
        </p:nvSpPr>
        <p:spPr>
          <a:xfrm>
            <a:off x="594360" y="960120"/>
            <a:ext cx="64008" cy="4114800"/>
          </a:xfrm>
          <a:prstGeom prst="rect">
            <a:avLst/>
          </a:prstGeom>
          <a:solidFill>
            <a:srgbClr val="0B7285"/>
          </a:solidFill>
          <a:ln w="12700">
            <a:solidFill>
              <a:srgbClr val="0B7285"/>
            </a:solidFill>
            <a:prstDash val="solid"/>
          </a:ln>
        </p:spPr>
        <p:txBody>
          <a:bodyPr/>
          <a:lstStyle/>
          <a:p>
            <a:endParaRPr/>
          </a:p>
        </p:txBody>
      </p:sp>
      <p:sp>
        <p:nvSpPr>
          <p:cNvPr id="10" name="Text 7"/>
          <p:cNvSpPr/>
          <p:nvPr/>
        </p:nvSpPr>
        <p:spPr>
          <a:xfrm>
            <a:off x="758952" y="1097279"/>
            <a:ext cx="1828800" cy="412031"/>
          </a:xfrm>
          <a:prstGeom prst="rect">
            <a:avLst/>
          </a:prstGeom>
          <a:noFill/>
        </p:spPr>
        <p:txBody>
          <a:bodyPr wrap="square" lIns="0" tIns="0" rIns="0" bIns="0" rtlCol="0" anchor="ctr">
            <a:normAutofit/>
          </a:bodyPr>
          <a:lstStyle/>
          <a:p>
            <a:pPr marL="0" indent="0">
              <a:buNone/>
            </a:pPr>
            <a:r>
              <a:rPr lang="en-US" sz="1600" b="1" dirty="0">
                <a:solidFill>
                  <a:srgbClr val="123047"/>
                </a:solidFill>
              </a:rPr>
              <a:t>PROCESS</a:t>
            </a:r>
            <a:endParaRPr lang="en-US" sz="1600" dirty="0"/>
          </a:p>
        </p:txBody>
      </p:sp>
      <p:sp>
        <p:nvSpPr>
          <p:cNvPr id="11" name="Text 8"/>
          <p:cNvSpPr/>
          <p:nvPr/>
        </p:nvSpPr>
        <p:spPr>
          <a:xfrm>
            <a:off x="758952" y="1498293"/>
            <a:ext cx="1901952" cy="3474170"/>
          </a:xfrm>
          <a:prstGeom prst="rect">
            <a:avLst/>
          </a:prstGeom>
          <a:noFill/>
        </p:spPr>
        <p:txBody>
          <a:bodyPr wrap="square" lIns="0" tIns="0" rIns="0" bIns="0" rtlCol="0" anchor="ctr">
            <a:normAutofit/>
          </a:bodyPr>
          <a:lstStyle/>
          <a:p>
            <a:pPr marL="0" indent="0">
              <a:buNone/>
            </a:pPr>
            <a:r>
              <a:rPr lang="en-US" sz="1600" dirty="0">
                <a:solidFill>
                  <a:srgbClr val="263238"/>
                </a:solidFill>
                <a:latin typeface="Arial" panose="020B0604020202020204" pitchFamily="34" charset="0"/>
                <a:cs typeface="Arial" panose="020B0604020202020204" pitchFamily="34" charset="0"/>
              </a:rPr>
              <a:t>Was it delivered?</a:t>
            </a:r>
            <a:endParaRPr lang="en-US" sz="1600" dirty="0">
              <a:latin typeface="Arial" panose="020B0604020202020204" pitchFamily="34" charset="0"/>
              <a:cs typeface="Arial" panose="020B0604020202020204" pitchFamily="34" charset="0"/>
            </a:endParaRPr>
          </a:p>
          <a:p>
            <a:pPr marL="0" indent="0">
              <a:buNone/>
            </a:pPr>
            <a:r>
              <a:rPr lang="en-US" sz="1600" dirty="0">
                <a:solidFill>
                  <a:srgbClr val="263238"/>
                </a:solidFill>
                <a:latin typeface="Arial" panose="020B0604020202020204" pitchFamily="34" charset="0"/>
                <a:cs typeface="Arial" panose="020B0604020202020204" pitchFamily="34" charset="0"/>
              </a:rPr>
              <a:t>• Attendance by week</a:t>
            </a:r>
            <a:endParaRPr lang="en-US" sz="1600" dirty="0">
              <a:latin typeface="Arial" panose="020B0604020202020204" pitchFamily="34" charset="0"/>
              <a:cs typeface="Arial" panose="020B0604020202020204" pitchFamily="34" charset="0"/>
            </a:endParaRPr>
          </a:p>
          <a:p>
            <a:pPr marL="0" indent="0">
              <a:buNone/>
            </a:pPr>
            <a:r>
              <a:rPr lang="en-US" sz="1600" dirty="0">
                <a:solidFill>
                  <a:srgbClr val="263238"/>
                </a:solidFill>
                <a:latin typeface="Arial" panose="020B0604020202020204" pitchFamily="34" charset="0"/>
                <a:cs typeface="Arial" panose="020B0604020202020204" pitchFamily="34" charset="0"/>
              </a:rPr>
              <a:t>• Reach across ages/communities</a:t>
            </a:r>
            <a:endParaRPr lang="en-US" sz="1600" dirty="0">
              <a:latin typeface="Arial" panose="020B0604020202020204" pitchFamily="34" charset="0"/>
              <a:cs typeface="Arial" panose="020B0604020202020204" pitchFamily="34" charset="0"/>
            </a:endParaRPr>
          </a:p>
          <a:p>
            <a:pPr marL="0" indent="0">
              <a:buNone/>
            </a:pPr>
            <a:r>
              <a:rPr lang="en-US" sz="1600" dirty="0">
                <a:solidFill>
                  <a:srgbClr val="263238"/>
                </a:solidFill>
                <a:latin typeface="Arial" panose="020B0604020202020204" pitchFamily="34" charset="0"/>
                <a:cs typeface="Arial" panose="020B0604020202020204" pitchFamily="34" charset="0"/>
              </a:rPr>
              <a:t>• Referral conversations logged</a:t>
            </a:r>
            <a:endParaRPr lang="en-US" sz="1600" dirty="0">
              <a:latin typeface="Arial" panose="020B0604020202020204" pitchFamily="34" charset="0"/>
              <a:cs typeface="Arial" panose="020B0604020202020204" pitchFamily="34" charset="0"/>
            </a:endParaRPr>
          </a:p>
          <a:p>
            <a:pPr marL="0" indent="0">
              <a:buNone/>
            </a:pPr>
            <a:r>
              <a:rPr lang="en-US" sz="1600" dirty="0">
                <a:solidFill>
                  <a:srgbClr val="263238"/>
                </a:solidFill>
                <a:latin typeface="Arial" panose="020B0604020202020204" pitchFamily="34" charset="0"/>
                <a:cs typeface="Arial" panose="020B0604020202020204" pitchFamily="34" charset="0"/>
              </a:rPr>
              <a:t>• Partner involvement</a:t>
            </a:r>
            <a:endParaRPr lang="en-US" sz="1600" dirty="0">
              <a:latin typeface="Arial" panose="020B0604020202020204" pitchFamily="34" charset="0"/>
              <a:cs typeface="Arial" panose="020B0604020202020204" pitchFamily="34" charset="0"/>
            </a:endParaRPr>
          </a:p>
          <a:p>
            <a:pPr marL="0" indent="0">
              <a:buNone/>
            </a:pPr>
            <a:endParaRPr lang="en-US" sz="1600" dirty="0">
              <a:latin typeface="Arial" panose="020B0604020202020204" pitchFamily="34" charset="0"/>
              <a:cs typeface="Arial" panose="020B0604020202020204" pitchFamily="34" charset="0"/>
            </a:endParaRPr>
          </a:p>
          <a:p>
            <a:pPr marL="0" indent="0">
              <a:buNone/>
            </a:pPr>
            <a:r>
              <a:rPr lang="en-US" sz="1600" dirty="0">
                <a:solidFill>
                  <a:srgbClr val="263238"/>
                </a:solidFill>
                <a:latin typeface="Arial" panose="020B0604020202020204" pitchFamily="34" charset="0"/>
                <a:cs typeface="Arial" panose="020B0604020202020204" pitchFamily="34" charset="0"/>
              </a:rPr>
              <a:t>Tool: monitoring lo</a:t>
            </a:r>
            <a:r>
              <a:rPr lang="en-US" sz="1400" dirty="0">
                <a:solidFill>
                  <a:srgbClr val="263238"/>
                </a:solidFill>
              </a:rPr>
              <a:t>g</a:t>
            </a:r>
            <a:endParaRPr lang="en-US" sz="1400" dirty="0"/>
          </a:p>
        </p:txBody>
      </p:sp>
      <p:sp>
        <p:nvSpPr>
          <p:cNvPr id="12" name="Shape 9"/>
          <p:cNvSpPr/>
          <p:nvPr/>
        </p:nvSpPr>
        <p:spPr>
          <a:xfrm>
            <a:off x="2880360" y="960120"/>
            <a:ext cx="2148840" cy="4114800"/>
          </a:xfrm>
          <a:prstGeom prst="roundRect">
            <a:avLst>
              <a:gd name="adj" fmla="val 5106"/>
            </a:avLst>
          </a:prstGeom>
          <a:solidFill>
            <a:srgbClr val="FFFFFF"/>
          </a:solidFill>
          <a:ln w="12700">
            <a:solidFill>
              <a:srgbClr val="E0ECEF"/>
            </a:solidFill>
            <a:prstDash val="solid"/>
          </a:ln>
          <a:effectLst>
            <a:outerShdw blurRad="12700" dist="8890" dir="2700000" algn="bl" rotWithShape="0">
              <a:srgbClr val="000000">
                <a:alpha val="8000"/>
              </a:srgbClr>
            </a:outerShdw>
          </a:effectLst>
        </p:spPr>
        <p:txBody>
          <a:bodyPr/>
          <a:lstStyle/>
          <a:p>
            <a:endParaRPr/>
          </a:p>
        </p:txBody>
      </p:sp>
      <p:sp>
        <p:nvSpPr>
          <p:cNvPr id="13" name="Shape 10"/>
          <p:cNvSpPr/>
          <p:nvPr/>
        </p:nvSpPr>
        <p:spPr>
          <a:xfrm>
            <a:off x="2880360" y="960120"/>
            <a:ext cx="64008" cy="4114800"/>
          </a:xfrm>
          <a:prstGeom prst="rect">
            <a:avLst/>
          </a:prstGeom>
          <a:solidFill>
            <a:srgbClr val="2F9E44"/>
          </a:solidFill>
          <a:ln w="12700">
            <a:solidFill>
              <a:srgbClr val="2F9E44"/>
            </a:solidFill>
            <a:prstDash val="solid"/>
          </a:ln>
        </p:spPr>
        <p:txBody>
          <a:bodyPr/>
          <a:lstStyle/>
          <a:p>
            <a:endParaRPr/>
          </a:p>
        </p:txBody>
      </p:sp>
      <p:sp>
        <p:nvSpPr>
          <p:cNvPr id="14" name="Text 11"/>
          <p:cNvSpPr/>
          <p:nvPr/>
        </p:nvSpPr>
        <p:spPr>
          <a:xfrm>
            <a:off x="3044952" y="1097280"/>
            <a:ext cx="1828800" cy="301752"/>
          </a:xfrm>
          <a:prstGeom prst="rect">
            <a:avLst/>
          </a:prstGeom>
          <a:noFill/>
        </p:spPr>
        <p:txBody>
          <a:bodyPr wrap="square" lIns="0" tIns="0" rIns="0" bIns="0" rtlCol="0" anchor="ctr">
            <a:normAutofit/>
          </a:bodyPr>
          <a:lstStyle/>
          <a:p>
            <a:pPr marL="0" indent="0">
              <a:buNone/>
            </a:pPr>
            <a:r>
              <a:rPr lang="en-US" sz="1600" b="1" dirty="0">
                <a:solidFill>
                  <a:srgbClr val="123047"/>
                </a:solidFill>
              </a:rPr>
              <a:t>IMPACT</a:t>
            </a:r>
            <a:endParaRPr lang="en-US" sz="1600" dirty="0"/>
          </a:p>
        </p:txBody>
      </p:sp>
      <p:sp>
        <p:nvSpPr>
          <p:cNvPr id="15" name="Text 12"/>
          <p:cNvSpPr/>
          <p:nvPr/>
        </p:nvSpPr>
        <p:spPr>
          <a:xfrm>
            <a:off x="3044952" y="1399032"/>
            <a:ext cx="1828800" cy="3584448"/>
          </a:xfrm>
          <a:prstGeom prst="rect">
            <a:avLst/>
          </a:prstGeom>
          <a:noFill/>
        </p:spPr>
        <p:txBody>
          <a:bodyPr wrap="square" lIns="0" tIns="0" rIns="0" bIns="0" rtlCol="0" anchor="ctr">
            <a:normAutofit/>
          </a:bodyPr>
          <a:lstStyle/>
          <a:p>
            <a:pPr marL="0" indent="0">
              <a:buNone/>
            </a:pPr>
            <a:r>
              <a:rPr lang="en-US" sz="1600" dirty="0">
                <a:solidFill>
                  <a:srgbClr val="263238"/>
                </a:solidFill>
                <a:latin typeface="Arial" panose="020B0604020202020204" pitchFamily="34" charset="0"/>
                <a:cs typeface="Arial" panose="020B0604020202020204" pitchFamily="34" charset="0"/>
              </a:rPr>
              <a:t>Did knowledge or intention change?</a:t>
            </a:r>
            <a:endParaRPr lang="en-US" sz="1600" dirty="0">
              <a:latin typeface="Arial" panose="020B0604020202020204" pitchFamily="34" charset="0"/>
              <a:cs typeface="Arial" panose="020B0604020202020204" pitchFamily="34" charset="0"/>
            </a:endParaRPr>
          </a:p>
          <a:p>
            <a:pPr marL="0" indent="0">
              <a:buNone/>
            </a:pPr>
            <a:r>
              <a:rPr lang="en-US" sz="1600" dirty="0">
                <a:solidFill>
                  <a:srgbClr val="263238"/>
                </a:solidFill>
                <a:latin typeface="Arial" panose="020B0604020202020204" pitchFamily="34" charset="0"/>
                <a:cs typeface="Arial" panose="020B0604020202020204" pitchFamily="34" charset="0"/>
              </a:rPr>
              <a:t>• Pre/post knowledge quiz</a:t>
            </a:r>
            <a:endParaRPr lang="en-US" sz="1600" dirty="0">
              <a:latin typeface="Arial" panose="020B0604020202020204" pitchFamily="34" charset="0"/>
              <a:cs typeface="Arial" panose="020B0604020202020204" pitchFamily="34" charset="0"/>
            </a:endParaRPr>
          </a:p>
          <a:p>
            <a:pPr marL="0" indent="0">
              <a:buNone/>
            </a:pPr>
            <a:r>
              <a:rPr lang="en-US" sz="1600" dirty="0">
                <a:solidFill>
                  <a:srgbClr val="263238"/>
                </a:solidFill>
                <a:latin typeface="Arial" panose="020B0604020202020204" pitchFamily="34" charset="0"/>
                <a:cs typeface="Arial" panose="020B0604020202020204" pitchFamily="34" charset="0"/>
              </a:rPr>
              <a:t>• Confidence rating</a:t>
            </a:r>
            <a:endParaRPr lang="en-US" sz="1600" dirty="0">
              <a:latin typeface="Arial" panose="020B0604020202020204" pitchFamily="34" charset="0"/>
              <a:cs typeface="Arial" panose="020B0604020202020204" pitchFamily="34" charset="0"/>
            </a:endParaRPr>
          </a:p>
          <a:p>
            <a:pPr marL="0" indent="0">
              <a:buNone/>
            </a:pPr>
            <a:r>
              <a:rPr lang="en-US" sz="1600" dirty="0">
                <a:solidFill>
                  <a:srgbClr val="263238"/>
                </a:solidFill>
                <a:latin typeface="Arial" panose="020B0604020202020204" pitchFamily="34" charset="0"/>
                <a:cs typeface="Arial" panose="020B0604020202020204" pitchFamily="34" charset="0"/>
              </a:rPr>
              <a:t>• Alcohol unit awareness</a:t>
            </a:r>
            <a:endParaRPr lang="en-US" sz="1600" dirty="0">
              <a:latin typeface="Arial" panose="020B0604020202020204" pitchFamily="34" charset="0"/>
              <a:cs typeface="Arial" panose="020B0604020202020204" pitchFamily="34" charset="0"/>
            </a:endParaRPr>
          </a:p>
          <a:p>
            <a:pPr marL="0" indent="0">
              <a:buNone/>
            </a:pPr>
            <a:r>
              <a:rPr lang="en-US" sz="1600" dirty="0">
                <a:solidFill>
                  <a:srgbClr val="263238"/>
                </a:solidFill>
                <a:latin typeface="Arial" panose="020B0604020202020204" pitchFamily="34" charset="0"/>
                <a:cs typeface="Arial" panose="020B0604020202020204" pitchFamily="34" charset="0"/>
              </a:rPr>
              <a:t>• Quit readiness and smoke-free pledge</a:t>
            </a:r>
            <a:endParaRPr lang="en-US" sz="1600" dirty="0">
              <a:latin typeface="Arial" panose="020B0604020202020204" pitchFamily="34" charset="0"/>
              <a:cs typeface="Arial" panose="020B0604020202020204" pitchFamily="34" charset="0"/>
            </a:endParaRPr>
          </a:p>
          <a:p>
            <a:pPr marL="0" indent="0">
              <a:buNone/>
            </a:pPr>
            <a:endParaRPr lang="en-US" sz="1600" dirty="0">
              <a:latin typeface="Arial" panose="020B0604020202020204" pitchFamily="34" charset="0"/>
              <a:cs typeface="Arial" panose="020B0604020202020204" pitchFamily="34" charset="0"/>
            </a:endParaRPr>
          </a:p>
          <a:p>
            <a:pPr marL="0" indent="0">
              <a:buNone/>
            </a:pPr>
            <a:r>
              <a:rPr lang="en-US" sz="1600" dirty="0">
                <a:solidFill>
                  <a:srgbClr val="263238"/>
                </a:solidFill>
                <a:latin typeface="Arial" panose="020B0604020202020204" pitchFamily="34" charset="0"/>
                <a:cs typeface="Arial" panose="020B0604020202020204" pitchFamily="34" charset="0"/>
              </a:rPr>
              <a:t>Tool: short questionnaire</a:t>
            </a:r>
            <a:endParaRPr lang="en-US" sz="1600" dirty="0">
              <a:latin typeface="Arial" panose="020B0604020202020204" pitchFamily="34" charset="0"/>
              <a:cs typeface="Arial" panose="020B0604020202020204" pitchFamily="34" charset="0"/>
            </a:endParaRPr>
          </a:p>
        </p:txBody>
      </p:sp>
      <p:sp>
        <p:nvSpPr>
          <p:cNvPr id="16" name="Shape 13"/>
          <p:cNvSpPr/>
          <p:nvPr/>
        </p:nvSpPr>
        <p:spPr>
          <a:xfrm>
            <a:off x="5166360" y="960120"/>
            <a:ext cx="2148840" cy="4114800"/>
          </a:xfrm>
          <a:prstGeom prst="roundRect">
            <a:avLst>
              <a:gd name="adj" fmla="val 5106"/>
            </a:avLst>
          </a:prstGeom>
          <a:solidFill>
            <a:srgbClr val="FFFFFF"/>
          </a:solidFill>
          <a:ln w="12700">
            <a:solidFill>
              <a:srgbClr val="E0ECEF"/>
            </a:solidFill>
            <a:prstDash val="solid"/>
          </a:ln>
          <a:effectLst>
            <a:outerShdw blurRad="12700" dist="8890" dir="2700000" algn="bl" rotWithShape="0">
              <a:srgbClr val="000000">
                <a:alpha val="8000"/>
              </a:srgbClr>
            </a:outerShdw>
          </a:effectLst>
        </p:spPr>
        <p:txBody>
          <a:bodyPr/>
          <a:lstStyle/>
          <a:p>
            <a:endParaRPr/>
          </a:p>
        </p:txBody>
      </p:sp>
      <p:sp>
        <p:nvSpPr>
          <p:cNvPr id="17" name="Shape 14"/>
          <p:cNvSpPr/>
          <p:nvPr/>
        </p:nvSpPr>
        <p:spPr>
          <a:xfrm>
            <a:off x="5166360" y="960120"/>
            <a:ext cx="64008" cy="4114800"/>
          </a:xfrm>
          <a:prstGeom prst="rect">
            <a:avLst/>
          </a:prstGeom>
          <a:solidFill>
            <a:srgbClr val="6C63FF"/>
          </a:solidFill>
          <a:ln w="12700">
            <a:solidFill>
              <a:srgbClr val="6C63FF"/>
            </a:solidFill>
            <a:prstDash val="solid"/>
          </a:ln>
        </p:spPr>
        <p:txBody>
          <a:bodyPr/>
          <a:lstStyle/>
          <a:p>
            <a:endParaRPr/>
          </a:p>
        </p:txBody>
      </p:sp>
      <p:sp>
        <p:nvSpPr>
          <p:cNvPr id="18" name="Text 15"/>
          <p:cNvSpPr/>
          <p:nvPr/>
        </p:nvSpPr>
        <p:spPr>
          <a:xfrm>
            <a:off x="5330952" y="1097280"/>
            <a:ext cx="1828800" cy="301752"/>
          </a:xfrm>
          <a:prstGeom prst="rect">
            <a:avLst/>
          </a:prstGeom>
          <a:noFill/>
        </p:spPr>
        <p:txBody>
          <a:bodyPr wrap="square" lIns="0" tIns="0" rIns="0" bIns="0" rtlCol="0" anchor="ctr">
            <a:normAutofit/>
          </a:bodyPr>
          <a:lstStyle/>
          <a:p>
            <a:pPr marL="0" indent="0">
              <a:buNone/>
            </a:pPr>
            <a:r>
              <a:rPr lang="en-US" sz="1600" b="1" dirty="0">
                <a:solidFill>
                  <a:srgbClr val="123047"/>
                </a:solidFill>
              </a:rPr>
              <a:t>OUTCOME</a:t>
            </a:r>
            <a:endParaRPr lang="en-US" sz="1600" dirty="0"/>
          </a:p>
        </p:txBody>
      </p:sp>
      <p:sp>
        <p:nvSpPr>
          <p:cNvPr id="19" name="Text 16"/>
          <p:cNvSpPr/>
          <p:nvPr/>
        </p:nvSpPr>
        <p:spPr>
          <a:xfrm>
            <a:off x="5330952" y="1399032"/>
            <a:ext cx="1828800" cy="3584448"/>
          </a:xfrm>
          <a:prstGeom prst="rect">
            <a:avLst/>
          </a:prstGeom>
          <a:noFill/>
        </p:spPr>
        <p:txBody>
          <a:bodyPr wrap="square" lIns="0" tIns="0" rIns="0" bIns="0" rtlCol="0" anchor="ctr">
            <a:normAutofit/>
          </a:bodyPr>
          <a:lstStyle/>
          <a:p>
            <a:pPr marL="0" indent="0">
              <a:buNone/>
            </a:pPr>
            <a:r>
              <a:rPr lang="en-US" sz="1600" dirty="0">
                <a:solidFill>
                  <a:srgbClr val="263238"/>
                </a:solidFill>
                <a:latin typeface="Arial" panose="020B0604020202020204" pitchFamily="34" charset="0"/>
                <a:cs typeface="Arial" panose="020B0604020202020204" pitchFamily="34" charset="0"/>
              </a:rPr>
              <a:t>Did behaviour change begin?</a:t>
            </a:r>
            <a:endParaRPr lang="en-US" sz="1600" dirty="0">
              <a:latin typeface="Arial" panose="020B0604020202020204" pitchFamily="34" charset="0"/>
              <a:cs typeface="Arial" panose="020B0604020202020204" pitchFamily="34" charset="0"/>
            </a:endParaRPr>
          </a:p>
          <a:p>
            <a:pPr marL="0" indent="0">
              <a:buNone/>
            </a:pPr>
            <a:r>
              <a:rPr lang="en-US" sz="1600" dirty="0">
                <a:solidFill>
                  <a:srgbClr val="263238"/>
                </a:solidFill>
                <a:latin typeface="Arial" panose="020B0604020202020204" pitchFamily="34" charset="0"/>
                <a:cs typeface="Arial" panose="020B0604020202020204" pitchFamily="34" charset="0"/>
              </a:rPr>
              <a:t>• Quit attempt or reduced cigarettes</a:t>
            </a:r>
            <a:endParaRPr lang="en-US" sz="1600" dirty="0">
              <a:latin typeface="Arial" panose="020B0604020202020204" pitchFamily="34" charset="0"/>
              <a:cs typeface="Arial" panose="020B0604020202020204" pitchFamily="34" charset="0"/>
            </a:endParaRPr>
          </a:p>
          <a:p>
            <a:pPr marL="0" indent="0">
              <a:buNone/>
            </a:pPr>
            <a:r>
              <a:rPr lang="en-US" sz="1600" dirty="0">
                <a:solidFill>
                  <a:srgbClr val="263238"/>
                </a:solidFill>
                <a:latin typeface="Arial" panose="020B0604020202020204" pitchFamily="34" charset="0"/>
                <a:cs typeface="Arial" panose="020B0604020202020204" pitchFamily="34" charset="0"/>
              </a:rPr>
              <a:t>• Fewer weekly alcohol units</a:t>
            </a:r>
            <a:endParaRPr lang="en-US" sz="1600" dirty="0">
              <a:latin typeface="Arial" panose="020B0604020202020204" pitchFamily="34" charset="0"/>
              <a:cs typeface="Arial" panose="020B0604020202020204" pitchFamily="34" charset="0"/>
            </a:endParaRPr>
          </a:p>
          <a:p>
            <a:pPr marL="0" indent="0">
              <a:buNone/>
            </a:pPr>
            <a:r>
              <a:rPr lang="en-US" sz="1600" dirty="0">
                <a:solidFill>
                  <a:srgbClr val="263238"/>
                </a:solidFill>
                <a:latin typeface="Arial" panose="020B0604020202020204" pitchFamily="34" charset="0"/>
                <a:cs typeface="Arial" panose="020B0604020202020204" pitchFamily="34" charset="0"/>
              </a:rPr>
              <a:t>• Alcohol-free days</a:t>
            </a:r>
            <a:endParaRPr lang="en-US" sz="1600" dirty="0">
              <a:latin typeface="Arial" panose="020B0604020202020204" pitchFamily="34" charset="0"/>
              <a:cs typeface="Arial" panose="020B0604020202020204" pitchFamily="34" charset="0"/>
            </a:endParaRPr>
          </a:p>
          <a:p>
            <a:pPr marL="0" indent="0">
              <a:buNone/>
            </a:pPr>
            <a:r>
              <a:rPr lang="en-US" sz="1600" dirty="0">
                <a:solidFill>
                  <a:srgbClr val="263238"/>
                </a:solidFill>
                <a:latin typeface="Arial" panose="020B0604020202020204" pitchFamily="34" charset="0"/>
                <a:cs typeface="Arial" panose="020B0604020202020204" pitchFamily="34" charset="0"/>
              </a:rPr>
              <a:t>• 4–8 week follow-up</a:t>
            </a:r>
            <a:endParaRPr lang="en-US" sz="1600" dirty="0">
              <a:latin typeface="Arial" panose="020B0604020202020204" pitchFamily="34" charset="0"/>
              <a:cs typeface="Arial" panose="020B0604020202020204" pitchFamily="34" charset="0"/>
            </a:endParaRPr>
          </a:p>
          <a:p>
            <a:pPr marL="0" indent="0">
              <a:buNone/>
            </a:pPr>
            <a:endParaRPr lang="en-US" sz="1600" dirty="0">
              <a:latin typeface="Arial" panose="020B0604020202020204" pitchFamily="34" charset="0"/>
              <a:cs typeface="Arial" panose="020B0604020202020204" pitchFamily="34" charset="0"/>
            </a:endParaRPr>
          </a:p>
          <a:p>
            <a:pPr marL="0" indent="0">
              <a:buNone/>
            </a:pPr>
            <a:r>
              <a:rPr lang="en-US" sz="1600" dirty="0">
                <a:solidFill>
                  <a:srgbClr val="263238"/>
                </a:solidFill>
                <a:latin typeface="Arial" panose="020B0604020202020204" pitchFamily="34" charset="0"/>
                <a:cs typeface="Arial" panose="020B0604020202020204" pitchFamily="34" charset="0"/>
              </a:rPr>
              <a:t>Tool: self-report + service data</a:t>
            </a:r>
            <a:endParaRPr lang="en-US" sz="1600" dirty="0">
              <a:latin typeface="Arial" panose="020B0604020202020204" pitchFamily="34" charset="0"/>
              <a:cs typeface="Arial" panose="020B0604020202020204" pitchFamily="34" charset="0"/>
            </a:endParaRPr>
          </a:p>
        </p:txBody>
      </p:sp>
      <p:sp>
        <p:nvSpPr>
          <p:cNvPr id="20" name="Text 17"/>
          <p:cNvSpPr/>
          <p:nvPr/>
        </p:nvSpPr>
        <p:spPr>
          <a:xfrm>
            <a:off x="594360" y="5349239"/>
            <a:ext cx="6720840" cy="411479"/>
          </a:xfrm>
          <a:prstGeom prst="rect">
            <a:avLst/>
          </a:prstGeom>
          <a:noFill/>
        </p:spPr>
        <p:txBody>
          <a:bodyPr wrap="square" lIns="0" tIns="0" rIns="0" bIns="0" rtlCol="0" anchor="ctr">
            <a:normAutofit lnSpcReduction="10000"/>
          </a:bodyPr>
          <a:lstStyle/>
          <a:p>
            <a:pPr marL="0" indent="0" algn="ctr">
              <a:buNone/>
            </a:pPr>
            <a:r>
              <a:rPr lang="en-US" sz="1400" b="1" dirty="0">
                <a:solidFill>
                  <a:srgbClr val="123047"/>
                </a:solidFill>
              </a:rPr>
              <a:t>Ethical practice: anonymous group data, consent for follow-up, and safe referral when dependency or safeguarding risk is identified.</a:t>
            </a:r>
            <a:endParaRPr lang="en-US" sz="1400" dirty="0"/>
          </a:p>
        </p:txBody>
      </p:sp>
      <p:sp>
        <p:nvSpPr>
          <p:cNvPr id="22" name="Text 19"/>
          <p:cNvSpPr/>
          <p:nvPr/>
        </p:nvSpPr>
        <p:spPr>
          <a:xfrm>
            <a:off x="502920" y="6035037"/>
            <a:ext cx="7574280" cy="640083"/>
          </a:xfrm>
          <a:prstGeom prst="rect">
            <a:avLst/>
          </a:prstGeom>
          <a:noFill/>
        </p:spPr>
        <p:txBody>
          <a:bodyPr wrap="square" lIns="0" tIns="0" rIns="0" bIns="0" rtlCol="0" anchor="ctr"/>
          <a:lstStyle/>
          <a:p>
            <a:pPr marL="0" indent="0">
              <a:buNone/>
            </a:pPr>
            <a:r>
              <a:rPr lang="en-US" sz="1200" b="1" i="1" dirty="0">
                <a:solidFill>
                  <a:srgbClr val="536173"/>
                </a:solidFill>
                <a:latin typeface="Arial" panose="020B0604020202020204" pitchFamily="34" charset="0"/>
                <a:ea typeface="Arial" panose="020B0604020202020204" pitchFamily="34" charset="-122"/>
                <a:cs typeface="Arial" panose="020B0604020202020204" pitchFamily="34" charset="0"/>
                <a:sym typeface="+mn-ea"/>
              </a:rPr>
              <a:t>Evaluation indicators use service monitoring principles and NHS stop smoking 4-week quit definitions (NHS Digital, 2024; NICE, 2025).</a:t>
            </a:r>
            <a:endParaRPr lang="en-US" sz="1200" b="1" dirty="0">
              <a:latin typeface="Arial" panose="020B0604020202020204" pitchFamily="34" charset="0"/>
              <a:cs typeface="Arial" panose="020B0604020202020204" pitchFamily="34" charset="0"/>
            </a:endParaRPr>
          </a:p>
          <a:p>
            <a:pPr marL="0" indent="0">
              <a:buNone/>
            </a:pPr>
            <a:r>
              <a:rPr lang="en-US" sz="1200" b="1" i="1" dirty="0">
                <a:solidFill>
                  <a:srgbClr val="536173"/>
                </a:solidFill>
                <a:latin typeface="Arial" panose="020B0604020202020204" pitchFamily="34" charset="0"/>
                <a:ea typeface="Arial" panose="020B0604020202020204" pitchFamily="34" charset="-122"/>
                <a:cs typeface="Arial" panose="020B0604020202020204" pitchFamily="34" charset="0"/>
                <a:sym typeface="+mn-ea"/>
              </a:rPr>
              <a:t>.</a:t>
            </a:r>
            <a:endParaRPr lang="en-US" sz="1200" b="1" dirty="0">
              <a:latin typeface="Arial" panose="020B0604020202020204" pitchFamily="34" charset="0"/>
              <a:cs typeface="Arial" panose="020B0604020202020204" pitchFamily="34" charset="0"/>
            </a:endParaRPr>
          </a:p>
          <a:p>
            <a:pPr marL="0" indent="0">
              <a:buNone/>
            </a:pPr>
            <a:endParaRPr lang="en-US" sz="1200" b="1" dirty="0">
              <a:latin typeface="Arial" panose="020B0604020202020204" pitchFamily="34" charset="0"/>
              <a:cs typeface="Arial" panose="020B0604020202020204" pitchFamily="34" charset="0"/>
            </a:endParaRPr>
          </a:p>
        </p:txBody>
      </p:sp>
      <p:sp>
        <p:nvSpPr>
          <p:cNvPr id="24" name="Text 21"/>
          <p:cNvSpPr/>
          <p:nvPr/>
        </p:nvSpPr>
        <p:spPr>
          <a:xfrm>
            <a:off x="10881360" y="6473952"/>
            <a:ext cx="731520" cy="201168"/>
          </a:xfrm>
          <a:prstGeom prst="rect">
            <a:avLst/>
          </a:prstGeom>
          <a:noFill/>
        </p:spPr>
        <p:txBody>
          <a:bodyPr wrap="square" lIns="0" tIns="0" rIns="0" bIns="0" rtlCol="0" anchor="ctr"/>
          <a:lstStyle/>
          <a:p>
            <a:pPr marL="0" indent="0" algn="r">
              <a:buNone/>
            </a:pPr>
            <a:r>
              <a:rPr lang="en-US" sz="800" b="1" dirty="0">
                <a:solidFill>
                  <a:srgbClr val="6C757D"/>
                </a:solidFill>
              </a:rPr>
              <a:t>12</a:t>
            </a:r>
            <a:endParaRPr lang="en-US" sz="800" dirty="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0"/>
          <p:cNvSpPr/>
          <p:nvPr/>
        </p:nvSpPr>
        <p:spPr>
          <a:xfrm>
            <a:off x="502920" y="228600"/>
            <a:ext cx="8046720" cy="384048"/>
          </a:xfrm>
          <a:prstGeom prst="rect">
            <a:avLst/>
          </a:prstGeom>
          <a:noFill/>
        </p:spPr>
        <p:txBody>
          <a:bodyPr wrap="square" lIns="0" tIns="0" rIns="0" bIns="0" rtlCol="0" anchor="ctr">
            <a:normAutofit/>
          </a:bodyPr>
          <a:lstStyle/>
          <a:p>
            <a:pPr marL="0" indent="0">
              <a:buNone/>
            </a:pPr>
            <a:r>
              <a:rPr lang="en-US" sz="2100" b="1" dirty="0">
                <a:solidFill>
                  <a:srgbClr val="123047"/>
                </a:solidFill>
                <a:latin typeface="Aptos Display" pitchFamily="34" charset="0"/>
                <a:ea typeface="Aptos Display" pitchFamily="34" charset="-122"/>
                <a:cs typeface="Aptos Display" pitchFamily="34" charset="-120"/>
              </a:rPr>
              <a:t>Benefits of changing smoking and alcohol behaviours</a:t>
            </a:r>
            <a:endParaRPr lang="en-US" sz="2100" dirty="0"/>
          </a:p>
        </p:txBody>
      </p:sp>
      <p:sp>
        <p:nvSpPr>
          <p:cNvPr id="3" name="Text 1"/>
          <p:cNvSpPr/>
          <p:nvPr/>
        </p:nvSpPr>
        <p:spPr>
          <a:xfrm>
            <a:off x="7726680" y="246887"/>
            <a:ext cx="3246120" cy="365727"/>
          </a:xfrm>
          <a:prstGeom prst="rect">
            <a:avLst/>
          </a:prstGeom>
          <a:noFill/>
        </p:spPr>
        <p:txBody>
          <a:bodyPr wrap="square" lIns="0" tIns="0" rIns="0" bIns="0" rtlCol="0" anchor="ctr"/>
          <a:lstStyle/>
          <a:p>
            <a:pPr marL="0" indent="0" algn="r">
              <a:buNone/>
            </a:pPr>
            <a:r>
              <a:rPr lang="en-US" b="1" dirty="0">
                <a:solidFill>
                  <a:srgbClr val="0B7285"/>
                </a:solidFill>
              </a:rPr>
              <a:t>Task 3: Benefits and challenges</a:t>
            </a:r>
            <a:endParaRPr lang="en-US" dirty="0"/>
          </a:p>
        </p:txBody>
      </p:sp>
      <p:sp>
        <p:nvSpPr>
          <p:cNvPr id="4" name="Text 2"/>
          <p:cNvSpPr/>
          <p:nvPr/>
        </p:nvSpPr>
        <p:spPr>
          <a:xfrm>
            <a:off x="11137392" y="237744"/>
            <a:ext cx="502920" cy="292608"/>
          </a:xfrm>
          <a:prstGeom prst="rect">
            <a:avLst/>
          </a:prstGeom>
          <a:noFill/>
        </p:spPr>
        <p:txBody>
          <a:bodyPr wrap="square" lIns="0" tIns="0" rIns="0" bIns="0" rtlCol="0" anchor="ctr"/>
          <a:lstStyle/>
          <a:p>
            <a:pPr marL="0" indent="0" algn="r">
              <a:buNone/>
            </a:pPr>
            <a:r>
              <a:rPr lang="en-US" sz="1000" b="1" dirty="0">
                <a:solidFill>
                  <a:srgbClr val="6C757D"/>
                </a:solidFill>
              </a:rPr>
              <a:t>13</a:t>
            </a:r>
            <a:endParaRPr lang="en-US" sz="1000" dirty="0"/>
          </a:p>
        </p:txBody>
      </p:sp>
      <p:sp>
        <p:nvSpPr>
          <p:cNvPr id="5" name="Shape 3"/>
          <p:cNvSpPr/>
          <p:nvPr/>
        </p:nvSpPr>
        <p:spPr>
          <a:xfrm>
            <a:off x="502920" y="713232"/>
            <a:ext cx="11155680" cy="0"/>
          </a:xfrm>
          <a:prstGeom prst="line">
            <a:avLst/>
          </a:prstGeom>
          <a:noFill/>
          <a:ln w="12700">
            <a:solidFill>
              <a:srgbClr val="D9E7EC"/>
            </a:solidFill>
            <a:prstDash val="solid"/>
          </a:ln>
        </p:spPr>
        <p:txBody>
          <a:bodyPr/>
          <a:lstStyle/>
          <a:p>
            <a:endParaRPr/>
          </a:p>
        </p:txBody>
      </p:sp>
      <p:sp>
        <p:nvSpPr>
          <p:cNvPr id="6" name="Shape 4"/>
          <p:cNvSpPr/>
          <p:nvPr/>
        </p:nvSpPr>
        <p:spPr>
          <a:xfrm>
            <a:off x="7699248" y="932688"/>
            <a:ext cx="3941064" cy="4215384"/>
          </a:xfrm>
          <a:prstGeom prst="roundRect">
            <a:avLst>
              <a:gd name="adj" fmla="val 3712"/>
            </a:avLst>
          </a:prstGeom>
          <a:solidFill>
            <a:srgbClr val="FFFFFF"/>
          </a:solidFill>
          <a:ln w="12700">
            <a:solidFill>
              <a:srgbClr val="E3EEF1"/>
            </a:solidFill>
            <a:prstDash val="solid"/>
          </a:ln>
          <a:effectLst>
            <a:outerShdw blurRad="19050" dist="12700" dir="2700000" algn="bl" rotWithShape="0">
              <a:srgbClr val="000000">
                <a:alpha val="13000"/>
              </a:srgbClr>
            </a:outerShdw>
          </a:effectLst>
        </p:spPr>
        <p:txBody>
          <a:bodyPr/>
          <a:lstStyle/>
          <a:p>
            <a:endParaRPr/>
          </a:p>
        </p:txBody>
      </p:sp>
      <p:pic>
        <p:nvPicPr>
          <p:cNvPr id="7" name="Image 0" descr="/mnt/data/a_bright_warm_clean_vector_illustration_style_mo_batch_13.jpg"/>
          <p:cNvPicPr>
            <a:picLocks noChangeAspect="1"/>
          </p:cNvPicPr>
          <p:nvPr/>
        </p:nvPicPr>
        <p:blipFill>
          <a:blip r:embed="rId3"/>
          <a:srcRect l="14973" r="14973"/>
          <a:stretch>
            <a:fillRect/>
          </a:stretch>
        </p:blipFill>
        <p:spPr>
          <a:xfrm>
            <a:off x="7726680" y="960120"/>
            <a:ext cx="3886200" cy="4160520"/>
          </a:xfrm>
          <a:prstGeom prst="rect">
            <a:avLst/>
          </a:prstGeom>
        </p:spPr>
      </p:pic>
      <p:sp>
        <p:nvSpPr>
          <p:cNvPr id="8" name="Shape 5"/>
          <p:cNvSpPr/>
          <p:nvPr/>
        </p:nvSpPr>
        <p:spPr>
          <a:xfrm>
            <a:off x="594360" y="960120"/>
            <a:ext cx="2148840" cy="3246120"/>
          </a:xfrm>
          <a:prstGeom prst="roundRect">
            <a:avLst>
              <a:gd name="adj" fmla="val 5106"/>
            </a:avLst>
          </a:prstGeom>
          <a:solidFill>
            <a:srgbClr val="FFFFFF"/>
          </a:solidFill>
          <a:ln w="12700">
            <a:solidFill>
              <a:srgbClr val="E0ECEF"/>
            </a:solidFill>
            <a:prstDash val="solid"/>
          </a:ln>
          <a:effectLst>
            <a:outerShdw blurRad="12700" dist="8890" dir="2700000" algn="bl" rotWithShape="0">
              <a:srgbClr val="000000">
                <a:alpha val="8000"/>
              </a:srgbClr>
            </a:outerShdw>
          </a:effectLst>
        </p:spPr>
        <p:txBody>
          <a:bodyPr/>
          <a:lstStyle/>
          <a:p>
            <a:endParaRPr/>
          </a:p>
        </p:txBody>
      </p:sp>
      <p:sp>
        <p:nvSpPr>
          <p:cNvPr id="9" name="Shape 6"/>
          <p:cNvSpPr/>
          <p:nvPr/>
        </p:nvSpPr>
        <p:spPr>
          <a:xfrm>
            <a:off x="594360" y="960120"/>
            <a:ext cx="64008" cy="3246120"/>
          </a:xfrm>
          <a:prstGeom prst="rect">
            <a:avLst/>
          </a:prstGeom>
          <a:solidFill>
            <a:srgbClr val="0B7285"/>
          </a:solidFill>
          <a:ln w="12700">
            <a:solidFill>
              <a:srgbClr val="0B7285"/>
            </a:solidFill>
            <a:prstDash val="solid"/>
          </a:ln>
        </p:spPr>
        <p:txBody>
          <a:bodyPr/>
          <a:lstStyle/>
          <a:p>
            <a:endParaRPr/>
          </a:p>
        </p:txBody>
      </p:sp>
      <p:sp>
        <p:nvSpPr>
          <p:cNvPr id="10" name="Text 7"/>
          <p:cNvSpPr/>
          <p:nvPr/>
        </p:nvSpPr>
        <p:spPr>
          <a:xfrm>
            <a:off x="758952" y="1075246"/>
            <a:ext cx="1828800" cy="301752"/>
          </a:xfrm>
          <a:prstGeom prst="rect">
            <a:avLst/>
          </a:prstGeom>
          <a:noFill/>
        </p:spPr>
        <p:txBody>
          <a:bodyPr wrap="square" lIns="0" tIns="0" rIns="0" bIns="0" rtlCol="0" anchor="ctr">
            <a:normAutofit/>
          </a:bodyPr>
          <a:lstStyle/>
          <a:p>
            <a:pPr marL="0" indent="0">
              <a:buNone/>
            </a:pPr>
            <a:r>
              <a:rPr lang="en-US" sz="1400" b="1" dirty="0">
                <a:solidFill>
                  <a:srgbClr val="123047"/>
                </a:solidFill>
              </a:rPr>
              <a:t>Physiological benefits</a:t>
            </a:r>
            <a:endParaRPr lang="en-US" sz="1400" dirty="0"/>
          </a:p>
        </p:txBody>
      </p:sp>
      <p:sp>
        <p:nvSpPr>
          <p:cNvPr id="11" name="Text 8"/>
          <p:cNvSpPr/>
          <p:nvPr/>
        </p:nvSpPr>
        <p:spPr>
          <a:xfrm>
            <a:off x="758952" y="1399032"/>
            <a:ext cx="1828800" cy="2715768"/>
          </a:xfrm>
          <a:prstGeom prst="rect">
            <a:avLst/>
          </a:prstGeom>
          <a:noFill/>
        </p:spPr>
        <p:txBody>
          <a:bodyPr wrap="square" lIns="0" tIns="0" rIns="0" bIns="0" rtlCol="0" anchor="ctr">
            <a:normAutofit/>
          </a:bodyPr>
          <a:lstStyle/>
          <a:p>
            <a:pPr marL="285750" indent="-285750">
              <a:buFont typeface="Arial" panose="020B0604020202020204" pitchFamily="34" charset="0"/>
              <a:buChar char="•"/>
            </a:pPr>
            <a:r>
              <a:rPr lang="en-US" sz="1400" dirty="0">
                <a:solidFill>
                  <a:srgbClr val="263238"/>
                </a:solidFill>
              </a:rPr>
              <a:t>B</a:t>
            </a:r>
            <a:r>
              <a:rPr lang="en-US" sz="1600" dirty="0">
                <a:solidFill>
                  <a:srgbClr val="263238"/>
                </a:solidFill>
                <a:latin typeface="Arial" panose="020B0604020202020204" pitchFamily="34" charset="0"/>
                <a:cs typeface="Arial" panose="020B0604020202020204" pitchFamily="34" charset="0"/>
              </a:rPr>
              <a:t>etter breathing and stamina</a:t>
            </a:r>
            <a:endParaRPr lang="en-US" sz="1600" dirty="0">
              <a:latin typeface="Arial" panose="020B0604020202020204" pitchFamily="34" charset="0"/>
              <a:cs typeface="Arial" panose="020B0604020202020204" pitchFamily="34" charset="0"/>
            </a:endParaRPr>
          </a:p>
          <a:p>
            <a:pPr marL="285750" indent="-285750">
              <a:buFont typeface="Arial" panose="020B0604020202020204" pitchFamily="34" charset="0"/>
              <a:buChar char="•"/>
            </a:pPr>
            <a:r>
              <a:rPr lang="en-US" sz="1600" dirty="0">
                <a:solidFill>
                  <a:srgbClr val="263238"/>
                </a:solidFill>
                <a:latin typeface="Arial" panose="020B0604020202020204" pitchFamily="34" charset="0"/>
                <a:cs typeface="Arial" panose="020B0604020202020204" pitchFamily="34" charset="0"/>
              </a:rPr>
              <a:t>Lower cancer, COPD and CVD risks</a:t>
            </a:r>
            <a:endParaRPr lang="en-US" sz="1600" dirty="0">
              <a:latin typeface="Arial" panose="020B0604020202020204" pitchFamily="34" charset="0"/>
              <a:cs typeface="Arial" panose="020B0604020202020204" pitchFamily="34" charset="0"/>
            </a:endParaRPr>
          </a:p>
          <a:p>
            <a:pPr marL="285750" indent="-285750">
              <a:buFont typeface="Arial" panose="020B0604020202020204" pitchFamily="34" charset="0"/>
              <a:buChar char="•"/>
            </a:pPr>
            <a:r>
              <a:rPr lang="en-US" sz="1600" dirty="0">
                <a:solidFill>
                  <a:srgbClr val="263238"/>
                </a:solidFill>
                <a:latin typeface="Arial" panose="020B0604020202020204" pitchFamily="34" charset="0"/>
                <a:cs typeface="Arial" panose="020B0604020202020204" pitchFamily="34" charset="0"/>
              </a:rPr>
              <a:t>Improved liver, sleep and blood pressure health</a:t>
            </a:r>
            <a:endParaRPr lang="en-US" sz="1600" dirty="0">
              <a:latin typeface="Arial" panose="020B0604020202020204" pitchFamily="34" charset="0"/>
              <a:cs typeface="Arial" panose="020B0604020202020204" pitchFamily="34" charset="0"/>
            </a:endParaRPr>
          </a:p>
          <a:p>
            <a:pPr marL="285750" indent="-285750">
              <a:buFont typeface="Arial" panose="020B0604020202020204" pitchFamily="34" charset="0"/>
              <a:buChar char="•"/>
            </a:pPr>
            <a:r>
              <a:rPr lang="en-US" sz="1600" dirty="0">
                <a:solidFill>
                  <a:srgbClr val="263238"/>
                </a:solidFill>
                <a:latin typeface="Arial" panose="020B0604020202020204" pitchFamily="34" charset="0"/>
                <a:cs typeface="Arial" panose="020B0604020202020204" pitchFamily="34" charset="0"/>
              </a:rPr>
              <a:t>Reduced second-hand smoke exposure</a:t>
            </a:r>
            <a:endParaRPr lang="en-US" sz="1600" dirty="0">
              <a:latin typeface="Arial" panose="020B0604020202020204" pitchFamily="34" charset="0"/>
              <a:cs typeface="Arial" panose="020B0604020202020204" pitchFamily="34" charset="0"/>
            </a:endParaRPr>
          </a:p>
        </p:txBody>
      </p:sp>
      <p:sp>
        <p:nvSpPr>
          <p:cNvPr id="12" name="Shape 9"/>
          <p:cNvSpPr/>
          <p:nvPr/>
        </p:nvSpPr>
        <p:spPr>
          <a:xfrm>
            <a:off x="2880360" y="960120"/>
            <a:ext cx="2148840" cy="3246120"/>
          </a:xfrm>
          <a:prstGeom prst="roundRect">
            <a:avLst>
              <a:gd name="adj" fmla="val 5106"/>
            </a:avLst>
          </a:prstGeom>
          <a:solidFill>
            <a:srgbClr val="FFFFFF"/>
          </a:solidFill>
          <a:ln w="12700">
            <a:solidFill>
              <a:srgbClr val="E0ECEF"/>
            </a:solidFill>
            <a:prstDash val="solid"/>
          </a:ln>
          <a:effectLst>
            <a:outerShdw blurRad="12700" dist="8890" dir="2700000" algn="bl" rotWithShape="0">
              <a:srgbClr val="000000">
                <a:alpha val="8000"/>
              </a:srgbClr>
            </a:outerShdw>
          </a:effectLst>
        </p:spPr>
        <p:txBody>
          <a:bodyPr/>
          <a:lstStyle/>
          <a:p>
            <a:endParaRPr/>
          </a:p>
        </p:txBody>
      </p:sp>
      <p:sp>
        <p:nvSpPr>
          <p:cNvPr id="13" name="Shape 10"/>
          <p:cNvSpPr/>
          <p:nvPr/>
        </p:nvSpPr>
        <p:spPr>
          <a:xfrm>
            <a:off x="2880360" y="960120"/>
            <a:ext cx="64008" cy="3246120"/>
          </a:xfrm>
          <a:prstGeom prst="rect">
            <a:avLst/>
          </a:prstGeom>
          <a:solidFill>
            <a:srgbClr val="2F9E44"/>
          </a:solidFill>
          <a:ln w="12700">
            <a:solidFill>
              <a:srgbClr val="2F9E44"/>
            </a:solidFill>
            <a:prstDash val="solid"/>
          </a:ln>
        </p:spPr>
        <p:txBody>
          <a:bodyPr/>
          <a:lstStyle/>
          <a:p>
            <a:endParaRPr/>
          </a:p>
        </p:txBody>
      </p:sp>
      <p:sp>
        <p:nvSpPr>
          <p:cNvPr id="14" name="Text 11"/>
          <p:cNvSpPr/>
          <p:nvPr/>
        </p:nvSpPr>
        <p:spPr>
          <a:xfrm>
            <a:off x="3044952" y="1031177"/>
            <a:ext cx="1828800" cy="329185"/>
          </a:xfrm>
          <a:prstGeom prst="rect">
            <a:avLst/>
          </a:prstGeom>
          <a:noFill/>
        </p:spPr>
        <p:txBody>
          <a:bodyPr wrap="square" lIns="0" tIns="0" rIns="0" bIns="0" rtlCol="0" anchor="ctr">
            <a:normAutofit/>
          </a:bodyPr>
          <a:lstStyle/>
          <a:p>
            <a:pPr marL="0" indent="0">
              <a:buNone/>
            </a:pPr>
            <a:r>
              <a:rPr lang="en-US" sz="1400" b="1" dirty="0">
                <a:solidFill>
                  <a:srgbClr val="123047"/>
                </a:solidFill>
              </a:rPr>
              <a:t>Psychological benefits</a:t>
            </a:r>
            <a:endParaRPr lang="en-US" sz="1400" dirty="0"/>
          </a:p>
        </p:txBody>
      </p:sp>
      <p:sp>
        <p:nvSpPr>
          <p:cNvPr id="15" name="Text 12"/>
          <p:cNvSpPr/>
          <p:nvPr/>
        </p:nvSpPr>
        <p:spPr>
          <a:xfrm>
            <a:off x="3044952" y="1399032"/>
            <a:ext cx="1828800" cy="2715768"/>
          </a:xfrm>
          <a:prstGeom prst="rect">
            <a:avLst/>
          </a:prstGeom>
          <a:noFill/>
        </p:spPr>
        <p:txBody>
          <a:bodyPr wrap="square" lIns="0" tIns="0" rIns="0" bIns="0" rtlCol="0" anchor="ctr">
            <a:normAutofit lnSpcReduction="10000"/>
          </a:bodyPr>
          <a:lstStyle/>
          <a:p>
            <a:pPr marL="285750" indent="-285750">
              <a:buFont typeface="Arial" panose="020B0604020202020204" pitchFamily="34" charset="0"/>
              <a:buChar char="•"/>
            </a:pPr>
            <a:r>
              <a:rPr lang="en-US" sz="1600" dirty="0">
                <a:solidFill>
                  <a:srgbClr val="263238"/>
                </a:solidFill>
              </a:rPr>
              <a:t>Greater self-efficacy and control</a:t>
            </a:r>
          </a:p>
          <a:p>
            <a:pPr marL="285750" indent="-285750">
              <a:buFont typeface="Arial" panose="020B0604020202020204" pitchFamily="34" charset="0"/>
              <a:buChar char="•"/>
            </a:pPr>
            <a:r>
              <a:rPr lang="en-US" sz="1600" dirty="0">
                <a:solidFill>
                  <a:srgbClr val="263238"/>
                </a:solidFill>
              </a:rPr>
              <a:t>Improved mood and energy</a:t>
            </a:r>
          </a:p>
          <a:p>
            <a:pPr marL="285750" indent="-285750">
              <a:buFont typeface="Arial" panose="020B0604020202020204" pitchFamily="34" charset="0"/>
              <a:buChar char="•"/>
            </a:pPr>
            <a:r>
              <a:rPr lang="en-US" sz="1600" dirty="0">
                <a:solidFill>
                  <a:srgbClr val="263238"/>
                </a:solidFill>
              </a:rPr>
              <a:t>Reduced guilt, worry and dependency cycles</a:t>
            </a:r>
          </a:p>
          <a:p>
            <a:pPr marL="285750" indent="-285750">
              <a:buFont typeface="Arial" panose="020B0604020202020204" pitchFamily="34" charset="0"/>
              <a:buChar char="•"/>
            </a:pPr>
            <a:r>
              <a:rPr lang="en-US" sz="1600" dirty="0">
                <a:solidFill>
                  <a:srgbClr val="263238"/>
                </a:solidFill>
              </a:rPr>
              <a:t>Better concentration and sleep routine</a:t>
            </a:r>
          </a:p>
        </p:txBody>
      </p:sp>
      <p:sp>
        <p:nvSpPr>
          <p:cNvPr id="16" name="Shape 13"/>
          <p:cNvSpPr/>
          <p:nvPr/>
        </p:nvSpPr>
        <p:spPr>
          <a:xfrm>
            <a:off x="5166360" y="960120"/>
            <a:ext cx="2148840" cy="3246120"/>
          </a:xfrm>
          <a:prstGeom prst="roundRect">
            <a:avLst>
              <a:gd name="adj" fmla="val 5106"/>
            </a:avLst>
          </a:prstGeom>
          <a:solidFill>
            <a:srgbClr val="FFFFFF"/>
          </a:solidFill>
          <a:ln w="12700">
            <a:solidFill>
              <a:srgbClr val="E0ECEF"/>
            </a:solidFill>
            <a:prstDash val="solid"/>
          </a:ln>
          <a:effectLst>
            <a:outerShdw blurRad="12700" dist="8890" dir="2700000" algn="bl" rotWithShape="0">
              <a:srgbClr val="000000">
                <a:alpha val="8000"/>
              </a:srgbClr>
            </a:outerShdw>
          </a:effectLst>
        </p:spPr>
        <p:txBody>
          <a:bodyPr/>
          <a:lstStyle/>
          <a:p>
            <a:endParaRPr/>
          </a:p>
        </p:txBody>
      </p:sp>
      <p:sp>
        <p:nvSpPr>
          <p:cNvPr id="17" name="Shape 14"/>
          <p:cNvSpPr/>
          <p:nvPr/>
        </p:nvSpPr>
        <p:spPr>
          <a:xfrm>
            <a:off x="5166360" y="960120"/>
            <a:ext cx="64008" cy="3246120"/>
          </a:xfrm>
          <a:prstGeom prst="rect">
            <a:avLst/>
          </a:prstGeom>
          <a:solidFill>
            <a:srgbClr val="F4A261"/>
          </a:solidFill>
          <a:ln w="12700">
            <a:solidFill>
              <a:srgbClr val="F4A261"/>
            </a:solidFill>
            <a:prstDash val="solid"/>
          </a:ln>
        </p:spPr>
        <p:txBody>
          <a:bodyPr/>
          <a:lstStyle/>
          <a:p>
            <a:endParaRPr/>
          </a:p>
        </p:txBody>
      </p:sp>
      <p:sp>
        <p:nvSpPr>
          <p:cNvPr id="18" name="Text 15"/>
          <p:cNvSpPr/>
          <p:nvPr/>
        </p:nvSpPr>
        <p:spPr>
          <a:xfrm>
            <a:off x="5330952" y="1020161"/>
            <a:ext cx="1828800" cy="329184"/>
          </a:xfrm>
          <a:prstGeom prst="rect">
            <a:avLst/>
          </a:prstGeom>
          <a:noFill/>
        </p:spPr>
        <p:txBody>
          <a:bodyPr wrap="square" lIns="0" tIns="0" rIns="0" bIns="0" rtlCol="0" anchor="ctr">
            <a:normAutofit fontScale="92500"/>
          </a:bodyPr>
          <a:lstStyle/>
          <a:p>
            <a:pPr marL="0" indent="0">
              <a:buNone/>
            </a:pPr>
            <a:r>
              <a:rPr lang="en-US" sz="1600" b="1" dirty="0">
                <a:solidFill>
                  <a:srgbClr val="123047"/>
                </a:solidFill>
              </a:rPr>
              <a:t>Sociological benefits</a:t>
            </a:r>
            <a:endParaRPr lang="en-US" sz="1600" dirty="0"/>
          </a:p>
        </p:txBody>
      </p:sp>
      <p:sp>
        <p:nvSpPr>
          <p:cNvPr id="19" name="Text 16"/>
          <p:cNvSpPr/>
          <p:nvPr/>
        </p:nvSpPr>
        <p:spPr>
          <a:xfrm>
            <a:off x="5330952" y="1399032"/>
            <a:ext cx="1828800" cy="2715768"/>
          </a:xfrm>
          <a:prstGeom prst="rect">
            <a:avLst/>
          </a:prstGeom>
          <a:noFill/>
        </p:spPr>
        <p:txBody>
          <a:bodyPr wrap="square" lIns="0" tIns="0" rIns="0" bIns="0" rtlCol="0" anchor="ctr">
            <a:normAutofit/>
          </a:bodyPr>
          <a:lstStyle/>
          <a:p>
            <a:pPr marL="285750" indent="-285750">
              <a:buFont typeface="Arial" panose="020B0604020202020204" pitchFamily="34" charset="0"/>
              <a:buChar char="•"/>
            </a:pPr>
            <a:r>
              <a:rPr lang="en-US" sz="1600" dirty="0">
                <a:solidFill>
                  <a:srgbClr val="263238"/>
                </a:solidFill>
              </a:rPr>
              <a:t>Healthier family routines</a:t>
            </a:r>
          </a:p>
          <a:p>
            <a:pPr marL="285750" indent="-285750">
              <a:buFont typeface="Arial" panose="020B0604020202020204" pitchFamily="34" charset="0"/>
              <a:buChar char="•"/>
            </a:pPr>
            <a:r>
              <a:rPr lang="en-US" sz="1600" dirty="0">
                <a:solidFill>
                  <a:srgbClr val="263238"/>
                </a:solidFill>
              </a:rPr>
              <a:t>Less financial pressure</a:t>
            </a:r>
          </a:p>
          <a:p>
            <a:pPr marL="285750" indent="-285750">
              <a:buFont typeface="Arial" panose="020B0604020202020204" pitchFamily="34" charset="0"/>
              <a:buChar char="•"/>
            </a:pPr>
            <a:r>
              <a:rPr lang="en-US" sz="1600" dirty="0">
                <a:solidFill>
                  <a:srgbClr val="263238"/>
                </a:solidFill>
              </a:rPr>
              <a:t>Safer social occasions and fewer injuries</a:t>
            </a:r>
          </a:p>
          <a:p>
            <a:pPr marL="285750" indent="-285750">
              <a:buFont typeface="Arial" panose="020B0604020202020204" pitchFamily="34" charset="0"/>
              <a:buChar char="•"/>
            </a:pPr>
            <a:r>
              <a:rPr lang="en-US" sz="1600" dirty="0">
                <a:solidFill>
                  <a:srgbClr val="263238"/>
                </a:solidFill>
              </a:rPr>
              <a:t>Greater community connection and support</a:t>
            </a:r>
          </a:p>
        </p:txBody>
      </p:sp>
      <p:sp>
        <p:nvSpPr>
          <p:cNvPr id="20" name="Text 17"/>
          <p:cNvSpPr/>
          <p:nvPr/>
        </p:nvSpPr>
        <p:spPr>
          <a:xfrm>
            <a:off x="685800" y="4453127"/>
            <a:ext cx="6446520" cy="722377"/>
          </a:xfrm>
          <a:prstGeom prst="rect">
            <a:avLst/>
          </a:prstGeom>
          <a:noFill/>
        </p:spPr>
        <p:txBody>
          <a:bodyPr wrap="square" lIns="0" tIns="0" rIns="0" bIns="0" rtlCol="0" anchor="ctr">
            <a:normAutofit/>
          </a:bodyPr>
          <a:lstStyle/>
          <a:p>
            <a:pPr marL="0" indent="0" algn="ctr">
              <a:buNone/>
            </a:pPr>
            <a:r>
              <a:rPr lang="en-US" sz="1600" b="1" dirty="0">
                <a:solidFill>
                  <a:srgbClr val="123047"/>
                </a:solidFill>
              </a:rPr>
              <a:t>Behaviour change pathway: small step → reduced exposure → better daily wellbeing → lower future risk</a:t>
            </a:r>
            <a:endParaRPr lang="en-US" sz="1600" dirty="0"/>
          </a:p>
        </p:txBody>
      </p:sp>
      <p:sp>
        <p:nvSpPr>
          <p:cNvPr id="22" name="Text 19"/>
          <p:cNvSpPr/>
          <p:nvPr/>
        </p:nvSpPr>
        <p:spPr>
          <a:xfrm>
            <a:off x="502920" y="5897880"/>
            <a:ext cx="7196328" cy="777240"/>
          </a:xfrm>
          <a:prstGeom prst="rect">
            <a:avLst/>
          </a:prstGeom>
          <a:noFill/>
        </p:spPr>
        <p:txBody>
          <a:bodyPr wrap="square" lIns="0" tIns="0" rIns="0" bIns="0" rtlCol="0" anchor="ctr"/>
          <a:lstStyle/>
          <a:p>
            <a:pPr marL="0" indent="0">
              <a:buNone/>
            </a:pPr>
            <a:r>
              <a:rPr lang="en-US" sz="1600" b="1" i="1" dirty="0">
                <a:solidFill>
                  <a:srgbClr val="536173"/>
                </a:solidFill>
                <a:latin typeface="Arial" panose="020B0604020202020204" pitchFamily="34" charset="0"/>
                <a:ea typeface="Arial" panose="020B0604020202020204" pitchFamily="34" charset="-122"/>
                <a:cs typeface="Arial" panose="020B0604020202020204" pitchFamily="34" charset="0"/>
                <a:sym typeface="+mn-ea"/>
              </a:rPr>
              <a:t>Health benefits: NHS Better Health (2024a; 2024b), WHO Europe (2025), WHO (2024</a:t>
            </a:r>
            <a:r>
              <a:rPr lang="en-US" sz="1200" i="1" dirty="0">
                <a:solidFill>
                  <a:srgbClr val="536173"/>
                </a:solidFill>
                <a:latin typeface="Arial" panose="020B0604020202020204" pitchFamily="34" charset="0"/>
                <a:ea typeface="Arial" panose="020B0604020202020204" pitchFamily="34" charset="-122"/>
                <a:cs typeface="Arial" panose="020B0604020202020204" pitchFamily="34" charset="-120"/>
                <a:sym typeface="+mn-ea"/>
              </a:rPr>
              <a:t>).</a:t>
            </a:r>
            <a:endParaRPr lang="en-US" sz="1200" dirty="0"/>
          </a:p>
          <a:p>
            <a:pPr marL="0" indent="0">
              <a:buNone/>
            </a:pPr>
            <a:endParaRPr lang="en-US" sz="1200" dirty="0"/>
          </a:p>
        </p:txBody>
      </p:sp>
      <p:sp>
        <p:nvSpPr>
          <p:cNvPr id="24" name="Text 21"/>
          <p:cNvSpPr/>
          <p:nvPr/>
        </p:nvSpPr>
        <p:spPr>
          <a:xfrm>
            <a:off x="10881360" y="6473952"/>
            <a:ext cx="731520" cy="201168"/>
          </a:xfrm>
          <a:prstGeom prst="rect">
            <a:avLst/>
          </a:prstGeom>
          <a:noFill/>
        </p:spPr>
        <p:txBody>
          <a:bodyPr wrap="square" lIns="0" tIns="0" rIns="0" bIns="0" rtlCol="0" anchor="ctr"/>
          <a:lstStyle/>
          <a:p>
            <a:pPr marL="0" indent="0" algn="r">
              <a:buNone/>
            </a:pPr>
            <a:r>
              <a:rPr lang="en-US" sz="800" b="1" dirty="0">
                <a:solidFill>
                  <a:srgbClr val="6C757D"/>
                </a:solidFill>
              </a:rPr>
              <a:t>13</a:t>
            </a:r>
            <a:endParaRPr lang="en-US" sz="800" dirty="0"/>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0"/>
          <p:cNvSpPr/>
          <p:nvPr/>
        </p:nvSpPr>
        <p:spPr>
          <a:xfrm>
            <a:off x="502920" y="228600"/>
            <a:ext cx="8046720" cy="384048"/>
          </a:xfrm>
          <a:prstGeom prst="rect">
            <a:avLst/>
          </a:prstGeom>
          <a:noFill/>
        </p:spPr>
        <p:txBody>
          <a:bodyPr wrap="square" lIns="0" tIns="0" rIns="0" bIns="0" rtlCol="0" anchor="ctr">
            <a:normAutofit/>
          </a:bodyPr>
          <a:lstStyle/>
          <a:p>
            <a:pPr marL="0" indent="0">
              <a:buNone/>
            </a:pPr>
            <a:r>
              <a:rPr lang="en-US" sz="2400" b="1" dirty="0">
                <a:solidFill>
                  <a:srgbClr val="123047"/>
                </a:solidFill>
                <a:latin typeface="Aptos Display" pitchFamily="34" charset="0"/>
                <a:ea typeface="Aptos Display" pitchFamily="34" charset="-122"/>
                <a:cs typeface="Aptos Display" pitchFamily="34" charset="-120"/>
              </a:rPr>
              <a:t>Challenges, behaviour-change theory and campaign solutions</a:t>
            </a:r>
            <a:endParaRPr lang="en-US" sz="2400" dirty="0"/>
          </a:p>
        </p:txBody>
      </p:sp>
      <p:sp>
        <p:nvSpPr>
          <p:cNvPr id="3" name="Text 1"/>
          <p:cNvSpPr/>
          <p:nvPr/>
        </p:nvSpPr>
        <p:spPr>
          <a:xfrm>
            <a:off x="8549640" y="246888"/>
            <a:ext cx="2423160" cy="292608"/>
          </a:xfrm>
          <a:prstGeom prst="rect">
            <a:avLst/>
          </a:prstGeom>
          <a:noFill/>
        </p:spPr>
        <p:txBody>
          <a:bodyPr wrap="square" lIns="0" tIns="0" rIns="0" bIns="0" rtlCol="0" anchor="ctr"/>
          <a:lstStyle/>
          <a:p>
            <a:pPr marL="0" indent="0" algn="r">
              <a:buNone/>
            </a:pPr>
            <a:r>
              <a:rPr lang="en-US" b="1" dirty="0">
                <a:solidFill>
                  <a:srgbClr val="0B7285"/>
                </a:solidFill>
              </a:rPr>
              <a:t>Task 3: Benefits and challenges</a:t>
            </a:r>
            <a:endParaRPr lang="en-US" dirty="0"/>
          </a:p>
        </p:txBody>
      </p:sp>
      <p:sp>
        <p:nvSpPr>
          <p:cNvPr id="4" name="Text 2"/>
          <p:cNvSpPr/>
          <p:nvPr/>
        </p:nvSpPr>
        <p:spPr>
          <a:xfrm>
            <a:off x="11137392" y="237744"/>
            <a:ext cx="502920" cy="292608"/>
          </a:xfrm>
          <a:prstGeom prst="rect">
            <a:avLst/>
          </a:prstGeom>
          <a:noFill/>
        </p:spPr>
        <p:txBody>
          <a:bodyPr wrap="square" lIns="0" tIns="0" rIns="0" bIns="0" rtlCol="0" anchor="ctr"/>
          <a:lstStyle/>
          <a:p>
            <a:pPr marL="0" indent="0" algn="r">
              <a:buNone/>
            </a:pPr>
            <a:r>
              <a:rPr lang="en-US" sz="1000" b="1" dirty="0">
                <a:solidFill>
                  <a:srgbClr val="6C757D"/>
                </a:solidFill>
              </a:rPr>
              <a:t>14</a:t>
            </a:r>
            <a:endParaRPr lang="en-US" sz="1000" dirty="0"/>
          </a:p>
        </p:txBody>
      </p:sp>
      <p:sp>
        <p:nvSpPr>
          <p:cNvPr id="5" name="Shape 3"/>
          <p:cNvSpPr/>
          <p:nvPr/>
        </p:nvSpPr>
        <p:spPr>
          <a:xfrm>
            <a:off x="502920" y="713232"/>
            <a:ext cx="11155680" cy="0"/>
          </a:xfrm>
          <a:prstGeom prst="line">
            <a:avLst/>
          </a:prstGeom>
          <a:noFill/>
          <a:ln w="12700">
            <a:solidFill>
              <a:srgbClr val="D9E7EC"/>
            </a:solidFill>
            <a:prstDash val="solid"/>
          </a:ln>
        </p:spPr>
        <p:txBody>
          <a:bodyPr/>
          <a:lstStyle/>
          <a:p>
            <a:endParaRPr/>
          </a:p>
        </p:txBody>
      </p:sp>
      <p:sp>
        <p:nvSpPr>
          <p:cNvPr id="6" name="Shape 4"/>
          <p:cNvSpPr/>
          <p:nvPr/>
        </p:nvSpPr>
        <p:spPr>
          <a:xfrm>
            <a:off x="7607808" y="932688"/>
            <a:ext cx="4032504" cy="4215384"/>
          </a:xfrm>
          <a:prstGeom prst="roundRect">
            <a:avLst>
              <a:gd name="adj" fmla="val 3628"/>
            </a:avLst>
          </a:prstGeom>
          <a:solidFill>
            <a:srgbClr val="FFFFFF"/>
          </a:solidFill>
          <a:ln w="12700">
            <a:solidFill>
              <a:srgbClr val="E3EEF1"/>
            </a:solidFill>
            <a:prstDash val="solid"/>
          </a:ln>
          <a:effectLst>
            <a:outerShdw blurRad="19050" dist="12700" dir="2700000" algn="bl" rotWithShape="0">
              <a:srgbClr val="000000">
                <a:alpha val="13000"/>
              </a:srgbClr>
            </a:outerShdw>
          </a:effectLst>
        </p:spPr>
        <p:txBody>
          <a:bodyPr/>
          <a:lstStyle/>
          <a:p>
            <a:endParaRPr/>
          </a:p>
        </p:txBody>
      </p:sp>
      <p:pic>
        <p:nvPicPr>
          <p:cNvPr id="7" name="Image 0" descr="/mnt/data/a_clean_infographic_diagram_on_a_white_light_bac_batch_14.jpg"/>
          <p:cNvPicPr>
            <a:picLocks noChangeAspect="1"/>
          </p:cNvPicPr>
          <p:nvPr/>
        </p:nvPicPr>
        <p:blipFill>
          <a:blip r:embed="rId3"/>
          <a:srcRect l="14148" r="14148"/>
          <a:stretch>
            <a:fillRect/>
          </a:stretch>
        </p:blipFill>
        <p:spPr>
          <a:xfrm>
            <a:off x="7635240" y="960120"/>
            <a:ext cx="3977640" cy="4160520"/>
          </a:xfrm>
          <a:prstGeom prst="rect">
            <a:avLst/>
          </a:prstGeom>
        </p:spPr>
      </p:pic>
      <p:sp>
        <p:nvSpPr>
          <p:cNvPr id="8" name="Shape 5"/>
          <p:cNvSpPr/>
          <p:nvPr/>
        </p:nvSpPr>
        <p:spPr>
          <a:xfrm>
            <a:off x="594360" y="960120"/>
            <a:ext cx="6720840" cy="1005840"/>
          </a:xfrm>
          <a:prstGeom prst="roundRect">
            <a:avLst>
              <a:gd name="adj" fmla="val 12727"/>
            </a:avLst>
          </a:prstGeom>
          <a:solidFill>
            <a:srgbClr val="FFFFFF"/>
          </a:solidFill>
          <a:ln w="12700">
            <a:solidFill>
              <a:srgbClr val="E0ECEF"/>
            </a:solidFill>
            <a:prstDash val="solid"/>
          </a:ln>
          <a:effectLst>
            <a:outerShdw blurRad="12700" dist="8890" dir="2700000" algn="bl" rotWithShape="0">
              <a:srgbClr val="000000">
                <a:alpha val="8000"/>
              </a:srgbClr>
            </a:outerShdw>
          </a:effectLst>
        </p:spPr>
        <p:txBody>
          <a:bodyPr/>
          <a:lstStyle/>
          <a:p>
            <a:endParaRPr/>
          </a:p>
        </p:txBody>
      </p:sp>
      <p:sp>
        <p:nvSpPr>
          <p:cNvPr id="9" name="Text 6"/>
          <p:cNvSpPr/>
          <p:nvPr/>
        </p:nvSpPr>
        <p:spPr>
          <a:xfrm>
            <a:off x="868680" y="1143000"/>
            <a:ext cx="1645920" cy="228600"/>
          </a:xfrm>
          <a:prstGeom prst="rect">
            <a:avLst/>
          </a:prstGeom>
          <a:noFill/>
        </p:spPr>
        <p:txBody>
          <a:bodyPr wrap="square" lIns="0" tIns="0" rIns="0" bIns="0" rtlCol="0" anchor="ctr"/>
          <a:lstStyle/>
          <a:p>
            <a:pPr marL="0" indent="0" algn="ctr">
              <a:buNone/>
            </a:pPr>
            <a:r>
              <a:rPr lang="en-US" b="1" dirty="0">
                <a:solidFill>
                  <a:srgbClr val="0B7285"/>
                </a:solidFill>
              </a:rPr>
              <a:t>COM-B</a:t>
            </a:r>
            <a:endParaRPr lang="en-US" dirty="0"/>
          </a:p>
        </p:txBody>
      </p:sp>
      <p:sp>
        <p:nvSpPr>
          <p:cNvPr id="10" name="Text 7"/>
          <p:cNvSpPr/>
          <p:nvPr/>
        </p:nvSpPr>
        <p:spPr>
          <a:xfrm>
            <a:off x="685800" y="1481328"/>
            <a:ext cx="2011680" cy="403098"/>
          </a:xfrm>
          <a:prstGeom prst="rect">
            <a:avLst/>
          </a:prstGeom>
          <a:noFill/>
        </p:spPr>
        <p:txBody>
          <a:bodyPr wrap="square" lIns="0" tIns="0" rIns="0" bIns="0" rtlCol="0" anchor="ctr">
            <a:normAutofit/>
          </a:bodyPr>
          <a:lstStyle/>
          <a:p>
            <a:pPr algn="ctr"/>
            <a:r>
              <a:rPr lang="en-US" sz="1200" b="1" dirty="0">
                <a:solidFill>
                  <a:srgbClr val="123047"/>
                </a:solidFill>
                <a:latin typeface="Arial" panose="020B0604020202020204" pitchFamily="34" charset="0"/>
                <a:cs typeface="Arial" panose="020B0604020202020204" pitchFamily="34" charset="0"/>
              </a:rPr>
              <a:t>Capability • Opportunity • Motivation</a:t>
            </a:r>
          </a:p>
        </p:txBody>
      </p:sp>
      <p:sp>
        <p:nvSpPr>
          <p:cNvPr id="11" name="Text 8"/>
          <p:cNvSpPr/>
          <p:nvPr/>
        </p:nvSpPr>
        <p:spPr>
          <a:xfrm>
            <a:off x="2971800" y="1143000"/>
            <a:ext cx="1645920" cy="228600"/>
          </a:xfrm>
          <a:prstGeom prst="rect">
            <a:avLst/>
          </a:prstGeom>
          <a:noFill/>
        </p:spPr>
        <p:txBody>
          <a:bodyPr wrap="square" lIns="0" tIns="0" rIns="0" bIns="0" rtlCol="0" anchor="ctr"/>
          <a:lstStyle/>
          <a:p>
            <a:pPr marL="0" indent="0" algn="ctr">
              <a:buNone/>
            </a:pPr>
            <a:r>
              <a:rPr lang="en-US" b="1" dirty="0">
                <a:solidFill>
                  <a:srgbClr val="F4A261"/>
                </a:solidFill>
              </a:rPr>
              <a:t>HBM</a:t>
            </a:r>
            <a:endParaRPr lang="en-US" dirty="0"/>
          </a:p>
        </p:txBody>
      </p:sp>
      <p:sp>
        <p:nvSpPr>
          <p:cNvPr id="12" name="Text 9"/>
          <p:cNvSpPr/>
          <p:nvPr/>
        </p:nvSpPr>
        <p:spPr>
          <a:xfrm>
            <a:off x="2788920" y="1481328"/>
            <a:ext cx="2011680" cy="403098"/>
          </a:xfrm>
          <a:prstGeom prst="rect">
            <a:avLst/>
          </a:prstGeom>
          <a:noFill/>
        </p:spPr>
        <p:txBody>
          <a:bodyPr wrap="square" lIns="0" tIns="0" rIns="0" bIns="0" rtlCol="0" anchor="ctr">
            <a:normAutofit/>
          </a:bodyPr>
          <a:lstStyle/>
          <a:p>
            <a:pPr algn="ctr"/>
            <a:r>
              <a:rPr lang="en-US" sz="1200" b="1" dirty="0">
                <a:solidFill>
                  <a:srgbClr val="123047"/>
                </a:solidFill>
                <a:latin typeface="Arial" panose="020B0604020202020204" pitchFamily="34" charset="0"/>
                <a:cs typeface="Arial" panose="020B0604020202020204" pitchFamily="34" charset="0"/>
              </a:rPr>
              <a:t>Risk, benefits, barriers, cues</a:t>
            </a:r>
          </a:p>
        </p:txBody>
      </p:sp>
      <p:sp>
        <p:nvSpPr>
          <p:cNvPr id="13" name="Text 10"/>
          <p:cNvSpPr/>
          <p:nvPr/>
        </p:nvSpPr>
        <p:spPr>
          <a:xfrm>
            <a:off x="5074920" y="1143000"/>
            <a:ext cx="1645920" cy="228600"/>
          </a:xfrm>
          <a:prstGeom prst="rect">
            <a:avLst/>
          </a:prstGeom>
          <a:noFill/>
        </p:spPr>
        <p:txBody>
          <a:bodyPr wrap="square" lIns="0" tIns="0" rIns="0" bIns="0" rtlCol="0" anchor="ctr"/>
          <a:lstStyle/>
          <a:p>
            <a:pPr marL="0" indent="0" algn="ctr">
              <a:buNone/>
            </a:pPr>
            <a:r>
              <a:rPr lang="en-US" b="1" dirty="0">
                <a:solidFill>
                  <a:srgbClr val="6C63FF"/>
                </a:solidFill>
              </a:rPr>
              <a:t>TTM</a:t>
            </a:r>
            <a:endParaRPr lang="en-US" dirty="0"/>
          </a:p>
        </p:txBody>
      </p:sp>
      <p:sp>
        <p:nvSpPr>
          <p:cNvPr id="14" name="Text 11"/>
          <p:cNvSpPr/>
          <p:nvPr/>
        </p:nvSpPr>
        <p:spPr>
          <a:xfrm>
            <a:off x="4892040" y="1481328"/>
            <a:ext cx="2011680" cy="403098"/>
          </a:xfrm>
          <a:prstGeom prst="rect">
            <a:avLst/>
          </a:prstGeom>
          <a:noFill/>
        </p:spPr>
        <p:txBody>
          <a:bodyPr wrap="square" lIns="0" tIns="0" rIns="0" bIns="0" rtlCol="0" anchor="ctr">
            <a:normAutofit/>
          </a:bodyPr>
          <a:lstStyle/>
          <a:p>
            <a:pPr marL="0" indent="0" algn="ctr">
              <a:buNone/>
            </a:pPr>
            <a:r>
              <a:rPr lang="en-US" sz="1200" b="1" dirty="0">
                <a:solidFill>
                  <a:srgbClr val="123047"/>
                </a:solidFill>
                <a:latin typeface="Arial" panose="020B0604020202020204" pitchFamily="34" charset="0"/>
                <a:cs typeface="Arial" panose="020B0604020202020204" pitchFamily="34" charset="0"/>
              </a:rPr>
              <a:t>Stages of change</a:t>
            </a:r>
            <a:endParaRPr lang="en-US" sz="1200" dirty="0">
              <a:latin typeface="Arial" panose="020B0604020202020204" pitchFamily="34" charset="0"/>
              <a:cs typeface="Arial" panose="020B0604020202020204" pitchFamily="34" charset="0"/>
            </a:endParaRPr>
          </a:p>
        </p:txBody>
      </p:sp>
      <p:sp>
        <p:nvSpPr>
          <p:cNvPr id="15" name="Shape 12"/>
          <p:cNvSpPr/>
          <p:nvPr/>
        </p:nvSpPr>
        <p:spPr>
          <a:xfrm>
            <a:off x="594360" y="2240280"/>
            <a:ext cx="3154680" cy="2971800"/>
          </a:xfrm>
          <a:prstGeom prst="roundRect">
            <a:avLst>
              <a:gd name="adj" fmla="val 3692"/>
            </a:avLst>
          </a:prstGeom>
          <a:solidFill>
            <a:srgbClr val="FFFFFF"/>
          </a:solidFill>
          <a:ln w="12700">
            <a:solidFill>
              <a:srgbClr val="E0ECEF"/>
            </a:solidFill>
            <a:prstDash val="solid"/>
          </a:ln>
          <a:effectLst>
            <a:outerShdw blurRad="12700" dist="8890" dir="2700000" algn="bl" rotWithShape="0">
              <a:srgbClr val="000000">
                <a:alpha val="8000"/>
              </a:srgbClr>
            </a:outerShdw>
          </a:effectLst>
        </p:spPr>
        <p:txBody>
          <a:bodyPr/>
          <a:lstStyle/>
          <a:p>
            <a:endParaRPr/>
          </a:p>
        </p:txBody>
      </p:sp>
      <p:sp>
        <p:nvSpPr>
          <p:cNvPr id="16" name="Shape 13"/>
          <p:cNvSpPr/>
          <p:nvPr/>
        </p:nvSpPr>
        <p:spPr>
          <a:xfrm>
            <a:off x="594360" y="2240280"/>
            <a:ext cx="64008" cy="2971800"/>
          </a:xfrm>
          <a:prstGeom prst="rect">
            <a:avLst/>
          </a:prstGeom>
          <a:solidFill>
            <a:srgbClr val="E76F51"/>
          </a:solidFill>
          <a:ln w="12700">
            <a:solidFill>
              <a:srgbClr val="E76F51"/>
            </a:solidFill>
            <a:prstDash val="solid"/>
          </a:ln>
        </p:spPr>
        <p:txBody>
          <a:bodyPr/>
          <a:lstStyle/>
          <a:p>
            <a:endParaRPr/>
          </a:p>
        </p:txBody>
      </p:sp>
      <p:sp>
        <p:nvSpPr>
          <p:cNvPr id="17" name="Text 14"/>
          <p:cNvSpPr/>
          <p:nvPr/>
        </p:nvSpPr>
        <p:spPr>
          <a:xfrm>
            <a:off x="758952" y="2377440"/>
            <a:ext cx="2834640" cy="301752"/>
          </a:xfrm>
          <a:prstGeom prst="rect">
            <a:avLst/>
          </a:prstGeom>
          <a:noFill/>
        </p:spPr>
        <p:txBody>
          <a:bodyPr wrap="square" lIns="0" tIns="0" rIns="0" bIns="0" rtlCol="0" anchor="ctr">
            <a:noAutofit/>
          </a:bodyPr>
          <a:lstStyle/>
          <a:p>
            <a:pPr marL="0" indent="0">
              <a:buNone/>
            </a:pPr>
            <a:r>
              <a:rPr lang="en-US" sz="1600" b="1" dirty="0">
                <a:solidFill>
                  <a:srgbClr val="123047"/>
                </a:solidFill>
                <a:latin typeface="Arial" panose="020B0604020202020204" pitchFamily="34" charset="0"/>
                <a:cs typeface="Arial" panose="020B0604020202020204" pitchFamily="34" charset="0"/>
              </a:rPr>
              <a:t>Key barriers</a:t>
            </a:r>
          </a:p>
        </p:txBody>
      </p:sp>
      <p:sp>
        <p:nvSpPr>
          <p:cNvPr id="18" name="Text 15"/>
          <p:cNvSpPr/>
          <p:nvPr/>
        </p:nvSpPr>
        <p:spPr>
          <a:xfrm>
            <a:off x="758952" y="2679192"/>
            <a:ext cx="2834640" cy="2441448"/>
          </a:xfrm>
          <a:prstGeom prst="rect">
            <a:avLst/>
          </a:prstGeom>
          <a:noFill/>
        </p:spPr>
        <p:txBody>
          <a:bodyPr wrap="square" lIns="0" tIns="0" rIns="0" bIns="0" rtlCol="0" anchor="ctr">
            <a:normAutofit/>
          </a:bodyPr>
          <a:lstStyle/>
          <a:p>
            <a:pPr marL="0" indent="0">
              <a:buNone/>
            </a:pPr>
            <a:r>
              <a:rPr lang="en-US" sz="1400" dirty="0">
                <a:solidFill>
                  <a:srgbClr val="263238"/>
                </a:solidFill>
                <a:latin typeface="Arial" panose="020B0604020202020204" pitchFamily="34" charset="0"/>
                <a:cs typeface="Arial" panose="020B0604020202020204" pitchFamily="34" charset="0"/>
              </a:rPr>
              <a:t>Nicotine dependence, cravings and withdrawal.</a:t>
            </a:r>
            <a:endParaRPr lang="en-US" sz="1400" dirty="0">
              <a:latin typeface="Arial" panose="020B0604020202020204" pitchFamily="34" charset="0"/>
              <a:cs typeface="Arial" panose="020B0604020202020204" pitchFamily="34" charset="0"/>
            </a:endParaRPr>
          </a:p>
          <a:p>
            <a:pPr marL="0" indent="0">
              <a:buNone/>
            </a:pPr>
            <a:r>
              <a:rPr lang="en-US" sz="1400" dirty="0">
                <a:solidFill>
                  <a:srgbClr val="263238"/>
                </a:solidFill>
                <a:latin typeface="Arial" panose="020B0604020202020204" pitchFamily="34" charset="0"/>
                <a:cs typeface="Arial" panose="020B0604020202020204" pitchFamily="34" charset="0"/>
              </a:rPr>
              <a:t>Alcohol as a social norm or coping strategy.</a:t>
            </a:r>
            <a:endParaRPr lang="en-US" sz="1400" dirty="0">
              <a:latin typeface="Arial" panose="020B0604020202020204" pitchFamily="34" charset="0"/>
              <a:cs typeface="Arial" panose="020B0604020202020204" pitchFamily="34" charset="0"/>
            </a:endParaRPr>
          </a:p>
          <a:p>
            <a:pPr marL="0" indent="0">
              <a:buNone/>
            </a:pPr>
            <a:r>
              <a:rPr lang="en-US" sz="1400" dirty="0">
                <a:solidFill>
                  <a:srgbClr val="263238"/>
                </a:solidFill>
                <a:latin typeface="Arial" panose="020B0604020202020204" pitchFamily="34" charset="0"/>
                <a:cs typeface="Arial" panose="020B0604020202020204" pitchFamily="34" charset="0"/>
              </a:rPr>
              <a:t>Low perceived risk: “I only drink/smoke socially”.</a:t>
            </a:r>
            <a:endParaRPr lang="en-US" sz="1400" dirty="0">
              <a:latin typeface="Arial" panose="020B0604020202020204" pitchFamily="34" charset="0"/>
              <a:cs typeface="Arial" panose="020B0604020202020204" pitchFamily="34" charset="0"/>
            </a:endParaRPr>
          </a:p>
          <a:p>
            <a:pPr marL="0" indent="0">
              <a:buNone/>
            </a:pPr>
            <a:r>
              <a:rPr lang="en-US" sz="1400" dirty="0">
                <a:solidFill>
                  <a:srgbClr val="263238"/>
                </a:solidFill>
                <a:latin typeface="Arial" panose="020B0604020202020204" pitchFamily="34" charset="0"/>
                <a:cs typeface="Arial" panose="020B0604020202020204" pitchFamily="34" charset="0"/>
              </a:rPr>
              <a:t>Stigma, fear of judgment, and low confidence.</a:t>
            </a:r>
            <a:endParaRPr lang="en-US" sz="1400" dirty="0">
              <a:latin typeface="Arial" panose="020B0604020202020204" pitchFamily="34" charset="0"/>
              <a:cs typeface="Arial" panose="020B0604020202020204" pitchFamily="34" charset="0"/>
            </a:endParaRPr>
          </a:p>
          <a:p>
            <a:pPr marL="0" indent="0">
              <a:buNone/>
            </a:pPr>
            <a:r>
              <a:rPr lang="en-US" sz="1400" dirty="0">
                <a:solidFill>
                  <a:srgbClr val="263238"/>
                </a:solidFill>
                <a:latin typeface="Arial" panose="020B0604020202020204" pitchFamily="34" charset="0"/>
                <a:cs typeface="Arial" panose="020B0604020202020204" pitchFamily="34" charset="0"/>
              </a:rPr>
              <a:t>Limited time, digital exclusion or poor access.</a:t>
            </a:r>
            <a:endParaRPr lang="en-US" sz="1400" dirty="0">
              <a:latin typeface="Arial" panose="020B0604020202020204" pitchFamily="34" charset="0"/>
              <a:cs typeface="Arial" panose="020B0604020202020204" pitchFamily="34" charset="0"/>
            </a:endParaRPr>
          </a:p>
        </p:txBody>
      </p:sp>
      <p:sp>
        <p:nvSpPr>
          <p:cNvPr id="19" name="Shape 16"/>
          <p:cNvSpPr/>
          <p:nvPr/>
        </p:nvSpPr>
        <p:spPr>
          <a:xfrm>
            <a:off x="3977640" y="2240280"/>
            <a:ext cx="3154680" cy="2971800"/>
          </a:xfrm>
          <a:prstGeom prst="roundRect">
            <a:avLst>
              <a:gd name="adj" fmla="val 3692"/>
            </a:avLst>
          </a:prstGeom>
          <a:solidFill>
            <a:srgbClr val="FFFFFF"/>
          </a:solidFill>
          <a:ln w="12700">
            <a:solidFill>
              <a:srgbClr val="E0ECEF"/>
            </a:solidFill>
            <a:prstDash val="solid"/>
          </a:ln>
          <a:effectLst>
            <a:outerShdw blurRad="12700" dist="8890" dir="2700000" algn="bl" rotWithShape="0">
              <a:srgbClr val="000000">
                <a:alpha val="8000"/>
              </a:srgbClr>
            </a:outerShdw>
          </a:effectLst>
        </p:spPr>
        <p:txBody>
          <a:bodyPr/>
          <a:lstStyle/>
          <a:p>
            <a:endParaRPr/>
          </a:p>
        </p:txBody>
      </p:sp>
      <p:sp>
        <p:nvSpPr>
          <p:cNvPr id="20" name="Shape 17"/>
          <p:cNvSpPr/>
          <p:nvPr/>
        </p:nvSpPr>
        <p:spPr>
          <a:xfrm>
            <a:off x="3977640" y="2240280"/>
            <a:ext cx="64008" cy="2971800"/>
          </a:xfrm>
          <a:prstGeom prst="rect">
            <a:avLst/>
          </a:prstGeom>
          <a:solidFill>
            <a:srgbClr val="2F9E44"/>
          </a:solidFill>
          <a:ln w="12700">
            <a:solidFill>
              <a:srgbClr val="2F9E44"/>
            </a:solidFill>
            <a:prstDash val="solid"/>
          </a:ln>
        </p:spPr>
        <p:txBody>
          <a:bodyPr/>
          <a:lstStyle/>
          <a:p>
            <a:endParaRPr/>
          </a:p>
        </p:txBody>
      </p:sp>
      <p:sp>
        <p:nvSpPr>
          <p:cNvPr id="21" name="Text 18"/>
          <p:cNvSpPr/>
          <p:nvPr/>
        </p:nvSpPr>
        <p:spPr>
          <a:xfrm>
            <a:off x="4142232" y="2344389"/>
            <a:ext cx="2834640" cy="301752"/>
          </a:xfrm>
          <a:prstGeom prst="rect">
            <a:avLst/>
          </a:prstGeom>
          <a:noFill/>
        </p:spPr>
        <p:txBody>
          <a:bodyPr wrap="square" lIns="0" tIns="0" rIns="0" bIns="0" rtlCol="0" anchor="ctr">
            <a:noAutofit/>
          </a:bodyPr>
          <a:lstStyle/>
          <a:p>
            <a:pPr marL="0" indent="0">
              <a:buNone/>
            </a:pPr>
            <a:r>
              <a:rPr lang="en-US" sz="1600" b="1" dirty="0">
                <a:solidFill>
                  <a:srgbClr val="123047"/>
                </a:solidFill>
                <a:latin typeface="Arial" panose="020B0604020202020204" pitchFamily="34" charset="0"/>
                <a:cs typeface="Arial" panose="020B0604020202020204" pitchFamily="34" charset="0"/>
              </a:rPr>
              <a:t>Campaign solutions</a:t>
            </a:r>
          </a:p>
        </p:txBody>
      </p:sp>
      <p:sp>
        <p:nvSpPr>
          <p:cNvPr id="22" name="Text 19"/>
          <p:cNvSpPr/>
          <p:nvPr/>
        </p:nvSpPr>
        <p:spPr>
          <a:xfrm>
            <a:off x="4142232" y="2679192"/>
            <a:ext cx="2834640" cy="2441448"/>
          </a:xfrm>
          <a:prstGeom prst="rect">
            <a:avLst/>
          </a:prstGeom>
          <a:noFill/>
        </p:spPr>
        <p:txBody>
          <a:bodyPr wrap="square" lIns="0" tIns="0" rIns="0" bIns="0" rtlCol="0" anchor="ctr">
            <a:normAutofit/>
          </a:bodyPr>
          <a:lstStyle/>
          <a:p>
            <a:pPr marL="0" indent="0">
              <a:buNone/>
            </a:pPr>
            <a:r>
              <a:rPr lang="en-US" sz="1400" dirty="0">
                <a:solidFill>
                  <a:srgbClr val="263238"/>
                </a:solidFill>
              </a:rPr>
              <a:t>Capability: plain information and action plans.</a:t>
            </a:r>
            <a:endParaRPr lang="en-US" sz="1400" dirty="0"/>
          </a:p>
          <a:p>
            <a:pPr marL="0" indent="0">
              <a:buNone/>
            </a:pPr>
            <a:r>
              <a:rPr lang="en-US" sz="1400" dirty="0">
                <a:solidFill>
                  <a:srgbClr val="263238"/>
                </a:solidFill>
              </a:rPr>
              <a:t>Opportunity: free venues, referral cards and partner access.</a:t>
            </a:r>
            <a:endParaRPr lang="en-US" sz="1400" dirty="0"/>
          </a:p>
          <a:p>
            <a:pPr marL="0" indent="0">
              <a:buNone/>
            </a:pPr>
            <a:r>
              <a:rPr lang="en-US" sz="1400" dirty="0">
                <a:solidFill>
                  <a:srgbClr val="263238"/>
                </a:solidFill>
              </a:rPr>
              <a:t>Motivation: confidence scaling, goals and peer support.</a:t>
            </a:r>
            <a:endParaRPr lang="en-US" sz="1400" dirty="0"/>
          </a:p>
          <a:p>
            <a:pPr marL="0" indent="0">
              <a:buNone/>
            </a:pPr>
            <a:r>
              <a:rPr lang="en-US" sz="1400" dirty="0">
                <a:solidFill>
                  <a:srgbClr val="263238"/>
                </a:solidFill>
              </a:rPr>
              <a:t>Stages: awareness, preparation, action and relapse planning.</a:t>
            </a:r>
            <a:endParaRPr lang="en-US" sz="1400" dirty="0"/>
          </a:p>
          <a:p>
            <a:pPr marL="0" indent="0">
              <a:buNone/>
            </a:pPr>
            <a:r>
              <a:rPr lang="en-US" sz="1400" dirty="0">
                <a:solidFill>
                  <a:srgbClr val="263238"/>
                </a:solidFill>
              </a:rPr>
              <a:t>Equity: translated resources and culturally sensitive delivery.</a:t>
            </a:r>
            <a:endParaRPr lang="en-US" sz="1400" dirty="0"/>
          </a:p>
        </p:txBody>
      </p:sp>
      <p:sp>
        <p:nvSpPr>
          <p:cNvPr id="23" name="Text 20"/>
          <p:cNvSpPr/>
          <p:nvPr/>
        </p:nvSpPr>
        <p:spPr>
          <a:xfrm>
            <a:off x="685800" y="5413248"/>
            <a:ext cx="6400800" cy="811282"/>
          </a:xfrm>
          <a:prstGeom prst="rect">
            <a:avLst/>
          </a:prstGeom>
          <a:noFill/>
        </p:spPr>
        <p:txBody>
          <a:bodyPr wrap="square" lIns="0" tIns="0" rIns="0" bIns="0" rtlCol="0" anchor="ctr">
            <a:normAutofit/>
          </a:bodyPr>
          <a:lstStyle/>
          <a:p>
            <a:pPr marL="0" indent="0" algn="ctr">
              <a:buNone/>
            </a:pPr>
            <a:r>
              <a:rPr lang="en-US" sz="1600" b="1" dirty="0">
                <a:solidFill>
                  <a:srgbClr val="123047"/>
                </a:solidFill>
              </a:rPr>
              <a:t>Critical point: education alone is insufficient; change requires capability, opportunity, motivation, services and social support.</a:t>
            </a:r>
            <a:endParaRPr lang="en-US" sz="1600" dirty="0"/>
          </a:p>
        </p:txBody>
      </p:sp>
      <p:sp>
        <p:nvSpPr>
          <p:cNvPr id="25" name="Text 22"/>
          <p:cNvSpPr/>
          <p:nvPr/>
        </p:nvSpPr>
        <p:spPr>
          <a:xfrm>
            <a:off x="767325" y="6202496"/>
            <a:ext cx="8420743" cy="450590"/>
          </a:xfrm>
          <a:prstGeom prst="rect">
            <a:avLst/>
          </a:prstGeom>
          <a:noFill/>
        </p:spPr>
        <p:txBody>
          <a:bodyPr wrap="square" lIns="0" tIns="0" rIns="0" bIns="0" rtlCol="0" anchor="ctr"/>
          <a:lstStyle/>
          <a:p>
            <a:pPr marL="0" indent="0">
              <a:buNone/>
            </a:pPr>
            <a:r>
              <a:rPr lang="en-US" sz="1400" b="1" i="1" dirty="0">
                <a:solidFill>
                  <a:srgbClr val="536173"/>
                </a:solidFill>
                <a:latin typeface="Arial" panose="020B0604020202020204" pitchFamily="34" charset="0"/>
                <a:ea typeface="Arial" panose="020B0604020202020204" pitchFamily="34" charset="-122"/>
                <a:cs typeface="Arial" panose="020B0604020202020204" pitchFamily="34" charset="0"/>
                <a:sym typeface="+mn-ea"/>
              </a:rPr>
              <a:t>Models and evidence: Gilbert et al. (2023), Alyafei and Easton-Carr (2024), Park et al. (2024), NICE (2025</a:t>
            </a:r>
            <a:r>
              <a:rPr lang="en-US" sz="1100" i="1" dirty="0">
                <a:solidFill>
                  <a:srgbClr val="536173"/>
                </a:solidFill>
                <a:latin typeface="Arial" panose="020B0604020202020204" pitchFamily="34" charset="0"/>
                <a:ea typeface="Arial" panose="020B0604020202020204" pitchFamily="34" charset="-122"/>
                <a:cs typeface="Arial" panose="020B0604020202020204" pitchFamily="34" charset="-120"/>
                <a:sym typeface="+mn-ea"/>
              </a:rPr>
              <a:t>)</a:t>
            </a:r>
            <a:endParaRPr lang="en-US" sz="1100" dirty="0"/>
          </a:p>
        </p:txBody>
      </p:sp>
      <p:sp>
        <p:nvSpPr>
          <p:cNvPr id="27" name="Text 24"/>
          <p:cNvSpPr/>
          <p:nvPr/>
        </p:nvSpPr>
        <p:spPr>
          <a:xfrm>
            <a:off x="10881360" y="6473952"/>
            <a:ext cx="731520" cy="201168"/>
          </a:xfrm>
          <a:prstGeom prst="rect">
            <a:avLst/>
          </a:prstGeom>
          <a:noFill/>
        </p:spPr>
        <p:txBody>
          <a:bodyPr wrap="square" lIns="0" tIns="0" rIns="0" bIns="0" rtlCol="0" anchor="ctr"/>
          <a:lstStyle/>
          <a:p>
            <a:pPr marL="0" indent="0" algn="r">
              <a:buNone/>
            </a:pPr>
            <a:r>
              <a:rPr lang="en-US" sz="800" b="1" dirty="0">
                <a:solidFill>
                  <a:srgbClr val="6C757D"/>
                </a:solidFill>
              </a:rPr>
              <a:t>14</a:t>
            </a:r>
            <a:endParaRPr lang="en-US" sz="800" dirty="0"/>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0"/>
          <p:cNvSpPr/>
          <p:nvPr/>
        </p:nvSpPr>
        <p:spPr>
          <a:xfrm>
            <a:off x="502920" y="228600"/>
            <a:ext cx="8046720" cy="384048"/>
          </a:xfrm>
          <a:prstGeom prst="rect">
            <a:avLst/>
          </a:prstGeom>
          <a:noFill/>
        </p:spPr>
        <p:txBody>
          <a:bodyPr wrap="square" lIns="0" tIns="0" rIns="0" bIns="0" rtlCol="0" anchor="ctr">
            <a:normAutofit/>
          </a:bodyPr>
          <a:lstStyle/>
          <a:p>
            <a:r>
              <a:rPr sz="2100" b="1">
                <a:solidFill>
                  <a:srgbClr val="006978"/>
                </a:solidFill>
                <a:latin typeface="Aptos Display"/>
              </a:rPr>
              <a:t>References: Harvard style</a:t>
            </a:r>
          </a:p>
        </p:txBody>
      </p:sp>
      <p:sp>
        <p:nvSpPr>
          <p:cNvPr id="4" name="Text 2"/>
          <p:cNvSpPr/>
          <p:nvPr/>
        </p:nvSpPr>
        <p:spPr>
          <a:xfrm>
            <a:off x="11137392" y="237744"/>
            <a:ext cx="502920" cy="292608"/>
          </a:xfrm>
          <a:prstGeom prst="rect">
            <a:avLst/>
          </a:prstGeom>
          <a:noFill/>
        </p:spPr>
        <p:txBody>
          <a:bodyPr wrap="square" lIns="18288" tIns="9144" rIns="18288" bIns="9144" rtlCol="0" anchor="t"/>
          <a:lstStyle/>
          <a:p>
            <a:pPr>
              <a:lnSpc>
                <a:spcPct val="100000"/>
              </a:lnSpc>
              <a:spcBef>
                <a:spcPts val="0"/>
              </a:spcBef>
              <a:spcAft>
                <a:spcPts val="0"/>
              </a:spcAft>
            </a:pPr>
            <a:r>
              <a:rPr sz="800" b="0">
                <a:latin typeface="Aptos"/>
              </a:rPr>
              <a:t>15</a:t>
            </a:r>
          </a:p>
        </p:txBody>
      </p:sp>
      <p:sp>
        <p:nvSpPr>
          <p:cNvPr id="5" name="Shape 3"/>
          <p:cNvSpPr/>
          <p:nvPr/>
        </p:nvSpPr>
        <p:spPr>
          <a:xfrm>
            <a:off x="502920" y="713232"/>
            <a:ext cx="11155680" cy="0"/>
          </a:xfrm>
          <a:prstGeom prst="line">
            <a:avLst/>
          </a:prstGeom>
          <a:noFill/>
          <a:ln w="12700">
            <a:solidFill>
              <a:srgbClr val="D9E7EC"/>
            </a:solidFill>
            <a:prstDash val="solid"/>
          </a:ln>
        </p:spPr>
        <p:txBody>
          <a:bodyPr/>
          <a:lstStyle/>
          <a:p>
            <a:endParaRPr/>
          </a:p>
        </p:txBody>
      </p:sp>
      <p:sp>
        <p:nvSpPr>
          <p:cNvPr id="6" name="Shape 4"/>
          <p:cNvSpPr/>
          <p:nvPr/>
        </p:nvSpPr>
        <p:spPr>
          <a:xfrm>
            <a:off x="594360" y="914400"/>
            <a:ext cx="10972800" cy="5257800"/>
          </a:xfrm>
          <a:prstGeom prst="roundRect">
            <a:avLst>
              <a:gd name="adj" fmla="val 2435"/>
            </a:avLst>
          </a:prstGeom>
          <a:solidFill>
            <a:srgbClr val="FFFFFF"/>
          </a:solidFill>
          <a:ln w="12700">
            <a:solidFill>
              <a:srgbClr val="E0ECEF"/>
            </a:solidFill>
            <a:prstDash val="solid"/>
          </a:ln>
          <a:effectLst>
            <a:outerShdw blurRad="12700" dist="8890" dir="2700000" algn="bl" rotWithShape="0">
              <a:srgbClr val="000000">
                <a:alpha val="8000"/>
              </a:srgbClr>
            </a:outerShdw>
          </a:effectLst>
        </p:spPr>
        <p:txBody>
          <a:bodyPr/>
          <a:lstStyle/>
          <a:p>
            <a:endParaRPr/>
          </a:p>
        </p:txBody>
      </p:sp>
      <p:sp>
        <p:nvSpPr>
          <p:cNvPr id="15" name="Text 13"/>
          <p:cNvSpPr/>
          <p:nvPr/>
        </p:nvSpPr>
        <p:spPr>
          <a:xfrm>
            <a:off x="10881360" y="6473952"/>
            <a:ext cx="731520" cy="201168"/>
          </a:xfrm>
          <a:prstGeom prst="rect">
            <a:avLst/>
          </a:prstGeom>
          <a:noFill/>
        </p:spPr>
        <p:txBody>
          <a:bodyPr wrap="square" lIns="18288" tIns="9144" rIns="18288" bIns="9144" rtlCol="0" anchor="t"/>
          <a:lstStyle/>
          <a:p>
            <a:pPr>
              <a:lnSpc>
                <a:spcPct val="100000"/>
              </a:lnSpc>
              <a:spcBef>
                <a:spcPts val="0"/>
              </a:spcBef>
              <a:spcAft>
                <a:spcPts val="0"/>
              </a:spcAft>
            </a:pPr>
            <a:r>
              <a:rPr sz="800" b="0">
                <a:latin typeface="Aptos"/>
              </a:rPr>
              <a:t>15</a:t>
            </a:r>
          </a:p>
        </p:txBody>
      </p:sp>
      <p:sp>
        <p:nvSpPr>
          <p:cNvPr id="26" name="TextBox 25"/>
          <p:cNvSpPr txBox="1"/>
          <p:nvPr/>
        </p:nvSpPr>
        <p:spPr>
          <a:xfrm>
            <a:off x="594360" y="867070"/>
            <a:ext cx="10993120" cy="5276849"/>
          </a:xfrm>
          <a:prstGeom prst="rect">
            <a:avLst/>
          </a:prstGeom>
          <a:noFill/>
        </p:spPr>
        <p:txBody>
          <a:bodyPr wrap="square" lIns="18288" tIns="9144" rIns="18288" bIns="9144" anchor="t"/>
          <a:lstStyle/>
          <a:p>
            <a:pPr algn="l">
              <a:lnSpc>
                <a:spcPct val="100000"/>
              </a:lnSpc>
              <a:spcBef>
                <a:spcPts val="0"/>
              </a:spcBef>
              <a:spcAft>
                <a:spcPts val="0"/>
              </a:spcAft>
              <a:defRPr sz="1000">
                <a:latin typeface="Aptos"/>
              </a:defRPr>
            </a:pPr>
            <a:r>
              <a:rPr lang="en-US" sz="1000" b="0" dirty="0">
                <a:solidFill>
                  <a:srgbClr val="1E1E1E"/>
                </a:solidFill>
                <a:latin typeface="Aptos"/>
              </a:rPr>
              <a:t>   </a:t>
            </a:r>
          </a:p>
          <a:p>
            <a:pPr marL="171450" indent="-171450" algn="l">
              <a:lnSpc>
                <a:spcPct val="100000"/>
              </a:lnSpc>
              <a:spcBef>
                <a:spcPts val="0"/>
              </a:spcBef>
              <a:spcAft>
                <a:spcPts val="0"/>
              </a:spcAft>
              <a:buFont typeface="Wingdings" panose="05000000000000000000" charset="0"/>
              <a:buChar char="Ø"/>
              <a:defRPr sz="1000">
                <a:latin typeface="Aptos"/>
              </a:defRPr>
            </a:pPr>
            <a:r>
              <a:rPr lang="en-US" dirty="0">
                <a:solidFill>
                  <a:srgbClr val="17324D"/>
                </a:solidFill>
                <a:latin typeface="Arial" panose="020B0604020202020204" pitchFamily="34" charset="0"/>
                <a:ea typeface="Arial" panose="020B0604020202020204" pitchFamily="34" charset="-122"/>
                <a:cs typeface="Arial" panose="020B0604020202020204" pitchFamily="34" charset="-120"/>
                <a:sym typeface="+mn-ea"/>
              </a:rPr>
              <a:t> </a:t>
            </a:r>
            <a:r>
              <a:rPr lang="en-US" sz="1400" dirty="0">
                <a:solidFill>
                  <a:srgbClr val="17324D"/>
                </a:solidFill>
                <a:latin typeface="Arial" panose="020B0604020202020204" pitchFamily="34" charset="0"/>
                <a:ea typeface="Arial" panose="020B0604020202020204" pitchFamily="34" charset="-122"/>
                <a:cs typeface="Arial" panose="020B0604020202020204" pitchFamily="34" charset="0"/>
                <a:sym typeface="+mn-ea"/>
              </a:rPr>
              <a:t>Action on Smoking and Health (ASH) (2025) Smoking and respiratory disease. Available at: https://ash.org.uk/resources/view/smoking-and-respiratory-disease (Accessed: 6 June 2026).</a:t>
            </a:r>
            <a:endParaRPr lang="en-US" sz="1400" dirty="0">
              <a:latin typeface="Arial" panose="020B0604020202020204" pitchFamily="34" charset="0"/>
              <a:cs typeface="Arial" panose="020B0604020202020204" pitchFamily="34" charset="0"/>
            </a:endParaRPr>
          </a:p>
          <a:p>
            <a:pPr marL="171450" indent="-171450" algn="l">
              <a:lnSpc>
                <a:spcPct val="100000"/>
              </a:lnSpc>
              <a:spcBef>
                <a:spcPts val="0"/>
              </a:spcBef>
              <a:spcAft>
                <a:spcPts val="0"/>
              </a:spcAft>
              <a:buFont typeface="Wingdings" panose="05000000000000000000" charset="0"/>
              <a:buChar char="Ø"/>
              <a:defRPr sz="1000">
                <a:latin typeface="Aptos"/>
              </a:defRPr>
            </a:pPr>
            <a:r>
              <a:rPr lang="en-US" sz="1400" dirty="0">
                <a:solidFill>
                  <a:srgbClr val="17324D"/>
                </a:solidFill>
                <a:latin typeface="Arial" panose="020B0604020202020204" pitchFamily="34" charset="0"/>
                <a:ea typeface="Arial" panose="020B0604020202020204" pitchFamily="34" charset="-122"/>
                <a:cs typeface="Arial" panose="020B0604020202020204" pitchFamily="34" charset="0"/>
                <a:sym typeface="+mn-ea"/>
              </a:rPr>
              <a:t> Alcohol Change UK (2026) Alcohol statistics. Available at: https://alcoholchange.org.uk/alcohol-facts/fact-sheets/alcohol-statistics (Accessed: 6 June 2026).</a:t>
            </a:r>
            <a:endParaRPr lang="en-US" sz="1400" dirty="0">
              <a:latin typeface="Arial" panose="020B0604020202020204" pitchFamily="34" charset="0"/>
              <a:cs typeface="Arial" panose="020B0604020202020204" pitchFamily="34" charset="0"/>
            </a:endParaRPr>
          </a:p>
          <a:p>
            <a:pPr marL="171450" indent="-171450" algn="l">
              <a:lnSpc>
                <a:spcPct val="100000"/>
              </a:lnSpc>
              <a:spcBef>
                <a:spcPts val="0"/>
              </a:spcBef>
              <a:spcAft>
                <a:spcPts val="0"/>
              </a:spcAft>
              <a:buFont typeface="Wingdings" panose="05000000000000000000" charset="0"/>
              <a:buChar char="Ø"/>
              <a:defRPr sz="1000">
                <a:latin typeface="Aptos"/>
              </a:defRPr>
            </a:pPr>
            <a:r>
              <a:rPr lang="en-US" sz="1400" dirty="0">
                <a:solidFill>
                  <a:srgbClr val="17324D"/>
                </a:solidFill>
                <a:latin typeface="Arial" panose="020B0604020202020204" pitchFamily="34" charset="0"/>
                <a:ea typeface="Arial" panose="020B0604020202020204" pitchFamily="34" charset="-122"/>
                <a:cs typeface="Arial" panose="020B0604020202020204" pitchFamily="34" charset="0"/>
                <a:sym typeface="+mn-ea"/>
              </a:rPr>
              <a:t> Alyafei, A. and Easton-Carr, R. (2024) The Health Belief Model of Behavior Change. StatPearls. Available at: https://www.ncbi.nlm.nih.gov/books/NBK606120/ (Accessed: 6 June 2026).</a:t>
            </a:r>
            <a:endParaRPr lang="en-US" sz="1400" dirty="0">
              <a:latin typeface="Arial" panose="020B0604020202020204" pitchFamily="34" charset="0"/>
              <a:cs typeface="Arial" panose="020B0604020202020204" pitchFamily="34" charset="0"/>
            </a:endParaRPr>
          </a:p>
          <a:p>
            <a:pPr marL="171450" indent="-171450" algn="l">
              <a:lnSpc>
                <a:spcPct val="100000"/>
              </a:lnSpc>
              <a:spcBef>
                <a:spcPts val="0"/>
              </a:spcBef>
              <a:spcAft>
                <a:spcPts val="0"/>
              </a:spcAft>
              <a:buFont typeface="Wingdings" panose="05000000000000000000" charset="0"/>
              <a:buChar char="Ø"/>
              <a:defRPr sz="1000">
                <a:latin typeface="Aptos"/>
              </a:defRPr>
            </a:pPr>
            <a:r>
              <a:rPr lang="en-US" sz="1400" dirty="0">
                <a:solidFill>
                  <a:srgbClr val="17324D"/>
                </a:solidFill>
                <a:latin typeface="Arial" panose="020B0604020202020204" pitchFamily="34" charset="0"/>
                <a:ea typeface="Arial" panose="020B0604020202020204" pitchFamily="34" charset="-122"/>
                <a:cs typeface="Arial" panose="020B0604020202020204" pitchFamily="34" charset="0"/>
                <a:sym typeface="+mn-ea"/>
              </a:rPr>
              <a:t> Department of Health (2016) Alcohol consumption: advice on low risk drinking. Available at: https://www.gov.uk/government/publications/alcohol-consumption-advice-on-low-risk-drinking (Accessed: 7 June 2026).</a:t>
            </a:r>
            <a:endParaRPr lang="en-US" sz="1400" dirty="0">
              <a:latin typeface="Arial" panose="020B0604020202020204" pitchFamily="34" charset="0"/>
              <a:cs typeface="Arial" panose="020B0604020202020204" pitchFamily="34" charset="0"/>
            </a:endParaRPr>
          </a:p>
          <a:p>
            <a:pPr marL="171450" indent="-171450" algn="l">
              <a:lnSpc>
                <a:spcPct val="100000"/>
              </a:lnSpc>
              <a:spcBef>
                <a:spcPts val="0"/>
              </a:spcBef>
              <a:spcAft>
                <a:spcPts val="0"/>
              </a:spcAft>
              <a:buFont typeface="Wingdings" panose="05000000000000000000" charset="0"/>
              <a:buChar char="Ø"/>
              <a:defRPr sz="1000">
                <a:latin typeface="Aptos"/>
              </a:defRPr>
            </a:pPr>
            <a:r>
              <a:rPr lang="en-US" sz="1400" dirty="0">
                <a:solidFill>
                  <a:srgbClr val="17324D"/>
                </a:solidFill>
                <a:latin typeface="Arial" panose="020B0604020202020204" pitchFamily="34" charset="0"/>
                <a:ea typeface="Arial" panose="020B0604020202020204" pitchFamily="34" charset="-122"/>
                <a:cs typeface="Arial" panose="020B0604020202020204" pitchFamily="34" charset="0"/>
                <a:sym typeface="+mn-ea"/>
              </a:rPr>
              <a:t> Department of Health and Social Care and Office for Health Improvement and Disparities (2025a) Alcohol profile: short statistical commentary, February 2025. Available at: https://www.gov.uk/government/statistics/alcohol-profile-february-2025-update/alcohol-profile-short-statistical-commentary-february-2025 (Accessed: 7 June 2026).</a:t>
            </a:r>
            <a:endParaRPr lang="en-US" sz="1400" dirty="0">
              <a:latin typeface="Arial" panose="020B0604020202020204" pitchFamily="34" charset="0"/>
              <a:cs typeface="Arial" panose="020B0604020202020204" pitchFamily="34" charset="0"/>
            </a:endParaRPr>
          </a:p>
          <a:p>
            <a:pPr marL="171450" indent="-171450" algn="l">
              <a:lnSpc>
                <a:spcPct val="100000"/>
              </a:lnSpc>
              <a:spcBef>
                <a:spcPts val="0"/>
              </a:spcBef>
              <a:spcAft>
                <a:spcPts val="0"/>
              </a:spcAft>
              <a:buFont typeface="Wingdings" panose="05000000000000000000" charset="0"/>
              <a:buChar char="Ø"/>
              <a:defRPr sz="1000">
                <a:latin typeface="Aptos"/>
              </a:defRPr>
            </a:pPr>
            <a:r>
              <a:rPr lang="en-US" sz="1400" dirty="0">
                <a:solidFill>
                  <a:srgbClr val="17324D"/>
                </a:solidFill>
                <a:latin typeface="Arial" panose="020B0604020202020204" pitchFamily="34" charset="0"/>
                <a:ea typeface="Arial" panose="020B0604020202020204" pitchFamily="34" charset="-122"/>
                <a:cs typeface="Arial" panose="020B0604020202020204" pitchFamily="34" charset="0"/>
                <a:sym typeface="+mn-ea"/>
              </a:rPr>
              <a:t>. Department of Health and Social Care and Office for Health Improvement and Disparities (2025b) Smoking profile: statistical commentary, November 2025. Available at: https://www.gov.uk/government/statistics/smoking-profile-november-2025-update/smoking-profile-statistical-commentary-november-2025 (Accessed: 7 June 2026).</a:t>
            </a:r>
            <a:endParaRPr lang="en-US" sz="1400" dirty="0">
              <a:latin typeface="Arial" panose="020B0604020202020204" pitchFamily="34" charset="0"/>
              <a:cs typeface="Arial" panose="020B0604020202020204" pitchFamily="34" charset="0"/>
            </a:endParaRPr>
          </a:p>
          <a:p>
            <a:pPr marL="171450" indent="-171450" algn="l">
              <a:lnSpc>
                <a:spcPct val="100000"/>
              </a:lnSpc>
              <a:spcBef>
                <a:spcPts val="0"/>
              </a:spcBef>
              <a:spcAft>
                <a:spcPts val="0"/>
              </a:spcAft>
              <a:buFont typeface="Wingdings" panose="05000000000000000000" charset="0"/>
              <a:buChar char="Ø"/>
              <a:defRPr sz="1000">
                <a:latin typeface="Aptos"/>
              </a:defRPr>
            </a:pPr>
            <a:r>
              <a:rPr lang="en-US" sz="1400" dirty="0">
                <a:solidFill>
                  <a:srgbClr val="17324D"/>
                </a:solidFill>
                <a:latin typeface="Arial" panose="020B0604020202020204" pitchFamily="34" charset="0"/>
                <a:ea typeface="Arial" panose="020B0604020202020204" pitchFamily="34" charset="-122"/>
                <a:cs typeface="Arial" panose="020B0604020202020204" pitchFamily="34" charset="0"/>
                <a:sym typeface="+mn-ea"/>
              </a:rPr>
              <a:t> Gilbert, E. et al. (2023) Using the COM-B model to identify barriers and facilitators in smoking behaviour. Tobacco Prevention &amp; Cessation. Available at: https://www.tobaccopreventioncessation.com/Using-the-COM-B-model-to-identify-barriers-and-facilitators-in-smoking-behaviour%2C162897%2C0%2C2.html (Accessed: 7 June 2026).</a:t>
            </a:r>
            <a:endParaRPr lang="en-US" sz="1400" dirty="0">
              <a:latin typeface="Arial" panose="020B0604020202020204" pitchFamily="34" charset="0"/>
              <a:cs typeface="Arial" panose="020B0604020202020204" pitchFamily="34" charset="0"/>
            </a:endParaRPr>
          </a:p>
          <a:p>
            <a:pPr marL="171450" indent="-171450" algn="l">
              <a:lnSpc>
                <a:spcPct val="100000"/>
              </a:lnSpc>
              <a:spcBef>
                <a:spcPts val="0"/>
              </a:spcBef>
              <a:spcAft>
                <a:spcPts val="0"/>
              </a:spcAft>
              <a:buFont typeface="Wingdings" panose="05000000000000000000" charset="0"/>
              <a:buChar char="Ø"/>
              <a:defRPr sz="1000">
                <a:latin typeface="Aptos"/>
              </a:defRPr>
            </a:pPr>
            <a:r>
              <a:rPr lang="en-US" sz="1400" dirty="0">
                <a:solidFill>
                  <a:srgbClr val="17324D"/>
                </a:solidFill>
                <a:latin typeface="Arial" panose="020B0604020202020204" pitchFamily="34" charset="0"/>
                <a:ea typeface="Arial" panose="020B0604020202020204" pitchFamily="34" charset="-122"/>
                <a:cs typeface="Arial" panose="020B0604020202020204" pitchFamily="34" charset="0"/>
                <a:sym typeface="+mn-ea"/>
              </a:rPr>
              <a:t> House of Commons Library (2026) Statistics on alcohol: England. Available at: https://commonslibrary.parliament.uk/research-briefings/cbp-7626/ (Accessed: 7 June 2026).</a:t>
            </a:r>
            <a:endParaRPr lang="en-US" sz="1400" dirty="0">
              <a:latin typeface="Arial" panose="020B0604020202020204" pitchFamily="34" charset="0"/>
              <a:cs typeface="Arial" panose="020B0604020202020204" pitchFamily="34" charset="0"/>
            </a:endParaRPr>
          </a:p>
          <a:p>
            <a:pPr marL="171450" indent="-171450" algn="l">
              <a:lnSpc>
                <a:spcPct val="100000"/>
              </a:lnSpc>
              <a:spcBef>
                <a:spcPts val="0"/>
              </a:spcBef>
              <a:spcAft>
                <a:spcPts val="0"/>
              </a:spcAft>
              <a:buFont typeface="Wingdings" panose="05000000000000000000" charset="0"/>
              <a:buChar char="Ø"/>
              <a:defRPr sz="1000">
                <a:latin typeface="Aptos"/>
              </a:defRPr>
            </a:pPr>
            <a:r>
              <a:rPr lang="en-US" sz="1400" dirty="0">
                <a:solidFill>
                  <a:srgbClr val="17324D"/>
                </a:solidFill>
                <a:latin typeface="Arial" panose="020B0604020202020204" pitchFamily="34" charset="0"/>
                <a:ea typeface="Arial" panose="020B0604020202020204" pitchFamily="34" charset="-122"/>
                <a:cs typeface="Arial" panose="020B0604020202020204" pitchFamily="34" charset="0"/>
                <a:sym typeface="+mn-ea"/>
              </a:rPr>
              <a:t>. NHS (2021) NHS stop smoking services help you quit. Available at: https://www.nhs.uk/live-well/quit-smoking/nhs-stop-smoking-services-help-you-quit/ (Accessed: 8 June 2026)</a:t>
            </a:r>
          </a:p>
          <a:p>
            <a:pPr marL="171450" indent="-171450" algn="l">
              <a:lnSpc>
                <a:spcPct val="100000"/>
              </a:lnSpc>
              <a:spcBef>
                <a:spcPts val="0"/>
              </a:spcBef>
              <a:spcAft>
                <a:spcPts val="0"/>
              </a:spcAft>
              <a:buFont typeface="Wingdings" panose="05000000000000000000" charset="0"/>
              <a:buChar char="Ø"/>
              <a:defRPr sz="1000">
                <a:latin typeface="Aptos"/>
              </a:defRPr>
            </a:pPr>
            <a:r>
              <a:rPr lang="en-US" sz="1400" dirty="0">
                <a:solidFill>
                  <a:srgbClr val="17324D"/>
                </a:solidFill>
                <a:latin typeface="Arial" panose="020B0604020202020204" pitchFamily="34" charset="0"/>
                <a:ea typeface="Arial" panose="020B0604020202020204" pitchFamily="34" charset="-122"/>
                <a:cs typeface="Arial" panose="020B0604020202020204" pitchFamily="34" charset="0"/>
                <a:sym typeface="+mn-ea"/>
              </a:rPr>
              <a:t> NHS (2024a) Understanding the true impact of smoking. Available at: https://www.nhs.uk/better-health/quit-smoking/why-quit-smoking/understanding-the-true-impact-of-smoking/ (Accessed: 8 June 2026).</a:t>
            </a:r>
            <a:endParaRPr lang="en-US" sz="1400" dirty="0">
              <a:latin typeface="Arial" panose="020B0604020202020204" pitchFamily="34" charset="0"/>
              <a:cs typeface="Arial" panose="020B0604020202020204" pitchFamily="34" charset="0"/>
            </a:endParaRPr>
          </a:p>
          <a:p>
            <a:pPr marL="171450" indent="-171450" algn="l">
              <a:lnSpc>
                <a:spcPct val="100000"/>
              </a:lnSpc>
              <a:spcBef>
                <a:spcPts val="0"/>
              </a:spcBef>
              <a:spcAft>
                <a:spcPts val="0"/>
              </a:spcAft>
              <a:buFont typeface="Wingdings" panose="05000000000000000000" charset="0"/>
              <a:buChar char="Ø"/>
              <a:defRPr sz="1000">
                <a:latin typeface="Aptos"/>
              </a:defRPr>
            </a:pPr>
            <a:r>
              <a:rPr lang="en-US" sz="1400" dirty="0">
                <a:solidFill>
                  <a:srgbClr val="17324D"/>
                </a:solidFill>
                <a:latin typeface="Arial" panose="020B0604020202020204" pitchFamily="34" charset="0"/>
                <a:ea typeface="Arial" panose="020B0604020202020204" pitchFamily="34" charset="-122"/>
                <a:cs typeface="Arial" panose="020B0604020202020204" pitchFamily="34" charset="0"/>
                <a:sym typeface="+mn-ea"/>
              </a:rPr>
              <a:t> NHS (2024b) Drink less alcohol. Better Health. Available at: https://www.nhs.uk/better-health/drink-less/ (Accessed: 8 June 2026).</a:t>
            </a:r>
            <a:endParaRPr lang="en-US" sz="1400" dirty="0">
              <a:latin typeface="Arial" panose="020B0604020202020204" pitchFamily="34" charset="0"/>
              <a:cs typeface="Arial" panose="020B0604020202020204" pitchFamily="34" charset="0"/>
            </a:endParaRPr>
          </a:p>
          <a:p>
            <a:pPr indent="0" algn="l">
              <a:lnSpc>
                <a:spcPct val="100000"/>
              </a:lnSpc>
              <a:spcBef>
                <a:spcPts val="0"/>
              </a:spcBef>
              <a:spcAft>
                <a:spcPts val="0"/>
              </a:spcAft>
              <a:buFont typeface="Wingdings" panose="05000000000000000000" charset="0"/>
              <a:buNone/>
              <a:defRPr sz="1000">
                <a:latin typeface="Aptos"/>
              </a:defRPr>
            </a:pPr>
            <a:endParaRPr lang="en-US" sz="1400" b="0" dirty="0">
              <a:solidFill>
                <a:srgbClr val="1E1E1E"/>
              </a:solidFill>
              <a:latin typeface="Arial" panose="020B0604020202020204" pitchFamily="34" charset="0"/>
              <a:cs typeface="Arial" panose="020B0604020202020204" pitchFamily="34" charset="0"/>
            </a:endParaRPr>
          </a:p>
        </p:txBody>
      </p:sp>
      <p:sp>
        <p:nvSpPr>
          <p:cNvPr id="27" name="TextBox 26"/>
          <p:cNvSpPr txBox="1"/>
          <p:nvPr/>
        </p:nvSpPr>
        <p:spPr>
          <a:xfrm>
            <a:off x="11662410" y="868680"/>
            <a:ext cx="530225" cy="5257800"/>
          </a:xfrm>
          <a:prstGeom prst="rect">
            <a:avLst/>
          </a:prstGeom>
          <a:noFill/>
        </p:spPr>
        <p:txBody>
          <a:bodyPr wrap="square" lIns="18288" tIns="9144" rIns="18288" bIns="9144" anchor="t"/>
          <a:lstStyle/>
          <a:p>
            <a:pPr algn="l">
              <a:lnSpc>
                <a:spcPct val="100000"/>
              </a:lnSpc>
              <a:spcBef>
                <a:spcPts val="0"/>
              </a:spcBef>
              <a:spcAft>
                <a:spcPts val="0"/>
              </a:spcAft>
              <a:defRPr sz="1000">
                <a:latin typeface="Aptos"/>
              </a:defRPr>
            </a:pPr>
            <a:endParaRPr sz="1000" b="0" dirty="0">
              <a:solidFill>
                <a:srgbClr val="1E1E1E"/>
              </a:solidFill>
              <a:latin typeface="Aptos"/>
            </a:endParaRP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0"/>
          <p:cNvSpPr/>
          <p:nvPr/>
        </p:nvSpPr>
        <p:spPr>
          <a:xfrm>
            <a:off x="502920" y="228600"/>
            <a:ext cx="8046720" cy="384048"/>
          </a:xfrm>
          <a:prstGeom prst="rect">
            <a:avLst/>
          </a:prstGeom>
          <a:noFill/>
        </p:spPr>
        <p:txBody>
          <a:bodyPr wrap="square" lIns="0" tIns="0" rIns="0" bIns="0" rtlCol="0" anchor="ctr">
            <a:normAutofit/>
          </a:bodyPr>
          <a:lstStyle/>
          <a:p>
            <a:r>
              <a:rPr sz="2100" b="1">
                <a:solidFill>
                  <a:srgbClr val="006978"/>
                </a:solidFill>
                <a:latin typeface="Aptos Display"/>
              </a:rPr>
              <a:t>References: Harvard style</a:t>
            </a:r>
          </a:p>
        </p:txBody>
      </p:sp>
      <p:sp>
        <p:nvSpPr>
          <p:cNvPr id="4" name="Text 2"/>
          <p:cNvSpPr/>
          <p:nvPr/>
        </p:nvSpPr>
        <p:spPr>
          <a:xfrm>
            <a:off x="11137392" y="237744"/>
            <a:ext cx="502920" cy="292608"/>
          </a:xfrm>
          <a:prstGeom prst="rect">
            <a:avLst/>
          </a:prstGeom>
          <a:noFill/>
        </p:spPr>
        <p:txBody>
          <a:bodyPr wrap="square" lIns="18288" tIns="9144" rIns="18288" bIns="9144" rtlCol="0" anchor="t"/>
          <a:lstStyle/>
          <a:p>
            <a:pPr>
              <a:lnSpc>
                <a:spcPct val="100000"/>
              </a:lnSpc>
              <a:spcBef>
                <a:spcPts val="0"/>
              </a:spcBef>
              <a:spcAft>
                <a:spcPts val="0"/>
              </a:spcAft>
            </a:pPr>
            <a:r>
              <a:rPr sz="800" b="0">
                <a:latin typeface="Aptos"/>
              </a:rPr>
              <a:t>16</a:t>
            </a:r>
          </a:p>
        </p:txBody>
      </p:sp>
      <p:sp>
        <p:nvSpPr>
          <p:cNvPr id="5" name="Shape 3"/>
          <p:cNvSpPr/>
          <p:nvPr/>
        </p:nvSpPr>
        <p:spPr>
          <a:xfrm>
            <a:off x="502920" y="713232"/>
            <a:ext cx="11155680" cy="0"/>
          </a:xfrm>
          <a:prstGeom prst="line">
            <a:avLst/>
          </a:prstGeom>
          <a:noFill/>
          <a:ln w="12700">
            <a:solidFill>
              <a:srgbClr val="D9E7EC"/>
            </a:solidFill>
            <a:prstDash val="solid"/>
          </a:ln>
        </p:spPr>
        <p:txBody>
          <a:bodyPr/>
          <a:lstStyle/>
          <a:p>
            <a:endParaRPr/>
          </a:p>
        </p:txBody>
      </p:sp>
      <p:sp>
        <p:nvSpPr>
          <p:cNvPr id="6" name="Shape 4"/>
          <p:cNvSpPr/>
          <p:nvPr/>
        </p:nvSpPr>
        <p:spPr>
          <a:xfrm>
            <a:off x="594360" y="914400"/>
            <a:ext cx="10972800" cy="5257800"/>
          </a:xfrm>
          <a:prstGeom prst="roundRect">
            <a:avLst>
              <a:gd name="adj" fmla="val 2435"/>
            </a:avLst>
          </a:prstGeom>
          <a:solidFill>
            <a:srgbClr val="FFFFFF"/>
          </a:solidFill>
          <a:ln w="12700">
            <a:solidFill>
              <a:srgbClr val="E0ECEF"/>
            </a:solidFill>
            <a:prstDash val="solid"/>
          </a:ln>
          <a:effectLst>
            <a:outerShdw blurRad="12700" dist="8890" dir="2700000" algn="bl" rotWithShape="0">
              <a:srgbClr val="000000">
                <a:alpha val="8000"/>
              </a:srgbClr>
            </a:outerShdw>
          </a:effectLst>
        </p:spPr>
        <p:txBody>
          <a:bodyPr/>
          <a:lstStyle/>
          <a:p>
            <a:endParaRPr/>
          </a:p>
        </p:txBody>
      </p:sp>
      <p:sp>
        <p:nvSpPr>
          <p:cNvPr id="15" name="Text 13"/>
          <p:cNvSpPr/>
          <p:nvPr/>
        </p:nvSpPr>
        <p:spPr>
          <a:xfrm>
            <a:off x="10881360" y="6473952"/>
            <a:ext cx="731520" cy="201168"/>
          </a:xfrm>
          <a:prstGeom prst="rect">
            <a:avLst/>
          </a:prstGeom>
          <a:noFill/>
        </p:spPr>
        <p:txBody>
          <a:bodyPr wrap="square" lIns="18288" tIns="9144" rIns="18288" bIns="9144" rtlCol="0" anchor="t"/>
          <a:lstStyle/>
          <a:p>
            <a:pPr>
              <a:lnSpc>
                <a:spcPct val="100000"/>
              </a:lnSpc>
              <a:spcBef>
                <a:spcPts val="0"/>
              </a:spcBef>
              <a:spcAft>
                <a:spcPts val="0"/>
              </a:spcAft>
            </a:pPr>
            <a:r>
              <a:rPr sz="800" b="0">
                <a:latin typeface="Aptos"/>
              </a:rPr>
              <a:t>16</a:t>
            </a:r>
          </a:p>
        </p:txBody>
      </p:sp>
      <p:sp>
        <p:nvSpPr>
          <p:cNvPr id="26" name="TextBox 25"/>
          <p:cNvSpPr txBox="1"/>
          <p:nvPr/>
        </p:nvSpPr>
        <p:spPr>
          <a:xfrm>
            <a:off x="502920" y="868680"/>
            <a:ext cx="5349240" cy="5257800"/>
          </a:xfrm>
          <a:prstGeom prst="rect">
            <a:avLst/>
          </a:prstGeom>
          <a:noFill/>
        </p:spPr>
        <p:txBody>
          <a:bodyPr wrap="square" lIns="18288" tIns="9144" rIns="18288" bIns="9144" anchor="t"/>
          <a:lstStyle/>
          <a:p>
            <a:pPr algn="l">
              <a:lnSpc>
                <a:spcPct val="100000"/>
              </a:lnSpc>
              <a:spcBef>
                <a:spcPts val="0"/>
              </a:spcBef>
              <a:spcAft>
                <a:spcPts val="0"/>
              </a:spcAft>
              <a:defRPr sz="1000">
                <a:latin typeface="Aptos"/>
              </a:defRPr>
            </a:pPr>
            <a:endParaRPr sz="1200" b="0" dirty="0">
              <a:solidFill>
                <a:srgbClr val="1E1E1E"/>
              </a:solidFill>
              <a:latin typeface="Aptos"/>
            </a:endParaRPr>
          </a:p>
        </p:txBody>
      </p:sp>
      <p:sp>
        <p:nvSpPr>
          <p:cNvPr id="27" name="TextBox 26"/>
          <p:cNvSpPr txBox="1"/>
          <p:nvPr/>
        </p:nvSpPr>
        <p:spPr>
          <a:xfrm>
            <a:off x="6080760" y="868680"/>
            <a:ext cx="5349240" cy="5257800"/>
          </a:xfrm>
          <a:prstGeom prst="rect">
            <a:avLst/>
          </a:prstGeom>
          <a:noFill/>
        </p:spPr>
        <p:txBody>
          <a:bodyPr wrap="square" lIns="18288" tIns="9144" rIns="18288" bIns="9144" anchor="t"/>
          <a:lstStyle/>
          <a:p>
            <a:pPr algn="l">
              <a:lnSpc>
                <a:spcPct val="100000"/>
              </a:lnSpc>
              <a:spcBef>
                <a:spcPts val="0"/>
              </a:spcBef>
              <a:spcAft>
                <a:spcPts val="0"/>
              </a:spcAft>
              <a:defRPr sz="1000">
                <a:latin typeface="Aptos"/>
              </a:defRPr>
            </a:pPr>
            <a:endParaRPr sz="1200" b="0" dirty="0">
              <a:solidFill>
                <a:srgbClr val="1E1E1E"/>
              </a:solidFill>
              <a:latin typeface="Aptos"/>
            </a:endParaRPr>
          </a:p>
        </p:txBody>
      </p:sp>
      <p:sp>
        <p:nvSpPr>
          <p:cNvPr id="7" name="Text Box 6"/>
          <p:cNvSpPr txBox="1"/>
          <p:nvPr/>
        </p:nvSpPr>
        <p:spPr>
          <a:xfrm>
            <a:off x="646430" y="942976"/>
            <a:ext cx="10981055" cy="5257800"/>
          </a:xfrm>
          <a:prstGeom prst="rect">
            <a:avLst/>
          </a:prstGeom>
          <a:noFill/>
        </p:spPr>
        <p:txBody>
          <a:bodyPr wrap="square" rtlCol="0" anchor="t">
            <a:noAutofit/>
          </a:bodyPr>
          <a:lstStyle/>
          <a:p>
            <a:pPr marL="171450" indent="-171450" algn="l">
              <a:lnSpc>
                <a:spcPct val="100000"/>
              </a:lnSpc>
              <a:spcBef>
                <a:spcPts val="0"/>
              </a:spcBef>
              <a:spcAft>
                <a:spcPts val="0"/>
              </a:spcAft>
              <a:buFont typeface="Wingdings" panose="05000000000000000000" charset="0"/>
              <a:buChar char="Ø"/>
              <a:defRPr sz="1000">
                <a:latin typeface="Aptos"/>
              </a:defRPr>
            </a:pPr>
            <a:r>
              <a:rPr lang="en-US" sz="1400" dirty="0">
                <a:solidFill>
                  <a:srgbClr val="17324D"/>
                </a:solidFill>
                <a:latin typeface="Arial" panose="020B0604020202020204" pitchFamily="34" charset="0"/>
                <a:ea typeface="Arial" panose="020B0604020202020204" pitchFamily="34" charset="-122"/>
                <a:cs typeface="Arial" panose="020B0604020202020204" pitchFamily="34" charset="0"/>
                <a:sym typeface="+mn-ea"/>
              </a:rPr>
              <a:t> NHS England Digital (2026) Health Survey for England, 2024: adults health-related behaviours. Available at: https://digital.nhs.uk/data-and-information/publications/statistical/health-survey-for-england/2024/adults-health-related-behaviours (Accessed: 9 June 2026).</a:t>
            </a:r>
            <a:endParaRPr lang="en-US" sz="1400" dirty="0">
              <a:latin typeface="Arial" panose="020B0604020202020204" pitchFamily="34" charset="0"/>
              <a:cs typeface="Arial" panose="020B0604020202020204" pitchFamily="34" charset="0"/>
            </a:endParaRPr>
          </a:p>
          <a:p>
            <a:pPr marL="171450" indent="-171450" algn="l">
              <a:lnSpc>
                <a:spcPct val="100000"/>
              </a:lnSpc>
              <a:spcBef>
                <a:spcPts val="0"/>
              </a:spcBef>
              <a:spcAft>
                <a:spcPts val="0"/>
              </a:spcAft>
              <a:buFont typeface="Wingdings" panose="05000000000000000000" charset="0"/>
              <a:buChar char="Ø"/>
              <a:defRPr sz="1000">
                <a:latin typeface="Aptos"/>
              </a:defRPr>
            </a:pPr>
            <a:r>
              <a:rPr lang="en-US" sz="1400" dirty="0">
                <a:solidFill>
                  <a:srgbClr val="17324D"/>
                </a:solidFill>
                <a:latin typeface="Arial" panose="020B0604020202020204" pitchFamily="34" charset="0"/>
                <a:ea typeface="Arial" panose="020B0604020202020204" pitchFamily="34" charset="-122"/>
                <a:cs typeface="Arial" panose="020B0604020202020204" pitchFamily="34" charset="0"/>
                <a:sym typeface="+mn-ea"/>
              </a:rPr>
              <a:t>. National Institute for Health and Care Excellence (NICE) (2025) Tobacco: preventing uptake, promoting quitting and treating dependence (NG209). Available at: https://www.nice.org.uk/guidance/ng209 (Accessed: 9 June 2026).</a:t>
            </a:r>
            <a:endParaRPr lang="en-US" sz="1400" dirty="0">
              <a:latin typeface="Arial" panose="020B0604020202020204" pitchFamily="34" charset="0"/>
              <a:cs typeface="Arial" panose="020B0604020202020204" pitchFamily="34" charset="0"/>
            </a:endParaRPr>
          </a:p>
          <a:p>
            <a:pPr marL="171450" indent="-171450" algn="l">
              <a:lnSpc>
                <a:spcPct val="100000"/>
              </a:lnSpc>
              <a:spcBef>
                <a:spcPts val="0"/>
              </a:spcBef>
              <a:spcAft>
                <a:spcPts val="0"/>
              </a:spcAft>
              <a:buFont typeface="Wingdings" panose="05000000000000000000" charset="0"/>
              <a:buChar char="Ø"/>
              <a:defRPr sz="1000">
                <a:latin typeface="Aptos"/>
              </a:defRPr>
            </a:pPr>
            <a:r>
              <a:rPr lang="en-US" sz="1400" dirty="0">
                <a:solidFill>
                  <a:srgbClr val="17324D"/>
                </a:solidFill>
                <a:latin typeface="Arial" panose="020B0604020202020204" pitchFamily="34" charset="0"/>
                <a:ea typeface="Arial" panose="020B0604020202020204" pitchFamily="34" charset="-122"/>
                <a:cs typeface="Arial" panose="020B0604020202020204" pitchFamily="34" charset="0"/>
                <a:sym typeface="+mn-ea"/>
              </a:rPr>
              <a:t>. Office for National Statistics (2025) Adult smoking habits in the UK: 2024. Available at: https://www.ons.gov.uk/peoplepopulationandcommunity/healthandsocialcare/healthandlifeexpectancies/bulletins/adultsmokinghabitsingreatbritain/2024 (Accessed: 9 June 2026).</a:t>
            </a:r>
            <a:endParaRPr lang="en-US" sz="1400" dirty="0">
              <a:latin typeface="Arial" panose="020B0604020202020204" pitchFamily="34" charset="0"/>
              <a:cs typeface="Arial" panose="020B0604020202020204" pitchFamily="34" charset="0"/>
            </a:endParaRPr>
          </a:p>
          <a:p>
            <a:pPr marL="171450" indent="-171450" algn="l">
              <a:lnSpc>
                <a:spcPct val="100000"/>
              </a:lnSpc>
              <a:spcBef>
                <a:spcPts val="0"/>
              </a:spcBef>
              <a:spcAft>
                <a:spcPts val="0"/>
              </a:spcAft>
              <a:buFont typeface="Wingdings" panose="05000000000000000000" charset="0"/>
              <a:buChar char="Ø"/>
              <a:defRPr sz="1000">
                <a:latin typeface="Aptos"/>
              </a:defRPr>
            </a:pPr>
            <a:r>
              <a:rPr lang="en-US" sz="1400" dirty="0">
                <a:solidFill>
                  <a:srgbClr val="17324D"/>
                </a:solidFill>
                <a:latin typeface="Arial" panose="020B0604020202020204" pitchFamily="34" charset="0"/>
                <a:ea typeface="Arial" panose="020B0604020202020204" pitchFamily="34" charset="-122"/>
                <a:cs typeface="Arial" panose="020B0604020202020204" pitchFamily="34" charset="0"/>
                <a:sym typeface="+mn-ea"/>
              </a:rPr>
              <a:t>. Park, M.H. et al. (2024) Transtheoretical model to predict stages of change in smoking cessation behaviour among adolescent smokers. Frontiers in Public Health, 12. Available at: https://www.frontiersin.org/journals/public-health/articles/10.3389/fpubh.2024.1399478/full (Accessed: 10 June 2026).</a:t>
            </a:r>
            <a:endParaRPr lang="en-US" sz="1400" dirty="0">
              <a:latin typeface="Arial" panose="020B0604020202020204" pitchFamily="34" charset="0"/>
              <a:cs typeface="Arial" panose="020B0604020202020204" pitchFamily="34" charset="0"/>
            </a:endParaRPr>
          </a:p>
          <a:p>
            <a:pPr marL="171450" indent="-171450" algn="l">
              <a:lnSpc>
                <a:spcPct val="100000"/>
              </a:lnSpc>
              <a:spcBef>
                <a:spcPts val="0"/>
              </a:spcBef>
              <a:spcAft>
                <a:spcPts val="0"/>
              </a:spcAft>
              <a:buFont typeface="Wingdings" panose="05000000000000000000" charset="0"/>
              <a:buChar char="Ø"/>
              <a:defRPr sz="1000">
                <a:latin typeface="Aptos"/>
              </a:defRPr>
            </a:pPr>
            <a:r>
              <a:rPr lang="en-US" sz="1400" dirty="0">
                <a:solidFill>
                  <a:srgbClr val="17324D"/>
                </a:solidFill>
                <a:latin typeface="Arial" panose="020B0604020202020204" pitchFamily="34" charset="0"/>
                <a:ea typeface="Arial" panose="020B0604020202020204" pitchFamily="34" charset="-122"/>
                <a:cs typeface="Arial" panose="020B0604020202020204" pitchFamily="34" charset="0"/>
                <a:sym typeface="+mn-ea"/>
              </a:rPr>
              <a:t>. World Health Organization (2024) Alcohol. Available at: https://www.who.int/news-room/fact-sheets/detail/alcohol (Accessed: 10 June 2026).</a:t>
            </a:r>
            <a:endParaRPr lang="en-US" sz="1400" dirty="0">
              <a:latin typeface="Arial" panose="020B0604020202020204" pitchFamily="34" charset="0"/>
              <a:cs typeface="Arial" panose="020B0604020202020204" pitchFamily="34" charset="0"/>
            </a:endParaRPr>
          </a:p>
          <a:p>
            <a:pPr marL="171450" indent="-171450" algn="l">
              <a:lnSpc>
                <a:spcPct val="100000"/>
              </a:lnSpc>
              <a:spcBef>
                <a:spcPts val="0"/>
              </a:spcBef>
              <a:spcAft>
                <a:spcPts val="0"/>
              </a:spcAft>
              <a:buFont typeface="Wingdings" panose="05000000000000000000" charset="0"/>
              <a:buChar char="Ø"/>
              <a:defRPr sz="1000">
                <a:latin typeface="Aptos"/>
              </a:defRPr>
            </a:pPr>
            <a:r>
              <a:rPr lang="en-US" sz="1400" dirty="0">
                <a:solidFill>
                  <a:srgbClr val="17324D"/>
                </a:solidFill>
                <a:latin typeface="Arial" panose="020B0604020202020204" pitchFamily="34" charset="0"/>
                <a:ea typeface="Arial" panose="020B0604020202020204" pitchFamily="34" charset="-122"/>
                <a:cs typeface="Arial" panose="020B0604020202020204" pitchFamily="34" charset="0"/>
                <a:sym typeface="+mn-ea"/>
              </a:rPr>
              <a:t>. World Health Organization Europe (2025) Effects of tobacco on health. Available at: https://www.who.int/europe/news-room/fact-sheets/item/effects-of-tobacco-on-health (Accessed: 10 June 2026).</a:t>
            </a:r>
            <a:endParaRPr lang="en-US" sz="1400" dirty="0">
              <a:latin typeface="Arial" panose="020B0604020202020204" pitchFamily="34" charset="0"/>
              <a:cs typeface="Arial" panose="020B0604020202020204" pitchFamily="34" charset="0"/>
            </a:endParaRPr>
          </a:p>
          <a:p>
            <a:pPr marL="171450" indent="-171450" algn="l">
              <a:lnSpc>
                <a:spcPct val="100000"/>
              </a:lnSpc>
              <a:spcBef>
                <a:spcPts val="0"/>
              </a:spcBef>
              <a:spcAft>
                <a:spcPts val="0"/>
              </a:spcAft>
              <a:buFont typeface="Wingdings" panose="05000000000000000000" charset="0"/>
              <a:buChar char="Ø"/>
              <a:defRPr sz="1000">
                <a:latin typeface="Aptos"/>
              </a:defRPr>
            </a:pPr>
            <a:r>
              <a:rPr lang="en-US" sz="1400" dirty="0">
                <a:solidFill>
                  <a:srgbClr val="17324D"/>
                </a:solidFill>
                <a:latin typeface="Arial" panose="020B0604020202020204" pitchFamily="34" charset="0"/>
                <a:ea typeface="Arial" panose="020B0604020202020204" pitchFamily="34" charset="-122"/>
                <a:cs typeface="Arial" panose="020B0604020202020204" pitchFamily="34" charset="0"/>
                <a:sym typeface="+mn-ea"/>
              </a:rPr>
              <a:t>.</a:t>
            </a:r>
            <a:endParaRPr lang="en-US" sz="1400" dirty="0">
              <a:latin typeface="Arial" panose="020B0604020202020204" pitchFamily="34" charset="0"/>
              <a:cs typeface="Arial" panose="020B0604020202020204" pitchFamily="34" charset="0"/>
            </a:endParaRPr>
          </a:p>
          <a:p>
            <a:pPr algn="l">
              <a:lnSpc>
                <a:spcPct val="100000"/>
              </a:lnSpc>
              <a:spcBef>
                <a:spcPts val="0"/>
              </a:spcBef>
              <a:spcAft>
                <a:spcPts val="0"/>
              </a:spcAft>
              <a:defRPr sz="1000">
                <a:latin typeface="Aptos"/>
              </a:defRPr>
            </a:pPr>
            <a:endParaRPr lang="en-US" sz="1400" dirty="0">
              <a:latin typeface="Arial" panose="020B0604020202020204" pitchFamily="34" charset="0"/>
              <a:cs typeface="Arial" panose="020B0604020202020204" pitchFamily="34" charset="0"/>
            </a:endParaRPr>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ptos Display"/>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ptos"/>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139</TotalTime>
  <Words>4873</Words>
  <Application>Microsoft Office PowerPoint</Application>
  <PresentationFormat>Widescreen</PresentationFormat>
  <Paragraphs>341</Paragraphs>
  <Slides>16</Slides>
  <Notes>15</Notes>
  <HiddenSlides>0</HiddenSlides>
  <MMClips>0</MMClips>
  <ScaleCrop>false</ScaleCrop>
  <HeadingPairs>
    <vt:vector size="4" baseType="variant">
      <vt:variant>
        <vt:lpstr>Theme</vt:lpstr>
      </vt:variant>
      <vt:variant>
        <vt:i4>1</vt:i4>
      </vt:variant>
      <vt:variant>
        <vt:lpstr>Slide Titles</vt:lpstr>
      </vt:variant>
      <vt:variant>
        <vt:i4>16</vt:i4>
      </vt:variant>
    </vt:vector>
  </HeadingPairs>
  <TitlesOfParts>
    <vt:vector size="17" baseType="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cp:revision>27</cp:revision>
  <dcterms:created xsi:type="dcterms:W3CDTF">2026-06-18T15:50:00Z</dcterms:created>
  <dcterms:modified xsi:type="dcterms:W3CDTF">2026-06-21T09:21:42Z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1033-12.1.0.26880</vt:lpwstr>
  </property>
  <property fmtid="{D5CDD505-2E9C-101B-9397-08002B2CF9AE}" pid="3" name="ICV">
    <vt:lpwstr>B9E49A1D8BE14E1587E7C747540087E1_13</vt:lpwstr>
  </property>
</Properties>
</file>