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67F60-F358-41BF-A105-D08A279F8BB2}" v="3" dt="2025-06-12T19:17:40.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60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Rowland-Jones (2213554)" userId="8e7f6c3d-5295-4eeb-ad1a-7272a3c01c61" providerId="ADAL" clId="{29B67F60-F358-41BF-A105-D08A279F8BB2}"/>
    <pc:docChg chg="custSel modSld">
      <pc:chgData name="Ben Rowland-Jones (2213554)" userId="8e7f6c3d-5295-4eeb-ad1a-7272a3c01c61" providerId="ADAL" clId="{29B67F60-F358-41BF-A105-D08A279F8BB2}" dt="2025-06-15T15:21:14.622" v="149" actId="14100"/>
      <pc:docMkLst>
        <pc:docMk/>
      </pc:docMkLst>
      <pc:sldChg chg="addSp delSp modSp mod">
        <pc:chgData name="Ben Rowland-Jones (2213554)" userId="8e7f6c3d-5295-4eeb-ad1a-7272a3c01c61" providerId="ADAL" clId="{29B67F60-F358-41BF-A105-D08A279F8BB2}" dt="2025-06-15T15:21:14.622" v="149" actId="14100"/>
        <pc:sldMkLst>
          <pc:docMk/>
          <pc:sldMk cId="1032727246" sldId="256"/>
        </pc:sldMkLst>
        <pc:spChg chg="del">
          <ac:chgData name="Ben Rowland-Jones (2213554)" userId="8e7f6c3d-5295-4eeb-ad1a-7272a3c01c61" providerId="ADAL" clId="{29B67F60-F358-41BF-A105-D08A279F8BB2}" dt="2025-06-15T15:20:57.096" v="145" actId="478"/>
          <ac:spMkLst>
            <pc:docMk/>
            <pc:sldMk cId="1032727246" sldId="256"/>
            <ac:spMk id="5" creationId="{00000000-0000-0000-0000-000000000000}"/>
          </ac:spMkLst>
        </pc:spChg>
        <pc:spChg chg="mod">
          <ac:chgData name="Ben Rowland-Jones (2213554)" userId="8e7f6c3d-5295-4eeb-ad1a-7272a3c01c61" providerId="ADAL" clId="{29B67F60-F358-41BF-A105-D08A279F8BB2}" dt="2025-06-12T19:16:04.003" v="135" actId="20577"/>
          <ac:spMkLst>
            <pc:docMk/>
            <pc:sldMk cId="1032727246" sldId="256"/>
            <ac:spMk id="23" creationId="{00000000-0000-0000-0000-000000000000}"/>
          </ac:spMkLst>
        </pc:spChg>
        <pc:spChg chg="mod">
          <ac:chgData name="Ben Rowland-Jones (2213554)" userId="8e7f6c3d-5295-4eeb-ad1a-7272a3c01c61" providerId="ADAL" clId="{29B67F60-F358-41BF-A105-D08A279F8BB2}" dt="2025-06-12T19:14:56.350" v="3" actId="20577"/>
          <ac:spMkLst>
            <pc:docMk/>
            <pc:sldMk cId="1032727246" sldId="256"/>
            <ac:spMk id="34" creationId="{AE9CB2CE-9442-0FC3-F90A-2CA7B84E19BA}"/>
          </ac:spMkLst>
        </pc:spChg>
        <pc:picChg chg="del">
          <ac:chgData name="Ben Rowland-Jones (2213554)" userId="8e7f6c3d-5295-4eeb-ad1a-7272a3c01c61" providerId="ADAL" clId="{29B67F60-F358-41BF-A105-D08A279F8BB2}" dt="2025-06-15T15:20:58.951" v="146" actId="478"/>
          <ac:picMkLst>
            <pc:docMk/>
            <pc:sldMk cId="1032727246" sldId="256"/>
            <ac:picMk id="3" creationId="{00000000-0000-0000-0000-000000000000}"/>
          </ac:picMkLst>
        </pc:picChg>
        <pc:picChg chg="add mod">
          <ac:chgData name="Ben Rowland-Jones (2213554)" userId="8e7f6c3d-5295-4eeb-ad1a-7272a3c01c61" providerId="ADAL" clId="{29B67F60-F358-41BF-A105-D08A279F8BB2}" dt="2025-06-15T15:21:14.622" v="149" actId="14100"/>
          <ac:picMkLst>
            <pc:docMk/>
            <pc:sldMk cId="1032727246" sldId="256"/>
            <ac:picMk id="18" creationId="{34DB1368-AAC7-9D92-4296-ACB66B9FB55F}"/>
          </ac:picMkLst>
        </pc:picChg>
        <pc:picChg chg="add mod">
          <ac:chgData name="Ben Rowland-Jones (2213554)" userId="8e7f6c3d-5295-4eeb-ad1a-7272a3c01c61" providerId="ADAL" clId="{29B67F60-F358-41BF-A105-D08A279F8BB2}" dt="2025-06-12T19:17:56.811" v="144" actId="1076"/>
          <ac:picMkLst>
            <pc:docMk/>
            <pc:sldMk cId="1032727246" sldId="256"/>
            <ac:picMk id="45" creationId="{C609CA96-0D93-EC2F-3B58-B94687673E6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Root Cause Analysis and Improvement of Optical Module Failures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By Ben Rowland-Jones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Supervised by 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Renishaw’s Additive Manufacturing (AM) division assembles and tests the RenAM500 series of multi-laser, powder recirculating 3D printers. </a:t>
            </a:r>
          </a:p>
          <a:p>
            <a:pPr>
              <a:spcBef>
                <a:spcPct val="50000"/>
              </a:spcBef>
            </a:pPr>
            <a:r>
              <a:rPr lang="en-US" altLang="en-US" sz="2800" dirty="0"/>
              <a:t>The optical module is a sub-assembly that directs and focusses the lasers used to sinter parts. This project aims to analyse, rectify and improve the top four failure modes within the optical module assembly process and reduce overall CoPQ.</a:t>
            </a:r>
          </a:p>
          <a:p>
            <a:pPr>
              <a:spcBef>
                <a:spcPct val="50000"/>
              </a:spcBef>
            </a:pPr>
            <a:r>
              <a:rPr lang="en-US" altLang="en-US" sz="2800" dirty="0"/>
              <a:t> The four failure modes are:</a:t>
            </a:r>
          </a:p>
          <a:p>
            <a:pPr marL="457200" indent="-457200">
              <a:spcBef>
                <a:spcPct val="50000"/>
              </a:spcBef>
              <a:buFont typeface="Arial" panose="020B0604020202020204" pitchFamily="34" charset="0"/>
              <a:buChar char="•"/>
            </a:pPr>
            <a:r>
              <a:rPr lang="en-US" altLang="en-US" sz="2800" dirty="0"/>
              <a:t>Max drift</a:t>
            </a:r>
          </a:p>
          <a:p>
            <a:pPr marL="457200" indent="-457200">
              <a:spcBef>
                <a:spcPct val="50000"/>
              </a:spcBef>
              <a:buFont typeface="Arial" panose="020B0604020202020204" pitchFamily="34" charset="0"/>
              <a:buChar char="•"/>
            </a:pPr>
            <a:r>
              <a:rPr lang="en-US" altLang="en-US" sz="2800" dirty="0"/>
              <a:t>Focus offset</a:t>
            </a:r>
          </a:p>
          <a:p>
            <a:pPr marL="457200" indent="-457200">
              <a:spcBef>
                <a:spcPct val="50000"/>
              </a:spcBef>
              <a:buFont typeface="Arial" panose="020B0604020202020204" pitchFamily="34" charset="0"/>
              <a:buChar char="•"/>
            </a:pPr>
            <a:r>
              <a:rPr lang="en-US" altLang="en-US" sz="2800" dirty="0"/>
              <a:t>Galvo positioning</a:t>
            </a:r>
          </a:p>
          <a:p>
            <a:pPr marL="457200" indent="-457200">
              <a:spcBef>
                <a:spcPct val="50000"/>
              </a:spcBef>
              <a:buFont typeface="Arial" panose="020B0604020202020204" pitchFamily="34" charset="0"/>
              <a:buChar char="•"/>
            </a:pPr>
            <a:r>
              <a:rPr lang="en-US" altLang="en-US" sz="2800" dirty="0"/>
              <a:t>Optical contamination</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5921762"/>
            <a:ext cx="6415087" cy="703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40000"/>
              </a:spcBef>
            </a:pPr>
            <a:r>
              <a:rPr lang="en-AU" altLang="en-US" sz="2800" dirty="0"/>
              <a:t>The main methodology used throughout the project was DMAIC, which is a Six Sigma tool used widely in process engineering [1].</a:t>
            </a:r>
          </a:p>
          <a:p>
            <a:pPr>
              <a:spcBef>
                <a:spcPct val="40000"/>
              </a:spcBef>
            </a:pPr>
            <a:r>
              <a:rPr lang="en-AU" altLang="en-US" sz="2800" dirty="0"/>
              <a:t>Using an excerpt from “Six Sigma &amp; Quality Management” by Paulo Pereira and a case study by Monika Smetkowska as a reference, the define phase was written. This is where, in the project charter, the Pareto chart of all failures in the last six months in the quad fusion cell is displayed graphically:</a:t>
            </a:r>
          </a:p>
        </p:txBody>
      </p:sp>
      <p:sp>
        <p:nvSpPr>
          <p:cNvPr id="16" name="Text Box 16"/>
          <p:cNvSpPr txBox="1">
            <a:spLocks noChangeArrowheads="1"/>
          </p:cNvSpPr>
          <p:nvPr/>
        </p:nvSpPr>
        <p:spPr bwMode="auto">
          <a:xfrm>
            <a:off x="7692189" y="8234795"/>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Data Collection Plan from the Measure Phase</a:t>
            </a:r>
          </a:p>
        </p:txBody>
      </p:sp>
      <p:sp>
        <p:nvSpPr>
          <p:cNvPr id="17" name="Text Box 21"/>
          <p:cNvSpPr txBox="1">
            <a:spLocks noChangeArrowheads="1"/>
          </p:cNvSpPr>
          <p:nvPr/>
        </p:nvSpPr>
        <p:spPr bwMode="auto">
          <a:xfrm>
            <a:off x="7734781" y="6218429"/>
            <a:ext cx="5718718" cy="1990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dirty="0">
                <a:latin typeface="Arial" panose="020B0604020202020204" pitchFamily="34" charset="0"/>
                <a:cs typeface="Arial" panose="020B0604020202020204" pitchFamily="34" charset="0"/>
              </a:rPr>
              <a:t>The measure phase saw the introduction of the data collection plan (below), along with a process flow of the quad fusion cell. </a:t>
            </a:r>
          </a:p>
        </p:txBody>
      </p:sp>
      <p:sp>
        <p:nvSpPr>
          <p:cNvPr id="22" name="Text Box 10"/>
          <p:cNvSpPr txBox="1">
            <a:spLocks noChangeArrowheads="1"/>
          </p:cNvSpPr>
          <p:nvPr/>
        </p:nvSpPr>
        <p:spPr bwMode="auto">
          <a:xfrm>
            <a:off x="14711488" y="18356493"/>
            <a:ext cx="6415088" cy="5736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I would like to thank the University for giving me the knowledge and space to carry out my work.</a:t>
            </a:r>
          </a:p>
          <a:p>
            <a:pPr>
              <a:spcBef>
                <a:spcPct val="50000"/>
              </a:spcBef>
            </a:pPr>
            <a:r>
              <a:rPr lang="en-GB" altLang="en-US" sz="2800" dirty="0"/>
              <a:t>I would also like to thank Renishaw for allowing me the time to complete this course.</a:t>
            </a:r>
          </a:p>
          <a:p>
            <a:pPr>
              <a:spcBef>
                <a:spcPct val="50000"/>
              </a:spcBef>
            </a:pPr>
            <a:r>
              <a:rPr lang="en-GB" altLang="en-US" sz="2800" dirty="0"/>
              <a:t>I would finally like to thank my Wife, who made this degree possible.</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Meryem </a:t>
            </a:r>
            <a:r>
              <a:rPr lang="en-AU" altLang="en-US" sz="1800" dirty="0" err="1">
                <a:ea typeface="Arial" charset="0"/>
                <a:cs typeface="Arial" charset="0"/>
              </a:rPr>
              <a:t>Uluskan</a:t>
            </a:r>
            <a:r>
              <a:rPr lang="en-AU" altLang="en-US" sz="1800" dirty="0">
                <a:ea typeface="Arial" charset="0"/>
                <a:cs typeface="Arial" charset="0"/>
              </a:rPr>
              <a:t>, “A Comprehensive Insight into the Six Sigma Toolbox”, International Journal of Lean Six Sigma, 2016</a:t>
            </a:r>
          </a:p>
          <a:p>
            <a:pPr marL="0" indent="0">
              <a:spcBef>
                <a:spcPct val="50000"/>
              </a:spcBef>
            </a:pPr>
            <a:r>
              <a:rPr lang="en-AU" altLang="en-US" sz="1800" dirty="0">
                <a:ea typeface="Arial" charset="0"/>
                <a:cs typeface="Arial" charset="0"/>
              </a:rPr>
              <a:t>[2] Hosam Al-</a:t>
            </a:r>
            <a:r>
              <a:rPr lang="en-AU" altLang="en-US" sz="1800" dirty="0" err="1">
                <a:ea typeface="Arial" charset="0"/>
                <a:cs typeface="Arial" charset="0"/>
              </a:rPr>
              <a:t>Samarraie</a:t>
            </a:r>
            <a:r>
              <a:rPr lang="en-AU" altLang="en-US" sz="1800" dirty="0">
                <a:ea typeface="Arial" charset="0"/>
                <a:cs typeface="Arial" charset="0"/>
              </a:rPr>
              <a:t>, A Review of Brainstorming Techniques in Higher Education”,  Thinking Skills and Creativity, 2018</a:t>
            </a:r>
          </a:p>
          <a:p>
            <a:pPr marL="0" indent="0">
              <a:spcBef>
                <a:spcPct val="50000"/>
              </a:spcBef>
            </a:pPr>
            <a:r>
              <a:rPr lang="en-AU" altLang="en-US" sz="1800" dirty="0">
                <a:ea typeface="Arial" charset="0"/>
                <a:cs typeface="Arial" charset="0"/>
              </a:rPr>
              <a:t>[3] James C. </a:t>
            </a:r>
            <a:r>
              <a:rPr lang="en-AU" altLang="en-US" sz="1800" dirty="0" err="1">
                <a:ea typeface="Arial" charset="0"/>
                <a:cs typeface="Arial" charset="0"/>
              </a:rPr>
              <a:t>Benneyan</a:t>
            </a:r>
            <a:r>
              <a:rPr lang="en-AU" altLang="en-US" sz="1800" dirty="0">
                <a:ea typeface="Arial" charset="0"/>
                <a:cs typeface="Arial" charset="0"/>
              </a:rPr>
              <a:t>, “Use and Interpretation of Statistical Control Charts”, International Journal for Quality Healthcare, 1998</a:t>
            </a:r>
          </a:p>
        </p:txBody>
      </p:sp>
      <p:sp>
        <p:nvSpPr>
          <p:cNvPr id="24" name="Text Box 22"/>
          <p:cNvSpPr txBox="1">
            <a:spLocks noChangeArrowheads="1"/>
          </p:cNvSpPr>
          <p:nvPr/>
        </p:nvSpPr>
        <p:spPr bwMode="auto">
          <a:xfrm>
            <a:off x="14711488" y="5643754"/>
            <a:ext cx="6415087"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sz="2800" dirty="0"/>
              <a:t>After applying the DMAIC method to the quad fusion cell, the CoPQ reduced by 78% and no customer orders have been missed. </a:t>
            </a:r>
          </a:p>
          <a:p>
            <a:pPr>
              <a:spcBef>
                <a:spcPct val="50000"/>
              </a:spcBef>
            </a:pPr>
            <a:r>
              <a:rPr lang="en-AU" altLang="en-US" sz="2800" dirty="0"/>
              <a:t>There are also no modules that have been returned from commissioning for the four failure modes that were the focus of this report. Below is a table of aims and objectives, along with the outcome: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29" name="Picture 28" descr="A graph with a line going up&#10;&#10;AI-generated content may be incorrect.">
            <a:extLst>
              <a:ext uri="{FF2B5EF4-FFF2-40B4-BE49-F238E27FC236}">
                <a16:creationId xmlns:a16="http://schemas.microsoft.com/office/drawing/2014/main" id="{76AFA644-AA7A-D24A-D21C-665CE23EB0C5}"/>
              </a:ext>
            </a:extLst>
          </p:cNvPr>
          <p:cNvPicPr>
            <a:picLocks noChangeAspect="1"/>
          </p:cNvPicPr>
          <p:nvPr/>
        </p:nvPicPr>
        <p:blipFill>
          <a:blip r:embed="rId4"/>
          <a:stretch>
            <a:fillRect/>
          </a:stretch>
        </p:blipFill>
        <p:spPr>
          <a:xfrm>
            <a:off x="392400" y="22782536"/>
            <a:ext cx="7232643" cy="4217991"/>
          </a:xfrm>
          <a:prstGeom prst="rect">
            <a:avLst/>
          </a:prstGeom>
          <a:ln>
            <a:solidFill>
              <a:schemeClr val="tx1"/>
            </a:solidFill>
          </a:ln>
        </p:spPr>
      </p:pic>
      <p:sp>
        <p:nvSpPr>
          <p:cNvPr id="33" name="TextBox 32">
            <a:extLst>
              <a:ext uri="{FF2B5EF4-FFF2-40B4-BE49-F238E27FC236}">
                <a16:creationId xmlns:a16="http://schemas.microsoft.com/office/drawing/2014/main" id="{0A1B77BB-1547-4475-5F9F-E7AFEF31D621}"/>
              </a:ext>
            </a:extLst>
          </p:cNvPr>
          <p:cNvSpPr txBox="1"/>
          <p:nvPr/>
        </p:nvSpPr>
        <p:spPr>
          <a:xfrm>
            <a:off x="180000" y="27107897"/>
            <a:ext cx="7673476"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Pareto Chart of Failure Modes in the Quad Cell over the past Six Months</a:t>
            </a:r>
          </a:p>
        </p:txBody>
      </p:sp>
      <p:pic>
        <p:nvPicPr>
          <p:cNvPr id="11" name="Picture 10">
            <a:extLst>
              <a:ext uri="{FF2B5EF4-FFF2-40B4-BE49-F238E27FC236}">
                <a16:creationId xmlns:a16="http://schemas.microsoft.com/office/drawing/2014/main" id="{5F2FB9F3-A6A7-0370-24E6-2BF251029BD6}"/>
              </a:ext>
            </a:extLst>
          </p:cNvPr>
          <p:cNvPicPr>
            <a:picLocks noChangeAspect="1"/>
          </p:cNvPicPr>
          <p:nvPr/>
        </p:nvPicPr>
        <p:blipFill>
          <a:blip r:embed="rId5"/>
          <a:stretch>
            <a:fillRect/>
          </a:stretch>
        </p:blipFill>
        <p:spPr>
          <a:xfrm>
            <a:off x="6812464" y="8744293"/>
            <a:ext cx="7478169" cy="1343212"/>
          </a:xfrm>
          <a:prstGeom prst="rect">
            <a:avLst/>
          </a:prstGeom>
        </p:spPr>
      </p:pic>
      <p:sp>
        <p:nvSpPr>
          <p:cNvPr id="14" name="Text Box 21">
            <a:extLst>
              <a:ext uri="{FF2B5EF4-FFF2-40B4-BE49-F238E27FC236}">
                <a16:creationId xmlns:a16="http://schemas.microsoft.com/office/drawing/2014/main" id="{91B6435F-55E2-15F2-2FBF-8A27CCE29F77}"/>
              </a:ext>
            </a:extLst>
          </p:cNvPr>
          <p:cNvSpPr txBox="1">
            <a:spLocks noChangeArrowheads="1"/>
          </p:cNvSpPr>
          <p:nvPr/>
        </p:nvSpPr>
        <p:spPr bwMode="auto">
          <a:xfrm>
            <a:off x="7730521" y="10298623"/>
            <a:ext cx="5718718"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dirty="0">
                <a:latin typeface="Arial" panose="020B0604020202020204" pitchFamily="34" charset="0"/>
                <a:cs typeface="Arial" panose="020B0604020202020204" pitchFamily="34" charset="0"/>
              </a:rPr>
              <a:t>The sources of variation in the process are also mentioned in the measure phase, such as fitting the alignment of voice coil to BDO block and optical tolerances.</a:t>
            </a:r>
          </a:p>
        </p:txBody>
      </p:sp>
      <p:sp>
        <p:nvSpPr>
          <p:cNvPr id="19" name="Text Box 21">
            <a:extLst>
              <a:ext uri="{FF2B5EF4-FFF2-40B4-BE49-F238E27FC236}">
                <a16:creationId xmlns:a16="http://schemas.microsoft.com/office/drawing/2014/main" id="{F9533EB0-33D6-1DEC-35CE-C9BE12FCECAA}"/>
              </a:ext>
            </a:extLst>
          </p:cNvPr>
          <p:cNvSpPr txBox="1">
            <a:spLocks noChangeArrowheads="1"/>
          </p:cNvSpPr>
          <p:nvPr/>
        </p:nvSpPr>
        <p:spPr bwMode="auto">
          <a:xfrm>
            <a:off x="7791998" y="12630701"/>
            <a:ext cx="5718718" cy="5376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dirty="0">
                <a:latin typeface="Arial" panose="020B0604020202020204" pitchFamily="34" charset="0"/>
                <a:cs typeface="Arial" panose="020B0604020202020204" pitchFamily="34" charset="0"/>
              </a:rPr>
              <a:t>The analyse phase split off the failure modes into four sections, where the tests are explained and root causes were found to be:</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Focus – BDO alignment camera position</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Max Drift – Contamination (supplier)</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Galvo Positioning – detached micrometre on bench</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Optical contamination – dirty incoming parts</a:t>
            </a:r>
          </a:p>
          <a:p>
            <a:pPr marL="457200" indent="-457200">
              <a:buFont typeface="Arial" panose="020B0604020202020204" pitchFamily="34" charset="0"/>
              <a:buChar char="•"/>
            </a:pPr>
            <a:endParaRPr lang="en-AU" altLang="en-US" dirty="0">
              <a:latin typeface="Arial" panose="020B0604020202020204" pitchFamily="34" charset="0"/>
              <a:cs typeface="Arial" panose="020B0604020202020204" pitchFamily="34" charset="0"/>
            </a:endParaRPr>
          </a:p>
          <a:p>
            <a:endParaRPr lang="en-AU" altLang="en-US" sz="2800" dirty="0">
              <a:latin typeface="Arial" panose="020B0604020202020204" pitchFamily="34" charset="0"/>
              <a:cs typeface="Arial" panose="020B0604020202020204" pitchFamily="34" charset="0"/>
            </a:endParaRPr>
          </a:p>
        </p:txBody>
      </p:sp>
      <p:sp>
        <p:nvSpPr>
          <p:cNvPr id="34" name="Text Box 21">
            <a:extLst>
              <a:ext uri="{FF2B5EF4-FFF2-40B4-BE49-F238E27FC236}">
                <a16:creationId xmlns:a16="http://schemas.microsoft.com/office/drawing/2014/main" id="{AE9CB2CE-9442-0FC3-F90A-2CA7B84E19BA}"/>
              </a:ext>
            </a:extLst>
          </p:cNvPr>
          <p:cNvSpPr txBox="1">
            <a:spLocks noChangeArrowheads="1"/>
          </p:cNvSpPr>
          <p:nvPr/>
        </p:nvSpPr>
        <p:spPr bwMode="auto">
          <a:xfrm>
            <a:off x="7853476" y="17062665"/>
            <a:ext cx="5718718" cy="7223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dirty="0">
                <a:latin typeface="Arial" panose="020B0604020202020204" pitchFamily="34" charset="0"/>
                <a:cs typeface="Arial" panose="020B0604020202020204" pitchFamily="34" charset="0"/>
              </a:rPr>
              <a:t>The improve phase introduced the fixes that were implemented by the engineering team, after multiple brainstorming sessions [2]. These sessions brought about the following fixes:</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Altered camera position for focus failures</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Fixing alignment trolley for galvo positions</a:t>
            </a:r>
          </a:p>
          <a:p>
            <a:pPr marL="457200" indent="-457200">
              <a:buFont typeface="Arial" panose="020B0604020202020204" pitchFamily="34" charset="0"/>
              <a:buChar char="•"/>
            </a:pPr>
            <a:r>
              <a:rPr lang="en-AU" altLang="en-US" dirty="0">
                <a:latin typeface="Arial" panose="020B0604020202020204" pitchFamily="34" charset="0"/>
                <a:cs typeface="Arial" panose="020B0604020202020204" pitchFamily="34" charset="0"/>
              </a:rPr>
              <a:t>Stopping swarf at source for optical contamination</a:t>
            </a:r>
          </a:p>
          <a:p>
            <a:r>
              <a:rPr lang="en-AU" altLang="en-US" sz="2800" dirty="0">
                <a:latin typeface="Arial" panose="020B0604020202020204" pitchFamily="34" charset="0"/>
                <a:cs typeface="Arial" panose="020B0604020202020204" pitchFamily="34" charset="0"/>
              </a:rPr>
              <a:t>Finally, the control phase saw the introduction of golden units and control charts [3] for the BDO and galvo alignment benches (golden galvo unit below)</a:t>
            </a:r>
          </a:p>
        </p:txBody>
      </p:sp>
      <p:pic>
        <p:nvPicPr>
          <p:cNvPr id="10" name="Picture 9" descr="A metal object with round metal parts&#10;&#10;AI-generated content may be incorrect.">
            <a:extLst>
              <a:ext uri="{FF2B5EF4-FFF2-40B4-BE49-F238E27FC236}">
                <a16:creationId xmlns:a16="http://schemas.microsoft.com/office/drawing/2014/main" id="{60D15673-DDB9-00E3-F94B-C35DDECC4F5E}"/>
              </a:ext>
            </a:extLst>
          </p:cNvPr>
          <p:cNvPicPr>
            <a:picLocks noChangeAspect="1"/>
          </p:cNvPicPr>
          <p:nvPr/>
        </p:nvPicPr>
        <p:blipFill>
          <a:blip r:embed="rId6"/>
          <a:stretch>
            <a:fillRect/>
          </a:stretch>
        </p:blipFill>
        <p:spPr>
          <a:xfrm>
            <a:off x="8841131" y="24232793"/>
            <a:ext cx="3682365" cy="3776345"/>
          </a:xfrm>
          <a:prstGeom prst="rect">
            <a:avLst/>
          </a:prstGeom>
        </p:spPr>
      </p:pic>
      <p:sp>
        <p:nvSpPr>
          <p:cNvPr id="15" name="TextBox 14">
            <a:extLst>
              <a:ext uri="{FF2B5EF4-FFF2-40B4-BE49-F238E27FC236}">
                <a16:creationId xmlns:a16="http://schemas.microsoft.com/office/drawing/2014/main" id="{88888F94-39A7-D438-EF75-C841E5EEDFAC}"/>
              </a:ext>
            </a:extLst>
          </p:cNvPr>
          <p:cNvSpPr txBox="1"/>
          <p:nvPr/>
        </p:nvSpPr>
        <p:spPr>
          <a:xfrm>
            <a:off x="9275206" y="28009138"/>
            <a:ext cx="2875258"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Galvo Block Golden Unit</a:t>
            </a:r>
          </a:p>
        </p:txBody>
      </p:sp>
      <p:pic>
        <p:nvPicPr>
          <p:cNvPr id="20" name="Picture 19">
            <a:extLst>
              <a:ext uri="{FF2B5EF4-FFF2-40B4-BE49-F238E27FC236}">
                <a16:creationId xmlns:a16="http://schemas.microsoft.com/office/drawing/2014/main" id="{E44FE17F-442B-81F8-4BC1-2142E179769E}"/>
              </a:ext>
            </a:extLst>
          </p:cNvPr>
          <p:cNvPicPr>
            <a:picLocks noChangeAspect="1"/>
          </p:cNvPicPr>
          <p:nvPr/>
        </p:nvPicPr>
        <p:blipFill>
          <a:blip r:embed="rId7"/>
          <a:stretch>
            <a:fillRect/>
          </a:stretch>
        </p:blipFill>
        <p:spPr>
          <a:xfrm>
            <a:off x="14419921" y="11658001"/>
            <a:ext cx="6699375" cy="2691637"/>
          </a:xfrm>
          <a:prstGeom prst="rect">
            <a:avLst/>
          </a:prstGeom>
        </p:spPr>
      </p:pic>
      <p:sp>
        <p:nvSpPr>
          <p:cNvPr id="21" name="Text Box 16">
            <a:extLst>
              <a:ext uri="{FF2B5EF4-FFF2-40B4-BE49-F238E27FC236}">
                <a16:creationId xmlns:a16="http://schemas.microsoft.com/office/drawing/2014/main" id="{20AE120D-9990-582B-CC61-66D1589F145B}"/>
              </a:ext>
            </a:extLst>
          </p:cNvPr>
          <p:cNvSpPr txBox="1">
            <a:spLocks noChangeArrowheads="1"/>
          </p:cNvSpPr>
          <p:nvPr/>
        </p:nvSpPr>
        <p:spPr bwMode="auto">
          <a:xfrm>
            <a:off x="14888293" y="11197810"/>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Aims &amp; Objectives Outcome</a:t>
            </a:r>
          </a:p>
        </p:txBody>
      </p:sp>
      <p:sp>
        <p:nvSpPr>
          <p:cNvPr id="35" name="Text Box 21">
            <a:extLst>
              <a:ext uri="{FF2B5EF4-FFF2-40B4-BE49-F238E27FC236}">
                <a16:creationId xmlns:a16="http://schemas.microsoft.com/office/drawing/2014/main" id="{3182F5B0-1748-C7C3-B81E-F0DF010FBBC7}"/>
              </a:ext>
            </a:extLst>
          </p:cNvPr>
          <p:cNvSpPr txBox="1">
            <a:spLocks noChangeArrowheads="1"/>
          </p:cNvSpPr>
          <p:nvPr/>
        </p:nvSpPr>
        <p:spPr bwMode="auto">
          <a:xfrm>
            <a:off x="14888293" y="14435119"/>
            <a:ext cx="5718718" cy="4576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Not only have the above resolutions to the failures helped the production staff meet demanding deadlines, but the ongoing process improvements by the engineering team have laid the roots for a more robust and stable assembly process for the years to come.</a:t>
            </a:r>
          </a:p>
          <a:p>
            <a:endParaRPr lang="en-AU" altLang="en-US" sz="2800" dirty="0">
              <a:latin typeface="Arial" panose="020B0604020202020204" pitchFamily="34" charset="0"/>
              <a:cs typeface="Arial" panose="020B0604020202020204" pitchFamily="34" charset="0"/>
            </a:endParaRPr>
          </a:p>
        </p:txBody>
      </p:sp>
      <p:pic>
        <p:nvPicPr>
          <p:cNvPr id="45" name="Picture 44">
            <a:extLst>
              <a:ext uri="{FF2B5EF4-FFF2-40B4-BE49-F238E27FC236}">
                <a16:creationId xmlns:a16="http://schemas.microsoft.com/office/drawing/2014/main" id="{C609CA96-0D93-EC2F-3B58-B94687673E61}"/>
              </a:ext>
            </a:extLst>
          </p:cNvPr>
          <p:cNvPicPr>
            <a:picLocks noChangeAspect="1"/>
          </p:cNvPicPr>
          <p:nvPr/>
        </p:nvPicPr>
        <p:blipFill>
          <a:blip r:embed="rId8"/>
          <a:stretch>
            <a:fillRect/>
          </a:stretch>
        </p:blipFill>
        <p:spPr>
          <a:xfrm>
            <a:off x="348597" y="29183243"/>
            <a:ext cx="6438429" cy="858457"/>
          </a:xfrm>
          <a:prstGeom prst="rect">
            <a:avLst/>
          </a:prstGeom>
        </p:spPr>
      </p:pic>
      <p:pic>
        <p:nvPicPr>
          <p:cNvPr id="18" name="Picture 17">
            <a:extLst>
              <a:ext uri="{FF2B5EF4-FFF2-40B4-BE49-F238E27FC236}">
                <a16:creationId xmlns:a16="http://schemas.microsoft.com/office/drawing/2014/main" id="{34DB1368-AAC7-9D92-4296-ACB66B9FB55F}"/>
              </a:ext>
            </a:extLst>
          </p:cNvPr>
          <p:cNvPicPr>
            <a:picLocks noChangeAspect="1"/>
          </p:cNvPicPr>
          <p:nvPr/>
        </p:nvPicPr>
        <p:blipFill>
          <a:blip r:embed="rId9"/>
          <a:stretch>
            <a:fillRect/>
          </a:stretch>
        </p:blipFill>
        <p:spPr>
          <a:xfrm>
            <a:off x="152792" y="1961414"/>
            <a:ext cx="2987118" cy="3564460"/>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643</Words>
  <Application>Microsoft Office PowerPoint</Application>
  <PresentationFormat>Custom</PresentationFormat>
  <Paragraphs>51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Ben Rowland-Jones (2213554)</cp:lastModifiedBy>
  <cp:revision>23</cp:revision>
  <dcterms:created xsi:type="dcterms:W3CDTF">2016-02-25T08:27:32Z</dcterms:created>
  <dcterms:modified xsi:type="dcterms:W3CDTF">2025-06-15T15:21:19Z</dcterms:modified>
</cp:coreProperties>
</file>