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70" r:id="rId7"/>
    <p:sldId id="261" r:id="rId8"/>
    <p:sldId id="262" r:id="rId9"/>
    <p:sldId id="263" r:id="rId10"/>
    <p:sldId id="264" r:id="rId11"/>
    <p:sldId id="265" r:id="rId12"/>
    <p:sldId id="267" r:id="rId13"/>
    <p:sldId id="269" r:id="rId14"/>
    <p:sldId id="271" r:id="rId15"/>
    <p:sldId id="272"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48" d="100"/>
          <a:sy n="48" d="100"/>
        </p:scale>
        <p:origin x="67" y="8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7/24/2019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7/24/2019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7/24/2019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kwiksurvey.co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400" dirty="0" smtClean="0"/>
              <a:t>Do Attitudes </a:t>
            </a:r>
            <a:r>
              <a:rPr lang="en-GB" sz="4400" dirty="0"/>
              <a:t>T</a:t>
            </a:r>
            <a:r>
              <a:rPr lang="en-GB" sz="4400" dirty="0" smtClean="0"/>
              <a:t>owards </a:t>
            </a:r>
            <a:r>
              <a:rPr lang="en-GB" sz="4400" dirty="0"/>
              <a:t>S</a:t>
            </a:r>
            <a:r>
              <a:rPr lang="en-GB" sz="4400" dirty="0" smtClean="0"/>
              <a:t>ocial </a:t>
            </a:r>
            <a:r>
              <a:rPr lang="en-GB" sz="4400" dirty="0"/>
              <a:t>M</a:t>
            </a:r>
            <a:r>
              <a:rPr lang="en-GB" sz="4400" dirty="0" smtClean="0"/>
              <a:t>edia </a:t>
            </a:r>
            <a:r>
              <a:rPr lang="en-GB" sz="4400" dirty="0"/>
              <a:t>I</a:t>
            </a:r>
            <a:r>
              <a:rPr lang="en-GB" sz="4400" dirty="0" smtClean="0"/>
              <a:t>nfluencers on Instagram Influence </a:t>
            </a:r>
            <a:r>
              <a:rPr lang="en-GB" sz="4400" dirty="0"/>
              <a:t>P</a:t>
            </a:r>
            <a:r>
              <a:rPr lang="en-GB" sz="4400" dirty="0" smtClean="0"/>
              <a:t>urchase </a:t>
            </a:r>
            <a:r>
              <a:rPr lang="en-GB" sz="4400" dirty="0"/>
              <a:t>I</a:t>
            </a:r>
            <a:r>
              <a:rPr lang="en-GB" sz="4400" dirty="0" smtClean="0"/>
              <a:t>ntention?</a:t>
            </a:r>
            <a:endParaRPr lang="en-GB" sz="4400"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3200040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19278" y="99391"/>
            <a:ext cx="4126948" cy="2295939"/>
          </a:xfrm>
          <a:prstGeom prst="rect">
            <a:avLst/>
          </a:prstGeom>
        </p:spPr>
      </p:pic>
      <p:sp>
        <p:nvSpPr>
          <p:cNvPr id="2" name="Title 1"/>
          <p:cNvSpPr>
            <a:spLocks noGrp="1"/>
          </p:cNvSpPr>
          <p:nvPr>
            <p:ph type="title"/>
          </p:nvPr>
        </p:nvSpPr>
        <p:spPr/>
        <p:txBody>
          <a:bodyPr>
            <a:normAutofit/>
          </a:bodyPr>
          <a:lstStyle/>
          <a:p>
            <a:r>
              <a:rPr lang="en-GB" sz="4000" dirty="0" smtClean="0"/>
              <a:t>Introduction.</a:t>
            </a:r>
            <a:endParaRPr lang="en-GB" sz="4000" dirty="0"/>
          </a:p>
        </p:txBody>
      </p:sp>
      <p:sp>
        <p:nvSpPr>
          <p:cNvPr id="3" name="Content Placeholder 2"/>
          <p:cNvSpPr>
            <a:spLocks noGrp="1"/>
          </p:cNvSpPr>
          <p:nvPr>
            <p:ph idx="1"/>
          </p:nvPr>
        </p:nvSpPr>
        <p:spPr/>
        <p:txBody>
          <a:bodyPr>
            <a:normAutofit/>
          </a:bodyPr>
          <a:lstStyle/>
          <a:p>
            <a:pPr algn="ctr"/>
            <a:r>
              <a:rPr lang="en-GB" sz="2400" dirty="0"/>
              <a:t>For some time now, social media has become significant as an advertising platform for brands to reach online consumers, </a:t>
            </a:r>
            <a:r>
              <a:rPr lang="en-GB" sz="2400" dirty="0" smtClean="0"/>
              <a:t>(</a:t>
            </a:r>
            <a:r>
              <a:rPr lang="en-GB" sz="2400" dirty="0"/>
              <a:t>E</a:t>
            </a:r>
            <a:r>
              <a:rPr lang="en-GB" sz="2400" dirty="0" smtClean="0"/>
              <a:t>vans</a:t>
            </a:r>
            <a:r>
              <a:rPr lang="en-GB" sz="2400" dirty="0"/>
              <a:t>, </a:t>
            </a:r>
            <a:r>
              <a:rPr lang="en-GB" sz="2400" dirty="0" err="1"/>
              <a:t>Phua</a:t>
            </a:r>
            <a:r>
              <a:rPr lang="en-GB" sz="2400" dirty="0"/>
              <a:t>, Lim &amp;</a:t>
            </a:r>
            <a:r>
              <a:rPr lang="en-GB" sz="2400" dirty="0" smtClean="0"/>
              <a:t> </a:t>
            </a:r>
            <a:r>
              <a:rPr lang="en-GB" sz="2400" dirty="0"/>
              <a:t>Jun, 2017). </a:t>
            </a:r>
            <a:endParaRPr lang="en-GB" sz="2400" dirty="0" smtClean="0"/>
          </a:p>
          <a:p>
            <a:pPr algn="ctr"/>
            <a:r>
              <a:rPr lang="en-GB" sz="2400" dirty="0" smtClean="0"/>
              <a:t>A </a:t>
            </a:r>
            <a:r>
              <a:rPr lang="en-GB" sz="2400" dirty="0"/>
              <a:t>social media platform called Instagram will be the social media platform used within this study. </a:t>
            </a:r>
            <a:endParaRPr lang="en-GB" sz="2400" dirty="0" smtClean="0"/>
          </a:p>
          <a:p>
            <a:pPr algn="ctr"/>
            <a:r>
              <a:rPr lang="en-GB" sz="2400" dirty="0" smtClean="0"/>
              <a:t>As </a:t>
            </a:r>
            <a:r>
              <a:rPr lang="en-GB" sz="2400" dirty="0"/>
              <a:t>defined by </a:t>
            </a:r>
            <a:r>
              <a:rPr lang="en-GB" sz="2400" dirty="0" smtClean="0"/>
              <a:t>Byrd and Denney </a:t>
            </a:r>
            <a:r>
              <a:rPr lang="en-GB" sz="2400" dirty="0"/>
              <a:t>(2018) Instagram is a photo sharing application with over 600 million members. It is effectively used as a communication and marketing tool</a:t>
            </a:r>
            <a:r>
              <a:rPr lang="en-GB" sz="2400" dirty="0" smtClean="0"/>
              <a:t>, (</a:t>
            </a:r>
            <a:r>
              <a:rPr lang="en-GB" sz="2400" dirty="0"/>
              <a:t>Ting, Ming, Run &amp;</a:t>
            </a:r>
            <a:r>
              <a:rPr lang="en-GB" sz="2400" dirty="0" smtClean="0"/>
              <a:t> </a:t>
            </a:r>
            <a:r>
              <a:rPr lang="en-GB" sz="2400" dirty="0"/>
              <a:t>Choo, 2015). </a:t>
            </a:r>
          </a:p>
        </p:txBody>
      </p:sp>
    </p:spTree>
    <p:extLst>
      <p:ext uri="{BB962C8B-B14F-4D97-AF65-F5344CB8AC3E}">
        <p14:creationId xmlns:p14="http://schemas.microsoft.com/office/powerpoint/2010/main" val="25353574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99566" y="104504"/>
            <a:ext cx="3596639" cy="1980970"/>
          </a:xfrm>
          <a:prstGeom prst="rect">
            <a:avLst/>
          </a:prstGeom>
        </p:spPr>
      </p:pic>
      <p:sp>
        <p:nvSpPr>
          <p:cNvPr id="3" name="Title 2"/>
          <p:cNvSpPr>
            <a:spLocks noGrp="1"/>
          </p:cNvSpPr>
          <p:nvPr>
            <p:ph type="title"/>
          </p:nvPr>
        </p:nvSpPr>
        <p:spPr>
          <a:xfrm>
            <a:off x="677334" y="609600"/>
            <a:ext cx="8596668" cy="994611"/>
          </a:xfrm>
        </p:spPr>
        <p:txBody>
          <a:bodyPr>
            <a:normAutofit/>
          </a:bodyPr>
          <a:lstStyle/>
          <a:p>
            <a:r>
              <a:rPr lang="en-GB" sz="4000" dirty="0" smtClean="0"/>
              <a:t>Introduction.</a:t>
            </a:r>
            <a:endParaRPr lang="en-GB" sz="4000" dirty="0"/>
          </a:p>
        </p:txBody>
      </p:sp>
      <p:sp>
        <p:nvSpPr>
          <p:cNvPr id="4" name="Content Placeholder 3"/>
          <p:cNvSpPr>
            <a:spLocks noGrp="1"/>
          </p:cNvSpPr>
          <p:nvPr>
            <p:ph idx="1"/>
          </p:nvPr>
        </p:nvSpPr>
        <p:spPr>
          <a:xfrm>
            <a:off x="677334" y="1604211"/>
            <a:ext cx="8596668" cy="4437151"/>
          </a:xfrm>
        </p:spPr>
        <p:txBody>
          <a:bodyPr>
            <a:noAutofit/>
          </a:bodyPr>
          <a:lstStyle/>
          <a:p>
            <a:r>
              <a:rPr lang="en-GB" sz="2400" dirty="0"/>
              <a:t>A study conducted by Nielson (2013</a:t>
            </a:r>
            <a:r>
              <a:rPr lang="en-GB" sz="2400" dirty="0" smtClean="0"/>
              <a:t>), </a:t>
            </a:r>
            <a:r>
              <a:rPr lang="en-GB" sz="2400" dirty="0"/>
              <a:t>concluded that consumers are likely to consider social media influencers as a credible source of advertising. The information presented by a credible source such as a social media influencer can affect the beliefs, attitudes and behaviours of an consumer, </a:t>
            </a:r>
            <a:r>
              <a:rPr lang="en-GB" sz="2400" dirty="0" smtClean="0"/>
              <a:t>(</a:t>
            </a:r>
            <a:r>
              <a:rPr lang="en-GB" sz="2400" dirty="0" smtClean="0"/>
              <a:t>Lim, </a:t>
            </a:r>
            <a:r>
              <a:rPr lang="en-GB" sz="2400" dirty="0" err="1" smtClean="0"/>
              <a:t>Cheah</a:t>
            </a:r>
            <a:r>
              <a:rPr lang="en-GB" sz="2400" dirty="0" smtClean="0"/>
              <a:t> and </a:t>
            </a:r>
            <a:r>
              <a:rPr lang="en-GB" sz="2400" dirty="0" err="1" smtClean="0"/>
              <a:t>wong</a:t>
            </a:r>
            <a:r>
              <a:rPr lang="en-GB" sz="2400" dirty="0" smtClean="0"/>
              <a:t>., </a:t>
            </a:r>
            <a:r>
              <a:rPr lang="en-GB" sz="2400" dirty="0"/>
              <a:t>2017). </a:t>
            </a:r>
          </a:p>
          <a:p>
            <a:r>
              <a:rPr lang="en-GB" sz="2400" dirty="0"/>
              <a:t>An influencer is a form of social </a:t>
            </a:r>
            <a:r>
              <a:rPr lang="en-GB" sz="2400" dirty="0" smtClean="0"/>
              <a:t>micro-celebrity, </a:t>
            </a:r>
            <a:r>
              <a:rPr lang="en-GB" sz="2400" dirty="0"/>
              <a:t>(</a:t>
            </a:r>
            <a:r>
              <a:rPr lang="en-GB" sz="2400" dirty="0" err="1"/>
              <a:t>Senft</a:t>
            </a:r>
            <a:r>
              <a:rPr lang="en-GB" sz="2400" dirty="0"/>
              <a:t>, 2008) they have the power to influence the purchase decisions of </a:t>
            </a:r>
            <a:r>
              <a:rPr lang="en-GB" sz="2400" dirty="0" smtClean="0"/>
              <a:t>others, </a:t>
            </a:r>
            <a:r>
              <a:rPr lang="en-GB" sz="2400" dirty="0"/>
              <a:t>(</a:t>
            </a:r>
            <a:r>
              <a:rPr lang="en-GB" sz="2400" dirty="0" smtClean="0"/>
              <a:t>Mavrck</a:t>
            </a:r>
            <a:r>
              <a:rPr lang="en-GB" sz="2400" dirty="0"/>
              <a:t>, </a:t>
            </a:r>
            <a:r>
              <a:rPr lang="en-GB" sz="2400" dirty="0" smtClean="0"/>
              <a:t>2014 as cited in </a:t>
            </a:r>
            <a:r>
              <a:rPr lang="en-GB" sz="2400" dirty="0" err="1" smtClean="0"/>
              <a:t>Lisichkova</a:t>
            </a:r>
            <a:r>
              <a:rPr lang="en-GB" sz="2400" dirty="0" smtClean="0"/>
              <a:t> &amp; Othman, 2017). </a:t>
            </a:r>
            <a:r>
              <a:rPr lang="en-GB" sz="2400" dirty="0"/>
              <a:t>Social media influencers advertise product information and latest promotions to their online followers on the social media platform Instagram (</a:t>
            </a:r>
            <a:r>
              <a:rPr lang="en-GB" sz="2400" dirty="0" err="1"/>
              <a:t>Markethub</a:t>
            </a:r>
            <a:r>
              <a:rPr lang="en-GB" sz="2400" dirty="0"/>
              <a:t>, </a:t>
            </a:r>
            <a:r>
              <a:rPr lang="en-GB" sz="2400" dirty="0" smtClean="0"/>
              <a:t>2016 as cited in Rebelo, 2017). </a:t>
            </a:r>
            <a:endParaRPr lang="en-GB" sz="2400" dirty="0"/>
          </a:p>
          <a:p>
            <a:endParaRPr lang="en-GB" sz="2400" dirty="0"/>
          </a:p>
        </p:txBody>
      </p:sp>
    </p:spTree>
    <p:extLst>
      <p:ext uri="{BB962C8B-B14F-4D97-AF65-F5344CB8AC3E}">
        <p14:creationId xmlns:p14="http://schemas.microsoft.com/office/powerpoint/2010/main" val="202656062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04800"/>
            <a:ext cx="8596668" cy="786063"/>
          </a:xfrm>
        </p:spPr>
        <p:txBody>
          <a:bodyPr/>
          <a:lstStyle/>
          <a:p>
            <a:r>
              <a:rPr lang="en-GB" dirty="0" smtClean="0"/>
              <a:t>Theory of Reasoned Action</a:t>
            </a:r>
            <a:endParaRPr lang="en-GB" dirty="0"/>
          </a:p>
        </p:txBody>
      </p:sp>
      <p:sp>
        <p:nvSpPr>
          <p:cNvPr id="3" name="Content Placeholder 2"/>
          <p:cNvSpPr>
            <a:spLocks noGrp="1"/>
          </p:cNvSpPr>
          <p:nvPr>
            <p:ph idx="1"/>
          </p:nvPr>
        </p:nvSpPr>
        <p:spPr>
          <a:xfrm>
            <a:off x="677334" y="1090863"/>
            <a:ext cx="8596668" cy="5406190"/>
          </a:xfrm>
        </p:spPr>
        <p:txBody>
          <a:bodyPr/>
          <a:lstStyle/>
          <a:p>
            <a:r>
              <a:rPr lang="en-GB" sz="2000" dirty="0" smtClean="0"/>
              <a:t>During this study, the Theory of Reasoned action will be explored in order to understand the factors which affect how social media influencers promote purchase intention.</a:t>
            </a:r>
          </a:p>
          <a:p>
            <a:r>
              <a:rPr lang="en-GB" sz="2000" dirty="0" smtClean="0"/>
              <a:t>The Theory of </a:t>
            </a:r>
            <a:r>
              <a:rPr lang="en-GB" sz="2000" dirty="0"/>
              <a:t>R</a:t>
            </a:r>
            <a:r>
              <a:rPr lang="en-GB" sz="2000" dirty="0" smtClean="0"/>
              <a:t>easoned Action (Fishben &amp; </a:t>
            </a:r>
            <a:r>
              <a:rPr lang="en-GB" sz="2000" dirty="0" err="1" smtClean="0"/>
              <a:t>Ajzen</a:t>
            </a:r>
            <a:r>
              <a:rPr lang="en-GB" sz="2000" dirty="0" smtClean="0"/>
              <a:t>, 1975), is considered to be a highly influential theory of human behaviour. The Theory of Reasoned Action states that intentions follow behaviour, the attitude the individual has toward the behaviour will determine the individuals intentions.</a:t>
            </a:r>
          </a:p>
          <a:p>
            <a:r>
              <a:rPr lang="en-GB" sz="2000" dirty="0" smtClean="0"/>
              <a:t>In line with this study, if an individual scores high on the attitude scale, their attitude will be positive toward the social media influencer and this would then influence the individuals purchase intention.  </a:t>
            </a:r>
          </a:p>
          <a:p>
            <a:r>
              <a:rPr lang="en-GB" sz="2000" dirty="0" smtClean="0"/>
              <a:t>Current research conducted by Ting, Run and </a:t>
            </a:r>
            <a:r>
              <a:rPr lang="en-GB" sz="2000" dirty="0" err="1" smtClean="0"/>
              <a:t>Liew</a:t>
            </a:r>
            <a:r>
              <a:rPr lang="en-GB" sz="2000" dirty="0" smtClean="0"/>
              <a:t>, (2016) adopted the Theory of Reasoned Action as </a:t>
            </a:r>
            <a:r>
              <a:rPr lang="en-GB" sz="2000" smtClean="0"/>
              <a:t>a way </a:t>
            </a:r>
            <a:r>
              <a:rPr lang="en-GB" sz="2000" dirty="0" smtClean="0"/>
              <a:t>to </a:t>
            </a:r>
            <a:r>
              <a:rPr lang="en-GB" sz="2000" dirty="0" smtClean="0"/>
              <a:t>explain </a:t>
            </a:r>
            <a:r>
              <a:rPr lang="en-GB" sz="2000" dirty="0" smtClean="0"/>
              <a:t>the relationships </a:t>
            </a:r>
            <a:r>
              <a:rPr lang="en-GB" sz="2000" dirty="0" smtClean="0"/>
              <a:t>under investigation </a:t>
            </a:r>
            <a:r>
              <a:rPr lang="en-GB" sz="2000" dirty="0" smtClean="0"/>
              <a:t>in their study which sought to investigate the effect of beliefs toward the use of Instagram. </a:t>
            </a:r>
          </a:p>
          <a:p>
            <a:endParaRPr lang="en-GB" dirty="0"/>
          </a:p>
        </p:txBody>
      </p:sp>
    </p:spTree>
    <p:extLst>
      <p:ext uri="{BB962C8B-B14F-4D97-AF65-F5344CB8AC3E}">
        <p14:creationId xmlns:p14="http://schemas.microsoft.com/office/powerpoint/2010/main" val="230146907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18147"/>
          </a:xfrm>
        </p:spPr>
        <p:txBody>
          <a:bodyPr/>
          <a:lstStyle/>
          <a:p>
            <a:r>
              <a:rPr lang="en-GB" dirty="0" smtClean="0"/>
              <a:t>Social Learning Theory (Bandura,1963)</a:t>
            </a:r>
            <a:endParaRPr lang="en-GB" dirty="0"/>
          </a:p>
        </p:txBody>
      </p:sp>
      <p:sp>
        <p:nvSpPr>
          <p:cNvPr id="3" name="Content Placeholder 2"/>
          <p:cNvSpPr>
            <a:spLocks noGrp="1"/>
          </p:cNvSpPr>
          <p:nvPr>
            <p:ph idx="1"/>
          </p:nvPr>
        </p:nvSpPr>
        <p:spPr>
          <a:xfrm>
            <a:off x="677334" y="1556085"/>
            <a:ext cx="8596668" cy="4973052"/>
          </a:xfrm>
        </p:spPr>
        <p:txBody>
          <a:bodyPr>
            <a:normAutofit/>
          </a:bodyPr>
          <a:lstStyle/>
          <a:p>
            <a:r>
              <a:rPr lang="en-GB" sz="2400" dirty="0" smtClean="0"/>
              <a:t>Bandura (1963) Social Learning Theory is a theoretical framework which has been extensively applied in relation to advertising and communication research, (</a:t>
            </a:r>
            <a:r>
              <a:rPr lang="en-GB" sz="2400" dirty="0" err="1" smtClean="0"/>
              <a:t>Brinol</a:t>
            </a:r>
            <a:r>
              <a:rPr lang="en-GB" sz="2400" dirty="0" smtClean="0"/>
              <a:t> et </a:t>
            </a:r>
            <a:r>
              <a:rPr lang="en-GB" sz="2400" dirty="0" smtClean="0"/>
              <a:t>al., 2004). </a:t>
            </a:r>
          </a:p>
          <a:p>
            <a:r>
              <a:rPr lang="en-GB" sz="2400" dirty="0" smtClean="0"/>
              <a:t>Social Learning Theory suggests that through observational learning process, behaviours are learned from the environment, (Bandura, 1963). It proposes that consumer behaviour can be influenced by favourable attitudes felt from socialization agents either directly or indirectly through social interaction, </a:t>
            </a:r>
            <a:r>
              <a:rPr lang="en-GB" sz="2400" dirty="0" smtClean="0"/>
              <a:t>(</a:t>
            </a:r>
            <a:r>
              <a:rPr lang="en-GB" sz="2400" dirty="0" smtClean="0"/>
              <a:t>Goldsmith, Lafferty &amp; Newell</a:t>
            </a:r>
            <a:r>
              <a:rPr lang="en-GB" sz="2400" dirty="0" smtClean="0"/>
              <a:t>, </a:t>
            </a:r>
            <a:r>
              <a:rPr lang="en-GB" sz="2400" dirty="0" smtClean="0"/>
              <a:t>2000).</a:t>
            </a:r>
          </a:p>
        </p:txBody>
      </p:sp>
    </p:spTree>
    <p:extLst>
      <p:ext uri="{BB962C8B-B14F-4D97-AF65-F5344CB8AC3E}">
        <p14:creationId xmlns:p14="http://schemas.microsoft.com/office/powerpoint/2010/main" val="373625501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593558"/>
            <a:ext cx="8596668" cy="1320800"/>
          </a:xfrm>
        </p:spPr>
        <p:txBody>
          <a:bodyPr/>
          <a:lstStyle/>
          <a:p>
            <a:r>
              <a:rPr lang="en-GB" dirty="0" smtClean="0"/>
              <a:t>Social Learning Theory Continued.</a:t>
            </a:r>
            <a:endParaRPr lang="en-GB" dirty="0"/>
          </a:p>
        </p:txBody>
      </p:sp>
      <p:sp>
        <p:nvSpPr>
          <p:cNvPr id="3" name="Content Placeholder 2"/>
          <p:cNvSpPr>
            <a:spLocks noGrp="1"/>
          </p:cNvSpPr>
          <p:nvPr>
            <p:ph idx="1"/>
          </p:nvPr>
        </p:nvSpPr>
        <p:spPr>
          <a:xfrm>
            <a:off x="548997" y="1775579"/>
            <a:ext cx="8596668" cy="4304379"/>
          </a:xfrm>
        </p:spPr>
        <p:txBody>
          <a:bodyPr>
            <a:noAutofit/>
          </a:bodyPr>
          <a:lstStyle/>
          <a:p>
            <a:r>
              <a:rPr lang="en-GB" sz="2400" dirty="0" smtClean="0"/>
              <a:t>A recent study </a:t>
            </a:r>
            <a:r>
              <a:rPr lang="en-GB" sz="2400" dirty="0"/>
              <a:t>conducted by </a:t>
            </a:r>
            <a:r>
              <a:rPr lang="en-GB" sz="2400" dirty="0" smtClean="0"/>
              <a:t>Lim, </a:t>
            </a:r>
            <a:r>
              <a:rPr lang="en-GB" sz="2400" dirty="0" err="1" smtClean="0"/>
              <a:t>Radzol</a:t>
            </a:r>
            <a:r>
              <a:rPr lang="en-GB" sz="2400" dirty="0" smtClean="0"/>
              <a:t>, </a:t>
            </a:r>
            <a:r>
              <a:rPr lang="en-GB" sz="2400" dirty="0" err="1" smtClean="0"/>
              <a:t>Cheah</a:t>
            </a:r>
            <a:r>
              <a:rPr lang="en-GB" sz="2400" dirty="0" smtClean="0"/>
              <a:t> and Wong, </a:t>
            </a:r>
            <a:r>
              <a:rPr lang="en-GB" sz="2400" dirty="0"/>
              <a:t>(</a:t>
            </a:r>
            <a:r>
              <a:rPr lang="en-GB" sz="2400" dirty="0" smtClean="0"/>
              <a:t>2017) analysed the data of 200 participants in order to determine whether social media influencers were effective in social media coverage for businesses. </a:t>
            </a:r>
          </a:p>
          <a:p>
            <a:r>
              <a:rPr lang="en-GB" sz="2400" dirty="0" smtClean="0"/>
              <a:t>They focused on source attractiveness, source credibility, meaning transfer and product match up. They </a:t>
            </a:r>
            <a:r>
              <a:rPr lang="en-GB" sz="2400" dirty="0"/>
              <a:t>concluded that social learning theory can realistically </a:t>
            </a:r>
            <a:r>
              <a:rPr lang="en-GB" sz="2400" dirty="0" smtClean="0"/>
              <a:t>explain the impact of social media influencers on consumer behaviours and that an individuals purchase intention is highly influenced by the attitude they hold toward the influencer, (Lim et al., 2017).</a:t>
            </a:r>
            <a:endParaRPr lang="en-GB" sz="2400" dirty="0"/>
          </a:p>
          <a:p>
            <a:endParaRPr lang="en-GB" sz="2400" dirty="0"/>
          </a:p>
        </p:txBody>
      </p:sp>
    </p:spTree>
    <p:extLst>
      <p:ext uri="{BB962C8B-B14F-4D97-AF65-F5344CB8AC3E}">
        <p14:creationId xmlns:p14="http://schemas.microsoft.com/office/powerpoint/2010/main" val="28354327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66274"/>
          </a:xfrm>
        </p:spPr>
        <p:txBody>
          <a:bodyPr/>
          <a:lstStyle/>
          <a:p>
            <a:r>
              <a:rPr lang="en-GB" dirty="0" smtClean="0"/>
              <a:t>Aim, Hypothesis and Rationale.</a:t>
            </a:r>
            <a:endParaRPr lang="en-GB" dirty="0"/>
          </a:p>
        </p:txBody>
      </p:sp>
      <p:sp>
        <p:nvSpPr>
          <p:cNvPr id="3" name="Content Placeholder 2"/>
          <p:cNvSpPr>
            <a:spLocks noGrp="1"/>
          </p:cNvSpPr>
          <p:nvPr>
            <p:ph idx="1"/>
          </p:nvPr>
        </p:nvSpPr>
        <p:spPr>
          <a:xfrm>
            <a:off x="677334" y="1475874"/>
            <a:ext cx="8596668" cy="4876799"/>
          </a:xfrm>
        </p:spPr>
        <p:txBody>
          <a:bodyPr>
            <a:noAutofit/>
          </a:bodyPr>
          <a:lstStyle/>
          <a:p>
            <a:r>
              <a:rPr lang="en-GB" sz="2400" dirty="0" smtClean="0"/>
              <a:t>The aim of this research was to explore attitudes held towards social media influencers and advertising on the social media platform Instagram and whether this has an impact on purchase intention. </a:t>
            </a:r>
            <a:endParaRPr lang="en-GB" sz="2400" dirty="0"/>
          </a:p>
          <a:p>
            <a:r>
              <a:rPr lang="en-GB" sz="2400" dirty="0" smtClean="0"/>
              <a:t>It is hypothesised from the literature previously mentioned, individuals who score high on the attitude scale will show high purchase intension scores.</a:t>
            </a:r>
          </a:p>
          <a:p>
            <a:r>
              <a:rPr lang="en-GB" sz="2400" dirty="0" smtClean="0"/>
              <a:t>This research is important as knowledge gained from the attitude of the participants towards Instagram influencers and the effect on purchase intention could aid marketing practitioners. In turn this could also impact the decision making towards their product, (</a:t>
            </a:r>
            <a:r>
              <a:rPr lang="en-GB" sz="2400" dirty="0" smtClean="0"/>
              <a:t>Lim et </a:t>
            </a:r>
            <a:r>
              <a:rPr lang="en-GB" sz="2400" dirty="0" smtClean="0"/>
              <a:t>al., 2017).</a:t>
            </a:r>
            <a:endParaRPr lang="en-GB" sz="2400" dirty="0"/>
          </a:p>
        </p:txBody>
      </p:sp>
    </p:spTree>
    <p:extLst>
      <p:ext uri="{BB962C8B-B14F-4D97-AF65-F5344CB8AC3E}">
        <p14:creationId xmlns:p14="http://schemas.microsoft.com/office/powerpoint/2010/main" val="336459539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a:t>
            </a:r>
            <a:endParaRPr lang="en-GB" dirty="0"/>
          </a:p>
        </p:txBody>
      </p:sp>
      <p:sp>
        <p:nvSpPr>
          <p:cNvPr id="3" name="Content Placeholder 2"/>
          <p:cNvSpPr>
            <a:spLocks noGrp="1"/>
          </p:cNvSpPr>
          <p:nvPr>
            <p:ph idx="1"/>
          </p:nvPr>
        </p:nvSpPr>
        <p:spPr>
          <a:xfrm>
            <a:off x="677334" y="1427747"/>
            <a:ext cx="8596668" cy="4613615"/>
          </a:xfrm>
        </p:spPr>
        <p:txBody>
          <a:bodyPr>
            <a:normAutofit fontScale="92500" lnSpcReduction="10000"/>
          </a:bodyPr>
          <a:lstStyle/>
          <a:p>
            <a:r>
              <a:rPr lang="en-GB" dirty="0" smtClean="0"/>
              <a:t>Research was collect in the form of a questionnaire via </a:t>
            </a:r>
            <a:r>
              <a:rPr lang="en-GB" dirty="0" smtClean="0">
                <a:hlinkClick r:id="rId2"/>
              </a:rPr>
              <a:t>www.kwiksurvey.com</a:t>
            </a:r>
            <a:r>
              <a:rPr lang="en-GB" dirty="0" smtClean="0"/>
              <a:t>. The questionnaire consisted demographic questions relating to age and gender </a:t>
            </a:r>
            <a:r>
              <a:rPr lang="en-GB" dirty="0"/>
              <a:t>and a attitudes toward celebrity endorsement in television advertising (CBTA) scale ( </a:t>
            </a:r>
            <a:r>
              <a:rPr lang="en-GB" dirty="0" err="1"/>
              <a:t>Asmaldi</a:t>
            </a:r>
            <a:r>
              <a:rPr lang="en-GB" dirty="0"/>
              <a:t>, 2006). In order to fit in with the study the CBTA scale was adapted to say Instagram influencer instead of celebrity and Instagram instead of television. For example, “Influencers on Instagram increase my awareness of endorsed brands</a:t>
            </a:r>
            <a:r>
              <a:rPr lang="en-GB" dirty="0" smtClean="0"/>
              <a:t>”.</a:t>
            </a:r>
          </a:p>
          <a:p>
            <a:r>
              <a:rPr lang="en-GB" dirty="0"/>
              <a:t>The scale is eleven questions long with a five-point Likert scale with the following agreement levels, strongly disagree (score of 1), disagree (score of 2), neutral (score of 3), agree (score of 4), and strongly agree (score of 5). The results are scored as shown and the higher the score on the attitude scale the more favourable the attitude. The lower the score the less favourable the </a:t>
            </a:r>
            <a:r>
              <a:rPr lang="en-GB" dirty="0" smtClean="0"/>
              <a:t>attitude. Questions </a:t>
            </a:r>
            <a:r>
              <a:rPr lang="en-GB" dirty="0"/>
              <a:t>1-5 were designed to measure consumer attractiveness towards Instagram </a:t>
            </a:r>
            <a:r>
              <a:rPr lang="en-GB" dirty="0" smtClean="0"/>
              <a:t>influencers. Questions </a:t>
            </a:r>
            <a:r>
              <a:rPr lang="en-GB" dirty="0"/>
              <a:t>6-9 were intended to assess the influence Instagram influencers have on the followers brand choice </a:t>
            </a:r>
            <a:r>
              <a:rPr lang="en-GB" dirty="0" smtClean="0"/>
              <a:t>behaviour. Questions </a:t>
            </a:r>
            <a:r>
              <a:rPr lang="en-GB" dirty="0"/>
              <a:t>10-11 were designed to measure consumer attitude toward Instagram influencer product match up.  </a:t>
            </a:r>
          </a:p>
          <a:p>
            <a:r>
              <a:rPr lang="en-GB" dirty="0"/>
              <a:t>This scale has a Cronbach Alpha of 0.84 which reveals a high level of internal consistency, (Alsmadi, 2006).</a:t>
            </a:r>
          </a:p>
          <a:p>
            <a:endParaRPr lang="en-GB" dirty="0"/>
          </a:p>
        </p:txBody>
      </p:sp>
    </p:spTree>
    <p:extLst>
      <p:ext uri="{BB962C8B-B14F-4D97-AF65-F5344CB8AC3E}">
        <p14:creationId xmlns:p14="http://schemas.microsoft.com/office/powerpoint/2010/main" val="10959759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50232"/>
          </a:xfrm>
        </p:spPr>
        <p:txBody>
          <a:bodyPr/>
          <a:lstStyle/>
          <a:p>
            <a:r>
              <a:rPr lang="en-GB" dirty="0" smtClean="0"/>
              <a:t>Method Continued</a:t>
            </a:r>
            <a:endParaRPr lang="en-GB" dirty="0"/>
          </a:p>
        </p:txBody>
      </p:sp>
      <p:sp>
        <p:nvSpPr>
          <p:cNvPr id="3" name="Content Placeholder 2"/>
          <p:cNvSpPr>
            <a:spLocks noGrp="1"/>
          </p:cNvSpPr>
          <p:nvPr>
            <p:ph idx="1"/>
          </p:nvPr>
        </p:nvSpPr>
        <p:spPr>
          <a:xfrm>
            <a:off x="677334" y="1459833"/>
            <a:ext cx="8596668" cy="4581530"/>
          </a:xfrm>
        </p:spPr>
        <p:txBody>
          <a:bodyPr>
            <a:normAutofit lnSpcReduction="10000"/>
          </a:bodyPr>
          <a:lstStyle/>
          <a:p>
            <a:r>
              <a:rPr lang="en-GB" sz="2000" dirty="0"/>
              <a:t>Three further questions were also added to the scale to measure purchase intention and have been adapted from Dodds, Monroe and Grewal (1991) purchase intention scale (as cited by Rebelo, 2017). This scale consists of a 7-point </a:t>
            </a:r>
            <a:r>
              <a:rPr lang="en-GB" sz="2000" dirty="0" err="1"/>
              <a:t>likert</a:t>
            </a:r>
            <a:r>
              <a:rPr lang="en-GB" sz="2000" dirty="0"/>
              <a:t> scale and is scored as follows, strongly disagree (1), disagree (2) somewhat disagree (3) neutral (4) somewhat agree (5) agree (6) strongly agree (7). The higher the score the greater the purchase intention, the lower the score the less likely the participant is to purchase. This scale has a Cronbach Alpha of 0.89, (Dodds, Monroe &amp; </a:t>
            </a:r>
            <a:r>
              <a:rPr lang="en-GB" sz="2000" dirty="0" err="1"/>
              <a:t>Grewel</a:t>
            </a:r>
            <a:r>
              <a:rPr lang="en-GB" sz="2000" dirty="0"/>
              <a:t>, 1991).</a:t>
            </a:r>
          </a:p>
          <a:p>
            <a:r>
              <a:rPr lang="en-GB" sz="2000" dirty="0"/>
              <a:t>A </a:t>
            </a:r>
            <a:r>
              <a:rPr lang="en-GB" sz="2000" dirty="0" smtClean="0"/>
              <a:t>total of 32 </a:t>
            </a:r>
            <a:r>
              <a:rPr lang="en-GB" sz="2000" dirty="0"/>
              <a:t>participants </a:t>
            </a:r>
            <a:r>
              <a:rPr lang="en-GB" sz="2000" dirty="0" smtClean="0"/>
              <a:t>took part in the study. The figure consisted of four males and twenty eight females. Participants were recruited online </a:t>
            </a:r>
            <a:r>
              <a:rPr lang="en-GB" sz="2000" dirty="0"/>
              <a:t>via social media and email. All participants </a:t>
            </a:r>
            <a:r>
              <a:rPr lang="en-GB" sz="2000" dirty="0" smtClean="0"/>
              <a:t>received a statement </a:t>
            </a:r>
            <a:r>
              <a:rPr lang="en-GB" sz="2000" dirty="0"/>
              <a:t>of consent at the beginning of the questionnaire, they </a:t>
            </a:r>
            <a:r>
              <a:rPr lang="en-GB" sz="2000" dirty="0" smtClean="0"/>
              <a:t>were informed they had the </a:t>
            </a:r>
            <a:r>
              <a:rPr lang="en-GB" sz="2000" dirty="0"/>
              <a:t>opportunity to exit the questionnaire at any point and </a:t>
            </a:r>
            <a:r>
              <a:rPr lang="en-GB" sz="2000" dirty="0" smtClean="0"/>
              <a:t>were debriefed </a:t>
            </a:r>
            <a:r>
              <a:rPr lang="en-GB" sz="2000" dirty="0"/>
              <a:t>and thanked at the end of the study.</a:t>
            </a:r>
          </a:p>
          <a:p>
            <a:endParaRPr lang="en-GB" dirty="0"/>
          </a:p>
        </p:txBody>
      </p:sp>
    </p:spTree>
    <p:extLst>
      <p:ext uri="{BB962C8B-B14F-4D97-AF65-F5344CB8AC3E}">
        <p14:creationId xmlns:p14="http://schemas.microsoft.com/office/powerpoint/2010/main" val="459584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86063"/>
          </a:xfrm>
        </p:spPr>
        <p:txBody>
          <a:bodyPr/>
          <a:lstStyle/>
          <a:p>
            <a:r>
              <a:rPr lang="en-GB" dirty="0" smtClean="0"/>
              <a:t>Results</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84779530"/>
              </p:ext>
            </p:extLst>
          </p:nvPr>
        </p:nvGraphicFramePr>
        <p:xfrm>
          <a:off x="677334" y="2738102"/>
          <a:ext cx="8596308" cy="2222556"/>
        </p:xfrm>
        <a:graphic>
          <a:graphicData uri="http://schemas.openxmlformats.org/drawingml/2006/table">
            <a:tbl>
              <a:tblPr firstRow="1" bandRow="1">
                <a:tableStyleId>{5C22544A-7EE6-4342-B048-85BDC9FD1C3A}</a:tableStyleId>
              </a:tblPr>
              <a:tblGrid>
                <a:gridCol w="1432718">
                  <a:extLst>
                    <a:ext uri="{9D8B030D-6E8A-4147-A177-3AD203B41FA5}">
                      <a16:colId xmlns:a16="http://schemas.microsoft.com/office/drawing/2014/main" val="3336135372"/>
                    </a:ext>
                  </a:extLst>
                </a:gridCol>
                <a:gridCol w="1432718">
                  <a:extLst>
                    <a:ext uri="{9D8B030D-6E8A-4147-A177-3AD203B41FA5}">
                      <a16:colId xmlns:a16="http://schemas.microsoft.com/office/drawing/2014/main" val="2633816835"/>
                    </a:ext>
                  </a:extLst>
                </a:gridCol>
                <a:gridCol w="1432718">
                  <a:extLst>
                    <a:ext uri="{9D8B030D-6E8A-4147-A177-3AD203B41FA5}">
                      <a16:colId xmlns:a16="http://schemas.microsoft.com/office/drawing/2014/main" val="2010578689"/>
                    </a:ext>
                  </a:extLst>
                </a:gridCol>
                <a:gridCol w="1432718">
                  <a:extLst>
                    <a:ext uri="{9D8B030D-6E8A-4147-A177-3AD203B41FA5}">
                      <a16:colId xmlns:a16="http://schemas.microsoft.com/office/drawing/2014/main" val="768688921"/>
                    </a:ext>
                  </a:extLst>
                </a:gridCol>
                <a:gridCol w="1432718">
                  <a:extLst>
                    <a:ext uri="{9D8B030D-6E8A-4147-A177-3AD203B41FA5}">
                      <a16:colId xmlns:a16="http://schemas.microsoft.com/office/drawing/2014/main" val="2972967931"/>
                    </a:ext>
                  </a:extLst>
                </a:gridCol>
                <a:gridCol w="1432718">
                  <a:extLst>
                    <a:ext uri="{9D8B030D-6E8A-4147-A177-3AD203B41FA5}">
                      <a16:colId xmlns:a16="http://schemas.microsoft.com/office/drawing/2014/main" val="2301820195"/>
                    </a:ext>
                  </a:extLst>
                </a:gridCol>
              </a:tblGrid>
              <a:tr h="654078">
                <a:tc>
                  <a:txBody>
                    <a:bodyPr/>
                    <a:lstStyle/>
                    <a:p>
                      <a:r>
                        <a:rPr lang="en-GB" dirty="0" smtClean="0"/>
                        <a:t>Gender</a:t>
                      </a:r>
                      <a:endParaRPr lang="en-GB" dirty="0"/>
                    </a:p>
                  </a:txBody>
                  <a:tcPr/>
                </a:tc>
                <a:tc>
                  <a:txBody>
                    <a:bodyPr/>
                    <a:lstStyle/>
                    <a:p>
                      <a:r>
                        <a:rPr lang="en-GB" dirty="0" smtClean="0"/>
                        <a:t>Number of Participant</a:t>
                      </a:r>
                      <a:endParaRPr lang="en-GB" dirty="0"/>
                    </a:p>
                  </a:txBody>
                  <a:tcPr/>
                </a:tc>
                <a:tc>
                  <a:txBody>
                    <a:bodyPr/>
                    <a:lstStyle/>
                    <a:p>
                      <a:r>
                        <a:rPr lang="en-GB" dirty="0" smtClean="0"/>
                        <a:t>High</a:t>
                      </a:r>
                      <a:r>
                        <a:rPr lang="en-GB" baseline="0" dirty="0" smtClean="0"/>
                        <a:t> Attitude</a:t>
                      </a:r>
                      <a:endParaRPr lang="en-GB" dirty="0"/>
                    </a:p>
                  </a:txBody>
                  <a:tcPr/>
                </a:tc>
                <a:tc>
                  <a:txBody>
                    <a:bodyPr/>
                    <a:lstStyle/>
                    <a:p>
                      <a:r>
                        <a:rPr lang="en-GB" dirty="0" smtClean="0"/>
                        <a:t>High Purchase Intension</a:t>
                      </a:r>
                      <a:endParaRPr lang="en-GB" dirty="0"/>
                    </a:p>
                  </a:txBody>
                  <a:tcPr/>
                </a:tc>
                <a:tc>
                  <a:txBody>
                    <a:bodyPr/>
                    <a:lstStyle/>
                    <a:p>
                      <a:r>
                        <a:rPr lang="en-GB" dirty="0" smtClean="0"/>
                        <a:t>Low Attitude</a:t>
                      </a:r>
                      <a:endParaRPr lang="en-GB" dirty="0"/>
                    </a:p>
                  </a:txBody>
                  <a:tcPr/>
                </a:tc>
                <a:tc>
                  <a:txBody>
                    <a:bodyPr/>
                    <a:lstStyle/>
                    <a:p>
                      <a:r>
                        <a:rPr lang="en-GB" dirty="0" smtClean="0"/>
                        <a:t>Low Purchase Intension</a:t>
                      </a:r>
                      <a:endParaRPr lang="en-GB" dirty="0"/>
                    </a:p>
                  </a:txBody>
                  <a:tcPr/>
                </a:tc>
                <a:extLst>
                  <a:ext uri="{0D108BD9-81ED-4DB2-BD59-A6C34878D82A}">
                    <a16:rowId xmlns:a16="http://schemas.microsoft.com/office/drawing/2014/main" val="947202283"/>
                  </a:ext>
                </a:extLst>
              </a:tr>
              <a:tr h="654078">
                <a:tc>
                  <a:txBody>
                    <a:bodyPr/>
                    <a:lstStyle/>
                    <a:p>
                      <a:r>
                        <a:rPr lang="en-GB" dirty="0" smtClean="0"/>
                        <a:t>Female</a:t>
                      </a:r>
                      <a:endParaRPr lang="en-GB" dirty="0"/>
                    </a:p>
                  </a:txBody>
                  <a:tcPr/>
                </a:tc>
                <a:tc>
                  <a:txBody>
                    <a:bodyPr/>
                    <a:lstStyle/>
                    <a:p>
                      <a:r>
                        <a:rPr lang="en-GB" dirty="0" smtClean="0"/>
                        <a:t>28</a:t>
                      </a:r>
                      <a:endParaRPr lang="en-GB" dirty="0"/>
                    </a:p>
                  </a:txBody>
                  <a:tcPr/>
                </a:tc>
                <a:tc>
                  <a:txBody>
                    <a:bodyPr/>
                    <a:lstStyle/>
                    <a:p>
                      <a:r>
                        <a:rPr lang="en-GB" dirty="0" smtClean="0"/>
                        <a:t>20</a:t>
                      </a:r>
                      <a:endParaRPr lang="en-GB" dirty="0"/>
                    </a:p>
                  </a:txBody>
                  <a:tcPr/>
                </a:tc>
                <a:tc>
                  <a:txBody>
                    <a:bodyPr/>
                    <a:lstStyle/>
                    <a:p>
                      <a:r>
                        <a:rPr lang="en-GB" dirty="0" smtClean="0"/>
                        <a:t>18</a:t>
                      </a:r>
                      <a:endParaRPr lang="en-GB" dirty="0"/>
                    </a:p>
                  </a:txBody>
                  <a:tcPr/>
                </a:tc>
                <a:tc>
                  <a:txBody>
                    <a:bodyPr/>
                    <a:lstStyle/>
                    <a:p>
                      <a:r>
                        <a:rPr lang="en-GB" dirty="0" smtClean="0"/>
                        <a:t>8</a:t>
                      </a:r>
                      <a:endParaRPr lang="en-GB" dirty="0"/>
                    </a:p>
                  </a:txBody>
                  <a:tcPr/>
                </a:tc>
                <a:tc>
                  <a:txBody>
                    <a:bodyPr/>
                    <a:lstStyle/>
                    <a:p>
                      <a:r>
                        <a:rPr lang="en-GB" dirty="0" smtClean="0"/>
                        <a:t>10</a:t>
                      </a:r>
                      <a:endParaRPr lang="en-GB" dirty="0"/>
                    </a:p>
                  </a:txBody>
                  <a:tcPr/>
                </a:tc>
                <a:extLst>
                  <a:ext uri="{0D108BD9-81ED-4DB2-BD59-A6C34878D82A}">
                    <a16:rowId xmlns:a16="http://schemas.microsoft.com/office/drawing/2014/main" val="1256836535"/>
                  </a:ext>
                </a:extLst>
              </a:tr>
              <a:tr h="654078">
                <a:tc>
                  <a:txBody>
                    <a:bodyPr/>
                    <a:lstStyle/>
                    <a:p>
                      <a:r>
                        <a:rPr lang="en-GB" dirty="0" smtClean="0"/>
                        <a:t>Male</a:t>
                      </a:r>
                      <a:endParaRPr lang="en-GB" dirty="0"/>
                    </a:p>
                  </a:txBody>
                  <a:tcPr/>
                </a:tc>
                <a:tc>
                  <a:txBody>
                    <a:bodyPr/>
                    <a:lstStyle/>
                    <a:p>
                      <a:r>
                        <a:rPr lang="en-GB" dirty="0" smtClean="0"/>
                        <a:t>4</a:t>
                      </a:r>
                      <a:endParaRPr lang="en-GB" dirty="0"/>
                    </a:p>
                  </a:txBody>
                  <a:tcPr/>
                </a:tc>
                <a:tc>
                  <a:txBody>
                    <a:bodyPr/>
                    <a:lstStyle/>
                    <a:p>
                      <a:r>
                        <a:rPr lang="en-GB" dirty="0" smtClean="0"/>
                        <a:t>0</a:t>
                      </a:r>
                      <a:endParaRPr lang="en-GB" dirty="0"/>
                    </a:p>
                  </a:txBody>
                  <a:tcPr/>
                </a:tc>
                <a:tc>
                  <a:txBody>
                    <a:bodyPr/>
                    <a:lstStyle/>
                    <a:p>
                      <a:r>
                        <a:rPr lang="en-GB" dirty="0" smtClean="0"/>
                        <a:t>0</a:t>
                      </a:r>
                      <a:endParaRPr lang="en-GB" dirty="0"/>
                    </a:p>
                  </a:txBody>
                  <a:tcPr/>
                </a:tc>
                <a:tc>
                  <a:txBody>
                    <a:bodyPr/>
                    <a:lstStyle/>
                    <a:p>
                      <a:r>
                        <a:rPr lang="en-GB" dirty="0" smtClean="0"/>
                        <a:t>4</a:t>
                      </a:r>
                      <a:endParaRPr lang="en-GB" dirty="0"/>
                    </a:p>
                  </a:txBody>
                  <a:tcPr/>
                </a:tc>
                <a:tc>
                  <a:txBody>
                    <a:bodyPr/>
                    <a:lstStyle/>
                    <a:p>
                      <a:r>
                        <a:rPr lang="en-GB" dirty="0" smtClean="0"/>
                        <a:t>4</a:t>
                      </a:r>
                      <a:endParaRPr lang="en-GB" dirty="0"/>
                    </a:p>
                  </a:txBody>
                  <a:tcPr/>
                </a:tc>
                <a:extLst>
                  <a:ext uri="{0D108BD9-81ED-4DB2-BD59-A6C34878D82A}">
                    <a16:rowId xmlns:a16="http://schemas.microsoft.com/office/drawing/2014/main" val="2806566995"/>
                  </a:ext>
                </a:extLst>
              </a:tr>
            </a:tbl>
          </a:graphicData>
        </a:graphic>
      </p:graphicFrame>
      <p:sp>
        <p:nvSpPr>
          <p:cNvPr id="8" name="TextBox 7"/>
          <p:cNvSpPr txBox="1"/>
          <p:nvPr/>
        </p:nvSpPr>
        <p:spPr>
          <a:xfrm>
            <a:off x="677334" y="1395662"/>
            <a:ext cx="8596668" cy="1015663"/>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000" dirty="0" smtClean="0"/>
              <a:t>The following table shows the results of the number of participants who scored high on the attitude scale, high on the purchase intention scale, low on the attitude scale and low on the purchase intention scale. </a:t>
            </a:r>
            <a:endParaRPr lang="en-GB" sz="2000" dirty="0"/>
          </a:p>
        </p:txBody>
      </p:sp>
      <p:sp>
        <p:nvSpPr>
          <p:cNvPr id="9" name="TextBox 8"/>
          <p:cNvSpPr txBox="1"/>
          <p:nvPr/>
        </p:nvSpPr>
        <p:spPr>
          <a:xfrm>
            <a:off x="677334" y="5287435"/>
            <a:ext cx="8596308" cy="129266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000" dirty="0" smtClean="0"/>
              <a:t>The results show that 63% of the participants had high attitude scores 56% had high purchase intention 37% had low attitude scores and 44% had low purchase intension score.</a:t>
            </a:r>
          </a:p>
          <a:p>
            <a:endParaRPr lang="en-GB" dirty="0"/>
          </a:p>
        </p:txBody>
      </p:sp>
    </p:spTree>
    <p:extLst>
      <p:ext uri="{BB962C8B-B14F-4D97-AF65-F5344CB8AC3E}">
        <p14:creationId xmlns:p14="http://schemas.microsoft.com/office/powerpoint/2010/main" val="443773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53979"/>
          </a:xfrm>
        </p:spPr>
        <p:txBody>
          <a:bodyPr/>
          <a:lstStyle/>
          <a:p>
            <a:r>
              <a:rPr lang="en-GB" dirty="0" smtClean="0"/>
              <a:t>Discussion.</a:t>
            </a:r>
            <a:endParaRPr lang="en-GB" dirty="0"/>
          </a:p>
        </p:txBody>
      </p:sp>
      <p:sp>
        <p:nvSpPr>
          <p:cNvPr id="3" name="Content Placeholder 2"/>
          <p:cNvSpPr>
            <a:spLocks noGrp="1"/>
          </p:cNvSpPr>
          <p:nvPr>
            <p:ph idx="1"/>
          </p:nvPr>
        </p:nvSpPr>
        <p:spPr>
          <a:xfrm>
            <a:off x="677334" y="1363579"/>
            <a:ext cx="8596668" cy="5309937"/>
          </a:xfrm>
        </p:spPr>
        <p:txBody>
          <a:bodyPr/>
          <a:lstStyle/>
          <a:p>
            <a:r>
              <a:rPr lang="en-GB" dirty="0" smtClean="0"/>
              <a:t>The purpose of this study was to explore the attitudes participants held toward Instagram influencers and whether this would effect purchase intention. It was predicted that the participants who scored high on the attitude scale, which showed a positive attitude toward Instagram influencers would also score high on the purchase intension scale.                 </a:t>
            </a:r>
          </a:p>
          <a:p>
            <a:r>
              <a:rPr lang="en-GB" dirty="0" smtClean="0"/>
              <a:t>Following analysis of the results, the hypothesis was supported, participants who scored high on the attitude scale also scored high on the purchase intention scale.</a:t>
            </a:r>
          </a:p>
          <a:p>
            <a:r>
              <a:rPr lang="en-GB" dirty="0" smtClean="0"/>
              <a:t>The results are also in support of the Theory of Reasoned Action, (Fishben &amp; </a:t>
            </a:r>
            <a:r>
              <a:rPr lang="en-GB" dirty="0" err="1" smtClean="0"/>
              <a:t>Ajzen</a:t>
            </a:r>
            <a:r>
              <a:rPr lang="en-GB" dirty="0" smtClean="0"/>
              <a:t>, 1975), which states that an individuals attitude toward the behaviour will influence their intention. As 63% of the participants displayed positive attitude toward Instagram influencers this was reflected in the high purchase intension scores. </a:t>
            </a:r>
          </a:p>
          <a:p>
            <a:r>
              <a:rPr lang="en-GB" dirty="0" smtClean="0"/>
              <a:t>Social Learning Theory (Bandura, 1963) is also supported as the high purchase intention scores reflect this showing </a:t>
            </a:r>
            <a:r>
              <a:rPr lang="en-GB" dirty="0"/>
              <a:t>behaviour can be influenced by favourable attitudes felt from socialization agents either directly or indirectly through social interaction, (Bush, 2000).</a:t>
            </a:r>
          </a:p>
          <a:p>
            <a:endParaRPr lang="en-GB" dirty="0" smtClean="0"/>
          </a:p>
          <a:p>
            <a:endParaRPr lang="en-GB" dirty="0"/>
          </a:p>
        </p:txBody>
      </p:sp>
    </p:spTree>
    <p:extLst>
      <p:ext uri="{BB962C8B-B14F-4D97-AF65-F5344CB8AC3E}">
        <p14:creationId xmlns:p14="http://schemas.microsoft.com/office/powerpoint/2010/main" val="12105341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05853"/>
          </a:xfrm>
        </p:spPr>
        <p:txBody>
          <a:bodyPr>
            <a:normAutofit fontScale="90000"/>
          </a:bodyPr>
          <a:lstStyle/>
          <a:p>
            <a:r>
              <a:rPr lang="en-GB" dirty="0" smtClean="0"/>
              <a:t>Limitations, Implications and Future Research</a:t>
            </a:r>
            <a:endParaRPr lang="en-GB" dirty="0"/>
          </a:p>
        </p:txBody>
      </p:sp>
      <p:sp>
        <p:nvSpPr>
          <p:cNvPr id="3" name="Content Placeholder 2"/>
          <p:cNvSpPr>
            <a:spLocks noGrp="1"/>
          </p:cNvSpPr>
          <p:nvPr>
            <p:ph idx="1"/>
          </p:nvPr>
        </p:nvSpPr>
        <p:spPr>
          <a:xfrm>
            <a:off x="677334" y="1315453"/>
            <a:ext cx="8596668" cy="4725909"/>
          </a:xfrm>
        </p:spPr>
        <p:txBody>
          <a:bodyPr/>
          <a:lstStyle/>
          <a:p>
            <a:r>
              <a:rPr lang="en-GB" dirty="0" smtClean="0"/>
              <a:t>This study provides useful and relevant research which highlights attitudes individuals hold regarding Instagram influencers and the impact they have toward purchase intension. This is beneficial to the world of marketing and social media.</a:t>
            </a:r>
          </a:p>
          <a:p>
            <a:r>
              <a:rPr lang="en-GB" dirty="0" smtClean="0"/>
              <a:t>However, the study may have been limited due to the small number of participants, and due to the small number of male participants. Had there been more male participants the results could have been different as 100% of the males had a low attitude towards Instagram influencers.</a:t>
            </a:r>
          </a:p>
          <a:p>
            <a:r>
              <a:rPr lang="en-GB" dirty="0" smtClean="0"/>
              <a:t>Participants were randomly recruited which may have limited this study.</a:t>
            </a:r>
          </a:p>
          <a:p>
            <a:r>
              <a:rPr lang="en-GB" dirty="0" smtClean="0"/>
              <a:t>Future research would benefit from a larger participant size as well as more male participants. Identifying gender differences amongst the participants could contribute to how marketers customize marketing strategies, (</a:t>
            </a:r>
            <a:r>
              <a:rPr lang="en-GB" dirty="0" err="1" smtClean="0"/>
              <a:t>Robello</a:t>
            </a:r>
            <a:r>
              <a:rPr lang="en-GB" dirty="0" smtClean="0"/>
              <a:t>, 2017).  </a:t>
            </a:r>
          </a:p>
          <a:p>
            <a:r>
              <a:rPr lang="en-GB" dirty="0" smtClean="0"/>
              <a:t>Future research which focused on specific age ranges would also be beneficial</a:t>
            </a:r>
          </a:p>
          <a:p>
            <a:endParaRPr lang="en-GB" dirty="0" smtClean="0"/>
          </a:p>
          <a:p>
            <a:endParaRPr lang="en-GB" dirty="0"/>
          </a:p>
        </p:txBody>
      </p:sp>
    </p:spTree>
    <p:extLst>
      <p:ext uri="{BB962C8B-B14F-4D97-AF65-F5344CB8AC3E}">
        <p14:creationId xmlns:p14="http://schemas.microsoft.com/office/powerpoint/2010/main" val="31870052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br>
              <a:rPr lang="en-GB" dirty="0" smtClean="0"/>
            </a:br>
            <a:endParaRPr lang="en-GB" dirty="0"/>
          </a:p>
        </p:txBody>
      </p:sp>
      <p:sp>
        <p:nvSpPr>
          <p:cNvPr id="3" name="Content Placeholder 2"/>
          <p:cNvSpPr>
            <a:spLocks noGrp="1"/>
          </p:cNvSpPr>
          <p:nvPr>
            <p:ph idx="1"/>
          </p:nvPr>
        </p:nvSpPr>
        <p:spPr/>
        <p:txBody>
          <a:bodyPr/>
          <a:lstStyle/>
          <a:p>
            <a:r>
              <a:rPr lang="en-GB" dirty="0" smtClean="0"/>
              <a:t>To conclude, this study investigated the attitudes held toward social media influencers on the social media platform Instagram. It also explored whether this had an effect on purchase intention. Following analysis of the results of 32 participants, the hypothesis was supported. The Theory of Reasoned Action (</a:t>
            </a:r>
            <a:r>
              <a:rPr lang="en-GB" dirty="0"/>
              <a:t>Fishben &amp; </a:t>
            </a:r>
            <a:r>
              <a:rPr lang="en-GB" dirty="0" err="1"/>
              <a:t>Ajzen</a:t>
            </a:r>
            <a:r>
              <a:rPr lang="en-GB" dirty="0"/>
              <a:t>, </a:t>
            </a:r>
            <a:r>
              <a:rPr lang="en-GB" dirty="0" smtClean="0"/>
              <a:t>1975) The Theory of Social Learning </a:t>
            </a:r>
            <a:r>
              <a:rPr lang="en-GB" smtClean="0"/>
              <a:t>(Bandura</a:t>
            </a:r>
            <a:r>
              <a:rPr lang="en-GB" dirty="0" smtClean="0"/>
              <a:t>, 1963) was also supported.</a:t>
            </a:r>
            <a:endParaRPr lang="en-GB" dirty="0"/>
          </a:p>
        </p:txBody>
      </p:sp>
    </p:spTree>
    <p:extLst>
      <p:ext uri="{BB962C8B-B14F-4D97-AF65-F5344CB8AC3E}">
        <p14:creationId xmlns:p14="http://schemas.microsoft.com/office/powerpoint/2010/main" val="1158954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78873"/>
          </a:xfrm>
        </p:spPr>
        <p:txBody>
          <a:bodyPr/>
          <a:lstStyle/>
          <a:p>
            <a:r>
              <a:rPr lang="en-GB" dirty="0" smtClean="0"/>
              <a:t>References.</a:t>
            </a:r>
            <a:endParaRPr lang="en-GB" dirty="0"/>
          </a:p>
        </p:txBody>
      </p:sp>
      <p:sp>
        <p:nvSpPr>
          <p:cNvPr id="3" name="Content Placeholder 2"/>
          <p:cNvSpPr>
            <a:spLocks noGrp="1"/>
          </p:cNvSpPr>
          <p:nvPr>
            <p:ph idx="1"/>
          </p:nvPr>
        </p:nvSpPr>
        <p:spPr>
          <a:xfrm>
            <a:off x="677334" y="1288473"/>
            <a:ext cx="8596668" cy="4752889"/>
          </a:xfrm>
        </p:spPr>
        <p:txBody>
          <a:bodyPr>
            <a:normAutofit lnSpcReduction="10000"/>
          </a:bodyPr>
          <a:lstStyle/>
          <a:p>
            <a:pPr marL="0" indent="-457200">
              <a:buNone/>
            </a:pPr>
            <a:r>
              <a:rPr lang="en-GB" dirty="0"/>
              <a:t>Alsmadi, S. (2006). The Power of Celebrity Endorsement in Brand Choice </a:t>
            </a:r>
            <a:r>
              <a:rPr lang="en-GB" dirty="0" err="1" smtClean="0"/>
              <a:t>Behavior</a:t>
            </a:r>
            <a:r>
              <a:rPr lang="en-GB" dirty="0"/>
              <a:t>: An Empirical Study of Consumer Attitudes. </a:t>
            </a:r>
            <a:r>
              <a:rPr lang="en-GB" i="1" dirty="0"/>
              <a:t>Journal of Accounting, Business &amp; Management</a:t>
            </a:r>
            <a:r>
              <a:rPr lang="en-GB" dirty="0"/>
              <a:t>, </a:t>
            </a:r>
            <a:r>
              <a:rPr lang="en-GB" i="1" dirty="0" smtClean="0"/>
              <a:t>13</a:t>
            </a:r>
            <a:r>
              <a:rPr lang="en-GB" dirty="0" smtClean="0"/>
              <a:t>.</a:t>
            </a:r>
          </a:p>
          <a:p>
            <a:pPr marL="0" indent="-457200">
              <a:buNone/>
            </a:pPr>
            <a:r>
              <a:rPr lang="en-GB" dirty="0" smtClean="0"/>
              <a:t>Bandura</a:t>
            </a:r>
            <a:r>
              <a:rPr lang="en-GB" dirty="0"/>
              <a:t>, A., &amp; Walters, R. H. (1963). Social learning and personality development.</a:t>
            </a:r>
          </a:p>
          <a:p>
            <a:pPr marL="0" indent="-457200">
              <a:buNone/>
            </a:pPr>
            <a:r>
              <a:rPr lang="en-GB" dirty="0" err="1"/>
              <a:t>Brinol</a:t>
            </a:r>
            <a:r>
              <a:rPr lang="en-GB" dirty="0"/>
              <a:t>, P., Petty, R. E., &amp; </a:t>
            </a:r>
            <a:r>
              <a:rPr lang="en-GB" dirty="0" err="1"/>
              <a:t>Tormala</a:t>
            </a:r>
            <a:r>
              <a:rPr lang="en-GB" dirty="0"/>
              <a:t>, Z. L. (2004). Self-validation of cognitive responses to advertisements. </a:t>
            </a:r>
            <a:r>
              <a:rPr lang="en-GB" i="1" dirty="0"/>
              <a:t>Journal of consumer research</a:t>
            </a:r>
            <a:r>
              <a:rPr lang="en-GB" dirty="0"/>
              <a:t>, </a:t>
            </a:r>
            <a:r>
              <a:rPr lang="en-GB" i="1" dirty="0"/>
              <a:t>30</a:t>
            </a:r>
            <a:r>
              <a:rPr lang="en-GB" dirty="0"/>
              <a:t>(4), 559-573.</a:t>
            </a:r>
          </a:p>
          <a:p>
            <a:pPr marL="0" indent="-457200">
              <a:buNone/>
            </a:pPr>
            <a:r>
              <a:rPr lang="en-GB" dirty="0"/>
              <a:t>Byrd, R. D., &amp; Denney, P. (2018). " Using Their Own Voice": Learning to Tell Stories with Instagram. </a:t>
            </a:r>
            <a:r>
              <a:rPr lang="en-GB" i="1" dirty="0"/>
              <a:t>Teaching Journalism &amp; Mass Communication</a:t>
            </a:r>
            <a:r>
              <a:rPr lang="en-GB" dirty="0"/>
              <a:t>, </a:t>
            </a:r>
            <a:r>
              <a:rPr lang="en-GB" i="1" dirty="0"/>
              <a:t>8</a:t>
            </a:r>
            <a:r>
              <a:rPr lang="en-GB" dirty="0"/>
              <a:t>(2), 47-55.</a:t>
            </a:r>
          </a:p>
          <a:p>
            <a:pPr marL="0" indent="-457200">
              <a:buNone/>
            </a:pPr>
            <a:r>
              <a:rPr lang="en-GB" dirty="0" smtClean="0"/>
              <a:t>Dodds</a:t>
            </a:r>
            <a:r>
              <a:rPr lang="en-GB" dirty="0"/>
              <a:t>, W. B., Monroe, K. B., &amp; Grewal, D. (1991). Effects of price, brand, and store information on buyers’ product evaluations. </a:t>
            </a:r>
            <a:r>
              <a:rPr lang="en-GB" i="1" dirty="0"/>
              <a:t>Journal of marketing research</a:t>
            </a:r>
            <a:r>
              <a:rPr lang="en-GB" dirty="0"/>
              <a:t>, </a:t>
            </a:r>
            <a:r>
              <a:rPr lang="en-GB" i="1" dirty="0"/>
              <a:t>28</a:t>
            </a:r>
            <a:r>
              <a:rPr lang="en-GB" dirty="0"/>
              <a:t>(3), 307-319.</a:t>
            </a:r>
          </a:p>
          <a:p>
            <a:pPr marL="0" indent="-457200">
              <a:buNone/>
            </a:pPr>
            <a:r>
              <a:rPr lang="en-GB" dirty="0" smtClean="0"/>
              <a:t>Evans</a:t>
            </a:r>
            <a:r>
              <a:rPr lang="en-GB" dirty="0"/>
              <a:t>, N. J., </a:t>
            </a:r>
            <a:r>
              <a:rPr lang="en-GB" dirty="0" err="1"/>
              <a:t>Phua</a:t>
            </a:r>
            <a:r>
              <a:rPr lang="en-GB" dirty="0"/>
              <a:t>, J., Lim, J., &amp; Jun, H. (2017). Disclosing Instagram influencer advertising: The effects of disclosure language on advertising recognition, attitudes, and </a:t>
            </a:r>
            <a:r>
              <a:rPr lang="en-GB" dirty="0" err="1"/>
              <a:t>behavioral</a:t>
            </a:r>
            <a:r>
              <a:rPr lang="en-GB" dirty="0"/>
              <a:t> intent. </a:t>
            </a:r>
            <a:r>
              <a:rPr lang="en-GB" i="1" dirty="0"/>
              <a:t>Journal of Interactive Advertising</a:t>
            </a:r>
            <a:r>
              <a:rPr lang="en-GB" dirty="0"/>
              <a:t>, </a:t>
            </a:r>
            <a:r>
              <a:rPr lang="en-GB" i="1" dirty="0"/>
              <a:t>17</a:t>
            </a:r>
            <a:r>
              <a:rPr lang="en-GB" dirty="0"/>
              <a:t>(2), 138-149.</a:t>
            </a:r>
          </a:p>
          <a:p>
            <a:endParaRPr lang="en-GB" dirty="0"/>
          </a:p>
        </p:txBody>
      </p:sp>
    </p:spTree>
    <p:extLst>
      <p:ext uri="{BB962C8B-B14F-4D97-AF65-F5344CB8AC3E}">
        <p14:creationId xmlns:p14="http://schemas.microsoft.com/office/powerpoint/2010/main" val="2638490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05853"/>
          </a:xfrm>
        </p:spPr>
        <p:txBody>
          <a:bodyPr/>
          <a:lstStyle/>
          <a:p>
            <a:r>
              <a:rPr lang="en-GB" dirty="0" smtClean="0"/>
              <a:t>References.</a:t>
            </a:r>
            <a:endParaRPr lang="en-GB" dirty="0"/>
          </a:p>
        </p:txBody>
      </p:sp>
      <p:sp>
        <p:nvSpPr>
          <p:cNvPr id="3" name="Content Placeholder 2"/>
          <p:cNvSpPr>
            <a:spLocks noGrp="1"/>
          </p:cNvSpPr>
          <p:nvPr>
            <p:ph idx="1"/>
          </p:nvPr>
        </p:nvSpPr>
        <p:spPr>
          <a:xfrm>
            <a:off x="677334" y="1315453"/>
            <a:ext cx="8596668" cy="4725909"/>
          </a:xfrm>
        </p:spPr>
        <p:txBody>
          <a:bodyPr/>
          <a:lstStyle/>
          <a:p>
            <a:pPr marL="0" indent="0">
              <a:buNone/>
            </a:pPr>
            <a:r>
              <a:rPr lang="en-GB" dirty="0" err="1"/>
              <a:t>Fishbein</a:t>
            </a:r>
            <a:r>
              <a:rPr lang="en-GB" dirty="0"/>
              <a:t>, M., &amp; </a:t>
            </a:r>
            <a:r>
              <a:rPr lang="en-GB" dirty="0" err="1"/>
              <a:t>Ajzen</a:t>
            </a:r>
            <a:r>
              <a:rPr lang="en-GB" dirty="0"/>
              <a:t>, I. (1975). Intention and </a:t>
            </a:r>
            <a:r>
              <a:rPr lang="en-GB" dirty="0" err="1"/>
              <a:t>Behavior</a:t>
            </a:r>
            <a:r>
              <a:rPr lang="en-GB" dirty="0"/>
              <a:t>: An introduction to theory and research.</a:t>
            </a:r>
          </a:p>
          <a:p>
            <a:pPr marL="0" indent="0">
              <a:buNone/>
            </a:pPr>
            <a:r>
              <a:rPr lang="en-GB" dirty="0"/>
              <a:t>Goldsmith, R. E., Lafferty, B. A., &amp; Newell, S. J. (2000). The impact of corporate credibility and celebrity credibility on consumer reaction to advertisements and brands. </a:t>
            </a:r>
            <a:r>
              <a:rPr lang="en-GB" i="1" dirty="0"/>
              <a:t>Journal of advertising</a:t>
            </a:r>
            <a:r>
              <a:rPr lang="en-GB" dirty="0"/>
              <a:t>, </a:t>
            </a:r>
            <a:r>
              <a:rPr lang="en-GB" i="1" dirty="0"/>
              <a:t>29</a:t>
            </a:r>
            <a:r>
              <a:rPr lang="en-GB" dirty="0"/>
              <a:t>(3), 43-54.</a:t>
            </a:r>
          </a:p>
          <a:p>
            <a:pPr marL="0" indent="0">
              <a:buNone/>
            </a:pPr>
            <a:r>
              <a:rPr lang="en-GB" dirty="0"/>
              <a:t>Lim, X. J., </a:t>
            </a:r>
            <a:r>
              <a:rPr lang="en-GB" dirty="0" err="1"/>
              <a:t>Cheah</a:t>
            </a:r>
            <a:r>
              <a:rPr lang="en-GB" dirty="0"/>
              <a:t>, J. H., &amp; Wong, M. W. (2017). The impact of social media influencers on purchase intention and the mediation effect of customer attitude. </a:t>
            </a:r>
            <a:r>
              <a:rPr lang="en-GB" i="1" dirty="0"/>
              <a:t>Asian Journal of Business Research</a:t>
            </a:r>
            <a:r>
              <a:rPr lang="en-GB" dirty="0"/>
              <a:t>, </a:t>
            </a:r>
            <a:r>
              <a:rPr lang="en-GB" i="1" dirty="0"/>
              <a:t>7</a:t>
            </a:r>
            <a:r>
              <a:rPr lang="en-GB" dirty="0"/>
              <a:t>(2), 19-36.</a:t>
            </a:r>
          </a:p>
          <a:p>
            <a:pPr marL="0" indent="0">
              <a:buNone/>
            </a:pPr>
            <a:r>
              <a:rPr lang="en-GB" dirty="0"/>
              <a:t>Lim, X.J., </a:t>
            </a:r>
            <a:r>
              <a:rPr lang="en-GB" dirty="0" err="1"/>
              <a:t>Radzol</a:t>
            </a:r>
            <a:r>
              <a:rPr lang="en-GB" dirty="0"/>
              <a:t>, M., </a:t>
            </a:r>
            <a:r>
              <a:rPr lang="en-GB" dirty="0" err="1"/>
              <a:t>Cheah</a:t>
            </a:r>
            <a:r>
              <a:rPr lang="en-GB" dirty="0"/>
              <a:t>, J.H., Wong, M.W. (2017). The impact of social media influencers on purchase intention and the mediation effect of customer attitude. </a:t>
            </a:r>
            <a:r>
              <a:rPr lang="en-GB" i="1" dirty="0"/>
              <a:t>Asian Journal of</a:t>
            </a:r>
            <a:r>
              <a:rPr lang="en-GB" dirty="0"/>
              <a:t> </a:t>
            </a:r>
            <a:r>
              <a:rPr lang="en-GB" i="1" dirty="0"/>
              <a:t>Business Research</a:t>
            </a:r>
            <a:r>
              <a:rPr lang="en-GB" dirty="0"/>
              <a:t>, Vol. 7 No. 2, pp19-36.</a:t>
            </a:r>
          </a:p>
          <a:p>
            <a:pPr marL="0" indent="0">
              <a:buNone/>
            </a:pPr>
            <a:r>
              <a:rPr lang="en-GB" dirty="0" err="1" smtClean="0"/>
              <a:t>Lisichkova</a:t>
            </a:r>
            <a:r>
              <a:rPr lang="en-GB" dirty="0"/>
              <a:t>, N., &amp; Othman, Z. (2017). The impact of influencers on online purchase intent.</a:t>
            </a:r>
          </a:p>
          <a:p>
            <a:endParaRPr lang="en-GB" dirty="0"/>
          </a:p>
        </p:txBody>
      </p:sp>
    </p:spTree>
    <p:extLst>
      <p:ext uri="{BB962C8B-B14F-4D97-AF65-F5344CB8AC3E}">
        <p14:creationId xmlns:p14="http://schemas.microsoft.com/office/powerpoint/2010/main" val="41927483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21895"/>
          </a:xfrm>
        </p:spPr>
        <p:txBody>
          <a:bodyPr/>
          <a:lstStyle/>
          <a:p>
            <a:r>
              <a:rPr lang="en-GB" dirty="0" smtClean="0"/>
              <a:t>References.</a:t>
            </a:r>
            <a:endParaRPr lang="en-GB" dirty="0"/>
          </a:p>
        </p:txBody>
      </p:sp>
      <p:sp>
        <p:nvSpPr>
          <p:cNvPr id="3" name="Content Placeholder 2"/>
          <p:cNvSpPr>
            <a:spLocks noGrp="1"/>
          </p:cNvSpPr>
          <p:nvPr>
            <p:ph idx="1"/>
          </p:nvPr>
        </p:nvSpPr>
        <p:spPr>
          <a:xfrm>
            <a:off x="677334" y="1331495"/>
            <a:ext cx="8596668" cy="4709867"/>
          </a:xfrm>
        </p:spPr>
        <p:txBody>
          <a:bodyPr/>
          <a:lstStyle/>
          <a:p>
            <a:pPr marL="0" indent="-457200">
              <a:buNone/>
            </a:pPr>
            <a:r>
              <a:rPr lang="en-GB" dirty="0"/>
              <a:t>Rebelo, M. F. (2017). </a:t>
            </a:r>
            <a:r>
              <a:rPr lang="en-GB" i="1" dirty="0"/>
              <a:t>How influencers’ credibility on Instagram is perceived by </a:t>
            </a:r>
            <a:r>
              <a:rPr lang="en-GB" i="1" dirty="0" smtClean="0"/>
              <a:t>     consumers </a:t>
            </a:r>
            <a:r>
              <a:rPr lang="en-GB" i="1" dirty="0"/>
              <a:t>and its impact on purchase intention</a:t>
            </a:r>
            <a:r>
              <a:rPr lang="en-GB" dirty="0"/>
              <a:t> (Doctoral dissertation).</a:t>
            </a:r>
          </a:p>
          <a:p>
            <a:pPr marL="0" indent="-457200">
              <a:buNone/>
            </a:pPr>
            <a:r>
              <a:rPr lang="en-GB" dirty="0" err="1" smtClean="0"/>
              <a:t>Senft</a:t>
            </a:r>
            <a:r>
              <a:rPr lang="en-GB" dirty="0"/>
              <a:t>, T. M. (2008). </a:t>
            </a:r>
            <a:r>
              <a:rPr lang="en-GB" i="1" dirty="0" err="1"/>
              <a:t>Camgirls</a:t>
            </a:r>
            <a:r>
              <a:rPr lang="en-GB" i="1" dirty="0"/>
              <a:t>: Celebrity and community in the age of social networks</a:t>
            </a:r>
            <a:r>
              <a:rPr lang="en-GB" dirty="0"/>
              <a:t> (Vol. 4). Peter Lang.</a:t>
            </a:r>
          </a:p>
          <a:p>
            <a:pPr marL="0" indent="-457200">
              <a:buNone/>
            </a:pPr>
            <a:r>
              <a:rPr lang="en-GB" dirty="0"/>
              <a:t>Ting, H., de Run, E. C., &amp; </a:t>
            </a:r>
            <a:r>
              <a:rPr lang="en-GB" dirty="0" err="1"/>
              <a:t>Liew</a:t>
            </a:r>
            <a:r>
              <a:rPr lang="en-GB" dirty="0"/>
              <a:t>, S. L. (2016). Intention to Use Instagram by Generation Cohorts: The Perspective of Developing Markets. </a:t>
            </a:r>
            <a:r>
              <a:rPr lang="en-GB" i="1" dirty="0"/>
              <a:t>Global Business &amp; Management Research</a:t>
            </a:r>
            <a:r>
              <a:rPr lang="en-GB" dirty="0"/>
              <a:t>, </a:t>
            </a:r>
            <a:r>
              <a:rPr lang="en-GB" i="1" dirty="0"/>
              <a:t>8</a:t>
            </a:r>
            <a:r>
              <a:rPr lang="en-GB" dirty="0"/>
              <a:t>(1).</a:t>
            </a:r>
          </a:p>
          <a:p>
            <a:pPr marL="0" indent="-457200">
              <a:buNone/>
            </a:pPr>
            <a:r>
              <a:rPr lang="en-GB" dirty="0"/>
              <a:t>Ting, H., Ming, W. W. P., de Run, E. C., &amp; Choo, S. L. Y. (2015). Beliefs about the </a:t>
            </a:r>
            <a:r>
              <a:rPr lang="en-GB" dirty="0" smtClean="0"/>
              <a:t>        use </a:t>
            </a:r>
            <a:r>
              <a:rPr lang="en-GB" dirty="0"/>
              <a:t>of Instagram: An exploratory study. </a:t>
            </a:r>
            <a:r>
              <a:rPr lang="en-GB" i="1" dirty="0"/>
              <a:t>International Journal of business and innovation</a:t>
            </a:r>
            <a:r>
              <a:rPr lang="en-GB" dirty="0"/>
              <a:t>, </a:t>
            </a:r>
            <a:r>
              <a:rPr lang="en-GB" i="1" dirty="0"/>
              <a:t>2</a:t>
            </a:r>
            <a:r>
              <a:rPr lang="en-GB" dirty="0"/>
              <a:t>(2), 15-31.</a:t>
            </a:r>
          </a:p>
          <a:p>
            <a:endParaRPr lang="en-GB" dirty="0"/>
          </a:p>
        </p:txBody>
      </p:sp>
    </p:spTree>
    <p:extLst>
      <p:ext uri="{BB962C8B-B14F-4D97-AF65-F5344CB8AC3E}">
        <p14:creationId xmlns:p14="http://schemas.microsoft.com/office/powerpoint/2010/main" val="331443547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
  <TotalTime>1195</TotalTime>
  <Words>2211</Words>
  <Application>Microsoft Office PowerPoint</Application>
  <PresentationFormat>Widescreen</PresentationFormat>
  <Paragraphs>82</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Trebuchet MS</vt:lpstr>
      <vt:lpstr>Wingdings 3</vt:lpstr>
      <vt:lpstr>Facet</vt:lpstr>
      <vt:lpstr>Do Attitudes Towards Social Media Influencers on Instagram Influence Purchase Intention?</vt:lpstr>
      <vt:lpstr>Introduction.</vt:lpstr>
      <vt:lpstr>Introduction.</vt:lpstr>
      <vt:lpstr>Theory of Reasoned Action</vt:lpstr>
      <vt:lpstr>Social Learning Theory (Bandura,1963)</vt:lpstr>
      <vt:lpstr>Social Learning Theory Continued.</vt:lpstr>
      <vt:lpstr>Aim, Hypothesis and Rationale.</vt:lpstr>
      <vt:lpstr>Methodology</vt:lpstr>
      <vt:lpstr>Method Continued</vt:lpstr>
      <vt:lpstr>Results</vt:lpstr>
      <vt:lpstr>Discussion.</vt:lpstr>
      <vt:lpstr>Limitations, Implications and Future Research</vt:lpstr>
      <vt:lpstr>Conclusion. </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UWTSD</dc:creator>
  <cp:lastModifiedBy>UWTSD</cp:lastModifiedBy>
  <cp:revision>26</cp:revision>
  <dcterms:created xsi:type="dcterms:W3CDTF">2019-07-23T13:49:17Z</dcterms:created>
  <dcterms:modified xsi:type="dcterms:W3CDTF">2019-07-24T13:27:41Z</dcterms:modified>
</cp:coreProperties>
</file>