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embeddedFontLst>
    <p:embeddedFont>
      <p:font typeface="Playfair Display"/>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PlayfairDisplay-regular.fntdata"/><Relationship Id="rId14" Type="http://schemas.openxmlformats.org/officeDocument/2006/relationships/slide" Target="slides/slide9.xml"/><Relationship Id="rId17" Type="http://schemas.openxmlformats.org/officeDocument/2006/relationships/font" Target="fonts/PlayfairDisplay-italic.fntdata"/><Relationship Id="rId16" Type="http://schemas.openxmlformats.org/officeDocument/2006/relationships/font" Target="fonts/PlayfairDisplay-bold.fntdata"/><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PlayfairDisplay-bold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3dbe51a986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3dbe51a986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3dbe51a9862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3dbe51a9862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3dbe51a9862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3dbe51a9862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dbe51a9862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3dbe51a9862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3dbe51a9862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3dbe51a9862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dc1fe483fe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3dc1fe483fe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dc1fe483fe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3dc1fe483fe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dc1fe483fe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dc1fe483fe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justiceinspectorates.gov.uk"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doi.org/10.1136/jech-2024-223168" TargetMode="External"/><Relationship Id="rId4" Type="http://schemas.openxmlformats.org/officeDocument/2006/relationships/hyperlink" Target="http://www.theconversation.com/violent-video-games-and-real-violence-theres-a-link-but-its-not-so-simple?63038" TargetMode="External"/><Relationship Id="rId5" Type="http://schemas.openxmlformats.org/officeDocument/2006/relationships/hyperlink" Target="https://doi.org/10.4135/9781412971928" TargetMode="External"/><Relationship Id="rId6" Type="http://schemas.openxmlformats.org/officeDocument/2006/relationships/hyperlink" Target="https://doi.org/10.20935/al1019" TargetMode="External"/><Relationship Id="rId7" Type="http://schemas.openxmlformats.org/officeDocument/2006/relationships/hyperlink" Target="https://hmiprobation.justiceinspectorates.gov.uk/our-research/evidence-base-youth-justice/specific-areas-of-delivery/family-relationships-yj/" TargetMode="External"/><Relationship Id="rId8" Type="http://schemas.openxmlformats.org/officeDocument/2006/relationships/hyperlink" Target="https://doi.org/10.18261/njc.26.2.3"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local.gov.uk/sites/default/files/documents/15%2034%20-%20The%20relationship%20between%20family%20violence%20and%20youth%20offending-V4_1.pdf" TargetMode="External"/><Relationship Id="rId4" Type="http://schemas.openxmlformats.org/officeDocument/2006/relationships/hyperlink" Target="https://doi.org/10.1093/acrefore/9780190264079.013.189" TargetMode="External"/><Relationship Id="rId5" Type="http://schemas.openxmlformats.org/officeDocument/2006/relationships/hyperlink" Target="https://www.gov.scot/binaries/content/documents/govscot/publications/research-and-analysis/2018/05/understanding-childhood-adversity-resilience-crime/documents/00535550-pdf/00535550-pdf/govscot%3Adocument/00535550.pdf"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1545450"/>
            <a:ext cx="8520600" cy="20526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latin typeface="Playfair Display"/>
                <a:ea typeface="Playfair Display"/>
                <a:cs typeface="Playfair Display"/>
                <a:sym typeface="Playfair Display"/>
              </a:rPr>
              <a:t>Types of adverse childhood effects that are most strongly linked to later offending</a:t>
            </a:r>
            <a:endParaRPr>
              <a:latin typeface="Playfair Display"/>
              <a:ea typeface="Playfair Display"/>
              <a:cs typeface="Playfair Display"/>
              <a:sym typeface="Playfair Displa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solidFill>
                  <a:schemeClr val="dk1"/>
                </a:solidFill>
                <a:latin typeface="Playfair Display"/>
                <a:ea typeface="Playfair Display"/>
                <a:cs typeface="Playfair Display"/>
                <a:sym typeface="Playfair Display"/>
              </a:rPr>
              <a:t>There are many types of adverse childhood effects or ACE’s including abuse (</a:t>
            </a:r>
            <a:r>
              <a:rPr lang="en">
                <a:solidFill>
                  <a:schemeClr val="dk1"/>
                </a:solidFill>
                <a:latin typeface="Playfair Display"/>
                <a:ea typeface="Playfair Display"/>
                <a:cs typeface="Playfair Display"/>
                <a:sym typeface="Playfair Display"/>
              </a:rPr>
              <a:t>physical</a:t>
            </a:r>
            <a:r>
              <a:rPr lang="en">
                <a:solidFill>
                  <a:schemeClr val="dk1"/>
                </a:solidFill>
                <a:latin typeface="Playfair Display"/>
                <a:ea typeface="Playfair Display"/>
                <a:cs typeface="Playfair Display"/>
                <a:sym typeface="Playfair Display"/>
              </a:rPr>
              <a:t>, verbal &amp;/or sexual), neglect (physical or emotional), substance misuse, incarcerated relative, mental illness in the home, domestic violence and parental separation (Gov.Scot, </a:t>
            </a:r>
            <a:r>
              <a:rPr i="1" lang="en">
                <a:solidFill>
                  <a:schemeClr val="dk1"/>
                </a:solidFill>
                <a:latin typeface="Playfair Display"/>
                <a:ea typeface="Playfair Display"/>
                <a:cs typeface="Playfair Display"/>
                <a:sym typeface="Playfair Display"/>
              </a:rPr>
              <a:t>2018</a:t>
            </a:r>
            <a:r>
              <a:rPr lang="en">
                <a:solidFill>
                  <a:schemeClr val="dk1"/>
                </a:solidFill>
                <a:latin typeface="Playfair Display"/>
                <a:ea typeface="Playfair Display"/>
                <a:cs typeface="Playfair Display"/>
                <a:sym typeface="Playfair Display"/>
              </a:rPr>
              <a:t>).</a:t>
            </a:r>
            <a:endParaRPr>
              <a:solidFill>
                <a:schemeClr val="dk1"/>
              </a:solidFill>
              <a:latin typeface="Playfair Display"/>
              <a:ea typeface="Playfair Display"/>
              <a:cs typeface="Playfair Display"/>
              <a:sym typeface="Playfair Display"/>
            </a:endParaRPr>
          </a:p>
          <a:p>
            <a:pPr indent="0" lvl="0" marL="0" rtl="0" algn="l">
              <a:spcBef>
                <a:spcPts val="1200"/>
              </a:spcBef>
              <a:spcAft>
                <a:spcPts val="1200"/>
              </a:spcAft>
              <a:buNone/>
            </a:pPr>
            <a:r>
              <a:rPr lang="en">
                <a:solidFill>
                  <a:schemeClr val="dk1"/>
                </a:solidFill>
                <a:latin typeface="Playfair Display"/>
                <a:ea typeface="Playfair Display"/>
                <a:cs typeface="Playfair Display"/>
                <a:sym typeface="Playfair Display"/>
              </a:rPr>
              <a:t>ACE’s have been linked to ‘criminogenic’ risks including </a:t>
            </a:r>
            <a:r>
              <a:rPr lang="en">
                <a:solidFill>
                  <a:schemeClr val="dk1"/>
                </a:solidFill>
                <a:latin typeface="Playfair Display"/>
                <a:ea typeface="Playfair Display"/>
                <a:cs typeface="Playfair Display"/>
                <a:sym typeface="Playfair Display"/>
              </a:rPr>
              <a:t>deprivation,</a:t>
            </a:r>
            <a:r>
              <a:rPr lang="en">
                <a:solidFill>
                  <a:schemeClr val="dk1"/>
                </a:solidFill>
                <a:latin typeface="Playfair Display"/>
                <a:ea typeface="Playfair Display"/>
                <a:cs typeface="Playfair Display"/>
                <a:sym typeface="Playfair Display"/>
              </a:rPr>
              <a:t> </a:t>
            </a:r>
            <a:r>
              <a:rPr lang="en">
                <a:solidFill>
                  <a:schemeClr val="dk1"/>
                </a:solidFill>
                <a:latin typeface="Playfair Display"/>
                <a:ea typeface="Playfair Display"/>
                <a:cs typeface="Playfair Display"/>
                <a:sym typeface="Playfair Display"/>
              </a:rPr>
              <a:t> poor educational attainment, </a:t>
            </a:r>
            <a:r>
              <a:rPr lang="en">
                <a:solidFill>
                  <a:schemeClr val="dk1"/>
                </a:solidFill>
                <a:latin typeface="Playfair Display"/>
                <a:ea typeface="Playfair Display"/>
                <a:cs typeface="Playfair Display"/>
                <a:sym typeface="Playfair Display"/>
              </a:rPr>
              <a:t>substance and alcohol abuse, and mental health problems (Centers for Disease Control and Prevention, </a:t>
            </a:r>
            <a:r>
              <a:rPr i="1" lang="en">
                <a:solidFill>
                  <a:schemeClr val="dk1"/>
                </a:solidFill>
                <a:latin typeface="Playfair Display"/>
                <a:ea typeface="Playfair Display"/>
                <a:cs typeface="Playfair Display"/>
                <a:sym typeface="Playfair Display"/>
              </a:rPr>
              <a:t>2015</a:t>
            </a:r>
            <a:r>
              <a:rPr lang="en">
                <a:solidFill>
                  <a:schemeClr val="dk1"/>
                </a:solidFill>
                <a:latin typeface="Playfair Display"/>
                <a:ea typeface="Playfair Display"/>
                <a:cs typeface="Playfair Display"/>
                <a:sym typeface="Playfair Display"/>
              </a:rPr>
              <a:t>).</a:t>
            </a:r>
            <a:endParaRPr>
              <a:solidFill>
                <a:schemeClr val="dk1"/>
              </a:solidFill>
              <a:latin typeface="Playfair Display"/>
              <a:ea typeface="Playfair Display"/>
              <a:cs typeface="Playfair Display"/>
              <a:sym typeface="Playfair Display"/>
            </a:endParaRPr>
          </a:p>
        </p:txBody>
      </p:sp>
      <p:sp>
        <p:nvSpPr>
          <p:cNvPr id="60" name="Google Shape;60;p14"/>
          <p:cNvSpPr txBox="1"/>
          <p:nvPr/>
        </p:nvSpPr>
        <p:spPr>
          <a:xfrm>
            <a:off x="1453350" y="459125"/>
            <a:ext cx="62373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solidFill>
                  <a:schemeClr val="dk1"/>
                </a:solidFill>
                <a:latin typeface="Playfair Display"/>
                <a:ea typeface="Playfair Display"/>
                <a:cs typeface="Playfair Display"/>
                <a:sym typeface="Playfair Display"/>
              </a:rPr>
              <a:t>ACE’s and Criminality</a:t>
            </a:r>
            <a:endParaRPr b="1" sz="2500" u="sng">
              <a:solidFill>
                <a:schemeClr val="dk1"/>
              </a:solidFill>
              <a:latin typeface="Playfair Display"/>
              <a:ea typeface="Playfair Display"/>
              <a:cs typeface="Playfair Display"/>
              <a:sym typeface="Playfair Display"/>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u="sng">
                <a:latin typeface="Playfair Display"/>
                <a:ea typeface="Playfair Display"/>
                <a:cs typeface="Playfair Display"/>
                <a:sym typeface="Playfair Display"/>
              </a:rPr>
              <a:t>Family Influence on Criminality</a:t>
            </a:r>
            <a:endParaRPr b="1" u="sng">
              <a:latin typeface="Playfair Display"/>
              <a:ea typeface="Playfair Display"/>
              <a:cs typeface="Playfair Display"/>
              <a:sym typeface="Playfair Display"/>
            </a:endParaRPr>
          </a:p>
        </p:txBody>
      </p:sp>
      <p:sp>
        <p:nvSpPr>
          <p:cNvPr id="66" name="Google Shape;66;p1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Playfair Display"/>
                <a:ea typeface="Playfair Display"/>
                <a:cs typeface="Playfair Display"/>
                <a:sym typeface="Playfair Display"/>
              </a:rPr>
              <a:t>A 2025 cohort study found that parental violent offending was most strongly linked to violent offending with it increasing youth offending by 6 times higher than those without ACE’s (</a:t>
            </a:r>
            <a:r>
              <a:rPr lang="en" sz="1300">
                <a:solidFill>
                  <a:schemeClr val="dk1"/>
                </a:solidFill>
                <a:latin typeface="Playfair Display"/>
                <a:ea typeface="Playfair Display"/>
                <a:cs typeface="Playfair Display"/>
                <a:sym typeface="Playfair Display"/>
              </a:rPr>
              <a:t>Laajasalo, T., Aaltonen, M et al, </a:t>
            </a:r>
            <a:r>
              <a:rPr i="1" lang="en" sz="1300">
                <a:solidFill>
                  <a:schemeClr val="dk1"/>
                </a:solidFill>
                <a:latin typeface="Playfair Display"/>
                <a:ea typeface="Playfair Display"/>
                <a:cs typeface="Playfair Display"/>
                <a:sym typeface="Playfair Display"/>
              </a:rPr>
              <a:t>2025</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indent="0" lvl="0" marL="0" rtl="0" algn="l">
              <a:lnSpc>
                <a:spcPct val="131579"/>
              </a:lnSpc>
              <a:spcBef>
                <a:spcPts val="1200"/>
              </a:spcBef>
              <a:spcAft>
                <a:spcPts val="0"/>
              </a:spcAft>
              <a:buNone/>
            </a:pPr>
            <a:r>
              <a:rPr lang="en" sz="1300">
                <a:solidFill>
                  <a:schemeClr val="dk1"/>
                </a:solidFill>
                <a:latin typeface="Playfair Display"/>
                <a:ea typeface="Playfair Display"/>
                <a:cs typeface="Playfair Display"/>
                <a:sym typeface="Playfair Display"/>
              </a:rPr>
              <a:t>In March 2020, there were concerns of family behaviour in 54% of cases of child offenders that completed an AssetPlus </a:t>
            </a:r>
            <a:r>
              <a:rPr lang="en" sz="1300">
                <a:solidFill>
                  <a:schemeClr val="dk1"/>
                </a:solidFill>
                <a:latin typeface="Playfair Display"/>
                <a:ea typeface="Playfair Display"/>
                <a:cs typeface="Playfair Display"/>
                <a:sym typeface="Playfair Display"/>
              </a:rPr>
              <a:t>assessment</a:t>
            </a:r>
            <a:r>
              <a:rPr lang="en" sz="1300">
                <a:solidFill>
                  <a:schemeClr val="dk1"/>
                </a:solidFill>
                <a:latin typeface="Playfair Display"/>
                <a:ea typeface="Playfair Display"/>
                <a:cs typeface="Playfair Display"/>
                <a:sym typeface="Playfair Display"/>
              </a:rPr>
              <a:t>. Family and wider networks were highlighted to be a main factor relating to offender behaviour, occurring in one in three cases or 34%. Long-term research and studies have found that boys with a father who has been to prison are twice as likely to be convicted themselves during their lives. These boys are more likely to have experienced poor parenting such as inconsistent discipline, lack of monitoring, poor socialisation and weak attachment. Siblings can also have a major impact on the likelihood of offending, those with a brother or sister who has offended are twice as likely to offend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val="tx"/>
                    </a:ext>
                  </a:extLst>
                </a:hlinkClick>
              </a:rPr>
              <a:t>Justiceinspectorates.gov.uk</a:t>
            </a:r>
            <a:r>
              <a:rPr lang="en" sz="1300">
                <a:solidFill>
                  <a:schemeClr val="dk1"/>
                </a:solidFill>
                <a:latin typeface="Playfair Display"/>
                <a:ea typeface="Playfair Display"/>
                <a:cs typeface="Playfair Display"/>
                <a:sym typeface="Playfair Display"/>
              </a:rPr>
              <a:t>., </a:t>
            </a:r>
            <a:r>
              <a:rPr i="1" lang="en" sz="1300">
                <a:solidFill>
                  <a:schemeClr val="dk1"/>
                </a:solidFill>
                <a:latin typeface="Playfair Display"/>
                <a:ea typeface="Playfair Display"/>
                <a:cs typeface="Playfair Display"/>
                <a:sym typeface="Playfair Display"/>
              </a:rPr>
              <a:t>2017</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indent="0" lvl="0" marL="0" rtl="0" algn="l">
              <a:spcBef>
                <a:spcPts val="1900"/>
              </a:spcBef>
              <a:spcAft>
                <a:spcPts val="0"/>
              </a:spcAft>
              <a:buNone/>
            </a:pPr>
            <a:r>
              <a:rPr lang="en" sz="1300">
                <a:solidFill>
                  <a:schemeClr val="dk1"/>
                </a:solidFill>
                <a:latin typeface="Playfair Display"/>
                <a:ea typeface="Playfair Display"/>
                <a:cs typeface="Playfair Display"/>
                <a:sym typeface="Playfair Display"/>
              </a:rPr>
              <a:t>Bandura’s social learning theory can explain why crime can be seen to ‘run in families’. Children grow up seeing crime being portrayed by their parents and copy that behaviour as they grow and develop, leading them to copy violent and illegal acts and ending up in prison (Cosme, G., </a:t>
            </a:r>
            <a:r>
              <a:rPr i="1" lang="en" sz="1300">
                <a:solidFill>
                  <a:schemeClr val="dk1"/>
                </a:solidFill>
                <a:latin typeface="Playfair Display"/>
                <a:ea typeface="Playfair Display"/>
                <a:cs typeface="Playfair Display"/>
                <a:sym typeface="Playfair Display"/>
              </a:rPr>
              <a:t>2021</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t/>
            </a:r>
            <a:endParaRPr sz="1300">
              <a:solidFill>
                <a:schemeClr val="dk1"/>
              </a:solidFill>
              <a:highlight>
                <a:srgbClr val="00FFFF"/>
              </a:highlight>
            </a:endParaRPr>
          </a:p>
          <a:p>
            <a:pPr indent="0" lvl="0" marL="0" rtl="0" algn="l">
              <a:spcBef>
                <a:spcPts val="1200"/>
              </a:spcBef>
              <a:spcAft>
                <a:spcPts val="0"/>
              </a:spcAft>
              <a:buNone/>
            </a:pPr>
            <a:r>
              <a:t/>
            </a:r>
            <a:endParaRPr sz="1300">
              <a:solidFill>
                <a:schemeClr val="dk1"/>
              </a:solidFill>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6"/>
          <p:cNvSpPr txBox="1"/>
          <p:nvPr>
            <p:ph type="title"/>
          </p:nvPr>
        </p:nvSpPr>
        <p:spPr>
          <a:xfrm>
            <a:off x="355025" y="35840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u="sng">
                <a:latin typeface="Playfair Display"/>
                <a:ea typeface="Playfair Display"/>
                <a:cs typeface="Playfair Display"/>
                <a:sym typeface="Playfair Display"/>
              </a:rPr>
              <a:t>Violence in the family </a:t>
            </a:r>
            <a:endParaRPr b="1" u="sng">
              <a:latin typeface="Playfair Display"/>
              <a:ea typeface="Playfair Display"/>
              <a:cs typeface="Playfair Display"/>
              <a:sym typeface="Playfair Display"/>
            </a:endParaRPr>
          </a:p>
        </p:txBody>
      </p:sp>
      <p:sp>
        <p:nvSpPr>
          <p:cNvPr id="72" name="Google Shape;72;p16"/>
          <p:cNvSpPr txBox="1"/>
          <p:nvPr>
            <p:ph idx="1" type="body"/>
          </p:nvPr>
        </p:nvSpPr>
        <p:spPr>
          <a:xfrm>
            <a:off x="468625" y="556900"/>
            <a:ext cx="8163000" cy="4523700"/>
          </a:xfrm>
          <a:prstGeom prst="rect">
            <a:avLst/>
          </a:prstGeom>
        </p:spPr>
        <p:txBody>
          <a:bodyPr anchorCtr="0" anchor="t" bIns="91425" lIns="91425" spcFirstLastPara="1" rIns="91425" wrap="square" tIns="91425">
            <a:noAutofit/>
          </a:bodyPr>
          <a:lstStyle/>
          <a:p>
            <a:pPr indent="0" lvl="0" marL="0" rtl="0" algn="l">
              <a:spcBef>
                <a:spcPts val="4600"/>
              </a:spcBef>
              <a:spcAft>
                <a:spcPts val="0"/>
              </a:spcAft>
              <a:buNone/>
            </a:pPr>
            <a:r>
              <a:t/>
            </a:r>
            <a:endParaRPr sz="1200">
              <a:solidFill>
                <a:schemeClr val="dk1"/>
              </a:solidFill>
              <a:latin typeface="Playfair Display"/>
              <a:ea typeface="Playfair Display"/>
              <a:cs typeface="Playfair Display"/>
              <a:sym typeface="Playfair Display"/>
            </a:endParaRPr>
          </a:p>
          <a:p>
            <a:pPr indent="0" lvl="0" marL="0" rtl="0" algn="l">
              <a:spcBef>
                <a:spcPts val="4600"/>
              </a:spcBef>
              <a:spcAft>
                <a:spcPts val="0"/>
              </a:spcAft>
              <a:buNone/>
            </a:pPr>
            <a:r>
              <a:rPr lang="en" sz="1200">
                <a:solidFill>
                  <a:schemeClr val="dk1"/>
                </a:solidFill>
                <a:latin typeface="Playfair Display"/>
                <a:ea typeface="Playfair Display"/>
                <a:cs typeface="Playfair Display"/>
                <a:sym typeface="Playfair Display"/>
              </a:rPr>
              <a:t>There was a finding in Stuart et al’s (2008) research which showed that children who were maltreated in childhood into adolescence or that starts in adolescence about more likely to be involved in the youth justice system than those who experience maltreatment that was limited to their childhood. According to Hopkins, Webb and Mackie (2010) they analysed cases of young people who were convicted or at risk of offending and found that 43% had previous contact with children’s social services while 15% had current contact with them. There are links between specific types of family violence and criminality including youth offending and sibling violence, violence against women and girls, childhood physical abuse ,child to parent violence or witnessing domestic abuse (Local Government Association, </a:t>
            </a:r>
            <a:r>
              <a:rPr i="1" lang="en" sz="1200">
                <a:solidFill>
                  <a:schemeClr val="dk1"/>
                </a:solidFill>
                <a:latin typeface="Playfair Display"/>
                <a:ea typeface="Playfair Display"/>
                <a:cs typeface="Playfair Display"/>
                <a:sym typeface="Playfair Display"/>
              </a:rPr>
              <a:t>2018</a:t>
            </a:r>
            <a:r>
              <a:rPr lang="en" sz="1200">
                <a:solidFill>
                  <a:schemeClr val="dk1"/>
                </a:solidFill>
                <a:latin typeface="Playfair Display"/>
                <a:ea typeface="Playfair Display"/>
                <a:cs typeface="Playfair Display"/>
                <a:sym typeface="Playfair Display"/>
              </a:rPr>
              <a:t>). </a:t>
            </a:r>
            <a:endParaRPr sz="1200">
              <a:solidFill>
                <a:schemeClr val="dk1"/>
              </a:solidFill>
              <a:latin typeface="Playfair Display"/>
              <a:ea typeface="Playfair Display"/>
              <a:cs typeface="Playfair Display"/>
              <a:sym typeface="Playfair Display"/>
            </a:endParaRPr>
          </a:p>
          <a:p>
            <a:pPr indent="0" lvl="0" marL="0" rtl="0" algn="l">
              <a:spcBef>
                <a:spcPts val="0"/>
              </a:spcBef>
              <a:spcAft>
                <a:spcPts val="0"/>
              </a:spcAft>
              <a:buNone/>
            </a:pPr>
            <a:r>
              <a:t/>
            </a:r>
            <a:endParaRPr sz="12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rPr lang="en" sz="1200">
                <a:solidFill>
                  <a:schemeClr val="dk1"/>
                </a:solidFill>
                <a:latin typeface="Playfair Display"/>
                <a:ea typeface="Playfair Display"/>
                <a:cs typeface="Playfair Display"/>
                <a:sym typeface="Playfair Display"/>
              </a:rPr>
              <a:t>Similarly to Family influence on criminality, Bandura’s social learning theory explains how itnessing or being exposed to violence in childhood can make a person more </a:t>
            </a:r>
            <a:r>
              <a:rPr lang="en" sz="1200">
                <a:solidFill>
                  <a:schemeClr val="dk1"/>
                </a:solidFill>
                <a:latin typeface="Playfair Display"/>
                <a:ea typeface="Playfair Display"/>
                <a:cs typeface="Playfair Display"/>
                <a:sym typeface="Playfair Display"/>
              </a:rPr>
              <a:t>likely</a:t>
            </a:r>
            <a:r>
              <a:rPr lang="en" sz="1200">
                <a:solidFill>
                  <a:schemeClr val="dk1"/>
                </a:solidFill>
                <a:latin typeface="Playfair Display"/>
                <a:ea typeface="Playfair Display"/>
                <a:cs typeface="Playfair Display"/>
                <a:sym typeface="Playfair Display"/>
              </a:rPr>
              <a:t> to commit crime in their adulthood.</a:t>
            </a:r>
            <a:endParaRPr sz="1200">
              <a:solidFill>
                <a:schemeClr val="dk1"/>
              </a:solidFill>
              <a:latin typeface="Playfair Display"/>
              <a:ea typeface="Playfair Display"/>
              <a:cs typeface="Playfair Display"/>
              <a:sym typeface="Playfair Display"/>
            </a:endParaRPr>
          </a:p>
          <a:p>
            <a:pPr indent="0" lvl="0" marL="0" rtl="0" algn="l">
              <a:spcBef>
                <a:spcPts val="1200"/>
              </a:spcBef>
              <a:spcAft>
                <a:spcPts val="1200"/>
              </a:spcAft>
              <a:buNone/>
            </a:pPr>
            <a:r>
              <a:t/>
            </a:r>
            <a:endParaRPr sz="11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7"/>
          <p:cNvSpPr txBox="1"/>
          <p:nvPr>
            <p:ph idx="1" type="body"/>
          </p:nvPr>
        </p:nvSpPr>
        <p:spPr>
          <a:xfrm>
            <a:off x="311700" y="627900"/>
            <a:ext cx="8520600" cy="3941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200">
                <a:solidFill>
                  <a:schemeClr val="dk1"/>
                </a:solidFill>
                <a:latin typeface="Playfair Display"/>
                <a:ea typeface="Playfair Display"/>
                <a:cs typeface="Playfair Display"/>
                <a:sym typeface="Playfair Display"/>
              </a:rPr>
              <a:t>Violence in the media can also lead to crime. According to a study carried out by Phillips and Nickie (2017), results showed more than 90% of pediatricians and about two-thirds of media researchers surveyed agreed violent video games increase aggression in children. (</a:t>
            </a:r>
            <a:r>
              <a:rPr lang="en" sz="1150">
                <a:solidFill>
                  <a:schemeClr val="dk1"/>
                </a:solidFill>
                <a:latin typeface="Playfair Display"/>
                <a:ea typeface="Playfair Display"/>
                <a:cs typeface="Playfair Display"/>
                <a:sym typeface="Playfair Display"/>
              </a:rPr>
              <a:t>Bushman, B. (2016))</a:t>
            </a:r>
            <a:endParaRPr sz="12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rPr lang="en" sz="1200">
                <a:solidFill>
                  <a:schemeClr val="dk1"/>
                </a:solidFill>
                <a:latin typeface="Playfair Display"/>
                <a:ea typeface="Playfair Display"/>
                <a:cs typeface="Playfair Display"/>
                <a:sym typeface="Playfair Display"/>
              </a:rPr>
              <a:t>In 2008, psychologist John Murray summarized decades of research stating, “Fifty years of research on the effect of TV violence on children leads to the inescapable conclusion that viewing media violence is related to increases in aggressive attitudes, values, and behaviors. (</a:t>
            </a:r>
            <a:r>
              <a:rPr lang="en" sz="1150">
                <a:solidFill>
                  <a:schemeClr val="dk1"/>
                </a:solidFill>
                <a:latin typeface="Playfair Display"/>
                <a:ea typeface="Playfair Display"/>
                <a:cs typeface="Playfair Display"/>
                <a:sym typeface="Playfair Display"/>
              </a:rPr>
              <a:t>Murray, J. P. (2008)</a:t>
            </a:r>
            <a:r>
              <a:rPr lang="en" sz="1100">
                <a:solidFill>
                  <a:schemeClr val="dk1"/>
                </a:solidFill>
                <a:latin typeface="Playfair Display"/>
                <a:ea typeface="Playfair Display"/>
                <a:cs typeface="Playfair Display"/>
                <a:sym typeface="Playfair Display"/>
              </a:rPr>
              <a:t>)</a:t>
            </a:r>
            <a:endParaRPr sz="12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Clr>
                <a:schemeClr val="dk1"/>
              </a:buClr>
              <a:buSzPts val="1100"/>
              <a:buFont typeface="Arial"/>
              <a:buNone/>
            </a:pPr>
            <a:r>
              <a:rPr lang="en" sz="1200">
                <a:solidFill>
                  <a:schemeClr val="dk1"/>
                </a:solidFill>
                <a:latin typeface="Playfair Display"/>
                <a:ea typeface="Playfair Display"/>
                <a:cs typeface="Playfair Display"/>
                <a:sym typeface="Playfair Display"/>
              </a:rPr>
              <a:t>Scholars Glenn Sparks and Cheri Sparks similarly declared that, despite the fact that controversy still exists about the impact of media violence, the research reveals consistent pattern in favor of the notion that exposure to violent media images does increase the risk of aggressive behavior. (</a:t>
            </a:r>
            <a:r>
              <a:rPr lang="en" sz="1150">
                <a:solidFill>
                  <a:schemeClr val="dk1"/>
                </a:solidFill>
                <a:latin typeface="Playfair Display"/>
                <a:ea typeface="Playfair Display"/>
                <a:cs typeface="Playfair Display"/>
                <a:sym typeface="Playfair Display"/>
              </a:rPr>
              <a:t>Sparks, G., &amp; Sparks, C. (2002))</a:t>
            </a:r>
            <a:endParaRPr sz="12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rPr lang="en" sz="1200">
                <a:solidFill>
                  <a:schemeClr val="dk1"/>
                </a:solidFill>
                <a:latin typeface="Playfair Display"/>
                <a:ea typeface="Playfair Display"/>
                <a:cs typeface="Playfair Display"/>
                <a:sym typeface="Playfair Display"/>
              </a:rPr>
              <a:t>In 2014, psychologist Wayne Warburton concluded that the vast majority of studies have found “that exposure to violent media increases the likelihood of aggressive behavior in the short and long term, increases hostile perceptions and attitudes, and desensitizes individuals to violent content”. (</a:t>
            </a:r>
            <a:r>
              <a:rPr lang="en" sz="1150">
                <a:solidFill>
                  <a:schemeClr val="dk1"/>
                </a:solidFill>
                <a:latin typeface="Playfair Display"/>
                <a:ea typeface="Playfair Display"/>
                <a:cs typeface="Playfair Display"/>
                <a:sym typeface="Playfair Display"/>
              </a:rPr>
              <a:t>Warburton, W. (2014)</a:t>
            </a:r>
            <a:r>
              <a:rPr lang="en" sz="1100">
                <a:solidFill>
                  <a:schemeClr val="dk1"/>
                </a:solidFill>
                <a:latin typeface="Playfair Display"/>
                <a:ea typeface="Playfair Display"/>
                <a:cs typeface="Playfair Display"/>
                <a:sym typeface="Playfair Display"/>
              </a:rPr>
              <a:t>)</a:t>
            </a:r>
            <a:endParaRPr sz="12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Clr>
                <a:schemeClr val="dk1"/>
              </a:buClr>
              <a:buSzPts val="1100"/>
              <a:buFont typeface="Arial"/>
              <a:buNone/>
            </a:pPr>
            <a:r>
              <a:rPr lang="en" sz="1200">
                <a:solidFill>
                  <a:schemeClr val="dk1"/>
                </a:solidFill>
                <a:latin typeface="Playfair Display"/>
                <a:ea typeface="Playfair Display"/>
                <a:cs typeface="Playfair Display"/>
                <a:sym typeface="Playfair Display"/>
              </a:rPr>
              <a:t>There have been over 1000 studies on the effects of TV and film violence over the past 40 years. Research on the influence of TV violence on aggression has consistently shown that TV violence increases aggression and social anxiety, cultivates a “mean view” of the world, and negatively impacts real world behavior. (</a:t>
            </a:r>
            <a:r>
              <a:rPr lang="en" sz="1150">
                <a:solidFill>
                  <a:schemeClr val="dk1"/>
                </a:solidFill>
                <a:latin typeface="Playfair Display"/>
                <a:ea typeface="Playfair Display"/>
                <a:cs typeface="Playfair Display"/>
                <a:sym typeface="Playfair Display"/>
              </a:rPr>
              <a:t>Helfgott, J. B. (2015)</a:t>
            </a:r>
            <a:r>
              <a:rPr lang="en" sz="1100">
                <a:solidFill>
                  <a:schemeClr val="dk1"/>
                </a:solidFill>
                <a:latin typeface="Playfair Display"/>
                <a:ea typeface="Playfair Display"/>
                <a:cs typeface="Playfair Display"/>
                <a:sym typeface="Playfair Display"/>
              </a:rPr>
              <a:t>)</a:t>
            </a:r>
            <a:endParaRPr sz="12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1200"/>
              </a:spcAft>
              <a:buNone/>
            </a:pPr>
            <a:r>
              <a:t/>
            </a:r>
            <a:endParaRPr/>
          </a:p>
        </p:txBody>
      </p:sp>
      <p:sp>
        <p:nvSpPr>
          <p:cNvPr id="78" name="Google Shape;78;p17"/>
          <p:cNvSpPr txBox="1"/>
          <p:nvPr>
            <p:ph type="title"/>
          </p:nvPr>
        </p:nvSpPr>
        <p:spPr>
          <a:xfrm>
            <a:off x="311700" y="5520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u="sng">
                <a:latin typeface="Playfair Display"/>
                <a:ea typeface="Playfair Display"/>
                <a:cs typeface="Playfair Display"/>
                <a:sym typeface="Playfair Display"/>
              </a:rPr>
              <a:t>Violence in the media</a:t>
            </a:r>
            <a:endParaRPr b="1" u="sng">
              <a:latin typeface="Playfair Display"/>
              <a:ea typeface="Playfair Display"/>
              <a:cs typeface="Playfair Display"/>
              <a:sym typeface="Playfair Displa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8"/>
          <p:cNvSpPr txBox="1"/>
          <p:nvPr>
            <p:ph type="title"/>
          </p:nvPr>
        </p:nvSpPr>
        <p:spPr>
          <a:xfrm>
            <a:off x="311706" y="276521"/>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u="sng">
                <a:latin typeface="Playfair Display"/>
                <a:ea typeface="Playfair Display"/>
                <a:cs typeface="Playfair Display"/>
                <a:sym typeface="Playfair Display"/>
              </a:rPr>
              <a:t>Poverty and Instability</a:t>
            </a:r>
            <a:endParaRPr b="1" u="sng">
              <a:latin typeface="Playfair Display"/>
              <a:ea typeface="Playfair Display"/>
              <a:cs typeface="Playfair Display"/>
              <a:sym typeface="Playfair Display"/>
            </a:endParaRPr>
          </a:p>
        </p:txBody>
      </p:sp>
      <p:sp>
        <p:nvSpPr>
          <p:cNvPr id="84" name="Google Shape;84;p18"/>
          <p:cNvSpPr txBox="1"/>
          <p:nvPr>
            <p:ph idx="1" type="body"/>
          </p:nvPr>
        </p:nvSpPr>
        <p:spPr>
          <a:xfrm>
            <a:off x="311842" y="552299"/>
            <a:ext cx="8520300" cy="4591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3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t/>
            </a:r>
            <a:endParaRPr sz="13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rPr lang="en" sz="1300">
                <a:solidFill>
                  <a:schemeClr val="dk1"/>
                </a:solidFill>
                <a:latin typeface="Playfair Display"/>
                <a:ea typeface="Playfair Display"/>
                <a:cs typeface="Playfair Display"/>
                <a:sym typeface="Playfair Display"/>
              </a:rPr>
              <a:t>The prevalence of weapon involvement and contact with police amounted to </a:t>
            </a:r>
            <a:r>
              <a:rPr lang="en" sz="1300">
                <a:solidFill>
                  <a:schemeClr val="dk1"/>
                </a:solidFill>
                <a:latin typeface="Playfair Display"/>
                <a:ea typeface="Playfair Display"/>
                <a:cs typeface="Playfair Display"/>
                <a:sym typeface="Playfair Display"/>
              </a:rPr>
              <a:t>6.1% and 20% at </a:t>
            </a:r>
            <a:r>
              <a:rPr lang="en" sz="1300">
                <a:solidFill>
                  <a:schemeClr val="dk1"/>
                </a:solidFill>
                <a:latin typeface="Playfair Display"/>
                <a:ea typeface="Playfair Display"/>
                <a:cs typeface="Playfair Display"/>
                <a:sym typeface="Playfair Display"/>
              </a:rPr>
              <a:t>17 years</a:t>
            </a:r>
            <a:r>
              <a:rPr lang="en" sz="1300">
                <a:solidFill>
                  <a:schemeClr val="dk1"/>
                </a:solidFill>
                <a:latin typeface="Playfair Display"/>
                <a:ea typeface="Playfair Display"/>
                <a:cs typeface="Playfair Display"/>
                <a:sym typeface="Playfair Display"/>
              </a:rPr>
              <a:t> old.</a:t>
            </a:r>
            <a:r>
              <a:rPr lang="en" sz="1300">
                <a:solidFill>
                  <a:schemeClr val="dk1"/>
                </a:solidFill>
                <a:latin typeface="Playfair Display"/>
                <a:ea typeface="Playfair Display"/>
                <a:cs typeface="Playfair Display"/>
                <a:sym typeface="Playfair Display"/>
              </a:rPr>
              <a:t> Children exposed to poverty </a:t>
            </a:r>
            <a:r>
              <a:rPr lang="en" sz="1300">
                <a:solidFill>
                  <a:schemeClr val="dk1"/>
                </a:solidFill>
                <a:latin typeface="Playfair Display"/>
                <a:ea typeface="Playfair Display"/>
                <a:cs typeface="Playfair Display"/>
                <a:sym typeface="Playfair Display"/>
              </a:rPr>
              <a:t>and</a:t>
            </a:r>
            <a:r>
              <a:rPr lang="en" sz="1300">
                <a:solidFill>
                  <a:schemeClr val="dk1"/>
                </a:solidFill>
                <a:latin typeface="Playfair Display"/>
                <a:ea typeface="Playfair Display"/>
                <a:cs typeface="Playfair Display"/>
                <a:sym typeface="Playfair Display"/>
              </a:rPr>
              <a:t> poor parental </a:t>
            </a:r>
            <a:r>
              <a:rPr lang="en" sz="1300">
                <a:solidFill>
                  <a:schemeClr val="dk1"/>
                </a:solidFill>
                <a:latin typeface="Playfair Display"/>
                <a:ea typeface="Playfair Display"/>
                <a:cs typeface="Playfair Display"/>
                <a:sym typeface="Playfair Display"/>
              </a:rPr>
              <a:t>mental</a:t>
            </a:r>
            <a:r>
              <a:rPr lang="en" sz="1300">
                <a:solidFill>
                  <a:schemeClr val="dk1"/>
                </a:solidFill>
                <a:latin typeface="Playfair Display"/>
                <a:ea typeface="Playfair Display"/>
                <a:cs typeface="Playfair Display"/>
                <a:sym typeface="Playfair Display"/>
              </a:rPr>
              <a:t> health were at a much higher risk of carrying weapons compared to children who experienced low poverty and </a:t>
            </a:r>
            <a:r>
              <a:rPr lang="en" sz="1300">
                <a:solidFill>
                  <a:schemeClr val="dk1"/>
                </a:solidFill>
                <a:latin typeface="Playfair Display"/>
                <a:ea typeface="Playfair Display"/>
                <a:cs typeface="Playfair Display"/>
                <a:sym typeface="Playfair Display"/>
              </a:rPr>
              <a:t>family</a:t>
            </a:r>
            <a:r>
              <a:rPr lang="en" sz="1300">
                <a:solidFill>
                  <a:schemeClr val="dk1"/>
                </a:solidFill>
                <a:latin typeface="Playfair Display"/>
                <a:ea typeface="Playfair Display"/>
                <a:cs typeface="Playfair Display"/>
                <a:sym typeface="Playfair Display"/>
              </a:rPr>
              <a:t> adversity.</a:t>
            </a:r>
            <a:endParaRPr sz="13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rPr lang="en" sz="1300">
                <a:solidFill>
                  <a:schemeClr val="dk1"/>
                </a:solidFill>
                <a:latin typeface="Playfair Display"/>
                <a:ea typeface="Playfair Display"/>
                <a:cs typeface="Playfair Display"/>
                <a:sym typeface="Playfair Display"/>
              </a:rPr>
              <a:t>2% of weapon involvement and 23% of contact with police at age 17 were attributable to persistent poverty and family adversity. </a:t>
            </a:r>
            <a:endParaRPr sz="13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rPr lang="en" sz="1300">
                <a:solidFill>
                  <a:schemeClr val="dk1"/>
                </a:solidFill>
                <a:latin typeface="Playfair Display"/>
                <a:ea typeface="Playfair Display"/>
                <a:cs typeface="Playfair Display"/>
                <a:sym typeface="Playfair Display"/>
              </a:rPr>
              <a:t>Exposure to poverty and poor parental mental health throughout childhood doubles the risk of weapon involvement and police contact in early adulthood. These findings highlight the importance of support and anti-poverty approaches to reduce involvement in crime in the UK (</a:t>
            </a:r>
            <a:r>
              <a:rPr lang="en" sz="1300">
                <a:solidFill>
                  <a:schemeClr val="dk1"/>
                </a:solidFill>
                <a:latin typeface="Playfair Display"/>
                <a:ea typeface="Playfair Display"/>
                <a:cs typeface="Playfair Display"/>
                <a:sym typeface="Playfair Display"/>
              </a:rPr>
              <a:t>Adjei, N.K., Jonsson, K.R., </a:t>
            </a:r>
            <a:r>
              <a:rPr i="1" lang="en" sz="1300">
                <a:solidFill>
                  <a:schemeClr val="dk1"/>
                </a:solidFill>
                <a:latin typeface="Playfair Display"/>
                <a:ea typeface="Playfair Display"/>
                <a:cs typeface="Playfair Display"/>
                <a:sym typeface="Playfair Display"/>
              </a:rPr>
              <a:t>2025</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None/>
            </a:pPr>
            <a:r>
              <a:rPr lang="en" sz="1300">
                <a:solidFill>
                  <a:schemeClr val="dk1"/>
                </a:solidFill>
                <a:latin typeface="Playfair Display"/>
                <a:ea typeface="Playfair Display"/>
                <a:cs typeface="Playfair Display"/>
                <a:sym typeface="Playfair Display"/>
              </a:rPr>
              <a:t>Robert Merton argued at a breakdown of value goals in a society can lead to deviance. People face disadvantages such as poverty and are thought to respond by engaging in deviant behaviours in order to achieve some form of success like providing food for the family by stealing. (Greene, H. and Gabbidon, S., </a:t>
            </a:r>
            <a:r>
              <a:rPr i="1" lang="en" sz="1300">
                <a:solidFill>
                  <a:schemeClr val="dk1"/>
                </a:solidFill>
                <a:latin typeface="Playfair Display"/>
                <a:ea typeface="Playfair Display"/>
                <a:cs typeface="Playfair Display"/>
                <a:sym typeface="Playfair Display"/>
              </a:rPr>
              <a:t>2009</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indent="0" lvl="0" marL="0" rtl="0" algn="l">
              <a:spcBef>
                <a:spcPts val="1200"/>
              </a:spcBef>
              <a:spcAft>
                <a:spcPts val="0"/>
              </a:spcAft>
              <a:buClr>
                <a:schemeClr val="dk1"/>
              </a:buClr>
              <a:buSzPts val="1100"/>
              <a:buFont typeface="Arial"/>
              <a:buNone/>
            </a:pPr>
            <a:r>
              <a:t/>
            </a:r>
            <a:endParaRPr sz="1100">
              <a:solidFill>
                <a:schemeClr val="lt1"/>
              </a:solidFill>
            </a:endParaRPr>
          </a:p>
          <a:p>
            <a:pPr indent="0" lvl="0" marL="0" rtl="0" algn="l">
              <a:spcBef>
                <a:spcPts val="0"/>
              </a:spcBef>
              <a:spcAft>
                <a:spcPts val="1200"/>
              </a:spcAft>
              <a:buNone/>
            </a:pPr>
            <a:r>
              <a:t/>
            </a:r>
            <a:endParaRPr>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9"/>
          <p:cNvSpPr txBox="1"/>
          <p:nvPr>
            <p:ph type="title"/>
          </p:nvPr>
        </p:nvSpPr>
        <p:spPr>
          <a:xfrm>
            <a:off x="245025" y="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Playfair Display"/>
                <a:ea typeface="Playfair Display"/>
                <a:cs typeface="Playfair Display"/>
                <a:sym typeface="Playfair Display"/>
              </a:rPr>
              <a:t>References</a:t>
            </a:r>
            <a:endParaRPr>
              <a:latin typeface="Playfair Display"/>
              <a:ea typeface="Playfair Display"/>
              <a:cs typeface="Playfair Display"/>
              <a:sym typeface="Playfair Display"/>
            </a:endParaRPr>
          </a:p>
        </p:txBody>
      </p:sp>
      <p:sp>
        <p:nvSpPr>
          <p:cNvPr id="90" name="Google Shape;90;p19"/>
          <p:cNvSpPr txBox="1"/>
          <p:nvPr>
            <p:ph idx="1" type="body"/>
          </p:nvPr>
        </p:nvSpPr>
        <p:spPr>
          <a:xfrm>
            <a:off x="0" y="572700"/>
            <a:ext cx="9144000" cy="4309800"/>
          </a:xfrm>
          <a:prstGeom prst="rect">
            <a:avLst/>
          </a:prstGeom>
        </p:spPr>
        <p:txBody>
          <a:bodyPr anchorCtr="0" anchor="t" bIns="91425" lIns="91425" spcFirstLastPara="1" rIns="91425" wrap="square" tIns="91425">
            <a:noAutofit/>
          </a:bodyPr>
          <a:lstStyle/>
          <a:p>
            <a:pPr indent="0" lvl="0" marL="0" marR="190500" rtl="0" algn="l">
              <a:lnSpc>
                <a:spcPct val="150000"/>
              </a:lnSpc>
              <a:spcBef>
                <a:spcPts val="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Adjei, N.K., Jonsson, K.R., Jones Opoku-Ware, Yaya, S., Chen, Y., Bennett, D., McGovern, R., Munford, L., Black, M. and Taylor-Robinson, D. (2025). </a:t>
            </a:r>
            <a:r>
              <a:rPr i="1" lang="en" sz="1100">
                <a:solidFill>
                  <a:schemeClr val="dk1"/>
                </a:solidFill>
                <a:latin typeface="Playfair Display"/>
                <a:ea typeface="Playfair Display"/>
                <a:cs typeface="Playfair Display"/>
                <a:sym typeface="Playfair Display"/>
              </a:rPr>
              <a:t>Impact of family childhood adversity on risk of violence and involvement with police in adolescence: findings from the UK Millennium Cohort Study.</a:t>
            </a:r>
            <a:r>
              <a:rPr lang="en" sz="1100">
                <a:solidFill>
                  <a:schemeClr val="dk1"/>
                </a:solidFill>
                <a:latin typeface="Playfair Display"/>
                <a:ea typeface="Playfair Display"/>
                <a:cs typeface="Playfair Display"/>
                <a:sym typeface="Playfair Display"/>
              </a:rPr>
              <a:t> Available at: </a:t>
            </a:r>
            <a:r>
              <a:rPr lang="en" sz="1100">
                <a:solidFill>
                  <a:schemeClr val="dk1"/>
                </a:solidFill>
                <a:uFill>
                  <a:noFill/>
                </a:uFill>
                <a:latin typeface="Playfair Display"/>
                <a:ea typeface="Playfair Display"/>
                <a:cs typeface="Playfair Display"/>
                <a:sym typeface="Playfair Display"/>
                <a:hlinkClick r:id="rId3">
                  <a:extLst>
                    <a:ext uri="{A12FA001-AC4F-418D-AE19-62706E023703}">
                      <ahyp:hlinkClr val="tx"/>
                    </a:ext>
                  </a:extLst>
                </a:hlinkClick>
              </a:rPr>
              <a:t>https://doi.org/10.1136/jech-2024-223168</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Bushman, B. (2016). </a:t>
            </a:r>
            <a:r>
              <a:rPr i="1" lang="en" sz="1100">
                <a:solidFill>
                  <a:schemeClr val="dk1"/>
                </a:solidFill>
                <a:latin typeface="Playfair Display"/>
                <a:ea typeface="Playfair Display"/>
                <a:cs typeface="Playfair Display"/>
                <a:sym typeface="Playfair Display"/>
              </a:rPr>
              <a:t>Violent video games and real violence: There’s a link but it’s not so simple</a:t>
            </a:r>
            <a:r>
              <a:rPr lang="en" sz="1100">
                <a:solidFill>
                  <a:schemeClr val="dk1"/>
                </a:solidFill>
                <a:latin typeface="Playfair Display"/>
                <a:ea typeface="Playfair Display"/>
                <a:cs typeface="Playfair Display"/>
                <a:sym typeface="Playfair Display"/>
              </a:rPr>
              <a:t>. Available at: </a:t>
            </a:r>
            <a:r>
              <a:rPr lang="en" sz="1100">
                <a:solidFill>
                  <a:schemeClr val="dk1"/>
                </a:solidFill>
                <a:uFill>
                  <a:noFill/>
                </a:uFill>
                <a:latin typeface="Playfair Display"/>
                <a:ea typeface="Playfair Display"/>
                <a:cs typeface="Playfair Display"/>
                <a:sym typeface="Playfair Display"/>
                <a:hlinkClick r:id="rId4">
                  <a:extLst>
                    <a:ext uri="{A12FA001-AC4F-418D-AE19-62706E023703}">
                      <ahyp:hlinkClr val="tx"/>
                    </a:ext>
                  </a:extLst>
                </a:hlinkClick>
              </a:rPr>
              <a:t>http://theconversation.com/violent-video-games-and-real-violence-theres-a-link-but-its-not-so-simple?63038</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None/>
            </a:pPr>
            <a:r>
              <a:rPr lang="en" sz="1100">
                <a:solidFill>
                  <a:schemeClr val="dk1"/>
                </a:solidFill>
                <a:latin typeface="Playfair Display"/>
                <a:ea typeface="Playfair Display"/>
                <a:cs typeface="Playfair Display"/>
                <a:sym typeface="Playfair Display"/>
              </a:rPr>
              <a:t>Greene, H. and Gabbidon, S. (2009). </a:t>
            </a:r>
            <a:r>
              <a:rPr i="1" lang="en" sz="1100">
                <a:solidFill>
                  <a:schemeClr val="dk1"/>
                </a:solidFill>
                <a:latin typeface="Playfair Display"/>
                <a:ea typeface="Playfair Display"/>
                <a:cs typeface="Playfair Display"/>
                <a:sym typeface="Playfair Display"/>
              </a:rPr>
              <a:t>Encyclopedia of Race and Crime. </a:t>
            </a:r>
            <a:r>
              <a:rPr lang="en" sz="1100">
                <a:solidFill>
                  <a:schemeClr val="dk1"/>
                </a:solidFill>
                <a:latin typeface="Playfair Display"/>
                <a:ea typeface="Playfair Display"/>
                <a:cs typeface="Playfair Display"/>
                <a:sym typeface="Playfair Display"/>
              </a:rPr>
              <a:t>Available at: </a:t>
            </a:r>
            <a:r>
              <a:rPr lang="en" sz="1100">
                <a:solidFill>
                  <a:schemeClr val="dk1"/>
                </a:solidFill>
                <a:uFill>
                  <a:noFill/>
                </a:uFill>
                <a:latin typeface="Playfair Display"/>
                <a:ea typeface="Playfair Display"/>
                <a:cs typeface="Playfair Display"/>
                <a:sym typeface="Playfair Display"/>
                <a:hlinkClick r:id="rId5">
                  <a:extLst>
                    <a:ext uri="{A12FA001-AC4F-418D-AE19-62706E023703}">
                      <ahyp:hlinkClr val="tx"/>
                    </a:ext>
                  </a:extLst>
                </a:hlinkClick>
              </a:rPr>
              <a:t>https://doi.org/10.4135/9781412971928</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Cosme, G. (2021). </a:t>
            </a:r>
            <a:r>
              <a:rPr i="1" lang="en" sz="1100">
                <a:solidFill>
                  <a:schemeClr val="dk1"/>
                </a:solidFill>
                <a:latin typeface="Playfair Display"/>
                <a:ea typeface="Playfair Display"/>
                <a:cs typeface="Playfair Display"/>
                <a:sym typeface="Playfair Display"/>
              </a:rPr>
              <a:t>A Social Learning Understanding of Violence.</a:t>
            </a:r>
            <a:r>
              <a:rPr lang="en" sz="1100">
                <a:solidFill>
                  <a:schemeClr val="dk1"/>
                </a:solidFill>
                <a:latin typeface="Playfair Display"/>
                <a:ea typeface="Playfair Display"/>
                <a:cs typeface="Playfair Display"/>
                <a:sym typeface="Playfair Display"/>
              </a:rPr>
              <a:t> Available at: </a:t>
            </a:r>
            <a:r>
              <a:rPr lang="en" sz="1100">
                <a:solidFill>
                  <a:schemeClr val="dk1"/>
                </a:solidFill>
                <a:uFill>
                  <a:noFill/>
                </a:uFill>
                <a:latin typeface="Playfair Display"/>
                <a:ea typeface="Playfair Display"/>
                <a:cs typeface="Playfair Display"/>
                <a:sym typeface="Playfair Display"/>
                <a:hlinkClick r:id="rId6">
                  <a:extLst>
                    <a:ext uri="{A12FA001-AC4F-418D-AE19-62706E023703}">
                      <ahyp:hlinkClr val="tx"/>
                    </a:ext>
                  </a:extLst>
                </a:hlinkClick>
              </a:rPr>
              <a:t>https://doi.org/10.20935/al1019</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None/>
            </a:pPr>
            <a:r>
              <a:rPr lang="en" sz="1100">
                <a:solidFill>
                  <a:schemeClr val="dk1"/>
                </a:solidFill>
                <a:latin typeface="Playfair Display"/>
                <a:ea typeface="Playfair Display"/>
                <a:cs typeface="Playfair Display"/>
                <a:sym typeface="Playfair Display"/>
              </a:rPr>
              <a:t>Helfgott, J. B. (2015). </a:t>
            </a:r>
            <a:r>
              <a:rPr i="1" lang="en" sz="1100">
                <a:solidFill>
                  <a:schemeClr val="dk1"/>
                </a:solidFill>
                <a:latin typeface="Playfair Display"/>
                <a:ea typeface="Playfair Display"/>
                <a:cs typeface="Playfair Display"/>
                <a:sym typeface="Playfair Display"/>
              </a:rPr>
              <a:t>Criminal behavior and the copycat effect: Literature review and theoretical framework for empirical investigation.  Aggression and Violent Behavior</a:t>
            </a:r>
            <a:r>
              <a:rPr lang="en" sz="1100">
                <a:solidFill>
                  <a:schemeClr val="dk1"/>
                </a:solidFill>
                <a:latin typeface="Playfair Display"/>
                <a:ea typeface="Playfair Display"/>
                <a:cs typeface="Playfair Display"/>
                <a:sym typeface="Playfair Display"/>
              </a:rPr>
              <a:t>, </a:t>
            </a:r>
            <a:r>
              <a:rPr i="1" lang="en" sz="1100">
                <a:solidFill>
                  <a:schemeClr val="dk1"/>
                </a:solidFill>
                <a:latin typeface="Playfair Display"/>
                <a:ea typeface="Playfair Display"/>
                <a:cs typeface="Playfair Display"/>
                <a:sym typeface="Playfair Display"/>
              </a:rPr>
              <a:t>22</a:t>
            </a:r>
            <a:r>
              <a:rPr lang="en" sz="1100">
                <a:solidFill>
                  <a:schemeClr val="dk1"/>
                </a:solidFill>
                <a:latin typeface="Playfair Display"/>
                <a:ea typeface="Playfair Display"/>
                <a:cs typeface="Playfair Display"/>
                <a:sym typeface="Playfair Display"/>
              </a:rPr>
              <a:t>(C), 46–64.</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None/>
            </a:pPr>
            <a:r>
              <a:rPr lang="en" sz="1100">
                <a:solidFill>
                  <a:schemeClr val="dk1"/>
                </a:solidFill>
                <a:latin typeface="Playfair Display"/>
                <a:ea typeface="Playfair Display"/>
                <a:cs typeface="Playfair Display"/>
                <a:sym typeface="Playfair Display"/>
              </a:rPr>
              <a:t>Justiceinspectorates.gov.uk. (2017). </a:t>
            </a:r>
            <a:r>
              <a:rPr i="1" lang="en" sz="1100">
                <a:solidFill>
                  <a:schemeClr val="dk1"/>
                </a:solidFill>
                <a:latin typeface="Playfair Display"/>
                <a:ea typeface="Playfair Display"/>
                <a:cs typeface="Playfair Display"/>
                <a:sym typeface="Playfair Display"/>
              </a:rPr>
              <a:t>Family relationships – HM Inspectorate of Probation</a:t>
            </a:r>
            <a:r>
              <a:rPr lang="en" sz="1100">
                <a:solidFill>
                  <a:schemeClr val="dk1"/>
                </a:solidFill>
                <a:latin typeface="Playfair Display"/>
                <a:ea typeface="Playfair Display"/>
                <a:cs typeface="Playfair Display"/>
                <a:sym typeface="Playfair Display"/>
              </a:rPr>
              <a:t>. Available at: </a:t>
            </a:r>
            <a:r>
              <a:rPr lang="en" sz="1100">
                <a:solidFill>
                  <a:schemeClr val="dk1"/>
                </a:solidFill>
                <a:uFill>
                  <a:noFill/>
                </a:uFill>
                <a:latin typeface="Playfair Display"/>
                <a:ea typeface="Playfair Display"/>
                <a:cs typeface="Playfair Display"/>
                <a:sym typeface="Playfair Display"/>
                <a:hlinkClick r:id="rId7">
                  <a:extLst>
                    <a:ext uri="{A12FA001-AC4F-418D-AE19-62706E023703}">
                      <ahyp:hlinkClr val="tx"/>
                    </a:ext>
                  </a:extLst>
                </a:hlinkClick>
              </a:rPr>
              <a:t>https://hmiprobation.justiceinspectorates.gov.uk/our-research/evidence-base-youth-justice/specific-areas-of-delivery/family-relationships-yj/</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None/>
            </a:pPr>
            <a:r>
              <a:rPr lang="en" sz="1100">
                <a:solidFill>
                  <a:schemeClr val="dk1"/>
                </a:solidFill>
                <a:latin typeface="Playfair Display"/>
                <a:ea typeface="Playfair Display"/>
                <a:cs typeface="Playfair Display"/>
                <a:sym typeface="Playfair Display"/>
              </a:rPr>
              <a:t>Laajasalo, T., Aaltonen, M., Pitkänen, J., Ellonen, N. and Martikainen, P. (2025). Adverse childhood experiences (ACEs) and juvenile violent delinquency in multiple successive birth cohorts. </a:t>
            </a:r>
            <a:r>
              <a:rPr i="1" lang="en" sz="1100">
                <a:solidFill>
                  <a:schemeClr val="dk1"/>
                </a:solidFill>
                <a:latin typeface="Playfair Display"/>
                <a:ea typeface="Playfair Display"/>
                <a:cs typeface="Playfair Display"/>
                <a:sym typeface="Playfair Display"/>
              </a:rPr>
              <a:t>Nordic Journal of Criminology</a:t>
            </a:r>
            <a:r>
              <a:rPr lang="en" sz="1100">
                <a:solidFill>
                  <a:schemeClr val="dk1"/>
                </a:solidFill>
                <a:latin typeface="Playfair Display"/>
                <a:ea typeface="Playfair Display"/>
                <a:cs typeface="Playfair Display"/>
                <a:sym typeface="Playfair Display"/>
              </a:rPr>
              <a:t>, 26(2), pp.1–14. Available at: </a:t>
            </a:r>
            <a:r>
              <a:rPr lang="en" sz="1100">
                <a:solidFill>
                  <a:schemeClr val="dk1"/>
                </a:solidFill>
                <a:uFill>
                  <a:noFill/>
                </a:uFill>
                <a:latin typeface="Playfair Display"/>
                <a:ea typeface="Playfair Display"/>
                <a:cs typeface="Playfair Display"/>
                <a:sym typeface="Playfair Display"/>
                <a:hlinkClick r:id="rId8">
                  <a:extLst>
                    <a:ext uri="{A12FA001-AC4F-418D-AE19-62706E023703}">
                      <ahyp:hlinkClr val="tx"/>
                    </a:ext>
                  </a:extLst>
                </a:hlinkClick>
              </a:rPr>
              <a:t>https://doi.org/10.18261/njc.26.2.3</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Clr>
                <a:schemeClr val="dk1"/>
              </a:buClr>
              <a:buSzPts val="1100"/>
              <a:buFont typeface="Arial"/>
              <a:buNone/>
            </a:pPr>
            <a:r>
              <a:t/>
            </a:r>
            <a:endParaRPr sz="1100">
              <a:solidFill>
                <a:schemeClr val="dk1"/>
              </a:solidFill>
              <a:latin typeface="Playfair Display"/>
              <a:ea typeface="Playfair Display"/>
              <a:cs typeface="Playfair Display"/>
              <a:sym typeface="Playfair Display"/>
            </a:endParaRPr>
          </a:p>
          <a:p>
            <a:pPr indent="0" lvl="0" marL="0" rtl="0" algn="l">
              <a:spcBef>
                <a:spcPts val="800"/>
              </a:spcBef>
              <a:spcAft>
                <a:spcPts val="120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0"/>
          <p:cNvSpPr txBox="1"/>
          <p:nvPr>
            <p:ph idx="1" type="body"/>
          </p:nvPr>
        </p:nvSpPr>
        <p:spPr>
          <a:xfrm>
            <a:off x="245025" y="447625"/>
            <a:ext cx="8520600" cy="3416400"/>
          </a:xfrm>
          <a:prstGeom prst="rect">
            <a:avLst/>
          </a:prstGeom>
        </p:spPr>
        <p:txBody>
          <a:bodyPr anchorCtr="0" anchor="t" bIns="91425" lIns="91425" spcFirstLastPara="1" rIns="91425" wrap="square" tIns="91425">
            <a:noAutofit/>
          </a:bodyPr>
          <a:lstStyle/>
          <a:p>
            <a:pPr indent="0" lvl="0" marL="0" marR="190500" rtl="0" algn="l">
              <a:lnSpc>
                <a:spcPct val="150000"/>
              </a:lnSpc>
              <a:spcBef>
                <a:spcPts val="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Local Government Association (2018). </a:t>
            </a:r>
            <a:r>
              <a:rPr i="1" lang="en" sz="1100">
                <a:solidFill>
                  <a:schemeClr val="dk1"/>
                </a:solidFill>
                <a:latin typeface="Playfair Display"/>
                <a:ea typeface="Playfair Display"/>
                <a:cs typeface="Playfair Display"/>
                <a:sym typeface="Playfair Display"/>
              </a:rPr>
              <a:t>The relationship between family violence and youth offending Report</a:t>
            </a:r>
            <a:r>
              <a:rPr lang="en" sz="1100">
                <a:solidFill>
                  <a:schemeClr val="dk1"/>
                </a:solidFill>
                <a:latin typeface="Playfair Display"/>
                <a:ea typeface="Playfair Display"/>
                <a:cs typeface="Playfair Display"/>
                <a:sym typeface="Playfair Display"/>
              </a:rPr>
              <a:t>. Available at: </a:t>
            </a:r>
            <a:r>
              <a:rPr lang="en" sz="1100">
                <a:solidFill>
                  <a:schemeClr val="dk1"/>
                </a:solidFill>
                <a:uFill>
                  <a:noFill/>
                </a:uFill>
                <a:latin typeface="Playfair Display"/>
                <a:ea typeface="Playfair Display"/>
                <a:cs typeface="Playfair Display"/>
                <a:sym typeface="Playfair Display"/>
                <a:hlinkClick r:id="rId3">
                  <a:extLst>
                    <a:ext uri="{A12FA001-AC4F-418D-AE19-62706E023703}">
                      <ahyp:hlinkClr val="tx"/>
                    </a:ext>
                  </a:extLst>
                </a:hlinkClick>
              </a:rPr>
              <a:t>https://www.local.gov.uk/sites/default/files/documents/15%2034%20-%20The%20relationship%20between%20family%20violence%20and%20youth%20offending-V4_1.pdf</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rtl="0" algn="l">
              <a:spcBef>
                <a:spcPts val="80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Murray, J. P. (2008). </a:t>
            </a:r>
            <a:r>
              <a:rPr i="1" lang="en" sz="1100">
                <a:solidFill>
                  <a:schemeClr val="dk1"/>
                </a:solidFill>
                <a:latin typeface="Playfair Display"/>
                <a:ea typeface="Playfair Display"/>
                <a:cs typeface="Playfair Display"/>
                <a:sym typeface="Playfair Display"/>
              </a:rPr>
              <a:t>Media violence: The effects are both real and strong.</a:t>
            </a:r>
            <a:r>
              <a:rPr lang="en" sz="1100">
                <a:solidFill>
                  <a:schemeClr val="dk1"/>
                </a:solidFill>
                <a:latin typeface="Playfair Display"/>
                <a:ea typeface="Playfair Display"/>
                <a:cs typeface="Playfair Display"/>
                <a:sym typeface="Playfair Display"/>
              </a:rPr>
              <a:t> </a:t>
            </a:r>
            <a:r>
              <a:rPr i="1" lang="en" sz="1100">
                <a:solidFill>
                  <a:schemeClr val="dk1"/>
                </a:solidFill>
                <a:latin typeface="Playfair Display"/>
                <a:ea typeface="Playfair Display"/>
                <a:cs typeface="Playfair Display"/>
                <a:sym typeface="Playfair Display"/>
              </a:rPr>
              <a:t>51</a:t>
            </a:r>
            <a:r>
              <a:rPr lang="en" sz="1100">
                <a:solidFill>
                  <a:schemeClr val="dk1"/>
                </a:solidFill>
                <a:latin typeface="Playfair Display"/>
                <a:ea typeface="Playfair Display"/>
                <a:cs typeface="Playfair Display"/>
                <a:sym typeface="Playfair Display"/>
              </a:rPr>
              <a:t>(8), 1212–1230.</a:t>
            </a:r>
            <a:endParaRPr sz="1100">
              <a:solidFill>
                <a:schemeClr val="dk1"/>
              </a:solidFill>
              <a:latin typeface="Playfair Display"/>
              <a:ea typeface="Playfair Display"/>
              <a:cs typeface="Playfair Display"/>
              <a:sym typeface="Playfair Display"/>
            </a:endParaRPr>
          </a:p>
          <a:p>
            <a:pPr indent="0" lvl="0" marL="0" rtl="0" algn="l">
              <a:spcBef>
                <a:spcPts val="0"/>
              </a:spcBef>
              <a:spcAft>
                <a:spcPts val="0"/>
              </a:spcAft>
              <a:buNone/>
            </a:pPr>
            <a:r>
              <a:t/>
            </a:r>
            <a:endParaRPr sz="1100">
              <a:solidFill>
                <a:schemeClr val="dk1"/>
              </a:solidFill>
              <a:latin typeface="Playfair Display"/>
              <a:ea typeface="Playfair Display"/>
              <a:cs typeface="Playfair Display"/>
              <a:sym typeface="Playfair Display"/>
            </a:endParaRPr>
          </a:p>
          <a:p>
            <a:pPr indent="0" lvl="0" marL="0" rtl="0" algn="l">
              <a:spcBef>
                <a:spcPts val="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Phillips, Nickie D, (2017).  'Violence, Media Effects, and Criminology' - </a:t>
            </a:r>
            <a:r>
              <a:rPr i="1" lang="en" sz="1100">
                <a:solidFill>
                  <a:schemeClr val="dk1"/>
                </a:solidFill>
                <a:latin typeface="Playfair Display"/>
                <a:ea typeface="Playfair Display"/>
                <a:cs typeface="Playfair Display"/>
                <a:sym typeface="Playfair Display"/>
              </a:rPr>
              <a:t>Oxford Research Encyclopedia of Criminology and Criminal Justice. </a:t>
            </a:r>
            <a:r>
              <a:rPr lang="en" sz="1100">
                <a:solidFill>
                  <a:schemeClr val="dk1"/>
                </a:solidFill>
                <a:latin typeface="Playfair Display"/>
                <a:ea typeface="Playfair Display"/>
                <a:cs typeface="Playfair Display"/>
                <a:sym typeface="Playfair Display"/>
              </a:rPr>
              <a:t>Available at: </a:t>
            </a:r>
            <a:r>
              <a:rPr lang="en" sz="1100">
                <a:solidFill>
                  <a:schemeClr val="dk1"/>
                </a:solidFill>
                <a:uFill>
                  <a:noFill/>
                </a:uFill>
                <a:latin typeface="Playfair Display"/>
                <a:ea typeface="Playfair Display"/>
                <a:cs typeface="Playfair Display"/>
                <a:sym typeface="Playfair Display"/>
                <a:hlinkClick r:id="rId4">
                  <a:extLst>
                    <a:ext uri="{A12FA001-AC4F-418D-AE19-62706E023703}">
                      <ahyp:hlinkClr val="tx"/>
                    </a:ext>
                  </a:extLst>
                </a:hlinkClick>
              </a:rPr>
              <a:t>https://doi.org/10.1093/acrefore/9780190264079.013.189</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rtl="0" algn="l">
              <a:spcBef>
                <a:spcPts val="0"/>
              </a:spcBef>
              <a:spcAft>
                <a:spcPts val="0"/>
              </a:spcAft>
              <a:buNone/>
            </a:pPr>
            <a:r>
              <a:t/>
            </a:r>
            <a:endParaRPr sz="1100">
              <a:solidFill>
                <a:schemeClr val="dk1"/>
              </a:solidFill>
              <a:latin typeface="Playfair Display"/>
              <a:ea typeface="Playfair Display"/>
              <a:cs typeface="Playfair Display"/>
              <a:sym typeface="Playfair Display"/>
            </a:endParaRPr>
          </a:p>
          <a:p>
            <a:pPr indent="0" lvl="0" marL="0" rtl="0" algn="l">
              <a:spcBef>
                <a:spcPts val="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Sparks, G., &amp; Sparks, C. (2002). </a:t>
            </a:r>
            <a:r>
              <a:rPr i="1" lang="en" sz="1100">
                <a:solidFill>
                  <a:schemeClr val="dk1"/>
                </a:solidFill>
                <a:latin typeface="Playfair Display"/>
                <a:ea typeface="Playfair Display"/>
                <a:cs typeface="Playfair Display"/>
                <a:sym typeface="Playfair Display"/>
              </a:rPr>
              <a:t>Media effects: Advances in theory and research</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0"/>
              </a:spcBef>
              <a:spcAft>
                <a:spcPts val="0"/>
              </a:spcAft>
              <a:buNone/>
            </a:pPr>
            <a:r>
              <a:t/>
            </a:r>
            <a:endParaRPr sz="1100">
              <a:solidFill>
                <a:schemeClr val="dk1"/>
              </a:solidFill>
              <a:latin typeface="Playfair Display"/>
              <a:ea typeface="Playfair Display"/>
              <a:cs typeface="Playfair Display"/>
              <a:sym typeface="Playfair Display"/>
            </a:endParaRPr>
          </a:p>
          <a:p>
            <a:pPr indent="0" lvl="0" marL="0" marR="190500" rtl="0" algn="l">
              <a:lnSpc>
                <a:spcPct val="150000"/>
              </a:lnSpc>
              <a:spcBef>
                <a:spcPts val="80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The Scottish Government (2018). </a:t>
            </a:r>
            <a:r>
              <a:rPr i="1" lang="en" sz="1100">
                <a:solidFill>
                  <a:schemeClr val="dk1"/>
                </a:solidFill>
                <a:latin typeface="Playfair Display"/>
                <a:ea typeface="Playfair Display"/>
                <a:cs typeface="Playfair Display"/>
                <a:sym typeface="Playfair Display"/>
              </a:rPr>
              <a:t>Understanding Childhood Adversity, Resilience and Crime</a:t>
            </a:r>
            <a:r>
              <a:rPr lang="en" sz="1100">
                <a:solidFill>
                  <a:schemeClr val="dk1"/>
                </a:solidFill>
                <a:latin typeface="Playfair Display"/>
                <a:ea typeface="Playfair Display"/>
                <a:cs typeface="Playfair Display"/>
                <a:sym typeface="Playfair Display"/>
              </a:rPr>
              <a:t>. Available at: </a:t>
            </a:r>
            <a:r>
              <a:rPr lang="en" sz="1100">
                <a:solidFill>
                  <a:schemeClr val="dk1"/>
                </a:solidFill>
                <a:uFill>
                  <a:noFill/>
                </a:uFill>
                <a:latin typeface="Playfair Display"/>
                <a:ea typeface="Playfair Display"/>
                <a:cs typeface="Playfair Display"/>
                <a:sym typeface="Playfair Display"/>
                <a:hlinkClick r:id="rId5">
                  <a:extLst>
                    <a:ext uri="{A12FA001-AC4F-418D-AE19-62706E023703}">
                      <ahyp:hlinkClr val="tx"/>
                    </a:ext>
                  </a:extLst>
                </a:hlinkClick>
              </a:rPr>
              <a:t>https://www.gov.scot/binaries/content/documents/govscot/publications/research-and-analysis/2018/05/understanding-childhood-adversity-resilience-crime/documents/00535550-pdf/00535550-pdf/govscot%3Adocument/00535550.pdf</a:t>
            </a:r>
            <a:r>
              <a:rPr lang="en" sz="1100">
                <a:solidFill>
                  <a:schemeClr val="dk1"/>
                </a:solidFill>
                <a:latin typeface="Playfair Display"/>
                <a:ea typeface="Playfair Display"/>
                <a:cs typeface="Playfair Display"/>
                <a:sym typeface="Playfair Display"/>
              </a:rPr>
              <a:t>.</a:t>
            </a:r>
            <a:endParaRPr sz="1100">
              <a:solidFill>
                <a:schemeClr val="dk1"/>
              </a:solidFill>
              <a:latin typeface="Playfair Display"/>
              <a:ea typeface="Playfair Display"/>
              <a:cs typeface="Playfair Display"/>
              <a:sym typeface="Playfair Display"/>
            </a:endParaRPr>
          </a:p>
          <a:p>
            <a:pPr indent="0" lvl="0" marL="0" rtl="0" algn="l">
              <a:spcBef>
                <a:spcPts val="800"/>
              </a:spcBef>
              <a:spcAft>
                <a:spcPts val="0"/>
              </a:spcAft>
              <a:buClr>
                <a:schemeClr val="dk1"/>
              </a:buClr>
              <a:buSzPts val="1100"/>
              <a:buFont typeface="Arial"/>
              <a:buNone/>
            </a:pPr>
            <a:r>
              <a:rPr lang="en" sz="1100">
                <a:solidFill>
                  <a:schemeClr val="dk1"/>
                </a:solidFill>
                <a:latin typeface="Playfair Display"/>
                <a:ea typeface="Playfair Display"/>
                <a:cs typeface="Playfair Display"/>
                <a:sym typeface="Playfair Display"/>
              </a:rPr>
              <a:t>Warburton, W. (2014). </a:t>
            </a:r>
            <a:r>
              <a:rPr i="1" lang="en" sz="1100">
                <a:solidFill>
                  <a:schemeClr val="dk1"/>
                </a:solidFill>
                <a:latin typeface="Playfair Display"/>
                <a:ea typeface="Playfair Display"/>
                <a:cs typeface="Playfair Display"/>
                <a:sym typeface="Playfair Display"/>
              </a:rPr>
              <a:t>Apples, oranges, and the burden of proof—putting media violence findings into context</a:t>
            </a:r>
            <a:r>
              <a:rPr lang="en" sz="1100">
                <a:solidFill>
                  <a:schemeClr val="dk1"/>
                </a:solidFill>
                <a:latin typeface="Playfair Display"/>
                <a:ea typeface="Playfair Display"/>
                <a:cs typeface="Playfair Display"/>
                <a:sym typeface="Playfair Display"/>
              </a:rPr>
              <a:t>. </a:t>
            </a:r>
            <a:r>
              <a:rPr i="1" lang="en" sz="1100">
                <a:solidFill>
                  <a:schemeClr val="dk1"/>
                </a:solidFill>
                <a:latin typeface="Playfair Display"/>
                <a:ea typeface="Playfair Display"/>
                <a:cs typeface="Playfair Display"/>
                <a:sym typeface="Playfair Display"/>
              </a:rPr>
              <a:t>19</a:t>
            </a:r>
            <a:r>
              <a:rPr lang="en" sz="1100">
                <a:solidFill>
                  <a:schemeClr val="dk1"/>
                </a:solidFill>
                <a:latin typeface="Playfair Display"/>
                <a:ea typeface="Playfair Display"/>
                <a:cs typeface="Playfair Display"/>
                <a:sym typeface="Playfair Display"/>
              </a:rPr>
              <a:t>(1), 60–67.</a:t>
            </a:r>
            <a:endParaRPr sz="1100">
              <a:solidFill>
                <a:schemeClr val="dk1"/>
              </a:solidFill>
              <a:latin typeface="Playfair Display"/>
              <a:ea typeface="Playfair Display"/>
              <a:cs typeface="Playfair Display"/>
              <a:sym typeface="Playfair Display"/>
            </a:endParaRPr>
          </a:p>
          <a:p>
            <a:pPr indent="0" lvl="0" marL="0" rtl="0" algn="l">
              <a:spcBef>
                <a:spcPts val="0"/>
              </a:spcBef>
              <a:spcAft>
                <a:spcPts val="0"/>
              </a:spcAft>
              <a:buClr>
                <a:schemeClr val="dk1"/>
              </a:buClr>
              <a:buSzPts val="1100"/>
              <a:buFont typeface="Arial"/>
              <a:buNone/>
            </a:pPr>
            <a:r>
              <a:t/>
            </a:r>
            <a:endParaRPr sz="1100">
              <a:solidFill>
                <a:schemeClr val="dk1"/>
              </a:solidFill>
              <a:latin typeface="Playfair Display"/>
              <a:ea typeface="Playfair Display"/>
              <a:cs typeface="Playfair Display"/>
              <a:sym typeface="Playfair Display"/>
            </a:endParaRPr>
          </a:p>
          <a:p>
            <a:pPr indent="0" lvl="0" marL="0" rtl="0" algn="l">
              <a:spcBef>
                <a:spcPts val="0"/>
              </a:spcBef>
              <a:spcAft>
                <a:spcPts val="0"/>
              </a:spcAft>
              <a:buClr>
                <a:schemeClr val="dk1"/>
              </a:buClr>
              <a:buSzPts val="1100"/>
              <a:buFont typeface="Arial"/>
              <a:buNone/>
            </a:pPr>
            <a:r>
              <a:t/>
            </a:r>
            <a:endParaRPr sz="1100">
              <a:solidFill>
                <a:schemeClr val="dk1"/>
              </a:solidFill>
              <a:latin typeface="Playfair Display"/>
              <a:ea typeface="Playfair Display"/>
              <a:cs typeface="Playfair Display"/>
              <a:sym typeface="Playfair Display"/>
            </a:endParaRPr>
          </a:p>
          <a:p>
            <a:pPr indent="0" lvl="0" marL="0" rtl="0" algn="l">
              <a:spcBef>
                <a:spcPts val="0"/>
              </a:spcBef>
              <a:spcAft>
                <a:spcPts val="120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Playfair Display"/>
                <a:ea typeface="Playfair Display"/>
                <a:cs typeface="Playfair Display"/>
                <a:sym typeface="Playfair Display"/>
              </a:rPr>
              <a:t>AI Statement</a:t>
            </a:r>
            <a:endParaRPr>
              <a:latin typeface="Playfair Display"/>
              <a:ea typeface="Playfair Display"/>
              <a:cs typeface="Playfair Display"/>
              <a:sym typeface="Playfair Display"/>
            </a:endParaRPr>
          </a:p>
        </p:txBody>
      </p:sp>
      <p:sp>
        <p:nvSpPr>
          <p:cNvPr id="101" name="Google Shape;101;p2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lnSpc>
                <a:spcPct val="200000"/>
              </a:lnSpc>
              <a:spcBef>
                <a:spcPts val="1200"/>
              </a:spcBef>
              <a:spcAft>
                <a:spcPts val="0"/>
              </a:spcAft>
              <a:buClr>
                <a:schemeClr val="dk1"/>
              </a:buClr>
              <a:buSzPts val="1100"/>
              <a:buFont typeface="Arial"/>
              <a:buNone/>
            </a:pPr>
            <a:r>
              <a:rPr lang="en" sz="1200">
                <a:solidFill>
                  <a:schemeClr val="dk1"/>
                </a:solidFill>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sz="1200">
              <a:solidFill>
                <a:schemeClr val="dk1"/>
              </a:solidFill>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