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4"/>
  </p:notesMasterIdLst>
  <p:sldIdLst>
    <p:sldId id="256" r:id="rId5"/>
    <p:sldId id="258" r:id="rId6"/>
    <p:sldId id="267" r:id="rId7"/>
    <p:sldId id="268" r:id="rId8"/>
    <p:sldId id="269" r:id="rId9"/>
    <p:sldId id="266" r:id="rId10"/>
    <p:sldId id="263" r:id="rId11"/>
    <p:sldId id="262" r:id="rId12"/>
    <p:sldId id="264" r:id="rId13"/>
    <p:sldId id="257" r:id="rId14"/>
    <p:sldId id="261" r:id="rId15"/>
    <p:sldId id="260" r:id="rId16"/>
    <p:sldId id="273" r:id="rId17"/>
    <p:sldId id="270" r:id="rId18"/>
    <p:sldId id="271" r:id="rId19"/>
    <p:sldId id="272" r:id="rId20"/>
    <p:sldId id="275" r:id="rId21"/>
    <p:sldId id="259"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B5B2"/>
    <a:srgbClr val="1A6866"/>
    <a:srgbClr val="2AA9A6"/>
    <a:srgbClr val="33CC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0AC3A9-40A0-60D5-F491-C1C0A80697BC}" v="18" dt="2023-01-05T15:24:10.755"/>
    <p1510:client id="{0CD9B13D-8019-44A4-989D-A7211784C133}" v="1" dt="2023-01-06T13:31:30.869"/>
    <p1510:client id="{297CFAE5-A8DB-A1C1-8838-88CC931AADD5}" v="64" dt="2023-01-05T16:22:59.709"/>
    <p1510:client id="{AF423560-3F60-477A-98B9-5A88FB684C32}" v="2" dt="2023-01-05T15:18:12.7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496"/>
    <p:restoredTop sz="77328" autoAdjust="0"/>
  </p:normalViewPr>
  <p:slideViewPr>
    <p:cSldViewPr snapToGrid="0">
      <p:cViewPr varScale="1">
        <p:scale>
          <a:sx n="69" d="100"/>
          <a:sy n="69" d="100"/>
        </p:scale>
        <p:origin x="50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rion Johnson" userId="S::orion.johnson@christianeducation.org.uk::c4829974-fdb9-4801-909e-43ce1f688b74" providerId="AD" clId="Web-{297CFAE5-A8DB-A1C1-8838-88CC931AADD5}"/>
    <pc:docChg chg="modSld">
      <pc:chgData name="Orion Johnson" userId="S::orion.johnson@christianeducation.org.uk::c4829974-fdb9-4801-909e-43ce1f688b74" providerId="AD" clId="Web-{297CFAE5-A8DB-A1C1-8838-88CC931AADD5}" dt="2023-01-05T16:22:59.709" v="42"/>
      <pc:docMkLst>
        <pc:docMk/>
      </pc:docMkLst>
      <pc:sldChg chg="addSp delSp modSp">
        <pc:chgData name="Orion Johnson" userId="S::orion.johnson@christianeducation.org.uk::c4829974-fdb9-4801-909e-43ce1f688b74" providerId="AD" clId="Web-{297CFAE5-A8DB-A1C1-8838-88CC931AADD5}" dt="2023-01-05T16:22:35.100" v="40" actId="20577"/>
        <pc:sldMkLst>
          <pc:docMk/>
          <pc:sldMk cId="2447644365" sldId="262"/>
        </pc:sldMkLst>
        <pc:spChg chg="add del mod">
          <ac:chgData name="Orion Johnson" userId="S::orion.johnson@christianeducation.org.uk::c4829974-fdb9-4801-909e-43ce1f688b74" providerId="AD" clId="Web-{297CFAE5-A8DB-A1C1-8838-88CC931AADD5}" dt="2023-01-05T16:22:21.255" v="35"/>
          <ac:spMkLst>
            <pc:docMk/>
            <pc:sldMk cId="2447644365" sldId="262"/>
            <ac:spMk id="7" creationId="{6E557CFB-6CD5-2DB1-312E-499EA2FED67F}"/>
          </ac:spMkLst>
        </pc:spChg>
        <pc:spChg chg="add mod">
          <ac:chgData name="Orion Johnson" userId="S::orion.johnson@christianeducation.org.uk::c4829974-fdb9-4801-909e-43ce1f688b74" providerId="AD" clId="Web-{297CFAE5-A8DB-A1C1-8838-88CC931AADD5}" dt="2023-01-05T16:22:35.100" v="40" actId="20577"/>
          <ac:spMkLst>
            <pc:docMk/>
            <pc:sldMk cId="2447644365" sldId="262"/>
            <ac:spMk id="9" creationId="{4CEC5571-E0B6-2E88-400E-54EC2B5B1B9B}"/>
          </ac:spMkLst>
        </pc:spChg>
        <pc:picChg chg="mod">
          <ac:chgData name="Orion Johnson" userId="S::orion.johnson@christianeducation.org.uk::c4829974-fdb9-4801-909e-43ce1f688b74" providerId="AD" clId="Web-{297CFAE5-A8DB-A1C1-8838-88CC931AADD5}" dt="2023-01-05T16:19:51.221" v="19" actId="14100"/>
          <ac:picMkLst>
            <pc:docMk/>
            <pc:sldMk cId="2447644365" sldId="262"/>
            <ac:picMk id="3" creationId="{658E2F53-3650-137E-5B87-A40F63646FAA}"/>
          </ac:picMkLst>
        </pc:picChg>
      </pc:sldChg>
      <pc:sldChg chg="addSp modSp">
        <pc:chgData name="Orion Johnson" userId="S::orion.johnson@christianeducation.org.uk::c4829974-fdb9-4801-909e-43ce1f688b74" providerId="AD" clId="Web-{297CFAE5-A8DB-A1C1-8838-88CC931AADD5}" dt="2023-01-05T16:21:52.145" v="30" actId="1076"/>
        <pc:sldMkLst>
          <pc:docMk/>
          <pc:sldMk cId="3246377546" sldId="263"/>
        </pc:sldMkLst>
        <pc:spChg chg="add mod">
          <ac:chgData name="Orion Johnson" userId="S::orion.johnson@christianeducation.org.uk::c4829974-fdb9-4801-909e-43ce1f688b74" providerId="AD" clId="Web-{297CFAE5-A8DB-A1C1-8838-88CC931AADD5}" dt="2023-01-05T16:21:52.145" v="30" actId="1076"/>
          <ac:spMkLst>
            <pc:docMk/>
            <pc:sldMk cId="3246377546" sldId="263"/>
            <ac:spMk id="4" creationId="{4C5A97B5-F0BE-76C0-2D79-20B27B89398B}"/>
          </ac:spMkLst>
        </pc:spChg>
        <pc:picChg chg="mod">
          <ac:chgData name="Orion Johnson" userId="S::orion.johnson@christianeducation.org.uk::c4829974-fdb9-4801-909e-43ce1f688b74" providerId="AD" clId="Web-{297CFAE5-A8DB-A1C1-8838-88CC931AADD5}" dt="2023-01-05T16:18:40.235" v="14" actId="14100"/>
          <ac:picMkLst>
            <pc:docMk/>
            <pc:sldMk cId="3246377546" sldId="263"/>
            <ac:picMk id="3" creationId="{5F2AC660-A793-03DC-EFF0-484C172EC1DE}"/>
          </ac:picMkLst>
        </pc:picChg>
      </pc:sldChg>
      <pc:sldChg chg="addSp delSp modSp">
        <pc:chgData name="Orion Johnson" userId="S::orion.johnson@christianeducation.org.uk::c4829974-fdb9-4801-909e-43ce1f688b74" providerId="AD" clId="Web-{297CFAE5-A8DB-A1C1-8838-88CC931AADD5}" dt="2023-01-05T16:22:59.709" v="42"/>
        <pc:sldMkLst>
          <pc:docMk/>
          <pc:sldMk cId="2387526314" sldId="264"/>
        </pc:sldMkLst>
        <pc:spChg chg="add del mod">
          <ac:chgData name="Orion Johnson" userId="S::orion.johnson@christianeducation.org.uk::c4829974-fdb9-4801-909e-43ce1f688b74" providerId="AD" clId="Web-{297CFAE5-A8DB-A1C1-8838-88CC931AADD5}" dt="2023-01-05T16:22:37.771" v="41"/>
          <ac:spMkLst>
            <pc:docMk/>
            <pc:sldMk cId="2387526314" sldId="264"/>
            <ac:spMk id="7" creationId="{513783FC-31D7-27BB-6781-A5FD858F7444}"/>
          </ac:spMkLst>
        </pc:spChg>
        <pc:spChg chg="add">
          <ac:chgData name="Orion Johnson" userId="S::orion.johnson@christianeducation.org.uk::c4829974-fdb9-4801-909e-43ce1f688b74" providerId="AD" clId="Web-{297CFAE5-A8DB-A1C1-8838-88CC931AADD5}" dt="2023-01-05T16:22:59.709" v="42"/>
          <ac:spMkLst>
            <pc:docMk/>
            <pc:sldMk cId="2387526314" sldId="264"/>
            <ac:spMk id="9" creationId="{40CD9C18-3495-F839-2D41-66E3CDD8B185}"/>
          </ac:spMkLst>
        </pc:spChg>
      </pc:sldChg>
    </pc:docChg>
  </pc:docChgLst>
  <pc:docChgLst>
    <pc:chgData name="Orion Johnson" userId="S::orion.johnson@christianeducation.org.uk::c4829974-fdb9-4801-909e-43ce1f688b74" providerId="AD" clId="Web-{0C0AC3A9-40A0-60D5-F491-C1C0A80697BC}"/>
    <pc:docChg chg="modSld">
      <pc:chgData name="Orion Johnson" userId="S::orion.johnson@christianeducation.org.uk::c4829974-fdb9-4801-909e-43ce1f688b74" providerId="AD" clId="Web-{0C0AC3A9-40A0-60D5-F491-C1C0A80697BC}" dt="2023-01-05T15:24:10.755" v="17" actId="1076"/>
      <pc:docMkLst>
        <pc:docMk/>
      </pc:docMkLst>
      <pc:sldChg chg="modSp">
        <pc:chgData name="Orion Johnson" userId="S::orion.johnson@christianeducation.org.uk::c4829974-fdb9-4801-909e-43ce1f688b74" providerId="AD" clId="Web-{0C0AC3A9-40A0-60D5-F491-C1C0A80697BC}" dt="2023-01-05T15:24:10.755" v="17" actId="1076"/>
        <pc:sldMkLst>
          <pc:docMk/>
          <pc:sldMk cId="1238946933" sldId="260"/>
        </pc:sldMkLst>
        <pc:picChg chg="mod modCrop">
          <ac:chgData name="Orion Johnson" userId="S::orion.johnson@christianeducation.org.uk::c4829974-fdb9-4801-909e-43ce1f688b74" providerId="AD" clId="Web-{0C0AC3A9-40A0-60D5-F491-C1C0A80697BC}" dt="2023-01-05T15:24:10.755" v="17" actId="1076"/>
          <ac:picMkLst>
            <pc:docMk/>
            <pc:sldMk cId="1238946933" sldId="260"/>
            <ac:picMk id="3" creationId="{1B0599E9-923F-34AE-4935-8F5587B87CC8}"/>
          </ac:picMkLst>
        </pc:picChg>
      </pc:sldChg>
      <pc:sldChg chg="modSp">
        <pc:chgData name="Orion Johnson" userId="S::orion.johnson@christianeducation.org.uk::c4829974-fdb9-4801-909e-43ce1f688b74" providerId="AD" clId="Web-{0C0AC3A9-40A0-60D5-F491-C1C0A80697BC}" dt="2023-01-05T15:23:49.583" v="15" actId="1076"/>
        <pc:sldMkLst>
          <pc:docMk/>
          <pc:sldMk cId="2557685549" sldId="261"/>
        </pc:sldMkLst>
        <pc:picChg chg="mod modCrop">
          <ac:chgData name="Orion Johnson" userId="S::orion.johnson@christianeducation.org.uk::c4829974-fdb9-4801-909e-43ce1f688b74" providerId="AD" clId="Web-{0C0AC3A9-40A0-60D5-F491-C1C0A80697BC}" dt="2023-01-05T15:23:49.583" v="15" actId="1076"/>
          <ac:picMkLst>
            <pc:docMk/>
            <pc:sldMk cId="2557685549" sldId="261"/>
            <ac:picMk id="3" creationId="{B6CD3025-7DFB-DC35-6496-9CD358F499D7}"/>
          </ac:picMkLst>
        </pc:picChg>
      </pc:sldChg>
      <pc:sldChg chg="modSp">
        <pc:chgData name="Orion Johnson" userId="S::orion.johnson@christianeducation.org.uk::c4829974-fdb9-4801-909e-43ce1f688b74" providerId="AD" clId="Web-{0C0AC3A9-40A0-60D5-F491-C1C0A80697BC}" dt="2023-01-05T15:22:13.674" v="7" actId="14100"/>
        <pc:sldMkLst>
          <pc:docMk/>
          <pc:sldMk cId="2447644365" sldId="262"/>
        </pc:sldMkLst>
        <pc:picChg chg="mod modCrop">
          <ac:chgData name="Orion Johnson" userId="S::orion.johnson@christianeducation.org.uk::c4829974-fdb9-4801-909e-43ce1f688b74" providerId="AD" clId="Web-{0C0AC3A9-40A0-60D5-F491-C1C0A80697BC}" dt="2023-01-05T15:22:13.674" v="7" actId="14100"/>
          <ac:picMkLst>
            <pc:docMk/>
            <pc:sldMk cId="2447644365" sldId="262"/>
            <ac:picMk id="3" creationId="{658E2F53-3650-137E-5B87-A40F63646FAA}"/>
          </ac:picMkLst>
        </pc:picChg>
      </pc:sldChg>
      <pc:sldChg chg="modSp">
        <pc:chgData name="Orion Johnson" userId="S::orion.johnson@christianeducation.org.uk::c4829974-fdb9-4801-909e-43ce1f688b74" providerId="AD" clId="Web-{0C0AC3A9-40A0-60D5-F491-C1C0A80697BC}" dt="2023-01-05T15:21:22.314" v="3" actId="14100"/>
        <pc:sldMkLst>
          <pc:docMk/>
          <pc:sldMk cId="3246377546" sldId="263"/>
        </pc:sldMkLst>
        <pc:picChg chg="mod modCrop">
          <ac:chgData name="Orion Johnson" userId="S::orion.johnson@christianeducation.org.uk::c4829974-fdb9-4801-909e-43ce1f688b74" providerId="AD" clId="Web-{0C0AC3A9-40A0-60D5-F491-C1C0A80697BC}" dt="2023-01-05T15:21:22.314" v="3" actId="14100"/>
          <ac:picMkLst>
            <pc:docMk/>
            <pc:sldMk cId="3246377546" sldId="263"/>
            <ac:picMk id="3" creationId="{5F2AC660-A793-03DC-EFF0-484C172EC1DE}"/>
          </ac:picMkLst>
        </pc:picChg>
      </pc:sldChg>
    </pc:docChg>
  </pc:docChgLst>
  <pc:docChgLst>
    <pc:chgData name="Orion Johnson" userId="c4829974-fdb9-4801-909e-43ce1f688b74" providerId="ADAL" clId="{AF423560-3F60-477A-98B9-5A88FB684C32}"/>
    <pc:docChg chg="modSld">
      <pc:chgData name="Orion Johnson" userId="c4829974-fdb9-4801-909e-43ce1f688b74" providerId="ADAL" clId="{AF423560-3F60-477A-98B9-5A88FB684C32}" dt="2023-01-05T15:18:28.473" v="4" actId="732"/>
      <pc:docMkLst>
        <pc:docMk/>
      </pc:docMkLst>
      <pc:sldChg chg="modSp">
        <pc:chgData name="Orion Johnson" userId="c4829974-fdb9-4801-909e-43ce1f688b74" providerId="ADAL" clId="{AF423560-3F60-477A-98B9-5A88FB684C32}" dt="2023-01-05T15:17:59.594" v="0" actId="14826"/>
        <pc:sldMkLst>
          <pc:docMk/>
          <pc:sldMk cId="711356025" sldId="271"/>
        </pc:sldMkLst>
        <pc:picChg chg="mod">
          <ac:chgData name="Orion Johnson" userId="c4829974-fdb9-4801-909e-43ce1f688b74" providerId="ADAL" clId="{AF423560-3F60-477A-98B9-5A88FB684C32}" dt="2023-01-05T15:17:59.594" v="0" actId="14826"/>
          <ac:picMkLst>
            <pc:docMk/>
            <pc:sldMk cId="711356025" sldId="271"/>
            <ac:picMk id="3" creationId="{658E2F53-3650-137E-5B87-A40F63646FAA}"/>
          </ac:picMkLst>
        </pc:picChg>
      </pc:sldChg>
      <pc:sldChg chg="modSp mod">
        <pc:chgData name="Orion Johnson" userId="c4829974-fdb9-4801-909e-43ce1f688b74" providerId="ADAL" clId="{AF423560-3F60-477A-98B9-5A88FB684C32}" dt="2023-01-05T15:18:28.473" v="4" actId="732"/>
        <pc:sldMkLst>
          <pc:docMk/>
          <pc:sldMk cId="3451519768" sldId="272"/>
        </pc:sldMkLst>
        <pc:picChg chg="mod modCrop">
          <ac:chgData name="Orion Johnson" userId="c4829974-fdb9-4801-909e-43ce1f688b74" providerId="ADAL" clId="{AF423560-3F60-477A-98B9-5A88FB684C32}" dt="2023-01-05T15:18:28.473" v="4" actId="732"/>
          <ac:picMkLst>
            <pc:docMk/>
            <pc:sldMk cId="3451519768" sldId="272"/>
            <ac:picMk id="3" creationId="{E2D5D61F-084E-0E2F-472F-42391339A97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B3972D-F03D-4343-9403-F93346925FDE}" type="datetimeFigureOut">
              <a:rPr lang="en-GB" smtClean="0"/>
              <a:t>06/01/2023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CFFAEF-A916-4F29-AFCA-EE1C94F5D262}" type="slidenum">
              <a:rPr lang="en-GB" smtClean="0"/>
              <a:t>‹#›</a:t>
            </a:fld>
            <a:endParaRPr lang="en-GB"/>
          </a:p>
        </p:txBody>
      </p:sp>
    </p:spTree>
    <p:extLst>
      <p:ext uri="{BB962C8B-B14F-4D97-AF65-F5344CB8AC3E}">
        <p14:creationId xmlns:p14="http://schemas.microsoft.com/office/powerpoint/2010/main" val="1956801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CFFAEF-A916-4F29-AFCA-EE1C94F5D262}" type="slidenum">
              <a:rPr lang="en-GB" smtClean="0"/>
              <a:t>1</a:t>
            </a:fld>
            <a:endParaRPr lang="en-GB"/>
          </a:p>
        </p:txBody>
      </p:sp>
    </p:spTree>
    <p:extLst>
      <p:ext uri="{BB962C8B-B14F-4D97-AF65-F5344CB8AC3E}">
        <p14:creationId xmlns:p14="http://schemas.microsoft.com/office/powerpoint/2010/main" val="2249628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Step 1: what objects are important to us?</a:t>
            </a:r>
          </a:p>
          <a:p>
            <a:pPr algn="l"/>
            <a:r>
              <a:rPr lang="en-US" sz="1800" b="0" i="0" u="none" strike="noStrike" baseline="0" dirty="0">
                <a:latin typeface="SassoonPrimaryRg"/>
              </a:rPr>
              <a:t>Allow plenty of time for discussion in pairs or small groups and invite some feedback to the class. Next, ask the children to select the one object that is most important of all to them. You might suggest that they have to give all of them up, except </a:t>
            </a:r>
            <a:r>
              <a:rPr lang="en-GB" sz="1800" b="0" i="0" u="none" strike="noStrike" baseline="0" dirty="0">
                <a:latin typeface="SassoonPrimaryRg"/>
              </a:rPr>
              <a:t>just one.</a:t>
            </a:r>
          </a:p>
          <a:p>
            <a:pPr algn="l"/>
            <a:endParaRPr lang="en-US" sz="1800" b="0" i="0" u="none" strike="noStrike" baseline="0" dirty="0">
              <a:latin typeface="SassoonPrimaryRg"/>
            </a:endParaRPr>
          </a:p>
          <a:p>
            <a:pPr algn="l"/>
            <a:r>
              <a:rPr lang="en-US" sz="1800" b="0" i="0" u="none" strike="noStrike" baseline="0" dirty="0">
                <a:latin typeface="SassoonPrimaryRg"/>
              </a:rPr>
              <a:t>Ask them to write down three reasons why they chose this object as the most important one.</a:t>
            </a:r>
          </a:p>
          <a:p>
            <a:pPr algn="l"/>
            <a:endParaRPr lang="en-US" sz="1800" b="0" i="0" u="none" strike="noStrike" baseline="0" dirty="0">
              <a:latin typeface="SassoonPrimaryRg"/>
            </a:endParaRPr>
          </a:p>
          <a:p>
            <a:pPr algn="l"/>
            <a:r>
              <a:rPr lang="en-US" sz="1800" b="0" i="0" u="none" strike="noStrike" baseline="0" dirty="0">
                <a:latin typeface="SassoonPrimaryRg"/>
              </a:rPr>
              <a:t>Who chose an object that was connected with:</a:t>
            </a:r>
          </a:p>
          <a:p>
            <a:pPr algn="l"/>
            <a:r>
              <a:rPr lang="en-GB" sz="1800" b="0" i="0" u="none" strike="noStrike" baseline="0" dirty="0">
                <a:latin typeface="SassoonPrimaryRg"/>
              </a:rPr>
              <a:t>• a special memory?</a:t>
            </a:r>
          </a:p>
          <a:p>
            <a:pPr algn="l"/>
            <a:r>
              <a:rPr lang="en-US" sz="1800" b="0" i="0" u="none" strike="noStrike" baseline="0" dirty="0">
                <a:latin typeface="SassoonPrimaryRg"/>
              </a:rPr>
              <a:t>• a celebration or event that happens again </a:t>
            </a:r>
            <a:r>
              <a:rPr lang="en-GB" sz="1800" b="0" i="0" u="none" strike="noStrike" baseline="0" dirty="0">
                <a:latin typeface="SassoonPrimaryRg"/>
              </a:rPr>
              <a:t>and again?</a:t>
            </a:r>
          </a:p>
          <a:p>
            <a:pPr algn="l"/>
            <a:r>
              <a:rPr lang="en-GB" sz="1800" b="0" i="0" u="none" strike="noStrike" baseline="0" dirty="0">
                <a:latin typeface="SassoonPrimaryRg"/>
              </a:rPr>
              <a:t>• a special person?</a:t>
            </a:r>
          </a:p>
          <a:p>
            <a:pPr algn="l"/>
            <a:r>
              <a:rPr lang="en-US" sz="1800" b="0" i="0" u="none" strike="noStrike" baseline="0" dirty="0">
                <a:latin typeface="SassoonPrimaryRg"/>
              </a:rPr>
              <a:t>• an idea that is important to them?</a:t>
            </a:r>
          </a:p>
          <a:p>
            <a:pPr algn="l"/>
            <a:r>
              <a:rPr lang="en-GB" sz="1800" b="0" i="0" u="none" strike="noStrike" baseline="0" dirty="0">
                <a:latin typeface="SassoonPrimaryRg"/>
              </a:rPr>
              <a:t>• helping them or others?</a:t>
            </a:r>
          </a:p>
          <a:p>
            <a:pPr algn="l"/>
            <a:r>
              <a:rPr lang="en-US" sz="1800" b="0" i="0" u="none" strike="noStrike" baseline="0" dirty="0">
                <a:latin typeface="SassoonPrimaryRg"/>
              </a:rPr>
              <a:t>• something else? (Give time for discussion of </a:t>
            </a:r>
            <a:r>
              <a:rPr lang="en-GB" sz="1800" b="0" i="0" u="none" strike="noStrike" baseline="0" dirty="0">
                <a:latin typeface="SassoonPrimaryRg"/>
              </a:rPr>
              <a:t>these different ideas.)</a:t>
            </a:r>
            <a:endParaRPr lang="en-GB" dirty="0"/>
          </a:p>
        </p:txBody>
      </p:sp>
      <p:sp>
        <p:nvSpPr>
          <p:cNvPr id="4" name="Slide Number Placeholder 3"/>
          <p:cNvSpPr>
            <a:spLocks noGrp="1"/>
          </p:cNvSpPr>
          <p:nvPr>
            <p:ph type="sldNum" sz="quarter" idx="5"/>
          </p:nvPr>
        </p:nvSpPr>
        <p:spPr/>
        <p:txBody>
          <a:bodyPr/>
          <a:lstStyle/>
          <a:p>
            <a:fld id="{05CFFAEF-A916-4F29-AFCA-EE1C94F5D262}" type="slidenum">
              <a:rPr lang="en-GB" smtClean="0"/>
              <a:t>3</a:t>
            </a:fld>
            <a:endParaRPr lang="en-GB"/>
          </a:p>
        </p:txBody>
      </p:sp>
    </p:spTree>
    <p:extLst>
      <p:ext uri="{BB962C8B-B14F-4D97-AF65-F5344CB8AC3E}">
        <p14:creationId xmlns:p14="http://schemas.microsoft.com/office/powerpoint/2010/main" val="16335030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See step 2 and 3 of the unit</a:t>
            </a:r>
            <a:endParaRPr lang="en-GB" dirty="0"/>
          </a:p>
        </p:txBody>
      </p:sp>
      <p:sp>
        <p:nvSpPr>
          <p:cNvPr id="4" name="Slide Number Placeholder 3"/>
          <p:cNvSpPr>
            <a:spLocks noGrp="1"/>
          </p:cNvSpPr>
          <p:nvPr>
            <p:ph type="sldNum" sz="quarter" idx="5"/>
          </p:nvPr>
        </p:nvSpPr>
        <p:spPr/>
        <p:txBody>
          <a:bodyPr/>
          <a:lstStyle/>
          <a:p>
            <a:fld id="{05CFFAEF-A916-4F29-AFCA-EE1C94F5D262}" type="slidenum">
              <a:rPr lang="en-GB" smtClean="0"/>
              <a:t>6</a:t>
            </a:fld>
            <a:endParaRPr lang="en-GB"/>
          </a:p>
        </p:txBody>
      </p:sp>
    </p:spTree>
    <p:extLst>
      <p:ext uri="{BB962C8B-B14F-4D97-AF65-F5344CB8AC3E}">
        <p14:creationId xmlns:p14="http://schemas.microsoft.com/office/powerpoint/2010/main" val="3688002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See step 2 and 3 of the unit</a:t>
            </a:r>
            <a:endParaRPr lang="en-GB" dirty="0"/>
          </a:p>
          <a:p>
            <a:r>
              <a:rPr lang="en-GB" dirty="0"/>
              <a:t>Encourage pupils to have a really close look at the object. Ask and invite questions. You might want to use a magnifying glass as a prop to get pupils to look very closely. </a:t>
            </a:r>
          </a:p>
        </p:txBody>
      </p:sp>
      <p:sp>
        <p:nvSpPr>
          <p:cNvPr id="4" name="Slide Number Placeholder 3"/>
          <p:cNvSpPr>
            <a:spLocks noGrp="1"/>
          </p:cNvSpPr>
          <p:nvPr>
            <p:ph type="sldNum" sz="quarter" idx="5"/>
          </p:nvPr>
        </p:nvSpPr>
        <p:spPr/>
        <p:txBody>
          <a:bodyPr/>
          <a:lstStyle/>
          <a:p>
            <a:fld id="{05CFFAEF-A916-4F29-AFCA-EE1C94F5D262}" type="slidenum">
              <a:rPr lang="en-GB" smtClean="0"/>
              <a:t>7</a:t>
            </a:fld>
            <a:endParaRPr lang="en-GB"/>
          </a:p>
        </p:txBody>
      </p:sp>
    </p:spTree>
    <p:extLst>
      <p:ext uri="{BB962C8B-B14F-4D97-AF65-F5344CB8AC3E}">
        <p14:creationId xmlns:p14="http://schemas.microsoft.com/office/powerpoint/2010/main" val="1940533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See step 2 and 3 of the unit</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Encourage pupils to have a really close look at the object. Ask and invite questions. You might want to use a magnifying glass as a prop to get pupils to look very closely. </a:t>
            </a:r>
          </a:p>
          <a:p>
            <a:endParaRPr lang="en-GB" dirty="0"/>
          </a:p>
        </p:txBody>
      </p:sp>
      <p:sp>
        <p:nvSpPr>
          <p:cNvPr id="4" name="Slide Number Placeholder 3"/>
          <p:cNvSpPr>
            <a:spLocks noGrp="1"/>
          </p:cNvSpPr>
          <p:nvPr>
            <p:ph type="sldNum" sz="quarter" idx="5"/>
          </p:nvPr>
        </p:nvSpPr>
        <p:spPr/>
        <p:txBody>
          <a:bodyPr/>
          <a:lstStyle/>
          <a:p>
            <a:fld id="{05CFFAEF-A916-4F29-AFCA-EE1C94F5D262}" type="slidenum">
              <a:rPr lang="en-GB" smtClean="0"/>
              <a:t>8</a:t>
            </a:fld>
            <a:endParaRPr lang="en-GB"/>
          </a:p>
        </p:txBody>
      </p:sp>
    </p:spTree>
    <p:extLst>
      <p:ext uri="{BB962C8B-B14F-4D97-AF65-F5344CB8AC3E}">
        <p14:creationId xmlns:p14="http://schemas.microsoft.com/office/powerpoint/2010/main" val="1890300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See step 2 and 3 of the unit</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Encourage pupils to have a really close look at the object. Ask and invite questions. You might want to use a magnifying glass as a prop to get pupils to look very closely. </a:t>
            </a:r>
          </a:p>
          <a:p>
            <a:endParaRPr lang="en-GB" dirty="0"/>
          </a:p>
        </p:txBody>
      </p:sp>
      <p:sp>
        <p:nvSpPr>
          <p:cNvPr id="4" name="Slide Number Placeholder 3"/>
          <p:cNvSpPr>
            <a:spLocks noGrp="1"/>
          </p:cNvSpPr>
          <p:nvPr>
            <p:ph type="sldNum" sz="quarter" idx="5"/>
          </p:nvPr>
        </p:nvSpPr>
        <p:spPr/>
        <p:txBody>
          <a:bodyPr/>
          <a:lstStyle/>
          <a:p>
            <a:fld id="{05CFFAEF-A916-4F29-AFCA-EE1C94F5D262}" type="slidenum">
              <a:rPr lang="en-GB" smtClean="0"/>
              <a:t>9</a:t>
            </a:fld>
            <a:endParaRPr lang="en-GB"/>
          </a:p>
        </p:txBody>
      </p:sp>
    </p:spTree>
    <p:extLst>
      <p:ext uri="{BB962C8B-B14F-4D97-AF65-F5344CB8AC3E}">
        <p14:creationId xmlns:p14="http://schemas.microsoft.com/office/powerpoint/2010/main" val="695106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See step 2 and 3 of the unit</a:t>
            </a:r>
            <a:endParaRPr lang="en-GB" dirty="0"/>
          </a:p>
          <a:p>
            <a:r>
              <a:rPr lang="en-GB" dirty="0"/>
              <a:t>Encourage pupils to write as many ideas as possible. You might have groups of 6, each person being allocated one of the question starters. </a:t>
            </a:r>
          </a:p>
          <a:p>
            <a:r>
              <a:rPr lang="en-GB" dirty="0"/>
              <a:t>Some questions as prompts:</a:t>
            </a:r>
          </a:p>
          <a:p>
            <a:r>
              <a:rPr lang="en-US" dirty="0"/>
              <a:t>Who might this belong to? </a:t>
            </a:r>
          </a:p>
          <a:p>
            <a:r>
              <a:rPr lang="en-US" dirty="0"/>
              <a:t>Who might use this? </a:t>
            </a:r>
          </a:p>
          <a:p>
            <a:r>
              <a:rPr lang="en-US" dirty="0"/>
              <a:t>Who might think this is a special object? </a:t>
            </a:r>
          </a:p>
          <a:p>
            <a:r>
              <a:rPr lang="en-US" dirty="0"/>
              <a:t>What do we think the object is? </a:t>
            </a:r>
          </a:p>
          <a:p>
            <a:r>
              <a:rPr lang="en-US" dirty="0"/>
              <a:t>Does it look familiar? </a:t>
            </a:r>
          </a:p>
          <a:p>
            <a:r>
              <a:rPr lang="en-US" dirty="0"/>
              <a:t>Can we name it? </a:t>
            </a:r>
          </a:p>
          <a:p>
            <a:r>
              <a:rPr lang="en-US" dirty="0"/>
              <a:t>When might the object be used? </a:t>
            </a:r>
          </a:p>
          <a:p>
            <a:r>
              <a:rPr lang="en-US" dirty="0"/>
              <a:t>When was it made? </a:t>
            </a:r>
          </a:p>
          <a:p>
            <a:r>
              <a:rPr lang="en-US" dirty="0"/>
              <a:t>When was it important?</a:t>
            </a:r>
          </a:p>
          <a:p>
            <a:r>
              <a:rPr lang="en-US" dirty="0"/>
              <a:t>Is it still important today? </a:t>
            </a:r>
          </a:p>
          <a:p>
            <a:r>
              <a:rPr lang="en-US" dirty="0"/>
              <a:t>Where might the object be found? </a:t>
            </a:r>
          </a:p>
          <a:p>
            <a:r>
              <a:rPr lang="en-US" dirty="0"/>
              <a:t>Why do we think this object might be special or important to someone? </a:t>
            </a:r>
            <a:endParaRPr lang="en-GB" dirty="0"/>
          </a:p>
          <a:p>
            <a:endParaRPr lang="en-GB" dirty="0"/>
          </a:p>
        </p:txBody>
      </p:sp>
      <p:sp>
        <p:nvSpPr>
          <p:cNvPr id="4" name="Slide Number Placeholder 3"/>
          <p:cNvSpPr>
            <a:spLocks noGrp="1"/>
          </p:cNvSpPr>
          <p:nvPr>
            <p:ph type="sldNum" sz="quarter" idx="5"/>
          </p:nvPr>
        </p:nvSpPr>
        <p:spPr/>
        <p:txBody>
          <a:bodyPr/>
          <a:lstStyle/>
          <a:p>
            <a:fld id="{05CFFAEF-A916-4F29-AFCA-EE1C94F5D262}" type="slidenum">
              <a:rPr lang="en-GB" smtClean="0"/>
              <a:t>10</a:t>
            </a:fld>
            <a:endParaRPr lang="en-GB"/>
          </a:p>
        </p:txBody>
      </p:sp>
    </p:spTree>
    <p:extLst>
      <p:ext uri="{BB962C8B-B14F-4D97-AF65-F5344CB8AC3E}">
        <p14:creationId xmlns:p14="http://schemas.microsoft.com/office/powerpoint/2010/main" val="14989840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See step 2 and 3 of the unit</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Encourage pupils to write as many ideas as possible. You might have groups of 6, each person being allocated one of the question starters. </a:t>
            </a:r>
          </a:p>
          <a:p>
            <a:r>
              <a:rPr lang="en-US" dirty="0"/>
              <a:t>Who might this belong to? </a:t>
            </a:r>
          </a:p>
          <a:p>
            <a:r>
              <a:rPr lang="en-US" dirty="0"/>
              <a:t>Who might use this? </a:t>
            </a:r>
          </a:p>
          <a:p>
            <a:r>
              <a:rPr lang="en-US" dirty="0"/>
              <a:t>Who might think this is a special object? </a:t>
            </a:r>
          </a:p>
          <a:p>
            <a:r>
              <a:rPr lang="en-US" dirty="0"/>
              <a:t>What do we think the object is? </a:t>
            </a:r>
          </a:p>
          <a:p>
            <a:r>
              <a:rPr lang="en-US" dirty="0"/>
              <a:t>Does it look familiar? </a:t>
            </a:r>
          </a:p>
          <a:p>
            <a:r>
              <a:rPr lang="en-US" dirty="0"/>
              <a:t>Can we name it? </a:t>
            </a:r>
          </a:p>
          <a:p>
            <a:r>
              <a:rPr lang="en-US" dirty="0"/>
              <a:t>When might the object be used? </a:t>
            </a:r>
          </a:p>
          <a:p>
            <a:r>
              <a:rPr lang="en-US" dirty="0"/>
              <a:t>When was it made? </a:t>
            </a:r>
          </a:p>
          <a:p>
            <a:r>
              <a:rPr lang="en-US" dirty="0"/>
              <a:t>When was it important?</a:t>
            </a:r>
          </a:p>
          <a:p>
            <a:r>
              <a:rPr lang="en-US" dirty="0"/>
              <a:t>Is it still important today? </a:t>
            </a:r>
          </a:p>
          <a:p>
            <a:r>
              <a:rPr lang="en-US" dirty="0"/>
              <a:t>Where might the object be found? </a:t>
            </a:r>
          </a:p>
          <a:p>
            <a:r>
              <a:rPr lang="en-US" dirty="0"/>
              <a:t>Why do we think this object might be special or important to someone?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05CFFAEF-A916-4F29-AFCA-EE1C94F5D262}" type="slidenum">
              <a:rPr lang="en-GB" smtClean="0"/>
              <a:t>11</a:t>
            </a:fld>
            <a:endParaRPr lang="en-GB"/>
          </a:p>
        </p:txBody>
      </p:sp>
    </p:spTree>
    <p:extLst>
      <p:ext uri="{BB962C8B-B14F-4D97-AF65-F5344CB8AC3E}">
        <p14:creationId xmlns:p14="http://schemas.microsoft.com/office/powerpoint/2010/main" val="876566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See step 2 and 3 of the unit</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Encourage pupils to write as many ideas as possible. You might have groups of 6, each person being allocated one of the question starters. </a:t>
            </a:r>
          </a:p>
          <a:p>
            <a:r>
              <a:rPr lang="en-US" dirty="0"/>
              <a:t>Who might this belong to? </a:t>
            </a:r>
          </a:p>
          <a:p>
            <a:r>
              <a:rPr lang="en-US" dirty="0"/>
              <a:t>Who might use this? </a:t>
            </a:r>
          </a:p>
          <a:p>
            <a:r>
              <a:rPr lang="en-US" dirty="0"/>
              <a:t>Who might think this is a special object? </a:t>
            </a:r>
          </a:p>
          <a:p>
            <a:r>
              <a:rPr lang="en-US" dirty="0"/>
              <a:t>What do we think the object is? </a:t>
            </a:r>
          </a:p>
          <a:p>
            <a:r>
              <a:rPr lang="en-US" dirty="0"/>
              <a:t>Does it look familiar? </a:t>
            </a:r>
          </a:p>
          <a:p>
            <a:r>
              <a:rPr lang="en-US" dirty="0"/>
              <a:t>Can we name it? </a:t>
            </a:r>
          </a:p>
          <a:p>
            <a:r>
              <a:rPr lang="en-US" dirty="0"/>
              <a:t>When might the object be used? </a:t>
            </a:r>
          </a:p>
          <a:p>
            <a:r>
              <a:rPr lang="en-US" dirty="0"/>
              <a:t>When was it made? </a:t>
            </a:r>
          </a:p>
          <a:p>
            <a:r>
              <a:rPr lang="en-US" dirty="0"/>
              <a:t>When was it important?</a:t>
            </a:r>
          </a:p>
          <a:p>
            <a:r>
              <a:rPr lang="en-US" dirty="0"/>
              <a:t>Is it still important today? </a:t>
            </a:r>
          </a:p>
          <a:p>
            <a:r>
              <a:rPr lang="en-US" dirty="0"/>
              <a:t>Where might the object be found? </a:t>
            </a:r>
          </a:p>
          <a:p>
            <a:r>
              <a:rPr lang="en-US" dirty="0"/>
              <a:t>Why do we think this object might be special or important to someone?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05CFFAEF-A916-4F29-AFCA-EE1C94F5D262}" type="slidenum">
              <a:rPr lang="en-GB" smtClean="0"/>
              <a:t>12</a:t>
            </a:fld>
            <a:endParaRPr lang="en-GB"/>
          </a:p>
        </p:txBody>
      </p:sp>
    </p:spTree>
    <p:extLst>
      <p:ext uri="{BB962C8B-B14F-4D97-AF65-F5344CB8AC3E}">
        <p14:creationId xmlns:p14="http://schemas.microsoft.com/office/powerpoint/2010/main" val="8970465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Pupils to write notes on the above points. Encourage them to think about how they are going to find our more. </a:t>
            </a:r>
          </a:p>
        </p:txBody>
      </p:sp>
      <p:sp>
        <p:nvSpPr>
          <p:cNvPr id="4" name="Slide Number Placeholder 3"/>
          <p:cNvSpPr>
            <a:spLocks noGrp="1"/>
          </p:cNvSpPr>
          <p:nvPr>
            <p:ph type="sldNum" sz="quarter" idx="5"/>
          </p:nvPr>
        </p:nvSpPr>
        <p:spPr/>
        <p:txBody>
          <a:bodyPr/>
          <a:lstStyle/>
          <a:p>
            <a:fld id="{05CFFAEF-A916-4F29-AFCA-EE1C94F5D262}" type="slidenum">
              <a:rPr lang="en-GB" smtClean="0"/>
              <a:t>13</a:t>
            </a:fld>
            <a:endParaRPr lang="en-GB"/>
          </a:p>
        </p:txBody>
      </p:sp>
    </p:spTree>
    <p:extLst>
      <p:ext uri="{BB962C8B-B14F-4D97-AF65-F5344CB8AC3E}">
        <p14:creationId xmlns:p14="http://schemas.microsoft.com/office/powerpoint/2010/main" val="32905387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pupils to have a really close look at the object. Ask and invite questions. You might want to use a magnifying glass as a prop to get pupils to look very closely. </a:t>
            </a:r>
          </a:p>
        </p:txBody>
      </p:sp>
      <p:sp>
        <p:nvSpPr>
          <p:cNvPr id="4" name="Slide Number Placeholder 3"/>
          <p:cNvSpPr>
            <a:spLocks noGrp="1"/>
          </p:cNvSpPr>
          <p:nvPr>
            <p:ph type="sldNum" sz="quarter" idx="5"/>
          </p:nvPr>
        </p:nvSpPr>
        <p:spPr/>
        <p:txBody>
          <a:bodyPr/>
          <a:lstStyle/>
          <a:p>
            <a:fld id="{05CFFAEF-A916-4F29-AFCA-EE1C94F5D262}" type="slidenum">
              <a:rPr lang="en-GB" smtClean="0"/>
              <a:t>14</a:t>
            </a:fld>
            <a:endParaRPr lang="en-GB"/>
          </a:p>
        </p:txBody>
      </p:sp>
    </p:spTree>
    <p:extLst>
      <p:ext uri="{BB962C8B-B14F-4D97-AF65-F5344CB8AC3E}">
        <p14:creationId xmlns:p14="http://schemas.microsoft.com/office/powerpoint/2010/main" val="10509364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Encourage pupils to have a really close look at the object. Ask and invite questions. You might want to use a magnifying glass as a prop to get pupils to look very closely. </a:t>
            </a:r>
          </a:p>
          <a:p>
            <a:endParaRPr lang="en-GB" dirty="0"/>
          </a:p>
        </p:txBody>
      </p:sp>
      <p:sp>
        <p:nvSpPr>
          <p:cNvPr id="4" name="Slide Number Placeholder 3"/>
          <p:cNvSpPr>
            <a:spLocks noGrp="1"/>
          </p:cNvSpPr>
          <p:nvPr>
            <p:ph type="sldNum" sz="quarter" idx="5"/>
          </p:nvPr>
        </p:nvSpPr>
        <p:spPr/>
        <p:txBody>
          <a:bodyPr/>
          <a:lstStyle/>
          <a:p>
            <a:fld id="{05CFFAEF-A916-4F29-AFCA-EE1C94F5D262}" type="slidenum">
              <a:rPr lang="en-GB" smtClean="0"/>
              <a:t>15</a:t>
            </a:fld>
            <a:endParaRPr lang="en-GB"/>
          </a:p>
        </p:txBody>
      </p:sp>
    </p:spTree>
    <p:extLst>
      <p:ext uri="{BB962C8B-B14F-4D97-AF65-F5344CB8AC3E}">
        <p14:creationId xmlns:p14="http://schemas.microsoft.com/office/powerpoint/2010/main" val="41731754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Encourage pupils to have a really close look at the object. Ask and invite questions. You might want to use a magnifying glass as a prop to get pupils to look very closely. </a:t>
            </a:r>
          </a:p>
          <a:p>
            <a:endParaRPr lang="en-GB" dirty="0"/>
          </a:p>
        </p:txBody>
      </p:sp>
      <p:sp>
        <p:nvSpPr>
          <p:cNvPr id="4" name="Slide Number Placeholder 3"/>
          <p:cNvSpPr>
            <a:spLocks noGrp="1"/>
          </p:cNvSpPr>
          <p:nvPr>
            <p:ph type="sldNum" sz="quarter" idx="5"/>
          </p:nvPr>
        </p:nvSpPr>
        <p:spPr/>
        <p:txBody>
          <a:bodyPr/>
          <a:lstStyle/>
          <a:p>
            <a:fld id="{05CFFAEF-A916-4F29-AFCA-EE1C94F5D262}" type="slidenum">
              <a:rPr lang="en-GB" smtClean="0"/>
              <a:t>16</a:t>
            </a:fld>
            <a:endParaRPr lang="en-GB"/>
          </a:p>
        </p:txBody>
      </p:sp>
    </p:spTree>
    <p:extLst>
      <p:ext uri="{BB962C8B-B14F-4D97-AF65-F5344CB8AC3E}">
        <p14:creationId xmlns:p14="http://schemas.microsoft.com/office/powerpoint/2010/main" val="39499174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latin typeface="SassoonPrimaryRg"/>
              </a:rPr>
              <a:t>Ensure that groups include the key words for each object (see the Key Vocabulary section).</a:t>
            </a:r>
          </a:p>
          <a:p>
            <a:pPr algn="l"/>
            <a:r>
              <a:rPr lang="en-US" sz="1800" b="0" i="0" u="none" strike="noStrike" baseline="0" dirty="0">
                <a:latin typeface="SassoonPrimaryRg"/>
              </a:rPr>
              <a:t>Online Resource 4.3 offers a recording sheet for pupils to record their learning after the </a:t>
            </a:r>
            <a:r>
              <a:rPr lang="en-GB" sz="1800" b="0" i="0" u="none" strike="noStrike" baseline="0" dirty="0">
                <a:latin typeface="SassoonPrimaryRg"/>
              </a:rPr>
              <a:t>presentations.</a:t>
            </a:r>
            <a:endParaRPr lang="en-GB" dirty="0"/>
          </a:p>
        </p:txBody>
      </p:sp>
      <p:sp>
        <p:nvSpPr>
          <p:cNvPr id="4" name="Slide Number Placeholder 3"/>
          <p:cNvSpPr>
            <a:spLocks noGrp="1"/>
          </p:cNvSpPr>
          <p:nvPr>
            <p:ph type="sldNum" sz="quarter" idx="5"/>
          </p:nvPr>
        </p:nvSpPr>
        <p:spPr/>
        <p:txBody>
          <a:bodyPr/>
          <a:lstStyle/>
          <a:p>
            <a:fld id="{05CFFAEF-A916-4F29-AFCA-EE1C94F5D262}" type="slidenum">
              <a:rPr lang="en-GB" smtClean="0"/>
              <a:t>17</a:t>
            </a:fld>
            <a:endParaRPr lang="en-GB"/>
          </a:p>
        </p:txBody>
      </p:sp>
    </p:spTree>
    <p:extLst>
      <p:ext uri="{BB962C8B-B14F-4D97-AF65-F5344CB8AC3E}">
        <p14:creationId xmlns:p14="http://schemas.microsoft.com/office/powerpoint/2010/main" val="24618980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800" dirty="0"/>
              <a:t>Show the key words to the pupils. (remove any you have not used/ focussed on.</a:t>
            </a:r>
          </a:p>
          <a:p>
            <a:pPr algn="l"/>
            <a:r>
              <a:rPr lang="en-GB" sz="1800" dirty="0"/>
              <a:t>What do they now know about them? What can they define? </a:t>
            </a:r>
          </a:p>
          <a:p>
            <a:pPr algn="l"/>
            <a:endParaRPr lang="en-US" sz="1800" b="0" i="0" u="none" strike="noStrike" baseline="0" dirty="0">
              <a:latin typeface="SassoonPrimaryRg"/>
            </a:endParaRPr>
          </a:p>
          <a:p>
            <a:pPr algn="l"/>
            <a:endParaRPr lang="en-US" sz="1800" b="0" i="0" u="none" strike="noStrike" baseline="0" dirty="0">
              <a:latin typeface="SassoonPrimaryRg"/>
            </a:endParaRPr>
          </a:p>
          <a:p>
            <a:pPr algn="l"/>
            <a:endParaRPr lang="en-GB" dirty="0"/>
          </a:p>
        </p:txBody>
      </p:sp>
      <p:sp>
        <p:nvSpPr>
          <p:cNvPr id="4" name="Slide Number Placeholder 3"/>
          <p:cNvSpPr>
            <a:spLocks noGrp="1"/>
          </p:cNvSpPr>
          <p:nvPr>
            <p:ph type="sldNum" sz="quarter" idx="5"/>
          </p:nvPr>
        </p:nvSpPr>
        <p:spPr/>
        <p:txBody>
          <a:bodyPr/>
          <a:lstStyle/>
          <a:p>
            <a:fld id="{B70708CA-5DE4-439B-A528-F07AE79B4A62}" type="slidenum">
              <a:rPr lang="en-GB" smtClean="0"/>
              <a:t>19</a:t>
            </a:fld>
            <a:endParaRPr lang="en-GB"/>
          </a:p>
        </p:txBody>
      </p:sp>
    </p:spTree>
    <p:extLst>
      <p:ext uri="{BB962C8B-B14F-4D97-AF65-F5344CB8AC3E}">
        <p14:creationId xmlns:p14="http://schemas.microsoft.com/office/powerpoint/2010/main" val="16429801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60377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1056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6500329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944AB7-1B38-B411-415E-473688BFE5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C4E0351-8D83-F354-E381-954706B2EC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A56ED9-CFE4-59FD-0843-10BF6F9DC7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5C8F61-B583-BE44-B844-DBEE834D1F5B}" type="datetimeFigureOut">
              <a:rPr lang="en-US" smtClean="0"/>
              <a:t>1/6/2023</a:t>
            </a:fld>
            <a:endParaRPr lang="en-US"/>
          </a:p>
        </p:txBody>
      </p:sp>
      <p:sp>
        <p:nvSpPr>
          <p:cNvPr id="5" name="Footer Placeholder 4">
            <a:extLst>
              <a:ext uri="{FF2B5EF4-FFF2-40B4-BE49-F238E27FC236}">
                <a16:creationId xmlns:a16="http://schemas.microsoft.com/office/drawing/2014/main" id="{436F1838-D982-C143-1904-895452CDD0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2B65DBA-5C6B-860D-3A0F-7E58AF7680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172747-7E13-C54B-B885-173ADCB057AE}" type="slidenum">
              <a:rPr lang="en-US" smtClean="0"/>
              <a:t>‹#›</a:t>
            </a:fld>
            <a:endParaRPr lang="en-US"/>
          </a:p>
        </p:txBody>
      </p:sp>
    </p:spTree>
    <p:extLst>
      <p:ext uri="{BB962C8B-B14F-4D97-AF65-F5344CB8AC3E}">
        <p14:creationId xmlns:p14="http://schemas.microsoft.com/office/powerpoint/2010/main" val="718194926"/>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8.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3.xml"/><Relationship Id="rId5" Type="http://schemas.openxmlformats.org/officeDocument/2006/relationships/image" Target="../media/image8.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3.xml"/><Relationship Id="rId5" Type="http://schemas.openxmlformats.org/officeDocument/2006/relationships/image" Target="../media/image10.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hyperlink" Target="https://www.bbc.co.uk/programmes/p02mx9mx" TargetMode="External"/><Relationship Id="rId5" Type="http://schemas.openxmlformats.org/officeDocument/2006/relationships/hyperlink" Target="https://jewishmuseum.org.uk/schools/asset/sabbath-book/" TargetMode="Externa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image" Target="../media/image17.png"/><Relationship Id="rId5" Type="http://schemas.openxmlformats.org/officeDocument/2006/relationships/hyperlink" Target="https://www.bbc.co.uk/programmes/p02mxblj" TargetMode="External"/><Relationship Id="rId4" Type="http://schemas.openxmlformats.org/officeDocument/2006/relationships/hyperlink" Target="https://jewishmuseum.org.uk/schools/asset/silver-ya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image" Target="../media/image17.png"/><Relationship Id="rId5" Type="http://schemas.openxmlformats.org/officeDocument/2006/relationships/hyperlink" Target="https://www.bbc.co.uk/programmes/p02n2jc5" TargetMode="External"/><Relationship Id="rId4" Type="http://schemas.openxmlformats.org/officeDocument/2006/relationships/hyperlink" Target="https://jewishmuseum.org.uk/schools/asset/shofar/"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3.xml"/><Relationship Id="rId6" Type="http://schemas.openxmlformats.org/officeDocument/2006/relationships/image" Target="../media/image7.png"/><Relationship Id="rId5" Type="http://schemas.openxmlformats.org/officeDocument/2006/relationships/image" Target="../media/image20.png"/><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0.png"/><Relationship Id="rId2" Type="http://schemas.openxmlformats.org/officeDocument/2006/relationships/image" Target="../media/image18.png"/><Relationship Id="rId1" Type="http://schemas.openxmlformats.org/officeDocument/2006/relationships/slideLayout" Target="../slideLayouts/slideLayout3.xml"/><Relationship Id="rId6" Type="http://schemas.openxmlformats.org/officeDocument/2006/relationships/image" Target="../media/image7.png"/><Relationship Id="rId5" Type="http://schemas.openxmlformats.org/officeDocument/2006/relationships/image" Target="../media/image22.jpg"/><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image" Target="../media/image7.png"/><Relationship Id="rId5" Type="http://schemas.openxmlformats.org/officeDocument/2006/relationships/image" Target="../media/image23.png"/><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B5554C-1C98-7E1A-7D9F-D803E0E9196A}"/>
              </a:ext>
            </a:extLst>
          </p:cNvPr>
          <p:cNvPicPr>
            <a:picLocks noChangeAspect="1"/>
          </p:cNvPicPr>
          <p:nvPr/>
        </p:nvPicPr>
        <p:blipFill>
          <a:blip r:embed="rId3"/>
          <a:srcRect/>
          <a:stretch/>
        </p:blipFill>
        <p:spPr>
          <a:xfrm>
            <a:off x="470147" y="2695074"/>
            <a:ext cx="7539663" cy="3380080"/>
          </a:xfrm>
          <a:prstGeom prst="rect">
            <a:avLst/>
          </a:prstGeom>
        </p:spPr>
      </p:pic>
    </p:spTree>
    <p:extLst>
      <p:ext uri="{BB962C8B-B14F-4D97-AF65-F5344CB8AC3E}">
        <p14:creationId xmlns:p14="http://schemas.microsoft.com/office/powerpoint/2010/main" val="1676354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B961F38-7EC1-1A2E-FE47-A89206844D91}"/>
              </a:ext>
            </a:extLst>
          </p:cNvPr>
          <p:cNvSpPr txBox="1"/>
          <p:nvPr/>
        </p:nvSpPr>
        <p:spPr>
          <a:xfrm>
            <a:off x="2178423" y="175922"/>
            <a:ext cx="9356716" cy="830997"/>
          </a:xfrm>
          <a:prstGeom prst="rect">
            <a:avLst/>
          </a:prstGeom>
          <a:noFill/>
        </p:spPr>
        <p:txBody>
          <a:bodyPr wrap="square">
            <a:spAutoFit/>
          </a:bodyPr>
          <a:lstStyle/>
          <a:p>
            <a:pPr algn="ctr"/>
            <a:r>
              <a:rPr lang="en-US" sz="4800" b="1" dirty="0">
                <a:solidFill>
                  <a:srgbClr val="2CB5B2"/>
                </a:solidFill>
              </a:rPr>
              <a:t>What objects are important to us?</a:t>
            </a:r>
            <a:endParaRPr lang="en-GB" sz="4800" b="1" dirty="0">
              <a:solidFill>
                <a:srgbClr val="2CB5B2"/>
              </a:solidFill>
            </a:endParaRPr>
          </a:p>
        </p:txBody>
      </p:sp>
      <p:pic>
        <p:nvPicPr>
          <p:cNvPr id="3" name="Picture 2">
            <a:extLst>
              <a:ext uri="{FF2B5EF4-FFF2-40B4-BE49-F238E27FC236}">
                <a16:creationId xmlns:a16="http://schemas.microsoft.com/office/drawing/2014/main" id="{174D33B3-3EAA-85C9-E672-61144CA65DC2}"/>
              </a:ext>
            </a:extLst>
          </p:cNvPr>
          <p:cNvPicPr>
            <a:picLocks noChangeAspect="1"/>
          </p:cNvPicPr>
          <p:nvPr/>
        </p:nvPicPr>
        <p:blipFill>
          <a:blip r:embed="rId2"/>
          <a:srcRect/>
          <a:stretch/>
        </p:blipFill>
        <p:spPr>
          <a:xfrm>
            <a:off x="10507708" y="3475284"/>
            <a:ext cx="995367" cy="2232790"/>
          </a:xfrm>
          <a:prstGeom prst="rect">
            <a:avLst/>
          </a:prstGeom>
        </p:spPr>
      </p:pic>
      <p:pic>
        <p:nvPicPr>
          <p:cNvPr id="5" name="Picture 4">
            <a:extLst>
              <a:ext uri="{FF2B5EF4-FFF2-40B4-BE49-F238E27FC236}">
                <a16:creationId xmlns:a16="http://schemas.microsoft.com/office/drawing/2014/main" id="{D2B0ED5D-3A75-84E1-71AD-87D501B736A0}"/>
              </a:ext>
            </a:extLst>
          </p:cNvPr>
          <p:cNvPicPr>
            <a:picLocks noChangeAspect="1"/>
          </p:cNvPicPr>
          <p:nvPr/>
        </p:nvPicPr>
        <p:blipFill>
          <a:blip r:embed="rId3"/>
          <a:srcRect/>
          <a:stretch/>
        </p:blipFill>
        <p:spPr>
          <a:xfrm>
            <a:off x="475421" y="227902"/>
            <a:ext cx="916601" cy="2227257"/>
          </a:xfrm>
          <a:prstGeom prst="rect">
            <a:avLst/>
          </a:prstGeom>
        </p:spPr>
      </p:pic>
      <p:sp>
        <p:nvSpPr>
          <p:cNvPr id="6" name="TextBox 5">
            <a:extLst>
              <a:ext uri="{FF2B5EF4-FFF2-40B4-BE49-F238E27FC236}">
                <a16:creationId xmlns:a16="http://schemas.microsoft.com/office/drawing/2014/main" id="{6B5BDC3D-675D-A240-9673-EC1EEAA0D63F}"/>
              </a:ext>
            </a:extLst>
          </p:cNvPr>
          <p:cNvSpPr txBox="1"/>
          <p:nvPr/>
        </p:nvSpPr>
        <p:spPr>
          <a:xfrm>
            <a:off x="2178423" y="1565675"/>
            <a:ext cx="8220635" cy="1077218"/>
          </a:xfrm>
          <a:prstGeom prst="rect">
            <a:avLst/>
          </a:prstGeom>
          <a:noFill/>
        </p:spPr>
        <p:txBody>
          <a:bodyPr wrap="square" rtlCol="0">
            <a:spAutoFit/>
          </a:bodyPr>
          <a:lstStyle/>
          <a:p>
            <a:r>
              <a:rPr lang="en-GB" sz="3200" dirty="0">
                <a:solidFill>
                  <a:srgbClr val="1A6866"/>
                </a:solidFill>
              </a:rPr>
              <a:t>Can you think of 5 objects that are really important to you?  </a:t>
            </a:r>
          </a:p>
        </p:txBody>
      </p:sp>
      <p:sp>
        <p:nvSpPr>
          <p:cNvPr id="7" name="TextBox 6">
            <a:extLst>
              <a:ext uri="{FF2B5EF4-FFF2-40B4-BE49-F238E27FC236}">
                <a16:creationId xmlns:a16="http://schemas.microsoft.com/office/drawing/2014/main" id="{B8C5F3B6-643F-582C-8131-5592343E2323}"/>
              </a:ext>
            </a:extLst>
          </p:cNvPr>
          <p:cNvSpPr txBox="1"/>
          <p:nvPr/>
        </p:nvSpPr>
        <p:spPr>
          <a:xfrm>
            <a:off x="2178422" y="3031970"/>
            <a:ext cx="8220635" cy="1077218"/>
          </a:xfrm>
          <a:prstGeom prst="rect">
            <a:avLst/>
          </a:prstGeom>
          <a:noFill/>
        </p:spPr>
        <p:txBody>
          <a:bodyPr wrap="square" rtlCol="0">
            <a:spAutoFit/>
          </a:bodyPr>
          <a:lstStyle/>
          <a:p>
            <a:r>
              <a:rPr lang="en-GB" sz="3200" dirty="0">
                <a:solidFill>
                  <a:srgbClr val="1A6866"/>
                </a:solidFill>
              </a:rPr>
              <a:t>What did you choose? What makes these objects so important? </a:t>
            </a:r>
          </a:p>
        </p:txBody>
      </p:sp>
      <p:pic>
        <p:nvPicPr>
          <p:cNvPr id="8" name="Picture 7" descr="Icon&#10;&#10;Description automatically generated">
            <a:extLst>
              <a:ext uri="{FF2B5EF4-FFF2-40B4-BE49-F238E27FC236}">
                <a16:creationId xmlns:a16="http://schemas.microsoft.com/office/drawing/2014/main" id="{2202771D-857E-7CBC-4799-D704F6F85740}"/>
              </a:ext>
            </a:extLst>
          </p:cNvPr>
          <p:cNvPicPr>
            <a:picLocks noChangeAspect="1"/>
          </p:cNvPicPr>
          <p:nvPr/>
        </p:nvPicPr>
        <p:blipFill>
          <a:blip r:embed="rId4"/>
          <a:stretch>
            <a:fillRect/>
          </a:stretch>
        </p:blipFill>
        <p:spPr>
          <a:xfrm>
            <a:off x="341247" y="4953926"/>
            <a:ext cx="762174" cy="889203"/>
          </a:xfrm>
          <a:prstGeom prst="rect">
            <a:avLst/>
          </a:prstGeom>
        </p:spPr>
      </p:pic>
    </p:spTree>
    <p:extLst>
      <p:ext uri="{BB962C8B-B14F-4D97-AF65-F5344CB8AC3E}">
        <p14:creationId xmlns:p14="http://schemas.microsoft.com/office/powerpoint/2010/main" val="83608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B961F38-7EC1-1A2E-FE47-A89206844D91}"/>
              </a:ext>
            </a:extLst>
          </p:cNvPr>
          <p:cNvSpPr txBox="1"/>
          <p:nvPr/>
        </p:nvSpPr>
        <p:spPr>
          <a:xfrm>
            <a:off x="2178423" y="175922"/>
            <a:ext cx="9356716" cy="830997"/>
          </a:xfrm>
          <a:prstGeom prst="rect">
            <a:avLst/>
          </a:prstGeom>
          <a:noFill/>
        </p:spPr>
        <p:txBody>
          <a:bodyPr wrap="square">
            <a:spAutoFit/>
          </a:bodyPr>
          <a:lstStyle/>
          <a:p>
            <a:pPr algn="ctr"/>
            <a:r>
              <a:rPr lang="en-US" sz="4800" b="1" dirty="0">
                <a:solidFill>
                  <a:srgbClr val="2CB5B2"/>
                </a:solidFill>
              </a:rPr>
              <a:t>What objects are important to us?</a:t>
            </a:r>
            <a:endParaRPr lang="en-GB" sz="4800" b="1" dirty="0">
              <a:solidFill>
                <a:srgbClr val="2CB5B2"/>
              </a:solidFill>
            </a:endParaRPr>
          </a:p>
        </p:txBody>
      </p:sp>
      <p:sp>
        <p:nvSpPr>
          <p:cNvPr id="6" name="TextBox 5">
            <a:extLst>
              <a:ext uri="{FF2B5EF4-FFF2-40B4-BE49-F238E27FC236}">
                <a16:creationId xmlns:a16="http://schemas.microsoft.com/office/drawing/2014/main" id="{6B5BDC3D-675D-A240-9673-EC1EEAA0D63F}"/>
              </a:ext>
            </a:extLst>
          </p:cNvPr>
          <p:cNvSpPr txBox="1"/>
          <p:nvPr/>
        </p:nvSpPr>
        <p:spPr>
          <a:xfrm>
            <a:off x="2178423" y="1565675"/>
            <a:ext cx="8220635" cy="1569660"/>
          </a:xfrm>
          <a:prstGeom prst="rect">
            <a:avLst/>
          </a:prstGeom>
          <a:noFill/>
        </p:spPr>
        <p:txBody>
          <a:bodyPr wrap="square" rtlCol="0">
            <a:spAutoFit/>
          </a:bodyPr>
          <a:lstStyle/>
          <a:p>
            <a:r>
              <a:rPr lang="en-GB" sz="3200" dirty="0">
                <a:solidFill>
                  <a:srgbClr val="1A6866"/>
                </a:solidFill>
              </a:rPr>
              <a:t>Which is THE most important? </a:t>
            </a:r>
          </a:p>
          <a:p>
            <a:endParaRPr lang="en-GB" sz="3200" dirty="0">
              <a:solidFill>
                <a:srgbClr val="1A6866"/>
              </a:solidFill>
            </a:endParaRPr>
          </a:p>
          <a:p>
            <a:r>
              <a:rPr lang="en-GB" sz="3200" dirty="0">
                <a:solidFill>
                  <a:srgbClr val="1A6866"/>
                </a:solidFill>
              </a:rPr>
              <a:t>What makes it THE most important one? </a:t>
            </a:r>
          </a:p>
        </p:txBody>
      </p:sp>
      <p:sp>
        <p:nvSpPr>
          <p:cNvPr id="7" name="TextBox 6">
            <a:extLst>
              <a:ext uri="{FF2B5EF4-FFF2-40B4-BE49-F238E27FC236}">
                <a16:creationId xmlns:a16="http://schemas.microsoft.com/office/drawing/2014/main" id="{B8C5F3B6-643F-582C-8131-5592343E2323}"/>
              </a:ext>
            </a:extLst>
          </p:cNvPr>
          <p:cNvSpPr txBox="1"/>
          <p:nvPr/>
        </p:nvSpPr>
        <p:spPr>
          <a:xfrm>
            <a:off x="1221331" y="3861006"/>
            <a:ext cx="8801559" cy="1077218"/>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3200" i="1" dirty="0">
                <a:solidFill>
                  <a:srgbClr val="1A6866"/>
                </a:solidFill>
              </a:rPr>
              <a:t>Think about how you use it, where it is kept, how often you see it, use it or think about it, and so on. </a:t>
            </a:r>
          </a:p>
        </p:txBody>
      </p:sp>
      <p:pic>
        <p:nvPicPr>
          <p:cNvPr id="2" name="Picture 1">
            <a:extLst>
              <a:ext uri="{FF2B5EF4-FFF2-40B4-BE49-F238E27FC236}">
                <a16:creationId xmlns:a16="http://schemas.microsoft.com/office/drawing/2014/main" id="{35767F44-3094-0E7C-25A4-2A4C46B34BFF}"/>
              </a:ext>
            </a:extLst>
          </p:cNvPr>
          <p:cNvPicPr>
            <a:picLocks noChangeAspect="1"/>
          </p:cNvPicPr>
          <p:nvPr/>
        </p:nvPicPr>
        <p:blipFill>
          <a:blip r:embed="rId3"/>
          <a:srcRect/>
          <a:stretch/>
        </p:blipFill>
        <p:spPr>
          <a:xfrm>
            <a:off x="475421" y="227902"/>
            <a:ext cx="916601" cy="2227257"/>
          </a:xfrm>
          <a:prstGeom prst="rect">
            <a:avLst/>
          </a:prstGeom>
        </p:spPr>
      </p:pic>
      <p:pic>
        <p:nvPicPr>
          <p:cNvPr id="8" name="Picture 7">
            <a:extLst>
              <a:ext uri="{FF2B5EF4-FFF2-40B4-BE49-F238E27FC236}">
                <a16:creationId xmlns:a16="http://schemas.microsoft.com/office/drawing/2014/main" id="{23D981DF-BF1D-EC17-218B-5272991F3C47}"/>
              </a:ext>
            </a:extLst>
          </p:cNvPr>
          <p:cNvPicPr>
            <a:picLocks noChangeAspect="1"/>
          </p:cNvPicPr>
          <p:nvPr/>
        </p:nvPicPr>
        <p:blipFill>
          <a:blip r:embed="rId4"/>
          <a:srcRect/>
          <a:stretch/>
        </p:blipFill>
        <p:spPr>
          <a:xfrm>
            <a:off x="10507708" y="3475284"/>
            <a:ext cx="995367" cy="2232790"/>
          </a:xfrm>
          <a:prstGeom prst="rect">
            <a:avLst/>
          </a:prstGeom>
        </p:spPr>
      </p:pic>
    </p:spTree>
    <p:extLst>
      <p:ext uri="{BB962C8B-B14F-4D97-AF65-F5344CB8AC3E}">
        <p14:creationId xmlns:p14="http://schemas.microsoft.com/office/powerpoint/2010/main" val="3203647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B961F38-7EC1-1A2E-FE47-A89206844D91}"/>
              </a:ext>
            </a:extLst>
          </p:cNvPr>
          <p:cNvSpPr txBox="1"/>
          <p:nvPr/>
        </p:nvSpPr>
        <p:spPr>
          <a:xfrm>
            <a:off x="2178423" y="175922"/>
            <a:ext cx="9356716" cy="830997"/>
          </a:xfrm>
          <a:prstGeom prst="rect">
            <a:avLst/>
          </a:prstGeom>
          <a:noFill/>
        </p:spPr>
        <p:txBody>
          <a:bodyPr wrap="square" lIns="91440" tIns="45720" rIns="91440" bIns="45720" anchor="t">
            <a:spAutoFit/>
          </a:bodyPr>
          <a:lstStyle/>
          <a:p>
            <a:pPr algn="ctr"/>
            <a:r>
              <a:rPr lang="en-US" sz="4800" b="1" dirty="0">
                <a:solidFill>
                  <a:srgbClr val="2CB5B2"/>
                </a:solidFill>
              </a:rPr>
              <a:t>Objects in our classroom</a:t>
            </a:r>
            <a:endParaRPr lang="en-GB" sz="4800" b="1" dirty="0">
              <a:solidFill>
                <a:srgbClr val="2CB5B2"/>
              </a:solidFill>
            </a:endParaRPr>
          </a:p>
        </p:txBody>
      </p:sp>
      <p:sp>
        <p:nvSpPr>
          <p:cNvPr id="6" name="TextBox 5">
            <a:extLst>
              <a:ext uri="{FF2B5EF4-FFF2-40B4-BE49-F238E27FC236}">
                <a16:creationId xmlns:a16="http://schemas.microsoft.com/office/drawing/2014/main" id="{6B5BDC3D-675D-A240-9673-EC1EEAA0D63F}"/>
              </a:ext>
            </a:extLst>
          </p:cNvPr>
          <p:cNvSpPr txBox="1"/>
          <p:nvPr/>
        </p:nvSpPr>
        <p:spPr>
          <a:xfrm>
            <a:off x="2178423" y="1565675"/>
            <a:ext cx="8220635" cy="2062103"/>
          </a:xfrm>
          <a:prstGeom prst="rect">
            <a:avLst/>
          </a:prstGeom>
          <a:noFill/>
        </p:spPr>
        <p:txBody>
          <a:bodyPr wrap="square" rtlCol="0">
            <a:spAutoFit/>
          </a:bodyPr>
          <a:lstStyle/>
          <a:p>
            <a:r>
              <a:rPr lang="en-GB" sz="3200" dirty="0">
                <a:solidFill>
                  <a:srgbClr val="1A6866"/>
                </a:solidFill>
              </a:rPr>
              <a:t>Which are the most important objects in the classroom? </a:t>
            </a:r>
          </a:p>
          <a:p>
            <a:endParaRPr lang="en-GB" sz="3200" dirty="0">
              <a:solidFill>
                <a:srgbClr val="1A6866"/>
              </a:solidFill>
            </a:endParaRPr>
          </a:p>
          <a:p>
            <a:r>
              <a:rPr lang="en-GB" sz="3200" dirty="0">
                <a:solidFill>
                  <a:srgbClr val="1A6866"/>
                </a:solidFill>
              </a:rPr>
              <a:t>What makes them important?</a:t>
            </a:r>
          </a:p>
        </p:txBody>
      </p:sp>
      <p:sp>
        <p:nvSpPr>
          <p:cNvPr id="7" name="TextBox 6">
            <a:extLst>
              <a:ext uri="{FF2B5EF4-FFF2-40B4-BE49-F238E27FC236}">
                <a16:creationId xmlns:a16="http://schemas.microsoft.com/office/drawing/2014/main" id="{B8C5F3B6-643F-582C-8131-5592343E2323}"/>
              </a:ext>
            </a:extLst>
          </p:cNvPr>
          <p:cNvSpPr txBox="1"/>
          <p:nvPr/>
        </p:nvSpPr>
        <p:spPr>
          <a:xfrm>
            <a:off x="1221331" y="3861006"/>
            <a:ext cx="8801559" cy="1077218"/>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GB" sz="3200" i="1" dirty="0">
                <a:solidFill>
                  <a:srgbClr val="1A6866"/>
                </a:solidFill>
              </a:rPr>
              <a:t>Can we agree, as a class, which is the MOST important object in our classroom? </a:t>
            </a:r>
          </a:p>
        </p:txBody>
      </p:sp>
      <p:pic>
        <p:nvPicPr>
          <p:cNvPr id="2" name="Picture 1">
            <a:extLst>
              <a:ext uri="{FF2B5EF4-FFF2-40B4-BE49-F238E27FC236}">
                <a16:creationId xmlns:a16="http://schemas.microsoft.com/office/drawing/2014/main" id="{10BD6751-00A5-5747-F9CA-70E3A9B05F48}"/>
              </a:ext>
            </a:extLst>
          </p:cNvPr>
          <p:cNvPicPr>
            <a:picLocks noChangeAspect="1"/>
          </p:cNvPicPr>
          <p:nvPr/>
        </p:nvPicPr>
        <p:blipFill>
          <a:blip r:embed="rId2"/>
          <a:srcRect/>
          <a:stretch/>
        </p:blipFill>
        <p:spPr>
          <a:xfrm>
            <a:off x="475421" y="227902"/>
            <a:ext cx="916601" cy="2227257"/>
          </a:xfrm>
          <a:prstGeom prst="rect">
            <a:avLst/>
          </a:prstGeom>
        </p:spPr>
      </p:pic>
      <p:pic>
        <p:nvPicPr>
          <p:cNvPr id="8" name="Picture 7">
            <a:extLst>
              <a:ext uri="{FF2B5EF4-FFF2-40B4-BE49-F238E27FC236}">
                <a16:creationId xmlns:a16="http://schemas.microsoft.com/office/drawing/2014/main" id="{3E3ABE7A-E22E-AA2D-F536-99DE74931092}"/>
              </a:ext>
            </a:extLst>
          </p:cNvPr>
          <p:cNvPicPr>
            <a:picLocks noChangeAspect="1"/>
          </p:cNvPicPr>
          <p:nvPr/>
        </p:nvPicPr>
        <p:blipFill>
          <a:blip r:embed="rId3"/>
          <a:srcRect/>
          <a:stretch/>
        </p:blipFill>
        <p:spPr>
          <a:xfrm>
            <a:off x="10507708" y="3475284"/>
            <a:ext cx="995367" cy="2232790"/>
          </a:xfrm>
          <a:prstGeom prst="rect">
            <a:avLst/>
          </a:prstGeom>
        </p:spPr>
      </p:pic>
    </p:spTree>
    <p:extLst>
      <p:ext uri="{BB962C8B-B14F-4D97-AF65-F5344CB8AC3E}">
        <p14:creationId xmlns:p14="http://schemas.microsoft.com/office/powerpoint/2010/main" val="3440614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B961F38-7EC1-1A2E-FE47-A89206844D91}"/>
              </a:ext>
            </a:extLst>
          </p:cNvPr>
          <p:cNvSpPr txBox="1"/>
          <p:nvPr/>
        </p:nvSpPr>
        <p:spPr>
          <a:xfrm>
            <a:off x="1530353" y="61377"/>
            <a:ext cx="9356716" cy="830997"/>
          </a:xfrm>
          <a:prstGeom prst="rect">
            <a:avLst/>
          </a:prstGeom>
          <a:noFill/>
        </p:spPr>
        <p:txBody>
          <a:bodyPr wrap="square">
            <a:spAutoFit/>
          </a:bodyPr>
          <a:lstStyle/>
          <a:p>
            <a:pPr algn="ctr"/>
            <a:r>
              <a:rPr lang="en-US" sz="4800" b="1" dirty="0">
                <a:solidFill>
                  <a:srgbClr val="2CB5B2"/>
                </a:solidFill>
              </a:rPr>
              <a:t>Important objects </a:t>
            </a:r>
            <a:endParaRPr lang="en-GB" sz="4800" b="1" dirty="0">
              <a:solidFill>
                <a:srgbClr val="2CB5B2"/>
              </a:solidFill>
            </a:endParaRPr>
          </a:p>
        </p:txBody>
      </p:sp>
      <p:sp>
        <p:nvSpPr>
          <p:cNvPr id="6" name="TextBox 5">
            <a:extLst>
              <a:ext uri="{FF2B5EF4-FFF2-40B4-BE49-F238E27FC236}">
                <a16:creationId xmlns:a16="http://schemas.microsoft.com/office/drawing/2014/main" id="{6B5BDC3D-675D-A240-9673-EC1EEAA0D63F}"/>
              </a:ext>
            </a:extLst>
          </p:cNvPr>
          <p:cNvSpPr txBox="1"/>
          <p:nvPr/>
        </p:nvSpPr>
        <p:spPr>
          <a:xfrm>
            <a:off x="1798697" y="892374"/>
            <a:ext cx="9356716" cy="7340471"/>
          </a:xfrm>
          <a:prstGeom prst="rect">
            <a:avLst/>
          </a:prstGeom>
          <a:noFill/>
        </p:spPr>
        <p:txBody>
          <a:bodyPr wrap="square" rtlCol="0">
            <a:spAutoFit/>
          </a:bodyPr>
          <a:lstStyle/>
          <a:p>
            <a:r>
              <a:rPr lang="en-GB" sz="3200" dirty="0">
                <a:solidFill>
                  <a:srgbClr val="1A6866"/>
                </a:solidFill>
              </a:rPr>
              <a:t>What do you think the most important objects are in these jobs? Be ready to talk about your reasons. </a:t>
            </a:r>
          </a:p>
          <a:p>
            <a:endParaRPr lang="en-GB" sz="1100" dirty="0">
              <a:solidFill>
                <a:srgbClr val="1A6866"/>
              </a:solidFill>
            </a:endParaRPr>
          </a:p>
          <a:p>
            <a:r>
              <a:rPr lang="en-GB" sz="2400" dirty="0">
                <a:solidFill>
                  <a:srgbClr val="1A6866"/>
                </a:solidFill>
              </a:rPr>
              <a:t>doctor</a:t>
            </a:r>
          </a:p>
          <a:p>
            <a:endParaRPr lang="en-GB" sz="1200" dirty="0">
              <a:solidFill>
                <a:srgbClr val="1A6866"/>
              </a:solidFill>
            </a:endParaRPr>
          </a:p>
          <a:p>
            <a:r>
              <a:rPr lang="en-GB" sz="2400" dirty="0">
                <a:solidFill>
                  <a:srgbClr val="1A6866"/>
                </a:solidFill>
              </a:rPr>
              <a:t>hairdresser</a:t>
            </a:r>
          </a:p>
          <a:p>
            <a:endParaRPr lang="en-GB" sz="1200" dirty="0">
              <a:solidFill>
                <a:srgbClr val="1A6866"/>
              </a:solidFill>
            </a:endParaRPr>
          </a:p>
          <a:p>
            <a:r>
              <a:rPr lang="en-GB" sz="2400" dirty="0">
                <a:solidFill>
                  <a:srgbClr val="1A6866"/>
                </a:solidFill>
              </a:rPr>
              <a:t>writer </a:t>
            </a:r>
          </a:p>
          <a:p>
            <a:endParaRPr lang="en-GB" sz="1400" dirty="0">
              <a:solidFill>
                <a:srgbClr val="1A6866"/>
              </a:solidFill>
            </a:endParaRPr>
          </a:p>
          <a:p>
            <a:r>
              <a:rPr lang="en-GB" sz="2400" dirty="0">
                <a:solidFill>
                  <a:srgbClr val="1A6866"/>
                </a:solidFill>
              </a:rPr>
              <a:t>dog groomer</a:t>
            </a:r>
          </a:p>
          <a:p>
            <a:endParaRPr lang="en-GB" sz="1400" dirty="0">
              <a:solidFill>
                <a:srgbClr val="1A6866"/>
              </a:solidFill>
            </a:endParaRPr>
          </a:p>
          <a:p>
            <a:r>
              <a:rPr lang="en-GB" sz="2400" dirty="0">
                <a:solidFill>
                  <a:srgbClr val="1A6866"/>
                </a:solidFill>
              </a:rPr>
              <a:t>shopkeeper</a:t>
            </a:r>
          </a:p>
          <a:p>
            <a:endParaRPr lang="en-GB" sz="1600" dirty="0">
              <a:solidFill>
                <a:srgbClr val="1A6866"/>
              </a:solidFill>
            </a:endParaRPr>
          </a:p>
          <a:p>
            <a:r>
              <a:rPr lang="en-GB" sz="2400" dirty="0">
                <a:solidFill>
                  <a:srgbClr val="1A6866"/>
                </a:solidFill>
              </a:rPr>
              <a:t>detective</a:t>
            </a:r>
          </a:p>
          <a:p>
            <a:endParaRPr lang="en-GB" sz="1400" dirty="0">
              <a:solidFill>
                <a:srgbClr val="1A6866"/>
              </a:solidFill>
            </a:endParaRPr>
          </a:p>
          <a:p>
            <a:r>
              <a:rPr lang="en-GB" sz="2400" dirty="0">
                <a:solidFill>
                  <a:srgbClr val="1A6866"/>
                </a:solidFill>
              </a:rPr>
              <a:t>waiter</a:t>
            </a:r>
          </a:p>
          <a:p>
            <a:endParaRPr lang="en-GB" sz="2400" dirty="0">
              <a:solidFill>
                <a:srgbClr val="1A6866"/>
              </a:solidFill>
            </a:endParaRPr>
          </a:p>
          <a:p>
            <a:endParaRPr lang="en-GB" sz="2400" dirty="0">
              <a:solidFill>
                <a:srgbClr val="1A6866"/>
              </a:solidFill>
            </a:endParaRPr>
          </a:p>
          <a:p>
            <a:endParaRPr lang="en-GB" sz="2400" dirty="0">
              <a:solidFill>
                <a:srgbClr val="1A6866"/>
              </a:solidFill>
            </a:endParaRPr>
          </a:p>
          <a:p>
            <a:endParaRPr lang="en-GB" sz="3200" dirty="0">
              <a:solidFill>
                <a:srgbClr val="1A6866"/>
              </a:solidFill>
            </a:endParaRPr>
          </a:p>
          <a:p>
            <a:endParaRPr lang="en-GB" sz="3200" dirty="0">
              <a:solidFill>
                <a:srgbClr val="1A6866"/>
              </a:solidFill>
            </a:endParaRPr>
          </a:p>
        </p:txBody>
      </p:sp>
      <p:pic>
        <p:nvPicPr>
          <p:cNvPr id="2" name="Picture 1">
            <a:extLst>
              <a:ext uri="{FF2B5EF4-FFF2-40B4-BE49-F238E27FC236}">
                <a16:creationId xmlns:a16="http://schemas.microsoft.com/office/drawing/2014/main" id="{FC52A67D-4977-81B8-56B9-5D0A14D3CD41}"/>
              </a:ext>
            </a:extLst>
          </p:cNvPr>
          <p:cNvPicPr>
            <a:picLocks noChangeAspect="1"/>
          </p:cNvPicPr>
          <p:nvPr/>
        </p:nvPicPr>
        <p:blipFill>
          <a:blip r:embed="rId2"/>
          <a:srcRect/>
          <a:stretch/>
        </p:blipFill>
        <p:spPr>
          <a:xfrm>
            <a:off x="475421" y="227902"/>
            <a:ext cx="916601" cy="2227257"/>
          </a:xfrm>
          <a:prstGeom prst="rect">
            <a:avLst/>
          </a:prstGeom>
        </p:spPr>
      </p:pic>
      <p:pic>
        <p:nvPicPr>
          <p:cNvPr id="7" name="Picture 6">
            <a:extLst>
              <a:ext uri="{FF2B5EF4-FFF2-40B4-BE49-F238E27FC236}">
                <a16:creationId xmlns:a16="http://schemas.microsoft.com/office/drawing/2014/main" id="{89B54289-2879-6EBE-3986-460193649015}"/>
              </a:ext>
            </a:extLst>
          </p:cNvPr>
          <p:cNvPicPr>
            <a:picLocks noChangeAspect="1"/>
          </p:cNvPicPr>
          <p:nvPr/>
        </p:nvPicPr>
        <p:blipFill>
          <a:blip r:embed="rId3"/>
          <a:srcRect/>
          <a:stretch/>
        </p:blipFill>
        <p:spPr>
          <a:xfrm>
            <a:off x="10507708" y="3475284"/>
            <a:ext cx="995367" cy="2232790"/>
          </a:xfrm>
          <a:prstGeom prst="rect">
            <a:avLst/>
          </a:prstGeom>
        </p:spPr>
      </p:pic>
    </p:spTree>
    <p:extLst>
      <p:ext uri="{BB962C8B-B14F-4D97-AF65-F5344CB8AC3E}">
        <p14:creationId xmlns:p14="http://schemas.microsoft.com/office/powerpoint/2010/main" val="1117098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B961F38-7EC1-1A2E-FE47-A89206844D91}"/>
              </a:ext>
            </a:extLst>
          </p:cNvPr>
          <p:cNvSpPr txBox="1"/>
          <p:nvPr/>
        </p:nvSpPr>
        <p:spPr>
          <a:xfrm>
            <a:off x="3296575" y="1166959"/>
            <a:ext cx="6096000" cy="3539430"/>
          </a:xfrm>
          <a:prstGeom prst="rect">
            <a:avLst/>
          </a:prstGeom>
          <a:noFill/>
        </p:spPr>
        <p:txBody>
          <a:bodyPr wrap="square">
            <a:spAutoFit/>
          </a:bodyPr>
          <a:lstStyle/>
          <a:p>
            <a:pPr algn="ctr"/>
            <a:r>
              <a:rPr lang="en-US" sz="4800" b="1" dirty="0">
                <a:solidFill>
                  <a:srgbClr val="2CB5B2"/>
                </a:solidFill>
              </a:rPr>
              <a:t>Resource 4.1</a:t>
            </a:r>
          </a:p>
          <a:p>
            <a:pPr algn="ctr"/>
            <a:r>
              <a:rPr lang="en-US" sz="4800" b="1" dirty="0">
                <a:solidFill>
                  <a:srgbClr val="2CB5B2"/>
                </a:solidFill>
              </a:rPr>
              <a:t>Three mystery objects</a:t>
            </a:r>
          </a:p>
          <a:p>
            <a:pPr algn="ctr"/>
            <a:r>
              <a:rPr lang="en-US" sz="4800" b="1" dirty="0">
                <a:solidFill>
                  <a:srgbClr val="2CB5B2"/>
                </a:solidFill>
              </a:rPr>
              <a:t>Five </a:t>
            </a:r>
            <a:r>
              <a:rPr lang="en-US" sz="4800" b="1" dirty="0" err="1">
                <a:solidFill>
                  <a:srgbClr val="2CB5B2"/>
                </a:solidFill>
              </a:rPr>
              <a:t>Ws</a:t>
            </a:r>
            <a:r>
              <a:rPr lang="en-US" sz="4800" b="1" dirty="0">
                <a:solidFill>
                  <a:srgbClr val="2CB5B2"/>
                </a:solidFill>
              </a:rPr>
              <a:t> and an H</a:t>
            </a:r>
          </a:p>
          <a:p>
            <a:pPr algn="ctr"/>
            <a:endParaRPr lang="en-US" sz="4800" b="1" dirty="0">
              <a:solidFill>
                <a:srgbClr val="2CB5B2"/>
              </a:solidFill>
            </a:endParaRPr>
          </a:p>
          <a:p>
            <a:pPr algn="ctr"/>
            <a:r>
              <a:rPr lang="en-US" sz="3200" b="1" dirty="0">
                <a:solidFill>
                  <a:srgbClr val="2CB5B2"/>
                </a:solidFill>
              </a:rPr>
              <a:t>(See pages 16 and 17 of the book)</a:t>
            </a:r>
            <a:endParaRPr lang="en-GB" sz="3200" b="1" dirty="0">
              <a:solidFill>
                <a:srgbClr val="2CB5B2"/>
              </a:solidFill>
            </a:endParaRPr>
          </a:p>
        </p:txBody>
      </p:sp>
      <p:pic>
        <p:nvPicPr>
          <p:cNvPr id="2" name="Picture 1" descr="Icon&#10;&#10;Description automatically generated">
            <a:extLst>
              <a:ext uri="{FF2B5EF4-FFF2-40B4-BE49-F238E27FC236}">
                <a16:creationId xmlns:a16="http://schemas.microsoft.com/office/drawing/2014/main" id="{C3ABD2CF-A5E3-5A1C-A081-F511131C71F4}"/>
              </a:ext>
            </a:extLst>
          </p:cNvPr>
          <p:cNvPicPr>
            <a:picLocks noChangeAspect="1"/>
          </p:cNvPicPr>
          <p:nvPr/>
        </p:nvPicPr>
        <p:blipFill>
          <a:blip r:embed="rId3"/>
          <a:stretch>
            <a:fillRect/>
          </a:stretch>
        </p:blipFill>
        <p:spPr>
          <a:xfrm>
            <a:off x="341247" y="4953926"/>
            <a:ext cx="762174" cy="889203"/>
          </a:xfrm>
          <a:prstGeom prst="rect">
            <a:avLst/>
          </a:prstGeom>
        </p:spPr>
      </p:pic>
      <p:pic>
        <p:nvPicPr>
          <p:cNvPr id="7" name="Picture 6" descr="Logo, icon&#10;&#10;Description automatically generated">
            <a:extLst>
              <a:ext uri="{FF2B5EF4-FFF2-40B4-BE49-F238E27FC236}">
                <a16:creationId xmlns:a16="http://schemas.microsoft.com/office/drawing/2014/main" id="{5BCE7CA2-76EB-FD6D-13F6-CC25A476DF66}"/>
              </a:ext>
            </a:extLst>
          </p:cNvPr>
          <p:cNvPicPr>
            <a:picLocks noChangeAspect="1"/>
          </p:cNvPicPr>
          <p:nvPr/>
        </p:nvPicPr>
        <p:blipFill>
          <a:blip r:embed="rId4"/>
          <a:stretch>
            <a:fillRect/>
          </a:stretch>
        </p:blipFill>
        <p:spPr>
          <a:xfrm>
            <a:off x="1341810" y="4953926"/>
            <a:ext cx="765214" cy="955724"/>
          </a:xfrm>
          <a:prstGeom prst="rect">
            <a:avLst/>
          </a:prstGeom>
        </p:spPr>
      </p:pic>
    </p:spTree>
    <p:extLst>
      <p:ext uri="{BB962C8B-B14F-4D97-AF65-F5344CB8AC3E}">
        <p14:creationId xmlns:p14="http://schemas.microsoft.com/office/powerpoint/2010/main" val="673465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2AC660-A793-03DC-EFF0-484C172EC1DE}"/>
              </a:ext>
            </a:extLst>
          </p:cNvPr>
          <p:cNvPicPr>
            <a:picLocks noChangeAspect="1"/>
          </p:cNvPicPr>
          <p:nvPr/>
        </p:nvPicPr>
        <p:blipFill rotWithShape="1">
          <a:blip r:embed="rId3"/>
          <a:srcRect l="3757" t="3674" r="4121" b="5271"/>
          <a:stretch/>
        </p:blipFill>
        <p:spPr>
          <a:xfrm>
            <a:off x="3353327" y="155209"/>
            <a:ext cx="7803424" cy="5882443"/>
          </a:xfrm>
          <a:prstGeom prst="rect">
            <a:avLst/>
          </a:prstGeom>
        </p:spPr>
      </p:pic>
      <p:sp>
        <p:nvSpPr>
          <p:cNvPr id="5" name="TextBox 4">
            <a:extLst>
              <a:ext uri="{FF2B5EF4-FFF2-40B4-BE49-F238E27FC236}">
                <a16:creationId xmlns:a16="http://schemas.microsoft.com/office/drawing/2014/main" id="{DFC9DC05-646C-0AA6-72F0-5FA7388B06B6}"/>
              </a:ext>
            </a:extLst>
          </p:cNvPr>
          <p:cNvSpPr txBox="1"/>
          <p:nvPr/>
        </p:nvSpPr>
        <p:spPr>
          <a:xfrm>
            <a:off x="229615" y="89363"/>
            <a:ext cx="6094520" cy="1323439"/>
          </a:xfrm>
          <a:prstGeom prst="rect">
            <a:avLst/>
          </a:prstGeom>
          <a:noFill/>
        </p:spPr>
        <p:txBody>
          <a:bodyPr wrap="square">
            <a:spAutoFit/>
          </a:bodyPr>
          <a:lstStyle/>
          <a:p>
            <a:r>
              <a:rPr lang="en-US" sz="4000" b="1" dirty="0">
                <a:solidFill>
                  <a:srgbClr val="2CB5B2"/>
                </a:solidFill>
              </a:rPr>
              <a:t>Mystery </a:t>
            </a:r>
          </a:p>
          <a:p>
            <a:r>
              <a:rPr lang="en-US" sz="4000" b="1" dirty="0">
                <a:solidFill>
                  <a:srgbClr val="2CB5B2"/>
                </a:solidFill>
              </a:rPr>
              <a:t>Object 1 </a:t>
            </a:r>
            <a:endParaRPr lang="en-GB" sz="4000" dirty="0"/>
          </a:p>
        </p:txBody>
      </p:sp>
      <p:pic>
        <p:nvPicPr>
          <p:cNvPr id="8" name="Picture 7">
            <a:extLst>
              <a:ext uri="{FF2B5EF4-FFF2-40B4-BE49-F238E27FC236}">
                <a16:creationId xmlns:a16="http://schemas.microsoft.com/office/drawing/2014/main" id="{C1BE4255-ADCE-006D-43C8-310866CFE4C7}"/>
              </a:ext>
            </a:extLst>
          </p:cNvPr>
          <p:cNvPicPr>
            <a:picLocks noChangeAspect="1"/>
          </p:cNvPicPr>
          <p:nvPr/>
        </p:nvPicPr>
        <p:blipFill>
          <a:blip r:embed="rId4"/>
          <a:srcRect/>
          <a:stretch/>
        </p:blipFill>
        <p:spPr>
          <a:xfrm>
            <a:off x="1505848" y="1205345"/>
            <a:ext cx="2194625" cy="2355273"/>
          </a:xfrm>
          <a:prstGeom prst="rect">
            <a:avLst/>
          </a:prstGeom>
        </p:spPr>
      </p:pic>
      <p:pic>
        <p:nvPicPr>
          <p:cNvPr id="2" name="Picture 1" descr="Logo, icon&#10;&#10;Description automatically generated">
            <a:extLst>
              <a:ext uri="{FF2B5EF4-FFF2-40B4-BE49-F238E27FC236}">
                <a16:creationId xmlns:a16="http://schemas.microsoft.com/office/drawing/2014/main" id="{245081DF-9FAE-8500-845B-0EA4B6154699}"/>
              </a:ext>
            </a:extLst>
          </p:cNvPr>
          <p:cNvPicPr>
            <a:picLocks noChangeAspect="1"/>
          </p:cNvPicPr>
          <p:nvPr/>
        </p:nvPicPr>
        <p:blipFill>
          <a:blip r:embed="rId5"/>
          <a:stretch>
            <a:fillRect/>
          </a:stretch>
        </p:blipFill>
        <p:spPr>
          <a:xfrm>
            <a:off x="333236" y="4941400"/>
            <a:ext cx="765214" cy="955724"/>
          </a:xfrm>
          <a:prstGeom prst="rect">
            <a:avLst/>
          </a:prstGeom>
        </p:spPr>
      </p:pic>
      <p:sp>
        <p:nvSpPr>
          <p:cNvPr id="4" name="TextBox 3">
            <a:extLst>
              <a:ext uri="{FF2B5EF4-FFF2-40B4-BE49-F238E27FC236}">
                <a16:creationId xmlns:a16="http://schemas.microsoft.com/office/drawing/2014/main" id="{4C5A97B5-F0BE-76C0-2D79-20B27B89398B}"/>
              </a:ext>
            </a:extLst>
          </p:cNvPr>
          <p:cNvSpPr txBox="1"/>
          <p:nvPr/>
        </p:nvSpPr>
        <p:spPr>
          <a:xfrm rot="16200000">
            <a:off x="10139789" y="4252571"/>
            <a:ext cx="351151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ea typeface="+mn-lt"/>
                <a:cs typeface="+mn-lt"/>
              </a:rPr>
              <a:t>Photo courtesy of Jewish Museum London / United Synagogue</a:t>
            </a:r>
            <a:endParaRPr lang="en-US" sz="1000">
              <a:cs typeface="Calibri"/>
            </a:endParaRPr>
          </a:p>
        </p:txBody>
      </p:sp>
    </p:spTree>
    <p:extLst>
      <p:ext uri="{BB962C8B-B14F-4D97-AF65-F5344CB8AC3E}">
        <p14:creationId xmlns:p14="http://schemas.microsoft.com/office/powerpoint/2010/main" val="3246377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8E2F53-3650-137E-5B87-A40F63646FAA}"/>
              </a:ext>
            </a:extLst>
          </p:cNvPr>
          <p:cNvPicPr>
            <a:picLocks noChangeAspect="1"/>
          </p:cNvPicPr>
          <p:nvPr/>
        </p:nvPicPr>
        <p:blipFill rotWithShape="1">
          <a:blip r:embed="rId3"/>
          <a:srcRect l="2864" t="4277" r="7637" b="9546"/>
          <a:stretch/>
        </p:blipFill>
        <p:spPr>
          <a:xfrm>
            <a:off x="4578521" y="154329"/>
            <a:ext cx="3978546" cy="5865336"/>
          </a:xfrm>
          <a:prstGeom prst="rect">
            <a:avLst/>
          </a:prstGeom>
        </p:spPr>
      </p:pic>
      <p:sp>
        <p:nvSpPr>
          <p:cNvPr id="4" name="TextBox 3">
            <a:extLst>
              <a:ext uri="{FF2B5EF4-FFF2-40B4-BE49-F238E27FC236}">
                <a16:creationId xmlns:a16="http://schemas.microsoft.com/office/drawing/2014/main" id="{15B671F6-6F14-6986-8093-EAE3F1BA8477}"/>
              </a:ext>
            </a:extLst>
          </p:cNvPr>
          <p:cNvSpPr txBox="1"/>
          <p:nvPr/>
        </p:nvSpPr>
        <p:spPr>
          <a:xfrm>
            <a:off x="1843810" y="787619"/>
            <a:ext cx="6094520" cy="1323439"/>
          </a:xfrm>
          <a:prstGeom prst="rect">
            <a:avLst/>
          </a:prstGeom>
          <a:noFill/>
        </p:spPr>
        <p:txBody>
          <a:bodyPr wrap="square">
            <a:spAutoFit/>
          </a:bodyPr>
          <a:lstStyle/>
          <a:p>
            <a:r>
              <a:rPr lang="en-US" sz="4000" b="1" dirty="0">
                <a:solidFill>
                  <a:srgbClr val="2CB5B2"/>
                </a:solidFill>
              </a:rPr>
              <a:t>Mystery</a:t>
            </a:r>
          </a:p>
          <a:p>
            <a:r>
              <a:rPr lang="en-US" sz="4000" b="1" dirty="0">
                <a:solidFill>
                  <a:srgbClr val="2CB5B2"/>
                </a:solidFill>
              </a:rPr>
              <a:t>Object 2 </a:t>
            </a:r>
            <a:endParaRPr lang="en-GB" sz="4000" dirty="0"/>
          </a:p>
        </p:txBody>
      </p:sp>
      <p:pic>
        <p:nvPicPr>
          <p:cNvPr id="5" name="Picture 4" descr="Logo, icon&#10;&#10;Description automatically generated">
            <a:extLst>
              <a:ext uri="{FF2B5EF4-FFF2-40B4-BE49-F238E27FC236}">
                <a16:creationId xmlns:a16="http://schemas.microsoft.com/office/drawing/2014/main" id="{355A58AC-0D7E-AC42-3ADD-96D9EF39CAD9}"/>
              </a:ext>
            </a:extLst>
          </p:cNvPr>
          <p:cNvPicPr>
            <a:picLocks noChangeAspect="1"/>
          </p:cNvPicPr>
          <p:nvPr/>
        </p:nvPicPr>
        <p:blipFill>
          <a:blip r:embed="rId4"/>
          <a:stretch>
            <a:fillRect/>
          </a:stretch>
        </p:blipFill>
        <p:spPr>
          <a:xfrm>
            <a:off x="252046" y="4978978"/>
            <a:ext cx="765214" cy="955724"/>
          </a:xfrm>
          <a:prstGeom prst="rect">
            <a:avLst/>
          </a:prstGeom>
        </p:spPr>
      </p:pic>
      <p:pic>
        <p:nvPicPr>
          <p:cNvPr id="6" name="Picture 5">
            <a:extLst>
              <a:ext uri="{FF2B5EF4-FFF2-40B4-BE49-F238E27FC236}">
                <a16:creationId xmlns:a16="http://schemas.microsoft.com/office/drawing/2014/main" id="{FFD045BA-5C72-B2A3-E51C-32BC4FADFBB2}"/>
              </a:ext>
            </a:extLst>
          </p:cNvPr>
          <p:cNvPicPr>
            <a:picLocks noChangeAspect="1"/>
          </p:cNvPicPr>
          <p:nvPr/>
        </p:nvPicPr>
        <p:blipFill>
          <a:blip r:embed="rId5"/>
          <a:srcRect/>
          <a:stretch/>
        </p:blipFill>
        <p:spPr>
          <a:xfrm flipH="1">
            <a:off x="8111110" y="1577328"/>
            <a:ext cx="2237079" cy="2400834"/>
          </a:xfrm>
          <a:prstGeom prst="rect">
            <a:avLst/>
          </a:prstGeom>
        </p:spPr>
      </p:pic>
      <p:sp>
        <p:nvSpPr>
          <p:cNvPr id="9" name="TextBox 8">
            <a:extLst>
              <a:ext uri="{FF2B5EF4-FFF2-40B4-BE49-F238E27FC236}">
                <a16:creationId xmlns:a16="http://schemas.microsoft.com/office/drawing/2014/main" id="{4CEC5571-E0B6-2E88-400E-54EC2B5B1B9B}"/>
              </a:ext>
            </a:extLst>
          </p:cNvPr>
          <p:cNvSpPr txBox="1"/>
          <p:nvPr/>
        </p:nvSpPr>
        <p:spPr>
          <a:xfrm rot="16200000">
            <a:off x="10139789" y="4252571"/>
            <a:ext cx="351151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ea typeface="+mn-lt"/>
                <a:cs typeface="+mn-lt"/>
              </a:rPr>
              <a:t>Photo courtesy of Jewish Museum London </a:t>
            </a:r>
            <a:endParaRPr lang="en-US" sz="1000">
              <a:cs typeface="Calibri"/>
            </a:endParaRPr>
          </a:p>
        </p:txBody>
      </p:sp>
    </p:spTree>
    <p:extLst>
      <p:ext uri="{BB962C8B-B14F-4D97-AF65-F5344CB8AC3E}">
        <p14:creationId xmlns:p14="http://schemas.microsoft.com/office/powerpoint/2010/main" val="2447644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D5D61F-084E-0E2F-472F-42391339A976}"/>
              </a:ext>
            </a:extLst>
          </p:cNvPr>
          <p:cNvPicPr>
            <a:picLocks noChangeAspect="1"/>
          </p:cNvPicPr>
          <p:nvPr/>
        </p:nvPicPr>
        <p:blipFill rotWithShape="1">
          <a:blip r:embed="rId3"/>
          <a:srcRect l="1490" t="2175" r="1325" b="1669"/>
          <a:stretch/>
        </p:blipFill>
        <p:spPr>
          <a:xfrm rot="10800000">
            <a:off x="3338942" y="318654"/>
            <a:ext cx="8132619" cy="5264727"/>
          </a:xfrm>
          <a:prstGeom prst="rect">
            <a:avLst/>
          </a:prstGeom>
        </p:spPr>
      </p:pic>
      <p:sp>
        <p:nvSpPr>
          <p:cNvPr id="4" name="TextBox 3">
            <a:extLst>
              <a:ext uri="{FF2B5EF4-FFF2-40B4-BE49-F238E27FC236}">
                <a16:creationId xmlns:a16="http://schemas.microsoft.com/office/drawing/2014/main" id="{3CB972EF-0186-1C37-FEC7-B10473753367}"/>
              </a:ext>
            </a:extLst>
          </p:cNvPr>
          <p:cNvSpPr txBox="1"/>
          <p:nvPr/>
        </p:nvSpPr>
        <p:spPr>
          <a:xfrm>
            <a:off x="229615" y="601007"/>
            <a:ext cx="6094520" cy="1323439"/>
          </a:xfrm>
          <a:prstGeom prst="rect">
            <a:avLst/>
          </a:prstGeom>
          <a:noFill/>
        </p:spPr>
        <p:txBody>
          <a:bodyPr wrap="square">
            <a:spAutoFit/>
          </a:bodyPr>
          <a:lstStyle/>
          <a:p>
            <a:r>
              <a:rPr lang="en-US" sz="4000" b="1" dirty="0">
                <a:solidFill>
                  <a:srgbClr val="2CB5B2"/>
                </a:solidFill>
              </a:rPr>
              <a:t>Mystery</a:t>
            </a:r>
          </a:p>
          <a:p>
            <a:r>
              <a:rPr lang="en-US" sz="4000" b="1" dirty="0">
                <a:solidFill>
                  <a:srgbClr val="2CB5B2"/>
                </a:solidFill>
              </a:rPr>
              <a:t>Object 3 </a:t>
            </a:r>
            <a:endParaRPr lang="en-GB" sz="4000" dirty="0"/>
          </a:p>
        </p:txBody>
      </p:sp>
      <p:pic>
        <p:nvPicPr>
          <p:cNvPr id="2" name="Picture 1">
            <a:extLst>
              <a:ext uri="{FF2B5EF4-FFF2-40B4-BE49-F238E27FC236}">
                <a16:creationId xmlns:a16="http://schemas.microsoft.com/office/drawing/2014/main" id="{5C983F60-027C-71A5-3F5F-D2543805CB4C}"/>
              </a:ext>
            </a:extLst>
          </p:cNvPr>
          <p:cNvPicPr>
            <a:picLocks noChangeAspect="1"/>
          </p:cNvPicPr>
          <p:nvPr/>
        </p:nvPicPr>
        <p:blipFill>
          <a:blip r:embed="rId4"/>
          <a:srcRect/>
          <a:stretch/>
        </p:blipFill>
        <p:spPr>
          <a:xfrm>
            <a:off x="888019" y="2466014"/>
            <a:ext cx="2086683" cy="2239429"/>
          </a:xfrm>
          <a:prstGeom prst="rect">
            <a:avLst/>
          </a:prstGeom>
        </p:spPr>
      </p:pic>
      <p:pic>
        <p:nvPicPr>
          <p:cNvPr id="5" name="Picture 4" descr="Logo, icon&#10;&#10;Description automatically generated">
            <a:extLst>
              <a:ext uri="{FF2B5EF4-FFF2-40B4-BE49-F238E27FC236}">
                <a16:creationId xmlns:a16="http://schemas.microsoft.com/office/drawing/2014/main" id="{72ECF8B1-E35E-204A-4B2A-98739F382ACF}"/>
              </a:ext>
            </a:extLst>
          </p:cNvPr>
          <p:cNvPicPr>
            <a:picLocks noChangeAspect="1"/>
          </p:cNvPicPr>
          <p:nvPr/>
        </p:nvPicPr>
        <p:blipFill>
          <a:blip r:embed="rId5"/>
          <a:stretch>
            <a:fillRect/>
          </a:stretch>
        </p:blipFill>
        <p:spPr>
          <a:xfrm>
            <a:off x="122805" y="5050630"/>
            <a:ext cx="765214" cy="955724"/>
          </a:xfrm>
          <a:prstGeom prst="rect">
            <a:avLst/>
          </a:prstGeom>
        </p:spPr>
      </p:pic>
      <p:sp>
        <p:nvSpPr>
          <p:cNvPr id="9" name="TextBox 8">
            <a:extLst>
              <a:ext uri="{FF2B5EF4-FFF2-40B4-BE49-F238E27FC236}">
                <a16:creationId xmlns:a16="http://schemas.microsoft.com/office/drawing/2014/main" id="{40CD9C18-3495-F839-2D41-66E3CDD8B185}"/>
              </a:ext>
            </a:extLst>
          </p:cNvPr>
          <p:cNvSpPr txBox="1"/>
          <p:nvPr/>
        </p:nvSpPr>
        <p:spPr>
          <a:xfrm rot="16200000">
            <a:off x="10139789" y="4252571"/>
            <a:ext cx="3511513"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ea typeface="+mn-lt"/>
                <a:cs typeface="+mn-lt"/>
              </a:rPr>
              <a:t>Photo courtesy of Jewish Museum London </a:t>
            </a:r>
            <a:endParaRPr lang="en-US" sz="1000">
              <a:cs typeface="Calibri"/>
            </a:endParaRPr>
          </a:p>
        </p:txBody>
      </p:sp>
    </p:spTree>
    <p:extLst>
      <p:ext uri="{BB962C8B-B14F-4D97-AF65-F5344CB8AC3E}">
        <p14:creationId xmlns:p14="http://schemas.microsoft.com/office/powerpoint/2010/main" val="2387526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E231DCA-50E1-57C4-4774-9589E74B2EF4}"/>
              </a:ext>
            </a:extLst>
          </p:cNvPr>
          <p:cNvPicPr>
            <a:picLocks noChangeAspect="1"/>
          </p:cNvPicPr>
          <p:nvPr/>
        </p:nvPicPr>
        <p:blipFill>
          <a:blip r:embed="rId3"/>
          <a:srcRect/>
          <a:stretch/>
        </p:blipFill>
        <p:spPr>
          <a:xfrm>
            <a:off x="2742367" y="198"/>
            <a:ext cx="7011233" cy="6141675"/>
          </a:xfrm>
          <a:prstGeom prst="rect">
            <a:avLst/>
          </a:prstGeom>
        </p:spPr>
      </p:pic>
      <p:sp>
        <p:nvSpPr>
          <p:cNvPr id="6" name="TextBox 5">
            <a:extLst>
              <a:ext uri="{FF2B5EF4-FFF2-40B4-BE49-F238E27FC236}">
                <a16:creationId xmlns:a16="http://schemas.microsoft.com/office/drawing/2014/main" id="{04077228-9FE5-7F63-F89E-B4A3A2C3FEDF}"/>
              </a:ext>
            </a:extLst>
          </p:cNvPr>
          <p:cNvSpPr txBox="1"/>
          <p:nvPr/>
        </p:nvSpPr>
        <p:spPr>
          <a:xfrm>
            <a:off x="229615" y="601007"/>
            <a:ext cx="2424808" cy="1323439"/>
          </a:xfrm>
          <a:prstGeom prst="rect">
            <a:avLst/>
          </a:prstGeom>
          <a:noFill/>
        </p:spPr>
        <p:txBody>
          <a:bodyPr wrap="square">
            <a:spAutoFit/>
          </a:bodyPr>
          <a:lstStyle/>
          <a:p>
            <a:r>
              <a:rPr lang="en-US" sz="4000" b="1" dirty="0">
                <a:solidFill>
                  <a:srgbClr val="2CB5B2"/>
                </a:solidFill>
              </a:rPr>
              <a:t>Mystery</a:t>
            </a:r>
          </a:p>
          <a:p>
            <a:r>
              <a:rPr lang="en-US" sz="4000" b="1" dirty="0">
                <a:solidFill>
                  <a:srgbClr val="2CB5B2"/>
                </a:solidFill>
              </a:rPr>
              <a:t>Object 1 </a:t>
            </a:r>
            <a:endParaRPr lang="en-GB" sz="4000" dirty="0"/>
          </a:p>
        </p:txBody>
      </p:sp>
      <p:pic>
        <p:nvPicPr>
          <p:cNvPr id="4" name="Picture 3" descr="Logo, icon&#10;&#10;Description automatically generated">
            <a:extLst>
              <a:ext uri="{FF2B5EF4-FFF2-40B4-BE49-F238E27FC236}">
                <a16:creationId xmlns:a16="http://schemas.microsoft.com/office/drawing/2014/main" id="{F8579D0A-6511-6EA3-D808-F653F0A9A531}"/>
              </a:ext>
            </a:extLst>
          </p:cNvPr>
          <p:cNvPicPr>
            <a:picLocks noChangeAspect="1"/>
          </p:cNvPicPr>
          <p:nvPr/>
        </p:nvPicPr>
        <p:blipFill>
          <a:blip r:embed="rId4"/>
          <a:stretch>
            <a:fillRect/>
          </a:stretch>
        </p:blipFill>
        <p:spPr>
          <a:xfrm>
            <a:off x="11049481" y="5006911"/>
            <a:ext cx="765214" cy="955724"/>
          </a:xfrm>
          <a:prstGeom prst="rect">
            <a:avLst/>
          </a:prstGeom>
        </p:spPr>
      </p:pic>
      <p:pic>
        <p:nvPicPr>
          <p:cNvPr id="5" name="Picture 4">
            <a:extLst>
              <a:ext uri="{FF2B5EF4-FFF2-40B4-BE49-F238E27FC236}">
                <a16:creationId xmlns:a16="http://schemas.microsoft.com/office/drawing/2014/main" id="{B66803F7-893C-AB83-888C-9F5BD00881DE}"/>
              </a:ext>
            </a:extLst>
          </p:cNvPr>
          <p:cNvPicPr>
            <a:picLocks noChangeAspect="1"/>
          </p:cNvPicPr>
          <p:nvPr/>
        </p:nvPicPr>
        <p:blipFill>
          <a:blip r:embed="rId5"/>
          <a:srcRect/>
          <a:stretch/>
        </p:blipFill>
        <p:spPr>
          <a:xfrm>
            <a:off x="762343" y="4755344"/>
            <a:ext cx="1359352" cy="1458857"/>
          </a:xfrm>
          <a:prstGeom prst="rect">
            <a:avLst/>
          </a:prstGeom>
        </p:spPr>
      </p:pic>
    </p:spTree>
    <p:extLst>
      <p:ext uri="{BB962C8B-B14F-4D97-AF65-F5344CB8AC3E}">
        <p14:creationId xmlns:p14="http://schemas.microsoft.com/office/powerpoint/2010/main" val="631596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CD3025-7DFB-DC35-6496-9CD358F499D7}"/>
              </a:ext>
            </a:extLst>
          </p:cNvPr>
          <p:cNvPicPr>
            <a:picLocks noChangeAspect="1"/>
          </p:cNvPicPr>
          <p:nvPr/>
        </p:nvPicPr>
        <p:blipFill rotWithShape="1">
          <a:blip r:embed="rId3"/>
          <a:srcRect t="2677" r="142" b="1732"/>
          <a:stretch/>
        </p:blipFill>
        <p:spPr>
          <a:xfrm>
            <a:off x="3043701" y="68756"/>
            <a:ext cx="7036722" cy="6067424"/>
          </a:xfrm>
          <a:prstGeom prst="rect">
            <a:avLst/>
          </a:prstGeom>
        </p:spPr>
      </p:pic>
      <p:sp>
        <p:nvSpPr>
          <p:cNvPr id="4" name="TextBox 3">
            <a:extLst>
              <a:ext uri="{FF2B5EF4-FFF2-40B4-BE49-F238E27FC236}">
                <a16:creationId xmlns:a16="http://schemas.microsoft.com/office/drawing/2014/main" id="{E22C80A2-C8B9-7DD5-BE1A-CA1BD92905FB}"/>
              </a:ext>
            </a:extLst>
          </p:cNvPr>
          <p:cNvSpPr txBox="1"/>
          <p:nvPr/>
        </p:nvSpPr>
        <p:spPr>
          <a:xfrm>
            <a:off x="229615" y="601007"/>
            <a:ext cx="6094520" cy="1323439"/>
          </a:xfrm>
          <a:prstGeom prst="rect">
            <a:avLst/>
          </a:prstGeom>
          <a:noFill/>
        </p:spPr>
        <p:txBody>
          <a:bodyPr wrap="square">
            <a:spAutoFit/>
          </a:bodyPr>
          <a:lstStyle/>
          <a:p>
            <a:r>
              <a:rPr lang="en-US" sz="4000" b="1" dirty="0">
                <a:solidFill>
                  <a:srgbClr val="2CB5B2"/>
                </a:solidFill>
              </a:rPr>
              <a:t>Mystery</a:t>
            </a:r>
          </a:p>
          <a:p>
            <a:r>
              <a:rPr lang="en-US" sz="4000" b="1" dirty="0">
                <a:solidFill>
                  <a:srgbClr val="2CB5B2"/>
                </a:solidFill>
              </a:rPr>
              <a:t>Object 2 </a:t>
            </a:r>
            <a:endParaRPr lang="en-GB" sz="4000" dirty="0"/>
          </a:p>
        </p:txBody>
      </p:sp>
      <p:pic>
        <p:nvPicPr>
          <p:cNvPr id="5" name="Picture 4" descr="Logo, icon&#10;&#10;Description automatically generated">
            <a:extLst>
              <a:ext uri="{FF2B5EF4-FFF2-40B4-BE49-F238E27FC236}">
                <a16:creationId xmlns:a16="http://schemas.microsoft.com/office/drawing/2014/main" id="{5ABBC9E7-896D-FFDB-733A-407755AF781B}"/>
              </a:ext>
            </a:extLst>
          </p:cNvPr>
          <p:cNvPicPr>
            <a:picLocks noChangeAspect="1"/>
          </p:cNvPicPr>
          <p:nvPr/>
        </p:nvPicPr>
        <p:blipFill>
          <a:blip r:embed="rId4"/>
          <a:stretch>
            <a:fillRect/>
          </a:stretch>
        </p:blipFill>
        <p:spPr>
          <a:xfrm>
            <a:off x="11172726" y="5006911"/>
            <a:ext cx="765214" cy="955724"/>
          </a:xfrm>
          <a:prstGeom prst="rect">
            <a:avLst/>
          </a:prstGeom>
        </p:spPr>
      </p:pic>
      <p:pic>
        <p:nvPicPr>
          <p:cNvPr id="6" name="Picture 5">
            <a:extLst>
              <a:ext uri="{FF2B5EF4-FFF2-40B4-BE49-F238E27FC236}">
                <a16:creationId xmlns:a16="http://schemas.microsoft.com/office/drawing/2014/main" id="{5645CBF9-6AC9-9E37-180C-9BBBEF479494}"/>
              </a:ext>
            </a:extLst>
          </p:cNvPr>
          <p:cNvPicPr>
            <a:picLocks noChangeAspect="1"/>
          </p:cNvPicPr>
          <p:nvPr/>
        </p:nvPicPr>
        <p:blipFill>
          <a:blip r:embed="rId5"/>
          <a:srcRect/>
          <a:stretch/>
        </p:blipFill>
        <p:spPr>
          <a:xfrm>
            <a:off x="762343" y="4755344"/>
            <a:ext cx="1359352" cy="1458857"/>
          </a:xfrm>
          <a:prstGeom prst="rect">
            <a:avLst/>
          </a:prstGeom>
        </p:spPr>
      </p:pic>
    </p:spTree>
    <p:extLst>
      <p:ext uri="{BB962C8B-B14F-4D97-AF65-F5344CB8AC3E}">
        <p14:creationId xmlns:p14="http://schemas.microsoft.com/office/powerpoint/2010/main" val="25576855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B0599E9-923F-34AE-4935-8F5587B87CC8}"/>
              </a:ext>
            </a:extLst>
          </p:cNvPr>
          <p:cNvPicPr>
            <a:picLocks noChangeAspect="1"/>
          </p:cNvPicPr>
          <p:nvPr/>
        </p:nvPicPr>
        <p:blipFill rotWithShape="1">
          <a:blip r:embed="rId3"/>
          <a:srcRect t="1899" r="-141" b="1107"/>
          <a:stretch/>
        </p:blipFill>
        <p:spPr>
          <a:xfrm>
            <a:off x="2840079" y="62266"/>
            <a:ext cx="6968110" cy="6042480"/>
          </a:xfrm>
          <a:prstGeom prst="rect">
            <a:avLst/>
          </a:prstGeom>
        </p:spPr>
      </p:pic>
      <p:sp>
        <p:nvSpPr>
          <p:cNvPr id="7" name="TextBox 6">
            <a:extLst>
              <a:ext uri="{FF2B5EF4-FFF2-40B4-BE49-F238E27FC236}">
                <a16:creationId xmlns:a16="http://schemas.microsoft.com/office/drawing/2014/main" id="{FC82D9DF-0DA0-1AF5-D681-CF2654B40E18}"/>
              </a:ext>
            </a:extLst>
          </p:cNvPr>
          <p:cNvSpPr txBox="1"/>
          <p:nvPr/>
        </p:nvSpPr>
        <p:spPr>
          <a:xfrm>
            <a:off x="229615" y="601007"/>
            <a:ext cx="6094520" cy="1323439"/>
          </a:xfrm>
          <a:prstGeom prst="rect">
            <a:avLst/>
          </a:prstGeom>
          <a:noFill/>
        </p:spPr>
        <p:txBody>
          <a:bodyPr wrap="square">
            <a:spAutoFit/>
          </a:bodyPr>
          <a:lstStyle/>
          <a:p>
            <a:r>
              <a:rPr lang="en-US" sz="4000" b="1" dirty="0">
                <a:solidFill>
                  <a:srgbClr val="2CB5B2"/>
                </a:solidFill>
              </a:rPr>
              <a:t>Mystery</a:t>
            </a:r>
          </a:p>
          <a:p>
            <a:r>
              <a:rPr lang="en-US" sz="4000" b="1" dirty="0">
                <a:solidFill>
                  <a:srgbClr val="2CB5B2"/>
                </a:solidFill>
              </a:rPr>
              <a:t>Object 3 </a:t>
            </a:r>
            <a:endParaRPr lang="en-GB" sz="4000" dirty="0"/>
          </a:p>
        </p:txBody>
      </p:sp>
      <p:pic>
        <p:nvPicPr>
          <p:cNvPr id="4" name="Picture 3">
            <a:extLst>
              <a:ext uri="{FF2B5EF4-FFF2-40B4-BE49-F238E27FC236}">
                <a16:creationId xmlns:a16="http://schemas.microsoft.com/office/drawing/2014/main" id="{E405280A-8E39-18AD-A347-CE851DD0AD3A}"/>
              </a:ext>
            </a:extLst>
          </p:cNvPr>
          <p:cNvPicPr>
            <a:picLocks noChangeAspect="1"/>
          </p:cNvPicPr>
          <p:nvPr/>
        </p:nvPicPr>
        <p:blipFill>
          <a:blip r:embed="rId4"/>
          <a:srcRect/>
          <a:stretch/>
        </p:blipFill>
        <p:spPr>
          <a:xfrm>
            <a:off x="762343" y="4755344"/>
            <a:ext cx="1359352" cy="1458857"/>
          </a:xfrm>
          <a:prstGeom prst="rect">
            <a:avLst/>
          </a:prstGeom>
        </p:spPr>
      </p:pic>
    </p:spTree>
    <p:extLst>
      <p:ext uri="{BB962C8B-B14F-4D97-AF65-F5344CB8AC3E}">
        <p14:creationId xmlns:p14="http://schemas.microsoft.com/office/powerpoint/2010/main" val="1238946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6B7BD8-0DDD-0789-ED3F-A704A481E05A}"/>
              </a:ext>
            </a:extLst>
          </p:cNvPr>
          <p:cNvSpPr txBox="1"/>
          <p:nvPr/>
        </p:nvSpPr>
        <p:spPr>
          <a:xfrm>
            <a:off x="802432" y="401216"/>
            <a:ext cx="9479902" cy="5693866"/>
          </a:xfrm>
          <a:prstGeom prst="rect">
            <a:avLst/>
          </a:prstGeom>
          <a:noFill/>
        </p:spPr>
        <p:txBody>
          <a:bodyPr wrap="square">
            <a:spAutoFit/>
          </a:bodyPr>
          <a:lstStyle/>
          <a:p>
            <a:r>
              <a:rPr lang="en-US" sz="2800" dirty="0">
                <a:solidFill>
                  <a:srgbClr val="1A6866"/>
                </a:solidFill>
                <a:latin typeface="Arial" panose="020B0604020202020204" pitchFamily="34" charset="0"/>
                <a:cs typeface="Times New Roman" panose="02020603050405020304" pitchFamily="18" charset="0"/>
              </a:rPr>
              <a:t>Your detective report</a:t>
            </a:r>
          </a:p>
          <a:p>
            <a:endParaRPr lang="en-US" sz="2800" dirty="0">
              <a:solidFill>
                <a:srgbClr val="1A6866"/>
              </a:solidFill>
              <a:latin typeface="Arial" panose="020B0604020202020204" pitchFamily="34" charset="0"/>
              <a:cs typeface="Times New Roman" panose="02020603050405020304" pitchFamily="18" charset="0"/>
            </a:endParaRPr>
          </a:p>
          <a:p>
            <a:r>
              <a:rPr lang="en-US" sz="2800" dirty="0">
                <a:solidFill>
                  <a:srgbClr val="1A6866"/>
                </a:solidFill>
                <a:latin typeface="Arial" panose="020B0604020202020204" pitchFamily="34" charset="0"/>
                <a:cs typeface="Times New Roman" panose="02020603050405020304" pitchFamily="18" charset="0"/>
              </a:rPr>
              <a:t>From looking closely at these three mystery objects, we conclude … </a:t>
            </a:r>
          </a:p>
          <a:p>
            <a:endParaRPr lang="en-US" sz="2800" dirty="0">
              <a:solidFill>
                <a:srgbClr val="1A6866"/>
              </a:solidFill>
              <a:latin typeface="Arial" panose="020B0604020202020204" pitchFamily="34" charset="0"/>
              <a:cs typeface="Times New Roman" panose="02020603050405020304" pitchFamily="18" charset="0"/>
            </a:endParaRPr>
          </a:p>
          <a:p>
            <a:r>
              <a:rPr lang="en-US" sz="2800" dirty="0">
                <a:solidFill>
                  <a:srgbClr val="1A6866"/>
                </a:solidFill>
                <a:latin typeface="Arial" panose="020B0604020202020204" pitchFamily="34" charset="0"/>
                <a:cs typeface="Times New Roman" panose="02020603050405020304" pitchFamily="18" charset="0"/>
              </a:rPr>
              <a:t>• Things we are certain about are … </a:t>
            </a:r>
          </a:p>
          <a:p>
            <a:endParaRPr lang="en-US" sz="2800" dirty="0">
              <a:solidFill>
                <a:srgbClr val="1A6866"/>
              </a:solidFill>
              <a:latin typeface="Arial" panose="020B0604020202020204" pitchFamily="34" charset="0"/>
              <a:cs typeface="Times New Roman" panose="02020603050405020304" pitchFamily="18" charset="0"/>
            </a:endParaRPr>
          </a:p>
          <a:p>
            <a:r>
              <a:rPr lang="en-US" sz="2800" dirty="0">
                <a:solidFill>
                  <a:srgbClr val="1A6866"/>
                </a:solidFill>
                <a:latin typeface="Arial" panose="020B0604020202020204" pitchFamily="34" charset="0"/>
                <a:cs typeface="Times New Roman" panose="02020603050405020304" pitchFamily="18" charset="0"/>
              </a:rPr>
              <a:t>• Things we are confused about are … </a:t>
            </a:r>
          </a:p>
          <a:p>
            <a:endParaRPr lang="en-US" sz="2800" dirty="0">
              <a:solidFill>
                <a:srgbClr val="1A6866"/>
              </a:solidFill>
              <a:latin typeface="Arial" panose="020B0604020202020204" pitchFamily="34" charset="0"/>
              <a:cs typeface="Times New Roman" panose="02020603050405020304" pitchFamily="18" charset="0"/>
            </a:endParaRPr>
          </a:p>
          <a:p>
            <a:r>
              <a:rPr lang="en-US" sz="2800" dirty="0">
                <a:solidFill>
                  <a:srgbClr val="1A6866"/>
                </a:solidFill>
                <a:latin typeface="Arial" panose="020B0604020202020204" pitchFamily="34" charset="0"/>
                <a:cs typeface="Times New Roman" panose="02020603050405020304" pitchFamily="18" charset="0"/>
              </a:rPr>
              <a:t>• We think that the connection between these objects is … </a:t>
            </a:r>
          </a:p>
          <a:p>
            <a:endParaRPr lang="en-US" sz="2800" dirty="0">
              <a:solidFill>
                <a:srgbClr val="1A6866"/>
              </a:solidFill>
              <a:latin typeface="Arial" panose="020B0604020202020204" pitchFamily="34" charset="0"/>
              <a:cs typeface="Times New Roman" panose="02020603050405020304" pitchFamily="18" charset="0"/>
            </a:endParaRPr>
          </a:p>
          <a:p>
            <a:r>
              <a:rPr lang="en-US" sz="2800" dirty="0">
                <a:solidFill>
                  <a:srgbClr val="1A6866"/>
                </a:solidFill>
                <a:latin typeface="Arial" panose="020B0604020202020204" pitchFamily="34" charset="0"/>
                <a:cs typeface="Times New Roman" panose="02020603050405020304" pitchFamily="18" charset="0"/>
              </a:rPr>
              <a:t>• We would like to take the following steps to find out more about the mystery objects …</a:t>
            </a:r>
            <a:endParaRPr lang="en-GB" sz="2800" dirty="0">
              <a:solidFill>
                <a:srgbClr val="1A6866"/>
              </a:solidFill>
              <a:latin typeface="Arial" panose="020B060402020202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2E3EF9ED-191A-4959-CC53-B9E28539E864}"/>
              </a:ext>
            </a:extLst>
          </p:cNvPr>
          <p:cNvPicPr>
            <a:picLocks noChangeAspect="1"/>
          </p:cNvPicPr>
          <p:nvPr/>
        </p:nvPicPr>
        <p:blipFill>
          <a:blip r:embed="rId3"/>
          <a:srcRect/>
          <a:stretch/>
        </p:blipFill>
        <p:spPr>
          <a:xfrm>
            <a:off x="9778481" y="1973610"/>
            <a:ext cx="1918155" cy="2150593"/>
          </a:xfrm>
          <a:prstGeom prst="rect">
            <a:avLst/>
          </a:prstGeom>
        </p:spPr>
      </p:pic>
    </p:spTree>
    <p:extLst>
      <p:ext uri="{BB962C8B-B14F-4D97-AF65-F5344CB8AC3E}">
        <p14:creationId xmlns:p14="http://schemas.microsoft.com/office/powerpoint/2010/main" val="12734824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2AC660-A793-03DC-EFF0-484C172EC1DE}"/>
              </a:ext>
            </a:extLst>
          </p:cNvPr>
          <p:cNvPicPr>
            <a:picLocks noChangeAspect="1"/>
          </p:cNvPicPr>
          <p:nvPr/>
        </p:nvPicPr>
        <p:blipFill>
          <a:blip r:embed="rId3"/>
          <a:srcRect/>
          <a:stretch/>
        </p:blipFill>
        <p:spPr>
          <a:xfrm>
            <a:off x="0" y="1103918"/>
            <a:ext cx="3059893" cy="2324801"/>
          </a:xfrm>
          <a:prstGeom prst="rect">
            <a:avLst/>
          </a:prstGeom>
        </p:spPr>
      </p:pic>
      <p:sp>
        <p:nvSpPr>
          <p:cNvPr id="5" name="TextBox 4">
            <a:extLst>
              <a:ext uri="{FF2B5EF4-FFF2-40B4-BE49-F238E27FC236}">
                <a16:creationId xmlns:a16="http://schemas.microsoft.com/office/drawing/2014/main" id="{DFC9DC05-646C-0AA6-72F0-5FA7388B06B6}"/>
              </a:ext>
            </a:extLst>
          </p:cNvPr>
          <p:cNvSpPr txBox="1"/>
          <p:nvPr/>
        </p:nvSpPr>
        <p:spPr>
          <a:xfrm>
            <a:off x="1529946" y="113039"/>
            <a:ext cx="10444606" cy="707886"/>
          </a:xfrm>
          <a:prstGeom prst="rect">
            <a:avLst/>
          </a:prstGeom>
          <a:noFill/>
        </p:spPr>
        <p:txBody>
          <a:bodyPr wrap="square">
            <a:spAutoFit/>
          </a:bodyPr>
          <a:lstStyle/>
          <a:p>
            <a:r>
              <a:rPr lang="en-US" sz="4000" b="1" dirty="0">
                <a:solidFill>
                  <a:srgbClr val="2CB5B2"/>
                </a:solidFill>
              </a:rPr>
              <a:t>Mystery Object 1 is a Sabbath Book </a:t>
            </a:r>
            <a:endParaRPr lang="en-GB" sz="4000" dirty="0"/>
          </a:p>
        </p:txBody>
      </p:sp>
      <p:pic>
        <p:nvPicPr>
          <p:cNvPr id="2" name="Picture 1">
            <a:extLst>
              <a:ext uri="{FF2B5EF4-FFF2-40B4-BE49-F238E27FC236}">
                <a16:creationId xmlns:a16="http://schemas.microsoft.com/office/drawing/2014/main" id="{463F91B8-FC0A-CF2D-2531-EA6B30FA5467}"/>
              </a:ext>
            </a:extLst>
          </p:cNvPr>
          <p:cNvPicPr>
            <a:picLocks noChangeAspect="1"/>
          </p:cNvPicPr>
          <p:nvPr/>
        </p:nvPicPr>
        <p:blipFill>
          <a:blip r:embed="rId4"/>
          <a:srcRect/>
          <a:stretch/>
        </p:blipFill>
        <p:spPr>
          <a:xfrm>
            <a:off x="2258291" y="3375707"/>
            <a:ext cx="613227" cy="1614015"/>
          </a:xfrm>
          <a:prstGeom prst="rect">
            <a:avLst/>
          </a:prstGeom>
        </p:spPr>
      </p:pic>
      <p:sp>
        <p:nvSpPr>
          <p:cNvPr id="4" name="TextBox 3">
            <a:extLst>
              <a:ext uri="{FF2B5EF4-FFF2-40B4-BE49-F238E27FC236}">
                <a16:creationId xmlns:a16="http://schemas.microsoft.com/office/drawing/2014/main" id="{CC02380E-BEA0-D17F-78FE-DFDEDB4FF7F8}"/>
              </a:ext>
            </a:extLst>
          </p:cNvPr>
          <p:cNvSpPr txBox="1"/>
          <p:nvPr/>
        </p:nvSpPr>
        <p:spPr>
          <a:xfrm>
            <a:off x="102637" y="5758793"/>
            <a:ext cx="11986726" cy="646331"/>
          </a:xfrm>
          <a:prstGeom prst="rect">
            <a:avLst/>
          </a:prstGeom>
          <a:noFill/>
        </p:spPr>
        <p:txBody>
          <a:bodyPr wrap="square">
            <a:spAutoFit/>
          </a:bodyPr>
          <a:lstStyle/>
          <a:p>
            <a:r>
              <a:rPr lang="en-GB" dirty="0"/>
              <a:t>Find out more about this object by visiting the Jewish Museum’s online exhibition: </a:t>
            </a:r>
            <a:r>
              <a:rPr lang="en-US" dirty="0">
                <a:hlinkClick r:id="rId5"/>
              </a:rPr>
              <a:t>Sabbath Book - The Jewish Museum London</a:t>
            </a:r>
            <a:endParaRPr lang="en-GB" dirty="0"/>
          </a:p>
          <a:p>
            <a:endParaRPr lang="en-GB" dirty="0"/>
          </a:p>
        </p:txBody>
      </p:sp>
      <p:sp>
        <p:nvSpPr>
          <p:cNvPr id="7" name="TextBox 6">
            <a:extLst>
              <a:ext uri="{FF2B5EF4-FFF2-40B4-BE49-F238E27FC236}">
                <a16:creationId xmlns:a16="http://schemas.microsoft.com/office/drawing/2014/main" id="{7E9F8B77-4E85-0D00-7336-B24D0191C4A0}"/>
              </a:ext>
            </a:extLst>
          </p:cNvPr>
          <p:cNvSpPr txBox="1"/>
          <p:nvPr/>
        </p:nvSpPr>
        <p:spPr>
          <a:xfrm>
            <a:off x="3198532" y="901334"/>
            <a:ext cx="8482074" cy="3970318"/>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just"/>
            <a:r>
              <a:rPr lang="en-GB" dirty="0">
                <a:solidFill>
                  <a:srgbClr val="1A6866"/>
                </a:solidFill>
                <a:latin typeface="Arial" panose="020B0604020202020204" pitchFamily="34" charset="0"/>
                <a:cs typeface="Times New Roman" panose="02020603050405020304" pitchFamily="18" charset="0"/>
              </a:rPr>
              <a:t>The Sabbath, (Shabbat in Hebrew), is the weekly day of rest for Jewish people, beginning when the sun goes down every Friday and ending when the sun goes down on Saturday. It is a time to remember God creating the world in six days and resting on the seventh day. Usually, Jewish people celebrate the Sabbath with a special ceremony at home, eating a special meal together, and going to synagogue on Saturday morning. It is a time for rest, so many Jewish people will not do any work, including writing, housework, or operating machines/driving.</a:t>
            </a:r>
          </a:p>
          <a:p>
            <a:pPr algn="just"/>
            <a:endParaRPr lang="en-GB" dirty="0">
              <a:solidFill>
                <a:srgbClr val="1A6866"/>
              </a:solidFill>
              <a:latin typeface="Arial" panose="020B0604020202020204" pitchFamily="34" charset="0"/>
              <a:cs typeface="Times New Roman" panose="02020603050405020304" pitchFamily="18" charset="0"/>
            </a:endParaRPr>
          </a:p>
          <a:p>
            <a:pPr algn="just"/>
            <a:r>
              <a:rPr lang="en-GB" dirty="0">
                <a:solidFill>
                  <a:srgbClr val="1A6866"/>
                </a:solidFill>
                <a:latin typeface="Arial" panose="020B0604020202020204" pitchFamily="34" charset="0"/>
                <a:cs typeface="Times New Roman" panose="02020603050405020304" pitchFamily="18" charset="0"/>
              </a:rPr>
              <a:t>This Sabbath Book was used in the Great Synagogue in London to record the tzedakah (charity) donations given by its members. Their names are listed on the left and the thread shows the amount they donated. Each page of the book has a string so that donations can be recorded through the whole book. The string is placed through the holes to mark the amount of each donation. The string and hole method was invented because writing is not allowed on the Sabbath.</a:t>
            </a:r>
          </a:p>
        </p:txBody>
      </p:sp>
      <p:sp>
        <p:nvSpPr>
          <p:cNvPr id="13" name="TextBox 12">
            <a:extLst>
              <a:ext uri="{FF2B5EF4-FFF2-40B4-BE49-F238E27FC236}">
                <a16:creationId xmlns:a16="http://schemas.microsoft.com/office/drawing/2014/main" id="{69A5CF49-43E9-3BDD-9EF0-5CA76B57BCBC}"/>
              </a:ext>
            </a:extLst>
          </p:cNvPr>
          <p:cNvSpPr txBox="1"/>
          <p:nvPr/>
        </p:nvSpPr>
        <p:spPr>
          <a:xfrm>
            <a:off x="1239104" y="4989722"/>
            <a:ext cx="9713792" cy="646331"/>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r>
              <a:rPr lang="en-GB" dirty="0"/>
              <a:t>Watch this clip from the BBC’s </a:t>
            </a:r>
            <a:r>
              <a:rPr lang="en-GB" i="1" dirty="0"/>
              <a:t>My Life, My Religion: Judaism </a:t>
            </a:r>
            <a:r>
              <a:rPr lang="en-GB" dirty="0"/>
              <a:t>to learn more about the Sabbath: </a:t>
            </a:r>
            <a:r>
              <a:rPr lang="en-GB" dirty="0">
                <a:hlinkClick r:id="rId6"/>
              </a:rPr>
              <a:t>https://www.bbc.co.uk/programmes/p02mx9mx</a:t>
            </a:r>
            <a:r>
              <a:rPr lang="en-GB" dirty="0"/>
              <a:t> </a:t>
            </a:r>
          </a:p>
        </p:txBody>
      </p:sp>
    </p:spTree>
    <p:extLst>
      <p:ext uri="{BB962C8B-B14F-4D97-AF65-F5344CB8AC3E}">
        <p14:creationId xmlns:p14="http://schemas.microsoft.com/office/powerpoint/2010/main" val="1455630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8E2F53-3650-137E-5B87-A40F63646FAA}"/>
              </a:ext>
            </a:extLst>
          </p:cNvPr>
          <p:cNvPicPr>
            <a:picLocks noChangeAspect="1"/>
          </p:cNvPicPr>
          <p:nvPr/>
        </p:nvPicPr>
        <p:blipFill>
          <a:blip r:embed="rId3"/>
          <a:srcRect/>
          <a:stretch/>
        </p:blipFill>
        <p:spPr>
          <a:xfrm>
            <a:off x="360612" y="1034183"/>
            <a:ext cx="2986355" cy="4564222"/>
          </a:xfrm>
          <a:prstGeom prst="rect">
            <a:avLst/>
          </a:prstGeom>
        </p:spPr>
      </p:pic>
      <p:sp>
        <p:nvSpPr>
          <p:cNvPr id="4" name="TextBox 3">
            <a:extLst>
              <a:ext uri="{FF2B5EF4-FFF2-40B4-BE49-F238E27FC236}">
                <a16:creationId xmlns:a16="http://schemas.microsoft.com/office/drawing/2014/main" id="{15B671F6-6F14-6986-8093-EAE3F1BA8477}"/>
              </a:ext>
            </a:extLst>
          </p:cNvPr>
          <p:cNvSpPr txBox="1"/>
          <p:nvPr/>
        </p:nvSpPr>
        <p:spPr>
          <a:xfrm>
            <a:off x="220283" y="201329"/>
            <a:ext cx="6094520" cy="707886"/>
          </a:xfrm>
          <a:prstGeom prst="rect">
            <a:avLst/>
          </a:prstGeom>
          <a:noFill/>
        </p:spPr>
        <p:txBody>
          <a:bodyPr wrap="square">
            <a:spAutoFit/>
          </a:bodyPr>
          <a:lstStyle/>
          <a:p>
            <a:r>
              <a:rPr lang="en-US" sz="4000" b="1" dirty="0">
                <a:solidFill>
                  <a:srgbClr val="2CB5B2"/>
                </a:solidFill>
              </a:rPr>
              <a:t>Mystery Object 2 is a yad </a:t>
            </a:r>
            <a:endParaRPr lang="en-GB" sz="4000" dirty="0"/>
          </a:p>
        </p:txBody>
      </p:sp>
      <p:sp>
        <p:nvSpPr>
          <p:cNvPr id="2" name="TextBox 1">
            <a:extLst>
              <a:ext uri="{FF2B5EF4-FFF2-40B4-BE49-F238E27FC236}">
                <a16:creationId xmlns:a16="http://schemas.microsoft.com/office/drawing/2014/main" id="{A2D27944-CDCC-5471-FA0A-DFF6A9A19F7F}"/>
              </a:ext>
            </a:extLst>
          </p:cNvPr>
          <p:cNvSpPr txBox="1"/>
          <p:nvPr/>
        </p:nvSpPr>
        <p:spPr>
          <a:xfrm>
            <a:off x="220282" y="5723373"/>
            <a:ext cx="11816207" cy="646331"/>
          </a:xfrm>
          <a:prstGeom prst="rect">
            <a:avLst/>
          </a:prstGeom>
          <a:noFill/>
        </p:spPr>
        <p:txBody>
          <a:bodyPr wrap="square">
            <a:spAutoFit/>
          </a:bodyPr>
          <a:lstStyle/>
          <a:p>
            <a:r>
              <a:rPr lang="en-GB" dirty="0"/>
              <a:t>Find out more about this object by visiting the Jewish Museum’s online exhibition: </a:t>
            </a:r>
            <a:r>
              <a:rPr lang="en-US" dirty="0">
                <a:hlinkClick r:id="rId4"/>
              </a:rPr>
              <a:t>Silver Yad - The Jewish Museum London</a:t>
            </a:r>
            <a:endParaRPr lang="en-GB" dirty="0"/>
          </a:p>
          <a:p>
            <a:endParaRPr lang="en-GB" dirty="0"/>
          </a:p>
        </p:txBody>
      </p:sp>
      <p:sp>
        <p:nvSpPr>
          <p:cNvPr id="7" name="TextBox 6">
            <a:extLst>
              <a:ext uri="{FF2B5EF4-FFF2-40B4-BE49-F238E27FC236}">
                <a16:creationId xmlns:a16="http://schemas.microsoft.com/office/drawing/2014/main" id="{7F83BBC6-B081-EC17-1630-6745BAB7055B}"/>
              </a:ext>
            </a:extLst>
          </p:cNvPr>
          <p:cNvSpPr txBox="1"/>
          <p:nvPr/>
        </p:nvSpPr>
        <p:spPr>
          <a:xfrm>
            <a:off x="3592285" y="1059928"/>
            <a:ext cx="7847045" cy="3277820"/>
          </a:xfrm>
          <a:prstGeom prst="rect">
            <a:avLst/>
          </a:prstGeom>
          <a:noFill/>
        </p:spPr>
        <p:txBody>
          <a:bodyPr wrap="square">
            <a:spAutoFit/>
          </a:bodyPr>
          <a:lstStyle/>
          <a:p>
            <a:pPr lvl="0" algn="just" fontAlgn="base" hangingPunct="0">
              <a:tabLst>
                <a:tab pos="1057275" algn="l"/>
              </a:tabLst>
            </a:pPr>
            <a:r>
              <a:rPr lang="en-GB" sz="2300" dirty="0">
                <a:solidFill>
                  <a:srgbClr val="1A6866"/>
                </a:solidFill>
                <a:latin typeface="Arial" panose="020B0604020202020204" pitchFamily="34" charset="0"/>
                <a:cs typeface="Calibri" panose="020F0502020204030204" pitchFamily="34" charset="0"/>
              </a:rPr>
              <a:t>Yad is Hebrew for hand. It is a pointer in the shape of a closed hand with an extended index finger, used to guide a person when reading the Torah Scrolls – the </a:t>
            </a:r>
            <a:r>
              <a:rPr lang="en-GB" sz="2300" dirty="0" err="1">
                <a:solidFill>
                  <a:srgbClr val="1A6866"/>
                </a:solidFill>
                <a:latin typeface="Arial" panose="020B0604020202020204" pitchFamily="34" charset="0"/>
                <a:cs typeface="Calibri" panose="020F0502020204030204" pitchFamily="34" charset="0"/>
              </a:rPr>
              <a:t>Sefer</a:t>
            </a:r>
            <a:r>
              <a:rPr lang="en-GB" sz="2300" dirty="0">
                <a:solidFill>
                  <a:srgbClr val="1A6866"/>
                </a:solidFill>
                <a:latin typeface="Arial" panose="020B0604020202020204" pitchFamily="34" charset="0"/>
                <a:cs typeface="Calibri" panose="020F0502020204030204" pitchFamily="34" charset="0"/>
              </a:rPr>
              <a:t> Torah - in the synagogue. The Torah scrolls are regarded as too precious to be touched by human hands. Not only are they carefully and beautifully handwritten, but far more importantly, they are the five Books of Jewish Law, also called the Books of Moses. So, a yad is a very special object. It is usually made of silver and is a finely decorated. </a:t>
            </a:r>
          </a:p>
        </p:txBody>
      </p:sp>
      <p:sp>
        <p:nvSpPr>
          <p:cNvPr id="8" name="TextBox 7">
            <a:extLst>
              <a:ext uri="{FF2B5EF4-FFF2-40B4-BE49-F238E27FC236}">
                <a16:creationId xmlns:a16="http://schemas.microsoft.com/office/drawing/2014/main" id="{BFFCB5E2-8A9F-DAF7-EDF6-BDCCF6517E68}"/>
              </a:ext>
            </a:extLst>
          </p:cNvPr>
          <p:cNvSpPr txBox="1"/>
          <p:nvPr/>
        </p:nvSpPr>
        <p:spPr>
          <a:xfrm>
            <a:off x="4618654" y="4568895"/>
            <a:ext cx="6120881" cy="923330"/>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r>
              <a:rPr lang="en-GB" dirty="0"/>
              <a:t>Watch this clip from the BBC’s </a:t>
            </a:r>
            <a:r>
              <a:rPr lang="en-GB" i="1" dirty="0"/>
              <a:t>My Life, My Religion: Judaism </a:t>
            </a:r>
            <a:r>
              <a:rPr lang="en-GB" dirty="0"/>
              <a:t>to learn more about the </a:t>
            </a:r>
            <a:r>
              <a:rPr lang="en-GB" dirty="0" err="1"/>
              <a:t>Sefer</a:t>
            </a:r>
            <a:r>
              <a:rPr lang="en-GB" dirty="0"/>
              <a:t> Torah and to see a yad being used. </a:t>
            </a:r>
          </a:p>
          <a:p>
            <a:r>
              <a:rPr lang="en-GB" dirty="0">
                <a:hlinkClick r:id="rId5"/>
              </a:rPr>
              <a:t>https://www.bbc.co.uk/programmes/p02mxblj</a:t>
            </a:r>
            <a:r>
              <a:rPr lang="en-GB" dirty="0"/>
              <a:t> </a:t>
            </a:r>
          </a:p>
        </p:txBody>
      </p:sp>
      <p:pic>
        <p:nvPicPr>
          <p:cNvPr id="6" name="Picture 5">
            <a:extLst>
              <a:ext uri="{FF2B5EF4-FFF2-40B4-BE49-F238E27FC236}">
                <a16:creationId xmlns:a16="http://schemas.microsoft.com/office/drawing/2014/main" id="{8AD0F933-635A-E3EF-0194-12A12A44BA59}"/>
              </a:ext>
            </a:extLst>
          </p:cNvPr>
          <p:cNvPicPr>
            <a:picLocks noChangeAspect="1"/>
          </p:cNvPicPr>
          <p:nvPr/>
        </p:nvPicPr>
        <p:blipFill>
          <a:blip r:embed="rId6"/>
          <a:srcRect/>
          <a:stretch/>
        </p:blipFill>
        <p:spPr>
          <a:xfrm>
            <a:off x="139443" y="4082924"/>
            <a:ext cx="613227" cy="1614015"/>
          </a:xfrm>
          <a:prstGeom prst="rect">
            <a:avLst/>
          </a:prstGeom>
        </p:spPr>
      </p:pic>
    </p:spTree>
    <p:extLst>
      <p:ext uri="{BB962C8B-B14F-4D97-AF65-F5344CB8AC3E}">
        <p14:creationId xmlns:p14="http://schemas.microsoft.com/office/powerpoint/2010/main" val="7113560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2D5D61F-084E-0E2F-472F-42391339A976}"/>
              </a:ext>
            </a:extLst>
          </p:cNvPr>
          <p:cNvPicPr>
            <a:picLocks noChangeAspect="1"/>
          </p:cNvPicPr>
          <p:nvPr/>
        </p:nvPicPr>
        <p:blipFill rotWithShape="1">
          <a:blip r:embed="rId3"/>
          <a:srcRect l="2679" t="3248" r="2679" b="6678"/>
          <a:stretch/>
        </p:blipFill>
        <p:spPr>
          <a:xfrm rot="10800000">
            <a:off x="236104" y="1712506"/>
            <a:ext cx="3635342" cy="2263749"/>
          </a:xfrm>
          <a:prstGeom prst="rect">
            <a:avLst/>
          </a:prstGeom>
        </p:spPr>
      </p:pic>
      <p:sp>
        <p:nvSpPr>
          <p:cNvPr id="4" name="TextBox 3">
            <a:extLst>
              <a:ext uri="{FF2B5EF4-FFF2-40B4-BE49-F238E27FC236}">
                <a16:creationId xmlns:a16="http://schemas.microsoft.com/office/drawing/2014/main" id="{3CB972EF-0186-1C37-FEC7-B10473753367}"/>
              </a:ext>
            </a:extLst>
          </p:cNvPr>
          <p:cNvSpPr txBox="1"/>
          <p:nvPr/>
        </p:nvSpPr>
        <p:spPr>
          <a:xfrm>
            <a:off x="538658" y="265956"/>
            <a:ext cx="4240451" cy="1446550"/>
          </a:xfrm>
          <a:prstGeom prst="rect">
            <a:avLst/>
          </a:prstGeom>
          <a:noFill/>
        </p:spPr>
        <p:txBody>
          <a:bodyPr wrap="square">
            <a:spAutoFit/>
          </a:bodyPr>
          <a:lstStyle/>
          <a:p>
            <a:pPr algn="r"/>
            <a:r>
              <a:rPr lang="en-US" sz="4400" b="1" dirty="0">
                <a:solidFill>
                  <a:srgbClr val="2CB5B2"/>
                </a:solidFill>
              </a:rPr>
              <a:t>Mystery Object 3 is a shofar </a:t>
            </a:r>
            <a:endParaRPr lang="en-GB" sz="4400" dirty="0"/>
          </a:p>
        </p:txBody>
      </p:sp>
      <p:sp>
        <p:nvSpPr>
          <p:cNvPr id="6" name="TextBox 5">
            <a:extLst>
              <a:ext uri="{FF2B5EF4-FFF2-40B4-BE49-F238E27FC236}">
                <a16:creationId xmlns:a16="http://schemas.microsoft.com/office/drawing/2014/main" id="{5468168D-7D50-69E4-6F18-EA6CF1C9CD75}"/>
              </a:ext>
            </a:extLst>
          </p:cNvPr>
          <p:cNvSpPr txBox="1"/>
          <p:nvPr/>
        </p:nvSpPr>
        <p:spPr>
          <a:xfrm>
            <a:off x="394996" y="5608596"/>
            <a:ext cx="11402008" cy="646331"/>
          </a:xfrm>
          <a:prstGeom prst="rect">
            <a:avLst/>
          </a:prstGeom>
          <a:noFill/>
        </p:spPr>
        <p:txBody>
          <a:bodyPr wrap="square">
            <a:spAutoFit/>
          </a:bodyPr>
          <a:lstStyle/>
          <a:p>
            <a:r>
              <a:rPr lang="en-GB" dirty="0"/>
              <a:t>Find out more about this object by visiting the Jewish Museum’s online exhibition: </a:t>
            </a:r>
            <a:r>
              <a:rPr lang="en-US" dirty="0">
                <a:hlinkClick r:id="rId4"/>
              </a:rPr>
              <a:t>Shofar - The Jewish Museum London</a:t>
            </a:r>
            <a:endParaRPr lang="en-GB" dirty="0"/>
          </a:p>
          <a:p>
            <a:endParaRPr lang="en-GB" dirty="0"/>
          </a:p>
        </p:txBody>
      </p:sp>
      <p:sp>
        <p:nvSpPr>
          <p:cNvPr id="10" name="TextBox 9">
            <a:extLst>
              <a:ext uri="{FF2B5EF4-FFF2-40B4-BE49-F238E27FC236}">
                <a16:creationId xmlns:a16="http://schemas.microsoft.com/office/drawing/2014/main" id="{FBB3EF5E-E19A-0CF6-5983-EC7B1F931493}"/>
              </a:ext>
            </a:extLst>
          </p:cNvPr>
          <p:cNvSpPr txBox="1"/>
          <p:nvPr/>
        </p:nvSpPr>
        <p:spPr>
          <a:xfrm>
            <a:off x="236104" y="4280790"/>
            <a:ext cx="4599993" cy="1200329"/>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r>
              <a:rPr lang="en-GB" dirty="0"/>
              <a:t>Watch this clip from the BBC’s </a:t>
            </a:r>
            <a:r>
              <a:rPr lang="en-GB" i="1" dirty="0"/>
              <a:t>My Life, My Religion: Judaism </a:t>
            </a:r>
            <a:r>
              <a:rPr lang="en-GB" dirty="0"/>
              <a:t>to learn more about the shofar and see how one is used:</a:t>
            </a:r>
          </a:p>
          <a:p>
            <a:r>
              <a:rPr lang="en-GB" dirty="0">
                <a:hlinkClick r:id="rId5"/>
              </a:rPr>
              <a:t>https://www.bbc.co.uk/programmes/p02n2jc5</a:t>
            </a:r>
            <a:r>
              <a:rPr lang="en-GB" dirty="0"/>
              <a:t> </a:t>
            </a:r>
          </a:p>
        </p:txBody>
      </p:sp>
      <p:sp>
        <p:nvSpPr>
          <p:cNvPr id="11" name="TextBox 10">
            <a:extLst>
              <a:ext uri="{FF2B5EF4-FFF2-40B4-BE49-F238E27FC236}">
                <a16:creationId xmlns:a16="http://schemas.microsoft.com/office/drawing/2014/main" id="{878C4F25-8F25-2BBE-6844-A22B3EA2137F}"/>
              </a:ext>
            </a:extLst>
          </p:cNvPr>
          <p:cNvSpPr txBox="1"/>
          <p:nvPr/>
        </p:nvSpPr>
        <p:spPr>
          <a:xfrm>
            <a:off x="5337109" y="553611"/>
            <a:ext cx="6245561" cy="483209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lvl="0"/>
            <a:r>
              <a:rPr lang="en-GB" sz="2800" dirty="0">
                <a:solidFill>
                  <a:srgbClr val="1A6866"/>
                </a:solidFill>
                <a:effectLst/>
                <a:latin typeface="Arial" panose="020B0604020202020204" pitchFamily="34" charset="0"/>
                <a:ea typeface="Calibri" panose="020F0502020204030204" pitchFamily="34" charset="0"/>
                <a:cs typeface="Times New Roman" panose="02020603050405020304" pitchFamily="18" charset="0"/>
              </a:rPr>
              <a:t>A shofar is </a:t>
            </a:r>
            <a:r>
              <a:rPr lang="en-GB" sz="2800" dirty="0">
                <a:solidFill>
                  <a:srgbClr val="1A6866"/>
                </a:solidFill>
                <a:effectLst/>
                <a:latin typeface="Arial" panose="020B0604020202020204" pitchFamily="34" charset="0"/>
                <a:ea typeface="Calibri" panose="020F0502020204030204" pitchFamily="34" charset="0"/>
                <a:cs typeface="Calibri" panose="020F0502020204030204" pitchFamily="34" charset="0"/>
              </a:rPr>
              <a:t>a ram’s horn which, when blown into, produces a very loud and haunting sound, like wailing. The shofar is blown in the synagogue on Rosh Hashanah (Jewish New Year). Often, Jewish people say that the disturbing sound of the shofar is a like a wake-up call, reminding them that they must make up for their wrongdoings and try to be better in the year to come. </a:t>
            </a:r>
            <a:endParaRPr lang="en-GB" sz="2800" dirty="0">
              <a:solidFill>
                <a:srgbClr val="1A6866"/>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4EB8F765-7A47-43BF-86BB-6C56E2DE9244}"/>
              </a:ext>
            </a:extLst>
          </p:cNvPr>
          <p:cNvPicPr>
            <a:picLocks noChangeAspect="1"/>
          </p:cNvPicPr>
          <p:nvPr/>
        </p:nvPicPr>
        <p:blipFill>
          <a:blip r:embed="rId6"/>
          <a:srcRect/>
          <a:stretch/>
        </p:blipFill>
        <p:spPr>
          <a:xfrm>
            <a:off x="4018664" y="1994274"/>
            <a:ext cx="613227" cy="1614015"/>
          </a:xfrm>
          <a:prstGeom prst="rect">
            <a:avLst/>
          </a:prstGeom>
        </p:spPr>
      </p:pic>
    </p:spTree>
    <p:extLst>
      <p:ext uri="{BB962C8B-B14F-4D97-AF65-F5344CB8AC3E}">
        <p14:creationId xmlns:p14="http://schemas.microsoft.com/office/powerpoint/2010/main" val="34515197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 pattern&#10;&#10;Description automatically generated">
            <a:extLst>
              <a:ext uri="{FF2B5EF4-FFF2-40B4-BE49-F238E27FC236}">
                <a16:creationId xmlns:a16="http://schemas.microsoft.com/office/drawing/2014/main" id="{3E8AD44C-1DCE-9627-9DC3-AE66BCD3C86D}"/>
              </a:ext>
            </a:extLst>
          </p:cNvPr>
          <p:cNvPicPr>
            <a:picLocks noChangeAspect="1"/>
          </p:cNvPicPr>
          <p:nvPr/>
        </p:nvPicPr>
        <p:blipFill>
          <a:blip r:embed="rId3"/>
          <a:stretch>
            <a:fillRect/>
          </a:stretch>
        </p:blipFill>
        <p:spPr>
          <a:xfrm>
            <a:off x="0" y="273050"/>
            <a:ext cx="5969000" cy="1435100"/>
          </a:xfrm>
          <a:prstGeom prst="rect">
            <a:avLst/>
          </a:prstGeom>
        </p:spPr>
      </p:pic>
      <p:pic>
        <p:nvPicPr>
          <p:cNvPr id="9" name="Picture 8" descr="Shape&#10;&#10;Description automatically generated">
            <a:extLst>
              <a:ext uri="{FF2B5EF4-FFF2-40B4-BE49-F238E27FC236}">
                <a16:creationId xmlns:a16="http://schemas.microsoft.com/office/drawing/2014/main" id="{A44D9748-93F5-3FBB-5DFA-8571C52F4F7D}"/>
              </a:ext>
            </a:extLst>
          </p:cNvPr>
          <p:cNvPicPr>
            <a:picLocks noChangeAspect="1"/>
          </p:cNvPicPr>
          <p:nvPr/>
        </p:nvPicPr>
        <p:blipFill>
          <a:blip r:embed="rId4"/>
          <a:stretch>
            <a:fillRect/>
          </a:stretch>
        </p:blipFill>
        <p:spPr>
          <a:xfrm>
            <a:off x="11582400" y="146050"/>
            <a:ext cx="609600" cy="1689100"/>
          </a:xfrm>
          <a:prstGeom prst="rect">
            <a:avLst/>
          </a:prstGeom>
        </p:spPr>
      </p:pic>
      <p:sp>
        <p:nvSpPr>
          <p:cNvPr id="4" name="TextBox 3">
            <a:extLst>
              <a:ext uri="{FF2B5EF4-FFF2-40B4-BE49-F238E27FC236}">
                <a16:creationId xmlns:a16="http://schemas.microsoft.com/office/drawing/2014/main" id="{CF117921-71FA-CFF7-1260-936D86E77B0D}"/>
              </a:ext>
            </a:extLst>
          </p:cNvPr>
          <p:cNvSpPr txBox="1"/>
          <p:nvPr/>
        </p:nvSpPr>
        <p:spPr>
          <a:xfrm>
            <a:off x="121768" y="1445191"/>
            <a:ext cx="10256752" cy="2246769"/>
          </a:xfrm>
          <a:prstGeom prst="rect">
            <a:avLst/>
          </a:prstGeom>
          <a:noFill/>
        </p:spPr>
        <p:txBody>
          <a:bodyPr wrap="square">
            <a:spAutoFit/>
          </a:bodyPr>
          <a:lstStyle/>
          <a:p>
            <a:pPr algn="just"/>
            <a:r>
              <a:rPr lang="en-US" sz="2800" dirty="0"/>
              <a:t>In your group produce a 5-10 minute presentation on your object.</a:t>
            </a:r>
          </a:p>
          <a:p>
            <a:pPr algn="l"/>
            <a:r>
              <a:rPr lang="en-GB" sz="2800" b="0" i="0" u="none" strike="noStrike" baseline="0" dirty="0"/>
              <a:t>What is it?</a:t>
            </a:r>
          </a:p>
          <a:p>
            <a:pPr algn="l"/>
            <a:r>
              <a:rPr lang="en-GB" sz="2800" b="0" i="0" u="none" strike="noStrike" baseline="0" dirty="0"/>
              <a:t>• How is it used?</a:t>
            </a:r>
          </a:p>
          <a:p>
            <a:pPr algn="l"/>
            <a:r>
              <a:rPr lang="en-US" sz="2800" b="0" i="0" u="none" strike="noStrike" baseline="0" dirty="0"/>
              <a:t>• Why is this object important to Jewish people?</a:t>
            </a:r>
          </a:p>
          <a:p>
            <a:pPr algn="l"/>
            <a:r>
              <a:rPr lang="en-US" sz="2800" b="0" i="0" u="none" strike="noStrike" baseline="0" dirty="0"/>
              <a:t>• What does it show us about Jewish beliefs and ways </a:t>
            </a:r>
            <a:r>
              <a:rPr lang="en-GB" sz="2800" b="0" i="0" u="none" strike="noStrike" baseline="0" dirty="0"/>
              <a:t>of living?</a:t>
            </a:r>
            <a:endParaRPr lang="en-GB" sz="2800" dirty="0"/>
          </a:p>
        </p:txBody>
      </p:sp>
      <p:pic>
        <p:nvPicPr>
          <p:cNvPr id="8" name="Picture 7">
            <a:extLst>
              <a:ext uri="{FF2B5EF4-FFF2-40B4-BE49-F238E27FC236}">
                <a16:creationId xmlns:a16="http://schemas.microsoft.com/office/drawing/2014/main" id="{9AEA9151-ADD1-B848-6FD9-5931D9200565}"/>
              </a:ext>
            </a:extLst>
          </p:cNvPr>
          <p:cNvPicPr>
            <a:picLocks noChangeAspect="1"/>
          </p:cNvPicPr>
          <p:nvPr/>
        </p:nvPicPr>
        <p:blipFill>
          <a:blip r:embed="rId5"/>
          <a:srcRect/>
          <a:stretch/>
        </p:blipFill>
        <p:spPr>
          <a:xfrm>
            <a:off x="9986468" y="124086"/>
            <a:ext cx="1564054" cy="2642210"/>
          </a:xfrm>
          <a:prstGeom prst="rect">
            <a:avLst/>
          </a:prstGeom>
        </p:spPr>
      </p:pic>
      <p:sp>
        <p:nvSpPr>
          <p:cNvPr id="2" name="TextBox 1">
            <a:extLst>
              <a:ext uri="{FF2B5EF4-FFF2-40B4-BE49-F238E27FC236}">
                <a16:creationId xmlns:a16="http://schemas.microsoft.com/office/drawing/2014/main" id="{2D6994A2-EA79-4A18-010A-FE02892DA6E3}"/>
              </a:ext>
            </a:extLst>
          </p:cNvPr>
          <p:cNvSpPr txBox="1"/>
          <p:nvPr/>
        </p:nvSpPr>
        <p:spPr>
          <a:xfrm>
            <a:off x="308575" y="628627"/>
            <a:ext cx="3316421" cy="584775"/>
          </a:xfrm>
          <a:prstGeom prst="rect">
            <a:avLst/>
          </a:prstGeom>
          <a:noFill/>
        </p:spPr>
        <p:txBody>
          <a:bodyPr wrap="none" rtlCol="0">
            <a:spAutoFit/>
          </a:bodyPr>
          <a:lstStyle/>
          <a:p>
            <a:r>
              <a:rPr lang="en-US" sz="3200" dirty="0">
                <a:solidFill>
                  <a:schemeClr val="bg1"/>
                </a:solidFill>
              </a:rPr>
              <a:t>Peer presentations</a:t>
            </a:r>
            <a:endParaRPr lang="en-GB" sz="3200" dirty="0">
              <a:solidFill>
                <a:schemeClr val="bg1"/>
              </a:solidFill>
            </a:endParaRPr>
          </a:p>
        </p:txBody>
      </p:sp>
      <p:sp>
        <p:nvSpPr>
          <p:cNvPr id="6" name="Rectangle: Rounded Corners 5">
            <a:extLst>
              <a:ext uri="{FF2B5EF4-FFF2-40B4-BE49-F238E27FC236}">
                <a16:creationId xmlns:a16="http://schemas.microsoft.com/office/drawing/2014/main" id="{2CE85E88-FCA8-768D-596A-09302CCB6DC8}"/>
              </a:ext>
            </a:extLst>
          </p:cNvPr>
          <p:cNvSpPr/>
          <p:nvPr/>
        </p:nvSpPr>
        <p:spPr>
          <a:xfrm>
            <a:off x="576196" y="3923749"/>
            <a:ext cx="1590805" cy="914400"/>
          </a:xfrm>
          <a:prstGeom prst="roundRect">
            <a:avLst/>
          </a:prstGeom>
          <a:solidFill>
            <a:srgbClr val="2CB5B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Role play?</a:t>
            </a:r>
            <a:endParaRPr lang="en-GB" sz="2400" dirty="0"/>
          </a:p>
        </p:txBody>
      </p:sp>
      <p:sp>
        <p:nvSpPr>
          <p:cNvPr id="10" name="Rectangle: Rounded Corners 9">
            <a:extLst>
              <a:ext uri="{FF2B5EF4-FFF2-40B4-BE49-F238E27FC236}">
                <a16:creationId xmlns:a16="http://schemas.microsoft.com/office/drawing/2014/main" id="{3A173961-3091-D3B9-1EA6-9C101D52C9D6}"/>
              </a:ext>
            </a:extLst>
          </p:cNvPr>
          <p:cNvSpPr/>
          <p:nvPr/>
        </p:nvSpPr>
        <p:spPr>
          <a:xfrm>
            <a:off x="2441286" y="4692477"/>
            <a:ext cx="1590805" cy="1194756"/>
          </a:xfrm>
          <a:prstGeom prst="roundRect">
            <a:avLst/>
          </a:prstGeom>
          <a:solidFill>
            <a:srgbClr val="2CB5B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Interview with an expert?</a:t>
            </a:r>
            <a:endParaRPr lang="en-GB" sz="2400" dirty="0"/>
          </a:p>
        </p:txBody>
      </p:sp>
      <p:sp>
        <p:nvSpPr>
          <p:cNvPr id="11" name="Rectangle: Rounded Corners 10">
            <a:extLst>
              <a:ext uri="{FF2B5EF4-FFF2-40B4-BE49-F238E27FC236}">
                <a16:creationId xmlns:a16="http://schemas.microsoft.com/office/drawing/2014/main" id="{C2C90DC0-CA4D-62EF-1441-7EC3611C5348}"/>
              </a:ext>
            </a:extLst>
          </p:cNvPr>
          <p:cNvSpPr/>
          <p:nvPr/>
        </p:nvSpPr>
        <p:spPr>
          <a:xfrm>
            <a:off x="4610377" y="3923749"/>
            <a:ext cx="1752845" cy="1194756"/>
          </a:xfrm>
          <a:prstGeom prst="roundRect">
            <a:avLst/>
          </a:prstGeom>
          <a:solidFill>
            <a:srgbClr val="2CB5B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Use key vocabulary</a:t>
            </a:r>
            <a:endParaRPr lang="en-GB" sz="2400" dirty="0"/>
          </a:p>
        </p:txBody>
      </p:sp>
      <p:pic>
        <p:nvPicPr>
          <p:cNvPr id="13" name="Picture 12" descr="Icon&#10;&#10;Description automatically generated">
            <a:extLst>
              <a:ext uri="{FF2B5EF4-FFF2-40B4-BE49-F238E27FC236}">
                <a16:creationId xmlns:a16="http://schemas.microsoft.com/office/drawing/2014/main" id="{309C6FF8-0561-B296-0CBC-3724EFD5546B}"/>
              </a:ext>
            </a:extLst>
          </p:cNvPr>
          <p:cNvPicPr>
            <a:picLocks noChangeAspect="1"/>
          </p:cNvPicPr>
          <p:nvPr/>
        </p:nvPicPr>
        <p:blipFill>
          <a:blip r:embed="rId6"/>
          <a:stretch>
            <a:fillRect/>
          </a:stretch>
        </p:blipFill>
        <p:spPr>
          <a:xfrm>
            <a:off x="6096000" y="416404"/>
            <a:ext cx="762174" cy="889203"/>
          </a:xfrm>
          <a:prstGeom prst="rect">
            <a:avLst/>
          </a:prstGeom>
        </p:spPr>
      </p:pic>
    </p:spTree>
    <p:extLst>
      <p:ext uri="{BB962C8B-B14F-4D97-AF65-F5344CB8AC3E}">
        <p14:creationId xmlns:p14="http://schemas.microsoft.com/office/powerpoint/2010/main" val="3202894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0" grpId="0" animBg="1"/>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 pattern&#10;&#10;Description automatically generated">
            <a:extLst>
              <a:ext uri="{FF2B5EF4-FFF2-40B4-BE49-F238E27FC236}">
                <a16:creationId xmlns:a16="http://schemas.microsoft.com/office/drawing/2014/main" id="{3E8AD44C-1DCE-9627-9DC3-AE66BCD3C86D}"/>
              </a:ext>
            </a:extLst>
          </p:cNvPr>
          <p:cNvPicPr>
            <a:picLocks noChangeAspect="1"/>
          </p:cNvPicPr>
          <p:nvPr/>
        </p:nvPicPr>
        <p:blipFill>
          <a:blip r:embed="rId2"/>
          <a:stretch>
            <a:fillRect/>
          </a:stretch>
        </p:blipFill>
        <p:spPr>
          <a:xfrm>
            <a:off x="0" y="273050"/>
            <a:ext cx="5969000" cy="1435100"/>
          </a:xfrm>
          <a:prstGeom prst="rect">
            <a:avLst/>
          </a:prstGeom>
        </p:spPr>
      </p:pic>
      <p:pic>
        <p:nvPicPr>
          <p:cNvPr id="9" name="Picture 8" descr="Shape&#10;&#10;Description automatically generated">
            <a:extLst>
              <a:ext uri="{FF2B5EF4-FFF2-40B4-BE49-F238E27FC236}">
                <a16:creationId xmlns:a16="http://schemas.microsoft.com/office/drawing/2014/main" id="{A44D9748-93F5-3FBB-5DFA-8571C52F4F7D}"/>
              </a:ext>
            </a:extLst>
          </p:cNvPr>
          <p:cNvPicPr>
            <a:picLocks noChangeAspect="1"/>
          </p:cNvPicPr>
          <p:nvPr/>
        </p:nvPicPr>
        <p:blipFill>
          <a:blip r:embed="rId3"/>
          <a:stretch>
            <a:fillRect/>
          </a:stretch>
        </p:blipFill>
        <p:spPr>
          <a:xfrm>
            <a:off x="11582400" y="146050"/>
            <a:ext cx="609600" cy="1689100"/>
          </a:xfrm>
          <a:prstGeom prst="rect">
            <a:avLst/>
          </a:prstGeom>
        </p:spPr>
      </p:pic>
      <p:pic>
        <p:nvPicPr>
          <p:cNvPr id="3" name="Picture 2">
            <a:extLst>
              <a:ext uri="{FF2B5EF4-FFF2-40B4-BE49-F238E27FC236}">
                <a16:creationId xmlns:a16="http://schemas.microsoft.com/office/drawing/2014/main" id="{0B801186-41BE-9FF5-9C30-1003E7FD7747}"/>
              </a:ext>
            </a:extLst>
          </p:cNvPr>
          <p:cNvPicPr>
            <a:picLocks noChangeAspect="1"/>
          </p:cNvPicPr>
          <p:nvPr/>
        </p:nvPicPr>
        <p:blipFill>
          <a:blip r:embed="rId4"/>
          <a:srcRect/>
          <a:stretch/>
        </p:blipFill>
        <p:spPr>
          <a:xfrm>
            <a:off x="141820" y="273050"/>
            <a:ext cx="5685359" cy="2548786"/>
          </a:xfrm>
          <a:prstGeom prst="rect">
            <a:avLst/>
          </a:prstGeom>
        </p:spPr>
      </p:pic>
      <p:pic>
        <p:nvPicPr>
          <p:cNvPr id="7" name="Picture 6" descr="Diagram&#10;&#10;Description automatically generated with low confidence">
            <a:extLst>
              <a:ext uri="{FF2B5EF4-FFF2-40B4-BE49-F238E27FC236}">
                <a16:creationId xmlns:a16="http://schemas.microsoft.com/office/drawing/2014/main" id="{53B01CC6-C163-51E4-ADBC-1813574627AA}"/>
              </a:ext>
            </a:extLst>
          </p:cNvPr>
          <p:cNvPicPr>
            <a:picLocks noChangeAspect="1"/>
          </p:cNvPicPr>
          <p:nvPr/>
        </p:nvPicPr>
        <p:blipFill>
          <a:blip r:embed="rId5"/>
          <a:stretch>
            <a:fillRect/>
          </a:stretch>
        </p:blipFill>
        <p:spPr>
          <a:xfrm>
            <a:off x="6223001" y="96744"/>
            <a:ext cx="4310527" cy="6065737"/>
          </a:xfrm>
          <a:prstGeom prst="rect">
            <a:avLst/>
          </a:prstGeom>
        </p:spPr>
      </p:pic>
      <p:sp>
        <p:nvSpPr>
          <p:cNvPr id="4" name="TextBox 3">
            <a:extLst>
              <a:ext uri="{FF2B5EF4-FFF2-40B4-BE49-F238E27FC236}">
                <a16:creationId xmlns:a16="http://schemas.microsoft.com/office/drawing/2014/main" id="{CF117921-71FA-CFF7-1260-936D86E77B0D}"/>
              </a:ext>
            </a:extLst>
          </p:cNvPr>
          <p:cNvSpPr txBox="1"/>
          <p:nvPr/>
        </p:nvSpPr>
        <p:spPr>
          <a:xfrm>
            <a:off x="1813480" y="1951935"/>
            <a:ext cx="3883867" cy="1815882"/>
          </a:xfrm>
          <a:prstGeom prst="rect">
            <a:avLst/>
          </a:prstGeom>
          <a:noFill/>
        </p:spPr>
        <p:txBody>
          <a:bodyPr wrap="square">
            <a:spAutoFit/>
          </a:bodyPr>
          <a:lstStyle/>
          <a:p>
            <a:pPr algn="just"/>
            <a:r>
              <a:rPr lang="en-GB" sz="2800" dirty="0">
                <a:solidFill>
                  <a:srgbClr val="1A6866"/>
                </a:solidFill>
                <a:effectLst/>
                <a:latin typeface="Arial" panose="020B0604020202020204" pitchFamily="34" charset="0"/>
                <a:ea typeface="Calibri" panose="020F0502020204030204" pitchFamily="34" charset="0"/>
                <a:cs typeface="Times New Roman" panose="02020603050405020304" pitchFamily="18" charset="0"/>
              </a:rPr>
              <a:t>Now use the ‘sum up and reflect’ worksheet on page 20 to show what you know. </a:t>
            </a:r>
            <a:endParaRPr lang="en-GB" sz="2800" dirty="0"/>
          </a:p>
        </p:txBody>
      </p:sp>
      <p:pic>
        <p:nvPicPr>
          <p:cNvPr id="6" name="Picture 5" descr="Icon&#10;&#10;Description automatically generated">
            <a:extLst>
              <a:ext uri="{FF2B5EF4-FFF2-40B4-BE49-F238E27FC236}">
                <a16:creationId xmlns:a16="http://schemas.microsoft.com/office/drawing/2014/main" id="{BCB98C3C-E2EA-C5DD-C8C8-B9E6CAB15A67}"/>
              </a:ext>
            </a:extLst>
          </p:cNvPr>
          <p:cNvPicPr>
            <a:picLocks noChangeAspect="1"/>
          </p:cNvPicPr>
          <p:nvPr/>
        </p:nvPicPr>
        <p:blipFill>
          <a:blip r:embed="rId6"/>
          <a:stretch>
            <a:fillRect/>
          </a:stretch>
        </p:blipFill>
        <p:spPr>
          <a:xfrm>
            <a:off x="10820226" y="545998"/>
            <a:ext cx="762174" cy="889203"/>
          </a:xfrm>
          <a:prstGeom prst="rect">
            <a:avLst/>
          </a:prstGeom>
        </p:spPr>
      </p:pic>
      <p:pic>
        <p:nvPicPr>
          <p:cNvPr id="2" name="Picture 1">
            <a:extLst>
              <a:ext uri="{FF2B5EF4-FFF2-40B4-BE49-F238E27FC236}">
                <a16:creationId xmlns:a16="http://schemas.microsoft.com/office/drawing/2014/main" id="{6232B141-0C40-3F7B-917B-2EDE45EFC961}"/>
              </a:ext>
            </a:extLst>
          </p:cNvPr>
          <p:cNvPicPr>
            <a:picLocks noChangeAspect="1"/>
          </p:cNvPicPr>
          <p:nvPr/>
        </p:nvPicPr>
        <p:blipFill>
          <a:blip r:embed="rId7"/>
          <a:srcRect/>
          <a:stretch/>
        </p:blipFill>
        <p:spPr>
          <a:xfrm>
            <a:off x="141820" y="3520271"/>
            <a:ext cx="1564054" cy="2642210"/>
          </a:xfrm>
          <a:prstGeom prst="rect">
            <a:avLst/>
          </a:prstGeom>
        </p:spPr>
      </p:pic>
    </p:spTree>
    <p:extLst>
      <p:ext uri="{BB962C8B-B14F-4D97-AF65-F5344CB8AC3E}">
        <p14:creationId xmlns:p14="http://schemas.microsoft.com/office/powerpoint/2010/main" val="42229894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ckground pattern&#10;&#10;Description automatically generated">
            <a:extLst>
              <a:ext uri="{FF2B5EF4-FFF2-40B4-BE49-F238E27FC236}">
                <a16:creationId xmlns:a16="http://schemas.microsoft.com/office/drawing/2014/main" id="{3E8AD44C-1DCE-9627-9DC3-AE66BCD3C86D}"/>
              </a:ext>
            </a:extLst>
          </p:cNvPr>
          <p:cNvPicPr>
            <a:picLocks noChangeAspect="1"/>
          </p:cNvPicPr>
          <p:nvPr/>
        </p:nvPicPr>
        <p:blipFill>
          <a:blip r:embed="rId3"/>
          <a:stretch>
            <a:fillRect/>
          </a:stretch>
        </p:blipFill>
        <p:spPr>
          <a:xfrm>
            <a:off x="0" y="273050"/>
            <a:ext cx="5969000" cy="1435100"/>
          </a:xfrm>
          <a:prstGeom prst="rect">
            <a:avLst/>
          </a:prstGeom>
        </p:spPr>
      </p:pic>
      <p:pic>
        <p:nvPicPr>
          <p:cNvPr id="9" name="Picture 8" descr="Shape&#10;&#10;Description automatically generated">
            <a:extLst>
              <a:ext uri="{FF2B5EF4-FFF2-40B4-BE49-F238E27FC236}">
                <a16:creationId xmlns:a16="http://schemas.microsoft.com/office/drawing/2014/main" id="{A44D9748-93F5-3FBB-5DFA-8571C52F4F7D}"/>
              </a:ext>
            </a:extLst>
          </p:cNvPr>
          <p:cNvPicPr>
            <a:picLocks noChangeAspect="1"/>
          </p:cNvPicPr>
          <p:nvPr/>
        </p:nvPicPr>
        <p:blipFill>
          <a:blip r:embed="rId4"/>
          <a:stretch>
            <a:fillRect/>
          </a:stretch>
        </p:blipFill>
        <p:spPr>
          <a:xfrm>
            <a:off x="11582400" y="146050"/>
            <a:ext cx="609600" cy="1689100"/>
          </a:xfrm>
          <a:prstGeom prst="rect">
            <a:avLst/>
          </a:prstGeom>
        </p:spPr>
      </p:pic>
      <p:pic>
        <p:nvPicPr>
          <p:cNvPr id="3" name="Picture 2" descr="Icon&#10;&#10;Description automatically generated with medium confidence">
            <a:extLst>
              <a:ext uri="{FF2B5EF4-FFF2-40B4-BE49-F238E27FC236}">
                <a16:creationId xmlns:a16="http://schemas.microsoft.com/office/drawing/2014/main" id="{96C7C626-DADC-F8D7-579D-8AD55FC6F11C}"/>
              </a:ext>
            </a:extLst>
          </p:cNvPr>
          <p:cNvPicPr>
            <a:picLocks noChangeAspect="1"/>
          </p:cNvPicPr>
          <p:nvPr/>
        </p:nvPicPr>
        <p:blipFill>
          <a:blip r:embed="rId5"/>
          <a:stretch>
            <a:fillRect/>
          </a:stretch>
        </p:blipFill>
        <p:spPr>
          <a:xfrm>
            <a:off x="10442486" y="523753"/>
            <a:ext cx="774877" cy="1067043"/>
          </a:xfrm>
          <a:prstGeom prst="rect">
            <a:avLst/>
          </a:prstGeom>
        </p:spPr>
      </p:pic>
      <p:sp>
        <p:nvSpPr>
          <p:cNvPr id="6" name="Rectangle: Rounded Corners 5">
            <a:extLst>
              <a:ext uri="{FF2B5EF4-FFF2-40B4-BE49-F238E27FC236}">
                <a16:creationId xmlns:a16="http://schemas.microsoft.com/office/drawing/2014/main" id="{5C793989-CFD8-459A-D1EF-9AB60DE293F6}"/>
              </a:ext>
            </a:extLst>
          </p:cNvPr>
          <p:cNvSpPr/>
          <p:nvPr/>
        </p:nvSpPr>
        <p:spPr>
          <a:xfrm>
            <a:off x="7537211" y="1708150"/>
            <a:ext cx="1828712" cy="914400"/>
          </a:xfrm>
          <a:prstGeom prst="roundRect">
            <a:avLst/>
          </a:prstGeom>
          <a:solidFill>
            <a:srgbClr val="07CD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800" b="1" dirty="0"/>
              <a:t>yad </a:t>
            </a:r>
            <a:endParaRPr lang="en-GB" sz="2800" b="1" dirty="0"/>
          </a:p>
        </p:txBody>
      </p:sp>
      <p:sp>
        <p:nvSpPr>
          <p:cNvPr id="8" name="Rectangle: Rounded Corners 7">
            <a:extLst>
              <a:ext uri="{FF2B5EF4-FFF2-40B4-BE49-F238E27FC236}">
                <a16:creationId xmlns:a16="http://schemas.microsoft.com/office/drawing/2014/main" id="{4DECCAC4-ABEB-1F9E-ED3A-DCACCEC01306}"/>
              </a:ext>
            </a:extLst>
          </p:cNvPr>
          <p:cNvSpPr/>
          <p:nvPr/>
        </p:nvSpPr>
        <p:spPr>
          <a:xfrm>
            <a:off x="5054644" y="1877632"/>
            <a:ext cx="1828712" cy="914400"/>
          </a:xfrm>
          <a:prstGeom prst="roundRect">
            <a:avLst/>
          </a:prstGeom>
          <a:solidFill>
            <a:srgbClr val="07CD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800" b="1" dirty="0"/>
              <a:t>Yom Kippur</a:t>
            </a:r>
            <a:endParaRPr lang="en-GB" sz="2800" b="1" dirty="0"/>
          </a:p>
        </p:txBody>
      </p:sp>
      <p:sp>
        <p:nvSpPr>
          <p:cNvPr id="10" name="Rectangle: Rounded Corners 9">
            <a:extLst>
              <a:ext uri="{FF2B5EF4-FFF2-40B4-BE49-F238E27FC236}">
                <a16:creationId xmlns:a16="http://schemas.microsoft.com/office/drawing/2014/main" id="{1E5D124E-C068-74B0-AFFA-346E2BB5BB57}"/>
              </a:ext>
            </a:extLst>
          </p:cNvPr>
          <p:cNvSpPr/>
          <p:nvPr/>
        </p:nvSpPr>
        <p:spPr>
          <a:xfrm>
            <a:off x="7551434" y="3475626"/>
            <a:ext cx="1828712" cy="914400"/>
          </a:xfrm>
          <a:prstGeom prst="roundRect">
            <a:avLst/>
          </a:prstGeom>
          <a:solidFill>
            <a:srgbClr val="06C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800" b="1" dirty="0"/>
              <a:t>Shabbat</a:t>
            </a:r>
            <a:endParaRPr lang="en-GB" sz="2800" b="1" dirty="0"/>
          </a:p>
        </p:txBody>
      </p:sp>
      <p:sp>
        <p:nvSpPr>
          <p:cNvPr id="11" name="Rectangle: Rounded Corners 10">
            <a:extLst>
              <a:ext uri="{FF2B5EF4-FFF2-40B4-BE49-F238E27FC236}">
                <a16:creationId xmlns:a16="http://schemas.microsoft.com/office/drawing/2014/main" id="{00D8872A-78AF-5131-4599-2D7583C4917E}"/>
              </a:ext>
            </a:extLst>
          </p:cNvPr>
          <p:cNvSpPr/>
          <p:nvPr/>
        </p:nvSpPr>
        <p:spPr>
          <a:xfrm>
            <a:off x="2785663" y="2799765"/>
            <a:ext cx="1828712" cy="914400"/>
          </a:xfrm>
          <a:prstGeom prst="roundRect">
            <a:avLst/>
          </a:prstGeom>
          <a:solidFill>
            <a:srgbClr val="07CD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800" b="1" dirty="0"/>
              <a:t>Rosh Hashanah</a:t>
            </a:r>
            <a:endParaRPr lang="en-GB" sz="2800" b="1" dirty="0"/>
          </a:p>
        </p:txBody>
      </p:sp>
      <p:sp>
        <p:nvSpPr>
          <p:cNvPr id="12" name="Rectangle: Rounded Corners 11">
            <a:extLst>
              <a:ext uri="{FF2B5EF4-FFF2-40B4-BE49-F238E27FC236}">
                <a16:creationId xmlns:a16="http://schemas.microsoft.com/office/drawing/2014/main" id="{1A9A1BE1-68D7-28ED-5D30-6021656FF98E}"/>
              </a:ext>
            </a:extLst>
          </p:cNvPr>
          <p:cNvSpPr/>
          <p:nvPr/>
        </p:nvSpPr>
        <p:spPr>
          <a:xfrm>
            <a:off x="475835" y="1885365"/>
            <a:ext cx="2096242" cy="914400"/>
          </a:xfrm>
          <a:prstGeom prst="roundRect">
            <a:avLst/>
          </a:prstGeom>
          <a:solidFill>
            <a:srgbClr val="06C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800" b="1" dirty="0"/>
              <a:t>Shofar</a:t>
            </a:r>
            <a:endParaRPr lang="en-GB" sz="2800" b="1" dirty="0"/>
          </a:p>
        </p:txBody>
      </p:sp>
      <p:sp>
        <p:nvSpPr>
          <p:cNvPr id="13" name="Rectangle: Rounded Corners 12">
            <a:extLst>
              <a:ext uri="{FF2B5EF4-FFF2-40B4-BE49-F238E27FC236}">
                <a16:creationId xmlns:a16="http://schemas.microsoft.com/office/drawing/2014/main" id="{271026CA-2474-977E-F5B3-D698A17B6A25}"/>
              </a:ext>
            </a:extLst>
          </p:cNvPr>
          <p:cNvSpPr/>
          <p:nvPr/>
        </p:nvSpPr>
        <p:spPr>
          <a:xfrm>
            <a:off x="9603287" y="2014440"/>
            <a:ext cx="1828712" cy="914400"/>
          </a:xfrm>
          <a:prstGeom prst="roundRect">
            <a:avLst/>
          </a:prstGeom>
          <a:solidFill>
            <a:srgbClr val="06C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800" b="1" dirty="0" err="1"/>
              <a:t>Sefer</a:t>
            </a:r>
            <a:r>
              <a:rPr lang="en-US" sz="2800" b="1" dirty="0"/>
              <a:t> Torah   </a:t>
            </a:r>
            <a:endParaRPr lang="en-GB" sz="2800" b="1" dirty="0"/>
          </a:p>
        </p:txBody>
      </p:sp>
      <p:sp>
        <p:nvSpPr>
          <p:cNvPr id="16" name="Rectangle: Rounded Corners 15">
            <a:extLst>
              <a:ext uri="{FF2B5EF4-FFF2-40B4-BE49-F238E27FC236}">
                <a16:creationId xmlns:a16="http://schemas.microsoft.com/office/drawing/2014/main" id="{4A947CE8-526D-E68A-FCD0-F074258C8FC5}"/>
              </a:ext>
            </a:extLst>
          </p:cNvPr>
          <p:cNvSpPr/>
          <p:nvPr/>
        </p:nvSpPr>
        <p:spPr>
          <a:xfrm>
            <a:off x="302553" y="4218373"/>
            <a:ext cx="6794932" cy="1676945"/>
          </a:xfrm>
          <a:prstGeom prst="roundRect">
            <a:avLst/>
          </a:prstGeom>
          <a:solidFill>
            <a:srgbClr val="07CDD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sz="2800" b="1" dirty="0"/>
              <a:t>What is our key vocabulary?</a:t>
            </a:r>
            <a:endParaRPr lang="en-US" sz="2800" dirty="0"/>
          </a:p>
          <a:p>
            <a:r>
              <a:rPr lang="en-US" sz="2800" dirty="0"/>
              <a:t>Which of these words/phrases do you know? </a:t>
            </a:r>
            <a:endParaRPr lang="en-GB" sz="2800" dirty="0"/>
          </a:p>
        </p:txBody>
      </p:sp>
      <p:sp>
        <p:nvSpPr>
          <p:cNvPr id="4" name="TextBox 3">
            <a:extLst>
              <a:ext uri="{FF2B5EF4-FFF2-40B4-BE49-F238E27FC236}">
                <a16:creationId xmlns:a16="http://schemas.microsoft.com/office/drawing/2014/main" id="{66A14D12-83BF-B49A-E05C-2B55BADC8E82}"/>
              </a:ext>
            </a:extLst>
          </p:cNvPr>
          <p:cNvSpPr txBox="1"/>
          <p:nvPr/>
        </p:nvSpPr>
        <p:spPr>
          <a:xfrm>
            <a:off x="197358" y="523753"/>
            <a:ext cx="5574283" cy="830997"/>
          </a:xfrm>
          <a:prstGeom prst="rect">
            <a:avLst/>
          </a:prstGeom>
          <a:noFill/>
        </p:spPr>
        <p:txBody>
          <a:bodyPr wrap="none" rtlCol="0">
            <a:spAutoFit/>
          </a:bodyPr>
          <a:lstStyle/>
          <a:p>
            <a:r>
              <a:rPr lang="en-US" sz="2400" dirty="0">
                <a:solidFill>
                  <a:schemeClr val="bg1"/>
                </a:solidFill>
              </a:rPr>
              <a:t>What do these objects tell us about Jewish </a:t>
            </a:r>
          </a:p>
          <a:p>
            <a:r>
              <a:rPr lang="en-US" sz="2400" dirty="0">
                <a:solidFill>
                  <a:schemeClr val="bg1"/>
                </a:solidFill>
              </a:rPr>
              <a:t>people and what is important to them? </a:t>
            </a:r>
            <a:endParaRPr lang="en-GB" sz="2400" dirty="0">
              <a:solidFill>
                <a:schemeClr val="bg1"/>
              </a:solidFill>
            </a:endParaRPr>
          </a:p>
        </p:txBody>
      </p:sp>
      <p:sp>
        <p:nvSpPr>
          <p:cNvPr id="14" name="Rectangle: Rounded Corners 13">
            <a:extLst>
              <a:ext uri="{FF2B5EF4-FFF2-40B4-BE49-F238E27FC236}">
                <a16:creationId xmlns:a16="http://schemas.microsoft.com/office/drawing/2014/main" id="{F2E123FB-3BA0-6800-3D05-F68C43D5044D}"/>
              </a:ext>
            </a:extLst>
          </p:cNvPr>
          <p:cNvSpPr/>
          <p:nvPr/>
        </p:nvSpPr>
        <p:spPr>
          <a:xfrm>
            <a:off x="7774575" y="4499490"/>
            <a:ext cx="1828712" cy="914400"/>
          </a:xfrm>
          <a:prstGeom prst="roundRect">
            <a:avLst/>
          </a:prstGeom>
          <a:solidFill>
            <a:srgbClr val="06C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800" b="1" dirty="0"/>
              <a:t>Day of rest</a:t>
            </a:r>
            <a:endParaRPr lang="en-GB" sz="2800" b="1" dirty="0"/>
          </a:p>
        </p:txBody>
      </p:sp>
      <p:sp>
        <p:nvSpPr>
          <p:cNvPr id="15" name="Rectangle: Rounded Corners 14">
            <a:extLst>
              <a:ext uri="{FF2B5EF4-FFF2-40B4-BE49-F238E27FC236}">
                <a16:creationId xmlns:a16="http://schemas.microsoft.com/office/drawing/2014/main" id="{B5212175-A4B3-0954-C0BE-AB86DCFA7EB3}"/>
              </a:ext>
            </a:extLst>
          </p:cNvPr>
          <p:cNvSpPr/>
          <p:nvPr/>
        </p:nvSpPr>
        <p:spPr>
          <a:xfrm>
            <a:off x="9753688" y="3714165"/>
            <a:ext cx="1828712" cy="914400"/>
          </a:xfrm>
          <a:prstGeom prst="roundRect">
            <a:avLst/>
          </a:prstGeom>
          <a:solidFill>
            <a:srgbClr val="06C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800" b="1" dirty="0"/>
              <a:t>creation</a:t>
            </a:r>
            <a:endParaRPr lang="en-GB" sz="2800" b="1" dirty="0"/>
          </a:p>
        </p:txBody>
      </p:sp>
      <p:sp>
        <p:nvSpPr>
          <p:cNvPr id="17" name="Rectangle: Rounded Corners 16">
            <a:extLst>
              <a:ext uri="{FF2B5EF4-FFF2-40B4-BE49-F238E27FC236}">
                <a16:creationId xmlns:a16="http://schemas.microsoft.com/office/drawing/2014/main" id="{E136B36A-AA55-F52F-C01D-2DEDB91D69CD}"/>
              </a:ext>
            </a:extLst>
          </p:cNvPr>
          <p:cNvSpPr/>
          <p:nvPr/>
        </p:nvSpPr>
        <p:spPr>
          <a:xfrm>
            <a:off x="9915568" y="4980918"/>
            <a:ext cx="1828712" cy="914400"/>
          </a:xfrm>
          <a:prstGeom prst="roundRect">
            <a:avLst/>
          </a:prstGeom>
          <a:solidFill>
            <a:srgbClr val="06C3C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sz="2800" b="1" dirty="0"/>
              <a:t>tzedakah</a:t>
            </a:r>
            <a:endParaRPr lang="en-GB" sz="2800" b="1" dirty="0"/>
          </a:p>
        </p:txBody>
      </p:sp>
      <p:pic>
        <p:nvPicPr>
          <p:cNvPr id="20" name="Picture 19" descr="Icon&#10;&#10;Description automatically generated">
            <a:extLst>
              <a:ext uri="{FF2B5EF4-FFF2-40B4-BE49-F238E27FC236}">
                <a16:creationId xmlns:a16="http://schemas.microsoft.com/office/drawing/2014/main" id="{AD32392D-D013-1006-4CC9-298838C88D58}"/>
              </a:ext>
            </a:extLst>
          </p:cNvPr>
          <p:cNvPicPr>
            <a:picLocks noChangeAspect="1"/>
          </p:cNvPicPr>
          <p:nvPr/>
        </p:nvPicPr>
        <p:blipFill>
          <a:blip r:embed="rId6"/>
          <a:stretch>
            <a:fillRect/>
          </a:stretch>
        </p:blipFill>
        <p:spPr>
          <a:xfrm>
            <a:off x="9222200" y="518080"/>
            <a:ext cx="762174" cy="889203"/>
          </a:xfrm>
          <a:prstGeom prst="rect">
            <a:avLst/>
          </a:prstGeom>
        </p:spPr>
      </p:pic>
    </p:spTree>
    <p:extLst>
      <p:ext uri="{BB962C8B-B14F-4D97-AF65-F5344CB8AC3E}">
        <p14:creationId xmlns:p14="http://schemas.microsoft.com/office/powerpoint/2010/main" val="17336776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72D4D10-A566-9549-8C32-1B9A56C793C9}" vid="{79B0AB36-507F-9640-8DD4-0AC84948856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5a14aa55-8b15-43dc-98f3-1c89c91190c3">
      <Terms xmlns="http://schemas.microsoft.com/office/infopath/2007/PartnerControls"/>
    </lcf76f155ced4ddcb4097134ff3c332f>
    <TaxCatchAll xmlns="f0b9e877-a21e-48c6-9eeb-e4ed0728fa56"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DE1E12715A5D7B48A7D27CD15122AA0A" ma:contentTypeVersion="16" ma:contentTypeDescription="Create a new document." ma:contentTypeScope="" ma:versionID="d831f6aadbfb07fac09db9716620824f">
  <xsd:schema xmlns:xsd="http://www.w3.org/2001/XMLSchema" xmlns:xs="http://www.w3.org/2001/XMLSchema" xmlns:p="http://schemas.microsoft.com/office/2006/metadata/properties" xmlns:ns2="5a14aa55-8b15-43dc-98f3-1c89c91190c3" xmlns:ns3="a6df29e2-2c68-4514-aade-f276a7719d9c" xmlns:ns4="f0b9e877-a21e-48c6-9eeb-e4ed0728fa56" targetNamespace="http://schemas.microsoft.com/office/2006/metadata/properties" ma:root="true" ma:fieldsID="3e3ec3b52274c051b8dfbe2aca67c9dc" ns2:_="" ns3:_="" ns4:_="">
    <xsd:import namespace="5a14aa55-8b15-43dc-98f3-1c89c91190c3"/>
    <xsd:import namespace="a6df29e2-2c68-4514-aade-f276a7719d9c"/>
    <xsd:import namespace="f0b9e877-a21e-48c6-9eeb-e4ed0728fa56"/>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ServiceGenerationTime" minOccurs="0"/>
                <xsd:element ref="ns2:MediaServiceEventHashCode" minOccurs="0"/>
                <xsd:element ref="ns2:MediaServiceOCR" minOccurs="0"/>
                <xsd:element ref="ns2:MediaServiceLocation" minOccurs="0"/>
                <xsd:element ref="ns3:SharedWithUsers" minOccurs="0"/>
                <xsd:element ref="ns3:SharedWithDetails" minOccurs="0"/>
                <xsd:element ref="ns2:MediaServiceAutoKeyPoints" minOccurs="0"/>
                <xsd:element ref="ns2:MediaServiceKeyPoints" minOccurs="0"/>
                <xsd:element ref="ns2:MediaLengthInSeconds"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a14aa55-8b15-43dc-98f3-1c89c91190c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Location" ma:index="15" nillable="true" ma:displayName="Location" ma:internalName="MediaServiceLocation"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lcf76f155ced4ddcb4097134ff3c332f" ma:index="22" nillable="true" ma:taxonomy="true" ma:internalName="lcf76f155ced4ddcb4097134ff3c332f" ma:taxonomyFieldName="MediaServiceImageTags" ma:displayName="Image Tags" ma:readOnly="false" ma:fieldId="{5cf76f15-5ced-4ddc-b409-7134ff3c332f}" ma:taxonomyMulti="true" ma:sspId="a6ce8de0-f3f0-4549-9e55-059b8c2a83d7"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a6df29e2-2c68-4514-aade-f276a7719d9c"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0b9e877-a21e-48c6-9eeb-e4ed0728fa56"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951604f6-bd9e-4377-9b95-68911826c5c0}" ma:internalName="TaxCatchAll" ma:showField="CatchAllData" ma:web="f0b9e877-a21e-48c6-9eeb-e4ed0728fa5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201D261-137E-4D1C-9021-1159DFD0E941}">
  <ds:schemaRefs>
    <ds:schemaRef ds:uri="http://purl.org/dc/elements/1.1/"/>
    <ds:schemaRef ds:uri="http://schemas.microsoft.com/office/infopath/2007/PartnerControls"/>
    <ds:schemaRef ds:uri="5a14aa55-8b15-43dc-98f3-1c89c91190c3"/>
    <ds:schemaRef ds:uri="f0b9e877-a21e-48c6-9eeb-e4ed0728fa56"/>
    <ds:schemaRef ds:uri="http://purl.org/dc/terms/"/>
    <ds:schemaRef ds:uri="http://schemas.microsoft.com/office/2006/metadata/properties"/>
    <ds:schemaRef ds:uri="http://schemas.microsoft.com/office/2006/documentManagement/types"/>
    <ds:schemaRef ds:uri="http://schemas.openxmlformats.org/package/2006/metadata/core-properties"/>
    <ds:schemaRef ds:uri="a6df29e2-2c68-4514-aade-f276a7719d9c"/>
    <ds:schemaRef ds:uri="http://www.w3.org/XML/1998/namespace"/>
    <ds:schemaRef ds:uri="http://purl.org/dc/dcmitype/"/>
  </ds:schemaRefs>
</ds:datastoreItem>
</file>

<file path=customXml/itemProps2.xml><?xml version="1.0" encoding="utf-8"?>
<ds:datastoreItem xmlns:ds="http://schemas.openxmlformats.org/officeDocument/2006/customXml" ds:itemID="{F1A267F5-5B8E-4336-A092-11E03CFFDB7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a14aa55-8b15-43dc-98f3-1c89c91190c3"/>
    <ds:schemaRef ds:uri="a6df29e2-2c68-4514-aade-f276a7719d9c"/>
    <ds:schemaRef ds:uri="f0b9e877-a21e-48c6-9eeb-e4ed0728fa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4E6852E-7D79-4332-AEDF-80D7D6ABDD9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747</TotalTime>
  <Words>1826</Words>
  <Application>Microsoft Office PowerPoint</Application>
  <PresentationFormat>Widescreen</PresentationFormat>
  <Paragraphs>188</Paragraphs>
  <Slides>19</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SassoonPrimaryRg</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Dave Neal</dc:creator>
  <cp:lastModifiedBy>Orion Johnson</cp:lastModifiedBy>
  <cp:revision>60</cp:revision>
  <dcterms:created xsi:type="dcterms:W3CDTF">2022-12-05T16:21:58Z</dcterms:created>
  <dcterms:modified xsi:type="dcterms:W3CDTF">2023-01-06T13:31:34Z</dcterms:modified>
  <cp:contentStatus>Final</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0x010100DE1E12715A5D7B48A7D27CD15122AA0A</vt:lpwstr>
  </property>
  <property fmtid="{D5CDD505-2E9C-101B-9397-08002B2CF9AE}" pid="3" name="MediaServiceImageTags">
    <vt:lpwstr/>
  </property>
  <property fmtid="{D5CDD505-2E9C-101B-9397-08002B2CF9AE}" pid="4" name="_MarkAsFinal">
    <vt:bool>true</vt:bool>
  </property>
</Properties>
</file>