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5119350" cy="10691813"/>
  <p:notesSz cx="10691813" cy="151193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132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Antibiotic-resistant bloodstream infection episodes</c:v>
                </c:pt>
              </c:strCache>
            </c:strRef>
          </c:tx>
          <c:spPr>
            <a:solidFill>
              <a:srgbClr val="1599A0"/>
            </a:solidFill>
          </c:spPr>
          <c:invertIfNegative val="1"/>
          <c:dLbls>
            <c:dLbl>
              <c:idx val="0"/>
              <c:layout>
                <c:manualLayout>
                  <c:x val="-5.4175891097957414E-17"/>
                  <c:y val="6.6137566137565986E-3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6204-44E9-85B6-EAFF506F8F7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>
                    <a:solidFill>
                      <a:srgbClr val="182B38"/>
                    </a:solidFill>
                    <a:latin typeface="Arial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2019</c:v>
                </c:pt>
                <c:pt idx="1">
                  <c:v>2024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18103</c:v>
                </c:pt>
                <c:pt idx="1">
                  <c:v>20484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0-4E11-496E-B0DE-5660C95DAB43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850">
                <a:latin typeface="Arial"/>
              </a:defRPr>
            </a:pPr>
            <a:endParaRPr lang="en-US"/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2200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750">
                <a:latin typeface="Arial"/>
              </a:defRPr>
            </a:pPr>
            <a:endParaRPr lang="en-US"/>
          </a:p>
        </c:txPr>
        <c:crossAx val="-2068027336"/>
        <c:crosses val="autoZero"/>
        <c:crossBetween val="between"/>
        <c:majorUnit val="5000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1650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jbi.global/critical-appraisal-tools?utm_source=chatgpt.com" TargetMode="External"/><Relationship Id="rId13" Type="http://schemas.openxmlformats.org/officeDocument/2006/relationships/hyperlink" Target="https://www.nice.org.uk/guidance/ng120" TargetMode="External"/><Relationship Id="rId18" Type="http://schemas.openxmlformats.org/officeDocument/2006/relationships/hyperlink" Target="https://www.who.int/news-room/fact-sheets/detail/antimicrobial-resistance" TargetMode="External"/><Relationship Id="rId3" Type="http://schemas.openxmlformats.org/officeDocument/2006/relationships/hyperlink" Target="https://doi.org/10.1186/1471-2296-15-63" TargetMode="External"/><Relationship Id="rId7" Type="http://schemas.openxmlformats.org/officeDocument/2006/relationships/hyperlink" Target="https://www.hra.nhs.uk/planning-and-improving-research/policies-standards-legislation/uk-policy-framework-health-social-care-research/?utm_source=chatgpt.com" TargetMode="External"/><Relationship Id="rId12" Type="http://schemas.openxmlformats.org/officeDocument/2006/relationships/hyperlink" Target="https://www.nice.org.uk/guidance/ng63" TargetMode="External"/><Relationship Id="rId17" Type="http://schemas.openxmlformats.org/officeDocument/2006/relationships/hyperlink" Target="https://www.rcgp.org.uk/TARGETantibiotics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www.gov.uk/government/publications/english-surveillance-programme-for-antimicrobial-utilisation-and-resistance-espaur-2024-to-2025-report?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uk-5-year-action-plan-for-antimicrobial-resistance-2024-to-2029" TargetMode="External"/><Relationship Id="rId11" Type="http://schemas.openxmlformats.org/officeDocument/2006/relationships/hyperlink" Target="https://www.nice.org.uk/guidance/ng15" TargetMode="External"/><Relationship Id="rId5" Type="http://schemas.openxmlformats.org/officeDocument/2006/relationships/hyperlink" Target="https://casp-uk.net/casp-tools-checklists/" TargetMode="External"/><Relationship Id="rId15" Type="http://schemas.openxmlformats.org/officeDocument/2006/relationships/hyperlink" Target="https://doi.org/10.1136/bmj.n71" TargetMode="External"/><Relationship Id="rId10" Type="http://schemas.openxmlformats.org/officeDocument/2006/relationships/hyperlink" Target="https://www.instagram.com/p/DRUdwdtkROW/" TargetMode="External"/><Relationship Id="rId19" Type="http://schemas.openxmlformats.org/officeDocument/2006/relationships/hyperlink" Target="https://www.who.int/india/news-room/events/detail/2025/11/18/default-calendar/world-amr-awareness-week-2025?utm_source=chatgpt.com" TargetMode="External"/><Relationship Id="rId4" Type="http://schemas.openxmlformats.org/officeDocument/2006/relationships/hyperlink" Target="https://doi.org/10.1002/14651858.CD010907.pub2" TargetMode="External"/><Relationship Id="rId9" Type="http://schemas.openxmlformats.org/officeDocument/2006/relationships/hyperlink" Target="https://doi.org/10.1136/bmjopen-2021-055464?utm_source=chatgpt.com" TargetMode="External"/><Relationship Id="rId14" Type="http://schemas.openxmlformats.org/officeDocument/2006/relationships/hyperlink" Target="https://www.ons.gov.uk/peoplepopulationandcommunity/culturalidentity/ethnicity/bulletins/ethnicgroupenglandandwales/census2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5119604" cy="10692079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" name="Shape 1"/>
          <p:cNvSpPr/>
          <p:nvPr/>
        </p:nvSpPr>
        <p:spPr>
          <a:xfrm>
            <a:off x="594360" y="658368"/>
            <a:ext cx="5806440" cy="73152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94360" y="932688"/>
            <a:ext cx="5029200" cy="292608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E9B5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POSTER  |  LCHS7008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594360" y="1160130"/>
            <a:ext cx="6858000" cy="309168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40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Antimicrobial Resistance Awareness Among South Asian Parents of Children Under Five in UK Primary Care</a:t>
            </a:r>
            <a:endParaRPr lang="en-US" sz="4000" dirty="0"/>
          </a:p>
        </p:txBody>
      </p:sp>
      <p:sp>
        <p:nvSpPr>
          <p:cNvPr id="8" name="Shape 5"/>
          <p:cNvSpPr/>
          <p:nvPr/>
        </p:nvSpPr>
        <p:spPr>
          <a:xfrm>
            <a:off x="594360" y="4368800"/>
            <a:ext cx="6712605" cy="5799918"/>
          </a:xfrm>
          <a:prstGeom prst="roundRect">
            <a:avLst>
              <a:gd name="adj" fmla="val 1975"/>
            </a:avLst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9" name="Text 6"/>
          <p:cNvSpPr/>
          <p:nvPr/>
        </p:nvSpPr>
        <p:spPr>
          <a:xfrm>
            <a:off x="1010194" y="4850220"/>
            <a:ext cx="5862556" cy="5318498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Ashraf Ullah</a:t>
            </a:r>
          </a:p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2503813</a:t>
            </a:r>
          </a:p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 err="1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</a:t>
            </a: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MSc Public Health and Social Care in Practice</a:t>
            </a:r>
          </a:p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Practice-Based Research (LCHS7008)</a:t>
            </a:r>
          </a:p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Assignment: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Poster Presentation</a:t>
            </a:r>
            <a:endParaRPr lang="en-US" sz="2800" dirty="0"/>
          </a:p>
          <a:p>
            <a:pPr>
              <a:lnSpc>
                <a:spcPct val="92000"/>
              </a:lnSpc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Supervisor: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Dr. Junaid Shaikh </a:t>
            </a:r>
            <a:endParaRPr lang="en-US" sz="2800" dirty="0"/>
          </a:p>
          <a:p>
            <a:pPr marL="0" indent="0" algn="l">
              <a:lnSpc>
                <a:spcPct val="92000"/>
              </a:lnSpc>
              <a:buNone/>
            </a:pPr>
            <a:r>
              <a:rPr lang="en-US" sz="28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Submission date: 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r>
              <a:rPr lang="en-US" sz="2800" baseline="300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</a:t>
            </a:r>
            <a:r>
              <a:rPr lang="en-US" sz="28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October, 2026</a:t>
            </a:r>
            <a:endParaRPr lang="en-US" sz="2800" dirty="0"/>
          </a:p>
        </p:txBody>
      </p:sp>
      <p:sp>
        <p:nvSpPr>
          <p:cNvPr id="10" name="Text 7"/>
          <p:cNvSpPr/>
          <p:nvPr/>
        </p:nvSpPr>
        <p:spPr>
          <a:xfrm>
            <a:off x="14616684" y="10280599"/>
            <a:ext cx="320040" cy="18288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0DF1EB-D633-8E1C-616A-02E483958E8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52361" y="1"/>
            <a:ext cx="7666990" cy="10168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15333B1-75DC-1EF0-CAF5-4F3CBFC93E6E}"/>
              </a:ext>
            </a:extLst>
          </p:cNvPr>
          <p:cNvSpPr txBox="1"/>
          <p:nvPr/>
        </p:nvSpPr>
        <p:spPr>
          <a:xfrm>
            <a:off x="10427861" y="10280599"/>
            <a:ext cx="33461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Source:(World Health Organization India, 2025)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C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28600"/>
            <a:ext cx="14433804" cy="5029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24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Antimicrobial Resistance Awareness Among South Asian Parents of Children Under Five in UK Primary Care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02920" y="804672"/>
            <a:ext cx="14081760" cy="36576"/>
          </a:xfrm>
          <a:prstGeom prst="rect">
            <a:avLst/>
          </a:prstGeom>
          <a:solidFill>
            <a:srgbClr val="D2DCE2"/>
          </a:solidFill>
          <a:ln w="12700">
            <a:solidFill>
              <a:srgbClr val="D2DCE2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502920" y="1005840"/>
            <a:ext cx="4526280" cy="4035324"/>
          </a:xfrm>
          <a:prstGeom prst="roundRect">
            <a:avLst>
              <a:gd name="adj" fmla="val 1882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731520" y="1234440"/>
            <a:ext cx="4160520" cy="2743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Prevalence and awareness gap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731520" y="154533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758952" y="1700784"/>
            <a:ext cx="1078992" cy="868680"/>
          </a:xfrm>
          <a:prstGeom prst="roundRect">
            <a:avLst>
              <a:gd name="adj" fmla="val 11364"/>
            </a:avLst>
          </a:prstGeom>
          <a:solidFill>
            <a:srgbClr val="FAEFEB"/>
          </a:solidFill>
          <a:ln w="12700">
            <a:solidFill>
              <a:srgbClr val="D2DCE2"/>
            </a:solidFill>
            <a:prstDash val="solid"/>
          </a:ln>
          <a:effectLst>
            <a:outerShdw blurRad="12700" dist="50800" dir="2700000" algn="bl" rotWithShape="0">
              <a:srgbClr val="777777">
                <a:alpha val="13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13816" y="1773936"/>
            <a:ext cx="969264" cy="23774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E978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20,484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13816" y="2016760"/>
            <a:ext cx="969264" cy="42062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bloodstream</a:t>
            </a:r>
            <a:endParaRPr lang="en-US" sz="120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infection episodes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1975104" y="1700784"/>
            <a:ext cx="1078992" cy="868680"/>
          </a:xfrm>
          <a:prstGeom prst="roundRect">
            <a:avLst>
              <a:gd name="adj" fmla="val 11364"/>
            </a:avLst>
          </a:prstGeom>
          <a:solidFill>
            <a:srgbClr val="F8F4E4"/>
          </a:solidFill>
          <a:ln w="12700">
            <a:solidFill>
              <a:srgbClr val="D2DCE2"/>
            </a:solidFill>
            <a:prstDash val="solid"/>
          </a:ln>
          <a:effectLst>
            <a:outerShdw blurRad="12700" dist="50800" dir="2700000" algn="bl" rotWithShape="0">
              <a:srgbClr val="777777">
                <a:alpha val="13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2029968" y="1773936"/>
            <a:ext cx="969264" cy="23774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E9B5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13.1%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029968" y="2057400"/>
            <a:ext cx="969264" cy="42062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increase</a:t>
            </a:r>
            <a:endParaRPr lang="en-US" sz="120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2019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3191256" y="1700784"/>
            <a:ext cx="1078992" cy="868680"/>
          </a:xfrm>
          <a:prstGeom prst="roundRect">
            <a:avLst>
              <a:gd name="adj" fmla="val 11364"/>
            </a:avLst>
          </a:prstGeom>
          <a:solidFill>
            <a:srgbClr val="E6F4F3"/>
          </a:solidFill>
          <a:ln w="12700">
            <a:solidFill>
              <a:srgbClr val="D2DCE2"/>
            </a:solidFill>
            <a:prstDash val="solid"/>
          </a:ln>
          <a:effectLst>
            <a:outerShdw blurRad="12700" dist="50800" dir="2700000" algn="bl" rotWithShape="0">
              <a:srgbClr val="777777">
                <a:alpha val="13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3246120" y="1773935"/>
            <a:ext cx="969264" cy="256655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1599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in 6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3246120" y="2057400"/>
            <a:ext cx="969264" cy="42062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</a:t>
            </a:r>
            <a:endParaRPr lang="en-US" sz="120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resistance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31520" y="2759455"/>
            <a:ext cx="4215384" cy="1879093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 lnSpcReduction="10000"/>
          </a:bodyPr>
          <a:lstStyle/>
          <a:p>
            <a:pPr marL="171450" indent="-171450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 recorded 20,484 antibiotic-resistant bloodstream infection episodes in 2024, a 13.1% rise since 2019 (UK Health Security Agency, 2026).</a:t>
            </a:r>
            <a:endParaRPr lang="en-US" sz="1200" dirty="0"/>
          </a:p>
          <a:p>
            <a:pPr marL="171450" indent="-171450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Globally, around one in six laboratory-confirmed bacterial infections were resistant in 2023 (World Health Organization, 2026).</a:t>
            </a:r>
          </a:p>
          <a:p>
            <a:pPr marL="171450" indent="-171450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survey of 2,022 adults in England, including 521 Black, Asian and minority ethnic participants, found knowledge gaps and reported lower antibiotic-resistance knowledge in these groups (McNulty et al., 2022).</a:t>
            </a:r>
            <a:endParaRPr lang="en-US" sz="1200" dirty="0"/>
          </a:p>
          <a:p>
            <a:pPr marL="171450" indent="-171450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Census 2021 recorded 5.4 million Asian or Asian British residents in England, supporting a culturally responsive awareness focus (Office for National Statistics, 2022).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758952" y="4652233"/>
            <a:ext cx="4160520" cy="26822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 fontScale="77500" lnSpcReduction="20000"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380" b="1" dirty="0">
                <a:solidFill>
                  <a:srgbClr val="1599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note: These data justify targeted enquiry, but they do not prove that South Asian parents have lower awareness.</a:t>
            </a:r>
            <a:endParaRPr lang="en-US" sz="1380" dirty="0"/>
          </a:p>
        </p:txBody>
      </p:sp>
      <p:sp>
        <p:nvSpPr>
          <p:cNvPr id="18" name="Shape 16"/>
          <p:cNvSpPr/>
          <p:nvPr/>
        </p:nvSpPr>
        <p:spPr>
          <a:xfrm>
            <a:off x="5303520" y="1005840"/>
            <a:ext cx="4297680" cy="4035324"/>
          </a:xfrm>
          <a:prstGeom prst="roundRect">
            <a:avLst>
              <a:gd name="adj" fmla="val 1882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5532120" y="1234440"/>
            <a:ext cx="3108960" cy="2743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Rationale and originality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5532120" y="154533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5577840" y="1770231"/>
            <a:ext cx="4023360" cy="2882002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381" tIns="381" rIns="381" bIns="381" rtlCol="0" anchor="t">
            <a:normAutofit lnSpcReduction="10000"/>
          </a:bodyPr>
          <a:lstStyle/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Parents often make urgent decisions when a child has fever, cough or respiratory symptoms; antibiotics do not treat viral infections (National Institute for Health and Care Excellence, 2019).</a:t>
            </a:r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200" dirty="0"/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Misunderstanding antibiotics can increase consultation pressure and inappropriate expectations, making awareness a stewardship issue (National Institute for Health and Care Excellence, 2017; Department of Health and Social Care, 2024).</a:t>
            </a:r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200" dirty="0"/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Existing evidence is fragmented across public surveys, parental prescribing studies and broad ethnicity data, rather than South Asian parents of under-fives specifically (Cabral et al., 2014; McNulty et al., 2022).</a:t>
            </a:r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200" dirty="0">
              <a:solidFill>
                <a:srgbClr val="172B3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171450" indent="-1714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Originality: </a:t>
            </a: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review will connect AMR awareness, child-illness decision-making and culturally responsive primary-care communication.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522976" y="4652233"/>
            <a:ext cx="4042664" cy="356616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00" b="1" dirty="0">
                <a:solidFill>
                  <a:srgbClr val="1599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position: The focus is equity and communication, not blaming one community.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9875520" y="1005840"/>
            <a:ext cx="4709160" cy="4035324"/>
          </a:xfrm>
          <a:prstGeom prst="roundRect">
            <a:avLst>
              <a:gd name="adj" fmla="val 1882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10104120" y="1234440"/>
            <a:ext cx="4414520" cy="2743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Research question, aim and objectives</a:t>
            </a:r>
            <a:endParaRPr lang="en-US" sz="1800" dirty="0"/>
          </a:p>
        </p:txBody>
      </p:sp>
      <p:sp>
        <p:nvSpPr>
          <p:cNvPr id="25" name="Shape 23"/>
          <p:cNvSpPr/>
          <p:nvPr/>
        </p:nvSpPr>
        <p:spPr>
          <a:xfrm>
            <a:off x="10104120" y="154533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10104120" y="1737360"/>
            <a:ext cx="4414520" cy="621792"/>
          </a:xfrm>
          <a:prstGeom prst="rect">
            <a:avLst/>
          </a:prstGeom>
          <a:solidFill>
            <a:srgbClr val="E6F4F3"/>
          </a:solidFill>
          <a:ln w="12700">
            <a:solidFill>
              <a:srgbClr val="D2DCE2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2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question: </a:t>
            </a: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known about antimicrobial resistance awareness among South Asian parents of children under five in UK primary care?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10104120" y="2645156"/>
            <a:ext cx="4414520" cy="621792"/>
          </a:xfrm>
          <a:prstGeom prst="rect">
            <a:avLst/>
          </a:prstGeom>
          <a:solidFill>
            <a:srgbClr val="FAEFEB"/>
          </a:solidFill>
          <a:ln w="12700">
            <a:solidFill>
              <a:srgbClr val="D2DCE2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20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Aim: </a:t>
            </a:r>
            <a:r>
              <a:rPr lang="en-US" sz="12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examine evidence on AMR awareness and identify implications for culturally responsive primary-care communication.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10104120" y="3495547"/>
            <a:ext cx="4414520" cy="1386051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381" tIns="381" rIns="381" bIns="381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RO1: Mapping evidence on parental understanding of AMR and appropriate antibiotic use.</a:t>
            </a:r>
          </a:p>
          <a:p>
            <a:pPr marL="0" indent="0" algn="l">
              <a:lnSpc>
                <a:spcPct val="90000"/>
              </a:lnSpc>
              <a:buNone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RO2: Exploring how culture, language, family advice and health literacy may shape awareness.</a:t>
            </a:r>
            <a:endParaRPr lang="en-US" sz="1400" dirty="0"/>
          </a:p>
          <a:p>
            <a:pPr marL="0" indent="0" algn="l">
              <a:lnSpc>
                <a:spcPct val="90000"/>
              </a:lnSpc>
              <a:buNone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RO3: Identifying implications for safety-netting, education and stewardship communication.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502920" y="5212079"/>
            <a:ext cx="4754880" cy="4923183"/>
          </a:xfrm>
          <a:prstGeom prst="roundRect">
            <a:avLst>
              <a:gd name="adj" fmla="val 1649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731520" y="5440680"/>
            <a:ext cx="3911600" cy="23774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Evidence pathway</a:t>
            </a:r>
            <a:endParaRPr lang="en-US" sz="1800" dirty="0"/>
          </a:p>
        </p:txBody>
      </p:sp>
      <p:sp>
        <p:nvSpPr>
          <p:cNvPr id="31" name="Shape 29"/>
          <p:cNvSpPr/>
          <p:nvPr/>
        </p:nvSpPr>
        <p:spPr>
          <a:xfrm>
            <a:off x="731520" y="575157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Text 30"/>
          <p:cNvSpPr/>
          <p:nvPr/>
        </p:nvSpPr>
        <p:spPr>
          <a:xfrm>
            <a:off x="813816" y="9291288"/>
            <a:ext cx="2148840" cy="738061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18288" tIns="0" rIns="18288" bIns="0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sz="819" i="1" dirty="0">
                <a:solidFill>
                  <a:srgbClr val="5B6872"/>
                </a:solidFill>
                <a:latin typeface="Arial"/>
              </a:rPr>
              <a:t>Official UKHSA figures: 18,103 episodes in 2019 and 20,484 in 2024 (UK Health Security Agency, 2026).</a:t>
            </a:r>
            <a:endParaRPr lang="en-US" sz="1220" dirty="0"/>
          </a:p>
        </p:txBody>
      </p:sp>
      <p:sp>
        <p:nvSpPr>
          <p:cNvPr id="34" name="Text 31"/>
          <p:cNvSpPr/>
          <p:nvPr/>
        </p:nvSpPr>
        <p:spPr>
          <a:xfrm>
            <a:off x="2779776" y="5907025"/>
            <a:ext cx="2340864" cy="394354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 lnSpcReduction="10000"/>
          </a:bodyPr>
          <a:lstStyle/>
          <a:p>
            <a:pPr marL="285750" indent="-285750" algn="l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 concern about a young child can trigger advice-seeking and antibiotic expectations (Cabral et al., 2014).</a:t>
            </a:r>
          </a:p>
          <a:p>
            <a:pPr marL="285750" indent="-285750" algn="l">
              <a:lnSpc>
                <a:spcPct val="86000"/>
              </a:lnSpc>
              <a:buFont typeface="Wingdings" panose="05000000000000000000" pitchFamily="2" charset="2"/>
              <a:buChar char="q"/>
            </a:pPr>
            <a:endParaRPr lang="en-US" sz="1400" dirty="0"/>
          </a:p>
          <a:p>
            <a:pPr marL="285750" indent="-285750" algn="l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explanation, red-flag advice and delayed or no-antibiotic strategies can reduce use while maintaining satisfaction (Coxeter et al., 2015; National Institute for Health and Care Excellence, 2015).</a:t>
            </a:r>
          </a:p>
          <a:p>
            <a:pPr marL="285750" indent="-285750" algn="l">
              <a:lnSpc>
                <a:spcPct val="86000"/>
              </a:lnSpc>
              <a:buFont typeface="Wingdings" panose="05000000000000000000" pitchFamily="2" charset="2"/>
              <a:buChar char="q"/>
            </a:pPr>
            <a:endParaRPr lang="en-US" sz="1400" dirty="0"/>
          </a:p>
          <a:p>
            <a:pPr marL="285750" indent="-285750" algn="l">
              <a:lnSpc>
                <a:spcPct val="86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review must separate direct evidence from wider inference because broad Asian categories cannot represent all South Asian parents.</a:t>
            </a:r>
            <a:endParaRPr lang="en-US" sz="1400" dirty="0"/>
          </a:p>
        </p:txBody>
      </p:sp>
      <p:sp>
        <p:nvSpPr>
          <p:cNvPr id="35" name="Shape 32"/>
          <p:cNvSpPr/>
          <p:nvPr/>
        </p:nvSpPr>
        <p:spPr>
          <a:xfrm>
            <a:off x="5532120" y="5212079"/>
            <a:ext cx="4160520" cy="4923183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6" name="Text 33"/>
          <p:cNvSpPr/>
          <p:nvPr/>
        </p:nvSpPr>
        <p:spPr>
          <a:xfrm>
            <a:off x="5760720" y="5440680"/>
            <a:ext cx="2468880" cy="2743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Design and ethics</a:t>
            </a:r>
            <a:endParaRPr lang="en-US" sz="1800" dirty="0"/>
          </a:p>
        </p:txBody>
      </p:sp>
      <p:sp>
        <p:nvSpPr>
          <p:cNvPr id="37" name="Shape 34"/>
          <p:cNvSpPr/>
          <p:nvPr/>
        </p:nvSpPr>
        <p:spPr>
          <a:xfrm>
            <a:off x="5760720" y="575157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8" name="Text 35"/>
          <p:cNvSpPr/>
          <p:nvPr/>
        </p:nvSpPr>
        <p:spPr>
          <a:xfrm>
            <a:off x="5760720" y="5925311"/>
            <a:ext cx="3804920" cy="3925254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rmAutofit/>
          </a:bodyPr>
          <a:lstStyle/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42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Design: </a:t>
            </a:r>
            <a:r>
              <a:rPr lang="en-US" sz="142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literature review of peer-reviewed and official UK evidence on AMR awareness, parents, under-fives and South Asian communities.</a:t>
            </a:r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420" dirty="0"/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42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Screening will follow Preferred Reporting Items for Systematic Reviews and Meta-Analyses logic for transparency (Page et al., 2021).</a:t>
            </a:r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420" dirty="0"/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42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appraisal will use Critical Appraisal Skills Programme and Joanna Briggs Institute tools (Critical Appraisal Skills Programme, 2024; Joanna Briggs Institute, 2024).</a:t>
            </a:r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endParaRPr lang="en-US" sz="1420" dirty="0"/>
          </a:p>
          <a:p>
            <a:pPr marL="285750" indent="-285750" algn="l">
              <a:lnSpc>
                <a:spcPct val="88000"/>
              </a:lnSpc>
              <a:buFont typeface="Wingdings" panose="05000000000000000000" pitchFamily="2" charset="2"/>
              <a:buChar char="q"/>
            </a:pPr>
            <a:r>
              <a:rPr lang="en-US" sz="1420" b="1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Ethics: </a:t>
            </a:r>
            <a:r>
              <a:rPr lang="en-US" sz="1420" dirty="0">
                <a:solidFill>
                  <a:srgbClr val="172B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Only published/anonymised evidence will be used, with no parent recruitment or child participant data (Health Research Authority, 2026).</a:t>
            </a:r>
            <a:endParaRPr lang="en-US" sz="1420" dirty="0"/>
          </a:p>
        </p:txBody>
      </p:sp>
      <p:sp>
        <p:nvSpPr>
          <p:cNvPr id="40" name="Shape 37"/>
          <p:cNvSpPr/>
          <p:nvPr/>
        </p:nvSpPr>
        <p:spPr>
          <a:xfrm>
            <a:off x="9921240" y="5222302"/>
            <a:ext cx="4617720" cy="4923183"/>
          </a:xfrm>
          <a:prstGeom prst="roundRect">
            <a:avLst>
              <a:gd name="adj" fmla="val 1649"/>
            </a:avLst>
          </a:prstGeom>
          <a:solidFill>
            <a:srgbClr val="FFFFFF"/>
          </a:solidFill>
          <a:ln w="12700">
            <a:solidFill>
              <a:srgbClr val="D2DCE2"/>
            </a:solidFill>
            <a:prstDash val="solid"/>
          </a:ln>
          <a:effectLst>
            <a:outerShdw blurRad="25400" dist="50800" dir="2700000" algn="bl" rotWithShape="0">
              <a:srgbClr val="9AAAB4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1" name="Text 38"/>
          <p:cNvSpPr/>
          <p:nvPr/>
        </p:nvSpPr>
        <p:spPr>
          <a:xfrm>
            <a:off x="10104120" y="5401721"/>
            <a:ext cx="3017520" cy="27432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0D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Expected research impact</a:t>
            </a:r>
            <a:endParaRPr lang="en-US" sz="1800" dirty="0"/>
          </a:p>
        </p:txBody>
      </p:sp>
      <p:sp>
        <p:nvSpPr>
          <p:cNvPr id="42" name="Shape 39"/>
          <p:cNvSpPr/>
          <p:nvPr/>
        </p:nvSpPr>
        <p:spPr>
          <a:xfrm>
            <a:off x="10195560" y="5751576"/>
            <a:ext cx="2057400" cy="36576"/>
          </a:xfrm>
          <a:prstGeom prst="rect">
            <a:avLst/>
          </a:prstGeom>
          <a:solidFill>
            <a:srgbClr val="E9B54C"/>
          </a:solidFill>
          <a:ln w="12700">
            <a:solidFill>
              <a:srgbClr val="E9B54C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4" name="Text 40"/>
          <p:cNvSpPr/>
          <p:nvPr/>
        </p:nvSpPr>
        <p:spPr>
          <a:xfrm>
            <a:off x="10104120" y="5876460"/>
            <a:ext cx="2563369" cy="2586052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254" tIns="254" rIns="254" bIns="254" rtlCol="0" anchor="t">
            <a:noAutofit/>
          </a:bodyPr>
          <a:lstStyle/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South Asian parents: </a:t>
            </a:r>
            <a:r>
              <a:rPr lang="en-US" sz="1200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clearer information on antibiotics, viral illness, warning signs and when to seek help.</a:t>
            </a:r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endParaRPr lang="en-US" sz="1200" dirty="0"/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Health and social care staff: </a:t>
            </a:r>
            <a:r>
              <a:rPr lang="en-US" sz="1200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more culturally and linguistically appropriate consultation messages.</a:t>
            </a:r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endParaRPr lang="en-US" sz="1200" dirty="0"/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Public health services: </a:t>
            </a:r>
            <a:r>
              <a:rPr lang="en-US" sz="1200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evidence to refine targeted AMR education and stewardship materials (UK Health Security Agency and Royal College of General Practitioners, 2024).</a:t>
            </a:r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endParaRPr lang="en-US" sz="1200" dirty="0"/>
          </a:p>
          <a:p>
            <a:pPr marL="285750" indent="-285750">
              <a:lnSpc>
                <a:spcPct val="85000"/>
              </a:lnSpc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Policy relevance: </a:t>
            </a:r>
            <a:r>
              <a:rPr lang="en-US" sz="1200" dirty="0">
                <a:solidFill>
                  <a:srgbClr val="172B38"/>
                </a:solidFill>
                <a:ea typeface="Arial" pitchFamily="34" charset="-122"/>
                <a:cs typeface="Arial" pitchFamily="34" charset="-120"/>
              </a:rPr>
              <a:t>aligns with the UK 2024 to 2029 AMR action plan’s public engagement and stewardship priorities (Department of Health and Social Care, 2024).</a:t>
            </a:r>
            <a:endParaRPr lang="en-US" sz="1200" dirty="0"/>
          </a:p>
        </p:txBody>
      </p:sp>
      <p:sp>
        <p:nvSpPr>
          <p:cNvPr id="45" name="Text 41"/>
          <p:cNvSpPr/>
          <p:nvPr/>
        </p:nvSpPr>
        <p:spPr>
          <a:xfrm>
            <a:off x="10276840" y="9638511"/>
            <a:ext cx="4069080" cy="457200"/>
          </a:xfrm>
          <a:prstGeom prst="rect">
            <a:avLst/>
          </a:prstGeom>
          <a:solidFill>
            <a:srgbClr val="E6F4F3"/>
          </a:solidFill>
          <a:ln w="12700">
            <a:solidFill>
              <a:srgbClr val="D2DCE2"/>
            </a:solidFill>
          </a:ln>
        </p:spPr>
        <p:txBody>
          <a:bodyPr wrap="square" lIns="889" tIns="889" rIns="889" bIns="889" rtlCol="0" anchor="t">
            <a:normAutofit fontScale="85000" lnSpcReduction="100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1599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Expected outcome: Awareness messages that are accurate, practical and culturally responsive.</a:t>
            </a:r>
            <a:endParaRPr lang="en-US" sz="1500" dirty="0"/>
          </a:p>
        </p:txBody>
      </p:sp>
      <p:sp>
        <p:nvSpPr>
          <p:cNvPr id="46" name="Text 42"/>
          <p:cNvSpPr/>
          <p:nvPr/>
        </p:nvSpPr>
        <p:spPr>
          <a:xfrm>
            <a:off x="14616684" y="10280599"/>
            <a:ext cx="320040" cy="18288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1200" dirty="0">
                <a:solidFill>
                  <a:srgbClr val="5B68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200" dirty="0"/>
          </a:p>
        </p:txBody>
      </p:sp>
      <p:graphicFrame>
        <p:nvGraphicFramePr>
          <p:cNvPr id="47" name="Chart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257504"/>
              </p:ext>
            </p:extLst>
          </p:nvPr>
        </p:nvGraphicFramePr>
        <p:xfrm>
          <a:off x="630936" y="5997955"/>
          <a:ext cx="2148840" cy="30086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8" name="Picture 47">
            <a:extLst>
              <a:ext uri="{FF2B5EF4-FFF2-40B4-BE49-F238E27FC236}">
                <a16:creationId xmlns:a16="http://schemas.microsoft.com/office/drawing/2014/main" id="{DC32088D-E340-0516-21F9-EC66D08523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2388"/>
          <a:stretch>
            <a:fillRect/>
          </a:stretch>
        </p:blipFill>
        <p:spPr>
          <a:xfrm>
            <a:off x="12667489" y="5676041"/>
            <a:ext cx="1851151" cy="378133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C3C3C7D-024C-04B1-A1C9-06F6C6108E31}"/>
              </a:ext>
            </a:extLst>
          </p:cNvPr>
          <p:cNvSpPr txBox="1"/>
          <p:nvPr/>
        </p:nvSpPr>
        <p:spPr>
          <a:xfrm>
            <a:off x="12503404" y="9422507"/>
            <a:ext cx="2179320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/>
              <a:t>Source: (Ministry of Health and Wellness, Barbados, 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5119604" cy="777240"/>
          </a:xfrm>
          <a:prstGeom prst="rect">
            <a:avLst/>
          </a:prstGeom>
          <a:solidFill>
            <a:srgbClr val="0D324A"/>
          </a:solidFill>
          <a:ln w="12700">
            <a:solidFill>
              <a:srgbClr val="0D324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210312"/>
            <a:ext cx="3200400" cy="32004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548639" y="1024127"/>
            <a:ext cx="14388085" cy="8671415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18288" bIns="0" rtlCol="0" anchor="t">
            <a:noAutofit/>
          </a:bodyPr>
          <a:lstStyle/>
          <a:p>
            <a:pPr lvl="0"/>
            <a:r>
              <a:rPr lang="en-US" sz="1600" dirty="0"/>
              <a:t>Cabral, C., Horwood, J., Hay, A.D. and Lucas, P.J. (2014) ‘How communication affects prescription decisions in consultations for acute illness in children: a systematic review and meta-ethnography’, </a:t>
            </a:r>
            <a:r>
              <a:rPr lang="en-US" sz="1600" i="1" dirty="0"/>
              <a:t>BMC Family Practice</a:t>
            </a:r>
            <a:r>
              <a:rPr lang="en-US" sz="1600" dirty="0"/>
              <a:t>, 15, article 63. Available at: </a:t>
            </a:r>
            <a:r>
              <a:rPr lang="en-US" sz="1600" dirty="0">
                <a:hlinkClick r:id="rId3"/>
              </a:rPr>
              <a:t>https://doi.org/10.1186/1471-2296-15-63</a:t>
            </a:r>
            <a:r>
              <a:rPr lang="en-US" sz="1600" dirty="0"/>
              <a:t>.</a:t>
            </a:r>
          </a:p>
          <a:p>
            <a:pPr lvl="0"/>
            <a:r>
              <a:rPr lang="en-US" sz="1600" dirty="0" err="1"/>
              <a:t>Coxeter</a:t>
            </a:r>
            <a:r>
              <a:rPr lang="en-US" sz="1600" dirty="0"/>
              <a:t>, P., Del Mar, C.B., McGregor, L., Beller, E.M. and Hoffmann, T.C. (2015) ‘Interventions to facilitate shared decision making to address antibiotic use for acute respiratory infections in primary care’, </a:t>
            </a:r>
            <a:r>
              <a:rPr lang="en-US" sz="1600" i="1" dirty="0"/>
              <a:t>Cochrane Database of Systematic Reviews</a:t>
            </a:r>
            <a:r>
              <a:rPr lang="en-US" sz="1600" dirty="0"/>
              <a:t>, 2015(11), CD010907. Available at: </a:t>
            </a:r>
            <a:r>
              <a:rPr lang="en-US" sz="1600" dirty="0">
                <a:hlinkClick r:id="rId4"/>
              </a:rPr>
              <a:t>https://doi.org/10.1002/14651858.CD010907.pub2</a:t>
            </a:r>
            <a:r>
              <a:rPr lang="en-US" sz="1600" dirty="0"/>
              <a:t>.</a:t>
            </a:r>
          </a:p>
          <a:p>
            <a:pPr lvl="0"/>
            <a:r>
              <a:rPr lang="en-US" sz="1600" dirty="0"/>
              <a:t>Critical Appraisal Skills </a:t>
            </a:r>
            <a:r>
              <a:rPr lang="en-US" sz="1600" dirty="0" err="1"/>
              <a:t>Programme</a:t>
            </a:r>
            <a:r>
              <a:rPr lang="en-US" sz="1600" dirty="0"/>
              <a:t> (2024) </a:t>
            </a:r>
            <a:r>
              <a:rPr lang="en-US" sz="1600" i="1" dirty="0"/>
              <a:t>CASP checklists</a:t>
            </a:r>
            <a:r>
              <a:rPr lang="en-US" sz="1600" dirty="0"/>
              <a:t>. Available at: </a:t>
            </a:r>
            <a:r>
              <a:rPr lang="en-US" sz="1600" dirty="0">
                <a:hlinkClick r:id="rId5"/>
              </a:rPr>
              <a:t>https://casp-uk.net/casp-tools-checklists/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Department of Health and Social Care (2024) </a:t>
            </a:r>
            <a:r>
              <a:rPr lang="en-US" sz="1600" i="1" dirty="0"/>
              <a:t>Confronting antimicrobial resistance 2024 to 2029</a:t>
            </a:r>
            <a:r>
              <a:rPr lang="en-US" sz="1600" dirty="0"/>
              <a:t>. London: HM Government. Available at: </a:t>
            </a:r>
            <a:r>
              <a:rPr lang="en-US" sz="1600" dirty="0">
                <a:hlinkClick r:id="rId6"/>
              </a:rPr>
              <a:t>https://www.gov.uk/government/publications/uk-5-year-action-plan-for-antimicrobial-resistance-2024-to-2029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Health Research Authority (2026) </a:t>
            </a:r>
            <a:r>
              <a:rPr lang="en-US" sz="1600" i="1" dirty="0"/>
              <a:t>UK Policy Framework for Health and Social Care Research</a:t>
            </a:r>
            <a:r>
              <a:rPr lang="en-US" sz="1600" dirty="0"/>
              <a:t>. Available at: </a:t>
            </a:r>
            <a:r>
              <a:rPr lang="en-US" sz="1600" dirty="0">
                <a:hlinkClick r:id="rId7"/>
              </a:rPr>
              <a:t>https://www.hra.nhs.uk/planning-and-improving-research/policies-standards-legislation/uk-policy-framework-health-social-care-research/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Joanna Briggs Institute (2024) </a:t>
            </a:r>
            <a:r>
              <a:rPr lang="en-US" sz="1600" i="1" dirty="0"/>
              <a:t>Critical appraisal tools</a:t>
            </a:r>
            <a:r>
              <a:rPr lang="en-US" sz="1600" dirty="0"/>
              <a:t>. Available at: </a:t>
            </a:r>
            <a:r>
              <a:rPr lang="en-US" sz="1600" dirty="0">
                <a:hlinkClick r:id="rId8"/>
              </a:rPr>
              <a:t>https://jbi.global/critical-appraisal-tools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McNulty, C.A.M., Read, B., Quigley, A., Verlander, N.Q. and Lecky, D.M. (2022) ‘What the public in England know about antibiotic use and resistance in 2020: a face-to-face questionnaire survey’, </a:t>
            </a:r>
            <a:r>
              <a:rPr lang="en-US" sz="1600" i="1" dirty="0"/>
              <a:t>BMJ Open</a:t>
            </a:r>
            <a:r>
              <a:rPr lang="en-US" sz="1600" dirty="0"/>
              <a:t>, 12, e055464. Available at: </a:t>
            </a:r>
            <a:r>
              <a:rPr lang="en-US" sz="1600" dirty="0">
                <a:hlinkClick r:id="rId9"/>
              </a:rPr>
              <a:t>https://doi.org/10.1136/bmjopen-2021-055464</a:t>
            </a:r>
            <a:r>
              <a:rPr lang="en-US" sz="1600" dirty="0"/>
              <a:t>.</a:t>
            </a:r>
          </a:p>
          <a:p>
            <a:r>
              <a:rPr lang="en-US" sz="1600" dirty="0"/>
              <a:t>Ministry of Health and Wellness, Barbados (2025) ‘World AMR Awareness Week 2025: Act Now. Protect Our Present. Secure Our Future’ [Instagram post], 21 November. Available at: </a:t>
            </a:r>
            <a:r>
              <a:rPr lang="en-US" sz="1600" dirty="0">
                <a:hlinkClick r:id="rId10"/>
              </a:rPr>
              <a:t>https://www.instagram.com/p/DRUdwdtkROW/</a:t>
            </a:r>
            <a:endParaRPr lang="en-US" sz="1600" dirty="0"/>
          </a:p>
          <a:p>
            <a:pPr lvl="0"/>
            <a:r>
              <a:rPr lang="en-US" sz="1600" dirty="0"/>
              <a:t>National Institute for Health and Care Excellence (2015) </a:t>
            </a:r>
            <a:r>
              <a:rPr lang="en-US" sz="1600" i="1" dirty="0"/>
              <a:t>Antimicrobial stewardship: systems and processes for effective antimicrobial medicine use</a:t>
            </a:r>
            <a:r>
              <a:rPr lang="en-US" sz="1600" dirty="0"/>
              <a:t>. NICE guideline NG15. Available at: </a:t>
            </a:r>
            <a:r>
              <a:rPr lang="en-US" sz="1600" dirty="0">
                <a:hlinkClick r:id="rId11"/>
              </a:rPr>
              <a:t>https://www.nice.org.uk/guidance/ng15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National Institute for Health and Care Excellence (2017) </a:t>
            </a:r>
            <a:r>
              <a:rPr lang="en-US" sz="1600" i="1" dirty="0"/>
              <a:t>Antimicrobial stewardship: changing risk-related </a:t>
            </a:r>
            <a:r>
              <a:rPr lang="en-US" sz="1600" i="1" dirty="0" err="1"/>
              <a:t>behaviours</a:t>
            </a:r>
            <a:r>
              <a:rPr lang="en-US" sz="1600" i="1" dirty="0"/>
              <a:t> in the general population</a:t>
            </a:r>
            <a:r>
              <a:rPr lang="en-US" sz="1600" dirty="0"/>
              <a:t>. NICE guideline NG63. Available at: </a:t>
            </a:r>
            <a:r>
              <a:rPr lang="en-US" sz="1600" dirty="0">
                <a:hlinkClick r:id="rId12"/>
              </a:rPr>
              <a:t>https://www.nice.org.uk/guidance/ng63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National Institute for Health and Care Excellence (2019) </a:t>
            </a:r>
            <a:r>
              <a:rPr lang="en-US" sz="1600" i="1" dirty="0"/>
              <a:t>Cough (acute): antimicrobial prescribing</a:t>
            </a:r>
            <a:r>
              <a:rPr lang="en-US" sz="1600" dirty="0"/>
              <a:t>. NICE guideline NG120. Available at: </a:t>
            </a:r>
            <a:r>
              <a:rPr lang="en-US" sz="1600" dirty="0">
                <a:hlinkClick r:id="rId13"/>
              </a:rPr>
              <a:t>https://www.nice.org.uk/guidance/ng120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Office for National Statistics (2022) </a:t>
            </a:r>
            <a:r>
              <a:rPr lang="en-US" sz="1600" i="1" dirty="0"/>
              <a:t>Ethnic group, England and Wales: Census 2021</a:t>
            </a:r>
            <a:r>
              <a:rPr lang="en-US" sz="1600" dirty="0"/>
              <a:t>. Available at: </a:t>
            </a:r>
            <a:r>
              <a:rPr lang="en-US" sz="1600" dirty="0">
                <a:hlinkClick r:id="rId14"/>
              </a:rPr>
              <a:t>https://www.ons.gov.uk/peoplepopulationandcommunity/culturalidentity/ethnicity/bulletins/ethnicgroupenglandandwales/census2021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Page, M.J. </a:t>
            </a:r>
            <a:r>
              <a:rPr lang="en-US" sz="1600" i="1" dirty="0"/>
              <a:t>et al.</a:t>
            </a:r>
            <a:r>
              <a:rPr lang="en-US" sz="1600" dirty="0"/>
              <a:t> (2021) ‘The PRISMA 2020 statement: an updated guideline for reporting systematic reviews’, </a:t>
            </a:r>
            <a:r>
              <a:rPr lang="en-US" sz="1600" i="1" dirty="0"/>
              <a:t>BMJ</a:t>
            </a:r>
            <a:r>
              <a:rPr lang="en-US" sz="1600" dirty="0"/>
              <a:t>, 372, n71. Available at: </a:t>
            </a:r>
            <a:r>
              <a:rPr lang="en-US" sz="1600" dirty="0">
                <a:hlinkClick r:id="rId15"/>
              </a:rPr>
              <a:t>https://doi.org/10.1136/bmj.n71</a:t>
            </a:r>
            <a:r>
              <a:rPr lang="en-US" sz="1600" dirty="0"/>
              <a:t>.</a:t>
            </a:r>
          </a:p>
          <a:p>
            <a:pPr lvl="0"/>
            <a:r>
              <a:rPr lang="en-US" sz="1600" dirty="0"/>
              <a:t>UK Health Security Agency (2026) </a:t>
            </a:r>
            <a:r>
              <a:rPr lang="en-US" sz="1600" i="1" dirty="0"/>
              <a:t>English surveillance </a:t>
            </a:r>
            <a:r>
              <a:rPr lang="en-US" sz="1600" i="1" dirty="0" err="1"/>
              <a:t>programme</a:t>
            </a:r>
            <a:r>
              <a:rPr lang="en-US" sz="1600" i="1" dirty="0"/>
              <a:t> for antimicrobial </a:t>
            </a:r>
            <a:r>
              <a:rPr lang="en-US" sz="1600" i="1" dirty="0" err="1"/>
              <a:t>utilisation</a:t>
            </a:r>
            <a:r>
              <a:rPr lang="en-US" sz="1600" i="1" dirty="0"/>
              <a:t> and resistance (ESPAUR) 2024 to 2025 report</a:t>
            </a:r>
            <a:r>
              <a:rPr lang="en-US" sz="1600" dirty="0"/>
              <a:t>. Available at: </a:t>
            </a:r>
            <a:r>
              <a:rPr lang="en-US" sz="1600" dirty="0">
                <a:hlinkClick r:id="rId16"/>
              </a:rPr>
              <a:t>https://www.gov.uk/government/publications/english-surveillance-programme-for-antimicrobial-utilisation-and-resistance-espaur-2024-to-2025-report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UK Health Security Agency and Royal College of General Practitioners (2024) </a:t>
            </a:r>
            <a:r>
              <a:rPr lang="en-US" sz="1600" i="1" dirty="0"/>
              <a:t>TARGET antibiotics toolkit</a:t>
            </a:r>
            <a:r>
              <a:rPr lang="en-US" sz="1600" dirty="0"/>
              <a:t>. Available at: </a:t>
            </a:r>
            <a:r>
              <a:rPr lang="en-US" sz="1600" dirty="0">
                <a:hlinkClick r:id="rId17"/>
              </a:rPr>
              <a:t>https://www.rcgp.org.uk/TARGETantibiotics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World Health Organization (2026) </a:t>
            </a:r>
            <a:r>
              <a:rPr lang="en-US" sz="1600" i="1" dirty="0"/>
              <a:t>Antimicrobial resistance</a:t>
            </a:r>
            <a:r>
              <a:rPr lang="en-US" sz="1600" dirty="0"/>
              <a:t>. Available at: </a:t>
            </a:r>
            <a:r>
              <a:rPr lang="en-US" sz="1600" dirty="0">
                <a:hlinkClick r:id="rId18"/>
              </a:rPr>
              <a:t>https://www.who.int/news-room/fact-sheets/detail/antimicrobial-resistance</a:t>
            </a:r>
            <a:r>
              <a:rPr lang="en-US" sz="1600" dirty="0"/>
              <a:t> (Accessed: 7 October 2026).</a:t>
            </a:r>
          </a:p>
          <a:p>
            <a:pPr lvl="0"/>
            <a:r>
              <a:rPr lang="en-US" sz="1600" dirty="0"/>
              <a:t>World Health Organization (WHO) India (2025) World AMR Awareness Week 2025. Available at: </a:t>
            </a:r>
            <a:r>
              <a:rPr lang="en-US" sz="1600" dirty="0">
                <a:hlinkClick r:id="rId19"/>
              </a:rPr>
              <a:t>https://www.who.int/india/news-room/events/detail/2025/11/18/default-calendar/world-amr-awareness-week-2025</a:t>
            </a:r>
            <a:endParaRPr lang="en-US" sz="1600" dirty="0"/>
          </a:p>
          <a:p>
            <a:pPr marL="0" indent="0" algn="l">
              <a:lnSpc>
                <a:spcPct val="96000"/>
              </a:lnSpc>
              <a:spcAft>
                <a:spcPts val="500"/>
              </a:spcAft>
              <a:buNone/>
            </a:pPr>
            <a:endParaRPr sz="2000" i="0" dirty="0">
              <a:solidFill>
                <a:srgbClr val="182B38"/>
              </a:solidFill>
              <a:latin typeface="Arial"/>
            </a:endParaRPr>
          </a:p>
        </p:txBody>
      </p:sp>
      <p:sp>
        <p:nvSpPr>
          <p:cNvPr id="8" name="Text 6"/>
          <p:cNvSpPr/>
          <p:nvPr/>
        </p:nvSpPr>
        <p:spPr>
          <a:xfrm>
            <a:off x="14616684" y="10280599"/>
            <a:ext cx="320040" cy="182880"/>
          </a:xfrm>
          <a:prstGeom prst="rect">
            <a:avLst/>
          </a:prstGeom>
          <a:noFill/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1200" dirty="0">
                <a:solidFill>
                  <a:srgbClr val="5B68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1593</Words>
  <Application>Microsoft Office PowerPoint</Application>
  <PresentationFormat>Custom</PresentationFormat>
  <Paragraphs>91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AMR Awareness Among South Asian Parents of Children Under Five in UK Primary Care</dc:title>
  <dc:subject>LCHS7008 Component 1 Poster</dc:subject>
  <cp:lastModifiedBy>Ritu Panna Saha</cp:lastModifiedBy>
  <cp:revision>8</cp:revision>
  <dcterms:created xsi:type="dcterms:W3CDTF">2026-10-07T08:08:37Z</dcterms:created>
  <dcterms:modified xsi:type="dcterms:W3CDTF">2026-10-10T10:17:09Z</dcterms:modified>
</cp:coreProperties>
</file>