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0" r:id="rId4"/>
    <p:sldId id="258" r:id="rId5"/>
    <p:sldId id="259" r:id="rId6"/>
    <p:sldId id="261" r:id="rId7"/>
    <p:sldId id="262" r:id="rId8"/>
    <p:sldId id="268" r:id="rId9"/>
    <p:sldId id="264"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94660"/>
  </p:normalViewPr>
  <p:slideViewPr>
    <p:cSldViewPr snapToGrid="0">
      <p:cViewPr varScale="1">
        <p:scale>
          <a:sx n="70" d="100"/>
          <a:sy n="70" d="100"/>
        </p:scale>
        <p:origin x="61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E1CA9-E80A-4A5F-BB2D-DA7C24356E5B}" type="datetimeFigureOut">
              <a:rPr lang="en-GB" smtClean="0"/>
              <a:t>17/03/2015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A45736-5780-4183-BC27-68C02A040976}" type="slidenum">
              <a:rPr lang="en-GB" smtClean="0"/>
              <a:t>‹#›</a:t>
            </a:fld>
            <a:endParaRPr lang="en-GB"/>
          </a:p>
        </p:txBody>
      </p:sp>
    </p:spTree>
    <p:extLst>
      <p:ext uri="{BB962C8B-B14F-4D97-AF65-F5344CB8AC3E}">
        <p14:creationId xmlns:p14="http://schemas.microsoft.com/office/powerpoint/2010/main" val="293243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Much influenced by the Greek artistic and philosophical tradition  which  he  began  to study and interpret  through the innovative lens of classical philology (Bonn) he was  soon appointed to the chair of Classical Philology at the University of Basel, at the tender age of 24.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appointment attests to his emerging  brilliance and also the early impress of constructivist and historical forms of thought linked to an emerging appreciation of the importance of language in late 19</a:t>
            </a:r>
            <a:r>
              <a:rPr lang="en-GB" baseline="30000" dirty="0" smtClean="0"/>
              <a:t>th</a:t>
            </a:r>
            <a:r>
              <a:rPr lang="en-GB" dirty="0" smtClean="0"/>
              <a:t> century academia. This, coupled with  Nietzsche’s  preferred means of expressing it,  through the stylistic influences of Wagner’s heroic, visionary and distinctly Schopenhauerian  idiom, ensured that Nietzsche remains perhaps the most arresting of all the </a:t>
            </a:r>
            <a:r>
              <a:rPr lang="en-GB" baseline="30000" dirty="0" smtClean="0"/>
              <a:t> 19th   Century </a:t>
            </a:r>
            <a:r>
              <a:rPr lang="en-GB" dirty="0" smtClean="0"/>
              <a:t>philosophical stylists.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F0A45736-5780-4183-BC27-68C02A040976}" type="slidenum">
              <a:rPr lang="en-GB" smtClean="0"/>
              <a:t>4</a:t>
            </a:fld>
            <a:endParaRPr lang="en-GB"/>
          </a:p>
        </p:txBody>
      </p:sp>
    </p:spTree>
    <p:extLst>
      <p:ext uri="{BB962C8B-B14F-4D97-AF65-F5344CB8AC3E}">
        <p14:creationId xmlns:p14="http://schemas.microsoft.com/office/powerpoint/2010/main" val="961054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3/17/2015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3/17/2015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3/17/2015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3/17/2015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Nietzsche </a:t>
            </a:r>
            <a:endParaRPr lang="en-GB" dirty="0"/>
          </a:p>
        </p:txBody>
      </p:sp>
      <p:sp>
        <p:nvSpPr>
          <p:cNvPr id="3" name="Subtitle 2"/>
          <p:cNvSpPr>
            <a:spLocks noGrp="1"/>
          </p:cNvSpPr>
          <p:nvPr>
            <p:ph type="subTitle" idx="1"/>
          </p:nvPr>
        </p:nvSpPr>
        <p:spPr/>
        <p:txBody>
          <a:bodyPr/>
          <a:lstStyle/>
          <a:p>
            <a:r>
              <a:rPr lang="en-GB" dirty="0" smtClean="0"/>
              <a:t>Morality and ressentiment</a:t>
            </a:r>
            <a:endParaRPr lang="en-GB" dirty="0"/>
          </a:p>
        </p:txBody>
      </p:sp>
    </p:spTree>
    <p:extLst>
      <p:ext uri="{BB962C8B-B14F-4D97-AF65-F5344CB8AC3E}">
        <p14:creationId xmlns:p14="http://schemas.microsoft.com/office/powerpoint/2010/main" val="899893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41668"/>
            <a:ext cx="9296379" cy="1287887"/>
          </a:xfrm>
        </p:spPr>
        <p:txBody>
          <a:bodyPr/>
          <a:lstStyle/>
          <a:p>
            <a:r>
              <a:rPr lang="en-GB" dirty="0" smtClean="0"/>
              <a:t>Nietzsche: genealogy and the beginnings of constructivism  </a:t>
            </a:r>
            <a:endParaRPr lang="en-GB" dirty="0"/>
          </a:p>
        </p:txBody>
      </p:sp>
      <p:sp>
        <p:nvSpPr>
          <p:cNvPr id="3" name="Content Placeholder 2"/>
          <p:cNvSpPr>
            <a:spLocks noGrp="1"/>
          </p:cNvSpPr>
          <p:nvPr>
            <p:ph idx="1"/>
          </p:nvPr>
        </p:nvSpPr>
        <p:spPr>
          <a:xfrm>
            <a:off x="1541193" y="1622738"/>
            <a:ext cx="8946541" cy="5138670"/>
          </a:xfrm>
        </p:spPr>
        <p:txBody>
          <a:bodyPr>
            <a:normAutofit/>
          </a:bodyPr>
          <a:lstStyle/>
          <a:p>
            <a:endParaRPr lang="en-GB" dirty="0" smtClean="0"/>
          </a:p>
          <a:p>
            <a:r>
              <a:rPr lang="en-GB" dirty="0" smtClean="0"/>
              <a:t>Freidrich Nietzsche’s life and career 1844 – 1900 marks both the end of a particular philosophical epoch – the culmination of 19</a:t>
            </a:r>
            <a:r>
              <a:rPr lang="en-GB" baseline="30000" dirty="0" smtClean="0"/>
              <a:t>th</a:t>
            </a:r>
            <a:r>
              <a:rPr lang="en-GB" dirty="0" smtClean="0"/>
              <a:t> century philosophical thought and the beginnings of new and continuing influences on modern continental and critical  forms of thinking.</a:t>
            </a:r>
          </a:p>
          <a:p>
            <a:endParaRPr lang="en-GB" dirty="0"/>
          </a:p>
          <a:p>
            <a:r>
              <a:rPr lang="en-GB" dirty="0" smtClean="0"/>
              <a:t>In Nietzsche we see the end of essentialising and systematic philosophy undertaken in the form of Kant, Hegel and even the ‘style’ of Schopenhauer and the beginnings of a rugged philosophical individualism. It marks the emerging importance of ‘difference’. It is also ushers in </a:t>
            </a:r>
            <a:r>
              <a:rPr lang="en-GB" dirty="0"/>
              <a:t>a distinctive ‘aphoristic’ ‘style</a:t>
            </a:r>
            <a:r>
              <a:rPr lang="en-GB" dirty="0" smtClean="0"/>
              <a:t>’ of philosophy shorn of verbosity that permits a succinct questioning of the emergence and dubious efficacy of our existing moral order.</a:t>
            </a:r>
          </a:p>
          <a:p>
            <a:endParaRPr lang="en-GB" dirty="0" smtClean="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8717" y="2890515"/>
            <a:ext cx="1895475" cy="240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9409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The emergence of the ubermensch and the philosophical ‘exemplar’ </a:t>
            </a:r>
            <a:endParaRPr lang="en-GB" sz="4000" dirty="0"/>
          </a:p>
        </p:txBody>
      </p:sp>
      <p:sp>
        <p:nvSpPr>
          <p:cNvPr id="3" name="Content Placeholder 2"/>
          <p:cNvSpPr>
            <a:spLocks noGrp="1"/>
          </p:cNvSpPr>
          <p:nvPr>
            <p:ph idx="1"/>
          </p:nvPr>
        </p:nvSpPr>
        <p:spPr>
          <a:xfrm>
            <a:off x="1103312" y="2061275"/>
            <a:ext cx="8946541" cy="4618494"/>
          </a:xfrm>
        </p:spPr>
        <p:txBody>
          <a:bodyPr>
            <a:normAutofit fontScale="92500" lnSpcReduction="20000"/>
          </a:bodyPr>
          <a:lstStyle/>
          <a:p>
            <a:r>
              <a:rPr lang="en-GB" dirty="0"/>
              <a:t>In its most refined form, Nietzsche's philosophy presents a heroic and nuanced </a:t>
            </a:r>
            <a:r>
              <a:rPr lang="en-GB" dirty="0" smtClean="0"/>
              <a:t>philosophical vision </a:t>
            </a:r>
            <a:r>
              <a:rPr lang="en-GB" dirty="0"/>
              <a:t>that seeks to move ‘beyond’ our moral strictures through a careful mapping of their  flawed genealogical </a:t>
            </a:r>
            <a:r>
              <a:rPr lang="en-GB" dirty="0" smtClean="0"/>
              <a:t>roots, </a:t>
            </a:r>
            <a:r>
              <a:rPr lang="en-GB" dirty="0"/>
              <a:t>while in its more </a:t>
            </a:r>
            <a:r>
              <a:rPr lang="en-GB" dirty="0" smtClean="0"/>
              <a:t>shrill, debased </a:t>
            </a:r>
            <a:r>
              <a:rPr lang="en-GB" dirty="0"/>
              <a:t>or condemnatory and ‘nihilistic’ aspects it collapses into the ‘abyss ‘of elitism.  </a:t>
            </a:r>
            <a:endParaRPr lang="en-GB" dirty="0" smtClean="0"/>
          </a:p>
          <a:p>
            <a:endParaRPr lang="en-GB" dirty="0"/>
          </a:p>
          <a:p>
            <a:r>
              <a:rPr lang="en-GB" dirty="0" smtClean="0"/>
              <a:t> The preferred philosophical ‘vehicle’ is  Nietzsche’s  idea of the ‘ubermensch’ or  Greek ‘aristo’ : the ‘great men’ (overmen) through which  issues of health and ‘life affirming’ practice would underpin an new ‘morality’ </a:t>
            </a:r>
            <a:r>
              <a:rPr lang="en-GB" dirty="0" smtClean="0"/>
              <a:t>(Wilkerson 2009; Wicks </a:t>
            </a:r>
            <a:r>
              <a:rPr lang="en-GB" dirty="0" smtClean="0"/>
              <a:t>2011).</a:t>
            </a:r>
            <a:endParaRPr lang="en-GB" dirty="0"/>
          </a:p>
          <a:p>
            <a:endParaRPr lang="en-GB" dirty="0"/>
          </a:p>
          <a:p>
            <a:r>
              <a:rPr lang="en-GB" dirty="0"/>
              <a:t>While the philosophical project ends in self indulgence, </a:t>
            </a:r>
            <a:r>
              <a:rPr lang="en-GB" dirty="0" smtClean="0"/>
              <a:t>physical collapse </a:t>
            </a:r>
            <a:r>
              <a:rPr lang="en-GB" dirty="0"/>
              <a:t>and madness, the critical </a:t>
            </a:r>
            <a:r>
              <a:rPr lang="en-GB" dirty="0" smtClean="0"/>
              <a:t>and philosophical legacy </a:t>
            </a:r>
            <a:r>
              <a:rPr lang="en-GB" dirty="0"/>
              <a:t>endures. The bold employment of  aphoristic, poetic and quasi prophetic styles continues to influence, broaden and deepen areas into which philosophical thought can make a difference. See for example Gilles Deleuze, Michel Foucault and  Jacques Derrida.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3955" y="1236959"/>
            <a:ext cx="1905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8507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94468"/>
            <a:ext cx="9404723" cy="1084881"/>
          </a:xfrm>
        </p:spPr>
        <p:txBody>
          <a:bodyPr/>
          <a:lstStyle/>
          <a:p>
            <a:r>
              <a:rPr lang="en-GB" dirty="0" smtClean="0"/>
              <a:t>The making of genius</a:t>
            </a:r>
            <a:endParaRPr lang="en-GB" dirty="0"/>
          </a:p>
        </p:txBody>
      </p:sp>
      <p:sp>
        <p:nvSpPr>
          <p:cNvPr id="3" name="Content Placeholder 2"/>
          <p:cNvSpPr>
            <a:spLocks noGrp="1"/>
          </p:cNvSpPr>
          <p:nvPr>
            <p:ph idx="1"/>
          </p:nvPr>
        </p:nvSpPr>
        <p:spPr>
          <a:xfrm>
            <a:off x="1103312" y="1146875"/>
            <a:ext cx="8946541" cy="5711125"/>
          </a:xfrm>
        </p:spPr>
        <p:txBody>
          <a:bodyPr>
            <a:normAutofit/>
          </a:bodyPr>
          <a:lstStyle/>
          <a:p>
            <a:r>
              <a:rPr lang="en-GB" dirty="0" smtClean="0"/>
              <a:t>Properly understood, Nietzsche’s early work can be seen as a philosophical confluence of Wagner's artistic tutelage (they enjoyed a stormy master/pupil  relationship) and  the influence of Schopenhauer's philosophical and voluntaristic legacy. Nietzsche read Schopenhauer at  the age of 21</a:t>
            </a:r>
          </a:p>
          <a:p>
            <a:endParaRPr lang="en-GB" dirty="0"/>
          </a:p>
          <a:p>
            <a:r>
              <a:rPr lang="en-GB" dirty="0" smtClean="0"/>
              <a:t>Born in the small rural village of  </a:t>
            </a:r>
            <a:r>
              <a:rPr lang="en-GB" dirty="0"/>
              <a:t>Röcken bei </a:t>
            </a:r>
            <a:r>
              <a:rPr lang="en-GB" dirty="0" smtClean="0"/>
              <a:t>Lützen in1844, Nietzsche emerges as a highly strung and brilliant scholar. </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8668" y="4242557"/>
            <a:ext cx="1971675" cy="232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5022" y="4118732"/>
            <a:ext cx="1866900" cy="244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467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248002"/>
            <a:ext cx="9404723" cy="1400530"/>
          </a:xfrm>
        </p:spPr>
        <p:txBody>
          <a:bodyPr/>
          <a:lstStyle/>
          <a:p>
            <a:r>
              <a:rPr lang="en-GB" dirty="0" smtClean="0"/>
              <a:t>Early work: </a:t>
            </a:r>
            <a:endParaRPr lang="en-GB" dirty="0"/>
          </a:p>
        </p:txBody>
      </p:sp>
      <p:sp>
        <p:nvSpPr>
          <p:cNvPr id="3" name="Content Placeholder 2"/>
          <p:cNvSpPr>
            <a:spLocks noGrp="1"/>
          </p:cNvSpPr>
          <p:nvPr>
            <p:ph idx="1"/>
          </p:nvPr>
        </p:nvSpPr>
        <p:spPr>
          <a:xfrm>
            <a:off x="1103312" y="1514902"/>
            <a:ext cx="8946541" cy="4733498"/>
          </a:xfrm>
        </p:spPr>
        <p:txBody>
          <a:bodyPr>
            <a:normAutofit fontScale="92500" lnSpcReduction="20000"/>
          </a:bodyPr>
          <a:lstStyle/>
          <a:p>
            <a:endParaRPr lang="en-GB" dirty="0" smtClean="0"/>
          </a:p>
          <a:p>
            <a:r>
              <a:rPr lang="en-GB" dirty="0" smtClean="0"/>
              <a:t>1872 </a:t>
            </a:r>
            <a:r>
              <a:rPr lang="en-GB" dirty="0" smtClean="0"/>
              <a:t>– 1876 including his first published work ‘The Birth of tragedy’ (1872) reprinted in 1886 and seminal thoughts outlined in unpublished essays such as ‘On </a:t>
            </a:r>
            <a:r>
              <a:rPr lang="en-GB" dirty="0"/>
              <a:t>Truth and Lies in a </a:t>
            </a:r>
            <a:r>
              <a:rPr lang="en-GB" dirty="0" smtClean="0"/>
              <a:t>Nonmoral </a:t>
            </a:r>
            <a:r>
              <a:rPr lang="en-GB" dirty="0" smtClean="0"/>
              <a:t>Sense’ which date to </a:t>
            </a:r>
            <a:r>
              <a:rPr lang="en-GB" dirty="0" smtClean="0"/>
              <a:t>1873; cited in R Wicks (2011).   </a:t>
            </a:r>
            <a:endParaRPr lang="en-GB" dirty="0" smtClean="0"/>
          </a:p>
          <a:p>
            <a:endParaRPr lang="en-GB" dirty="0"/>
          </a:p>
          <a:p>
            <a:r>
              <a:rPr lang="en-GB" dirty="0" smtClean="0"/>
              <a:t>The key ideas emerging in such early works include: an appropriation of the schopenhauerian conception of the ‘Will’ but reimagining it into his famous distinction between the  ‘life affirming’ Dionysian force of ‘self creation’ and  the present somewhat  ossified or bowdlerised ‘apollonian’ forms of Greek thought and logic (Wicks 2011)</a:t>
            </a:r>
          </a:p>
          <a:p>
            <a:endParaRPr lang="en-GB" dirty="0"/>
          </a:p>
          <a:p>
            <a:r>
              <a:rPr lang="en-GB" dirty="0" smtClean="0"/>
              <a:t>Additionally we find the first references toward  Nietzsche's emerging  view of the potentially treacherous and metaphorical role of language in the philosophical  pursuit of ‘truth’ which Nietzsche derides as  </a:t>
            </a:r>
            <a:r>
              <a:rPr lang="en-GB" dirty="0"/>
              <a:t>a </a:t>
            </a:r>
            <a:r>
              <a:rPr lang="en-GB" dirty="0" smtClean="0"/>
              <a:t>‘mobile </a:t>
            </a:r>
            <a:r>
              <a:rPr lang="en-GB" dirty="0"/>
              <a:t>army of metaphors, metonyms, and </a:t>
            </a:r>
            <a:r>
              <a:rPr lang="en-GB" dirty="0" smtClean="0"/>
              <a:t>anthropomorphisms’ (1873).     </a:t>
            </a:r>
            <a:endParaRPr lang="en-GB" dirty="0"/>
          </a:p>
        </p:txBody>
      </p:sp>
    </p:spTree>
    <p:extLst>
      <p:ext uri="{BB962C8B-B14F-4D97-AF65-F5344CB8AC3E}">
        <p14:creationId xmlns:p14="http://schemas.microsoft.com/office/powerpoint/2010/main" val="340031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Middle period: 1877 - 1882</a:t>
            </a:r>
            <a:endParaRPr lang="en-GB" dirty="0"/>
          </a:p>
        </p:txBody>
      </p:sp>
      <p:sp>
        <p:nvSpPr>
          <p:cNvPr id="3" name="Content Placeholder 2"/>
          <p:cNvSpPr>
            <a:spLocks noGrp="1"/>
          </p:cNvSpPr>
          <p:nvPr>
            <p:ph idx="1"/>
          </p:nvPr>
        </p:nvSpPr>
        <p:spPr/>
        <p:txBody>
          <a:bodyPr/>
          <a:lstStyle/>
          <a:p>
            <a:r>
              <a:rPr lang="en-GB" dirty="0" smtClean="0"/>
              <a:t>In this period we get works that include ‘Human</a:t>
            </a:r>
            <a:r>
              <a:rPr lang="en-GB" dirty="0"/>
              <a:t>, All-Too </a:t>
            </a:r>
            <a:r>
              <a:rPr lang="en-GB" dirty="0" smtClean="0"/>
              <a:t>Human’ </a:t>
            </a:r>
            <a:r>
              <a:rPr lang="en-GB" dirty="0"/>
              <a:t>(1878-79), </a:t>
            </a:r>
            <a:r>
              <a:rPr lang="en-GB" dirty="0" smtClean="0"/>
              <a:t>‘Dawn’ </a:t>
            </a:r>
            <a:r>
              <a:rPr lang="en-GB" dirty="0"/>
              <a:t>(1881), and </a:t>
            </a:r>
            <a:r>
              <a:rPr lang="en-GB" dirty="0" smtClean="0"/>
              <a:t>‘The </a:t>
            </a:r>
            <a:r>
              <a:rPr lang="en-GB" dirty="0"/>
              <a:t>Gay </a:t>
            </a:r>
            <a:r>
              <a:rPr lang="en-GB" dirty="0" smtClean="0"/>
              <a:t>Science’ </a:t>
            </a:r>
            <a:r>
              <a:rPr lang="en-GB" dirty="0"/>
              <a:t>(1882</a:t>
            </a:r>
            <a:r>
              <a:rPr lang="en-GB" dirty="0" smtClean="0"/>
              <a:t>).</a:t>
            </a:r>
          </a:p>
          <a:p>
            <a:endParaRPr lang="en-GB" dirty="0"/>
          </a:p>
          <a:p>
            <a:r>
              <a:rPr lang="en-GB" dirty="0" smtClean="0"/>
              <a:t>This period marks an artistic  break with Wagner and a philosophical break with Schopenhauer. In it Nietzsche begins to set out his stall. </a:t>
            </a:r>
            <a:r>
              <a:rPr lang="en-GB" dirty="0"/>
              <a:t>We find references here to “becoming what one is</a:t>
            </a:r>
            <a:r>
              <a:rPr lang="en-GB" dirty="0" smtClean="0"/>
              <a:t>” </a:t>
            </a:r>
            <a:r>
              <a:rPr lang="en-GB" dirty="0" smtClean="0"/>
              <a:t>(cited in  D Wilkerson 2009: 2) which </a:t>
            </a:r>
            <a:r>
              <a:rPr lang="en-GB" dirty="0" smtClean="0"/>
              <a:t>requires for Nietzsche both a struggle with ones psychological, cultural and philosophical inheritance (a form of overcoming) through cultivating  a higher form of instinct – the beginnings of a resolute focus in his work on the increasingly idealised and lionised (Blonde </a:t>
            </a:r>
            <a:r>
              <a:rPr lang="en-GB" dirty="0" smtClean="0"/>
              <a:t>Beasts) </a:t>
            </a:r>
            <a:r>
              <a:rPr lang="en-GB" dirty="0" smtClean="0"/>
              <a:t>of the lordly caste which he both revered and attempted to emulate – albeit philosophically.       </a:t>
            </a:r>
            <a:endParaRPr lang="en-GB" dirty="0"/>
          </a:p>
        </p:txBody>
      </p:sp>
    </p:spTree>
    <p:extLst>
      <p:ext uri="{BB962C8B-B14F-4D97-AF65-F5344CB8AC3E}">
        <p14:creationId xmlns:p14="http://schemas.microsoft.com/office/powerpoint/2010/main" val="2591657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Mature and polemical writings: 1882 – 1900.</a:t>
            </a:r>
            <a:endParaRPr lang="en-GB" dirty="0"/>
          </a:p>
        </p:txBody>
      </p:sp>
      <p:sp>
        <p:nvSpPr>
          <p:cNvPr id="3" name="Content Placeholder 2"/>
          <p:cNvSpPr>
            <a:spLocks noGrp="1"/>
          </p:cNvSpPr>
          <p:nvPr>
            <p:ph idx="1"/>
          </p:nvPr>
        </p:nvSpPr>
        <p:spPr/>
        <p:txBody>
          <a:bodyPr>
            <a:normAutofit/>
          </a:bodyPr>
          <a:lstStyle/>
          <a:p>
            <a:r>
              <a:rPr lang="en-GB" dirty="0" smtClean="0"/>
              <a:t>This short period of some seven years - he collapses into madness in 1889 and dies some eleven years later in the care of his anti-Semitic sister () is  marked by intense and increasingly polemical writings,  which bear all the trademark signs of philosophical genius for which he is justly famed. </a:t>
            </a:r>
          </a:p>
          <a:p>
            <a:endParaRPr lang="en-GB" dirty="0" smtClean="0"/>
          </a:p>
          <a:p>
            <a:r>
              <a:rPr lang="en-GB" dirty="0" smtClean="0"/>
              <a:t>In this period we find works such as ‘</a:t>
            </a:r>
            <a:r>
              <a:rPr lang="en-GB" dirty="0" smtClean="0"/>
              <a:t>Ecce </a:t>
            </a:r>
            <a:r>
              <a:rPr lang="en-GB" dirty="0" smtClean="0"/>
              <a:t>Homo’ (1888) ‘The Anti Christ and Twilight of the Idols’ (1888) and his seminal work ‘Thus Spake Zarathustra’ written a little earlier in 1883 - 1885. In </a:t>
            </a:r>
            <a:r>
              <a:rPr lang="en-GB" dirty="0" smtClean="0"/>
              <a:t>it, we encounter a </a:t>
            </a:r>
            <a:r>
              <a:rPr lang="en-GB" dirty="0" smtClean="0"/>
              <a:t>provocative and enigmatic presence </a:t>
            </a:r>
            <a:r>
              <a:rPr lang="en-GB" dirty="0" smtClean="0"/>
              <a:t>who seems </a:t>
            </a:r>
            <a:r>
              <a:rPr lang="en-GB" dirty="0" smtClean="0"/>
              <a:t>to both mock and prophesize man’s fate in a swirl of poetic hyperbole.</a:t>
            </a:r>
            <a:endParaRPr lang="en-GB" dirty="0"/>
          </a:p>
          <a:p>
            <a:r>
              <a:rPr lang="en-GB" dirty="0" smtClean="0"/>
              <a:t> </a:t>
            </a:r>
            <a:endParaRPr lang="en-GB" dirty="0"/>
          </a:p>
          <a:p>
            <a:endParaRPr lang="en-GB" dirty="0"/>
          </a:p>
        </p:txBody>
      </p:sp>
    </p:spTree>
    <p:extLst>
      <p:ext uri="{BB962C8B-B14F-4D97-AF65-F5344CB8AC3E}">
        <p14:creationId xmlns:p14="http://schemas.microsoft.com/office/powerpoint/2010/main" val="836064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Thus Spake Zarathustra (1883 – 1885)</a:t>
            </a:r>
            <a:endParaRPr lang="en-GB" dirty="0"/>
          </a:p>
        </p:txBody>
      </p:sp>
      <p:sp>
        <p:nvSpPr>
          <p:cNvPr id="3" name="Content Placeholder 2"/>
          <p:cNvSpPr>
            <a:spLocks noGrp="1"/>
          </p:cNvSpPr>
          <p:nvPr>
            <p:ph idx="1"/>
          </p:nvPr>
        </p:nvSpPr>
        <p:spPr/>
        <p:txBody>
          <a:bodyPr/>
          <a:lstStyle/>
          <a:p>
            <a:r>
              <a:rPr lang="en-GB" dirty="0"/>
              <a:t>"Behold, I teach you the </a:t>
            </a:r>
            <a:r>
              <a:rPr lang="en-GB" dirty="0" err="1"/>
              <a:t>overman</a:t>
            </a:r>
            <a:r>
              <a:rPr lang="en-GB" dirty="0"/>
              <a:t>! The </a:t>
            </a:r>
            <a:r>
              <a:rPr lang="en-GB" dirty="0" err="1"/>
              <a:t>overman</a:t>
            </a:r>
            <a:r>
              <a:rPr lang="en-GB" dirty="0"/>
              <a:t> is the meaning of the earth. Let your will say: the </a:t>
            </a:r>
            <a:r>
              <a:rPr lang="en-GB" dirty="0" err="1"/>
              <a:t>overman</a:t>
            </a:r>
            <a:r>
              <a:rPr lang="en-GB" dirty="0"/>
              <a:t> </a:t>
            </a:r>
            <a:r>
              <a:rPr lang="en-GB" i="1" dirty="0"/>
              <a:t>shall be</a:t>
            </a:r>
            <a:r>
              <a:rPr lang="en-GB" dirty="0"/>
              <a:t> the meaning of the earth! I beseech you, my brothers, </a:t>
            </a:r>
            <a:r>
              <a:rPr lang="en-GB" i="1" dirty="0"/>
              <a:t>remain faithful to the earth</a:t>
            </a:r>
            <a:r>
              <a:rPr lang="en-GB" dirty="0"/>
              <a:t>, and do not believe those who speak to you of otherworldly hopes! Poison-mixers are they, whether they know it or not. Despisers of life are they, decaying and poisoned themselves, of whom the earth is weary: so let them go!"</a:t>
            </a:r>
          </a:p>
          <a:p>
            <a:r>
              <a:rPr lang="en-GB" dirty="0"/>
              <a:t>— </a:t>
            </a:r>
            <a:r>
              <a:rPr lang="en-GB" i="1" dirty="0"/>
              <a:t>Thus Spoke Zarathustra</a:t>
            </a:r>
            <a:r>
              <a:rPr lang="en-GB" dirty="0"/>
              <a:t>, Prologue</a:t>
            </a:r>
          </a:p>
          <a:p>
            <a:endParaRPr lang="en-GB" dirty="0"/>
          </a:p>
        </p:txBody>
      </p:sp>
      <p:pic>
        <p:nvPicPr>
          <p:cNvPr id="4" name="Picture 3"/>
          <p:cNvPicPr>
            <a:picLocks noChangeAspect="1"/>
          </p:cNvPicPr>
          <p:nvPr/>
        </p:nvPicPr>
        <p:blipFill>
          <a:blip r:embed="rId2"/>
          <a:stretch>
            <a:fillRect/>
          </a:stretch>
        </p:blipFill>
        <p:spPr>
          <a:xfrm>
            <a:off x="9481881" y="4150658"/>
            <a:ext cx="1908213" cy="2402032"/>
          </a:xfrm>
          <a:prstGeom prst="rect">
            <a:avLst/>
          </a:prstGeom>
        </p:spPr>
      </p:pic>
    </p:spTree>
    <p:extLst>
      <p:ext uri="{BB962C8B-B14F-4D97-AF65-F5344CB8AC3E}">
        <p14:creationId xmlns:p14="http://schemas.microsoft.com/office/powerpoint/2010/main" val="1734572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theory of ‘eternal reoccurrence’ </a:t>
            </a:r>
            <a:endParaRPr lang="en-GB" dirty="0"/>
          </a:p>
        </p:txBody>
      </p:sp>
      <p:sp>
        <p:nvSpPr>
          <p:cNvPr id="3" name="Content Placeholder 2"/>
          <p:cNvSpPr>
            <a:spLocks noGrp="1"/>
          </p:cNvSpPr>
          <p:nvPr>
            <p:ph idx="1"/>
          </p:nvPr>
        </p:nvSpPr>
        <p:spPr/>
        <p:txBody>
          <a:bodyPr>
            <a:normAutofit fontScale="92500" lnSpcReduction="20000"/>
          </a:bodyPr>
          <a:lstStyle/>
          <a:p>
            <a:r>
              <a:rPr lang="en-GB" dirty="0"/>
              <a:t>"Whoever thou </a:t>
            </a:r>
            <a:r>
              <a:rPr lang="en-GB" dirty="0" smtClean="0"/>
              <a:t>mayest </a:t>
            </a:r>
            <a:r>
              <a:rPr lang="en-GB" dirty="0"/>
              <a:t>be, beloved stranger, whom I meet here for the first time, avail thyself of this happy hour and of the stillness around us, and above us, and let me tell thee something of the thought which has suddenly risen before me like a star which would fain shed down its rays upon thee and every one, as befits the nature of light. - Fellow man! Your whole life, like a sandglass, will always be reversed and will ever run out again, - a long minute of time will elapse until all those conditions out of which you were evolved return in the wheel of the cosmic process. And then you will find every pain and every pleasure, every friend and every enemy, every hope and every error, every blade of grass and every ray of sunshine once more, and the whole fabric of things which make up your </a:t>
            </a:r>
            <a:r>
              <a:rPr lang="en-GB" dirty="0" smtClean="0"/>
              <a:t>life’ </a:t>
            </a:r>
            <a:r>
              <a:rPr lang="en-GB" dirty="0" smtClean="0"/>
              <a:t>(‘notes on the ‘eternal reoccurrence’ in Vol 16 of ‘The Complete Works of </a:t>
            </a:r>
            <a:r>
              <a:rPr lang="en-GB" dirty="0" err="1" smtClean="0"/>
              <a:t>Fre</a:t>
            </a:r>
            <a:r>
              <a:rPr lang="en-GB" dirty="0" smtClean="0"/>
              <a:t> ).</a:t>
            </a:r>
            <a:endParaRPr lang="en-GB" dirty="0" smtClean="0"/>
          </a:p>
          <a:p>
            <a:r>
              <a:rPr lang="en-GB" dirty="0" smtClean="0"/>
              <a:t>This prospect was used by Nietzsche as a mirror to foretell man’s fate: those inured to life would be fearful of it whereas those who had embraced it in the form of his ‘will to power’ would  welcome it.   </a:t>
            </a:r>
            <a:endParaRPr lang="en-GB" dirty="0"/>
          </a:p>
        </p:txBody>
      </p:sp>
    </p:spTree>
    <p:extLst>
      <p:ext uri="{BB962C8B-B14F-4D97-AF65-F5344CB8AC3E}">
        <p14:creationId xmlns:p14="http://schemas.microsoft.com/office/powerpoint/2010/main" val="2901866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7"/>
            <a:ext cx="9404723" cy="1484571"/>
          </a:xfrm>
        </p:spPr>
        <p:txBody>
          <a:bodyPr/>
          <a:lstStyle/>
          <a:p>
            <a:r>
              <a:rPr lang="en-GB" sz="3200" dirty="0" smtClean="0"/>
              <a:t>The ubermensch, the ‘</a:t>
            </a:r>
            <a:r>
              <a:rPr lang="en-GB" sz="3200" i="1" dirty="0" smtClean="0"/>
              <a:t>übermenschlich’ or superhuman’ and the ‘great men’ (</a:t>
            </a:r>
            <a:r>
              <a:rPr lang="en-GB" sz="3200" i="1" dirty="0" err="1" smtClean="0"/>
              <a:t>overman</a:t>
            </a:r>
            <a:r>
              <a:rPr lang="en-GB" sz="3200" i="1" dirty="0" smtClean="0"/>
              <a:t>). </a:t>
            </a:r>
            <a:endParaRPr lang="en-GB" sz="3200" dirty="0"/>
          </a:p>
        </p:txBody>
      </p:sp>
      <p:sp>
        <p:nvSpPr>
          <p:cNvPr id="3" name="Content Placeholder 2"/>
          <p:cNvSpPr>
            <a:spLocks noGrp="1"/>
          </p:cNvSpPr>
          <p:nvPr>
            <p:ph idx="1"/>
          </p:nvPr>
        </p:nvSpPr>
        <p:spPr/>
        <p:txBody>
          <a:bodyPr>
            <a:normAutofit fontScale="92500" lnSpcReduction="10000"/>
          </a:bodyPr>
          <a:lstStyle/>
          <a:p>
            <a:r>
              <a:rPr lang="en-GB" dirty="0" smtClean="0"/>
              <a:t>In the notebook </a:t>
            </a:r>
            <a:r>
              <a:rPr lang="en-GB" dirty="0"/>
              <a:t>of 1887 </a:t>
            </a:r>
            <a:r>
              <a:rPr lang="en-GB" dirty="0" smtClean="0"/>
              <a:t>(‘Will </a:t>
            </a:r>
            <a:r>
              <a:rPr lang="en-GB" dirty="0"/>
              <a:t>to </a:t>
            </a:r>
            <a:r>
              <a:rPr lang="en-GB" dirty="0" smtClean="0"/>
              <a:t>Power</a:t>
            </a:r>
            <a:r>
              <a:rPr lang="en-GB" i="1" dirty="0" smtClean="0"/>
              <a:t>’, </a:t>
            </a:r>
            <a:r>
              <a:rPr lang="en-GB" dirty="0"/>
              <a:t>aphorism 27), we find </a:t>
            </a:r>
            <a:r>
              <a:rPr lang="en-GB" dirty="0" smtClean="0"/>
              <a:t>references to the decline of the higher type of ‘man’ …</a:t>
            </a:r>
            <a:endParaRPr lang="en-GB" dirty="0"/>
          </a:p>
          <a:p>
            <a:r>
              <a:rPr lang="en-GB" dirty="0"/>
              <a:t>1. the higher species is lacking, i.e., those whose inexhaustible fertility and power keep up the faith in man….[and] 2. the lower species (‘herd,’ ‘mass,’ ‘society,’) unlearns modesty and blows up its needs into cosmic and metaphysical values. In this way the whole of existence is vulgarized: insofar as the mass is dominant it bullies the exceptions, so they lose their faith in themselves and become </a:t>
            </a:r>
            <a:r>
              <a:rPr lang="en-GB" dirty="0" smtClean="0"/>
              <a:t>nihilists’ (in Wilkerson 2009).</a:t>
            </a:r>
            <a:endParaRPr lang="en-GB" dirty="0" smtClean="0"/>
          </a:p>
          <a:p>
            <a:endParaRPr lang="en-GB" dirty="0"/>
          </a:p>
          <a:p>
            <a:r>
              <a:rPr lang="en-GB" dirty="0" smtClean="0"/>
              <a:t>This is a sickness Nietzsche finds in late modernity or where he identifies how the ‘last men’ are not driven to self overcoming </a:t>
            </a:r>
            <a:r>
              <a:rPr lang="en-GB" dirty="0"/>
              <a:t>but rather they ‘…preserve their existence as much at the expense of the truth as at the expense of the </a:t>
            </a:r>
            <a:r>
              <a:rPr lang="en-GB" dirty="0" smtClean="0"/>
              <a:t>future’ </a:t>
            </a:r>
            <a:r>
              <a:rPr lang="en-GB" dirty="0" smtClean="0"/>
              <a:t>‘Ecce homo’: </a:t>
            </a:r>
            <a:r>
              <a:rPr lang="en-GB" dirty="0" smtClean="0"/>
              <a:t>1  </a:t>
            </a:r>
            <a:endParaRPr lang="en-GB" dirty="0"/>
          </a:p>
          <a:p>
            <a:endParaRPr lang="en-GB" dirty="0"/>
          </a:p>
        </p:txBody>
      </p:sp>
    </p:spTree>
    <p:extLst>
      <p:ext uri="{BB962C8B-B14F-4D97-AF65-F5344CB8AC3E}">
        <p14:creationId xmlns:p14="http://schemas.microsoft.com/office/powerpoint/2010/main" val="549194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77422"/>
            <a:ext cx="9404723" cy="1542198"/>
          </a:xfrm>
        </p:spPr>
        <p:txBody>
          <a:bodyPr/>
          <a:lstStyle/>
          <a:p>
            <a:r>
              <a:rPr lang="en-GB" dirty="0" smtClean="0"/>
              <a:t>Ressentiment : The Genealogy of Morals (1887)</a:t>
            </a:r>
            <a:endParaRPr lang="en-GB" dirty="0"/>
          </a:p>
        </p:txBody>
      </p:sp>
      <p:sp>
        <p:nvSpPr>
          <p:cNvPr id="3" name="Content Placeholder 2"/>
          <p:cNvSpPr>
            <a:spLocks noGrp="1"/>
          </p:cNvSpPr>
          <p:nvPr>
            <p:ph idx="1"/>
          </p:nvPr>
        </p:nvSpPr>
        <p:spPr>
          <a:xfrm>
            <a:off x="1103312" y="1487606"/>
            <a:ext cx="8946541" cy="5254157"/>
          </a:xfrm>
        </p:spPr>
        <p:txBody>
          <a:bodyPr>
            <a:normAutofit fontScale="92500" lnSpcReduction="20000"/>
          </a:bodyPr>
          <a:lstStyle/>
          <a:p>
            <a:r>
              <a:rPr lang="en-GB" dirty="0" smtClean="0"/>
              <a:t>Nietzsche's account of the emergence of Christianity and crucially its morality is marked out by Nietzsche's identification of what he believes to be a decadent and supine </a:t>
            </a:r>
            <a:r>
              <a:rPr lang="en-GB" dirty="0" smtClean="0"/>
              <a:t>form </a:t>
            </a:r>
            <a:r>
              <a:rPr lang="en-GB" dirty="0" smtClean="0"/>
              <a:t>of slave morality. </a:t>
            </a:r>
            <a:r>
              <a:rPr lang="en-GB" dirty="0" smtClean="0"/>
              <a:t>‘Ressentiment’.</a:t>
            </a:r>
            <a:endParaRPr lang="en-GB" dirty="0" smtClean="0"/>
          </a:p>
          <a:p>
            <a:endParaRPr lang="en-GB" dirty="0"/>
          </a:p>
          <a:p>
            <a:r>
              <a:rPr lang="en-GB" dirty="0" smtClean="0"/>
              <a:t>In this </a:t>
            </a:r>
            <a:r>
              <a:rPr lang="en-GB" dirty="0" smtClean="0"/>
              <a:t>constructivist and proto psychological conception </a:t>
            </a:r>
            <a:r>
              <a:rPr lang="en-GB" dirty="0" smtClean="0"/>
              <a:t>– that Nietzsche saw as a mockery of all that was strong and good, the Christian slaves saw themselves as physically weak and their position as being utterly powerless, in sharp contradistinction to their masters. The masters on the other hand  thought of themselves as ‘…courageous, and more physically able and favoured than the common heard’ (Law 2007: 238)</a:t>
            </a:r>
          </a:p>
          <a:p>
            <a:endParaRPr lang="en-GB" dirty="0"/>
          </a:p>
          <a:p>
            <a:r>
              <a:rPr lang="en-GB" dirty="0" smtClean="0"/>
              <a:t>In an attack on this lordly caste, the slaves who were unable to ‘… physically act’, but who were </a:t>
            </a:r>
            <a:r>
              <a:rPr lang="en-GB" dirty="0" smtClean="0"/>
              <a:t>nonetheless ‘… </a:t>
            </a:r>
            <a:r>
              <a:rPr lang="en-GB" dirty="0" smtClean="0"/>
              <a:t>consumed with hatred and desired revenge’ inverted (</a:t>
            </a:r>
            <a:r>
              <a:rPr lang="en-GB" dirty="0" smtClean="0"/>
              <a:t>inwardly and spiritually) </a:t>
            </a:r>
            <a:r>
              <a:rPr lang="en-GB" dirty="0" smtClean="0"/>
              <a:t>all that their masters  deemed to be good and bad (2007: 238). This </a:t>
            </a:r>
            <a:r>
              <a:rPr lang="en-GB" u="sng" dirty="0" smtClean="0"/>
              <a:t>‘Ressentiment</a:t>
            </a:r>
            <a:r>
              <a:rPr lang="en-GB" u="sng" dirty="0" smtClean="0"/>
              <a:t>’</a:t>
            </a:r>
            <a:r>
              <a:rPr lang="en-GB" dirty="0" smtClean="0"/>
              <a:t> now </a:t>
            </a:r>
            <a:r>
              <a:rPr lang="en-GB" dirty="0" smtClean="0"/>
              <a:t>saw those who were ‘… </a:t>
            </a:r>
            <a:r>
              <a:rPr lang="en-GB" dirty="0" smtClean="0"/>
              <a:t>weak, </a:t>
            </a:r>
            <a:r>
              <a:rPr lang="en-GB" dirty="0" smtClean="0"/>
              <a:t>meek, and pitiable’ as ‘good’ whereas  the ‘… bold, self interested acquisitiveness of their masters was now deemed  bad</a:t>
            </a:r>
            <a:r>
              <a:rPr lang="en-GB" dirty="0" smtClean="0"/>
              <a:t>’ (2007: 238).  </a:t>
            </a:r>
            <a:r>
              <a:rPr lang="en-GB" dirty="0" smtClean="0"/>
              <a:t>This inversion was secured through </a:t>
            </a:r>
            <a:r>
              <a:rPr lang="en-GB" dirty="0" smtClean="0"/>
              <a:t>the </a:t>
            </a:r>
            <a:r>
              <a:rPr lang="en-GB" dirty="0" smtClean="0"/>
              <a:t>spiritual and moral realm.  </a:t>
            </a:r>
            <a:endParaRPr lang="en-GB" dirty="0"/>
          </a:p>
        </p:txBody>
      </p:sp>
    </p:spTree>
    <p:extLst>
      <p:ext uri="{BB962C8B-B14F-4D97-AF65-F5344CB8AC3E}">
        <p14:creationId xmlns:p14="http://schemas.microsoft.com/office/powerpoint/2010/main" val="4225307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descent into madness</a:t>
            </a:r>
            <a:endParaRPr lang="en-GB" dirty="0"/>
          </a:p>
        </p:txBody>
      </p:sp>
      <p:sp>
        <p:nvSpPr>
          <p:cNvPr id="3" name="Content Placeholder 2"/>
          <p:cNvSpPr>
            <a:spLocks noGrp="1"/>
          </p:cNvSpPr>
          <p:nvPr>
            <p:ph idx="1"/>
          </p:nvPr>
        </p:nvSpPr>
        <p:spPr/>
        <p:txBody>
          <a:bodyPr/>
          <a:lstStyle/>
          <a:p>
            <a:r>
              <a:rPr lang="en-GB" dirty="0" smtClean="0"/>
              <a:t>‘The Anti Christ’ (1888) </a:t>
            </a:r>
            <a:r>
              <a:rPr lang="en-GB" dirty="0" smtClean="0"/>
              <a:t>together with ‘Twilight of the Idols’ are Nietzsche's last works </a:t>
            </a:r>
            <a:r>
              <a:rPr lang="en-GB" dirty="0" smtClean="0"/>
              <a:t>and </a:t>
            </a:r>
            <a:r>
              <a:rPr lang="en-GB" dirty="0" smtClean="0"/>
              <a:t>the ones </a:t>
            </a:r>
            <a:r>
              <a:rPr lang="en-GB" dirty="0" smtClean="0"/>
              <a:t>in which we finds remarks such as the following ‘In Christianity neither morality nor religion come into contact with reality at ant point. Nothing but imaginary causes (‘God’, ‘soul’ ‘ego’ ‘spirit’, ‘free will’ – or ‘unfree will’): nothing but imaginary effects (‘sin’, redemption, ‘grace’ ‘punishment’ ‘forgiveness of sins’ … ‘A traffic between imaginary beings’… </a:t>
            </a:r>
            <a:r>
              <a:rPr lang="en-GB" dirty="0" smtClean="0"/>
              <a:t>(in ‘The Anti Christ’ 1888</a:t>
            </a:r>
            <a:r>
              <a:rPr lang="en-GB" dirty="0" smtClean="0"/>
              <a:t>: 125).    </a:t>
            </a:r>
          </a:p>
          <a:p>
            <a:endParaRPr lang="en-GB" dirty="0"/>
          </a:p>
          <a:p>
            <a:r>
              <a:rPr lang="en-GB" dirty="0" smtClean="0"/>
              <a:t>Within </a:t>
            </a:r>
            <a:r>
              <a:rPr lang="en-GB" dirty="0" smtClean="0"/>
              <a:t>just over a year he falls </a:t>
            </a:r>
            <a:r>
              <a:rPr lang="en-GB" dirty="0" smtClean="0"/>
              <a:t>silent.   </a:t>
            </a:r>
            <a:endParaRPr lang="en-GB" dirty="0"/>
          </a:p>
        </p:txBody>
      </p:sp>
    </p:spTree>
    <p:extLst>
      <p:ext uri="{BB962C8B-B14F-4D97-AF65-F5344CB8AC3E}">
        <p14:creationId xmlns:p14="http://schemas.microsoft.com/office/powerpoint/2010/main" val="7851201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431</TotalTime>
  <Words>1841</Words>
  <Application>Microsoft Office PowerPoint</Application>
  <PresentationFormat>Widescreen</PresentationFormat>
  <Paragraphs>58</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Nietzsche </vt:lpstr>
      <vt:lpstr>Nietzsche: genealogy and the beginnings of constructivism  </vt:lpstr>
      <vt:lpstr>The emergence of the ubermensch and the philosophical ‘exemplar’ </vt:lpstr>
      <vt:lpstr>The making of genius</vt:lpstr>
      <vt:lpstr>Early work: </vt:lpstr>
      <vt:lpstr>Middle period: 1877 - 1882</vt:lpstr>
      <vt:lpstr>Mature and polemical writings: 1882 – 1900.</vt:lpstr>
      <vt:lpstr>Thus Spake Zarathustra (1883 – 1885)</vt:lpstr>
      <vt:lpstr>The theory of ‘eternal reoccurrence’ </vt:lpstr>
      <vt:lpstr>The ubermensch, the ‘übermenschlich’ or superhuman’ and the ‘great men’ (overman). </vt:lpstr>
      <vt:lpstr>Ressentiment : The Genealogy of Morals (1887)</vt:lpstr>
      <vt:lpstr>The descent into madness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Nietzsche</dc:title>
  <dc:creator>Adrian</dc:creator>
  <cp:lastModifiedBy>Adrian</cp:lastModifiedBy>
  <cp:revision>38</cp:revision>
  <dcterms:created xsi:type="dcterms:W3CDTF">2015-03-16T08:45:10Z</dcterms:created>
  <dcterms:modified xsi:type="dcterms:W3CDTF">2015-03-17T00:57:56Z</dcterms:modified>
</cp:coreProperties>
</file>