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36" r:id="rId1"/>
  </p:sldMasterIdLst>
  <p:sldIdLst>
    <p:sldId id="256" r:id="rId2"/>
    <p:sldId id="257" r:id="rId3"/>
    <p:sldId id="258" r:id="rId4"/>
    <p:sldId id="261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89" r:id="rId16"/>
    <p:sldId id="273" r:id="rId17"/>
    <p:sldId id="284" r:id="rId18"/>
    <p:sldId id="283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8848E"/>
    <a:srgbClr val="FF9E26"/>
    <a:srgbClr val="33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66" d="100"/>
          <a:sy n="66" d="100"/>
        </p:scale>
        <p:origin x="84" y="2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43D9C3-05F5-4FAB-9495-069053F8F867}" type="datetimeFigureOut">
              <a:rPr lang="en-GB" smtClean="0"/>
              <a:t>17/10/2017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8EA83-761C-4941-8EED-4CAF6E419B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739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43D9C3-05F5-4FAB-9495-069053F8F867}" type="datetimeFigureOut">
              <a:rPr lang="en-GB" smtClean="0"/>
              <a:t>17/10/2017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8EA83-761C-4941-8EED-4CAF6E419B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10827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43D9C3-05F5-4FAB-9495-069053F8F867}" type="datetimeFigureOut">
              <a:rPr lang="en-GB" smtClean="0"/>
              <a:t>17/10/2017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8EA83-761C-4941-8EED-4CAF6E419B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43514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43D9C3-05F5-4FAB-9495-069053F8F867}" type="datetimeFigureOut">
              <a:rPr lang="en-GB" smtClean="0"/>
              <a:t>17/10/2017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8EA83-761C-4941-8EED-4CAF6E419B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33907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43D9C3-05F5-4FAB-9495-069053F8F867}" type="datetimeFigureOut">
              <a:rPr lang="en-GB" smtClean="0"/>
              <a:t>17/10/2017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8EA83-761C-4941-8EED-4CAF6E419B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58560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43D9C3-05F5-4FAB-9495-069053F8F867}" type="datetimeFigureOut">
              <a:rPr lang="en-GB" smtClean="0"/>
              <a:t>17/10/2017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8EA83-761C-4941-8EED-4CAF6E419B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13384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43D9C3-05F5-4FAB-9495-069053F8F867}" type="datetimeFigureOut">
              <a:rPr lang="en-GB" smtClean="0"/>
              <a:t>17/10/2017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8EA83-761C-4941-8EED-4CAF6E419B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870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43D9C3-05F5-4FAB-9495-069053F8F867}" type="datetimeFigureOut">
              <a:rPr lang="en-GB" smtClean="0"/>
              <a:t>17/10/2017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8EA83-761C-4941-8EED-4CAF6E419B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33394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43D9C3-05F5-4FAB-9495-069053F8F867}" type="datetimeFigureOut">
              <a:rPr lang="en-GB" smtClean="0"/>
              <a:t>17/10/2017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8EA83-761C-4941-8EED-4CAF6E419B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09462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43D9C3-05F5-4FAB-9495-069053F8F867}" type="datetimeFigureOut">
              <a:rPr lang="en-GB" smtClean="0"/>
              <a:t>17/10/2017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8EA83-761C-4941-8EED-4CAF6E419B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58328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43D9C3-05F5-4FAB-9495-069053F8F867}" type="datetimeFigureOut">
              <a:rPr lang="en-GB" smtClean="0"/>
              <a:t>17/10/2017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8EA83-761C-4941-8EED-4CAF6E419B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30231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43D9C3-05F5-4FAB-9495-069053F8F867}" type="datetimeFigureOut">
              <a:rPr lang="en-GB" smtClean="0"/>
              <a:t>17/10/2017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B8EA83-761C-4941-8EED-4CAF6E419B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037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37" r:id="rId1"/>
    <p:sldLayoutId id="2147483938" r:id="rId2"/>
    <p:sldLayoutId id="2147483939" r:id="rId3"/>
    <p:sldLayoutId id="2147483940" r:id="rId4"/>
    <p:sldLayoutId id="2147483941" r:id="rId5"/>
    <p:sldLayoutId id="2147483942" r:id="rId6"/>
    <p:sldLayoutId id="2147483943" r:id="rId7"/>
    <p:sldLayoutId id="2147483944" r:id="rId8"/>
    <p:sldLayoutId id="2147483945" r:id="rId9"/>
    <p:sldLayoutId id="2147483946" r:id="rId10"/>
    <p:sldLayoutId id="214748394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g"/><Relationship Id="rId4" Type="http://schemas.openxmlformats.org/officeDocument/2006/relationships/image" Target="../media/image4.jp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Rectangle 10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</p:sp>
      <p:pic>
        <p:nvPicPr>
          <p:cNvPr id="6" name="Picture 5" descr="A picture containing outdoor, ground&#10;&#10;Description generated with high confidence">
            <a:extLst>
              <a:ext uri="{FF2B5EF4-FFF2-40B4-BE49-F238E27FC236}">
                <a16:creationId xmlns:a16="http://schemas.microsoft.com/office/drawing/2014/main" id="{1B11169A-963A-403D-BB1A-F713A10A515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98" t="9091" r="29462"/>
          <a:stretch/>
        </p:blipFill>
        <p:spPr>
          <a:xfrm>
            <a:off x="4818888" y="10"/>
            <a:ext cx="7373112" cy="6857989"/>
          </a:xfrm>
          <a:prstGeom prst="rect">
            <a:avLst/>
          </a:prstGeom>
        </p:spPr>
      </p:pic>
      <p:sp>
        <p:nvSpPr>
          <p:cNvPr id="37" name="Freeform 8">
            <a:extLst>
              <a:ext uri="{FF2B5EF4-FFF2-40B4-BE49-F238E27FC236}">
                <a16:creationId xmlns:a16="http://schemas.microsoft.com/office/drawing/2014/main" id="{B83ED68E-10BE-4ADD-86BC-9E944EA5A29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851" y="-479"/>
            <a:ext cx="9468701" cy="6858478"/>
          </a:xfrm>
          <a:custGeom>
            <a:avLst/>
            <a:gdLst>
              <a:gd name="connsiteX0" fmla="*/ 0 w 8078051"/>
              <a:gd name="connsiteY0" fmla="*/ 0 h 5829300"/>
              <a:gd name="connsiteX1" fmla="*/ 4453793 w 8078051"/>
              <a:gd name="connsiteY1" fmla="*/ 0 h 5829300"/>
              <a:gd name="connsiteX2" fmla="*/ 5363426 w 8078051"/>
              <a:gd name="connsiteY2" fmla="*/ 0 h 5829300"/>
              <a:gd name="connsiteX3" fmla="*/ 5368184 w 8078051"/>
              <a:gd name="connsiteY3" fmla="*/ 0 h 5829300"/>
              <a:gd name="connsiteX4" fmla="*/ 8078051 w 8078051"/>
              <a:gd name="connsiteY4" fmla="*/ 5829300 h 5829300"/>
              <a:gd name="connsiteX5" fmla="*/ 1743926 w 8078051"/>
              <a:gd name="connsiteY5" fmla="*/ 5829300 h 5829300"/>
              <a:gd name="connsiteX6" fmla="*/ 1744148 w 8078051"/>
              <a:gd name="connsiteY6" fmla="*/ 5828822 h 5829300"/>
              <a:gd name="connsiteX7" fmla="*/ 0 w 8078051"/>
              <a:gd name="connsiteY7" fmla="*/ 5828822 h 5829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78051" h="5829300">
                <a:moveTo>
                  <a:pt x="0" y="0"/>
                </a:moveTo>
                <a:lnTo>
                  <a:pt x="4453793" y="0"/>
                </a:lnTo>
                <a:lnTo>
                  <a:pt x="5363426" y="0"/>
                </a:lnTo>
                <a:lnTo>
                  <a:pt x="5368184" y="0"/>
                </a:lnTo>
                <a:lnTo>
                  <a:pt x="8078051" y="5829300"/>
                </a:lnTo>
                <a:lnTo>
                  <a:pt x="1743926" y="5829300"/>
                </a:lnTo>
                <a:lnTo>
                  <a:pt x="1744148" y="5828822"/>
                </a:lnTo>
                <a:lnTo>
                  <a:pt x="0" y="5828822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Freeform 11">
            <a:extLst>
              <a:ext uri="{FF2B5EF4-FFF2-40B4-BE49-F238E27FC236}">
                <a16:creationId xmlns:a16="http://schemas.microsoft.com/office/drawing/2014/main" id="{1ADCEC2C-1761-4D19-9709-41992C2908CA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852" y="-479"/>
            <a:ext cx="8078052" cy="6858478"/>
          </a:xfrm>
          <a:custGeom>
            <a:avLst/>
            <a:gdLst>
              <a:gd name="connsiteX0" fmla="*/ 0 w 8078052"/>
              <a:gd name="connsiteY0" fmla="*/ 0 h 6858478"/>
              <a:gd name="connsiteX1" fmla="*/ 3829872 w 8078052"/>
              <a:gd name="connsiteY1" fmla="*/ 0 h 6858478"/>
              <a:gd name="connsiteX2" fmla="*/ 4896100 w 8078052"/>
              <a:gd name="connsiteY2" fmla="*/ 0 h 6858478"/>
              <a:gd name="connsiteX3" fmla="*/ 4901677 w 8078052"/>
              <a:gd name="connsiteY3" fmla="*/ 0 h 6858478"/>
              <a:gd name="connsiteX4" fmla="*/ 8078052 w 8078052"/>
              <a:gd name="connsiteY4" fmla="*/ 6858478 h 6858478"/>
              <a:gd name="connsiteX5" fmla="*/ 653497 w 8078052"/>
              <a:gd name="connsiteY5" fmla="*/ 6858478 h 6858478"/>
              <a:gd name="connsiteX6" fmla="*/ 653757 w 8078052"/>
              <a:gd name="connsiteY6" fmla="*/ 6857916 h 6858478"/>
              <a:gd name="connsiteX7" fmla="*/ 0 w 8078052"/>
              <a:gd name="connsiteY7" fmla="*/ 6857916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78052" h="6858478">
                <a:moveTo>
                  <a:pt x="0" y="0"/>
                </a:moveTo>
                <a:lnTo>
                  <a:pt x="3829872" y="0"/>
                </a:lnTo>
                <a:lnTo>
                  <a:pt x="4896100" y="0"/>
                </a:lnTo>
                <a:lnTo>
                  <a:pt x="4901677" y="0"/>
                </a:lnTo>
                <a:lnTo>
                  <a:pt x="8078052" y="6858478"/>
                </a:lnTo>
                <a:lnTo>
                  <a:pt x="653497" y="6858478"/>
                </a:lnTo>
                <a:lnTo>
                  <a:pt x="653757" y="6857916"/>
                </a:lnTo>
                <a:lnTo>
                  <a:pt x="0" y="6857916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5F0A6E-2686-48FB-8C73-0C6E9FAC32B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4671" y="2600325"/>
            <a:ext cx="4948429" cy="26512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3800" dirty="0"/>
              <a:t>WELCOME TO PROJECT MANAGEMENT IN A FESTIVAL ENVIRONMENT</a:t>
            </a:r>
          </a:p>
        </p:txBody>
      </p:sp>
    </p:spTree>
    <p:extLst>
      <p:ext uri="{BB962C8B-B14F-4D97-AF65-F5344CB8AC3E}">
        <p14:creationId xmlns:p14="http://schemas.microsoft.com/office/powerpoint/2010/main" val="92224072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Freeform 37">
            <a:extLst>
              <a:ext uri="{FF2B5EF4-FFF2-40B4-BE49-F238E27FC236}">
                <a16:creationId xmlns:a16="http://schemas.microsoft.com/office/drawing/2014/main" id="{DEFD2014-7535-4EF2-808F-F045749C8344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1691641"/>
            <a:ext cx="7571262" cy="5166360"/>
          </a:xfrm>
          <a:custGeom>
            <a:avLst/>
            <a:gdLst>
              <a:gd name="connsiteX0" fmla="*/ 0 w 7571262"/>
              <a:gd name="connsiteY0" fmla="*/ 5166360 h 5166360"/>
              <a:gd name="connsiteX1" fmla="*/ 7571262 w 7571262"/>
              <a:gd name="connsiteY1" fmla="*/ 5166360 h 5166360"/>
              <a:gd name="connsiteX2" fmla="*/ 5177382 w 7571262"/>
              <a:gd name="connsiteY2" fmla="*/ 0 h 5166360"/>
              <a:gd name="connsiteX3" fmla="*/ 5171159 w 7571262"/>
              <a:gd name="connsiteY3" fmla="*/ 0 h 5166360"/>
              <a:gd name="connsiteX4" fmla="*/ 3981368 w 7571262"/>
              <a:gd name="connsiteY4" fmla="*/ 0 h 5166360"/>
              <a:gd name="connsiteX5" fmla="*/ 2331323 w 7571262"/>
              <a:gd name="connsiteY5" fmla="*/ 0 h 5166360"/>
              <a:gd name="connsiteX6" fmla="*/ 0 w 7571262"/>
              <a:gd name="connsiteY6" fmla="*/ 0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571262" h="5166360">
                <a:moveTo>
                  <a:pt x="0" y="5166360"/>
                </a:moveTo>
                <a:lnTo>
                  <a:pt x="7571262" y="5166360"/>
                </a:lnTo>
                <a:lnTo>
                  <a:pt x="5177382" y="0"/>
                </a:lnTo>
                <a:lnTo>
                  <a:pt x="5171159" y="0"/>
                </a:lnTo>
                <a:lnTo>
                  <a:pt x="3981368" y="0"/>
                </a:lnTo>
                <a:lnTo>
                  <a:pt x="2331323" y="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6" name="Picture 45" descr="A group of people standing in front of a crowd&#10;&#10;Description generated with very high confidence">
            <a:extLst>
              <a:ext uri="{FF2B5EF4-FFF2-40B4-BE49-F238E27FC236}">
                <a16:creationId xmlns:a16="http://schemas.microsoft.com/office/drawing/2014/main" id="{7BD5AC32-E725-44EF-8579-8B5C9A41DB6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35" b="5002"/>
          <a:stretch/>
        </p:blipFill>
        <p:spPr>
          <a:xfrm>
            <a:off x="6587330" y="1691641"/>
            <a:ext cx="4004406" cy="2500885"/>
          </a:xfrm>
          <a:custGeom>
            <a:avLst/>
            <a:gdLst>
              <a:gd name="connsiteX0" fmla="*/ 1158807 w 4004406"/>
              <a:gd name="connsiteY0" fmla="*/ 0 h 2500885"/>
              <a:gd name="connsiteX1" fmla="*/ 4004406 w 4004406"/>
              <a:gd name="connsiteY1" fmla="*/ 0 h 2500885"/>
              <a:gd name="connsiteX2" fmla="*/ 2845598 w 4004406"/>
              <a:gd name="connsiteY2" fmla="*/ 2500885 h 2500885"/>
              <a:gd name="connsiteX3" fmla="*/ 0 w 4004406"/>
              <a:gd name="connsiteY3" fmla="*/ 2500885 h 25008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004406" h="2500885">
                <a:moveTo>
                  <a:pt x="1158807" y="0"/>
                </a:moveTo>
                <a:lnTo>
                  <a:pt x="4004406" y="0"/>
                </a:lnTo>
                <a:lnTo>
                  <a:pt x="2845598" y="2500885"/>
                </a:lnTo>
                <a:lnTo>
                  <a:pt x="0" y="2500885"/>
                </a:lnTo>
                <a:close/>
              </a:path>
            </a:pathLst>
          </a:custGeom>
        </p:spPr>
      </p:pic>
      <p:pic>
        <p:nvPicPr>
          <p:cNvPr id="12" name="Picture 11" descr="A group of people standing in front of a crowd&#10;&#10;Description generated with high confidence">
            <a:extLst>
              <a:ext uri="{FF2B5EF4-FFF2-40B4-BE49-F238E27FC236}">
                <a16:creationId xmlns:a16="http://schemas.microsoft.com/office/drawing/2014/main" id="{748EC27E-8AA2-431F-AD7B-B9E228B1C10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456" r="1" b="1"/>
          <a:stretch/>
        </p:blipFill>
        <p:spPr>
          <a:xfrm>
            <a:off x="4791075" y="4357117"/>
            <a:ext cx="4570758" cy="2500884"/>
          </a:xfrm>
          <a:custGeom>
            <a:avLst/>
            <a:gdLst>
              <a:gd name="connsiteX0" fmla="*/ 1717230 w 4570758"/>
              <a:gd name="connsiteY0" fmla="*/ 0 h 2500884"/>
              <a:gd name="connsiteX1" fmla="*/ 4570758 w 4570758"/>
              <a:gd name="connsiteY1" fmla="*/ 0 h 2500884"/>
              <a:gd name="connsiteX2" fmla="*/ 3411951 w 4570758"/>
              <a:gd name="connsiteY2" fmla="*/ 2500884 h 2500884"/>
              <a:gd name="connsiteX3" fmla="*/ 3405728 w 4570758"/>
              <a:gd name="connsiteY3" fmla="*/ 2500884 h 2500884"/>
              <a:gd name="connsiteX4" fmla="*/ 2215937 w 4570758"/>
              <a:gd name="connsiteY4" fmla="*/ 2500884 h 2500884"/>
              <a:gd name="connsiteX5" fmla="*/ 565892 w 4570758"/>
              <a:gd name="connsiteY5" fmla="*/ 2500884 h 2500884"/>
              <a:gd name="connsiteX6" fmla="*/ 0 w 4570758"/>
              <a:gd name="connsiteY6" fmla="*/ 2500884 h 2500884"/>
              <a:gd name="connsiteX7" fmla="*/ 0 w 4570758"/>
              <a:gd name="connsiteY7" fmla="*/ 2500883 h 2500884"/>
              <a:gd name="connsiteX8" fmla="*/ 552186 w 4570758"/>
              <a:gd name="connsiteY8" fmla="*/ 2500883 h 2500884"/>
              <a:gd name="connsiteX9" fmla="*/ 558423 w 4570758"/>
              <a:gd name="connsiteY9" fmla="*/ 2500883 h 25008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570758" h="2500884">
                <a:moveTo>
                  <a:pt x="1717230" y="0"/>
                </a:moveTo>
                <a:lnTo>
                  <a:pt x="4570758" y="0"/>
                </a:lnTo>
                <a:lnTo>
                  <a:pt x="3411951" y="2500884"/>
                </a:lnTo>
                <a:lnTo>
                  <a:pt x="3405728" y="2500884"/>
                </a:lnTo>
                <a:lnTo>
                  <a:pt x="2215937" y="2500884"/>
                </a:lnTo>
                <a:lnTo>
                  <a:pt x="565892" y="2500884"/>
                </a:lnTo>
                <a:lnTo>
                  <a:pt x="0" y="2500884"/>
                </a:lnTo>
                <a:lnTo>
                  <a:pt x="0" y="2500883"/>
                </a:lnTo>
                <a:lnTo>
                  <a:pt x="552186" y="2500883"/>
                </a:lnTo>
                <a:lnTo>
                  <a:pt x="558423" y="2500883"/>
                </a:lnTo>
                <a:close/>
              </a:path>
            </a:pathLst>
          </a:custGeom>
        </p:spPr>
      </p:pic>
      <p:pic>
        <p:nvPicPr>
          <p:cNvPr id="59" name="Picture 58" descr="A group of people standing in front of a crowd posing for the camera&#10;&#10;Description generated with very high confidence">
            <a:extLst>
              <a:ext uri="{FF2B5EF4-FFF2-40B4-BE49-F238E27FC236}">
                <a16:creationId xmlns:a16="http://schemas.microsoft.com/office/drawing/2014/main" id="{EF232E2D-65A9-45EB-BA4A-E7542FBC173C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218" r="2" b="6692"/>
          <a:stretch/>
        </p:blipFill>
        <p:spPr>
          <a:xfrm>
            <a:off x="7823674" y="4357117"/>
            <a:ext cx="4368327" cy="2500884"/>
          </a:xfrm>
          <a:custGeom>
            <a:avLst/>
            <a:gdLst>
              <a:gd name="connsiteX0" fmla="*/ 1717230 w 4368327"/>
              <a:gd name="connsiteY0" fmla="*/ 0 h 2500884"/>
              <a:gd name="connsiteX1" fmla="*/ 4368327 w 4368327"/>
              <a:gd name="connsiteY1" fmla="*/ 0 h 2500884"/>
              <a:gd name="connsiteX2" fmla="*/ 4368327 w 4368327"/>
              <a:gd name="connsiteY2" fmla="*/ 2500884 h 2500884"/>
              <a:gd name="connsiteX3" fmla="*/ 0 w 4368327"/>
              <a:gd name="connsiteY3" fmla="*/ 2500884 h 2500884"/>
              <a:gd name="connsiteX4" fmla="*/ 0 w 4368327"/>
              <a:gd name="connsiteY4" fmla="*/ 2500883 h 2500884"/>
              <a:gd name="connsiteX5" fmla="*/ 552186 w 4368327"/>
              <a:gd name="connsiteY5" fmla="*/ 2500883 h 2500884"/>
              <a:gd name="connsiteX6" fmla="*/ 558423 w 4368327"/>
              <a:gd name="connsiteY6" fmla="*/ 2500883 h 25008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68327" h="2500884">
                <a:moveTo>
                  <a:pt x="1717230" y="0"/>
                </a:moveTo>
                <a:lnTo>
                  <a:pt x="4368327" y="0"/>
                </a:lnTo>
                <a:lnTo>
                  <a:pt x="4368327" y="2500884"/>
                </a:lnTo>
                <a:lnTo>
                  <a:pt x="0" y="2500884"/>
                </a:lnTo>
                <a:lnTo>
                  <a:pt x="0" y="2500883"/>
                </a:lnTo>
                <a:lnTo>
                  <a:pt x="552186" y="2500883"/>
                </a:lnTo>
                <a:lnTo>
                  <a:pt x="558423" y="2500883"/>
                </a:lnTo>
                <a:close/>
              </a:path>
            </a:pathLst>
          </a:custGeom>
        </p:spPr>
      </p:pic>
      <p:pic>
        <p:nvPicPr>
          <p:cNvPr id="30" name="Picture 29" descr="A person standing in front of a building&#10;&#10;Description generated with very high confidence">
            <a:extLst>
              <a:ext uri="{FF2B5EF4-FFF2-40B4-BE49-F238E27FC236}">
                <a16:creationId xmlns:a16="http://schemas.microsoft.com/office/drawing/2014/main" id="{E6AD5473-FFCD-43F3-A541-E38923318F72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41" r="18928" b="-2"/>
          <a:stretch/>
        </p:blipFill>
        <p:spPr>
          <a:xfrm>
            <a:off x="9597231" y="1691164"/>
            <a:ext cx="2594769" cy="2501837"/>
          </a:xfrm>
          <a:custGeom>
            <a:avLst/>
            <a:gdLst>
              <a:gd name="connsiteX0" fmla="*/ 1159248 w 2594769"/>
              <a:gd name="connsiteY0" fmla="*/ 0 h 2501837"/>
              <a:gd name="connsiteX1" fmla="*/ 2594769 w 2594769"/>
              <a:gd name="connsiteY1" fmla="*/ 0 h 2501837"/>
              <a:gd name="connsiteX2" fmla="*/ 2594769 w 2594769"/>
              <a:gd name="connsiteY2" fmla="*/ 2501837 h 2501837"/>
              <a:gd name="connsiteX3" fmla="*/ 0 w 2594769"/>
              <a:gd name="connsiteY3" fmla="*/ 2501837 h 2501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94769" h="2501837">
                <a:moveTo>
                  <a:pt x="1159248" y="0"/>
                </a:moveTo>
                <a:lnTo>
                  <a:pt x="2594769" y="0"/>
                </a:lnTo>
                <a:lnTo>
                  <a:pt x="2594769" y="2501837"/>
                </a:lnTo>
                <a:lnTo>
                  <a:pt x="0" y="250183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9AF1D87-E542-4193-ADE3-031FA449A4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0" y="628387"/>
            <a:ext cx="10515600" cy="1225136"/>
          </a:xfrm>
        </p:spPr>
        <p:txBody>
          <a:bodyPr>
            <a:normAutofit fontScale="90000"/>
          </a:bodyPr>
          <a:lstStyle/>
          <a:p>
            <a:r>
              <a:rPr lang="en-GB" sz="6000" dirty="0">
                <a:latin typeface="Calibri Light (Headings)"/>
              </a:rPr>
              <a:t>SUMMARY FROM LAST WEEK</a:t>
            </a:r>
            <a:br>
              <a:rPr lang="en-GB" sz="4100" b="0" dirty="0">
                <a:effectLst/>
                <a:latin typeface="Calibri Light (Headings)"/>
              </a:rPr>
            </a:br>
            <a:endParaRPr lang="en-GB" sz="4100" dirty="0">
              <a:latin typeface="Calibri Light (Headings)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44D928-9ED1-412F-87BD-159201F426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2880" y="2015405"/>
            <a:ext cx="5753099" cy="4694883"/>
          </a:xfrm>
        </p:spPr>
        <p:txBody>
          <a:bodyPr anchor="t">
            <a:normAutofit lnSpcReduction="10000"/>
          </a:bodyPr>
          <a:lstStyle/>
          <a:p>
            <a:pPr fontAlgn="base"/>
            <a:r>
              <a:rPr lang="en-GB" dirty="0">
                <a:solidFill>
                  <a:schemeClr val="bg1"/>
                </a:solidFill>
              </a:rPr>
              <a:t>What do we know about the expectations of today’s UK festival audience? </a:t>
            </a:r>
          </a:p>
          <a:p>
            <a:pPr fontAlgn="base"/>
            <a:r>
              <a:rPr lang="en-GB" dirty="0">
                <a:solidFill>
                  <a:schemeClr val="bg1"/>
                </a:solidFill>
              </a:rPr>
              <a:t>What have we learnt from event such as Tomorrowland and Boomtown? </a:t>
            </a:r>
          </a:p>
          <a:p>
            <a:pPr fontAlgn="base"/>
            <a:r>
              <a:rPr lang="en-GB" dirty="0">
                <a:solidFill>
                  <a:schemeClr val="bg1"/>
                </a:solidFill>
              </a:rPr>
              <a:t>What changes have we witnessed in the style of programming?</a:t>
            </a:r>
          </a:p>
          <a:p>
            <a:pPr fontAlgn="base"/>
            <a:r>
              <a:rPr lang="en-GB" dirty="0">
                <a:solidFill>
                  <a:schemeClr val="bg1"/>
                </a:solidFill>
              </a:rPr>
              <a:t>Have you had any further thoughts on the relationship between politics, culture and technology since we      last spoke? </a:t>
            </a:r>
          </a:p>
          <a:p>
            <a:endParaRPr lang="en-GB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71945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E1CC47D3-D902-41D0-B1C2-25E5D3A91A6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419" r="19033"/>
          <a:stretch/>
        </p:blipFill>
        <p:spPr>
          <a:xfrm>
            <a:off x="7555991" y="1690688"/>
            <a:ext cx="4636009" cy="5167312"/>
          </a:xfrm>
          <a:custGeom>
            <a:avLst/>
            <a:gdLst>
              <a:gd name="connsiteX0" fmla="*/ 0 w 4636009"/>
              <a:gd name="connsiteY0" fmla="*/ 0 h 5167312"/>
              <a:gd name="connsiteX1" fmla="*/ 4636009 w 4636009"/>
              <a:gd name="connsiteY1" fmla="*/ 0 h 5167312"/>
              <a:gd name="connsiteX2" fmla="*/ 4636009 w 4636009"/>
              <a:gd name="connsiteY2" fmla="*/ 5167312 h 5167312"/>
              <a:gd name="connsiteX3" fmla="*/ 276091 w 4636009"/>
              <a:gd name="connsiteY3" fmla="*/ 5167312 h 5167312"/>
              <a:gd name="connsiteX4" fmla="*/ 2669970 w 4636009"/>
              <a:gd name="connsiteY4" fmla="*/ 952 h 5167312"/>
              <a:gd name="connsiteX5" fmla="*/ 0 w 4636009"/>
              <a:gd name="connsiteY5" fmla="*/ 952 h 51673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636009" h="5167312">
                <a:moveTo>
                  <a:pt x="0" y="0"/>
                </a:moveTo>
                <a:lnTo>
                  <a:pt x="4636009" y="0"/>
                </a:lnTo>
                <a:lnTo>
                  <a:pt x="4636009" y="5167312"/>
                </a:lnTo>
                <a:lnTo>
                  <a:pt x="276091" y="5167312"/>
                </a:lnTo>
                <a:lnTo>
                  <a:pt x="2669970" y="952"/>
                </a:lnTo>
                <a:lnTo>
                  <a:pt x="0" y="952"/>
                </a:lnTo>
                <a:close/>
              </a:path>
            </a:pathLst>
          </a:custGeom>
        </p:spPr>
      </p:pic>
      <p:sp>
        <p:nvSpPr>
          <p:cNvPr id="27" name="Freeform 75">
            <a:extLst>
              <a:ext uri="{FF2B5EF4-FFF2-40B4-BE49-F238E27FC236}">
                <a16:creationId xmlns:a16="http://schemas.microsoft.com/office/drawing/2014/main" id="{869A01FF-E930-4B34-9942-5ACABF37FE8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1691640"/>
            <a:ext cx="10052100" cy="5166360"/>
          </a:xfrm>
          <a:custGeom>
            <a:avLst/>
            <a:gdLst>
              <a:gd name="connsiteX0" fmla="*/ 0 w 9786594"/>
              <a:gd name="connsiteY0" fmla="*/ 0 h 5032376"/>
              <a:gd name="connsiteX1" fmla="*/ 2130696 w 9786594"/>
              <a:gd name="connsiteY1" fmla="*/ 0 h 5032376"/>
              <a:gd name="connsiteX2" fmla="*/ 4685057 w 9786594"/>
              <a:gd name="connsiteY2" fmla="*/ 0 h 5032376"/>
              <a:gd name="connsiteX3" fmla="*/ 6291520 w 9786594"/>
              <a:gd name="connsiteY3" fmla="*/ 0 h 5032376"/>
              <a:gd name="connsiteX4" fmla="*/ 7449885 w 9786594"/>
              <a:gd name="connsiteY4" fmla="*/ 0 h 5032376"/>
              <a:gd name="connsiteX5" fmla="*/ 7455943 w 9786594"/>
              <a:gd name="connsiteY5" fmla="*/ 0 h 5032376"/>
              <a:gd name="connsiteX6" fmla="*/ 9786594 w 9786594"/>
              <a:gd name="connsiteY6" fmla="*/ 5032376 h 5032376"/>
              <a:gd name="connsiteX7" fmla="*/ 0 w 9786594"/>
              <a:gd name="connsiteY7" fmla="*/ 5032376 h 50323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786594" h="5032376">
                <a:moveTo>
                  <a:pt x="0" y="0"/>
                </a:moveTo>
                <a:lnTo>
                  <a:pt x="2130696" y="0"/>
                </a:lnTo>
                <a:lnTo>
                  <a:pt x="4685057" y="0"/>
                </a:lnTo>
                <a:lnTo>
                  <a:pt x="6291520" y="0"/>
                </a:lnTo>
                <a:lnTo>
                  <a:pt x="7449885" y="0"/>
                </a:lnTo>
                <a:lnTo>
                  <a:pt x="7455943" y="0"/>
                </a:lnTo>
                <a:lnTo>
                  <a:pt x="9786594" y="5032376"/>
                </a:lnTo>
                <a:lnTo>
                  <a:pt x="0" y="5032376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49FF74-A148-437B-9CD8-2FE43E51D1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0341" y="365601"/>
            <a:ext cx="10515600" cy="1325563"/>
          </a:xfrm>
        </p:spPr>
        <p:txBody>
          <a:bodyPr>
            <a:normAutofit/>
          </a:bodyPr>
          <a:lstStyle/>
          <a:p>
            <a:r>
              <a:rPr lang="en-GB" sz="4800" dirty="0">
                <a:latin typeface="Calibri Light (Headings)"/>
              </a:rPr>
              <a:t>TODAY’S GAME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A3633A-00B0-4A9B-88EF-6D51DFA41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0341" y="2015406"/>
            <a:ext cx="7105650" cy="4065986"/>
          </a:xfrm>
        </p:spPr>
        <p:txBody>
          <a:bodyPr anchor="ctr">
            <a:normAutofit lnSpcReduction="10000"/>
          </a:bodyPr>
          <a:lstStyle/>
          <a:p>
            <a:r>
              <a:rPr lang="en-GB" sz="3200" dirty="0">
                <a:solidFill>
                  <a:schemeClr val="bg1"/>
                </a:solidFill>
                <a:latin typeface="Calibri Light (Headings)"/>
              </a:rPr>
              <a:t>How to plan, deliver and evaluate a project</a:t>
            </a:r>
            <a:endParaRPr lang="en-GB" sz="3200" b="0" dirty="0">
              <a:solidFill>
                <a:schemeClr val="bg1"/>
              </a:solidFill>
              <a:effectLst/>
              <a:latin typeface="Calibri Light (Headings)"/>
            </a:endParaRPr>
          </a:p>
          <a:p>
            <a:r>
              <a:rPr lang="en-GB" sz="3200" dirty="0">
                <a:solidFill>
                  <a:schemeClr val="bg1"/>
                </a:solidFill>
                <a:latin typeface="Calibri Light (Headings)"/>
              </a:rPr>
              <a:t>How to build a team and assign roles</a:t>
            </a:r>
            <a:endParaRPr lang="en-GB" sz="3200" b="0" dirty="0">
              <a:solidFill>
                <a:schemeClr val="bg1"/>
              </a:solidFill>
              <a:effectLst/>
              <a:latin typeface="Calibri Light (Headings)"/>
            </a:endParaRPr>
          </a:p>
          <a:p>
            <a:r>
              <a:rPr lang="en-GB" sz="3200" dirty="0">
                <a:solidFill>
                  <a:schemeClr val="bg1"/>
                </a:solidFill>
                <a:latin typeface="Calibri Light (Headings)"/>
              </a:rPr>
              <a:t>Create a schedule for your March event</a:t>
            </a:r>
            <a:endParaRPr lang="en-GB" sz="3200" b="0" dirty="0">
              <a:solidFill>
                <a:schemeClr val="bg1"/>
              </a:solidFill>
              <a:effectLst/>
              <a:latin typeface="Calibri Light (Headings)"/>
            </a:endParaRPr>
          </a:p>
          <a:p>
            <a:r>
              <a:rPr lang="en-GB" sz="3200" dirty="0">
                <a:solidFill>
                  <a:schemeClr val="bg1"/>
                </a:solidFill>
                <a:latin typeface="Calibri Light (Headings)"/>
              </a:rPr>
              <a:t>Assigning roles for your March event </a:t>
            </a:r>
            <a:endParaRPr lang="en-GB" sz="3200" b="0" dirty="0">
              <a:solidFill>
                <a:schemeClr val="bg1"/>
              </a:solidFill>
              <a:effectLst/>
              <a:latin typeface="Calibri Light (Headings)"/>
            </a:endParaRPr>
          </a:p>
          <a:p>
            <a:r>
              <a:rPr lang="en-GB" sz="3200" dirty="0">
                <a:solidFill>
                  <a:schemeClr val="bg1"/>
                </a:solidFill>
                <a:latin typeface="Calibri Light (Headings)"/>
              </a:rPr>
              <a:t>The stepping stones to writing an ESMP </a:t>
            </a:r>
            <a:endParaRPr lang="en-GB" sz="3200" b="0" dirty="0">
              <a:solidFill>
                <a:schemeClr val="bg1"/>
              </a:solidFill>
              <a:effectLst/>
              <a:latin typeface="Calibri Light (Headings)"/>
            </a:endParaRPr>
          </a:p>
          <a:p>
            <a:r>
              <a:rPr lang="en-GB" sz="3200" dirty="0">
                <a:solidFill>
                  <a:schemeClr val="bg1"/>
                </a:solidFill>
                <a:latin typeface="Calibri Light (Headings)"/>
              </a:rPr>
              <a:t>A wonder into the joy of license applications </a:t>
            </a:r>
            <a:endParaRPr lang="en-GB" sz="3200" b="0" dirty="0">
              <a:solidFill>
                <a:schemeClr val="bg1"/>
              </a:solidFill>
              <a:effectLst/>
              <a:latin typeface="Calibri Light (Headings)"/>
            </a:endParaRPr>
          </a:p>
        </p:txBody>
      </p:sp>
    </p:spTree>
    <p:extLst>
      <p:ext uri="{BB962C8B-B14F-4D97-AF65-F5344CB8AC3E}">
        <p14:creationId xmlns:p14="http://schemas.microsoft.com/office/powerpoint/2010/main" val="38139712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earing glasses&#10;&#10;Description generated with high confidence">
            <a:extLst>
              <a:ext uri="{FF2B5EF4-FFF2-40B4-BE49-F238E27FC236}">
                <a16:creationId xmlns:a16="http://schemas.microsoft.com/office/drawing/2014/main" id="{4F34CCA5-33D9-4332-AB2A-E843216CE79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" b="175"/>
          <a:stretch/>
        </p:blipFill>
        <p:spPr>
          <a:xfrm>
            <a:off x="1" y="10"/>
            <a:ext cx="4654296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EB8CFC4-0F92-4E65-8204-4859E74709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77329" y="640080"/>
            <a:ext cx="6274590" cy="4018341"/>
          </a:xfrm>
          <a:noFill/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000" dirty="0"/>
              <a:t>WHO CAN TELL ME HOW THEY MIGHT </a:t>
            </a:r>
            <a:br>
              <a:rPr lang="en-US" sz="6000" dirty="0"/>
            </a:br>
            <a:r>
              <a:rPr lang="en-US" sz="6000" dirty="0"/>
              <a:t>START TO PLAN THEIR PROJECT?</a:t>
            </a:r>
          </a:p>
        </p:txBody>
      </p:sp>
    </p:spTree>
    <p:extLst>
      <p:ext uri="{BB962C8B-B14F-4D97-AF65-F5344CB8AC3E}">
        <p14:creationId xmlns:p14="http://schemas.microsoft.com/office/powerpoint/2010/main" val="25670773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Rectangle 8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</p:sp>
      <p:sp>
        <p:nvSpPr>
          <p:cNvPr id="60" name="Rectangle 10">
            <a:extLst>
              <a:ext uri="{FF2B5EF4-FFF2-40B4-BE49-F238E27FC236}">
                <a16:creationId xmlns:a16="http://schemas.microsoft.com/office/drawing/2014/main" id="{01D0AF59-99C3-4251-AB9A-C966C6AD440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Rectangle 12">
            <a:extLst>
              <a:ext uri="{FF2B5EF4-FFF2-40B4-BE49-F238E27FC236}">
                <a16:creationId xmlns:a16="http://schemas.microsoft.com/office/drawing/2014/main" id="{1855405F-37A2-4869-9154-F8BE3BECE6C3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sign on a pole&#10;&#10;Description generated with very high confidence">
            <a:extLst>
              <a:ext uri="{FF2B5EF4-FFF2-40B4-BE49-F238E27FC236}">
                <a16:creationId xmlns:a16="http://schemas.microsoft.com/office/drawing/2014/main" id="{6DB93224-D372-42CE-ADB9-5559177F617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4678" y="643467"/>
            <a:ext cx="9402643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48293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10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</p:sp>
      <p:pic>
        <p:nvPicPr>
          <p:cNvPr id="6" name="Picture 5" descr="A group of people around each other&#10;&#10;Description generated with very high confidence">
            <a:extLst>
              <a:ext uri="{FF2B5EF4-FFF2-40B4-BE49-F238E27FC236}">
                <a16:creationId xmlns:a16="http://schemas.microsoft.com/office/drawing/2014/main" id="{607618B2-4404-461A-8BCF-CA9D6CEE07F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324" r="29788" b="-1"/>
          <a:stretch/>
        </p:blipFill>
        <p:spPr>
          <a:xfrm>
            <a:off x="7555991" y="1690688"/>
            <a:ext cx="4636009" cy="5167312"/>
          </a:xfrm>
          <a:custGeom>
            <a:avLst/>
            <a:gdLst>
              <a:gd name="connsiteX0" fmla="*/ 0 w 4636009"/>
              <a:gd name="connsiteY0" fmla="*/ 0 h 5167312"/>
              <a:gd name="connsiteX1" fmla="*/ 4636009 w 4636009"/>
              <a:gd name="connsiteY1" fmla="*/ 0 h 5167312"/>
              <a:gd name="connsiteX2" fmla="*/ 4636009 w 4636009"/>
              <a:gd name="connsiteY2" fmla="*/ 5167312 h 5167312"/>
              <a:gd name="connsiteX3" fmla="*/ 276091 w 4636009"/>
              <a:gd name="connsiteY3" fmla="*/ 5167312 h 5167312"/>
              <a:gd name="connsiteX4" fmla="*/ 2669970 w 4636009"/>
              <a:gd name="connsiteY4" fmla="*/ 952 h 5167312"/>
              <a:gd name="connsiteX5" fmla="*/ 0 w 4636009"/>
              <a:gd name="connsiteY5" fmla="*/ 952 h 51673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636009" h="5167312">
                <a:moveTo>
                  <a:pt x="0" y="0"/>
                </a:moveTo>
                <a:lnTo>
                  <a:pt x="4636009" y="0"/>
                </a:lnTo>
                <a:lnTo>
                  <a:pt x="4636009" y="5167312"/>
                </a:lnTo>
                <a:lnTo>
                  <a:pt x="276091" y="5167312"/>
                </a:lnTo>
                <a:lnTo>
                  <a:pt x="2669970" y="952"/>
                </a:lnTo>
                <a:lnTo>
                  <a:pt x="0" y="952"/>
                </a:lnTo>
                <a:close/>
              </a:path>
            </a:pathLst>
          </a:custGeom>
        </p:spPr>
      </p:pic>
      <p:sp>
        <p:nvSpPr>
          <p:cNvPr id="27" name="Freeform 75">
            <a:extLst>
              <a:ext uri="{FF2B5EF4-FFF2-40B4-BE49-F238E27FC236}">
                <a16:creationId xmlns:a16="http://schemas.microsoft.com/office/drawing/2014/main" id="{869A01FF-E930-4B34-9942-5ACABF37FE8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1691640"/>
            <a:ext cx="10052100" cy="5166360"/>
          </a:xfrm>
          <a:custGeom>
            <a:avLst/>
            <a:gdLst>
              <a:gd name="connsiteX0" fmla="*/ 0 w 9786594"/>
              <a:gd name="connsiteY0" fmla="*/ 0 h 5032376"/>
              <a:gd name="connsiteX1" fmla="*/ 2130696 w 9786594"/>
              <a:gd name="connsiteY1" fmla="*/ 0 h 5032376"/>
              <a:gd name="connsiteX2" fmla="*/ 4685057 w 9786594"/>
              <a:gd name="connsiteY2" fmla="*/ 0 h 5032376"/>
              <a:gd name="connsiteX3" fmla="*/ 6291520 w 9786594"/>
              <a:gd name="connsiteY3" fmla="*/ 0 h 5032376"/>
              <a:gd name="connsiteX4" fmla="*/ 7449885 w 9786594"/>
              <a:gd name="connsiteY4" fmla="*/ 0 h 5032376"/>
              <a:gd name="connsiteX5" fmla="*/ 7455943 w 9786594"/>
              <a:gd name="connsiteY5" fmla="*/ 0 h 5032376"/>
              <a:gd name="connsiteX6" fmla="*/ 9786594 w 9786594"/>
              <a:gd name="connsiteY6" fmla="*/ 5032376 h 5032376"/>
              <a:gd name="connsiteX7" fmla="*/ 0 w 9786594"/>
              <a:gd name="connsiteY7" fmla="*/ 5032376 h 50323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786594" h="5032376">
                <a:moveTo>
                  <a:pt x="0" y="0"/>
                </a:moveTo>
                <a:lnTo>
                  <a:pt x="2130696" y="0"/>
                </a:lnTo>
                <a:lnTo>
                  <a:pt x="4685057" y="0"/>
                </a:lnTo>
                <a:lnTo>
                  <a:pt x="6291520" y="0"/>
                </a:lnTo>
                <a:lnTo>
                  <a:pt x="7449885" y="0"/>
                </a:lnTo>
                <a:lnTo>
                  <a:pt x="7455943" y="0"/>
                </a:lnTo>
                <a:lnTo>
                  <a:pt x="9786594" y="5032376"/>
                </a:lnTo>
                <a:lnTo>
                  <a:pt x="0" y="5032376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DB49D9-EF2D-4DC3-9DDA-DDE1202FD6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1016" y="409893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000" dirty="0"/>
              <a:t>TASK TIME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C62D0B3-A802-47BA-AD2C-A1DEE85C42AD}"/>
              </a:ext>
            </a:extLst>
          </p:cNvPr>
          <p:cNvSpPr txBox="1"/>
          <p:nvPr/>
        </p:nvSpPr>
        <p:spPr>
          <a:xfrm>
            <a:off x="211016" y="1828801"/>
            <a:ext cx="7215810" cy="49298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2600" dirty="0">
                <a:solidFill>
                  <a:schemeClr val="bg1"/>
                </a:solidFill>
              </a:rPr>
              <a:t>I have placed the next five months on the wall and we have several post-its. You have 20 minutes to </a:t>
            </a:r>
            <a:r>
              <a:rPr lang="en-US" sz="2600" dirty="0" err="1">
                <a:solidFill>
                  <a:schemeClr val="bg1"/>
                </a:solidFill>
              </a:rPr>
              <a:t>organise</a:t>
            </a:r>
            <a:r>
              <a:rPr lang="en-US" sz="2600" dirty="0">
                <a:solidFill>
                  <a:schemeClr val="bg1"/>
                </a:solidFill>
              </a:rPr>
              <a:t> yourselves into a team, create a list of tasks and place tasks under the month you feel it should be actioned in time for your March event.  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endParaRPr lang="en-US" sz="2600" dirty="0">
              <a:solidFill>
                <a:schemeClr val="bg1"/>
              </a:solidFill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2600" dirty="0">
                <a:solidFill>
                  <a:schemeClr val="bg1"/>
                </a:solidFill>
              </a:rPr>
              <a:t>Here are a few tasks to get you started, but there are many more;</a:t>
            </a:r>
          </a:p>
          <a:p>
            <a:pPr lvl="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600" dirty="0">
                <a:solidFill>
                  <a:schemeClr val="bg1"/>
                </a:solidFill>
              </a:rPr>
              <a:t>Line up release </a:t>
            </a:r>
          </a:p>
          <a:p>
            <a:pPr lvl="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600" dirty="0">
                <a:solidFill>
                  <a:schemeClr val="bg1"/>
                </a:solidFill>
              </a:rPr>
              <a:t>Send flyer to print </a:t>
            </a:r>
          </a:p>
          <a:p>
            <a:pPr lvl="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600" dirty="0">
                <a:solidFill>
                  <a:schemeClr val="bg1"/>
                </a:solidFill>
              </a:rPr>
              <a:t>Book stage</a:t>
            </a:r>
          </a:p>
        </p:txBody>
      </p:sp>
    </p:spTree>
    <p:extLst>
      <p:ext uri="{BB962C8B-B14F-4D97-AF65-F5344CB8AC3E}">
        <p14:creationId xmlns:p14="http://schemas.microsoft.com/office/powerpoint/2010/main" val="35772458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B558F58E-93BA-44A3-BCDA-585AFF2E4F3F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erson with his mouth open&#10;&#10;Description generated with high confidence">
            <a:extLst>
              <a:ext uri="{FF2B5EF4-FFF2-40B4-BE49-F238E27FC236}">
                <a16:creationId xmlns:a16="http://schemas.microsoft.com/office/drawing/2014/main" id="{D87BED64-4CED-4A83-8EFB-FDFE7FE4A22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33" r="32683"/>
          <a:stretch/>
        </p:blipFill>
        <p:spPr>
          <a:xfrm>
            <a:off x="5913123" y="10"/>
            <a:ext cx="6278877" cy="6857990"/>
          </a:xfrm>
          <a:custGeom>
            <a:avLst/>
            <a:gdLst>
              <a:gd name="connsiteX0" fmla="*/ 45571 w 6278877"/>
              <a:gd name="connsiteY0" fmla="*/ 0 h 6858000"/>
              <a:gd name="connsiteX1" fmla="*/ 6278877 w 6278877"/>
              <a:gd name="connsiteY1" fmla="*/ 0 h 6858000"/>
              <a:gd name="connsiteX2" fmla="*/ 6278877 w 6278877"/>
              <a:gd name="connsiteY2" fmla="*/ 6858000 h 6858000"/>
              <a:gd name="connsiteX3" fmla="*/ 3292307 w 6278877"/>
              <a:gd name="connsiteY3" fmla="*/ 6858000 h 6858000"/>
              <a:gd name="connsiteX4" fmla="*/ 3181525 w 6278877"/>
              <a:gd name="connsiteY4" fmla="*/ 6786980 h 6858000"/>
              <a:gd name="connsiteX5" fmla="*/ 0 w 6278877"/>
              <a:gd name="connsiteY5" fmla="*/ 803252 h 6858000"/>
              <a:gd name="connsiteX6" fmla="*/ 37255 w 6278877"/>
              <a:gd name="connsiteY6" fmla="*/ 6544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278877" h="6858000">
                <a:moveTo>
                  <a:pt x="45571" y="0"/>
                </a:moveTo>
                <a:lnTo>
                  <a:pt x="6278877" y="0"/>
                </a:lnTo>
                <a:lnTo>
                  <a:pt x="6278877" y="6858000"/>
                </a:lnTo>
                <a:lnTo>
                  <a:pt x="3292307" y="6858000"/>
                </a:lnTo>
                <a:lnTo>
                  <a:pt x="3181525" y="6786980"/>
                </a:lnTo>
                <a:cubicBezTo>
                  <a:pt x="1262020" y="5490189"/>
                  <a:pt x="0" y="3294101"/>
                  <a:pt x="0" y="803252"/>
                </a:cubicBezTo>
                <a:cubicBezTo>
                  <a:pt x="0" y="554167"/>
                  <a:pt x="12619" y="308030"/>
                  <a:pt x="37255" y="65445"/>
                </a:cubicBezTo>
                <a:close/>
              </a:path>
            </a:pathLst>
          </a:custGeom>
        </p:spPr>
      </p:pic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BCD0BBC1-A7D4-445D-98AC-95A6A45D8EBB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93776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B75E36E4-3C6C-4832-B84B-C719DC78BB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2631125"/>
            <a:ext cx="4983480" cy="239744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600"/>
              <a:t>WHAT IS PROJECT MANAGEMENT?</a:t>
            </a:r>
          </a:p>
        </p:txBody>
      </p:sp>
    </p:spTree>
    <p:extLst>
      <p:ext uri="{BB962C8B-B14F-4D97-AF65-F5344CB8AC3E}">
        <p14:creationId xmlns:p14="http://schemas.microsoft.com/office/powerpoint/2010/main" val="32879917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Rectangle 6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</p:sp>
      <p:sp useBgFill="1">
        <p:nvSpPr>
          <p:cNvPr id="48" name="Rectangle 8">
            <a:extLst>
              <a:ext uri="{FF2B5EF4-FFF2-40B4-BE49-F238E27FC236}">
                <a16:creationId xmlns:a16="http://schemas.microsoft.com/office/drawing/2014/main" id="{559AE206-7EBA-4D33-8BC9-9D8158553F0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49" name="Straight Connector 10">
            <a:extLst>
              <a:ext uri="{FF2B5EF4-FFF2-40B4-BE49-F238E27FC236}">
                <a16:creationId xmlns:a16="http://schemas.microsoft.com/office/drawing/2014/main" id="{9E8E38ED-369A-44C2-B635-0BED0E48A6E8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800392" y="4525347"/>
            <a:ext cx="0" cy="1737360"/>
          </a:xfrm>
          <a:prstGeom prst="line">
            <a:avLst/>
          </a:prstGeom>
          <a:ln w="19050" cap="sq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Oval 12">
            <a:extLst>
              <a:ext uri="{FF2B5EF4-FFF2-40B4-BE49-F238E27FC236}">
                <a16:creationId xmlns:a16="http://schemas.microsoft.com/office/drawing/2014/main" id="{B672F332-AF08-46C6-94F0-77684310D7B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95001" y="2466604"/>
            <a:ext cx="962395" cy="96239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1" name="Oval 14">
            <a:extLst>
              <a:ext uri="{FF2B5EF4-FFF2-40B4-BE49-F238E27FC236}">
                <a16:creationId xmlns:a16="http://schemas.microsoft.com/office/drawing/2014/main" id="{34244EF8-D73A-40E1-BE73-D46E6B4B04E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5829" y="2327988"/>
            <a:ext cx="293695" cy="293695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2" name="Freeform: Shape 16">
            <a:extLst>
              <a:ext uri="{FF2B5EF4-FFF2-40B4-BE49-F238E27FC236}">
                <a16:creationId xmlns:a16="http://schemas.microsoft.com/office/drawing/2014/main" id="{AB84D7E8-4ECB-42D7-ADBF-01689B0F24A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92113" y="0"/>
            <a:ext cx="5699887" cy="4059244"/>
          </a:xfrm>
          <a:custGeom>
            <a:avLst/>
            <a:gdLst>
              <a:gd name="connsiteX0" fmla="*/ 0 w 5699887"/>
              <a:gd name="connsiteY0" fmla="*/ 0 h 4059244"/>
              <a:gd name="connsiteX1" fmla="*/ 5699887 w 5699887"/>
              <a:gd name="connsiteY1" fmla="*/ 0 h 4059244"/>
              <a:gd name="connsiteX2" fmla="*/ 5699887 w 5699887"/>
              <a:gd name="connsiteY2" fmla="*/ 3944096 h 4059244"/>
              <a:gd name="connsiteX3" fmla="*/ 5525775 w 5699887"/>
              <a:gd name="connsiteY3" fmla="*/ 3980429 h 4059244"/>
              <a:gd name="connsiteX4" fmla="*/ 4663256 w 5699887"/>
              <a:gd name="connsiteY4" fmla="*/ 4059244 h 4059244"/>
              <a:gd name="connsiteX5" fmla="*/ 8566 w 5699887"/>
              <a:gd name="connsiteY5" fmla="*/ 67422 h 40592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699887" h="4059244">
                <a:moveTo>
                  <a:pt x="0" y="0"/>
                </a:moveTo>
                <a:lnTo>
                  <a:pt x="5699887" y="0"/>
                </a:lnTo>
                <a:lnTo>
                  <a:pt x="5699887" y="3944096"/>
                </a:lnTo>
                <a:lnTo>
                  <a:pt x="5525775" y="3980429"/>
                </a:lnTo>
                <a:cubicBezTo>
                  <a:pt x="5246154" y="4032190"/>
                  <a:pt x="4957865" y="4059244"/>
                  <a:pt x="4663256" y="4059244"/>
                </a:cubicBezTo>
                <a:cubicBezTo>
                  <a:pt x="2306390" y="4059244"/>
                  <a:pt x="353936" y="2327747"/>
                  <a:pt x="8566" y="67422"/>
                </a:cubicBezTo>
                <a:close/>
              </a:path>
            </a:pathLst>
          </a:cu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3" name="Oval 18">
            <a:extLst>
              <a:ext uri="{FF2B5EF4-FFF2-40B4-BE49-F238E27FC236}">
                <a16:creationId xmlns:a16="http://schemas.microsoft.com/office/drawing/2014/main" id="{6437D937-A7F1-4011-92B4-328E5BE1B16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8567" y="620480"/>
            <a:ext cx="2243800" cy="2243796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CCD3B3-A965-43AE-BA87-65F1B88986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257" y="4525347"/>
            <a:ext cx="6939722" cy="173736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2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We can summarise project management as:</a:t>
            </a:r>
            <a:br>
              <a:rPr lang="en-US" sz="2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2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‘</a:t>
            </a:r>
            <a:r>
              <a:rPr lang="en-US" sz="2000" i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Project management is the discipline of initiating, planning, executing, controlling, and closing the work of a team to achieve specific goals and meet specific success criteria.’</a:t>
            </a:r>
            <a:endParaRPr lang="en-US" sz="20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19565044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 10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</p:sp>
      <p:sp useBgFill="1">
        <p:nvSpPr>
          <p:cNvPr id="34" name="Rectangle 12">
            <a:extLst>
              <a:ext uri="{FF2B5EF4-FFF2-40B4-BE49-F238E27FC236}">
                <a16:creationId xmlns:a16="http://schemas.microsoft.com/office/drawing/2014/main" id="{D4C3103B-AE2E-41DA-8805-65F1A948FD5A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5" name="Oval 14">
            <a:extLst>
              <a:ext uri="{FF2B5EF4-FFF2-40B4-BE49-F238E27FC236}">
                <a16:creationId xmlns:a16="http://schemas.microsoft.com/office/drawing/2014/main" id="{CB1340FC-C4E2-4CD5-9BCA-7A022E8B498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34348" y="999969"/>
            <a:ext cx="3444236" cy="3444236"/>
          </a:xfrm>
          <a:prstGeom prst="ellipse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6" name="Freeform: Shape 16">
            <a:extLst>
              <a:ext uri="{FF2B5EF4-FFF2-40B4-BE49-F238E27FC236}">
                <a16:creationId xmlns:a16="http://schemas.microsoft.com/office/drawing/2014/main" id="{E3BC0C31-69A7-4200-9AFE-927230E1E04C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30410"/>
            <a:ext cx="7005134" cy="4827590"/>
          </a:xfrm>
          <a:custGeom>
            <a:avLst/>
            <a:gdLst>
              <a:gd name="connsiteX0" fmla="*/ 1974535 w 7005134"/>
              <a:gd name="connsiteY0" fmla="*/ 0 h 4827590"/>
              <a:gd name="connsiteX1" fmla="*/ 7003848 w 7005134"/>
              <a:gd name="connsiteY1" fmla="*/ 4776721 h 4827590"/>
              <a:gd name="connsiteX2" fmla="*/ 7005134 w 7005134"/>
              <a:gd name="connsiteY2" fmla="*/ 4827590 h 4827590"/>
              <a:gd name="connsiteX3" fmla="*/ 0 w 7005134"/>
              <a:gd name="connsiteY3" fmla="*/ 4827590 h 4827590"/>
              <a:gd name="connsiteX4" fmla="*/ 0 w 7005134"/>
              <a:gd name="connsiteY4" fmla="*/ 402231 h 4827590"/>
              <a:gd name="connsiteX5" fmla="*/ 14349 w 7005134"/>
              <a:gd name="connsiteY5" fmla="*/ 395744 h 4827590"/>
              <a:gd name="connsiteX6" fmla="*/ 1974535 w 7005134"/>
              <a:gd name="connsiteY6" fmla="*/ 0 h 48275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005134" h="4827590">
                <a:moveTo>
                  <a:pt x="1974535" y="0"/>
                </a:moveTo>
                <a:cubicBezTo>
                  <a:pt x="4668853" y="0"/>
                  <a:pt x="6868971" y="2115921"/>
                  <a:pt x="7003848" y="4776721"/>
                </a:cubicBezTo>
                <a:lnTo>
                  <a:pt x="7005134" y="4827590"/>
                </a:lnTo>
                <a:lnTo>
                  <a:pt x="0" y="4827590"/>
                </a:lnTo>
                <a:lnTo>
                  <a:pt x="0" y="402231"/>
                </a:lnTo>
                <a:lnTo>
                  <a:pt x="14349" y="395744"/>
                </a:lnTo>
                <a:cubicBezTo>
                  <a:pt x="616832" y="140915"/>
                  <a:pt x="1279227" y="0"/>
                  <a:pt x="1974535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37" name="Straight Connector 18">
            <a:extLst>
              <a:ext uri="{FF2B5EF4-FFF2-40B4-BE49-F238E27FC236}">
                <a16:creationId xmlns:a16="http://schemas.microsoft.com/office/drawing/2014/main" id="{45B5AFC7-2F07-4F7B-9151-E45D7548D8F3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72540" y="4450080"/>
            <a:ext cx="1234440" cy="0"/>
          </a:xfrm>
          <a:prstGeom prst="line">
            <a:avLst/>
          </a:prstGeom>
          <a:ln w="508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5D80004D-363C-459A-AF53-659E2DF7425B}"/>
              </a:ext>
            </a:extLst>
          </p:cNvPr>
          <p:cNvSpPr txBox="1"/>
          <p:nvPr/>
        </p:nvSpPr>
        <p:spPr>
          <a:xfrm>
            <a:off x="1270632" y="4814528"/>
            <a:ext cx="1030795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Don’t let it become too much! </a:t>
            </a:r>
            <a:r>
              <a:rPr lang="en-US" sz="4400" b="1" dirty="0">
                <a:latin typeface="+mj-lt"/>
                <a:ea typeface="+mj-ea"/>
                <a:cs typeface="+mj-cs"/>
              </a:rPr>
              <a:t>B</a:t>
            </a:r>
            <a:r>
              <a:rPr lang="en-US" sz="44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reak it down, categories and </a:t>
            </a:r>
            <a:r>
              <a:rPr lang="en-US" sz="44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prioritise</a:t>
            </a:r>
            <a:endParaRPr lang="en-US" sz="44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CAD67E0-3471-4DB8-BB62-5E6D2F3E0540}"/>
              </a:ext>
            </a:extLst>
          </p:cNvPr>
          <p:cNvSpPr txBox="1"/>
          <p:nvPr/>
        </p:nvSpPr>
        <p:spPr>
          <a:xfrm>
            <a:off x="780286" y="637846"/>
            <a:ext cx="7224231" cy="111089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3200" dirty="0"/>
              <a:t>We can break a festival project down into five smaller, more manageable projects within the overarching project. These include; 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407CBE4-F331-4DFD-B479-08B8A8172544}"/>
              </a:ext>
            </a:extLst>
          </p:cNvPr>
          <p:cNvSpPr txBox="1"/>
          <p:nvPr/>
        </p:nvSpPr>
        <p:spPr>
          <a:xfrm>
            <a:off x="780286" y="1674236"/>
            <a:ext cx="2938625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b="1" dirty="0"/>
              <a:t>- Pre production</a:t>
            </a:r>
            <a:br>
              <a:rPr lang="en-US" sz="3200" b="1" dirty="0"/>
            </a:br>
            <a:r>
              <a:rPr lang="en-US" sz="3200" b="1" dirty="0"/>
              <a:t>- Build</a:t>
            </a:r>
            <a:br>
              <a:rPr lang="en-US" sz="3200" b="1" dirty="0"/>
            </a:br>
            <a:r>
              <a:rPr lang="en-US" sz="3200" b="1" dirty="0"/>
              <a:t>- Show</a:t>
            </a:r>
            <a:br>
              <a:rPr lang="en-US" sz="3200" b="1" dirty="0"/>
            </a:br>
            <a:r>
              <a:rPr lang="en-US" sz="3200" b="1" dirty="0"/>
              <a:t>- Break</a:t>
            </a:r>
            <a:br>
              <a:rPr lang="en-US" sz="3200" b="1" dirty="0"/>
            </a:br>
            <a:r>
              <a:rPr lang="en-US" sz="3200" b="1" dirty="0"/>
              <a:t>- Evaluation</a:t>
            </a:r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3458933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Rectangle 58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tint val="95000"/>
              <a:satMod val="170000"/>
            </a:schemeClr>
          </a:solidFill>
          <a:ln>
            <a:noFill/>
          </a:ln>
          <a:effectLst/>
        </p:spPr>
      </p:sp>
      <p:grpSp>
        <p:nvGrpSpPr>
          <p:cNvPr id="61" name="Group 60" title="intersecting circles">
            <a:extLst>
              <a:ext uri="{FF2B5EF4-FFF2-40B4-BE49-F238E27FC236}">
                <a16:creationId xmlns:a16="http://schemas.microsoft.com/office/drawing/2014/main" id="{D2C4BFA1-2075-4901-9E24-E41D1FDD51FD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55481" y="498348"/>
            <a:ext cx="9902663" cy="5861304"/>
            <a:chOff x="1155481" y="498348"/>
            <a:chExt cx="9902663" cy="5861304"/>
          </a:xfrm>
        </p:grpSpPr>
        <p:sp>
          <p:nvSpPr>
            <p:cNvPr id="62" name="Oval 5">
              <a:extLst>
                <a:ext uri="{FF2B5EF4-FFF2-40B4-BE49-F238E27FC236}">
                  <a16:creationId xmlns:a16="http://schemas.microsoft.com/office/drawing/2014/main" id="{985A7375-E3AF-4F5C-85AE-17E8832952CA}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5481" y="498348"/>
              <a:ext cx="5861304" cy="5861304"/>
            </a:xfrm>
            <a:prstGeom prst="ellipse">
              <a:avLst/>
            </a:prstGeom>
            <a:solidFill>
              <a:schemeClr val="accent1">
                <a:alpha val="55000"/>
              </a:schemeClr>
            </a:solidFill>
            <a:ln>
              <a:noFill/>
            </a:ln>
          </p:spPr>
        </p:sp>
        <p:sp>
          <p:nvSpPr>
            <p:cNvPr id="63" name="Oval 62">
              <a:extLst>
                <a:ext uri="{FF2B5EF4-FFF2-40B4-BE49-F238E27FC236}">
                  <a16:creationId xmlns:a16="http://schemas.microsoft.com/office/drawing/2014/main" id="{F0307F65-8304-4FA8-A841-D4D7625411BE}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196840" y="498348"/>
              <a:ext cx="5861304" cy="5861304"/>
            </a:xfrm>
            <a:prstGeom prst="ellipse">
              <a:avLst/>
            </a:prstGeom>
            <a:solidFill>
              <a:schemeClr val="accent1">
                <a:alpha val="55000"/>
              </a:schemeClr>
            </a:solidFill>
            <a:ln>
              <a:noFill/>
            </a:ln>
          </p:spPr>
        </p:sp>
        <p:sp>
          <p:nvSpPr>
            <p:cNvPr id="64" name="Oval 5">
              <a:extLst>
                <a:ext uri="{FF2B5EF4-FFF2-40B4-BE49-F238E27FC236}">
                  <a16:creationId xmlns:a16="http://schemas.microsoft.com/office/drawing/2014/main" id="{C8B8394C-136F-4E05-A002-D93A5E79CD50}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65348" y="498348"/>
              <a:ext cx="5861304" cy="5861304"/>
            </a:xfrm>
            <a:prstGeom prst="ellipse">
              <a:avLst/>
            </a:prstGeom>
            <a:solidFill>
              <a:schemeClr val="accent1">
                <a:alpha val="70000"/>
              </a:schemeClr>
            </a:solidFill>
            <a:ln>
              <a:noFill/>
            </a:ln>
          </p:spPr>
        </p:sp>
      </p:grpSp>
      <p:sp>
        <p:nvSpPr>
          <p:cNvPr id="66" name="Rectangle 65" title="ribbon">
            <a:extLst>
              <a:ext uri="{FF2B5EF4-FFF2-40B4-BE49-F238E27FC236}">
                <a16:creationId xmlns:a16="http://schemas.microsoft.com/office/drawing/2014/main" id="{053FB2EE-284F-4C87-AB3D-BBF87A9FAB9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514600"/>
            <a:ext cx="12192000" cy="18288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153876-03B7-4796-8C77-E84E4500B6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2776538"/>
            <a:ext cx="9144000" cy="138118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000" kern="1200">
                <a:solidFill>
                  <a:schemeClr val="bg2"/>
                </a:solidFill>
                <a:latin typeface="+mj-lt"/>
                <a:ea typeface="+mj-ea"/>
                <a:cs typeface="+mj-cs"/>
              </a:rPr>
              <a:t>THE ROLE OF THE PROJECT MANAGER</a:t>
            </a:r>
          </a:p>
        </p:txBody>
      </p:sp>
    </p:spTree>
    <p:extLst>
      <p:ext uri="{BB962C8B-B14F-4D97-AF65-F5344CB8AC3E}">
        <p14:creationId xmlns:p14="http://schemas.microsoft.com/office/powerpoint/2010/main" val="68027448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Rectangle 21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932DBE7-6227-471D-B9F4-76CB916AAEC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465" r="2" b="2"/>
          <a:stretch/>
        </p:blipFill>
        <p:spPr>
          <a:xfrm>
            <a:off x="6838122" y="4251960"/>
            <a:ext cx="5353878" cy="2606039"/>
          </a:xfrm>
          <a:prstGeom prst="rect">
            <a:avLst/>
          </a:prstGeom>
        </p:spPr>
      </p:pic>
      <p:pic>
        <p:nvPicPr>
          <p:cNvPr id="6" name="Picture 5" descr="A clock that is on a white surface&#10;&#10;Description generated with high confidence">
            <a:extLst>
              <a:ext uri="{FF2B5EF4-FFF2-40B4-BE49-F238E27FC236}">
                <a16:creationId xmlns:a16="http://schemas.microsoft.com/office/drawing/2014/main" id="{6ECA9753-156A-4F83-9351-E4683056872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800" r="1" b="3144"/>
          <a:stretch/>
        </p:blipFill>
        <p:spPr>
          <a:xfrm>
            <a:off x="4818888" y="-479"/>
            <a:ext cx="7373112" cy="4252439"/>
          </a:xfrm>
          <a:prstGeom prst="rect">
            <a:avLst/>
          </a:prstGeom>
        </p:spPr>
      </p:pic>
      <p:sp>
        <p:nvSpPr>
          <p:cNvPr id="43" name="Freeform 3">
            <a:extLst>
              <a:ext uri="{FF2B5EF4-FFF2-40B4-BE49-F238E27FC236}">
                <a16:creationId xmlns:a16="http://schemas.microsoft.com/office/drawing/2014/main" id="{66BCEC1B-9617-4EF1-9B03-4BD43D100B8A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79"/>
            <a:ext cx="9468701" cy="6858478"/>
          </a:xfrm>
          <a:custGeom>
            <a:avLst/>
            <a:gdLst>
              <a:gd name="connsiteX0" fmla="*/ 0 w 8078051"/>
              <a:gd name="connsiteY0" fmla="*/ 0 h 5829300"/>
              <a:gd name="connsiteX1" fmla="*/ 4453793 w 8078051"/>
              <a:gd name="connsiteY1" fmla="*/ 0 h 5829300"/>
              <a:gd name="connsiteX2" fmla="*/ 5363426 w 8078051"/>
              <a:gd name="connsiteY2" fmla="*/ 0 h 5829300"/>
              <a:gd name="connsiteX3" fmla="*/ 5368184 w 8078051"/>
              <a:gd name="connsiteY3" fmla="*/ 0 h 5829300"/>
              <a:gd name="connsiteX4" fmla="*/ 8078051 w 8078051"/>
              <a:gd name="connsiteY4" fmla="*/ 5829300 h 5829300"/>
              <a:gd name="connsiteX5" fmla="*/ 1743926 w 8078051"/>
              <a:gd name="connsiteY5" fmla="*/ 5829300 h 5829300"/>
              <a:gd name="connsiteX6" fmla="*/ 1744148 w 8078051"/>
              <a:gd name="connsiteY6" fmla="*/ 5828822 h 5829300"/>
              <a:gd name="connsiteX7" fmla="*/ 0 w 8078051"/>
              <a:gd name="connsiteY7" fmla="*/ 5828822 h 5829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78051" h="5829300">
                <a:moveTo>
                  <a:pt x="0" y="0"/>
                </a:moveTo>
                <a:lnTo>
                  <a:pt x="4453793" y="0"/>
                </a:lnTo>
                <a:lnTo>
                  <a:pt x="5363426" y="0"/>
                </a:lnTo>
                <a:lnTo>
                  <a:pt x="5368184" y="0"/>
                </a:lnTo>
                <a:lnTo>
                  <a:pt x="8078051" y="5829300"/>
                </a:lnTo>
                <a:lnTo>
                  <a:pt x="1743926" y="5829300"/>
                </a:lnTo>
                <a:lnTo>
                  <a:pt x="1744148" y="5828822"/>
                </a:lnTo>
                <a:lnTo>
                  <a:pt x="0" y="5828822"/>
                </a:lnTo>
                <a:close/>
              </a:path>
            </a:pathLst>
          </a:custGeom>
          <a:solidFill>
            <a:schemeClr val="tx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Freeform 4">
            <a:extLst>
              <a:ext uri="{FF2B5EF4-FFF2-40B4-BE49-F238E27FC236}">
                <a16:creationId xmlns:a16="http://schemas.microsoft.com/office/drawing/2014/main" id="{CCBFD80B-276C-4775-A363-20693A7CF95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479"/>
            <a:ext cx="8078052" cy="6858478"/>
          </a:xfrm>
          <a:custGeom>
            <a:avLst/>
            <a:gdLst>
              <a:gd name="connsiteX0" fmla="*/ 0 w 8078052"/>
              <a:gd name="connsiteY0" fmla="*/ 0 h 6858478"/>
              <a:gd name="connsiteX1" fmla="*/ 3829872 w 8078052"/>
              <a:gd name="connsiteY1" fmla="*/ 0 h 6858478"/>
              <a:gd name="connsiteX2" fmla="*/ 4896100 w 8078052"/>
              <a:gd name="connsiteY2" fmla="*/ 0 h 6858478"/>
              <a:gd name="connsiteX3" fmla="*/ 4901677 w 8078052"/>
              <a:gd name="connsiteY3" fmla="*/ 0 h 6858478"/>
              <a:gd name="connsiteX4" fmla="*/ 8078052 w 8078052"/>
              <a:gd name="connsiteY4" fmla="*/ 6858478 h 6858478"/>
              <a:gd name="connsiteX5" fmla="*/ 653497 w 8078052"/>
              <a:gd name="connsiteY5" fmla="*/ 6858478 h 6858478"/>
              <a:gd name="connsiteX6" fmla="*/ 653757 w 8078052"/>
              <a:gd name="connsiteY6" fmla="*/ 6857916 h 6858478"/>
              <a:gd name="connsiteX7" fmla="*/ 0 w 8078052"/>
              <a:gd name="connsiteY7" fmla="*/ 6857916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78052" h="6858478">
                <a:moveTo>
                  <a:pt x="0" y="0"/>
                </a:moveTo>
                <a:lnTo>
                  <a:pt x="3829872" y="0"/>
                </a:lnTo>
                <a:lnTo>
                  <a:pt x="4896100" y="0"/>
                </a:lnTo>
                <a:lnTo>
                  <a:pt x="4901677" y="0"/>
                </a:lnTo>
                <a:lnTo>
                  <a:pt x="8078052" y="6858478"/>
                </a:lnTo>
                <a:lnTo>
                  <a:pt x="653497" y="6858478"/>
                </a:lnTo>
                <a:lnTo>
                  <a:pt x="653757" y="6857916"/>
                </a:lnTo>
                <a:lnTo>
                  <a:pt x="0" y="6857916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C59F94-EA4D-4453-B412-0DA29A06BF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2600325"/>
            <a:ext cx="4948428" cy="26512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Managing resources and quality against; </a:t>
            </a:r>
          </a:p>
        </p:txBody>
      </p:sp>
    </p:spTree>
    <p:extLst>
      <p:ext uri="{BB962C8B-B14F-4D97-AF65-F5344CB8AC3E}">
        <p14:creationId xmlns:p14="http://schemas.microsoft.com/office/powerpoint/2010/main" val="72449190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6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</p:sp>
      <p:sp>
        <p:nvSpPr>
          <p:cNvPr id="20" name="Freeform 14">
            <a:extLst>
              <a:ext uri="{FF2B5EF4-FFF2-40B4-BE49-F238E27FC236}">
                <a16:creationId xmlns:a16="http://schemas.microsoft.com/office/drawing/2014/main" id="{C66F2F30-5DC0-44A0-BFA6-E12F46ED16DA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5920619" cy="2130951"/>
          </a:xfrm>
          <a:custGeom>
            <a:avLst/>
            <a:gdLst>
              <a:gd name="connsiteX0" fmla="*/ 0 w 5920619"/>
              <a:gd name="connsiteY0" fmla="*/ 0 h 2130951"/>
              <a:gd name="connsiteX1" fmla="*/ 3191370 w 5920619"/>
              <a:gd name="connsiteY1" fmla="*/ 0 h 2130951"/>
              <a:gd name="connsiteX2" fmla="*/ 3346315 w 5920619"/>
              <a:gd name="connsiteY2" fmla="*/ 0 h 2130951"/>
              <a:gd name="connsiteX3" fmla="*/ 5920619 w 5920619"/>
              <a:gd name="connsiteY3" fmla="*/ 0 h 2130951"/>
              <a:gd name="connsiteX4" fmla="*/ 4936971 w 5920619"/>
              <a:gd name="connsiteY4" fmla="*/ 2130951 h 2130951"/>
              <a:gd name="connsiteX5" fmla="*/ 0 w 5920619"/>
              <a:gd name="connsiteY5" fmla="*/ 2130951 h 21309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920619" h="2130951">
                <a:moveTo>
                  <a:pt x="0" y="0"/>
                </a:moveTo>
                <a:lnTo>
                  <a:pt x="3191370" y="0"/>
                </a:lnTo>
                <a:lnTo>
                  <a:pt x="3346315" y="0"/>
                </a:lnTo>
                <a:lnTo>
                  <a:pt x="5920619" y="0"/>
                </a:lnTo>
                <a:lnTo>
                  <a:pt x="4936971" y="2130951"/>
                </a:lnTo>
                <a:lnTo>
                  <a:pt x="0" y="2130951"/>
                </a:lnTo>
                <a:close/>
              </a:path>
            </a:pathLst>
          </a:cu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21" name="Freeform: Shape 10">
            <a:extLst>
              <a:ext uri="{FF2B5EF4-FFF2-40B4-BE49-F238E27FC236}">
                <a16:creationId xmlns:a16="http://schemas.microsoft.com/office/drawing/2014/main" id="{04DC2037-48A0-4F22-B9D4-8EAEBC780AB4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49721" y="4682920"/>
            <a:ext cx="4522796" cy="2175080"/>
          </a:xfrm>
          <a:custGeom>
            <a:avLst/>
            <a:gdLst>
              <a:gd name="connsiteX0" fmla="*/ 3515449 w 4522796"/>
              <a:gd name="connsiteY0" fmla="*/ 0 h 2175080"/>
              <a:gd name="connsiteX1" fmla="*/ 0 w 4522796"/>
              <a:gd name="connsiteY1" fmla="*/ 0 h 2175080"/>
              <a:gd name="connsiteX2" fmla="*/ 0 w 4522796"/>
              <a:gd name="connsiteY2" fmla="*/ 2175080 h 2175080"/>
              <a:gd name="connsiteX3" fmla="*/ 4522796 w 4522796"/>
              <a:gd name="connsiteY3" fmla="*/ 2175080 h 2175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22796" h="2175080">
                <a:moveTo>
                  <a:pt x="3515449" y="0"/>
                </a:moveTo>
                <a:lnTo>
                  <a:pt x="0" y="0"/>
                </a:lnTo>
                <a:lnTo>
                  <a:pt x="0" y="2175080"/>
                </a:lnTo>
                <a:lnTo>
                  <a:pt x="4522796" y="217508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b="1"/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0006CBFD-ADA0-43D1-9332-9C34CA1C76E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66810" y="4682920"/>
            <a:ext cx="5925190" cy="2175080"/>
          </a:xfrm>
          <a:custGeom>
            <a:avLst/>
            <a:gdLst>
              <a:gd name="connsiteX0" fmla="*/ 1007347 w 5925190"/>
              <a:gd name="connsiteY0" fmla="*/ 0 h 2175080"/>
              <a:gd name="connsiteX1" fmla="*/ 5925190 w 5925190"/>
              <a:gd name="connsiteY1" fmla="*/ 0 h 2175080"/>
              <a:gd name="connsiteX2" fmla="*/ 5925190 w 5925190"/>
              <a:gd name="connsiteY2" fmla="*/ 2175080 h 2175080"/>
              <a:gd name="connsiteX3" fmla="*/ 0 w 5925190"/>
              <a:gd name="connsiteY3" fmla="*/ 2175080 h 2175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25190" h="2175080">
                <a:moveTo>
                  <a:pt x="1007347" y="0"/>
                </a:moveTo>
                <a:lnTo>
                  <a:pt x="5925190" y="0"/>
                </a:lnTo>
                <a:lnTo>
                  <a:pt x="5925190" y="2175080"/>
                </a:lnTo>
                <a:lnTo>
                  <a:pt x="0" y="217508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3" name="Freeform 21">
            <a:extLst>
              <a:ext uri="{FF2B5EF4-FFF2-40B4-BE49-F238E27FC236}">
                <a16:creationId xmlns:a16="http://schemas.microsoft.com/office/drawing/2014/main" id="{85872F57-7F42-4F97-8391-DDC8D0054C03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97839" y="0"/>
            <a:ext cx="7094160" cy="2130952"/>
          </a:xfrm>
          <a:custGeom>
            <a:avLst/>
            <a:gdLst>
              <a:gd name="connsiteX0" fmla="*/ 4417853 w 7094160"/>
              <a:gd name="connsiteY0" fmla="*/ 0 h 2130952"/>
              <a:gd name="connsiteX1" fmla="*/ 7094160 w 7094160"/>
              <a:gd name="connsiteY1" fmla="*/ 0 h 2130952"/>
              <a:gd name="connsiteX2" fmla="*/ 7094160 w 7094160"/>
              <a:gd name="connsiteY2" fmla="*/ 2130552 h 2130952"/>
              <a:gd name="connsiteX3" fmla="*/ 5920619 w 7094160"/>
              <a:gd name="connsiteY3" fmla="*/ 2130552 h 2130952"/>
              <a:gd name="connsiteX4" fmla="*/ 5920619 w 7094160"/>
              <a:gd name="connsiteY4" fmla="*/ 2130952 h 2130952"/>
              <a:gd name="connsiteX5" fmla="*/ 2729249 w 7094160"/>
              <a:gd name="connsiteY5" fmla="*/ 2130952 h 2130952"/>
              <a:gd name="connsiteX6" fmla="*/ 2574304 w 7094160"/>
              <a:gd name="connsiteY6" fmla="*/ 2130952 h 2130952"/>
              <a:gd name="connsiteX7" fmla="*/ 0 w 7094160"/>
              <a:gd name="connsiteY7" fmla="*/ 2130952 h 2130952"/>
              <a:gd name="connsiteX8" fmla="*/ 983648 w 7094160"/>
              <a:gd name="connsiteY8" fmla="*/ 1 h 2130952"/>
              <a:gd name="connsiteX9" fmla="*/ 4417853 w 7094160"/>
              <a:gd name="connsiteY9" fmla="*/ 1 h 21309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094160" h="2130952">
                <a:moveTo>
                  <a:pt x="4417853" y="0"/>
                </a:moveTo>
                <a:lnTo>
                  <a:pt x="7094160" y="0"/>
                </a:lnTo>
                <a:lnTo>
                  <a:pt x="7094160" y="2130552"/>
                </a:lnTo>
                <a:lnTo>
                  <a:pt x="5920619" y="2130552"/>
                </a:lnTo>
                <a:lnTo>
                  <a:pt x="5920619" y="2130952"/>
                </a:lnTo>
                <a:lnTo>
                  <a:pt x="2729249" y="2130952"/>
                </a:lnTo>
                <a:lnTo>
                  <a:pt x="2574304" y="2130952"/>
                </a:lnTo>
                <a:lnTo>
                  <a:pt x="0" y="2130952"/>
                </a:lnTo>
                <a:lnTo>
                  <a:pt x="983648" y="1"/>
                </a:lnTo>
                <a:lnTo>
                  <a:pt x="4417853" y="1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Freeform 25">
            <a:extLst>
              <a:ext uri="{FF2B5EF4-FFF2-40B4-BE49-F238E27FC236}">
                <a16:creationId xmlns:a16="http://schemas.microsoft.com/office/drawing/2014/main" id="{2B931666-F28F-45F3-A074-66D2272D580B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682920"/>
            <a:ext cx="7114535" cy="2175080"/>
          </a:xfrm>
          <a:custGeom>
            <a:avLst/>
            <a:gdLst>
              <a:gd name="connsiteX0" fmla="*/ 0 w 7114535"/>
              <a:gd name="connsiteY0" fmla="*/ 0 h 2175080"/>
              <a:gd name="connsiteX1" fmla="*/ 1189345 w 7114535"/>
              <a:gd name="connsiteY1" fmla="*/ 0 h 2175080"/>
              <a:gd name="connsiteX2" fmla="*/ 7114535 w 7114535"/>
              <a:gd name="connsiteY2" fmla="*/ 0 h 2175080"/>
              <a:gd name="connsiteX3" fmla="*/ 6107188 w 7114535"/>
              <a:gd name="connsiteY3" fmla="*/ 2175080 h 2175080"/>
              <a:gd name="connsiteX4" fmla="*/ 1189345 w 7114535"/>
              <a:gd name="connsiteY4" fmla="*/ 2175080 h 2175080"/>
              <a:gd name="connsiteX5" fmla="*/ 0 w 7114535"/>
              <a:gd name="connsiteY5" fmla="*/ 2175080 h 2175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4535" h="2175080">
                <a:moveTo>
                  <a:pt x="0" y="0"/>
                </a:moveTo>
                <a:lnTo>
                  <a:pt x="1189345" y="0"/>
                </a:lnTo>
                <a:lnTo>
                  <a:pt x="7114535" y="0"/>
                </a:lnTo>
                <a:lnTo>
                  <a:pt x="6107188" y="2175080"/>
                </a:lnTo>
                <a:lnTo>
                  <a:pt x="1189345" y="2175080"/>
                </a:lnTo>
                <a:lnTo>
                  <a:pt x="0" y="217508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9270E8-4C8C-4394-A899-626EEBF05E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2245809"/>
            <a:ext cx="9144000" cy="15647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SETTING DEADLINES</a:t>
            </a:r>
          </a:p>
        </p:txBody>
      </p:sp>
    </p:spTree>
    <p:extLst>
      <p:ext uri="{BB962C8B-B14F-4D97-AF65-F5344CB8AC3E}">
        <p14:creationId xmlns:p14="http://schemas.microsoft.com/office/powerpoint/2010/main" val="32869223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6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</p:sp>
      <p:sp>
        <p:nvSpPr>
          <p:cNvPr id="16" name="Rectangle 8">
            <a:extLst>
              <a:ext uri="{FF2B5EF4-FFF2-40B4-BE49-F238E27FC236}">
                <a16:creationId xmlns:a16="http://schemas.microsoft.com/office/drawing/2014/main" id="{6F9EB9F2-07E2-4D64-BBD8-BB5B217F121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7" name="Straight Connector 10">
            <a:extLst>
              <a:ext uri="{FF2B5EF4-FFF2-40B4-BE49-F238E27FC236}">
                <a16:creationId xmlns:a16="http://schemas.microsoft.com/office/drawing/2014/main" id="{F0C57C7C-DFE9-4A1E-B7A9-DF40E63366BB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55891" y="2057399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A2EDE28C-11B6-42EB-B3CE-7FF3246715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0588" y="965199"/>
            <a:ext cx="6766078" cy="492760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4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MANAGING EXPECTATIONS </a:t>
            </a:r>
          </a:p>
        </p:txBody>
      </p:sp>
    </p:spTree>
    <p:extLst>
      <p:ext uri="{BB962C8B-B14F-4D97-AF65-F5344CB8AC3E}">
        <p14:creationId xmlns:p14="http://schemas.microsoft.com/office/powerpoint/2010/main" val="6965066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Rectangle 71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</p:sp>
      <p:sp>
        <p:nvSpPr>
          <p:cNvPr id="119" name="Rectangle 73">
            <a:extLst>
              <a:ext uri="{FF2B5EF4-FFF2-40B4-BE49-F238E27FC236}">
                <a16:creationId xmlns:a16="http://schemas.microsoft.com/office/drawing/2014/main" id="{0205D939-00C4-4F2E-9797-3170DD040D9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E4E4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Rectangle 75">
            <a:extLst>
              <a:ext uri="{FF2B5EF4-FFF2-40B4-BE49-F238E27FC236}">
                <a16:creationId xmlns:a16="http://schemas.microsoft.com/office/drawing/2014/main" id="{38EE4E44-1403-472B-8C01-D354CB8F5AE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56866" y="480060"/>
            <a:ext cx="5458122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3" name="Content Placeholder 12" descr="IMG_7180.JPG">
            <a:extLst>
              <a:ext uri="{FF2B5EF4-FFF2-40B4-BE49-F238E27FC236}">
                <a16:creationId xmlns:a16="http://schemas.microsoft.com/office/drawing/2014/main" id="{FE3FADDA-797C-42BB-8968-7C047054EFF2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/>
          <a:srcRect l="10205" r="28331" b="-2"/>
          <a:stretch/>
        </p:blipFill>
        <p:spPr>
          <a:xfrm>
            <a:off x="6421035" y="643467"/>
            <a:ext cx="5129784" cy="5571066"/>
          </a:xfrm>
          <a:prstGeom prst="rect">
            <a:avLst/>
          </a:prstGeom>
        </p:spPr>
      </p:pic>
      <p:sp>
        <p:nvSpPr>
          <p:cNvPr id="121" name="Rectangle 77">
            <a:extLst>
              <a:ext uri="{FF2B5EF4-FFF2-40B4-BE49-F238E27FC236}">
                <a16:creationId xmlns:a16="http://schemas.microsoft.com/office/drawing/2014/main" id="{583CCE40-4C5F-42D3-86D9-7892AD1E98E3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5458121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Picture 21" descr="IMG_0932.JPG">
            <a:extLst>
              <a:ext uri="{FF2B5EF4-FFF2-40B4-BE49-F238E27FC236}">
                <a16:creationId xmlns:a16="http://schemas.microsoft.com/office/drawing/2014/main" id="{FF8C9431-E911-4CD8-80EB-CBAC8C7BA5E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/>
          <a:srcRect l="19713" r="11457" b="-2"/>
          <a:stretch/>
        </p:blipFill>
        <p:spPr>
          <a:xfrm>
            <a:off x="641180" y="643467"/>
            <a:ext cx="5129784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836465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Rectangle 58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tint val="95000"/>
              <a:satMod val="170000"/>
            </a:schemeClr>
          </a:solidFill>
          <a:ln>
            <a:noFill/>
          </a:ln>
          <a:effectLst/>
        </p:spPr>
      </p:sp>
      <p:grpSp>
        <p:nvGrpSpPr>
          <p:cNvPr id="61" name="Group 60" title="intersecting circles">
            <a:extLst>
              <a:ext uri="{FF2B5EF4-FFF2-40B4-BE49-F238E27FC236}">
                <a16:creationId xmlns:a16="http://schemas.microsoft.com/office/drawing/2014/main" id="{D2C4BFA1-2075-4901-9E24-E41D1FDD51FD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55481" y="498348"/>
            <a:ext cx="9902663" cy="5861304"/>
            <a:chOff x="1155481" y="498348"/>
            <a:chExt cx="9902663" cy="5861304"/>
          </a:xfrm>
        </p:grpSpPr>
        <p:sp>
          <p:nvSpPr>
            <p:cNvPr id="62" name="Oval 5">
              <a:extLst>
                <a:ext uri="{FF2B5EF4-FFF2-40B4-BE49-F238E27FC236}">
                  <a16:creationId xmlns:a16="http://schemas.microsoft.com/office/drawing/2014/main" id="{985A7375-E3AF-4F5C-85AE-17E8832952CA}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5481" y="498348"/>
              <a:ext cx="5861304" cy="5861304"/>
            </a:xfrm>
            <a:prstGeom prst="ellipse">
              <a:avLst/>
            </a:prstGeom>
            <a:solidFill>
              <a:schemeClr val="accent1">
                <a:alpha val="55000"/>
              </a:schemeClr>
            </a:solidFill>
            <a:ln>
              <a:noFill/>
            </a:ln>
          </p:spPr>
        </p:sp>
        <p:sp>
          <p:nvSpPr>
            <p:cNvPr id="63" name="Oval 62">
              <a:extLst>
                <a:ext uri="{FF2B5EF4-FFF2-40B4-BE49-F238E27FC236}">
                  <a16:creationId xmlns:a16="http://schemas.microsoft.com/office/drawing/2014/main" id="{F0307F65-8304-4FA8-A841-D4D7625411BE}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196840" y="498348"/>
              <a:ext cx="5861304" cy="5861304"/>
            </a:xfrm>
            <a:prstGeom prst="ellipse">
              <a:avLst/>
            </a:prstGeom>
            <a:solidFill>
              <a:schemeClr val="accent1">
                <a:alpha val="55000"/>
              </a:schemeClr>
            </a:solidFill>
            <a:ln>
              <a:noFill/>
            </a:ln>
          </p:spPr>
        </p:sp>
        <p:sp>
          <p:nvSpPr>
            <p:cNvPr id="64" name="Oval 5">
              <a:extLst>
                <a:ext uri="{FF2B5EF4-FFF2-40B4-BE49-F238E27FC236}">
                  <a16:creationId xmlns:a16="http://schemas.microsoft.com/office/drawing/2014/main" id="{C8B8394C-136F-4E05-A002-D93A5E79CD50}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65348" y="498348"/>
              <a:ext cx="5861304" cy="5861304"/>
            </a:xfrm>
            <a:prstGeom prst="ellipse">
              <a:avLst/>
            </a:prstGeom>
            <a:solidFill>
              <a:schemeClr val="accent1">
                <a:alpha val="70000"/>
              </a:schemeClr>
            </a:solidFill>
            <a:ln>
              <a:noFill/>
            </a:ln>
          </p:spPr>
        </p:sp>
      </p:grpSp>
      <p:sp>
        <p:nvSpPr>
          <p:cNvPr id="66" name="Rectangle 65" title="ribbon">
            <a:extLst>
              <a:ext uri="{FF2B5EF4-FFF2-40B4-BE49-F238E27FC236}">
                <a16:creationId xmlns:a16="http://schemas.microsoft.com/office/drawing/2014/main" id="{053FB2EE-284F-4C87-AB3D-BBF87A9FAB9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514600"/>
            <a:ext cx="12192000" cy="18288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153876-03B7-4796-8C77-E84E4500B6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2776538"/>
            <a:ext cx="9144000" cy="138118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000" kern="1200" dirty="0">
                <a:solidFill>
                  <a:schemeClr val="bg2"/>
                </a:solidFill>
                <a:latin typeface="+mj-lt"/>
                <a:ea typeface="+mj-ea"/>
                <a:cs typeface="+mj-cs"/>
              </a:rPr>
              <a:t>THE SKILL SET OF THE PROJECT MANAGER</a:t>
            </a:r>
          </a:p>
        </p:txBody>
      </p:sp>
    </p:spTree>
    <p:extLst>
      <p:ext uri="{BB962C8B-B14F-4D97-AF65-F5344CB8AC3E}">
        <p14:creationId xmlns:p14="http://schemas.microsoft.com/office/powerpoint/2010/main" val="249996938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17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effectLst/>
        </p:spPr>
      </p:sp>
      <p:sp>
        <p:nvSpPr>
          <p:cNvPr id="27" name="Rectangle 19">
            <a:extLst>
              <a:ext uri="{FF2B5EF4-FFF2-40B4-BE49-F238E27FC236}">
                <a16:creationId xmlns:a16="http://schemas.microsoft.com/office/drawing/2014/main" id="{2A8AA5BC-4F7A-4226-8F99-6D824B226A9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1">
            <a:extLst>
              <a:ext uri="{FF2B5EF4-FFF2-40B4-BE49-F238E27FC236}">
                <a16:creationId xmlns:a16="http://schemas.microsoft.com/office/drawing/2014/main" id="{3E5445C6-DD42-4979-86FF-03730E8C6DB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734" y="321733"/>
            <a:ext cx="11573488" cy="6214534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127000" cap="sq" cmpd="thinThick">
            <a:solidFill>
              <a:schemeClr val="bg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9" name="Straight Connector 23">
            <a:extLst>
              <a:ext uri="{FF2B5EF4-FFF2-40B4-BE49-F238E27FC236}">
                <a16:creationId xmlns:a16="http://schemas.microsoft.com/office/drawing/2014/main" id="{45000665-DFC7-417E-8FD7-516A0F15C975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4400" y="4109417"/>
            <a:ext cx="2743200" cy="0"/>
          </a:xfrm>
          <a:prstGeom prst="line">
            <a:avLst/>
          </a:prstGeom>
          <a:ln w="12700">
            <a:solidFill>
              <a:schemeClr val="tx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BD4773DB-5830-4D3E-B749-45A61C4BF6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122362"/>
            <a:ext cx="9144000" cy="284003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NOW LET’S LOOK AT HOW TO START PLANNING YOUR EVENT</a:t>
            </a:r>
          </a:p>
        </p:txBody>
      </p:sp>
    </p:spTree>
    <p:extLst>
      <p:ext uri="{BB962C8B-B14F-4D97-AF65-F5344CB8AC3E}">
        <p14:creationId xmlns:p14="http://schemas.microsoft.com/office/powerpoint/2010/main" val="374411474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8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</p:sp>
      <p:pic>
        <p:nvPicPr>
          <p:cNvPr id="4" name="Picture 3" descr="A picture containing person, woman&#10;&#10;Description generated with high confidence">
            <a:extLst>
              <a:ext uri="{FF2B5EF4-FFF2-40B4-BE49-F238E27FC236}">
                <a16:creationId xmlns:a16="http://schemas.microsoft.com/office/drawing/2014/main" id="{5D206441-1916-40CF-AE28-5D1F0121EFB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09" b="12822"/>
          <a:stretch/>
        </p:blipFill>
        <p:spPr>
          <a:xfrm>
            <a:off x="20" y="10"/>
            <a:ext cx="12191980" cy="685798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C058D3C-558F-4325-B868-D79341673D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351755"/>
            <a:ext cx="9144000" cy="4823961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b="1" dirty="0">
                <a:solidFill>
                  <a:srgbClr val="FFFFFF"/>
                </a:solidFill>
              </a:rPr>
              <a:t>WELCOME TO PRE-PRODUCTION PLANNING </a:t>
            </a:r>
            <a:br>
              <a:rPr lang="en-US" b="1" dirty="0">
                <a:solidFill>
                  <a:srgbClr val="FFFFFF"/>
                </a:solidFill>
              </a:rPr>
            </a:br>
            <a:br>
              <a:rPr lang="en-US" b="1" dirty="0">
                <a:solidFill>
                  <a:srgbClr val="FFFFFF"/>
                </a:solidFill>
              </a:rPr>
            </a:br>
            <a:r>
              <a:rPr lang="en-US" b="1" dirty="0">
                <a:solidFill>
                  <a:srgbClr val="FFFFFF"/>
                </a:solidFill>
              </a:rPr>
              <a:t>Here we will look at; </a:t>
            </a:r>
            <a:br>
              <a:rPr lang="en-US" b="1" dirty="0">
                <a:solidFill>
                  <a:srgbClr val="FFFFFF"/>
                </a:solidFill>
              </a:rPr>
            </a:br>
            <a:br>
              <a:rPr lang="en-US" b="1" dirty="0">
                <a:solidFill>
                  <a:srgbClr val="FFFFFF"/>
                </a:solidFill>
              </a:rPr>
            </a:br>
            <a:r>
              <a:rPr lang="en-US" b="1" dirty="0">
                <a:solidFill>
                  <a:srgbClr val="FFFFFF"/>
                </a:solidFill>
              </a:rPr>
              <a:t>- TEAM </a:t>
            </a:r>
            <a:br>
              <a:rPr lang="en-US" b="1" dirty="0">
                <a:solidFill>
                  <a:srgbClr val="FFFFFF"/>
                </a:solidFill>
              </a:rPr>
            </a:br>
            <a:r>
              <a:rPr lang="en-US" b="1" dirty="0">
                <a:solidFill>
                  <a:srgbClr val="FFFFFF"/>
                </a:solidFill>
              </a:rPr>
              <a:t>- TASKS</a:t>
            </a:r>
            <a:br>
              <a:rPr lang="en-US" b="1" dirty="0">
                <a:solidFill>
                  <a:srgbClr val="FFFFFF"/>
                </a:solidFill>
              </a:rPr>
            </a:br>
            <a:r>
              <a:rPr lang="en-US" b="1" dirty="0">
                <a:solidFill>
                  <a:srgbClr val="FFFFFF"/>
                </a:solidFill>
              </a:rPr>
              <a:t>- TOOLS </a:t>
            </a:r>
            <a:br>
              <a:rPr lang="en-US" b="1" dirty="0">
                <a:solidFill>
                  <a:srgbClr val="FFFFFF"/>
                </a:solidFill>
              </a:rPr>
            </a:br>
            <a:br>
              <a:rPr lang="en-US" b="1" dirty="0">
                <a:solidFill>
                  <a:srgbClr val="FFFFFF"/>
                </a:solidFill>
              </a:rPr>
            </a:br>
            <a:r>
              <a:rPr lang="en-US" b="1" dirty="0">
                <a:solidFill>
                  <a:srgbClr val="FFFFFF"/>
                </a:solidFill>
              </a:rPr>
              <a:t>in the pre-production phase </a:t>
            </a:r>
            <a:br>
              <a:rPr lang="en-US" sz="2400" dirty="0">
                <a:solidFill>
                  <a:srgbClr val="FFFFFF"/>
                </a:solidFill>
              </a:rPr>
            </a:br>
            <a:endParaRPr lang="en-US" sz="24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54584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Rectangle 39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tint val="95000"/>
              <a:satMod val="170000"/>
            </a:schemeClr>
          </a:solidFill>
          <a:ln>
            <a:noFill/>
          </a:ln>
          <a:effectLst/>
        </p:spPr>
      </p:sp>
      <p:sp>
        <p:nvSpPr>
          <p:cNvPr id="50" name="Rectangle 41">
            <a:extLst>
              <a:ext uri="{FF2B5EF4-FFF2-40B4-BE49-F238E27FC236}">
                <a16:creationId xmlns:a16="http://schemas.microsoft.com/office/drawing/2014/main" id="{793EF0C2-EE57-40DD-B754-BF1477FABABB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19870" y="0"/>
            <a:ext cx="4072130" cy="6858000"/>
          </a:xfrm>
          <a:prstGeom prst="rect">
            <a:avLst/>
          </a:prstGeom>
          <a:solidFill>
            <a:schemeClr val="accent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4F6253-6307-4685-8A5E-FF53250602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3257" y="965198"/>
            <a:ext cx="6766078" cy="4927601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r"/>
            <a:r>
              <a:rPr lang="en-US" sz="6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JUSTIN ARGENT</a:t>
            </a:r>
            <a:br>
              <a:rPr lang="en-US" sz="6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000" dirty="0"/>
            </a:br>
            <a:r>
              <a:rPr lang="en-US" sz="6000" dirty="0"/>
              <a:t>AN INTRODUCTION </a:t>
            </a:r>
            <a:r>
              <a:rPr lang="en-US" sz="6000"/>
              <a:t>TO </a:t>
            </a:r>
            <a:r>
              <a:rPr lang="en-US" sz="6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LICESNING AND WRITING YOUR ESMP </a:t>
            </a:r>
            <a:br>
              <a:rPr lang="en-US" sz="6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60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71882230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300</TotalTime>
  <Words>291</Words>
  <Application>Microsoft Office PowerPoint</Application>
  <PresentationFormat>Widescreen</PresentationFormat>
  <Paragraphs>34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Arial</vt:lpstr>
      <vt:lpstr>Calibri</vt:lpstr>
      <vt:lpstr>Calibri Light</vt:lpstr>
      <vt:lpstr>Calibri Light (Headings)</vt:lpstr>
      <vt:lpstr>Office Theme</vt:lpstr>
      <vt:lpstr>WELCOME TO PROJECT MANAGEMENT IN A FESTIVAL ENVIRONMENT</vt:lpstr>
      <vt:lpstr>SUMMARY FROM LAST WEEK </vt:lpstr>
      <vt:lpstr>TODAY’S GAME PLAN</vt:lpstr>
      <vt:lpstr>WHO CAN TELL ME HOW THEY MIGHT  START TO PLAN THEIR PROJECT?</vt:lpstr>
      <vt:lpstr>PowerPoint Presentation</vt:lpstr>
      <vt:lpstr>TASK TIME</vt:lpstr>
      <vt:lpstr>WHAT IS PROJECT MANAGEMENT?</vt:lpstr>
      <vt:lpstr>We can summarise project management as:  ‘Project management is the discipline of initiating, planning, executing, controlling, and closing the work of a team to achieve specific goals and meet specific success criteria.’</vt:lpstr>
      <vt:lpstr>PowerPoint Presentation</vt:lpstr>
      <vt:lpstr>THE ROLE OF THE PROJECT MANAGER</vt:lpstr>
      <vt:lpstr>Managing resources and quality against; </vt:lpstr>
      <vt:lpstr>SETTING DEADLINES</vt:lpstr>
      <vt:lpstr>MANAGING EXPECTATIONS </vt:lpstr>
      <vt:lpstr>PowerPoint Presentation</vt:lpstr>
      <vt:lpstr>THE SKILL SET OF THE PROJECT MANAGER</vt:lpstr>
      <vt:lpstr>NOW LET’S LOOK AT HOW TO START PLANNING YOUR EVENT</vt:lpstr>
      <vt:lpstr>WELCOME TO PRE-PRODUCTION PLANNING   Here we will look at;   - TEAM  - TASKS - TOOLS   in the pre-production phase  </vt:lpstr>
      <vt:lpstr>JUSTIN ARGENT  AN INTRODUCTION TO LICESNING AND WRITING YOUR ESMP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WELCOME TO PROJECT MANAGEMENT IN A FESTIVAL ENVIRONMENT</dc:title>
  <dc:creator>Natalie Smith</dc:creator>
  <cp:lastModifiedBy>Natalie Smith</cp:lastModifiedBy>
  <cp:revision>25</cp:revision>
  <dcterms:created xsi:type="dcterms:W3CDTF">2017-10-11T22:15:46Z</dcterms:created>
  <dcterms:modified xsi:type="dcterms:W3CDTF">2017-10-17T15:06:06Z</dcterms:modified>
</cp:coreProperties>
</file>