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920" r:id="rId1"/>
  </p:sldMasterIdLst>
  <p:notesMasterIdLst>
    <p:notesMasterId r:id="rId39"/>
  </p:notesMasterIdLst>
  <p:handoutMasterIdLst>
    <p:handoutMasterId r:id="rId40"/>
  </p:handoutMasterIdLst>
  <p:sldIdLst>
    <p:sldId id="271" r:id="rId2"/>
    <p:sldId id="375" r:id="rId3"/>
    <p:sldId id="376" r:id="rId4"/>
    <p:sldId id="384" r:id="rId5"/>
    <p:sldId id="406" r:id="rId6"/>
    <p:sldId id="373" r:id="rId7"/>
    <p:sldId id="405" r:id="rId8"/>
    <p:sldId id="407" r:id="rId9"/>
    <p:sldId id="408" r:id="rId10"/>
    <p:sldId id="409" r:id="rId11"/>
    <p:sldId id="402" r:id="rId12"/>
    <p:sldId id="410" r:id="rId13"/>
    <p:sldId id="403" r:id="rId14"/>
    <p:sldId id="411" r:id="rId15"/>
    <p:sldId id="412" r:id="rId16"/>
    <p:sldId id="413" r:id="rId17"/>
    <p:sldId id="426" r:id="rId18"/>
    <p:sldId id="414" r:id="rId19"/>
    <p:sldId id="415" r:id="rId20"/>
    <p:sldId id="416" r:id="rId21"/>
    <p:sldId id="400" r:id="rId22"/>
    <p:sldId id="427" r:id="rId23"/>
    <p:sldId id="420" r:id="rId24"/>
    <p:sldId id="417" r:id="rId25"/>
    <p:sldId id="418" r:id="rId26"/>
    <p:sldId id="430" r:id="rId27"/>
    <p:sldId id="419" r:id="rId28"/>
    <p:sldId id="377" r:id="rId29"/>
    <p:sldId id="421" r:id="rId30"/>
    <p:sldId id="422" r:id="rId31"/>
    <p:sldId id="423" r:id="rId32"/>
    <p:sldId id="424" r:id="rId33"/>
    <p:sldId id="425" r:id="rId34"/>
    <p:sldId id="428" r:id="rId35"/>
    <p:sldId id="431" r:id="rId36"/>
    <p:sldId id="429" r:id="rId37"/>
    <p:sldId id="399" r:id="rId3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79A74"/>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9609" autoAdjust="0"/>
  </p:normalViewPr>
  <p:slideViewPr>
    <p:cSldViewPr snapToGrid="0" snapToObjects="1">
      <p:cViewPr varScale="1">
        <p:scale>
          <a:sx n="116" d="100"/>
          <a:sy n="116" d="100"/>
        </p:scale>
        <p:origin x="1464" y="10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6195A452-7B8F-974B-9386-5F8ECE4F23FC}" type="datetimeFigureOut">
              <a:rPr lang="en-US" smtClean="0"/>
              <a:t>2/21/2017</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1FD4B48-477E-FF48-85DE-02662FD13029}" type="slidenum">
              <a:rPr lang="en-US" smtClean="0"/>
              <a:t>‹#›</a:t>
            </a:fld>
            <a:endParaRPr lang="en-US"/>
          </a:p>
        </p:txBody>
      </p:sp>
    </p:spTree>
    <p:extLst>
      <p:ext uri="{BB962C8B-B14F-4D97-AF65-F5344CB8AC3E}">
        <p14:creationId xmlns:p14="http://schemas.microsoft.com/office/powerpoint/2010/main" val="352967702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5355314-E129-124A-A0CB-BEA5D6B98D42}" type="datetimeFigureOut">
              <a:rPr lang="en-US" smtClean="0"/>
              <a:t>2/21/2017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721A1FE-138B-DE4E-8B87-77DD91E75F0B}" type="slidenum">
              <a:rPr lang="en-US" smtClean="0"/>
              <a:t>‹#›</a:t>
            </a:fld>
            <a:endParaRPr lang="en-US"/>
          </a:p>
        </p:txBody>
      </p:sp>
    </p:spTree>
    <p:extLst>
      <p:ext uri="{BB962C8B-B14F-4D97-AF65-F5344CB8AC3E}">
        <p14:creationId xmlns:p14="http://schemas.microsoft.com/office/powerpoint/2010/main" val="2143838642"/>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EA8750F0-93FA-9846-BB3F-96ED3E1204E3}" type="datetime1">
              <a:rPr lang="en-US" smtClean="0"/>
              <a:t>2/21/2017</a:t>
            </a:fld>
            <a:endParaRPr 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6E2D2B3B-882E-40F3-A32F-6DD516915044}" type="slidenum">
              <a:rPr lang="en-US" smtClean="0"/>
              <a:pPr/>
              <a:t>‹#›</a:t>
            </a:fld>
            <a:endParaRPr lang="en-US"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A3023B69-1081-CB46-9020-9F87B5EED5A9}" type="datetime1">
              <a:rPr lang="en-US" smtClean="0"/>
              <a:t>2/21/2017</a:t>
            </a:fld>
            <a:endParaRPr 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FCB06234-319A-5947-8A1D-ADBD7113BF56}" type="slidenum">
              <a:rPr lang="en-US" smtClean="0"/>
              <a:t>‹#›</a:t>
            </a:fld>
            <a:endParaRPr lang="en-US"/>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C1B9E0B1-2958-FE4A-8AC7-4D96B6AC3BF5}" type="datetime1">
              <a:rPr lang="en-US" smtClean="0"/>
              <a:t>2/21/2017</a:t>
            </a:fld>
            <a:endParaRPr lang="en-US"/>
          </a:p>
        </p:txBody>
      </p:sp>
      <p:sp>
        <p:nvSpPr>
          <p:cNvPr id="6" name="Slide Number Placeholder 5"/>
          <p:cNvSpPr>
            <a:spLocks noGrp="1"/>
          </p:cNvSpPr>
          <p:nvPr>
            <p:ph type="sldNum" sz="quarter" idx="12"/>
          </p:nvPr>
        </p:nvSpPr>
        <p:spPr/>
        <p:txBody>
          <a:bodyPr/>
          <a:lstStyle/>
          <a:p>
            <a:fld id="{162F1D00-BD13-4404-86B0-79703945A0A7}" type="slidenum">
              <a:rPr lang="en-US" smtClean="0"/>
              <a:t>‹#›</a:t>
            </a:fld>
            <a:endParaRPr lang="en-US"/>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p>
            <a:fld id="{8CC0396F-B37A-7044-90E6-446A85C3AEE4}" type="datetime1">
              <a:rPr lang="en-US" smtClean="0"/>
              <a:t>2/21/2017</a:t>
            </a:fld>
            <a:endParaRPr lang="en-US"/>
          </a:p>
        </p:txBody>
      </p:sp>
      <p:sp>
        <p:nvSpPr>
          <p:cNvPr id="7" name="Slide Number Placeholder 6"/>
          <p:cNvSpPr>
            <a:spLocks noGrp="1"/>
          </p:cNvSpPr>
          <p:nvPr>
            <p:ph type="sldNum" sz="quarter" idx="12"/>
          </p:nvPr>
        </p:nvSpPr>
        <p:spPr/>
        <p:txBody>
          <a:bodyPr/>
          <a:lstStyle/>
          <a:p>
            <a:fld id="{FCB06234-319A-5947-8A1D-ADBD7113BF56}" type="slidenum">
              <a:rPr lang="en-US" smtClean="0"/>
              <a:t>‹#›</a:t>
            </a:fld>
            <a:endParaRPr lang="en-US"/>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p>
            <a:fld id="{122C9033-0D10-B148-8B05-7313D5AA3D8F}" type="datetime1">
              <a:rPr lang="en-US" smtClean="0"/>
              <a:t>2/21/2017</a:t>
            </a:fld>
            <a:endParaRPr lang="en-US"/>
          </a:p>
        </p:txBody>
      </p:sp>
      <p:sp>
        <p:nvSpPr>
          <p:cNvPr id="9" name="Slide Number Placeholder 8"/>
          <p:cNvSpPr>
            <a:spLocks noGrp="1"/>
          </p:cNvSpPr>
          <p:nvPr>
            <p:ph type="sldNum" sz="quarter" idx="12"/>
          </p:nvPr>
        </p:nvSpPr>
        <p:spPr/>
        <p:txBody>
          <a:bodyPr/>
          <a:lstStyle/>
          <a:p>
            <a:fld id="{FCB06234-319A-5947-8A1D-ADBD7113BF56}" type="slidenum">
              <a:rPr lang="en-US" smtClean="0"/>
              <a:t>‹#›</a:t>
            </a:fld>
            <a:endParaRPr lang="en-US"/>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p>
            <a:fld id="{DDDA9391-663C-1241-8FF7-4630FC452B80}" type="datetime1">
              <a:rPr lang="en-US" smtClean="0"/>
              <a:t>2/21/2017</a:t>
            </a:fld>
            <a:endParaRPr lang="en-US"/>
          </a:p>
        </p:txBody>
      </p:sp>
      <p:sp>
        <p:nvSpPr>
          <p:cNvPr id="5" name="Slide Number Placeholder 4"/>
          <p:cNvSpPr>
            <a:spLocks noGrp="1"/>
          </p:cNvSpPr>
          <p:nvPr>
            <p:ph type="sldNum" sz="quarter" idx="12"/>
          </p:nvPr>
        </p:nvSpPr>
        <p:spPr/>
        <p:txBody>
          <a:bodyPr/>
          <a:lstStyle/>
          <a:p>
            <a:fld id="{FCB06234-319A-5947-8A1D-ADBD7113BF56}" type="slidenum">
              <a:rPr lang="en-US" smtClean="0"/>
              <a:t>‹#›</a:t>
            </a:fld>
            <a:endParaRPr lang="en-US"/>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3D43FC-32FF-974F-8452-45CD9092F070}" type="datetime1">
              <a:rPr lang="en-US" smtClean="0"/>
              <a:t>2/21/2017</a:t>
            </a:fld>
            <a:endParaRPr lang="en-US"/>
          </a:p>
        </p:txBody>
      </p:sp>
      <p:sp>
        <p:nvSpPr>
          <p:cNvPr id="4" name="Slide Number Placeholder 3"/>
          <p:cNvSpPr>
            <a:spLocks noGrp="1"/>
          </p:cNvSpPr>
          <p:nvPr>
            <p:ph type="sldNum" sz="quarter" idx="12"/>
          </p:nvPr>
        </p:nvSpPr>
        <p:spPr/>
        <p:txBody>
          <a:bodyPr/>
          <a:lstStyle/>
          <a:p>
            <a:fld id="{FCB06234-319A-5947-8A1D-ADBD7113BF56}" type="slidenum">
              <a:rPr lang="en-US" smtClean="0"/>
              <a:t>‹#›</a:t>
            </a:fld>
            <a:endParaRPr lang="en-US"/>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E888FC8-0BC4-544C-83DF-6D891DC8BA5D}" type="datetime1">
              <a:rPr lang="en-US" smtClean="0"/>
              <a:t>2/21/2017</a:t>
            </a:fld>
            <a:endParaRPr lang="en-US"/>
          </a:p>
        </p:txBody>
      </p:sp>
      <p:sp>
        <p:nvSpPr>
          <p:cNvPr id="7" name="Slide Number Placeholder 6"/>
          <p:cNvSpPr>
            <a:spLocks noGrp="1"/>
          </p:cNvSpPr>
          <p:nvPr>
            <p:ph type="sldNum" sz="quarter" idx="12"/>
          </p:nvPr>
        </p:nvSpPr>
        <p:spPr/>
        <p:txBody>
          <a:bodyPr/>
          <a:lstStyle/>
          <a:p>
            <a:fld id="{6E2D2B3B-882E-40F3-A32F-6DD516915044}" type="slidenum">
              <a:rPr lang="en-US" smtClean="0"/>
              <a:pPr/>
              <a:t>‹#›</a:t>
            </a:fld>
            <a:endParaRPr lang="en-US"/>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AAC4660-48E7-8D44-8CB4-4F255B8B2F29}" type="datetime1">
              <a:rPr lang="en-US" smtClean="0"/>
              <a:t>2/21/2017</a:t>
            </a:fld>
            <a:endParaRPr lang="en-US"/>
          </a:p>
        </p:txBody>
      </p:sp>
      <p:sp>
        <p:nvSpPr>
          <p:cNvPr id="7" name="Slide Number Placeholder 6"/>
          <p:cNvSpPr>
            <a:spLocks noGrp="1"/>
          </p:cNvSpPr>
          <p:nvPr>
            <p:ph type="sldNum" sz="quarter" idx="12"/>
          </p:nvPr>
        </p:nvSpPr>
        <p:spPr/>
        <p:txBody>
          <a:bodyPr/>
          <a:lstStyle/>
          <a:p>
            <a:fld id="{FCB06234-319A-5947-8A1D-ADBD7113BF56}" type="slidenum">
              <a:rPr lang="en-US" smtClean="0"/>
              <a:t>‹#›</a:t>
            </a:fld>
            <a:endParaRPr lang="en-US"/>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8FB1E69E-4BE2-A849-8D4B-7A461AB9BAFF}" type="datetime1">
              <a:rPr lang="en-US" smtClean="0"/>
              <a:t>2/21/2017</a:t>
            </a:fld>
            <a:endParaRPr lang="en-US"/>
          </a:p>
        </p:txBody>
      </p:sp>
      <p:sp>
        <p:nvSpPr>
          <p:cNvPr id="6" name="Slide Number Placeholder 5"/>
          <p:cNvSpPr>
            <a:spLocks noGrp="1"/>
          </p:cNvSpPr>
          <p:nvPr>
            <p:ph type="sldNum" sz="quarter" idx="12"/>
          </p:nvPr>
        </p:nvSpPr>
        <p:spPr/>
        <p:txBody>
          <a:bodyPr/>
          <a:lstStyle/>
          <a:p>
            <a:fld id="{FCB06234-319A-5947-8A1D-ADBD7113BF56}" type="slidenum">
              <a:rPr lang="en-US" smtClean="0"/>
              <a:t>‹#›</a:t>
            </a:fld>
            <a:endParaRPr lang="en-US"/>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EE4DF60F-16C0-C24D-8A29-DEB2B19C0E5A}" type="datetime1">
              <a:rPr lang="en-US" smtClean="0"/>
              <a:t>2/21/2017</a:t>
            </a:fld>
            <a:endParaRPr lang="en-US"/>
          </a:p>
        </p:txBody>
      </p:sp>
      <p:sp>
        <p:nvSpPr>
          <p:cNvPr id="6" name="Slide Number Placeholder 5"/>
          <p:cNvSpPr>
            <a:spLocks noGrp="1"/>
          </p:cNvSpPr>
          <p:nvPr>
            <p:ph type="sldNum" sz="quarter" idx="12"/>
          </p:nvPr>
        </p:nvSpPr>
        <p:spPr/>
        <p:txBody>
          <a:bodyPr/>
          <a:lstStyle/>
          <a:p>
            <a:fld id="{FCB06234-319A-5947-8A1D-ADBD7113BF56}" type="slidenum">
              <a:rPr lang="en-US" smtClean="0"/>
              <a:t>‹#›</a:t>
            </a:fld>
            <a:endParaRPr lang="en-US"/>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94C9E74-18A9-9747-849D-A8526A8B2DB1}" type="datetime1">
              <a:rPr lang="en-US" smtClean="0"/>
              <a:t>2/21/2017</a:t>
            </a:fld>
            <a:endParaRPr 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CB06234-319A-5947-8A1D-ADBD7113BF56}" type="slidenum">
              <a:rPr lang="en-US" smtClean="0"/>
              <a:t>‹#›</a:t>
            </a:fld>
            <a:endParaRPr lang="en-US"/>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4921" r:id="rId1"/>
    <p:sldLayoutId id="2147484922" r:id="rId2"/>
    <p:sldLayoutId id="2147484923" r:id="rId3"/>
    <p:sldLayoutId id="2147484924" r:id="rId4"/>
    <p:sldLayoutId id="2147484925" r:id="rId5"/>
    <p:sldLayoutId id="2147484926" r:id="rId6"/>
    <p:sldLayoutId id="2147484927" r:id="rId7"/>
    <p:sldLayoutId id="2147484928" r:id="rId8"/>
    <p:sldLayoutId id="2147484929" r:id="rId9"/>
    <p:sldLayoutId id="2147484930" r:id="rId10"/>
    <p:sldLayoutId id="214748493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usadiving.org" TargetMode="External"/><Relationship Id="rId7" Type="http://schemas.openxmlformats.org/officeDocument/2006/relationships/hyperlink" Target="http://www.usasynchro.org" TargetMode="External"/><Relationship Id="rId2" Type="http://schemas.openxmlformats.org/officeDocument/2006/relationships/hyperlink" Target="http://www.usaquaticsports.org" TargetMode="External"/><Relationship Id="rId1" Type="http://schemas.openxmlformats.org/officeDocument/2006/relationships/slideLayout" Target="../slideLayouts/slideLayout2.xml"/><Relationship Id="rId6" Type="http://schemas.openxmlformats.org/officeDocument/2006/relationships/hyperlink" Target="http://www.usms.org" TargetMode="External"/><Relationship Id="rId5" Type="http://schemas.openxmlformats.org/officeDocument/2006/relationships/hyperlink" Target="http://www.usaswimming.org" TargetMode="External"/><Relationship Id="rId4" Type="http://schemas.openxmlformats.org/officeDocument/2006/relationships/hyperlink" Target="http://www.usawaterpolo.org"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youtube.com/watch?v=oM0Je0MLVI0"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US" i="1" dirty="0" smtClean="0">
                <a:solidFill>
                  <a:schemeClr val="bg1"/>
                </a:solidFill>
              </a:rPr>
              <a:t>International Sports Market </a:t>
            </a:r>
            <a:endParaRPr lang="en-US" i="1" dirty="0">
              <a:solidFill>
                <a:schemeClr val="bg1"/>
              </a:solidFill>
            </a:endParaRPr>
          </a:p>
        </p:txBody>
      </p:sp>
      <p:sp>
        <p:nvSpPr>
          <p:cNvPr id="5" name="Subtitle 4"/>
          <p:cNvSpPr>
            <a:spLocks noGrp="1"/>
          </p:cNvSpPr>
          <p:nvPr>
            <p:ph type="subTitle" idx="1"/>
          </p:nvPr>
        </p:nvSpPr>
        <p:spPr/>
        <p:txBody>
          <a:bodyPr>
            <a:normAutofit/>
          </a:bodyPr>
          <a:lstStyle/>
          <a:p>
            <a:r>
              <a:rPr lang="en-US" i="1" dirty="0" smtClean="0">
                <a:solidFill>
                  <a:schemeClr val="bg1"/>
                </a:solidFill>
              </a:rPr>
              <a:t>James Prosser</a:t>
            </a:r>
            <a:endParaRPr lang="en-US" i="1" dirty="0">
              <a:solidFill>
                <a:schemeClr val="bg1"/>
              </a:solidFill>
            </a:endParaRPr>
          </a:p>
        </p:txBody>
      </p:sp>
      <p:sp>
        <p:nvSpPr>
          <p:cNvPr id="2" name="Slide Number Placeholder 1"/>
          <p:cNvSpPr>
            <a:spLocks noGrp="1"/>
          </p:cNvSpPr>
          <p:nvPr>
            <p:ph type="sldNum" sz="quarter" idx="12"/>
          </p:nvPr>
        </p:nvSpPr>
        <p:spPr/>
        <p:txBody>
          <a:bodyPr/>
          <a:lstStyle/>
          <a:p>
            <a:fld id="{6E2D2B3B-882E-40F3-A32F-6DD516915044}" type="slidenum">
              <a:rPr lang="en-US" smtClean="0"/>
              <a:pPr/>
              <a:t>1</a:t>
            </a:fld>
            <a:endParaRPr lang="en-US" dirty="0"/>
          </a:p>
        </p:txBody>
      </p:sp>
    </p:spTree>
    <p:extLst>
      <p:ext uri="{BB962C8B-B14F-4D97-AF65-F5344CB8AC3E}">
        <p14:creationId xmlns:p14="http://schemas.microsoft.com/office/powerpoint/2010/main" val="10649515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defRPr/>
            </a:pPr>
            <a:r>
              <a:rPr lang="en-CA" dirty="0" smtClean="0"/>
              <a:t>Global Sporting Bodies, Federations, and Associations</a:t>
            </a:r>
            <a:endParaRPr lang="en-CA" dirty="0"/>
          </a:p>
        </p:txBody>
      </p:sp>
      <p:sp>
        <p:nvSpPr>
          <p:cNvPr id="2" name="Slide Number Placeholder 1"/>
          <p:cNvSpPr>
            <a:spLocks noGrp="1"/>
          </p:cNvSpPr>
          <p:nvPr>
            <p:ph type="sldNum" sz="quarter" idx="12"/>
          </p:nvPr>
        </p:nvSpPr>
        <p:spPr/>
        <p:txBody>
          <a:bodyPr/>
          <a:lstStyle/>
          <a:p>
            <a:fld id="{162F1D00-BD13-4404-86B0-79703945A0A7}" type="slidenum">
              <a:rPr lang="en-US" smtClean="0"/>
              <a:t>2</a:t>
            </a:fld>
            <a:endParaRPr lang="en-US"/>
          </a:p>
        </p:txBody>
      </p:sp>
    </p:spTree>
    <p:extLst>
      <p:ext uri="{BB962C8B-B14F-4D97-AF65-F5344CB8AC3E}">
        <p14:creationId xmlns:p14="http://schemas.microsoft.com/office/powerpoint/2010/main" val="271582709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1600200"/>
          </a:xfrm>
        </p:spPr>
        <p:txBody>
          <a:bodyPr/>
          <a:lstStyle/>
          <a:p>
            <a:r>
              <a:rPr lang="en-US" dirty="0" smtClean="0"/>
              <a:t>Global Sporting Bodies</a:t>
            </a:r>
            <a:endParaRPr lang="en-US" dirty="0"/>
          </a:p>
        </p:txBody>
      </p:sp>
      <p:sp>
        <p:nvSpPr>
          <p:cNvPr id="5" name="Content Placeholder 4"/>
          <p:cNvSpPr>
            <a:spLocks noGrp="1"/>
          </p:cNvSpPr>
          <p:nvPr>
            <p:ph idx="1"/>
          </p:nvPr>
        </p:nvSpPr>
        <p:spPr/>
        <p:txBody>
          <a:bodyPr>
            <a:noAutofit/>
          </a:bodyPr>
          <a:lstStyle/>
          <a:p>
            <a:r>
              <a:rPr lang="en-US" sz="2800" dirty="0" smtClean="0"/>
              <a:t>Not-For-Profit Organizations</a:t>
            </a:r>
          </a:p>
          <a:p>
            <a:pPr lvl="1"/>
            <a:r>
              <a:rPr lang="en-US" sz="2000" dirty="0" smtClean="0"/>
              <a:t>IOC, Commonwealth Games</a:t>
            </a:r>
          </a:p>
          <a:p>
            <a:pPr lvl="1"/>
            <a:r>
              <a:rPr lang="en-US" sz="2000" dirty="0" smtClean="0"/>
              <a:t>FIFA, </a:t>
            </a:r>
            <a:r>
              <a:rPr lang="en-US" sz="2000" dirty="0" smtClean="0"/>
              <a:t>FIBA</a:t>
            </a:r>
          </a:p>
          <a:p>
            <a:pPr marL="457200" lvl="1" indent="0">
              <a:buNone/>
            </a:pPr>
            <a:endParaRPr lang="en-US" sz="2000" dirty="0" smtClean="0"/>
          </a:p>
          <a:p>
            <a:r>
              <a:rPr lang="en-US" sz="2800" dirty="0" smtClean="0"/>
              <a:t>For-Profit Organizations (often work in conjunction with not-for-profit bodies) </a:t>
            </a:r>
          </a:p>
          <a:p>
            <a:pPr lvl="1"/>
            <a:r>
              <a:rPr lang="en-US" sz="2000" dirty="0" smtClean="0"/>
              <a:t>Formula One related for-profit companies</a:t>
            </a:r>
          </a:p>
          <a:p>
            <a:pPr lvl="1"/>
            <a:r>
              <a:rPr lang="en-US" sz="2000" dirty="0" err="1" smtClean="0"/>
              <a:t>MotoGP</a:t>
            </a:r>
            <a:r>
              <a:rPr lang="en-US" sz="2000" dirty="0" smtClean="0"/>
              <a:t> related for-profit companies</a:t>
            </a:r>
          </a:p>
          <a:p>
            <a:endParaRPr lang="en-US" sz="2000" dirty="0"/>
          </a:p>
          <a:p>
            <a:pPr marL="0" indent="0">
              <a:buNone/>
            </a:pPr>
            <a:endParaRPr lang="en-US" sz="2800" dirty="0" smtClean="0"/>
          </a:p>
        </p:txBody>
      </p:sp>
      <p:sp>
        <p:nvSpPr>
          <p:cNvPr id="2" name="Slide Number Placeholder 1"/>
          <p:cNvSpPr>
            <a:spLocks noGrp="1"/>
          </p:cNvSpPr>
          <p:nvPr>
            <p:ph type="sldNum" sz="quarter" idx="12"/>
          </p:nvPr>
        </p:nvSpPr>
        <p:spPr/>
        <p:txBody>
          <a:bodyPr/>
          <a:lstStyle/>
          <a:p>
            <a:fld id="{FCB06234-319A-5947-8A1D-ADBD7113BF56}" type="slidenum">
              <a:rPr lang="en-US" smtClean="0"/>
              <a:t>3</a:t>
            </a:fld>
            <a:endParaRPr lang="en-US"/>
          </a:p>
        </p:txBody>
      </p:sp>
    </p:spTree>
    <p:extLst>
      <p:ext uri="{BB962C8B-B14F-4D97-AF65-F5344CB8AC3E}">
        <p14:creationId xmlns:p14="http://schemas.microsoft.com/office/powerpoint/2010/main" val="319776047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5140"/>
            <a:ext cx="8229600" cy="1600200"/>
          </a:xfrm>
        </p:spPr>
        <p:txBody>
          <a:bodyPr/>
          <a:lstStyle/>
          <a:p>
            <a:r>
              <a:rPr lang="en-US" dirty="0" smtClean="0"/>
              <a:t>Categories of Organizations</a:t>
            </a:r>
            <a:endParaRPr lang="en-US" dirty="0"/>
          </a:p>
        </p:txBody>
      </p:sp>
      <p:sp>
        <p:nvSpPr>
          <p:cNvPr id="3" name="Content Placeholder 2"/>
          <p:cNvSpPr>
            <a:spLocks noGrp="1"/>
          </p:cNvSpPr>
          <p:nvPr>
            <p:ph idx="1"/>
          </p:nvPr>
        </p:nvSpPr>
        <p:spPr/>
        <p:txBody>
          <a:bodyPr/>
          <a:lstStyle/>
          <a:p>
            <a:pPr marL="457200" indent="-457200">
              <a:buFont typeface="+mj-lt"/>
              <a:buAutoNum type="arabicPeriod"/>
            </a:pPr>
            <a:r>
              <a:rPr lang="en-US" dirty="0" smtClean="0"/>
              <a:t>Global Bodies Overseeing Multiple Sports</a:t>
            </a:r>
          </a:p>
          <a:p>
            <a:pPr marL="457200" indent="-457200">
              <a:buFont typeface="+mj-lt"/>
              <a:buAutoNum type="arabicPeriod"/>
            </a:pPr>
            <a:r>
              <a:rPr lang="en-US" dirty="0" smtClean="0"/>
              <a:t>International Federations (IF’s) for sports on the program of the Olympic Games</a:t>
            </a:r>
          </a:p>
          <a:p>
            <a:pPr marL="457200" indent="-457200">
              <a:buFont typeface="+mj-lt"/>
              <a:buAutoNum type="arabicPeriod"/>
            </a:pPr>
            <a:r>
              <a:rPr lang="en-US" dirty="0" smtClean="0"/>
              <a:t>International Federations (IF’s) not on the program of the Olympic Games</a:t>
            </a:r>
          </a:p>
          <a:p>
            <a:endParaRPr lang="en-US" dirty="0"/>
          </a:p>
          <a:p>
            <a:r>
              <a:rPr lang="en-US" dirty="0" smtClean="0"/>
              <a:t>Examples on next slide</a:t>
            </a:r>
          </a:p>
          <a:p>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4</a:t>
            </a:fld>
            <a:endParaRPr lang="en-US"/>
          </a:p>
        </p:txBody>
      </p:sp>
    </p:spTree>
    <p:extLst>
      <p:ext uri="{BB962C8B-B14F-4D97-AF65-F5344CB8AC3E}">
        <p14:creationId xmlns:p14="http://schemas.microsoft.com/office/powerpoint/2010/main" val="351217535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14942"/>
            <a:ext cx="8229600" cy="1600200"/>
          </a:xfrm>
        </p:spPr>
        <p:txBody>
          <a:bodyPr/>
          <a:lstStyle/>
          <a:p>
            <a:r>
              <a:rPr lang="en-US" sz="4400" dirty="0" smtClean="0"/>
              <a:t>Global Sporting Bodies and Organizations </a:t>
            </a:r>
            <a:endParaRPr lang="en-US" sz="4400" dirty="0"/>
          </a:p>
        </p:txBody>
      </p:sp>
      <p:sp>
        <p:nvSpPr>
          <p:cNvPr id="3" name="Slide Number Placeholder 2"/>
          <p:cNvSpPr>
            <a:spLocks noGrp="1"/>
          </p:cNvSpPr>
          <p:nvPr>
            <p:ph type="sldNum" sz="quarter" idx="12"/>
          </p:nvPr>
        </p:nvSpPr>
        <p:spPr/>
        <p:txBody>
          <a:bodyPr/>
          <a:lstStyle/>
          <a:p>
            <a:fld id="{FCB06234-319A-5947-8A1D-ADBD7113BF56}" type="slidenum">
              <a:rPr lang="en-US" smtClean="0"/>
              <a:t>5</a:t>
            </a:fld>
            <a:endParaRPr lang="en-US"/>
          </a:p>
        </p:txBody>
      </p:sp>
      <p:pic>
        <p:nvPicPr>
          <p:cNvPr id="2" name="Picture 1"/>
          <p:cNvPicPr>
            <a:picLocks noChangeAspect="1"/>
          </p:cNvPicPr>
          <p:nvPr/>
        </p:nvPicPr>
        <p:blipFill>
          <a:blip r:embed="rId2"/>
          <a:stretch>
            <a:fillRect/>
          </a:stretch>
        </p:blipFill>
        <p:spPr>
          <a:xfrm>
            <a:off x="732117" y="2318122"/>
            <a:ext cx="7672773" cy="2253877"/>
          </a:xfrm>
          <a:prstGeom prst="rect">
            <a:avLst/>
          </a:prstGeom>
        </p:spPr>
      </p:pic>
    </p:spTree>
    <p:extLst>
      <p:ext uri="{BB962C8B-B14F-4D97-AF65-F5344CB8AC3E}">
        <p14:creationId xmlns:p14="http://schemas.microsoft.com/office/powerpoint/2010/main" val="299969499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14942"/>
            <a:ext cx="8229600" cy="1600200"/>
          </a:xfrm>
        </p:spPr>
        <p:txBody>
          <a:bodyPr/>
          <a:lstStyle/>
          <a:p>
            <a:r>
              <a:rPr lang="en-US" sz="4400" dirty="0"/>
              <a:t>GLOBAL SPORTING BODIES AND ORGANIZATIONS </a:t>
            </a:r>
          </a:p>
        </p:txBody>
      </p:sp>
      <p:sp>
        <p:nvSpPr>
          <p:cNvPr id="2" name="Slide Number Placeholder 1"/>
          <p:cNvSpPr>
            <a:spLocks noGrp="1"/>
          </p:cNvSpPr>
          <p:nvPr>
            <p:ph type="sldNum" sz="quarter" idx="12"/>
          </p:nvPr>
        </p:nvSpPr>
        <p:spPr/>
        <p:txBody>
          <a:bodyPr/>
          <a:lstStyle/>
          <a:p>
            <a:fld id="{FCB06234-319A-5947-8A1D-ADBD7113BF56}" type="slidenum">
              <a:rPr lang="en-US" smtClean="0"/>
              <a:t>6</a:t>
            </a:fld>
            <a:endParaRPr lang="en-US"/>
          </a:p>
        </p:txBody>
      </p:sp>
      <p:pic>
        <p:nvPicPr>
          <p:cNvPr id="7" name="Picture 6"/>
          <p:cNvPicPr>
            <a:picLocks noChangeAspect="1"/>
          </p:cNvPicPr>
          <p:nvPr/>
        </p:nvPicPr>
        <p:blipFill>
          <a:blip r:embed="rId2"/>
          <a:stretch>
            <a:fillRect/>
          </a:stretch>
        </p:blipFill>
        <p:spPr>
          <a:xfrm>
            <a:off x="732117" y="2318124"/>
            <a:ext cx="7520177" cy="2209052"/>
          </a:xfrm>
          <a:prstGeom prst="rect">
            <a:avLst/>
          </a:prstGeom>
        </p:spPr>
      </p:pic>
    </p:spTree>
    <p:extLst>
      <p:ext uri="{BB962C8B-B14F-4D97-AF65-F5344CB8AC3E}">
        <p14:creationId xmlns:p14="http://schemas.microsoft.com/office/powerpoint/2010/main" val="218764386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14942"/>
            <a:ext cx="8229600" cy="1600200"/>
          </a:xfrm>
        </p:spPr>
        <p:txBody>
          <a:bodyPr/>
          <a:lstStyle/>
          <a:p>
            <a:r>
              <a:rPr lang="en-US" sz="4400" dirty="0"/>
              <a:t>GLOBAL SPORTING BODIES AND ORGANIZATIONS </a:t>
            </a:r>
          </a:p>
        </p:txBody>
      </p:sp>
      <p:sp>
        <p:nvSpPr>
          <p:cNvPr id="2" name="Slide Number Placeholder 1"/>
          <p:cNvSpPr>
            <a:spLocks noGrp="1"/>
          </p:cNvSpPr>
          <p:nvPr>
            <p:ph type="sldNum" sz="quarter" idx="12"/>
          </p:nvPr>
        </p:nvSpPr>
        <p:spPr/>
        <p:txBody>
          <a:bodyPr/>
          <a:lstStyle/>
          <a:p>
            <a:fld id="{FCB06234-319A-5947-8A1D-ADBD7113BF56}" type="slidenum">
              <a:rPr lang="en-US" smtClean="0"/>
              <a:t>7</a:t>
            </a:fld>
            <a:endParaRPr lang="en-US"/>
          </a:p>
        </p:txBody>
      </p:sp>
      <p:pic>
        <p:nvPicPr>
          <p:cNvPr id="3" name="Picture 2"/>
          <p:cNvPicPr>
            <a:picLocks noChangeAspect="1"/>
          </p:cNvPicPr>
          <p:nvPr/>
        </p:nvPicPr>
        <p:blipFill>
          <a:blip r:embed="rId2"/>
          <a:stretch>
            <a:fillRect/>
          </a:stretch>
        </p:blipFill>
        <p:spPr>
          <a:xfrm>
            <a:off x="457200" y="2079064"/>
            <a:ext cx="8387417" cy="3180229"/>
          </a:xfrm>
          <a:prstGeom prst="rect">
            <a:avLst/>
          </a:prstGeom>
        </p:spPr>
      </p:pic>
    </p:spTree>
    <p:extLst>
      <p:ext uri="{BB962C8B-B14F-4D97-AF65-F5344CB8AC3E}">
        <p14:creationId xmlns:p14="http://schemas.microsoft.com/office/powerpoint/2010/main" val="29996949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0"/>
            <a:ext cx="9144000" cy="956235"/>
          </a:xfrm>
        </p:spPr>
        <p:txBody>
          <a:bodyPr/>
          <a:lstStyle/>
          <a:p>
            <a:r>
              <a:rPr lang="en-US" dirty="0" smtClean="0"/>
              <a:t>“Typical” Sport Federation</a:t>
            </a:r>
            <a:endParaRPr lang="en-US" dirty="0"/>
          </a:p>
        </p:txBody>
      </p:sp>
      <p:sp>
        <p:nvSpPr>
          <p:cNvPr id="4" name="Content Placeholder 3"/>
          <p:cNvSpPr>
            <a:spLocks noGrp="1"/>
          </p:cNvSpPr>
          <p:nvPr>
            <p:ph idx="1"/>
          </p:nvPr>
        </p:nvSpPr>
        <p:spPr>
          <a:xfrm>
            <a:off x="457200" y="977474"/>
            <a:ext cx="8229600" cy="5348940"/>
          </a:xfrm>
        </p:spPr>
        <p:txBody>
          <a:bodyPr numCol="2">
            <a:noAutofit/>
          </a:bodyPr>
          <a:lstStyle/>
          <a:p>
            <a:r>
              <a:rPr lang="en-US" sz="2400" dirty="0" smtClean="0"/>
              <a:t>Responsible for:</a:t>
            </a:r>
          </a:p>
          <a:p>
            <a:pPr lvl="1"/>
            <a:r>
              <a:rPr lang="en-US" sz="2000" dirty="0" smtClean="0"/>
              <a:t>High Performance</a:t>
            </a:r>
          </a:p>
          <a:p>
            <a:pPr lvl="2"/>
            <a:r>
              <a:rPr lang="en-US" sz="1800" dirty="0" smtClean="0"/>
              <a:t>National Team</a:t>
            </a:r>
          </a:p>
          <a:p>
            <a:pPr lvl="2"/>
            <a:r>
              <a:rPr lang="en-US" sz="1800" dirty="0" smtClean="0"/>
              <a:t>Teams to World Championship Olympic Games</a:t>
            </a:r>
          </a:p>
          <a:p>
            <a:pPr lvl="2"/>
            <a:r>
              <a:rPr lang="en-US" sz="1800" dirty="0" smtClean="0"/>
              <a:t>Funding</a:t>
            </a:r>
          </a:p>
          <a:p>
            <a:pPr lvl="2"/>
            <a:r>
              <a:rPr lang="en-US" sz="1800" dirty="0" smtClean="0"/>
              <a:t>Coaching</a:t>
            </a:r>
          </a:p>
          <a:p>
            <a:pPr lvl="2"/>
            <a:r>
              <a:rPr lang="en-US" sz="1800" dirty="0" smtClean="0"/>
              <a:t>Training Centers</a:t>
            </a:r>
          </a:p>
          <a:p>
            <a:pPr lvl="1"/>
            <a:r>
              <a:rPr lang="en-US" sz="2000" dirty="0" smtClean="0"/>
              <a:t>Development</a:t>
            </a:r>
          </a:p>
          <a:p>
            <a:pPr lvl="2"/>
            <a:r>
              <a:rPr lang="en-US" sz="1800" dirty="0" smtClean="0"/>
              <a:t>Identifying Future Elite Athletes</a:t>
            </a:r>
          </a:p>
          <a:p>
            <a:pPr lvl="2"/>
            <a:r>
              <a:rPr lang="en-US" sz="1800" dirty="0" smtClean="0"/>
              <a:t>Support Programs at Development </a:t>
            </a:r>
            <a:r>
              <a:rPr lang="en-US" sz="1800" dirty="0" smtClean="0"/>
              <a:t>Level</a:t>
            </a:r>
          </a:p>
          <a:p>
            <a:pPr marL="914400" lvl="2" indent="0">
              <a:buNone/>
            </a:pPr>
            <a:endParaRPr lang="en-US" sz="1800" dirty="0" smtClean="0"/>
          </a:p>
          <a:p>
            <a:pPr marL="914400" lvl="2" indent="0">
              <a:buNone/>
            </a:pPr>
            <a:endParaRPr lang="en-US" sz="1800" dirty="0" smtClean="0"/>
          </a:p>
          <a:p>
            <a:pPr lvl="1"/>
            <a:r>
              <a:rPr lang="en-US" sz="2000" dirty="0" smtClean="0"/>
              <a:t>Participation</a:t>
            </a:r>
          </a:p>
          <a:p>
            <a:pPr lvl="2"/>
            <a:r>
              <a:rPr lang="en-US" sz="1800" dirty="0" smtClean="0"/>
              <a:t>Programs to Attract Participants</a:t>
            </a:r>
          </a:p>
          <a:p>
            <a:pPr lvl="2"/>
            <a:r>
              <a:rPr lang="en-US" sz="1800" dirty="0" smtClean="0"/>
              <a:t>Club Development</a:t>
            </a:r>
          </a:p>
          <a:p>
            <a:pPr lvl="2"/>
            <a:r>
              <a:rPr lang="en-US" sz="1800" dirty="0" smtClean="0"/>
              <a:t>Coaching</a:t>
            </a:r>
          </a:p>
          <a:p>
            <a:pPr lvl="1"/>
            <a:r>
              <a:rPr lang="en-US" sz="2000" dirty="0" smtClean="0"/>
              <a:t>Capacity</a:t>
            </a:r>
          </a:p>
          <a:p>
            <a:pPr lvl="2"/>
            <a:r>
              <a:rPr lang="en-US" sz="1800" dirty="0" smtClean="0"/>
              <a:t>Resources and Funding</a:t>
            </a:r>
          </a:p>
          <a:p>
            <a:pPr lvl="1"/>
            <a:endParaRPr lang="en-US" sz="2000" dirty="0"/>
          </a:p>
        </p:txBody>
      </p:sp>
      <p:sp>
        <p:nvSpPr>
          <p:cNvPr id="2" name="Slide Number Placeholder 1"/>
          <p:cNvSpPr>
            <a:spLocks noGrp="1"/>
          </p:cNvSpPr>
          <p:nvPr>
            <p:ph type="sldNum" sz="quarter" idx="12"/>
          </p:nvPr>
        </p:nvSpPr>
        <p:spPr/>
        <p:txBody>
          <a:bodyPr/>
          <a:lstStyle/>
          <a:p>
            <a:fld id="{FCB06234-319A-5947-8A1D-ADBD7113BF56}" type="slidenum">
              <a:rPr lang="en-US" smtClean="0"/>
              <a:t>8</a:t>
            </a:fld>
            <a:endParaRPr lang="en-US"/>
          </a:p>
        </p:txBody>
      </p:sp>
    </p:spTree>
    <p:extLst>
      <p:ext uri="{BB962C8B-B14F-4D97-AF65-F5344CB8AC3E}">
        <p14:creationId xmlns:p14="http://schemas.microsoft.com/office/powerpoint/2010/main" val="17188085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IOC</a:t>
            </a:r>
            <a:endParaRPr lang="en-US" dirty="0"/>
          </a:p>
        </p:txBody>
      </p:sp>
      <p:sp>
        <p:nvSpPr>
          <p:cNvPr id="5" name="Text Placeholder 4"/>
          <p:cNvSpPr>
            <a:spLocks noGrp="1"/>
          </p:cNvSpPr>
          <p:nvPr>
            <p:ph type="body" idx="1"/>
          </p:nvPr>
        </p:nvSpPr>
        <p:spPr/>
        <p:txBody>
          <a:bodyPr/>
          <a:lstStyle/>
          <a:p>
            <a:r>
              <a:rPr lang="en-US" dirty="0" smtClean="0"/>
              <a:t>International Olympic Committee</a:t>
            </a:r>
            <a:endParaRPr lang="en-US" dirty="0"/>
          </a:p>
        </p:txBody>
      </p:sp>
      <p:sp>
        <p:nvSpPr>
          <p:cNvPr id="2" name="Slide Number Placeholder 1"/>
          <p:cNvSpPr>
            <a:spLocks noGrp="1"/>
          </p:cNvSpPr>
          <p:nvPr>
            <p:ph type="sldNum" sz="quarter" idx="12"/>
          </p:nvPr>
        </p:nvSpPr>
        <p:spPr/>
        <p:txBody>
          <a:bodyPr/>
          <a:lstStyle/>
          <a:p>
            <a:fld id="{162F1D00-BD13-4404-86B0-79703945A0A7}" type="slidenum">
              <a:rPr lang="en-US" smtClean="0"/>
              <a:t>9</a:t>
            </a:fld>
            <a:endParaRPr lang="en-US"/>
          </a:p>
        </p:txBody>
      </p:sp>
    </p:spTree>
    <p:extLst>
      <p:ext uri="{BB962C8B-B14F-4D97-AF65-F5344CB8AC3E}">
        <p14:creationId xmlns:p14="http://schemas.microsoft.com/office/powerpoint/2010/main" val="76551955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IOC</a:t>
            </a:r>
            <a:endParaRPr lang="en-US" dirty="0"/>
          </a:p>
        </p:txBody>
      </p:sp>
      <p:sp>
        <p:nvSpPr>
          <p:cNvPr id="5" name="Content Placeholder 4"/>
          <p:cNvSpPr>
            <a:spLocks noGrp="1"/>
          </p:cNvSpPr>
          <p:nvPr>
            <p:ph idx="1"/>
          </p:nvPr>
        </p:nvSpPr>
        <p:spPr/>
        <p:txBody>
          <a:bodyPr>
            <a:normAutofit fontScale="77500" lnSpcReduction="20000"/>
          </a:bodyPr>
          <a:lstStyle/>
          <a:p>
            <a:r>
              <a:rPr lang="en-US" dirty="0" smtClean="0"/>
              <a:t>A global multi-sport organization (MSO)</a:t>
            </a:r>
          </a:p>
          <a:p>
            <a:r>
              <a:rPr lang="en-US" dirty="0" smtClean="0"/>
              <a:t>Organizes Summer, Winter, and Youth Olympic Games</a:t>
            </a:r>
          </a:p>
          <a:p>
            <a:r>
              <a:rPr lang="en-US" dirty="0" smtClean="0"/>
              <a:t>Lead authority/rights holder in the Olympic Movement</a:t>
            </a:r>
          </a:p>
          <a:p>
            <a:r>
              <a:rPr lang="en-US" dirty="0" smtClean="0"/>
              <a:t>Members are National Olympic Committees (NSOs), one per country/jurisdiction</a:t>
            </a:r>
          </a:p>
          <a:p>
            <a:r>
              <a:rPr lang="en-US" dirty="0" smtClean="0"/>
              <a:t>Games are awarded by the IOC to winner of a bid process; the winning bid forms a OCOG (Organizing Committee for Olympic Games) to manage the Games</a:t>
            </a:r>
            <a:endParaRPr lang="en-US" dirty="0"/>
          </a:p>
        </p:txBody>
      </p:sp>
      <p:sp>
        <p:nvSpPr>
          <p:cNvPr id="2" name="Slide Number Placeholder 1"/>
          <p:cNvSpPr>
            <a:spLocks noGrp="1"/>
          </p:cNvSpPr>
          <p:nvPr>
            <p:ph type="sldNum" sz="quarter" idx="12"/>
          </p:nvPr>
        </p:nvSpPr>
        <p:spPr/>
        <p:txBody>
          <a:bodyPr/>
          <a:lstStyle/>
          <a:p>
            <a:fld id="{FCB06234-319A-5947-8A1D-ADBD7113BF56}" type="slidenum">
              <a:rPr lang="en-US" smtClean="0"/>
              <a:t>10</a:t>
            </a:fld>
            <a:endParaRPr lang="en-US"/>
          </a:p>
        </p:txBody>
      </p:sp>
    </p:spTree>
    <p:extLst>
      <p:ext uri="{BB962C8B-B14F-4D97-AF65-F5344CB8AC3E}">
        <p14:creationId xmlns:p14="http://schemas.microsoft.com/office/powerpoint/2010/main" val="322931736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45478" y="265225"/>
            <a:ext cx="8135345" cy="4990352"/>
          </a:xfrm>
          <a:prstGeom prst="rect">
            <a:avLst/>
          </a:prstGeom>
        </p:spPr>
      </p:pic>
      <p:sp>
        <p:nvSpPr>
          <p:cNvPr id="3" name="Slide Number Placeholder 2"/>
          <p:cNvSpPr>
            <a:spLocks noGrp="1"/>
          </p:cNvSpPr>
          <p:nvPr>
            <p:ph type="sldNum" sz="quarter" idx="12"/>
          </p:nvPr>
        </p:nvSpPr>
        <p:spPr/>
        <p:txBody>
          <a:bodyPr/>
          <a:lstStyle/>
          <a:p>
            <a:fld id="{FCB06234-319A-5947-8A1D-ADBD7113BF56}" type="slidenum">
              <a:rPr lang="en-US" smtClean="0"/>
              <a:t>11</a:t>
            </a:fld>
            <a:endParaRPr lang="en-US"/>
          </a:p>
        </p:txBody>
      </p:sp>
    </p:spTree>
    <p:extLst>
      <p:ext uri="{BB962C8B-B14F-4D97-AF65-F5344CB8AC3E}">
        <p14:creationId xmlns:p14="http://schemas.microsoft.com/office/powerpoint/2010/main" val="86795733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795" y="370703"/>
            <a:ext cx="8229600" cy="1600200"/>
          </a:xfrm>
        </p:spPr>
        <p:txBody>
          <a:bodyPr/>
          <a:lstStyle/>
          <a:p>
            <a:r>
              <a:rPr lang="en-US" dirty="0" smtClean="0"/>
              <a:t>Other MSOs Supported by the IOC</a:t>
            </a:r>
            <a:endParaRPr lang="en-US" dirty="0"/>
          </a:p>
        </p:txBody>
      </p:sp>
      <p:sp>
        <p:nvSpPr>
          <p:cNvPr id="3" name="Content Placeholder 2"/>
          <p:cNvSpPr>
            <a:spLocks noGrp="1"/>
          </p:cNvSpPr>
          <p:nvPr>
            <p:ph idx="1"/>
          </p:nvPr>
        </p:nvSpPr>
        <p:spPr>
          <a:xfrm>
            <a:off x="457200" y="2314318"/>
            <a:ext cx="8229600" cy="4525963"/>
          </a:xfrm>
        </p:spPr>
        <p:txBody>
          <a:bodyPr/>
          <a:lstStyle/>
          <a:p>
            <a:r>
              <a:rPr lang="en-US" dirty="0" smtClean="0"/>
              <a:t>World Anti-Doping Agency (WADA)</a:t>
            </a:r>
          </a:p>
          <a:p>
            <a:r>
              <a:rPr lang="en-US" dirty="0" smtClean="0"/>
              <a:t>Court for Arbitration for Sport (CAS)</a:t>
            </a:r>
          </a:p>
          <a:p>
            <a:r>
              <a:rPr lang="en-US" dirty="0" smtClean="0"/>
              <a:t>International Olympic Academy (IOA)</a:t>
            </a:r>
          </a:p>
          <a:p>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12</a:t>
            </a:fld>
            <a:endParaRPr lang="en-US"/>
          </a:p>
        </p:txBody>
      </p:sp>
    </p:spTree>
    <p:extLst>
      <p:ext uri="{BB962C8B-B14F-4D97-AF65-F5344CB8AC3E}">
        <p14:creationId xmlns:p14="http://schemas.microsoft.com/office/powerpoint/2010/main" val="28819114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33611" y="581958"/>
            <a:ext cx="7631607" cy="5140513"/>
          </a:xfrm>
          <a:prstGeom prst="rect">
            <a:avLst/>
          </a:prstGeom>
        </p:spPr>
      </p:pic>
      <p:sp>
        <p:nvSpPr>
          <p:cNvPr id="3" name="Slide Number Placeholder 2"/>
          <p:cNvSpPr>
            <a:spLocks noGrp="1"/>
          </p:cNvSpPr>
          <p:nvPr>
            <p:ph type="sldNum" sz="quarter" idx="12"/>
          </p:nvPr>
        </p:nvSpPr>
        <p:spPr/>
        <p:txBody>
          <a:bodyPr/>
          <a:lstStyle/>
          <a:p>
            <a:fld id="{FCB06234-319A-5947-8A1D-ADBD7113BF56}" type="slidenum">
              <a:rPr lang="en-US" smtClean="0"/>
              <a:t>13</a:t>
            </a:fld>
            <a:endParaRPr lang="en-US"/>
          </a:p>
        </p:txBody>
      </p:sp>
    </p:spTree>
    <p:extLst>
      <p:ext uri="{BB962C8B-B14F-4D97-AF65-F5344CB8AC3E}">
        <p14:creationId xmlns:p14="http://schemas.microsoft.com/office/powerpoint/2010/main" val="86795733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Important IOC Decisions</a:t>
            </a:r>
            <a:endParaRPr lang="en-US" dirty="0"/>
          </a:p>
        </p:txBody>
      </p:sp>
      <p:sp>
        <p:nvSpPr>
          <p:cNvPr id="3" name="Content Placeholder 2"/>
          <p:cNvSpPr>
            <a:spLocks noGrp="1"/>
          </p:cNvSpPr>
          <p:nvPr>
            <p:ph idx="1"/>
          </p:nvPr>
        </p:nvSpPr>
        <p:spPr/>
        <p:txBody>
          <a:bodyPr/>
          <a:lstStyle/>
          <a:p>
            <a:r>
              <a:rPr lang="en-US" dirty="0" smtClean="0"/>
              <a:t>Selection of city where Olympic Games will take place</a:t>
            </a:r>
          </a:p>
          <a:p>
            <a:r>
              <a:rPr lang="en-US" dirty="0" smtClean="0"/>
              <a:t>Selection of sports that will be on Olympic program</a:t>
            </a:r>
          </a:p>
          <a:p>
            <a:r>
              <a:rPr lang="en-US" dirty="0" smtClean="0"/>
              <a:t>Selection of broadcast/media partners</a:t>
            </a:r>
          </a:p>
          <a:p>
            <a:r>
              <a:rPr lang="en-US" dirty="0" smtClean="0"/>
              <a:t>Selection of IOC members </a:t>
            </a:r>
          </a:p>
          <a:p>
            <a:r>
              <a:rPr lang="en-US" dirty="0" smtClean="0"/>
              <a:t>Selection of IOC President</a:t>
            </a:r>
          </a:p>
          <a:p>
            <a:pPr marL="0" indent="0">
              <a:buNone/>
            </a:pPr>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14</a:t>
            </a:fld>
            <a:endParaRPr lang="en-US"/>
          </a:p>
        </p:txBody>
      </p:sp>
    </p:spTree>
    <p:extLst>
      <p:ext uri="{BB962C8B-B14F-4D97-AF65-F5344CB8AC3E}">
        <p14:creationId xmlns:p14="http://schemas.microsoft.com/office/powerpoint/2010/main" val="157662547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NOC</a:t>
            </a:r>
            <a:endParaRPr lang="en-US" dirty="0"/>
          </a:p>
        </p:txBody>
      </p:sp>
      <p:sp>
        <p:nvSpPr>
          <p:cNvPr id="5" name="Text Placeholder 4"/>
          <p:cNvSpPr>
            <a:spLocks noGrp="1"/>
          </p:cNvSpPr>
          <p:nvPr>
            <p:ph type="body" idx="1"/>
          </p:nvPr>
        </p:nvSpPr>
        <p:spPr/>
        <p:txBody>
          <a:bodyPr/>
          <a:lstStyle/>
          <a:p>
            <a:r>
              <a:rPr lang="en-US" dirty="0" smtClean="0"/>
              <a:t>National Olympic Committee</a:t>
            </a:r>
            <a:endParaRPr lang="en-US" dirty="0"/>
          </a:p>
        </p:txBody>
      </p:sp>
      <p:sp>
        <p:nvSpPr>
          <p:cNvPr id="2" name="Slide Number Placeholder 1"/>
          <p:cNvSpPr>
            <a:spLocks noGrp="1"/>
          </p:cNvSpPr>
          <p:nvPr>
            <p:ph type="sldNum" sz="quarter" idx="12"/>
          </p:nvPr>
        </p:nvSpPr>
        <p:spPr/>
        <p:txBody>
          <a:bodyPr/>
          <a:lstStyle/>
          <a:p>
            <a:fld id="{162F1D00-BD13-4404-86B0-79703945A0A7}" type="slidenum">
              <a:rPr lang="en-US" smtClean="0"/>
              <a:t>15</a:t>
            </a:fld>
            <a:endParaRPr lang="en-US"/>
          </a:p>
        </p:txBody>
      </p:sp>
    </p:spTree>
    <p:extLst>
      <p:ext uri="{BB962C8B-B14F-4D97-AF65-F5344CB8AC3E}">
        <p14:creationId xmlns:p14="http://schemas.microsoft.com/office/powerpoint/2010/main" val="50946933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NOC</a:t>
            </a:r>
            <a:endParaRPr lang="en-US" dirty="0"/>
          </a:p>
        </p:txBody>
      </p:sp>
      <p:sp>
        <p:nvSpPr>
          <p:cNvPr id="5" name="Content Placeholder 4"/>
          <p:cNvSpPr>
            <a:spLocks noGrp="1"/>
          </p:cNvSpPr>
          <p:nvPr>
            <p:ph idx="1"/>
          </p:nvPr>
        </p:nvSpPr>
        <p:spPr>
          <a:xfrm>
            <a:off x="457199" y="1341683"/>
            <a:ext cx="8492565" cy="4525963"/>
          </a:xfrm>
        </p:spPr>
        <p:txBody>
          <a:bodyPr>
            <a:normAutofit fontScale="77500" lnSpcReduction="20000"/>
          </a:bodyPr>
          <a:lstStyle/>
          <a:p>
            <a:r>
              <a:rPr lang="en-US" dirty="0" smtClean="0"/>
              <a:t>NOC’s are the members (voting) of the IOC</a:t>
            </a:r>
            <a:endParaRPr lang="en-US" dirty="0"/>
          </a:p>
          <a:p>
            <a:r>
              <a:rPr lang="en-US" dirty="0" smtClean="0"/>
              <a:t>There are currently about 200 NOCs and they vary considerably, country to country</a:t>
            </a:r>
          </a:p>
          <a:p>
            <a:r>
              <a:rPr lang="en-US" dirty="0" smtClean="0"/>
              <a:t>They are also not-for-profits</a:t>
            </a:r>
          </a:p>
          <a:p>
            <a:r>
              <a:rPr lang="en-US" dirty="0" smtClean="0"/>
              <a:t>Responsible for sport(s) in their jurisdiction with many responsibilities (often beyond their resource base) including: </a:t>
            </a:r>
          </a:p>
          <a:p>
            <a:pPr lvl="1"/>
            <a:r>
              <a:rPr lang="en-US" dirty="0" smtClean="0"/>
              <a:t>Revenue generation</a:t>
            </a:r>
          </a:p>
          <a:p>
            <a:pPr lvl="1"/>
            <a:r>
              <a:rPr lang="en-US" dirty="0" smtClean="0"/>
              <a:t>National Team training, competition, funding, coaching, qualification, etc.</a:t>
            </a:r>
          </a:p>
          <a:p>
            <a:pPr lvl="1"/>
            <a:r>
              <a:rPr lang="en-US" dirty="0" smtClean="0"/>
              <a:t>Olympic Team operations</a:t>
            </a:r>
          </a:p>
          <a:p>
            <a:pPr lvl="1"/>
            <a:r>
              <a:rPr lang="en-US" dirty="0" smtClean="0"/>
              <a:t>Government relations (national government)</a:t>
            </a:r>
          </a:p>
          <a:p>
            <a:pPr lvl="1"/>
            <a:r>
              <a:rPr lang="en-US" dirty="0" smtClean="0"/>
              <a:t>International representative for their sport </a:t>
            </a:r>
          </a:p>
          <a:p>
            <a:endParaRPr lang="en-US" dirty="0"/>
          </a:p>
        </p:txBody>
      </p:sp>
      <p:sp>
        <p:nvSpPr>
          <p:cNvPr id="2" name="Slide Number Placeholder 1"/>
          <p:cNvSpPr>
            <a:spLocks noGrp="1"/>
          </p:cNvSpPr>
          <p:nvPr>
            <p:ph type="sldNum" sz="quarter" idx="12"/>
          </p:nvPr>
        </p:nvSpPr>
        <p:spPr/>
        <p:txBody>
          <a:bodyPr/>
          <a:lstStyle/>
          <a:p>
            <a:fld id="{FCB06234-319A-5947-8A1D-ADBD7113BF56}" type="slidenum">
              <a:rPr lang="en-US" smtClean="0"/>
              <a:t>16</a:t>
            </a:fld>
            <a:endParaRPr lang="en-US"/>
          </a:p>
        </p:txBody>
      </p:sp>
    </p:spTree>
    <p:extLst>
      <p:ext uri="{BB962C8B-B14F-4D97-AF65-F5344CB8AC3E}">
        <p14:creationId xmlns:p14="http://schemas.microsoft.com/office/powerpoint/2010/main" val="398826319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Olympic Conversation</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Brazil - Video</a:t>
            </a:r>
          </a:p>
          <a:p>
            <a:pPr lvl="1"/>
            <a:r>
              <a:rPr lang="en-US" dirty="0" smtClean="0"/>
              <a:t>Over-budget. Who pays the bills? Can a county live up to the bid? Do the long-range effects outweigh the cost? </a:t>
            </a:r>
          </a:p>
          <a:p>
            <a:r>
              <a:rPr lang="en-US" dirty="0" smtClean="0"/>
              <a:t>Japan - Video</a:t>
            </a:r>
          </a:p>
          <a:p>
            <a:pPr lvl="1"/>
            <a:r>
              <a:rPr lang="en-US" dirty="0" smtClean="0"/>
              <a:t>Sport Minister resigns to do budget</a:t>
            </a:r>
          </a:p>
          <a:p>
            <a:r>
              <a:rPr lang="en-US" dirty="0" smtClean="0"/>
              <a:t>Boston</a:t>
            </a:r>
          </a:p>
          <a:p>
            <a:pPr lvl="1"/>
            <a:r>
              <a:rPr lang="en-US" dirty="0" smtClean="0"/>
              <a:t>Withdraw from bid process </a:t>
            </a:r>
          </a:p>
          <a:p>
            <a:r>
              <a:rPr lang="en-US" dirty="0" smtClean="0"/>
              <a:t>Olympics have value, can the costs be controlled to continue the value and tradition? </a:t>
            </a:r>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17</a:t>
            </a:fld>
            <a:endParaRPr lang="en-US"/>
          </a:p>
        </p:txBody>
      </p:sp>
    </p:spTree>
    <p:extLst>
      <p:ext uri="{BB962C8B-B14F-4D97-AF65-F5344CB8AC3E}">
        <p14:creationId xmlns:p14="http://schemas.microsoft.com/office/powerpoint/2010/main" val="102921226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IF</a:t>
            </a:r>
            <a:endParaRPr lang="en-US" dirty="0"/>
          </a:p>
        </p:txBody>
      </p:sp>
      <p:sp>
        <p:nvSpPr>
          <p:cNvPr id="5" name="Text Placeholder 4"/>
          <p:cNvSpPr>
            <a:spLocks noGrp="1"/>
          </p:cNvSpPr>
          <p:nvPr>
            <p:ph type="body" idx="1"/>
          </p:nvPr>
        </p:nvSpPr>
        <p:spPr/>
        <p:txBody>
          <a:bodyPr/>
          <a:lstStyle/>
          <a:p>
            <a:r>
              <a:rPr lang="en-US" dirty="0" smtClean="0"/>
              <a:t>International Federation</a:t>
            </a:r>
            <a:endParaRPr lang="en-US" dirty="0"/>
          </a:p>
        </p:txBody>
      </p:sp>
      <p:sp>
        <p:nvSpPr>
          <p:cNvPr id="2" name="Slide Number Placeholder 1"/>
          <p:cNvSpPr>
            <a:spLocks noGrp="1"/>
          </p:cNvSpPr>
          <p:nvPr>
            <p:ph type="sldNum" sz="quarter" idx="12"/>
          </p:nvPr>
        </p:nvSpPr>
        <p:spPr/>
        <p:txBody>
          <a:bodyPr/>
          <a:lstStyle/>
          <a:p>
            <a:fld id="{162F1D00-BD13-4404-86B0-79703945A0A7}" type="slidenum">
              <a:rPr lang="en-US" smtClean="0"/>
              <a:t>18</a:t>
            </a:fld>
            <a:endParaRPr lang="en-US"/>
          </a:p>
        </p:txBody>
      </p:sp>
    </p:spTree>
    <p:extLst>
      <p:ext uri="{BB962C8B-B14F-4D97-AF65-F5344CB8AC3E}">
        <p14:creationId xmlns:p14="http://schemas.microsoft.com/office/powerpoint/2010/main" val="149709297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International Federation</a:t>
            </a:r>
            <a:endParaRPr lang="en-US" dirty="0"/>
          </a:p>
        </p:txBody>
      </p:sp>
      <p:sp>
        <p:nvSpPr>
          <p:cNvPr id="5" name="Content Placeholder 4"/>
          <p:cNvSpPr>
            <a:spLocks noGrp="1"/>
          </p:cNvSpPr>
          <p:nvPr>
            <p:ph idx="1"/>
          </p:nvPr>
        </p:nvSpPr>
        <p:spPr/>
        <p:txBody>
          <a:bodyPr>
            <a:normAutofit fontScale="70000" lnSpcReduction="20000"/>
          </a:bodyPr>
          <a:lstStyle/>
          <a:p>
            <a:r>
              <a:rPr lang="en-US" dirty="0" smtClean="0"/>
              <a:t>Not-for-profit organization</a:t>
            </a:r>
          </a:p>
          <a:p>
            <a:r>
              <a:rPr lang="en-US" dirty="0" smtClean="0"/>
              <a:t>Oversees one (or several) sports at global level</a:t>
            </a:r>
          </a:p>
          <a:p>
            <a:pPr lvl="1"/>
            <a:r>
              <a:rPr lang="en-US" dirty="0" smtClean="0"/>
              <a:t>Examples: next slide</a:t>
            </a:r>
          </a:p>
          <a:p>
            <a:r>
              <a:rPr lang="en-US" dirty="0" smtClean="0"/>
              <a:t>Roles: global steward for its sport(s), including</a:t>
            </a:r>
          </a:p>
          <a:p>
            <a:pPr lvl="1"/>
            <a:r>
              <a:rPr lang="en-US" dirty="0" smtClean="0"/>
              <a:t>Participation</a:t>
            </a:r>
          </a:p>
          <a:p>
            <a:pPr lvl="1"/>
            <a:r>
              <a:rPr lang="en-US" dirty="0" smtClean="0"/>
              <a:t>Positive benefits for sport</a:t>
            </a:r>
          </a:p>
          <a:p>
            <a:r>
              <a:rPr lang="en-US" dirty="0" smtClean="0"/>
              <a:t>Decision-Maker for:</a:t>
            </a:r>
          </a:p>
          <a:p>
            <a:pPr lvl="1"/>
            <a:r>
              <a:rPr lang="en-US" dirty="0" smtClean="0"/>
              <a:t>Rules of the Game</a:t>
            </a:r>
          </a:p>
          <a:p>
            <a:pPr lvl="1"/>
            <a:r>
              <a:rPr lang="en-US" dirty="0" smtClean="0"/>
              <a:t>Qualification for Olympic Games, Paralympic Games, Continental Games, World Championships </a:t>
            </a:r>
          </a:p>
          <a:p>
            <a:pPr lvl="1"/>
            <a:r>
              <a:rPr lang="en-US" dirty="0" smtClean="0"/>
              <a:t>World Championship Structure</a:t>
            </a:r>
          </a:p>
          <a:p>
            <a:pPr lvl="1"/>
            <a:r>
              <a:rPr lang="en-US" dirty="0" smtClean="0"/>
              <a:t>World Cup/Global Competition Structure</a:t>
            </a:r>
          </a:p>
          <a:p>
            <a:pPr lvl="1"/>
            <a:endParaRPr lang="en-US" dirty="0" smtClean="0"/>
          </a:p>
          <a:p>
            <a:pPr lvl="1"/>
            <a:endParaRPr lang="en-US" dirty="0" smtClean="0"/>
          </a:p>
          <a:p>
            <a:endParaRPr lang="en-US" dirty="0"/>
          </a:p>
        </p:txBody>
      </p:sp>
      <p:sp>
        <p:nvSpPr>
          <p:cNvPr id="2" name="Slide Number Placeholder 1"/>
          <p:cNvSpPr>
            <a:spLocks noGrp="1"/>
          </p:cNvSpPr>
          <p:nvPr>
            <p:ph type="sldNum" sz="quarter" idx="12"/>
          </p:nvPr>
        </p:nvSpPr>
        <p:spPr/>
        <p:txBody>
          <a:bodyPr/>
          <a:lstStyle/>
          <a:p>
            <a:fld id="{FCB06234-319A-5947-8A1D-ADBD7113BF56}" type="slidenum">
              <a:rPr lang="en-US" smtClean="0"/>
              <a:t>19</a:t>
            </a:fld>
            <a:endParaRPr lang="en-US"/>
          </a:p>
        </p:txBody>
      </p:sp>
    </p:spTree>
    <p:extLst>
      <p:ext uri="{BB962C8B-B14F-4D97-AF65-F5344CB8AC3E}">
        <p14:creationId xmlns:p14="http://schemas.microsoft.com/office/powerpoint/2010/main" val="399012362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61999" y="595405"/>
            <a:ext cx="7608569" cy="4723653"/>
          </a:xfrm>
          <a:prstGeom prst="rect">
            <a:avLst/>
          </a:prstGeom>
        </p:spPr>
      </p:pic>
      <p:sp>
        <p:nvSpPr>
          <p:cNvPr id="3" name="Slide Number Placeholder 2"/>
          <p:cNvSpPr>
            <a:spLocks noGrp="1"/>
          </p:cNvSpPr>
          <p:nvPr>
            <p:ph type="sldNum" sz="quarter" idx="12"/>
          </p:nvPr>
        </p:nvSpPr>
        <p:spPr/>
        <p:txBody>
          <a:bodyPr/>
          <a:lstStyle/>
          <a:p>
            <a:fld id="{FCB06234-319A-5947-8A1D-ADBD7113BF56}" type="slidenum">
              <a:rPr lang="en-US" smtClean="0"/>
              <a:t>20</a:t>
            </a:fld>
            <a:endParaRPr lang="en-US"/>
          </a:p>
        </p:txBody>
      </p:sp>
    </p:spTree>
    <p:extLst>
      <p:ext uri="{BB962C8B-B14F-4D97-AF65-F5344CB8AC3E}">
        <p14:creationId xmlns:p14="http://schemas.microsoft.com/office/powerpoint/2010/main" val="217268436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11412"/>
          </a:xfrm>
        </p:spPr>
        <p:txBody>
          <a:bodyPr/>
          <a:lstStyle/>
          <a:p>
            <a:r>
              <a:rPr lang="en-US" dirty="0" smtClean="0"/>
              <a:t>ICC Strategic Plan</a:t>
            </a:r>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21</a:t>
            </a:fld>
            <a:endParaRPr lang="en-US"/>
          </a:p>
        </p:txBody>
      </p:sp>
      <p:pic>
        <p:nvPicPr>
          <p:cNvPr id="3" name="Picture 2"/>
          <p:cNvPicPr/>
          <p:nvPr/>
        </p:nvPicPr>
        <p:blipFill>
          <a:blip r:embed="rId2">
            <a:extLst>
              <a:ext uri="{28A0092B-C50C-407E-A947-70E740481C1C}">
                <a14:useLocalDpi xmlns:a14="http://schemas.microsoft.com/office/drawing/2010/main" val="0"/>
              </a:ext>
            </a:extLst>
          </a:blip>
          <a:srcRect/>
          <a:stretch>
            <a:fillRect/>
          </a:stretch>
        </p:blipFill>
        <p:spPr bwMode="auto">
          <a:xfrm>
            <a:off x="931021" y="875390"/>
            <a:ext cx="7361331" cy="5139765"/>
          </a:xfrm>
          <a:prstGeom prst="rect">
            <a:avLst/>
          </a:prstGeom>
          <a:noFill/>
          <a:ln>
            <a:noFill/>
          </a:ln>
        </p:spPr>
      </p:pic>
    </p:spTree>
    <p:extLst>
      <p:ext uri="{BB962C8B-B14F-4D97-AF65-F5344CB8AC3E}">
        <p14:creationId xmlns:p14="http://schemas.microsoft.com/office/powerpoint/2010/main" val="86795733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27789"/>
            <a:ext cx="8229600" cy="1600200"/>
          </a:xfrm>
        </p:spPr>
        <p:txBody>
          <a:bodyPr/>
          <a:lstStyle/>
          <a:p>
            <a:r>
              <a:rPr lang="en-US" dirty="0" smtClean="0"/>
              <a:t>ICC Plan in Action</a:t>
            </a:r>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22</a:t>
            </a:fld>
            <a:endParaRPr lang="en-US"/>
          </a:p>
        </p:txBody>
      </p:sp>
      <p:sp>
        <p:nvSpPr>
          <p:cNvPr id="3" name="Content Placeholder 2"/>
          <p:cNvSpPr txBox="1">
            <a:spLocks/>
          </p:cNvSpPr>
          <p:nvPr/>
        </p:nvSpPr>
        <p:spPr>
          <a:xfrm>
            <a:off x="457200" y="657764"/>
            <a:ext cx="8229600" cy="4779207"/>
          </a:xfrm>
          <a:prstGeom prst="rect">
            <a:avLst/>
          </a:prstGeom>
        </p:spPr>
        <p:txBody>
          <a:bodyPr/>
          <a:lst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r>
              <a:rPr lang="en-US" dirty="0" smtClean="0"/>
              <a:t>ICC’s plan is taking hold</a:t>
            </a:r>
          </a:p>
          <a:p>
            <a:pPr lvl="1"/>
            <a:r>
              <a:rPr lang="en-US" dirty="0" smtClean="0"/>
              <a:t>Cricket growing globally</a:t>
            </a:r>
          </a:p>
          <a:p>
            <a:pPr lvl="1"/>
            <a:r>
              <a:rPr lang="en-US" dirty="0" smtClean="0"/>
              <a:t>Based in Dubai</a:t>
            </a:r>
          </a:p>
          <a:p>
            <a:pPr lvl="1"/>
            <a:r>
              <a:rPr lang="en-US" dirty="0" smtClean="0"/>
              <a:t>Two World Cup events</a:t>
            </a:r>
          </a:p>
          <a:p>
            <a:pPr lvl="1"/>
            <a:r>
              <a:rPr lang="en-US" dirty="0" smtClean="0"/>
              <a:t>India v. Pakistan in 2015 Crick World Cup in Australia </a:t>
            </a:r>
          </a:p>
          <a:p>
            <a:pPr lvl="2"/>
            <a:r>
              <a:rPr lang="en-US" dirty="0" smtClean="0"/>
              <a:t>Global viewership set a record, 1 Billion…</a:t>
            </a:r>
          </a:p>
          <a:p>
            <a:r>
              <a:rPr lang="en-US" dirty="0" smtClean="0"/>
              <a:t>Attractive numbers for revenue growth</a:t>
            </a:r>
          </a:p>
          <a:p>
            <a:r>
              <a:rPr lang="en-US" dirty="0" smtClean="0"/>
              <a:t>Revenue growth = expansion </a:t>
            </a:r>
          </a:p>
          <a:p>
            <a:pPr lvl="1"/>
            <a:r>
              <a:rPr lang="en-US" dirty="0" smtClean="0"/>
              <a:t>Spectator</a:t>
            </a:r>
          </a:p>
          <a:p>
            <a:pPr lvl="1"/>
            <a:r>
              <a:rPr lang="en-US" dirty="0" smtClean="0"/>
              <a:t>Participant</a:t>
            </a:r>
          </a:p>
          <a:p>
            <a:pPr lvl="1"/>
            <a:r>
              <a:rPr lang="en-US" dirty="0" smtClean="0"/>
              <a:t>Media</a:t>
            </a:r>
          </a:p>
          <a:p>
            <a:pPr lvl="1"/>
            <a:r>
              <a:rPr lang="en-US" dirty="0" smtClean="0"/>
              <a:t>Sponsors</a:t>
            </a:r>
          </a:p>
          <a:p>
            <a:r>
              <a:rPr lang="en-US" dirty="0" smtClean="0"/>
              <a:t>ESPN.com: Most visited page outside of the U.S.A?</a:t>
            </a:r>
          </a:p>
          <a:p>
            <a:pPr lvl="1"/>
            <a:r>
              <a:rPr lang="en-US" dirty="0" smtClean="0"/>
              <a:t>Not Soccer…CRICKET </a:t>
            </a:r>
          </a:p>
        </p:txBody>
      </p:sp>
    </p:spTree>
    <p:extLst>
      <p:ext uri="{BB962C8B-B14F-4D97-AF65-F5344CB8AC3E}">
        <p14:creationId xmlns:p14="http://schemas.microsoft.com/office/powerpoint/2010/main" val="284954421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3988" y="1051112"/>
            <a:ext cx="8613683" cy="4253006"/>
          </a:xfrm>
          <a:prstGeom prst="rect">
            <a:avLst/>
          </a:prstGeom>
        </p:spPr>
      </p:pic>
      <p:sp>
        <p:nvSpPr>
          <p:cNvPr id="3" name="Slide Number Placeholder 2"/>
          <p:cNvSpPr>
            <a:spLocks noGrp="1"/>
          </p:cNvSpPr>
          <p:nvPr>
            <p:ph type="sldNum" sz="quarter" idx="12"/>
          </p:nvPr>
        </p:nvSpPr>
        <p:spPr/>
        <p:txBody>
          <a:bodyPr/>
          <a:lstStyle/>
          <a:p>
            <a:fld id="{FCB06234-319A-5947-8A1D-ADBD7113BF56}" type="slidenum">
              <a:rPr lang="en-US" smtClean="0"/>
              <a:t>23</a:t>
            </a:fld>
            <a:endParaRPr lang="en-US"/>
          </a:p>
        </p:txBody>
      </p:sp>
    </p:spTree>
    <p:extLst>
      <p:ext uri="{BB962C8B-B14F-4D97-AF65-F5344CB8AC3E}">
        <p14:creationId xmlns:p14="http://schemas.microsoft.com/office/powerpoint/2010/main" val="24071613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NSO / NSF</a:t>
            </a:r>
            <a:endParaRPr lang="en-US" dirty="0"/>
          </a:p>
        </p:txBody>
      </p:sp>
      <p:sp>
        <p:nvSpPr>
          <p:cNvPr id="5" name="Text Placeholder 4"/>
          <p:cNvSpPr>
            <a:spLocks noGrp="1"/>
          </p:cNvSpPr>
          <p:nvPr>
            <p:ph type="body" idx="1"/>
          </p:nvPr>
        </p:nvSpPr>
        <p:spPr/>
        <p:txBody>
          <a:bodyPr/>
          <a:lstStyle/>
          <a:p>
            <a:r>
              <a:rPr lang="en-US" dirty="0" smtClean="0"/>
              <a:t>National Sport Organization/Federation</a:t>
            </a:r>
            <a:endParaRPr lang="en-US" dirty="0"/>
          </a:p>
        </p:txBody>
      </p:sp>
      <p:sp>
        <p:nvSpPr>
          <p:cNvPr id="2" name="Slide Number Placeholder 1"/>
          <p:cNvSpPr>
            <a:spLocks noGrp="1"/>
          </p:cNvSpPr>
          <p:nvPr>
            <p:ph type="sldNum" sz="quarter" idx="12"/>
          </p:nvPr>
        </p:nvSpPr>
        <p:spPr/>
        <p:txBody>
          <a:bodyPr/>
          <a:lstStyle/>
          <a:p>
            <a:fld id="{162F1D00-BD13-4404-86B0-79703945A0A7}" type="slidenum">
              <a:rPr lang="en-US" smtClean="0"/>
              <a:t>24</a:t>
            </a:fld>
            <a:endParaRPr lang="en-US"/>
          </a:p>
        </p:txBody>
      </p:sp>
    </p:spTree>
    <p:extLst>
      <p:ext uri="{BB962C8B-B14F-4D97-AF65-F5344CB8AC3E}">
        <p14:creationId xmlns:p14="http://schemas.microsoft.com/office/powerpoint/2010/main" val="7089984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Role of NSO/NSF</a:t>
            </a:r>
            <a:endParaRPr lang="en-US" dirty="0"/>
          </a:p>
        </p:txBody>
      </p:sp>
      <p:sp>
        <p:nvSpPr>
          <p:cNvPr id="5" name="Content Placeholder 4"/>
          <p:cNvSpPr>
            <a:spLocks noGrp="1"/>
          </p:cNvSpPr>
          <p:nvPr>
            <p:ph idx="1"/>
          </p:nvPr>
        </p:nvSpPr>
        <p:spPr/>
        <p:txBody>
          <a:bodyPr>
            <a:normAutofit fontScale="92500" lnSpcReduction="20000"/>
          </a:bodyPr>
          <a:lstStyle/>
          <a:p>
            <a:r>
              <a:rPr lang="en-US" dirty="0" smtClean="0"/>
              <a:t>Diverse activity base related to high performance, development, and participation</a:t>
            </a:r>
          </a:p>
          <a:p>
            <a:r>
              <a:rPr lang="en-US" dirty="0" smtClean="0"/>
              <a:t>Steward for their sport(s) nationally</a:t>
            </a:r>
          </a:p>
          <a:p>
            <a:r>
              <a:rPr lang="en-US" dirty="0" smtClean="0"/>
              <a:t>Examples of activities:</a:t>
            </a:r>
          </a:p>
          <a:p>
            <a:pPr lvl="1"/>
            <a:r>
              <a:rPr lang="en-US" dirty="0" smtClean="0"/>
              <a:t>Athlete support programs</a:t>
            </a:r>
          </a:p>
          <a:p>
            <a:pPr lvl="1"/>
            <a:r>
              <a:rPr lang="en-US" dirty="0" smtClean="0"/>
              <a:t>National training centers</a:t>
            </a:r>
          </a:p>
          <a:p>
            <a:pPr lvl="1"/>
            <a:r>
              <a:rPr lang="en-US" dirty="0" smtClean="0"/>
              <a:t>Club programs</a:t>
            </a:r>
          </a:p>
          <a:p>
            <a:pPr lvl="1"/>
            <a:r>
              <a:rPr lang="en-US" dirty="0" smtClean="0"/>
              <a:t>Participation programs</a:t>
            </a:r>
          </a:p>
          <a:p>
            <a:pPr lvl="1"/>
            <a:r>
              <a:rPr lang="en-US" dirty="0" smtClean="0"/>
              <a:t>Talent ID programs</a:t>
            </a:r>
          </a:p>
        </p:txBody>
      </p:sp>
      <p:sp>
        <p:nvSpPr>
          <p:cNvPr id="2" name="Slide Number Placeholder 1"/>
          <p:cNvSpPr>
            <a:spLocks noGrp="1"/>
          </p:cNvSpPr>
          <p:nvPr>
            <p:ph type="sldNum" sz="quarter" idx="12"/>
          </p:nvPr>
        </p:nvSpPr>
        <p:spPr/>
        <p:txBody>
          <a:bodyPr/>
          <a:lstStyle/>
          <a:p>
            <a:fld id="{FCB06234-319A-5947-8A1D-ADBD7113BF56}" type="slidenum">
              <a:rPr lang="en-US" smtClean="0"/>
              <a:t>25</a:t>
            </a:fld>
            <a:endParaRPr lang="en-US"/>
          </a:p>
        </p:txBody>
      </p:sp>
    </p:spTree>
    <p:extLst>
      <p:ext uri="{BB962C8B-B14F-4D97-AF65-F5344CB8AC3E}">
        <p14:creationId xmlns:p14="http://schemas.microsoft.com/office/powerpoint/2010/main" val="32526934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76" y="97848"/>
            <a:ext cx="9144000" cy="975895"/>
          </a:xfrm>
        </p:spPr>
        <p:txBody>
          <a:bodyPr/>
          <a:lstStyle/>
          <a:p>
            <a:r>
              <a:rPr lang="en-US" dirty="0" smtClean="0"/>
              <a:t>Example: USA NSO for FINA</a:t>
            </a:r>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26</a:t>
            </a:fld>
            <a:endParaRPr lang="en-US"/>
          </a:p>
        </p:txBody>
      </p:sp>
      <p:graphicFrame>
        <p:nvGraphicFramePr>
          <p:cNvPr id="5" name="Table 4"/>
          <p:cNvGraphicFramePr>
            <a:graphicFrameLocks noGrp="1"/>
          </p:cNvGraphicFramePr>
          <p:nvPr>
            <p:extLst>
              <p:ext uri="{D42A27DB-BD31-4B8C-83A1-F6EECF244321}">
                <p14:modId xmlns:p14="http://schemas.microsoft.com/office/powerpoint/2010/main" val="2628419020"/>
              </p:ext>
            </p:extLst>
          </p:nvPr>
        </p:nvGraphicFramePr>
        <p:xfrm>
          <a:off x="240340" y="880828"/>
          <a:ext cx="8729580" cy="4485640"/>
        </p:xfrm>
        <a:graphic>
          <a:graphicData uri="http://schemas.openxmlformats.org/drawingml/2006/table">
            <a:tbl>
              <a:tblPr firstRow="1" bandRow="1">
                <a:tableStyleId>{5C22544A-7EE6-4342-B048-85BDC9FD1C3A}</a:tableStyleId>
              </a:tblPr>
              <a:tblGrid>
                <a:gridCol w="1925054"/>
                <a:gridCol w="3007895"/>
                <a:gridCol w="1713543"/>
                <a:gridCol w="2083088"/>
              </a:tblGrid>
              <a:tr h="370840">
                <a:tc>
                  <a:txBody>
                    <a:bodyPr/>
                    <a:lstStyle/>
                    <a:p>
                      <a:r>
                        <a:rPr lang="en-US" dirty="0" smtClean="0"/>
                        <a:t>Division</a:t>
                      </a:r>
                      <a:endParaRPr lang="en-US" dirty="0"/>
                    </a:p>
                  </a:txBody>
                  <a:tcPr/>
                </a:tc>
                <a:tc>
                  <a:txBody>
                    <a:bodyPr/>
                    <a:lstStyle/>
                    <a:p>
                      <a:r>
                        <a:rPr lang="en-US" dirty="0" smtClean="0"/>
                        <a:t>Website</a:t>
                      </a:r>
                      <a:endParaRPr lang="en-US" dirty="0"/>
                    </a:p>
                  </a:txBody>
                  <a:tcPr/>
                </a:tc>
                <a:tc>
                  <a:txBody>
                    <a:bodyPr/>
                    <a:lstStyle/>
                    <a:p>
                      <a:r>
                        <a:rPr lang="en-US" dirty="0" smtClean="0"/>
                        <a:t>Headquarters</a:t>
                      </a:r>
                      <a:endParaRPr lang="en-US" dirty="0"/>
                    </a:p>
                  </a:txBody>
                  <a:tcPr/>
                </a:tc>
                <a:tc>
                  <a:txBody>
                    <a:bodyPr/>
                    <a:lstStyle/>
                    <a:p>
                      <a:r>
                        <a:rPr lang="en-US" dirty="0" smtClean="0"/>
                        <a:t>President</a:t>
                      </a:r>
                      <a:endParaRPr lang="en-US" dirty="0"/>
                    </a:p>
                  </a:txBody>
                  <a:tcPr/>
                </a:tc>
              </a:tr>
              <a:tr h="370840">
                <a:tc>
                  <a:txBody>
                    <a:bodyPr/>
                    <a:lstStyle/>
                    <a:p>
                      <a:r>
                        <a:rPr lang="en-US" dirty="0" smtClean="0"/>
                        <a:t>US Aquatic Sports </a:t>
                      </a:r>
                      <a:endParaRPr lang="en-US" dirty="0"/>
                    </a:p>
                  </a:txBody>
                  <a:tcPr/>
                </a:tc>
                <a:tc>
                  <a:txBody>
                    <a:bodyPr/>
                    <a:lstStyle/>
                    <a:p>
                      <a:r>
                        <a:rPr lang="en-US" dirty="0" smtClean="0">
                          <a:hlinkClick r:id="rId2"/>
                        </a:rPr>
                        <a:t>www.usaquaticsports.org</a:t>
                      </a:r>
                      <a:endParaRPr lang="en-US" dirty="0"/>
                    </a:p>
                  </a:txBody>
                  <a:tcPr/>
                </a:tc>
                <a:tc>
                  <a:txBody>
                    <a:bodyPr/>
                    <a:lstStyle/>
                    <a:p>
                      <a:r>
                        <a:rPr lang="en-US" dirty="0" smtClean="0"/>
                        <a:t>Colorado Springs, Co</a:t>
                      </a:r>
                      <a:endParaRPr lang="en-US" dirty="0"/>
                    </a:p>
                  </a:txBody>
                  <a:tcPr/>
                </a:tc>
                <a:tc>
                  <a:txBody>
                    <a:bodyPr/>
                    <a:lstStyle/>
                    <a:p>
                      <a:r>
                        <a:rPr lang="en-US" dirty="0" smtClean="0"/>
                        <a:t>Steve</a:t>
                      </a:r>
                      <a:r>
                        <a:rPr lang="en-US" baseline="0" dirty="0" smtClean="0"/>
                        <a:t> McFarland</a:t>
                      </a:r>
                      <a:endParaRPr lang="en-US" dirty="0"/>
                    </a:p>
                  </a:txBody>
                  <a:tcPr/>
                </a:tc>
              </a:tr>
              <a:tr h="370840">
                <a:tc>
                  <a:txBody>
                    <a:bodyPr/>
                    <a:lstStyle/>
                    <a:p>
                      <a:r>
                        <a:rPr lang="en-US" dirty="0" smtClean="0"/>
                        <a:t>USA Diving</a:t>
                      </a:r>
                      <a:endParaRPr lang="en-US" dirty="0"/>
                    </a:p>
                  </a:txBody>
                  <a:tcPr/>
                </a:tc>
                <a:tc>
                  <a:txBody>
                    <a:bodyPr/>
                    <a:lstStyle/>
                    <a:p>
                      <a:r>
                        <a:rPr lang="en-US" dirty="0" smtClean="0">
                          <a:hlinkClick r:id="rId3"/>
                        </a:rPr>
                        <a:t>www.usadiving.org</a:t>
                      </a:r>
                      <a:endParaRPr lang="en-US" dirty="0"/>
                    </a:p>
                  </a:txBody>
                  <a:tcPr/>
                </a:tc>
                <a:tc>
                  <a:txBody>
                    <a:bodyPr/>
                    <a:lstStyle/>
                    <a:p>
                      <a:r>
                        <a:rPr lang="en-US" dirty="0" smtClean="0"/>
                        <a:t>Indianapolis,</a:t>
                      </a:r>
                      <a:r>
                        <a:rPr lang="en-US" baseline="0" dirty="0" smtClean="0"/>
                        <a:t> In</a:t>
                      </a:r>
                      <a:endParaRPr lang="en-US" dirty="0"/>
                    </a:p>
                  </a:txBody>
                  <a:tcPr/>
                </a:tc>
                <a:tc>
                  <a:txBody>
                    <a:bodyPr/>
                    <a:lstStyle/>
                    <a:p>
                      <a:r>
                        <a:rPr lang="en-US" dirty="0" smtClean="0"/>
                        <a:t>Robert</a:t>
                      </a:r>
                      <a:r>
                        <a:rPr lang="en-US" baseline="0" dirty="0" smtClean="0"/>
                        <a:t> H. </a:t>
                      </a:r>
                      <a:r>
                        <a:rPr lang="en-US" baseline="0" dirty="0" err="1" smtClean="0"/>
                        <a:t>Rydze</a:t>
                      </a:r>
                      <a:endParaRPr lang="en-US" dirty="0"/>
                    </a:p>
                  </a:txBody>
                  <a:tcPr/>
                </a:tc>
              </a:tr>
              <a:tr h="370840">
                <a:tc>
                  <a:txBody>
                    <a:bodyPr/>
                    <a:lstStyle/>
                    <a:p>
                      <a:r>
                        <a:rPr lang="en-US" dirty="0" smtClean="0"/>
                        <a:t>US Water Polo</a:t>
                      </a:r>
                      <a:endParaRPr lang="en-US" dirty="0"/>
                    </a:p>
                  </a:txBody>
                  <a:tcPr/>
                </a:tc>
                <a:tc>
                  <a:txBody>
                    <a:bodyPr/>
                    <a:lstStyle/>
                    <a:p>
                      <a:r>
                        <a:rPr lang="en-US" dirty="0" smtClean="0">
                          <a:hlinkClick r:id="rId4"/>
                        </a:rPr>
                        <a:t>www.usawaterpolo.org</a:t>
                      </a:r>
                      <a:endParaRPr lang="en-US" dirty="0"/>
                    </a:p>
                  </a:txBody>
                  <a:tcPr/>
                </a:tc>
                <a:tc>
                  <a:txBody>
                    <a:bodyPr/>
                    <a:lstStyle/>
                    <a:p>
                      <a:r>
                        <a:rPr lang="en-US" dirty="0" smtClean="0"/>
                        <a:t>Huntington Beach,</a:t>
                      </a:r>
                      <a:r>
                        <a:rPr lang="en-US" baseline="0" dirty="0" smtClean="0"/>
                        <a:t> </a:t>
                      </a:r>
                      <a:r>
                        <a:rPr lang="en-US" baseline="0" dirty="0" err="1" smtClean="0"/>
                        <a:t>Ca</a:t>
                      </a:r>
                      <a:endParaRPr lang="en-US" dirty="0"/>
                    </a:p>
                  </a:txBody>
                  <a:tcPr/>
                </a:tc>
                <a:tc>
                  <a:txBody>
                    <a:bodyPr/>
                    <a:lstStyle/>
                    <a:p>
                      <a:r>
                        <a:rPr lang="en-US" dirty="0" smtClean="0"/>
                        <a:t>Michael Graff</a:t>
                      </a:r>
                      <a:endParaRPr lang="en-US" dirty="0"/>
                    </a:p>
                  </a:txBody>
                  <a:tcPr/>
                </a:tc>
              </a:tr>
              <a:tr h="370840">
                <a:tc>
                  <a:txBody>
                    <a:bodyPr/>
                    <a:lstStyle/>
                    <a:p>
                      <a:r>
                        <a:rPr lang="en-US" dirty="0" smtClean="0"/>
                        <a:t>USA Swimming</a:t>
                      </a:r>
                      <a:endParaRPr lang="en-US" dirty="0"/>
                    </a:p>
                  </a:txBody>
                  <a:tcPr/>
                </a:tc>
                <a:tc>
                  <a:txBody>
                    <a:bodyPr/>
                    <a:lstStyle/>
                    <a:p>
                      <a:r>
                        <a:rPr lang="en-US" dirty="0" smtClean="0">
                          <a:hlinkClick r:id="rId5"/>
                        </a:rPr>
                        <a:t>www.usaswimming.org</a:t>
                      </a:r>
                      <a:endParaRPr lang="en-US" dirty="0"/>
                    </a:p>
                  </a:txBody>
                  <a:tcPr/>
                </a:tc>
                <a:tc>
                  <a:txBody>
                    <a:bodyPr/>
                    <a:lstStyle/>
                    <a:p>
                      <a:r>
                        <a:rPr lang="en-US" dirty="0" smtClean="0"/>
                        <a:t>Colorado Springs, Co</a:t>
                      </a:r>
                      <a:endParaRPr lang="en-US" dirty="0"/>
                    </a:p>
                  </a:txBody>
                  <a:tcPr/>
                </a:tc>
                <a:tc>
                  <a:txBody>
                    <a:bodyPr/>
                    <a:lstStyle/>
                    <a:p>
                      <a:r>
                        <a:rPr lang="en-US" dirty="0" smtClean="0"/>
                        <a:t>Jim Sheehan</a:t>
                      </a:r>
                      <a:endParaRPr lang="en-US" dirty="0"/>
                    </a:p>
                  </a:txBody>
                  <a:tcPr/>
                </a:tc>
              </a:tr>
              <a:tr h="370840">
                <a:tc>
                  <a:txBody>
                    <a:bodyPr/>
                    <a:lstStyle/>
                    <a:p>
                      <a:r>
                        <a:rPr lang="en-US" dirty="0" smtClean="0"/>
                        <a:t>US Masters Swimming</a:t>
                      </a:r>
                      <a:endParaRPr lang="en-US" dirty="0"/>
                    </a:p>
                  </a:txBody>
                  <a:tcPr/>
                </a:tc>
                <a:tc>
                  <a:txBody>
                    <a:bodyPr/>
                    <a:lstStyle/>
                    <a:p>
                      <a:r>
                        <a:rPr lang="en-US" dirty="0" smtClean="0">
                          <a:hlinkClick r:id="rId6"/>
                        </a:rPr>
                        <a:t>www.usms.org</a:t>
                      </a:r>
                      <a:endParaRPr lang="en-US" dirty="0"/>
                    </a:p>
                  </a:txBody>
                  <a:tcPr/>
                </a:tc>
                <a:tc>
                  <a:txBody>
                    <a:bodyPr/>
                    <a:lstStyle/>
                    <a:p>
                      <a:r>
                        <a:rPr lang="en-US" dirty="0" smtClean="0"/>
                        <a:t>Sarasota, </a:t>
                      </a:r>
                      <a:r>
                        <a:rPr lang="en-US" dirty="0" err="1" smtClean="0"/>
                        <a:t>Fl</a:t>
                      </a:r>
                      <a:endParaRPr lang="en-US" dirty="0"/>
                    </a:p>
                  </a:txBody>
                  <a:tcPr/>
                </a:tc>
                <a:tc>
                  <a:txBody>
                    <a:bodyPr/>
                    <a:lstStyle/>
                    <a:p>
                      <a:r>
                        <a:rPr lang="en-US" dirty="0" smtClean="0"/>
                        <a:t>Nadine</a:t>
                      </a:r>
                      <a:r>
                        <a:rPr lang="en-US" baseline="0" dirty="0" smtClean="0"/>
                        <a:t> Day</a:t>
                      </a:r>
                      <a:endParaRPr lang="en-US" dirty="0"/>
                    </a:p>
                  </a:txBody>
                  <a:tcPr/>
                </a:tc>
              </a:tr>
              <a:tr h="370840">
                <a:tc>
                  <a:txBody>
                    <a:bodyPr/>
                    <a:lstStyle/>
                    <a:p>
                      <a:r>
                        <a:rPr lang="en-US" dirty="0" smtClean="0"/>
                        <a:t>US Synchronized Swimming</a:t>
                      </a:r>
                      <a:endParaRPr lang="en-US" dirty="0"/>
                    </a:p>
                  </a:txBody>
                  <a:tcPr/>
                </a:tc>
                <a:tc>
                  <a:txBody>
                    <a:bodyPr/>
                    <a:lstStyle/>
                    <a:p>
                      <a:r>
                        <a:rPr lang="en-US" dirty="0" smtClean="0">
                          <a:hlinkClick r:id="rId7"/>
                        </a:rPr>
                        <a:t>www.usasynchro.org</a:t>
                      </a:r>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Indianapolis,</a:t>
                      </a:r>
                      <a:r>
                        <a:rPr lang="en-US" baseline="0" dirty="0" smtClean="0"/>
                        <a:t> In</a:t>
                      </a:r>
                      <a:endParaRPr lang="en-US" dirty="0" smtClean="0"/>
                    </a:p>
                  </a:txBody>
                  <a:tcPr/>
                </a:tc>
                <a:tc>
                  <a:txBody>
                    <a:bodyPr/>
                    <a:lstStyle/>
                    <a:p>
                      <a:r>
                        <a:rPr lang="en-US" dirty="0" smtClean="0"/>
                        <a:t>Judith S. McGowan</a:t>
                      </a:r>
                      <a:endParaRPr lang="en-US" dirty="0"/>
                    </a:p>
                  </a:txBody>
                  <a:tcPr/>
                </a:tc>
              </a:tr>
            </a:tbl>
          </a:graphicData>
        </a:graphic>
      </p:graphicFrame>
      <p:sp>
        <p:nvSpPr>
          <p:cNvPr id="6" name="TextBox 5"/>
          <p:cNvSpPr txBox="1"/>
          <p:nvPr/>
        </p:nvSpPr>
        <p:spPr>
          <a:xfrm>
            <a:off x="1350210" y="6396454"/>
            <a:ext cx="6390105" cy="369332"/>
          </a:xfrm>
          <a:prstGeom prst="rect">
            <a:avLst/>
          </a:prstGeom>
          <a:noFill/>
        </p:spPr>
        <p:txBody>
          <a:bodyPr wrap="square" rtlCol="0">
            <a:spAutoFit/>
          </a:bodyPr>
          <a:lstStyle/>
          <a:p>
            <a:r>
              <a:rPr lang="en-US" dirty="0" smtClean="0"/>
              <a:t>Source: </a:t>
            </a:r>
            <a:r>
              <a:rPr lang="en-US" dirty="0" err="1" smtClean="0"/>
              <a:t>www.fina.org</a:t>
            </a:r>
            <a:r>
              <a:rPr lang="en-US" dirty="0" smtClean="0"/>
              <a:t>/national-federations</a:t>
            </a:r>
            <a:endParaRPr lang="en-US" dirty="0"/>
          </a:p>
        </p:txBody>
      </p:sp>
    </p:spTree>
    <p:extLst>
      <p:ext uri="{BB962C8B-B14F-4D97-AF65-F5344CB8AC3E}">
        <p14:creationId xmlns:p14="http://schemas.microsoft.com/office/powerpoint/2010/main" val="12719498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94235" y="109878"/>
            <a:ext cx="8770471" cy="1143000"/>
          </a:xfrm>
        </p:spPr>
        <p:txBody>
          <a:bodyPr>
            <a:noAutofit/>
          </a:bodyPr>
          <a:lstStyle/>
          <a:p>
            <a:pPr algn="l"/>
            <a:r>
              <a:rPr lang="en-US" sz="3600" dirty="0" smtClean="0"/>
              <a:t>Typical Duties of CEO/ED of </a:t>
            </a:r>
            <a:r>
              <a:rPr lang="en-US" sz="3600" dirty="0" smtClean="0"/>
              <a:t>an NSO/NSF</a:t>
            </a:r>
            <a:endParaRPr lang="en-US" sz="3600" dirty="0"/>
          </a:p>
        </p:txBody>
      </p:sp>
      <p:sp>
        <p:nvSpPr>
          <p:cNvPr id="5" name="Content Placeholder 4"/>
          <p:cNvSpPr>
            <a:spLocks noGrp="1"/>
          </p:cNvSpPr>
          <p:nvPr>
            <p:ph idx="1"/>
          </p:nvPr>
        </p:nvSpPr>
        <p:spPr>
          <a:xfrm>
            <a:off x="194235" y="1045120"/>
            <a:ext cx="8770471" cy="4754314"/>
          </a:xfrm>
        </p:spPr>
        <p:txBody>
          <a:bodyPr>
            <a:noAutofit/>
          </a:bodyPr>
          <a:lstStyle/>
          <a:p>
            <a:pPr marL="457200" indent="-457200">
              <a:buFont typeface="+mj-lt"/>
              <a:buAutoNum type="arabicPeriod"/>
            </a:pPr>
            <a:r>
              <a:rPr lang="en-US" sz="1700" dirty="0" smtClean="0"/>
              <a:t>Setting </a:t>
            </a:r>
            <a:r>
              <a:rPr lang="en-US" sz="1700" dirty="0"/>
              <a:t>the strategy and strategic plan for the organization.</a:t>
            </a:r>
          </a:p>
          <a:p>
            <a:pPr marL="457200" indent="-457200">
              <a:buFont typeface="+mj-lt"/>
              <a:buAutoNum type="arabicPeriod"/>
            </a:pPr>
            <a:r>
              <a:rPr lang="en-US" sz="1700" dirty="0" smtClean="0"/>
              <a:t>Drafting </a:t>
            </a:r>
            <a:r>
              <a:rPr lang="en-US" sz="1700" dirty="0"/>
              <a:t>and approving policies to guide the activities of the </a:t>
            </a:r>
            <a:r>
              <a:rPr lang="en-US" sz="1700" dirty="0" smtClean="0"/>
              <a:t>NSO</a:t>
            </a:r>
            <a:endParaRPr lang="en-US" sz="1700" dirty="0"/>
          </a:p>
          <a:p>
            <a:pPr marL="457200" indent="-457200">
              <a:buFont typeface="+mj-lt"/>
              <a:buAutoNum type="arabicPeriod"/>
            </a:pPr>
            <a:r>
              <a:rPr lang="en-US" sz="1700" dirty="0" smtClean="0"/>
              <a:t>Representing </a:t>
            </a:r>
            <a:r>
              <a:rPr lang="en-US" sz="1700" dirty="0"/>
              <a:t>the sport’s interests at the IF </a:t>
            </a:r>
            <a:r>
              <a:rPr lang="en-US" sz="1700" dirty="0" smtClean="0"/>
              <a:t>table</a:t>
            </a:r>
            <a:endParaRPr lang="en-US" sz="1700" dirty="0"/>
          </a:p>
          <a:p>
            <a:pPr marL="457200" indent="-457200">
              <a:buFont typeface="+mj-lt"/>
              <a:buAutoNum type="arabicPeriod"/>
            </a:pPr>
            <a:r>
              <a:rPr lang="en-US" sz="1700" dirty="0" smtClean="0"/>
              <a:t>Determining </a:t>
            </a:r>
            <a:r>
              <a:rPr lang="en-US" sz="1700" dirty="0"/>
              <a:t>the qualification criteria and funding for national </a:t>
            </a:r>
            <a:r>
              <a:rPr lang="en-US" sz="1700" dirty="0" smtClean="0"/>
              <a:t>teams</a:t>
            </a:r>
            <a:endParaRPr lang="en-US" sz="1700" dirty="0"/>
          </a:p>
          <a:p>
            <a:pPr marL="457200" indent="-457200">
              <a:buFont typeface="+mj-lt"/>
              <a:buAutoNum type="arabicPeriod"/>
            </a:pPr>
            <a:r>
              <a:rPr lang="en-US" sz="1700" dirty="0" smtClean="0"/>
              <a:t>Organizing </a:t>
            </a:r>
            <a:r>
              <a:rPr lang="en-US" sz="1700" dirty="0"/>
              <a:t>or </a:t>
            </a:r>
            <a:r>
              <a:rPr lang="en-US" sz="1700" dirty="0" smtClean="0"/>
              <a:t>sanctioning </a:t>
            </a:r>
            <a:r>
              <a:rPr lang="en-US" sz="1700" dirty="0"/>
              <a:t>the rights to organize national championships, national </a:t>
            </a:r>
            <a:r>
              <a:rPr lang="en-US" sz="1700" dirty="0" smtClean="0"/>
              <a:t>events, </a:t>
            </a:r>
            <a:r>
              <a:rPr lang="en-US" sz="1700" dirty="0"/>
              <a:t>and national qualifying events.</a:t>
            </a:r>
          </a:p>
          <a:p>
            <a:pPr marL="457200" indent="-457200">
              <a:buFont typeface="+mj-lt"/>
              <a:buAutoNum type="arabicPeriod"/>
            </a:pPr>
            <a:r>
              <a:rPr lang="en-US" sz="1700" dirty="0" smtClean="0"/>
              <a:t>Managing </a:t>
            </a:r>
            <a:r>
              <a:rPr lang="en-US" sz="1700" dirty="0"/>
              <a:t>anti-doping in their </a:t>
            </a:r>
            <a:r>
              <a:rPr lang="en-US" sz="1700" dirty="0" smtClean="0"/>
              <a:t>country/jurisdiction</a:t>
            </a:r>
            <a:endParaRPr lang="en-US" sz="1700" dirty="0"/>
          </a:p>
          <a:p>
            <a:pPr marL="457200" indent="-457200">
              <a:buFont typeface="+mj-lt"/>
              <a:buAutoNum type="arabicPeriod"/>
            </a:pPr>
            <a:r>
              <a:rPr lang="en-US" sz="1700" dirty="0" smtClean="0"/>
              <a:t>Financing </a:t>
            </a:r>
            <a:r>
              <a:rPr lang="en-US" sz="1700" dirty="0"/>
              <a:t>their </a:t>
            </a:r>
            <a:r>
              <a:rPr lang="en-US" sz="1700" dirty="0" smtClean="0"/>
              <a:t>sport</a:t>
            </a:r>
            <a:endParaRPr lang="en-US" sz="1700" dirty="0"/>
          </a:p>
          <a:p>
            <a:pPr marL="457200" indent="-457200">
              <a:buFont typeface="+mj-lt"/>
              <a:buAutoNum type="arabicPeriod"/>
            </a:pPr>
            <a:r>
              <a:rPr lang="en-US" sz="1700" dirty="0" smtClean="0"/>
              <a:t>Marketing </a:t>
            </a:r>
            <a:r>
              <a:rPr lang="en-US" sz="1700" dirty="0"/>
              <a:t>their sport(s) and discipline(s</a:t>
            </a:r>
            <a:r>
              <a:rPr lang="en-US" sz="1700" dirty="0" smtClean="0"/>
              <a:t>)</a:t>
            </a:r>
            <a:endParaRPr lang="en-US" sz="1700" dirty="0"/>
          </a:p>
          <a:p>
            <a:pPr marL="457200" indent="-457200">
              <a:buFont typeface="+mj-lt"/>
              <a:buAutoNum type="arabicPeriod"/>
            </a:pPr>
            <a:r>
              <a:rPr lang="en-US" sz="1700" dirty="0" smtClean="0"/>
              <a:t>Managing </a:t>
            </a:r>
            <a:r>
              <a:rPr lang="en-US" sz="1700" dirty="0"/>
              <a:t>coaching and technical </a:t>
            </a:r>
            <a:r>
              <a:rPr lang="en-US" sz="1700" dirty="0" smtClean="0"/>
              <a:t>programs</a:t>
            </a:r>
            <a:endParaRPr lang="en-US" sz="1700" dirty="0"/>
          </a:p>
          <a:p>
            <a:pPr marL="457200" indent="-457200">
              <a:buFont typeface="+mj-lt"/>
              <a:buAutoNum type="arabicPeriod"/>
            </a:pPr>
            <a:r>
              <a:rPr lang="en-US" sz="1700" dirty="0" smtClean="0"/>
              <a:t>Hosting </a:t>
            </a:r>
            <a:r>
              <a:rPr lang="en-US" sz="1700" dirty="0"/>
              <a:t>major </a:t>
            </a:r>
            <a:r>
              <a:rPr lang="en-US" sz="1700" dirty="0" smtClean="0"/>
              <a:t>events</a:t>
            </a:r>
            <a:endParaRPr lang="en-US" sz="1700" dirty="0"/>
          </a:p>
          <a:p>
            <a:pPr marL="457200" indent="-457200">
              <a:buFont typeface="+mj-lt"/>
              <a:buAutoNum type="arabicPeriod"/>
            </a:pPr>
            <a:r>
              <a:rPr lang="en-US" sz="1700" dirty="0" smtClean="0"/>
              <a:t>Growing </a:t>
            </a:r>
            <a:r>
              <a:rPr lang="en-US" sz="1700" dirty="0"/>
              <a:t>sport </a:t>
            </a:r>
            <a:r>
              <a:rPr lang="en-US" sz="1700" dirty="0" smtClean="0"/>
              <a:t>participation</a:t>
            </a:r>
            <a:endParaRPr lang="en-US" sz="1700" dirty="0"/>
          </a:p>
          <a:p>
            <a:pPr marL="457200" indent="-457200">
              <a:buFont typeface="+mj-lt"/>
              <a:buAutoNum type="arabicPeriod"/>
            </a:pPr>
            <a:r>
              <a:rPr lang="en-US" sz="1700" dirty="0" smtClean="0"/>
              <a:t>Lobbying </a:t>
            </a:r>
            <a:r>
              <a:rPr lang="en-US" sz="1700" dirty="0"/>
              <a:t>the federation and regional governments for more </a:t>
            </a:r>
            <a:r>
              <a:rPr lang="en-US" sz="1700" dirty="0" smtClean="0"/>
              <a:t>support </a:t>
            </a:r>
            <a:endParaRPr lang="en-US" sz="1700" dirty="0"/>
          </a:p>
          <a:p>
            <a:pPr marL="457200" indent="-457200">
              <a:buFont typeface="+mj-lt"/>
              <a:buAutoNum type="arabicPeriod"/>
            </a:pPr>
            <a:r>
              <a:rPr lang="en-US" sz="1700" dirty="0" smtClean="0"/>
              <a:t>Launching</a:t>
            </a:r>
            <a:r>
              <a:rPr lang="en-US" sz="1700" dirty="0"/>
              <a:t>, </a:t>
            </a:r>
            <a:r>
              <a:rPr lang="en-US" sz="1700" dirty="0" smtClean="0"/>
              <a:t>operating, </a:t>
            </a:r>
            <a:r>
              <a:rPr lang="en-US" sz="1700" dirty="0"/>
              <a:t>and funding national training centers or regional training </a:t>
            </a:r>
            <a:r>
              <a:rPr lang="en-US" sz="1700" dirty="0" smtClean="0"/>
              <a:t>centers </a:t>
            </a:r>
            <a:endParaRPr lang="en-US" sz="1700" dirty="0"/>
          </a:p>
        </p:txBody>
      </p:sp>
      <p:sp>
        <p:nvSpPr>
          <p:cNvPr id="2" name="Slide Number Placeholder 1"/>
          <p:cNvSpPr>
            <a:spLocks noGrp="1"/>
          </p:cNvSpPr>
          <p:nvPr>
            <p:ph type="sldNum" sz="quarter" idx="12"/>
          </p:nvPr>
        </p:nvSpPr>
        <p:spPr/>
        <p:txBody>
          <a:bodyPr/>
          <a:lstStyle/>
          <a:p>
            <a:fld id="{FCB06234-319A-5947-8A1D-ADBD7113BF56}" type="slidenum">
              <a:rPr lang="en-US" smtClean="0"/>
              <a:t>27</a:t>
            </a:fld>
            <a:endParaRPr lang="en-US"/>
          </a:p>
        </p:txBody>
      </p:sp>
    </p:spTree>
    <p:extLst>
      <p:ext uri="{BB962C8B-B14F-4D97-AF65-F5344CB8AC3E}">
        <p14:creationId xmlns:p14="http://schemas.microsoft.com/office/powerpoint/2010/main" val="23213903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331883" y="0"/>
            <a:ext cx="5812118" cy="6858000"/>
          </a:xfrm>
          <a:prstGeom prst="rect">
            <a:avLst/>
          </a:prstGeom>
        </p:spPr>
      </p:pic>
      <p:sp>
        <p:nvSpPr>
          <p:cNvPr id="6" name="Rectangle 5"/>
          <p:cNvSpPr/>
          <p:nvPr/>
        </p:nvSpPr>
        <p:spPr>
          <a:xfrm>
            <a:off x="254001" y="2027722"/>
            <a:ext cx="2569882" cy="2031325"/>
          </a:xfrm>
          <a:prstGeom prst="rect">
            <a:avLst/>
          </a:prstGeom>
        </p:spPr>
        <p:txBody>
          <a:bodyPr wrap="square">
            <a:spAutoFit/>
          </a:bodyPr>
          <a:lstStyle/>
          <a:p>
            <a:r>
              <a:rPr lang="en-US" b="1" dirty="0"/>
              <a:t>USA BASKETBALL: STATEMENT OF REVENUES AND EXPENSES </a:t>
            </a:r>
            <a:endParaRPr lang="en-US" dirty="0"/>
          </a:p>
          <a:p>
            <a:r>
              <a:rPr lang="en-US" b="1" dirty="0"/>
              <a:t>FOY YEARS ENDED SEPTEMBER 30, 2013 AND 2012</a:t>
            </a:r>
            <a:r>
              <a:rPr lang="en-US" dirty="0"/>
              <a:t> </a:t>
            </a:r>
          </a:p>
        </p:txBody>
      </p:sp>
      <p:sp>
        <p:nvSpPr>
          <p:cNvPr id="2" name="Slide Number Placeholder 1"/>
          <p:cNvSpPr>
            <a:spLocks noGrp="1"/>
          </p:cNvSpPr>
          <p:nvPr>
            <p:ph type="sldNum" sz="quarter" idx="12"/>
          </p:nvPr>
        </p:nvSpPr>
        <p:spPr/>
        <p:txBody>
          <a:bodyPr/>
          <a:lstStyle/>
          <a:p>
            <a:fld id="{FCB06234-319A-5947-8A1D-ADBD7113BF56}" type="slidenum">
              <a:rPr lang="en-US" smtClean="0"/>
              <a:t>28</a:t>
            </a:fld>
            <a:endParaRPr lang="en-US"/>
          </a:p>
        </p:txBody>
      </p:sp>
    </p:spTree>
    <p:extLst>
      <p:ext uri="{BB962C8B-B14F-4D97-AF65-F5344CB8AC3E}">
        <p14:creationId xmlns:p14="http://schemas.microsoft.com/office/powerpoint/2010/main" val="238091182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Decisions &amp; Sport Federations</a:t>
            </a:r>
            <a:endParaRPr lang="en-US" dirty="0"/>
          </a:p>
        </p:txBody>
      </p:sp>
      <p:sp>
        <p:nvSpPr>
          <p:cNvPr id="2" name="Slide Number Placeholder 1"/>
          <p:cNvSpPr>
            <a:spLocks noGrp="1"/>
          </p:cNvSpPr>
          <p:nvPr>
            <p:ph type="sldNum" sz="quarter" idx="12"/>
          </p:nvPr>
        </p:nvSpPr>
        <p:spPr/>
        <p:txBody>
          <a:bodyPr/>
          <a:lstStyle/>
          <a:p>
            <a:fld id="{162F1D00-BD13-4404-86B0-79703945A0A7}" type="slidenum">
              <a:rPr lang="en-US" smtClean="0"/>
              <a:t>29</a:t>
            </a:fld>
            <a:endParaRPr lang="en-US"/>
          </a:p>
        </p:txBody>
      </p:sp>
    </p:spTree>
    <p:extLst>
      <p:ext uri="{BB962C8B-B14F-4D97-AF65-F5344CB8AC3E}">
        <p14:creationId xmlns:p14="http://schemas.microsoft.com/office/powerpoint/2010/main" val="24269137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4714" y="313038"/>
            <a:ext cx="9144000" cy="1600200"/>
          </a:xfrm>
        </p:spPr>
        <p:txBody>
          <a:bodyPr/>
          <a:lstStyle/>
          <a:p>
            <a:r>
              <a:rPr lang="en-US" dirty="0" smtClean="0"/>
              <a:t>Mix of Paid &amp; Non-Paid Management &amp; Boards</a:t>
            </a:r>
            <a:endParaRPr lang="en-US" dirty="0"/>
          </a:p>
        </p:txBody>
      </p:sp>
      <p:sp>
        <p:nvSpPr>
          <p:cNvPr id="5" name="Content Placeholder 4"/>
          <p:cNvSpPr>
            <a:spLocks noGrp="1"/>
          </p:cNvSpPr>
          <p:nvPr>
            <p:ph idx="1"/>
          </p:nvPr>
        </p:nvSpPr>
        <p:spPr>
          <a:xfrm>
            <a:off x="594665" y="2374323"/>
            <a:ext cx="8229600" cy="2873182"/>
          </a:xfrm>
        </p:spPr>
        <p:txBody>
          <a:bodyPr>
            <a:normAutofit fontScale="85000" lnSpcReduction="20000"/>
          </a:bodyPr>
          <a:lstStyle/>
          <a:p>
            <a:r>
              <a:rPr lang="en-US" dirty="0" smtClean="0"/>
              <a:t>Board positions in sport federations are largely volunteer (unpaid)</a:t>
            </a:r>
          </a:p>
          <a:p>
            <a:r>
              <a:rPr lang="en-US" dirty="0" smtClean="0"/>
              <a:t>Composition of paid staff versus volunteer management differs by federation</a:t>
            </a:r>
          </a:p>
          <a:p>
            <a:pPr lvl="1"/>
            <a:r>
              <a:rPr lang="en-US" dirty="0" smtClean="0"/>
              <a:t>Large federations often have vast staff and professional structures</a:t>
            </a:r>
          </a:p>
          <a:p>
            <a:pPr lvl="1"/>
            <a:r>
              <a:rPr lang="en-US" dirty="0" smtClean="0"/>
              <a:t>Small federations often rely on volunteers (sometimes board members) to do work and lead committees</a:t>
            </a:r>
            <a:endParaRPr lang="en-US" dirty="0"/>
          </a:p>
        </p:txBody>
      </p:sp>
      <p:sp>
        <p:nvSpPr>
          <p:cNvPr id="2" name="Slide Number Placeholder 1"/>
          <p:cNvSpPr>
            <a:spLocks noGrp="1"/>
          </p:cNvSpPr>
          <p:nvPr>
            <p:ph type="sldNum" sz="quarter" idx="12"/>
          </p:nvPr>
        </p:nvSpPr>
        <p:spPr/>
        <p:txBody>
          <a:bodyPr/>
          <a:lstStyle/>
          <a:p>
            <a:fld id="{FCB06234-319A-5947-8A1D-ADBD7113BF56}" type="slidenum">
              <a:rPr lang="en-US" smtClean="0"/>
              <a:t>30</a:t>
            </a:fld>
            <a:endParaRPr lang="en-US"/>
          </a:p>
        </p:txBody>
      </p:sp>
    </p:spTree>
    <p:extLst>
      <p:ext uri="{BB962C8B-B14F-4D97-AF65-F5344CB8AC3E}">
        <p14:creationId xmlns:p14="http://schemas.microsoft.com/office/powerpoint/2010/main" val="13052959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667265"/>
            <a:ext cx="9144000" cy="866588"/>
          </a:xfrm>
        </p:spPr>
        <p:txBody>
          <a:bodyPr/>
          <a:lstStyle/>
          <a:p>
            <a:r>
              <a:rPr lang="en-US" dirty="0" smtClean="0"/>
              <a:t>Major Decisions</a:t>
            </a:r>
            <a:endParaRPr lang="en-US" dirty="0"/>
          </a:p>
        </p:txBody>
      </p:sp>
      <p:sp>
        <p:nvSpPr>
          <p:cNvPr id="5" name="Content Placeholder 4"/>
          <p:cNvSpPr>
            <a:spLocks noGrp="1"/>
          </p:cNvSpPr>
          <p:nvPr>
            <p:ph idx="1"/>
          </p:nvPr>
        </p:nvSpPr>
        <p:spPr>
          <a:xfrm>
            <a:off x="457200" y="2008741"/>
            <a:ext cx="8229600" cy="3024578"/>
          </a:xfrm>
        </p:spPr>
        <p:txBody>
          <a:bodyPr>
            <a:normAutofit lnSpcReduction="10000"/>
          </a:bodyPr>
          <a:lstStyle/>
          <a:p>
            <a:r>
              <a:rPr lang="en-US" dirty="0" smtClean="0"/>
              <a:t>What are our objectives?</a:t>
            </a:r>
          </a:p>
          <a:p>
            <a:r>
              <a:rPr lang="en-US" dirty="0" smtClean="0"/>
              <a:t>Who should lead the federation?</a:t>
            </a:r>
          </a:p>
          <a:p>
            <a:r>
              <a:rPr lang="en-US" dirty="0" smtClean="0"/>
              <a:t>Which sports/events should be on the program of our (and other) major events?</a:t>
            </a:r>
          </a:p>
          <a:p>
            <a:r>
              <a:rPr lang="en-US" dirty="0" smtClean="0"/>
              <a:t>How should we allocate our (often limited) resources, both human and financial?</a:t>
            </a:r>
            <a:endParaRPr lang="en-US" dirty="0"/>
          </a:p>
        </p:txBody>
      </p:sp>
      <p:sp>
        <p:nvSpPr>
          <p:cNvPr id="2" name="Slide Number Placeholder 1"/>
          <p:cNvSpPr>
            <a:spLocks noGrp="1"/>
          </p:cNvSpPr>
          <p:nvPr>
            <p:ph type="sldNum" sz="quarter" idx="12"/>
          </p:nvPr>
        </p:nvSpPr>
        <p:spPr/>
        <p:txBody>
          <a:bodyPr/>
          <a:lstStyle/>
          <a:p>
            <a:fld id="{FCB06234-319A-5947-8A1D-ADBD7113BF56}" type="slidenum">
              <a:rPr lang="en-US" smtClean="0"/>
              <a:t>31</a:t>
            </a:fld>
            <a:endParaRPr lang="en-US"/>
          </a:p>
        </p:txBody>
      </p:sp>
    </p:spTree>
    <p:extLst>
      <p:ext uri="{BB962C8B-B14F-4D97-AF65-F5344CB8AC3E}">
        <p14:creationId xmlns:p14="http://schemas.microsoft.com/office/powerpoint/2010/main" val="5065321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526753"/>
            <a:ext cx="9144000" cy="866588"/>
          </a:xfrm>
        </p:spPr>
        <p:txBody>
          <a:bodyPr/>
          <a:lstStyle/>
          <a:p>
            <a:r>
              <a:rPr lang="en-US" sz="4800" dirty="0" smtClean="0"/>
              <a:t>Revenue Generation Decisions</a:t>
            </a:r>
            <a:endParaRPr lang="en-US" sz="4800" dirty="0"/>
          </a:p>
        </p:txBody>
      </p:sp>
      <p:sp>
        <p:nvSpPr>
          <p:cNvPr id="5" name="Content Placeholder 4"/>
          <p:cNvSpPr>
            <a:spLocks noGrp="1"/>
          </p:cNvSpPr>
          <p:nvPr>
            <p:ph idx="1"/>
          </p:nvPr>
        </p:nvSpPr>
        <p:spPr>
          <a:xfrm>
            <a:off x="457200" y="1984027"/>
            <a:ext cx="8229600" cy="2324362"/>
          </a:xfrm>
        </p:spPr>
        <p:txBody>
          <a:bodyPr>
            <a:normAutofit fontScale="92500" lnSpcReduction="20000"/>
          </a:bodyPr>
          <a:lstStyle/>
          <a:p>
            <a:r>
              <a:rPr lang="en-US" dirty="0" smtClean="0"/>
              <a:t>Distributions from Global Body/IF</a:t>
            </a:r>
          </a:p>
          <a:p>
            <a:r>
              <a:rPr lang="en-US" dirty="0" smtClean="0"/>
              <a:t>Media Rights</a:t>
            </a:r>
          </a:p>
          <a:p>
            <a:r>
              <a:rPr lang="en-US" dirty="0" smtClean="0"/>
              <a:t>Sponsorship</a:t>
            </a:r>
          </a:p>
          <a:p>
            <a:r>
              <a:rPr lang="en-US" dirty="0" smtClean="0"/>
              <a:t>Event-related</a:t>
            </a:r>
          </a:p>
          <a:p>
            <a:r>
              <a:rPr lang="en-US" dirty="0" smtClean="0"/>
              <a:t>Government </a:t>
            </a:r>
            <a:endParaRPr lang="en-US" dirty="0"/>
          </a:p>
        </p:txBody>
      </p:sp>
      <p:sp>
        <p:nvSpPr>
          <p:cNvPr id="2" name="Slide Number Placeholder 1"/>
          <p:cNvSpPr>
            <a:spLocks noGrp="1"/>
          </p:cNvSpPr>
          <p:nvPr>
            <p:ph type="sldNum" sz="quarter" idx="12"/>
          </p:nvPr>
        </p:nvSpPr>
        <p:spPr/>
        <p:txBody>
          <a:bodyPr/>
          <a:lstStyle/>
          <a:p>
            <a:fld id="{FCB06234-319A-5947-8A1D-ADBD7113BF56}" type="slidenum">
              <a:rPr lang="en-US" smtClean="0"/>
              <a:t>32</a:t>
            </a:fld>
            <a:endParaRPr lang="en-US"/>
          </a:p>
        </p:txBody>
      </p:sp>
    </p:spTree>
    <p:extLst>
      <p:ext uri="{BB962C8B-B14F-4D97-AF65-F5344CB8AC3E}">
        <p14:creationId xmlns:p14="http://schemas.microsoft.com/office/powerpoint/2010/main" val="42916278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866588"/>
          </a:xfrm>
        </p:spPr>
        <p:txBody>
          <a:bodyPr/>
          <a:lstStyle/>
          <a:p>
            <a:r>
              <a:rPr lang="en-US" dirty="0" smtClean="0"/>
              <a:t>Government Objectives</a:t>
            </a:r>
            <a:endParaRPr lang="en-US" dirty="0"/>
          </a:p>
        </p:txBody>
      </p:sp>
      <p:sp>
        <p:nvSpPr>
          <p:cNvPr id="5" name="Content Placeholder 4"/>
          <p:cNvSpPr>
            <a:spLocks noGrp="1"/>
          </p:cNvSpPr>
          <p:nvPr>
            <p:ph idx="1"/>
          </p:nvPr>
        </p:nvSpPr>
        <p:spPr>
          <a:xfrm>
            <a:off x="457200" y="1135530"/>
            <a:ext cx="8229600" cy="5135774"/>
          </a:xfrm>
        </p:spPr>
        <p:txBody>
          <a:bodyPr>
            <a:normAutofit fontScale="92500" lnSpcReduction="20000"/>
          </a:bodyPr>
          <a:lstStyle/>
          <a:p>
            <a:r>
              <a:rPr lang="en-US" dirty="0" smtClean="0"/>
              <a:t>Sport as a developer of important attributes (e.g., teamwork, friendship)</a:t>
            </a:r>
          </a:p>
          <a:p>
            <a:r>
              <a:rPr lang="en-US" dirty="0" smtClean="0"/>
              <a:t>Sport to improve the health of society (physical health, mental health)</a:t>
            </a:r>
          </a:p>
          <a:p>
            <a:r>
              <a:rPr lang="en-US" dirty="0" smtClean="0"/>
              <a:t>Pride in performance Olympic and National Teams</a:t>
            </a:r>
          </a:p>
          <a:p>
            <a:r>
              <a:rPr lang="en-US" dirty="0" smtClean="0"/>
              <a:t>Sport as a reflection of society</a:t>
            </a:r>
          </a:p>
          <a:p>
            <a:r>
              <a:rPr lang="en-US" dirty="0" smtClean="0"/>
              <a:t>Sport as a proxy for war/politics</a:t>
            </a:r>
            <a:endParaRPr lang="en-US" dirty="0"/>
          </a:p>
          <a:p>
            <a:pPr lvl="1"/>
            <a:r>
              <a:rPr lang="en-US" dirty="0" smtClean="0"/>
              <a:t>King James I saw the impact sport could have in 1618</a:t>
            </a:r>
          </a:p>
          <a:p>
            <a:r>
              <a:rPr lang="en-US" dirty="0" smtClean="0"/>
              <a:t>Sport as a means to bring a country together</a:t>
            </a:r>
          </a:p>
          <a:p>
            <a:r>
              <a:rPr lang="en-US" dirty="0" smtClean="0"/>
              <a:t>Sport as a passion point for citizens</a:t>
            </a:r>
          </a:p>
          <a:p>
            <a:pPr marL="0" indent="0">
              <a:buNone/>
            </a:pPr>
            <a:endParaRPr lang="en-US" dirty="0" smtClean="0"/>
          </a:p>
        </p:txBody>
      </p:sp>
      <p:sp>
        <p:nvSpPr>
          <p:cNvPr id="2" name="Slide Number Placeholder 1"/>
          <p:cNvSpPr>
            <a:spLocks noGrp="1"/>
          </p:cNvSpPr>
          <p:nvPr>
            <p:ph type="sldNum" sz="quarter" idx="12"/>
          </p:nvPr>
        </p:nvSpPr>
        <p:spPr/>
        <p:txBody>
          <a:bodyPr/>
          <a:lstStyle/>
          <a:p>
            <a:fld id="{FCB06234-319A-5947-8A1D-ADBD7113BF56}" type="slidenum">
              <a:rPr lang="en-US" smtClean="0"/>
              <a:t>33</a:t>
            </a:fld>
            <a:endParaRPr lang="en-US"/>
          </a:p>
        </p:txBody>
      </p:sp>
    </p:spTree>
    <p:extLst>
      <p:ext uri="{BB962C8B-B14F-4D97-AF65-F5344CB8AC3E}">
        <p14:creationId xmlns:p14="http://schemas.microsoft.com/office/powerpoint/2010/main" val="42916278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hlinkClick r:id="rId2"/>
              </a:rPr>
              <a:t>Qatar</a:t>
            </a:r>
            <a:r>
              <a:rPr lang="en-US" dirty="0" smtClean="0"/>
              <a:t> </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Building World/Political relevance through sport</a:t>
            </a:r>
          </a:p>
          <a:p>
            <a:r>
              <a:rPr lang="en-US" dirty="0" smtClean="0"/>
              <a:t>Aspire Zone</a:t>
            </a:r>
          </a:p>
          <a:p>
            <a:pPr lvl="1"/>
            <a:r>
              <a:rPr lang="en-US" dirty="0" smtClean="0"/>
              <a:t>The Mecca of Sport</a:t>
            </a:r>
          </a:p>
          <a:p>
            <a:pPr lvl="1"/>
            <a:r>
              <a:rPr lang="en-US" dirty="0" smtClean="0"/>
              <a:t>A rally point for the people of Qatar</a:t>
            </a:r>
          </a:p>
          <a:p>
            <a:r>
              <a:rPr lang="en-US" dirty="0" smtClean="0"/>
              <a:t>Doha Gathering </a:t>
            </a:r>
            <a:r>
              <a:rPr lang="en-US" sz="1200" dirty="0" smtClean="0"/>
              <a:t>(Gathering of All Leaders in Sport)</a:t>
            </a:r>
          </a:p>
          <a:p>
            <a:pPr lvl="1"/>
            <a:r>
              <a:rPr lang="en-US" dirty="0" smtClean="0"/>
              <a:t>Founded in 2012</a:t>
            </a:r>
          </a:p>
          <a:p>
            <a:pPr lvl="1"/>
            <a:r>
              <a:rPr lang="en-US" dirty="0" smtClean="0"/>
              <a:t>Providing a platform for change through sport</a:t>
            </a:r>
          </a:p>
          <a:p>
            <a:r>
              <a:rPr lang="en-US" dirty="0" smtClean="0"/>
              <a:t>FIFA World Cup 2022</a:t>
            </a:r>
          </a:p>
          <a:p>
            <a:pPr lvl="1"/>
            <a:r>
              <a:rPr lang="en-US" dirty="0" smtClean="0"/>
              <a:t>Showcase Qatar to the world…</a:t>
            </a:r>
          </a:p>
          <a:p>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34</a:t>
            </a:fld>
            <a:endParaRPr lang="en-US"/>
          </a:p>
        </p:txBody>
      </p:sp>
    </p:spTree>
    <p:extLst>
      <p:ext uri="{BB962C8B-B14F-4D97-AF65-F5344CB8AC3E}">
        <p14:creationId xmlns:p14="http://schemas.microsoft.com/office/powerpoint/2010/main" val="38411549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Aspire Zone Foundation</a:t>
            </a:r>
          </a:p>
        </p:txBody>
      </p:sp>
      <p:sp>
        <p:nvSpPr>
          <p:cNvPr id="3" name="Content Placeholder 2"/>
          <p:cNvSpPr>
            <a:spLocks noGrp="1"/>
          </p:cNvSpPr>
          <p:nvPr>
            <p:ph idx="1"/>
          </p:nvPr>
        </p:nvSpPr>
        <p:spPr/>
        <p:txBody>
          <a:bodyPr>
            <a:normAutofit fontScale="85000" lnSpcReduction="10000"/>
          </a:bodyPr>
          <a:lstStyle/>
          <a:p>
            <a:r>
              <a:rPr lang="en-GB" dirty="0"/>
              <a:t>Having been established in 2003 as a Sports City project, Aspire Zone Foundation (AZF) today works to develop sports champions, promote healthy lifestyles, provide sports medicine services, and galvanize the sports economy of today and of the future. </a:t>
            </a:r>
            <a:endParaRPr lang="en-GB" dirty="0" smtClean="0"/>
          </a:p>
          <a:p>
            <a:r>
              <a:rPr lang="en-GB" dirty="0" smtClean="0"/>
              <a:t>Aspire </a:t>
            </a:r>
            <a:r>
              <a:rPr lang="en-GB" dirty="0"/>
              <a:t>Zone Foundation (AZF) is a pioneering international sports project, thanks to its member organization which embraces Aspire Academy, </a:t>
            </a:r>
            <a:r>
              <a:rPr lang="en-GB" dirty="0" err="1"/>
              <a:t>Aspetar</a:t>
            </a:r>
            <a:r>
              <a:rPr lang="en-GB" dirty="0"/>
              <a:t> and Aspire Logistics.</a:t>
            </a:r>
          </a:p>
        </p:txBody>
      </p:sp>
      <p:sp>
        <p:nvSpPr>
          <p:cNvPr id="4" name="Slide Number Placeholder 3"/>
          <p:cNvSpPr>
            <a:spLocks noGrp="1"/>
          </p:cNvSpPr>
          <p:nvPr>
            <p:ph type="sldNum" sz="quarter" idx="12"/>
          </p:nvPr>
        </p:nvSpPr>
        <p:spPr/>
        <p:txBody>
          <a:bodyPr/>
          <a:lstStyle/>
          <a:p>
            <a:fld id="{FCB06234-319A-5947-8A1D-ADBD7113BF56}" type="slidenum">
              <a:rPr lang="en-US" smtClean="0"/>
              <a:t>35</a:t>
            </a:fld>
            <a:endParaRPr lang="en-US"/>
          </a:p>
        </p:txBody>
      </p:sp>
    </p:spTree>
    <p:extLst>
      <p:ext uri="{BB962C8B-B14F-4D97-AF65-F5344CB8AC3E}">
        <p14:creationId xmlns:p14="http://schemas.microsoft.com/office/powerpoint/2010/main" val="17559868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Class Exercise</a:t>
            </a:r>
            <a:endParaRPr lang="en-US" dirty="0"/>
          </a:p>
        </p:txBody>
      </p:sp>
      <p:sp>
        <p:nvSpPr>
          <p:cNvPr id="3" name="Content Placeholder 2"/>
          <p:cNvSpPr>
            <a:spLocks noGrp="1"/>
          </p:cNvSpPr>
          <p:nvPr>
            <p:ph idx="1"/>
          </p:nvPr>
        </p:nvSpPr>
        <p:spPr/>
        <p:txBody>
          <a:bodyPr/>
          <a:lstStyle/>
          <a:p>
            <a:r>
              <a:rPr lang="en-US" dirty="0" smtClean="0"/>
              <a:t>Review the 13 tasks of a NSO/NSF CEO</a:t>
            </a:r>
          </a:p>
          <a:p>
            <a:r>
              <a:rPr lang="en-US" dirty="0" smtClean="0"/>
              <a:t>Create an NSF/NSO for Broomball</a:t>
            </a:r>
          </a:p>
          <a:p>
            <a:r>
              <a:rPr lang="en-US" dirty="0" smtClean="0"/>
              <a:t>Provide topline detail on how you would accomplish each task</a:t>
            </a:r>
            <a:endParaRPr lang="en-US" dirty="0"/>
          </a:p>
        </p:txBody>
      </p:sp>
      <p:sp>
        <p:nvSpPr>
          <p:cNvPr id="4" name="Slide Number Placeholder 3"/>
          <p:cNvSpPr>
            <a:spLocks noGrp="1"/>
          </p:cNvSpPr>
          <p:nvPr>
            <p:ph type="sldNum" sz="quarter" idx="12"/>
          </p:nvPr>
        </p:nvSpPr>
        <p:spPr/>
        <p:txBody>
          <a:bodyPr/>
          <a:lstStyle/>
          <a:p>
            <a:fld id="{FCB06234-319A-5947-8A1D-ADBD7113BF56}" type="slidenum">
              <a:rPr lang="en-US" smtClean="0"/>
              <a:t>36</a:t>
            </a:fld>
            <a:endParaRPr lang="en-US"/>
          </a:p>
        </p:txBody>
      </p:sp>
    </p:spTree>
    <p:extLst>
      <p:ext uri="{BB962C8B-B14F-4D97-AF65-F5344CB8AC3E}">
        <p14:creationId xmlns:p14="http://schemas.microsoft.com/office/powerpoint/2010/main" val="207520663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62000" y="1533525"/>
            <a:ext cx="7772400" cy="1362075"/>
          </a:xfrm>
        </p:spPr>
        <p:txBody>
          <a:bodyPr/>
          <a:lstStyle/>
          <a:p>
            <a:pPr>
              <a:defRPr/>
            </a:pPr>
            <a:r>
              <a:rPr lang="en-CA" dirty="0" smtClean="0"/>
              <a:t>Questions?</a:t>
            </a:r>
            <a:endParaRPr lang="en-CA" dirty="0"/>
          </a:p>
        </p:txBody>
      </p:sp>
      <p:sp>
        <p:nvSpPr>
          <p:cNvPr id="2" name="Slide Number Placeholder 1"/>
          <p:cNvSpPr>
            <a:spLocks noGrp="1"/>
          </p:cNvSpPr>
          <p:nvPr>
            <p:ph type="sldNum" sz="quarter" idx="12"/>
          </p:nvPr>
        </p:nvSpPr>
        <p:spPr/>
        <p:txBody>
          <a:bodyPr/>
          <a:lstStyle/>
          <a:p>
            <a:fld id="{162F1D00-BD13-4404-86B0-79703945A0A7}" type="slidenum">
              <a:rPr lang="en-US" smtClean="0"/>
              <a:t>37</a:t>
            </a:fld>
            <a:endParaRPr lang="en-US"/>
          </a:p>
        </p:txBody>
      </p:sp>
    </p:spTree>
    <p:extLst>
      <p:ext uri="{BB962C8B-B14F-4D97-AF65-F5344CB8AC3E}">
        <p14:creationId xmlns:p14="http://schemas.microsoft.com/office/powerpoint/2010/main" val="224399149"/>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PowerPoint Presentation 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Template.thmx</Template>
  <TotalTime>4085</TotalTime>
  <Words>1167</Words>
  <Application>Microsoft Office PowerPoint</Application>
  <PresentationFormat>On-screen Show (4:3)</PresentationFormat>
  <Paragraphs>246</Paragraphs>
  <Slides>37</Slides>
  <Notes>0</Notes>
  <HiddenSlides>2</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Courier New</vt:lpstr>
      <vt:lpstr>Myriad Pro</vt:lpstr>
      <vt:lpstr>UWTSD PowerPoint Presentation Template</vt:lpstr>
      <vt:lpstr>International Sports Market </vt:lpstr>
      <vt:lpstr>Global Sporting Bodies, Federations, and Associations</vt:lpstr>
      <vt:lpstr>Global Sporting Bodies</vt:lpstr>
      <vt:lpstr>Categories of Organizations</vt:lpstr>
      <vt:lpstr>Global Sporting Bodies and Organizations </vt:lpstr>
      <vt:lpstr>GLOBAL SPORTING BODIES AND ORGANIZATIONS </vt:lpstr>
      <vt:lpstr>GLOBAL SPORTING BODIES AND ORGANIZATIONS </vt:lpstr>
      <vt:lpstr>“Typical” Sport Federation</vt:lpstr>
      <vt:lpstr>IOC</vt:lpstr>
      <vt:lpstr>IOC</vt:lpstr>
      <vt:lpstr>PowerPoint Presentation</vt:lpstr>
      <vt:lpstr>Other MSOs Supported by the IOC</vt:lpstr>
      <vt:lpstr>PowerPoint Presentation</vt:lpstr>
      <vt:lpstr>Important IOC Decisions</vt:lpstr>
      <vt:lpstr>NOC</vt:lpstr>
      <vt:lpstr>NOC</vt:lpstr>
      <vt:lpstr>Olympic Conversation</vt:lpstr>
      <vt:lpstr>IF</vt:lpstr>
      <vt:lpstr>International Federation</vt:lpstr>
      <vt:lpstr>PowerPoint Presentation</vt:lpstr>
      <vt:lpstr>ICC Strategic Plan</vt:lpstr>
      <vt:lpstr>ICC Plan in Action</vt:lpstr>
      <vt:lpstr>PowerPoint Presentation</vt:lpstr>
      <vt:lpstr>NSO / NSF</vt:lpstr>
      <vt:lpstr>Role of NSO/NSF</vt:lpstr>
      <vt:lpstr>Example: USA NSO for FINA</vt:lpstr>
      <vt:lpstr>Typical Duties of CEO/ED of an NSO/NSF</vt:lpstr>
      <vt:lpstr>PowerPoint Presentation</vt:lpstr>
      <vt:lpstr>Decisions &amp; Sport Federations</vt:lpstr>
      <vt:lpstr>Mix of Paid &amp; Non-Paid Management &amp; Boards</vt:lpstr>
      <vt:lpstr>Major Decisions</vt:lpstr>
      <vt:lpstr>Revenue Generation Decisions</vt:lpstr>
      <vt:lpstr>Government Objectives</vt:lpstr>
      <vt:lpstr>Qatar </vt:lpstr>
      <vt:lpstr>Aspire Zone Foundation</vt:lpstr>
      <vt:lpstr>Class Exercise</vt:lpstr>
      <vt:lpstr>Questions?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Foster, O’Reilly, Davila Chapter 1      DECISION MAKING: A STRUCTURED APPROACH   </dc:title>
  <dc:creator>Norman O'Reilly</dc:creator>
  <cp:lastModifiedBy>James Prosser</cp:lastModifiedBy>
  <cp:revision>213</cp:revision>
  <dcterms:created xsi:type="dcterms:W3CDTF">2015-08-30T17:15:48Z</dcterms:created>
  <dcterms:modified xsi:type="dcterms:W3CDTF">2017-02-21T09:12:41Z</dcterms:modified>
</cp:coreProperties>
</file>