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457175" rtl="0" eaLnBrk="1" latinLnBrk="0" hangingPunct="1">
      <a:defRPr sz="1800" kern="1200">
        <a:solidFill>
          <a:schemeClr val="tx1"/>
        </a:solidFill>
        <a:latin typeface="+mn-lt"/>
        <a:ea typeface="+mn-ea"/>
        <a:cs typeface="+mn-cs"/>
      </a:defRPr>
    </a:lvl1pPr>
    <a:lvl2pPr marL="457175" algn="l" defTabSz="457175" rtl="0" eaLnBrk="1" latinLnBrk="0" hangingPunct="1">
      <a:defRPr sz="1800" kern="1200">
        <a:solidFill>
          <a:schemeClr val="tx1"/>
        </a:solidFill>
        <a:latin typeface="+mn-lt"/>
        <a:ea typeface="+mn-ea"/>
        <a:cs typeface="+mn-cs"/>
      </a:defRPr>
    </a:lvl2pPr>
    <a:lvl3pPr marL="914350" algn="l" defTabSz="457175" rtl="0" eaLnBrk="1" latinLnBrk="0" hangingPunct="1">
      <a:defRPr sz="1800" kern="1200">
        <a:solidFill>
          <a:schemeClr val="tx1"/>
        </a:solidFill>
        <a:latin typeface="+mn-lt"/>
        <a:ea typeface="+mn-ea"/>
        <a:cs typeface="+mn-cs"/>
      </a:defRPr>
    </a:lvl3pPr>
    <a:lvl4pPr marL="1371525" algn="l" defTabSz="457175" rtl="0" eaLnBrk="1" latinLnBrk="0" hangingPunct="1">
      <a:defRPr sz="1800" kern="1200">
        <a:solidFill>
          <a:schemeClr val="tx1"/>
        </a:solidFill>
        <a:latin typeface="+mn-lt"/>
        <a:ea typeface="+mn-ea"/>
        <a:cs typeface="+mn-cs"/>
      </a:defRPr>
    </a:lvl4pPr>
    <a:lvl5pPr marL="1828699" algn="l" defTabSz="457175" rtl="0" eaLnBrk="1" latinLnBrk="0" hangingPunct="1">
      <a:defRPr sz="1800" kern="1200">
        <a:solidFill>
          <a:schemeClr val="tx1"/>
        </a:solidFill>
        <a:latin typeface="+mn-lt"/>
        <a:ea typeface="+mn-ea"/>
        <a:cs typeface="+mn-cs"/>
      </a:defRPr>
    </a:lvl5pPr>
    <a:lvl6pPr marL="2285875" algn="l" defTabSz="457175" rtl="0" eaLnBrk="1" latinLnBrk="0" hangingPunct="1">
      <a:defRPr sz="1800" kern="1200">
        <a:solidFill>
          <a:schemeClr val="tx1"/>
        </a:solidFill>
        <a:latin typeface="+mn-lt"/>
        <a:ea typeface="+mn-ea"/>
        <a:cs typeface="+mn-cs"/>
      </a:defRPr>
    </a:lvl6pPr>
    <a:lvl7pPr marL="2743049" algn="l" defTabSz="457175" rtl="0" eaLnBrk="1" latinLnBrk="0" hangingPunct="1">
      <a:defRPr sz="1800" kern="1200">
        <a:solidFill>
          <a:schemeClr val="tx1"/>
        </a:solidFill>
        <a:latin typeface="+mn-lt"/>
        <a:ea typeface="+mn-ea"/>
        <a:cs typeface="+mn-cs"/>
      </a:defRPr>
    </a:lvl7pPr>
    <a:lvl8pPr marL="3200224" algn="l" defTabSz="457175" rtl="0" eaLnBrk="1" latinLnBrk="0" hangingPunct="1">
      <a:defRPr sz="1800" kern="1200">
        <a:solidFill>
          <a:schemeClr val="tx1"/>
        </a:solidFill>
        <a:latin typeface="+mn-lt"/>
        <a:ea typeface="+mn-ea"/>
        <a:cs typeface="+mn-cs"/>
      </a:defRPr>
    </a:lvl8pPr>
    <a:lvl9pPr marL="3657399" algn="l" defTabSz="45717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59" d="100"/>
          <a:sy n="59" d="100"/>
        </p:scale>
        <p:origin x="1500" y="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267AB4-51F4-4638-ACD0-26FE33509A52}"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8E1E78D8-1D64-4685-A53D-39DEAEEC839C}">
      <dgm:prSet custT="1"/>
      <dgm:spPr/>
      <dgm:t>
        <a:bodyPr/>
        <a:lstStyle/>
        <a:p>
          <a:r>
            <a:rPr lang="en-GB" sz="1600" b="1" dirty="0"/>
            <a:t>The Who’s Who TCG </a:t>
          </a:r>
          <a:r>
            <a:rPr lang="en-GB" sz="1600" dirty="0"/>
            <a:t>is a parody-driven collectible card game that celebrates pop culture, politics, and global personalities through wit and design — not combat. Players collect, trade, and showcase cards featuring humorous takes on public figures, uncovering rare and exclusive editions along the way. Designed for collectors and social players alike, the game blends satire, strategy, and discovery, turning every deck into a snapshot of modern culture. With themed expansions, digital collection tools, and limited-edition drops, The Who’s Who TCG delivers a fresh, laughter-filled twist on the traditional trading card experience. </a:t>
          </a:r>
          <a:endParaRPr lang="en-US" sz="1600" b="1" dirty="0"/>
        </a:p>
      </dgm:t>
    </dgm:pt>
    <dgm:pt modelId="{9BCA94C2-1CD6-4134-B7CF-60034BF674A3}" type="parTrans" cxnId="{EDD43C30-3B19-4939-A14E-DFC0FE203FF2}">
      <dgm:prSet/>
      <dgm:spPr/>
      <dgm:t>
        <a:bodyPr/>
        <a:lstStyle/>
        <a:p>
          <a:endParaRPr lang="en-US"/>
        </a:p>
      </dgm:t>
    </dgm:pt>
    <dgm:pt modelId="{91FAB40F-25A1-4937-90D3-BB462A11C8AF}" type="sibTrans" cxnId="{EDD43C30-3B19-4939-A14E-DFC0FE203FF2}">
      <dgm:prSet/>
      <dgm:spPr/>
      <dgm:t>
        <a:bodyPr/>
        <a:lstStyle/>
        <a:p>
          <a:endParaRPr lang="en-US"/>
        </a:p>
      </dgm:t>
    </dgm:pt>
    <dgm:pt modelId="{F16EB703-7930-4A03-AEDA-E30C2CBEB18F}">
      <dgm:prSet/>
      <dgm:spPr/>
      <dgm:t>
        <a:bodyPr/>
        <a:lstStyle/>
        <a:p>
          <a:r>
            <a:rPr lang="en-GB" dirty="0"/>
            <a:t>The projected figures on the TCG industry are currently:</a:t>
          </a:r>
        </a:p>
        <a:p>
          <a:r>
            <a:rPr lang="en-GB" b="1" dirty="0"/>
            <a:t>$5.6 billion in 2025</a:t>
          </a:r>
        </a:p>
        <a:p>
          <a:r>
            <a:rPr lang="en-GB" b="1" dirty="0"/>
            <a:t>$12 billion by 2034</a:t>
          </a:r>
        </a:p>
      </dgm:t>
    </dgm:pt>
    <dgm:pt modelId="{2B5767BC-005F-4371-86C3-02B67EA7E09C}" type="parTrans" cxnId="{D737D3CC-289E-47C5-AE2B-92C8621793C7}">
      <dgm:prSet/>
      <dgm:spPr/>
      <dgm:t>
        <a:bodyPr/>
        <a:lstStyle/>
        <a:p>
          <a:endParaRPr lang="en-US"/>
        </a:p>
      </dgm:t>
    </dgm:pt>
    <dgm:pt modelId="{839FEF04-8D82-44F5-A9E4-FD4D27720146}" type="sibTrans" cxnId="{D737D3CC-289E-47C5-AE2B-92C8621793C7}">
      <dgm:prSet/>
      <dgm:spPr/>
      <dgm:t>
        <a:bodyPr/>
        <a:lstStyle/>
        <a:p>
          <a:endParaRPr lang="en-US"/>
        </a:p>
      </dgm:t>
    </dgm:pt>
    <dgm:pt modelId="{563E45D1-D464-4B84-8C44-5F72405DF505}" type="pres">
      <dgm:prSet presAssocID="{62267AB4-51F4-4638-ACD0-26FE33509A52}" presName="hierChild1" presStyleCnt="0">
        <dgm:presLayoutVars>
          <dgm:chPref val="1"/>
          <dgm:dir/>
          <dgm:animOne val="branch"/>
          <dgm:animLvl val="lvl"/>
          <dgm:resizeHandles/>
        </dgm:presLayoutVars>
      </dgm:prSet>
      <dgm:spPr/>
    </dgm:pt>
    <dgm:pt modelId="{F03DE314-108D-482B-80CB-0F2FC83B5EB2}" type="pres">
      <dgm:prSet presAssocID="{8E1E78D8-1D64-4685-A53D-39DEAEEC839C}" presName="hierRoot1" presStyleCnt="0"/>
      <dgm:spPr/>
    </dgm:pt>
    <dgm:pt modelId="{2EFC3C8E-F865-46E9-BA7C-848513297408}" type="pres">
      <dgm:prSet presAssocID="{8E1E78D8-1D64-4685-A53D-39DEAEEC839C}" presName="composite" presStyleCnt="0"/>
      <dgm:spPr/>
    </dgm:pt>
    <dgm:pt modelId="{4BC25E56-CE5A-4D35-B148-21D2E5FBB5FD}" type="pres">
      <dgm:prSet presAssocID="{8E1E78D8-1D64-4685-A53D-39DEAEEC839C}" presName="background" presStyleLbl="node0" presStyleIdx="0" presStyleCnt="2"/>
      <dgm:spPr/>
    </dgm:pt>
    <dgm:pt modelId="{D81AE579-780E-4750-9B7F-D2EFB50BCAF5}" type="pres">
      <dgm:prSet presAssocID="{8E1E78D8-1D64-4685-A53D-39DEAEEC839C}" presName="text" presStyleLbl="fgAcc0" presStyleIdx="0" presStyleCnt="2" custScaleX="421303" custScaleY="529651" custLinFactY="-5792" custLinFactNeighborX="-4199" custLinFactNeighborY="-100000">
        <dgm:presLayoutVars>
          <dgm:chPref val="3"/>
        </dgm:presLayoutVars>
      </dgm:prSet>
      <dgm:spPr/>
    </dgm:pt>
    <dgm:pt modelId="{9B2F72BB-8855-40E6-9863-2A56DB7BB73F}" type="pres">
      <dgm:prSet presAssocID="{8E1E78D8-1D64-4685-A53D-39DEAEEC839C}" presName="hierChild2" presStyleCnt="0"/>
      <dgm:spPr/>
    </dgm:pt>
    <dgm:pt modelId="{827EA6DD-B95A-4A75-86EE-0505F198DA14}" type="pres">
      <dgm:prSet presAssocID="{F16EB703-7930-4A03-AEDA-E30C2CBEB18F}" presName="hierRoot1" presStyleCnt="0"/>
      <dgm:spPr/>
    </dgm:pt>
    <dgm:pt modelId="{4F25331C-B99A-4B26-8F72-2361D698B203}" type="pres">
      <dgm:prSet presAssocID="{F16EB703-7930-4A03-AEDA-E30C2CBEB18F}" presName="composite" presStyleCnt="0"/>
      <dgm:spPr/>
    </dgm:pt>
    <dgm:pt modelId="{911DC2E5-F14D-48BD-9E3A-7343DDBFBAB9}" type="pres">
      <dgm:prSet presAssocID="{F16EB703-7930-4A03-AEDA-E30C2CBEB18F}" presName="background" presStyleLbl="node0" presStyleIdx="1" presStyleCnt="2"/>
      <dgm:spPr/>
    </dgm:pt>
    <dgm:pt modelId="{8F6ECA44-FDD6-4932-AA73-136C3E739323}" type="pres">
      <dgm:prSet presAssocID="{F16EB703-7930-4A03-AEDA-E30C2CBEB18F}" presName="text" presStyleLbl="fgAcc0" presStyleIdx="1" presStyleCnt="2" custScaleX="207551" custScaleY="546713" custLinFactNeighborX="-15433" custLinFactNeighborY="-77121">
        <dgm:presLayoutVars>
          <dgm:chPref val="3"/>
        </dgm:presLayoutVars>
      </dgm:prSet>
      <dgm:spPr/>
    </dgm:pt>
    <dgm:pt modelId="{D1459158-957E-4014-8517-9178DF3360EB}" type="pres">
      <dgm:prSet presAssocID="{F16EB703-7930-4A03-AEDA-E30C2CBEB18F}" presName="hierChild2" presStyleCnt="0"/>
      <dgm:spPr/>
    </dgm:pt>
  </dgm:ptLst>
  <dgm:cxnLst>
    <dgm:cxn modelId="{EDD43C30-3B19-4939-A14E-DFC0FE203FF2}" srcId="{62267AB4-51F4-4638-ACD0-26FE33509A52}" destId="{8E1E78D8-1D64-4685-A53D-39DEAEEC839C}" srcOrd="0" destOrd="0" parTransId="{9BCA94C2-1CD6-4134-B7CF-60034BF674A3}" sibTransId="{91FAB40F-25A1-4937-90D3-BB462A11C8AF}"/>
    <dgm:cxn modelId="{397A6E69-77A8-47EB-A842-6B2B4BCB07D8}" type="presOf" srcId="{F16EB703-7930-4A03-AEDA-E30C2CBEB18F}" destId="{8F6ECA44-FDD6-4932-AA73-136C3E739323}" srcOrd="0" destOrd="0" presId="urn:microsoft.com/office/officeart/2005/8/layout/hierarchy1"/>
    <dgm:cxn modelId="{C59217B2-BDC7-4DC8-B923-7350D5C0D7A6}" type="presOf" srcId="{8E1E78D8-1D64-4685-A53D-39DEAEEC839C}" destId="{D81AE579-780E-4750-9B7F-D2EFB50BCAF5}" srcOrd="0" destOrd="0" presId="urn:microsoft.com/office/officeart/2005/8/layout/hierarchy1"/>
    <dgm:cxn modelId="{638B66C4-5230-49A3-BF06-AF01A4ACD022}" type="presOf" srcId="{62267AB4-51F4-4638-ACD0-26FE33509A52}" destId="{563E45D1-D464-4B84-8C44-5F72405DF505}" srcOrd="0" destOrd="0" presId="urn:microsoft.com/office/officeart/2005/8/layout/hierarchy1"/>
    <dgm:cxn modelId="{D737D3CC-289E-47C5-AE2B-92C8621793C7}" srcId="{62267AB4-51F4-4638-ACD0-26FE33509A52}" destId="{F16EB703-7930-4A03-AEDA-E30C2CBEB18F}" srcOrd="1" destOrd="0" parTransId="{2B5767BC-005F-4371-86C3-02B67EA7E09C}" sibTransId="{839FEF04-8D82-44F5-A9E4-FD4D27720146}"/>
    <dgm:cxn modelId="{0FA37B79-2EB6-4385-AB32-45FE466DBF19}" type="presParOf" srcId="{563E45D1-D464-4B84-8C44-5F72405DF505}" destId="{F03DE314-108D-482B-80CB-0F2FC83B5EB2}" srcOrd="0" destOrd="0" presId="urn:microsoft.com/office/officeart/2005/8/layout/hierarchy1"/>
    <dgm:cxn modelId="{F252F091-FA71-4258-BA69-1999849511C3}" type="presParOf" srcId="{F03DE314-108D-482B-80CB-0F2FC83B5EB2}" destId="{2EFC3C8E-F865-46E9-BA7C-848513297408}" srcOrd="0" destOrd="0" presId="urn:microsoft.com/office/officeart/2005/8/layout/hierarchy1"/>
    <dgm:cxn modelId="{41BC0125-92EE-4F9C-B436-128F59D44BB8}" type="presParOf" srcId="{2EFC3C8E-F865-46E9-BA7C-848513297408}" destId="{4BC25E56-CE5A-4D35-B148-21D2E5FBB5FD}" srcOrd="0" destOrd="0" presId="urn:microsoft.com/office/officeart/2005/8/layout/hierarchy1"/>
    <dgm:cxn modelId="{AAD50193-934E-46B1-BFD0-F7FF10AF51F8}" type="presParOf" srcId="{2EFC3C8E-F865-46E9-BA7C-848513297408}" destId="{D81AE579-780E-4750-9B7F-D2EFB50BCAF5}" srcOrd="1" destOrd="0" presId="urn:microsoft.com/office/officeart/2005/8/layout/hierarchy1"/>
    <dgm:cxn modelId="{55F24EFF-D4CD-46F0-8527-AFE9F1A967D6}" type="presParOf" srcId="{F03DE314-108D-482B-80CB-0F2FC83B5EB2}" destId="{9B2F72BB-8855-40E6-9863-2A56DB7BB73F}" srcOrd="1" destOrd="0" presId="urn:microsoft.com/office/officeart/2005/8/layout/hierarchy1"/>
    <dgm:cxn modelId="{1F204739-BA0E-4989-A374-0886929D9E1F}" type="presParOf" srcId="{563E45D1-D464-4B84-8C44-5F72405DF505}" destId="{827EA6DD-B95A-4A75-86EE-0505F198DA14}" srcOrd="1" destOrd="0" presId="urn:microsoft.com/office/officeart/2005/8/layout/hierarchy1"/>
    <dgm:cxn modelId="{F1A1ABFE-B0C9-4CD3-8F73-1A465EA08BB1}" type="presParOf" srcId="{827EA6DD-B95A-4A75-86EE-0505F198DA14}" destId="{4F25331C-B99A-4B26-8F72-2361D698B203}" srcOrd="0" destOrd="0" presId="urn:microsoft.com/office/officeart/2005/8/layout/hierarchy1"/>
    <dgm:cxn modelId="{E5E32D7B-E151-4A5C-BB52-49247F79A6F0}" type="presParOf" srcId="{4F25331C-B99A-4B26-8F72-2361D698B203}" destId="{911DC2E5-F14D-48BD-9E3A-7343DDBFBAB9}" srcOrd="0" destOrd="0" presId="urn:microsoft.com/office/officeart/2005/8/layout/hierarchy1"/>
    <dgm:cxn modelId="{279A79FB-C5A9-4C85-9AAF-4EF48A584B92}" type="presParOf" srcId="{4F25331C-B99A-4B26-8F72-2361D698B203}" destId="{8F6ECA44-FDD6-4932-AA73-136C3E739323}" srcOrd="1" destOrd="0" presId="urn:microsoft.com/office/officeart/2005/8/layout/hierarchy1"/>
    <dgm:cxn modelId="{79AE91BA-0D1C-4253-968B-7E6C692929E9}" type="presParOf" srcId="{827EA6DD-B95A-4A75-86EE-0505F198DA14}" destId="{D1459158-957E-4014-8517-9178DF3360E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C25E56-CE5A-4D35-B148-21D2E5FBB5FD}">
      <dsp:nvSpPr>
        <dsp:cNvPr id="0" name=""/>
        <dsp:cNvSpPr/>
      </dsp:nvSpPr>
      <dsp:spPr>
        <a:xfrm>
          <a:off x="176400" y="-125872"/>
          <a:ext cx="5023920" cy="401062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1AE579-780E-4750-9B7F-D2EFB50BCAF5}">
      <dsp:nvSpPr>
        <dsp:cNvPr id="0" name=""/>
        <dsp:cNvSpPr/>
      </dsp:nvSpPr>
      <dsp:spPr>
        <a:xfrm>
          <a:off x="308896" y="0"/>
          <a:ext cx="5023920" cy="401062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t>The Who’s Who TCG </a:t>
          </a:r>
          <a:r>
            <a:rPr lang="en-GB" sz="1600" kern="1200" dirty="0"/>
            <a:t>is a parody-driven collectible card game that celebrates pop culture, politics, and global personalities through wit and design — not combat. Players collect, trade, and showcase cards featuring humorous takes on public figures, uncovering rare and exclusive editions along the way. Designed for collectors and social players alike, the game blends satire, strategy, and discovery, turning every deck into a snapshot of modern culture. With themed expansions, digital collection tools, and limited-edition drops, The Who’s Who TCG delivers a fresh, laughter-filled twist on the traditional trading card experience. </a:t>
          </a:r>
          <a:endParaRPr lang="en-US" sz="1600" b="1" kern="1200" dirty="0"/>
        </a:p>
      </dsp:txBody>
      <dsp:txXfrm>
        <a:off x="426363" y="117467"/>
        <a:ext cx="4788986" cy="3775688"/>
      </dsp:txXfrm>
    </dsp:sp>
    <dsp:sp modelId="{911DC2E5-F14D-48BD-9E3A-7343DDBFBAB9}">
      <dsp:nvSpPr>
        <dsp:cNvPr id="0" name=""/>
        <dsp:cNvSpPr/>
      </dsp:nvSpPr>
      <dsp:spPr>
        <a:xfrm>
          <a:off x="5331352" y="-125872"/>
          <a:ext cx="2474987" cy="41398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6ECA44-FDD6-4932-AA73-136C3E739323}">
      <dsp:nvSpPr>
        <dsp:cNvPr id="0" name=""/>
        <dsp:cNvSpPr/>
      </dsp:nvSpPr>
      <dsp:spPr>
        <a:xfrm>
          <a:off x="5463849" y="0"/>
          <a:ext cx="2474987" cy="413981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The projected figures on the TCG industry are currently:</a:t>
          </a:r>
        </a:p>
        <a:p>
          <a:pPr marL="0" lvl="0" indent="0" algn="ctr" defTabSz="1289050">
            <a:lnSpc>
              <a:spcPct val="90000"/>
            </a:lnSpc>
            <a:spcBef>
              <a:spcPct val="0"/>
            </a:spcBef>
            <a:spcAft>
              <a:spcPct val="35000"/>
            </a:spcAft>
            <a:buNone/>
          </a:pPr>
          <a:r>
            <a:rPr lang="en-GB" sz="2900" b="1" kern="1200" dirty="0"/>
            <a:t>$5.6 billion in 2025</a:t>
          </a:r>
        </a:p>
        <a:p>
          <a:pPr marL="0" lvl="0" indent="0" algn="ctr" defTabSz="1289050">
            <a:lnSpc>
              <a:spcPct val="90000"/>
            </a:lnSpc>
            <a:spcBef>
              <a:spcPct val="0"/>
            </a:spcBef>
            <a:spcAft>
              <a:spcPct val="35000"/>
            </a:spcAft>
            <a:buNone/>
          </a:pPr>
          <a:r>
            <a:rPr lang="en-GB" sz="2900" b="1" kern="1200" dirty="0"/>
            <a:t>$12 billion by 2034</a:t>
          </a:r>
        </a:p>
      </dsp:txBody>
      <dsp:txXfrm>
        <a:off x="5536339" y="72490"/>
        <a:ext cx="2330007" cy="399483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3" y="6400800"/>
            <a:ext cx="9141619"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3"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13" indent="0" algn="ctr">
              <a:buNone/>
              <a:defRPr sz="2400"/>
            </a:lvl2pPr>
            <a:lvl3pPr marL="914426" indent="0" algn="ctr">
              <a:buNone/>
              <a:defRPr sz="2400"/>
            </a:lvl3pPr>
            <a:lvl4pPr marL="1371638" indent="0" algn="ctr">
              <a:buNone/>
              <a:defRPr sz="2000"/>
            </a:lvl4pPr>
            <a:lvl5pPr marL="1828851" indent="0" algn="ctr">
              <a:buNone/>
              <a:defRPr sz="2000"/>
            </a:lvl5pPr>
            <a:lvl6pPr marL="2286063" indent="0" algn="ctr">
              <a:buNone/>
              <a:defRPr sz="2000"/>
            </a:lvl6pPr>
            <a:lvl7pPr marL="2743277" indent="0" algn="ctr">
              <a:buNone/>
              <a:defRPr sz="2000"/>
            </a:lvl7pPr>
            <a:lvl8pPr marL="3200489" indent="0" algn="ctr">
              <a:buNone/>
              <a:defRPr sz="2000"/>
            </a:lvl8pPr>
            <a:lvl9pPr marL="3657702"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844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28609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383" y="6400800"/>
            <a:ext cx="9141619"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3"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13" indent="0">
              <a:buNone/>
              <a:defRPr sz="1800">
                <a:solidFill>
                  <a:schemeClr val="tx1">
                    <a:tint val="75000"/>
                  </a:schemeClr>
                </a:solidFill>
              </a:defRPr>
            </a:lvl2pPr>
            <a:lvl3pPr marL="914426" indent="0">
              <a:buNone/>
              <a:defRPr sz="1600">
                <a:solidFill>
                  <a:schemeClr val="tx1">
                    <a:tint val="75000"/>
                  </a:schemeClr>
                </a:solidFill>
              </a:defRPr>
            </a:lvl3pPr>
            <a:lvl4pPr marL="1371638" indent="0">
              <a:buNone/>
              <a:defRPr sz="1400">
                <a:solidFill>
                  <a:schemeClr val="tx1">
                    <a:tint val="75000"/>
                  </a:schemeClr>
                </a:solidFill>
              </a:defRPr>
            </a:lvl4pPr>
            <a:lvl5pPr marL="1828851" indent="0">
              <a:buNone/>
              <a:defRPr sz="1400">
                <a:solidFill>
                  <a:schemeClr val="tx1">
                    <a:tint val="75000"/>
                  </a:schemeClr>
                </a:solidFill>
              </a:defRPr>
            </a:lvl5pPr>
            <a:lvl6pPr marL="2286063" indent="0">
              <a:buNone/>
              <a:defRPr sz="1400">
                <a:solidFill>
                  <a:schemeClr val="tx1">
                    <a:tint val="75000"/>
                  </a:schemeClr>
                </a:solidFill>
              </a:defRPr>
            </a:lvl6pPr>
            <a:lvl7pPr marL="2743277" indent="0">
              <a:buNone/>
              <a:defRPr sz="1400">
                <a:solidFill>
                  <a:schemeClr val="tx1">
                    <a:tint val="75000"/>
                  </a:schemeClr>
                </a:solidFill>
              </a:defRPr>
            </a:lvl7pPr>
            <a:lvl8pPr marL="3200489" indent="0">
              <a:buNone/>
              <a:defRPr sz="1400">
                <a:solidFill>
                  <a:schemeClr val="tx1">
                    <a:tint val="75000"/>
                  </a:schemeClr>
                </a:solidFill>
              </a:defRPr>
            </a:lvl8pPr>
            <a:lvl9pPr marL="3657702"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431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5"/>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46648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5"/>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lumMod val="90000"/>
                  </a:schemeClr>
                </a:solidFill>
              </a:defRPr>
            </a:lvl1pPr>
            <a:lvl2pPr marL="457213" indent="0">
              <a:buNone/>
              <a:defRPr sz="2000" b="1"/>
            </a:lvl2pPr>
            <a:lvl3pPr marL="914426" indent="0">
              <a:buNone/>
              <a:defRPr sz="1800" b="1"/>
            </a:lvl3pPr>
            <a:lvl4pPr marL="1371638" indent="0">
              <a:buNone/>
              <a:defRPr sz="1600" b="1"/>
            </a:lvl4pPr>
            <a:lvl5pPr marL="1828851" indent="0">
              <a:buNone/>
              <a:defRPr sz="1600" b="1"/>
            </a:lvl5pPr>
            <a:lvl6pPr marL="2286063" indent="0">
              <a:buNone/>
              <a:defRPr sz="1600" b="1"/>
            </a:lvl6pPr>
            <a:lvl7pPr marL="2743277" indent="0">
              <a:buNone/>
              <a:defRPr sz="1600" b="1"/>
            </a:lvl7pPr>
            <a:lvl8pPr marL="3200489" indent="0">
              <a:buNone/>
              <a:defRPr sz="1600" b="1"/>
            </a:lvl8pPr>
            <a:lvl9pPr marL="3657702"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lumMod val="90000"/>
                  </a:schemeClr>
                </a:solidFill>
              </a:defRPr>
            </a:lvl1pPr>
            <a:lvl2pPr marL="457213" indent="0">
              <a:buNone/>
              <a:defRPr sz="2000" b="1"/>
            </a:lvl2pPr>
            <a:lvl3pPr marL="914426" indent="0">
              <a:buNone/>
              <a:defRPr sz="1800" b="1"/>
            </a:lvl3pPr>
            <a:lvl4pPr marL="1371638" indent="0">
              <a:buNone/>
              <a:defRPr sz="1600" b="1"/>
            </a:lvl4pPr>
            <a:lvl5pPr marL="1828851" indent="0">
              <a:buNone/>
              <a:defRPr sz="1600" b="1"/>
            </a:lvl5pPr>
            <a:lvl6pPr marL="2286063" indent="0">
              <a:buNone/>
              <a:defRPr sz="1600" b="1"/>
            </a:lvl6pPr>
            <a:lvl7pPr marL="2743277" indent="0">
              <a:buNone/>
              <a:defRPr sz="1600" b="1"/>
            </a:lvl7pPr>
            <a:lvl8pPr marL="3200489" indent="0">
              <a:buNone/>
              <a:defRPr sz="1600" b="1"/>
            </a:lvl8pPr>
            <a:lvl9pPr marL="3657702"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16820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67373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3" y="6400800"/>
            <a:ext cx="9141619"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3"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BCAD085-E8A6-8845-BD4E-CB4CCA059FC4}" type="datetimeFigureOut">
              <a:rPr lang="en-US" smtClean="0"/>
              <a:t>11/9/2025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927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 y="0"/>
            <a:ext cx="3038093"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13" indent="0">
              <a:buNone/>
              <a:defRPr sz="1200"/>
            </a:lvl2pPr>
            <a:lvl3pPr marL="914426" indent="0">
              <a:buNone/>
              <a:defRPr sz="1000"/>
            </a:lvl3pPr>
            <a:lvl4pPr marL="1371638" indent="0">
              <a:buNone/>
              <a:defRPr sz="900"/>
            </a:lvl4pPr>
            <a:lvl5pPr marL="1828851" indent="0">
              <a:buNone/>
              <a:defRPr sz="900"/>
            </a:lvl5pPr>
            <a:lvl6pPr marL="2286063" indent="0">
              <a:buNone/>
              <a:defRPr sz="900"/>
            </a:lvl6pPr>
            <a:lvl7pPr marL="2743277" indent="0">
              <a:buNone/>
              <a:defRPr sz="900"/>
            </a:lvl7pPr>
            <a:lvl8pPr marL="3200489" indent="0">
              <a:buNone/>
              <a:defRPr sz="900"/>
            </a:lvl8pPr>
            <a:lvl9pPr marL="3657702"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5" y="6459787"/>
            <a:ext cx="1963883" cy="365125"/>
          </a:xfrm>
        </p:spPr>
        <p:txBody>
          <a:bodyPr/>
          <a:lstStyle>
            <a:lvl1pPr algn="l">
              <a:defRPr/>
            </a:lvl1pPr>
          </a:lstStyle>
          <a:p>
            <a:fld id="{5BCAD085-E8A6-8845-BD4E-CB4CCA059FC4}" type="datetimeFigureOut">
              <a:rPr lang="en-US" smtClean="0"/>
              <a:t>11/9/2025</a:t>
            </a:fld>
            <a:endParaRPr lang="en-US"/>
          </a:p>
        </p:txBody>
      </p:sp>
      <p:sp>
        <p:nvSpPr>
          <p:cNvPr id="6" name="Footer Placeholder 5"/>
          <p:cNvSpPr>
            <a:spLocks noGrp="1"/>
          </p:cNvSpPr>
          <p:nvPr>
            <p:ph type="ftr" sz="quarter" idx="11"/>
          </p:nvPr>
        </p:nvSpPr>
        <p:spPr>
          <a:xfrm>
            <a:off x="3600450" y="6459787"/>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900619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3"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1" y="5074921"/>
            <a:ext cx="7585234"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3" y="0"/>
            <a:ext cx="9143989" cy="4915076"/>
          </a:xfrm>
          <a:solidFill>
            <a:schemeClr val="bg1">
              <a:lumMod val="50000"/>
              <a:lumOff val="50000"/>
            </a:schemeClr>
          </a:solidFill>
        </p:spPr>
        <p:txBody>
          <a:bodyPr lIns="457200" tIns="457200" anchor="t"/>
          <a:lstStyle>
            <a:lvl1pPr marL="0" indent="0">
              <a:buNone/>
              <a:defRPr sz="3200"/>
            </a:lvl1pPr>
            <a:lvl2pPr marL="457213" indent="0">
              <a:buNone/>
              <a:defRPr sz="2800"/>
            </a:lvl2pPr>
            <a:lvl3pPr marL="914426" indent="0">
              <a:buNone/>
              <a:defRPr sz="2400"/>
            </a:lvl3pPr>
            <a:lvl4pPr marL="1371638" indent="0">
              <a:buNone/>
              <a:defRPr sz="2000"/>
            </a:lvl4pPr>
            <a:lvl5pPr marL="1828851" indent="0">
              <a:buNone/>
              <a:defRPr sz="2000"/>
            </a:lvl5pPr>
            <a:lvl6pPr marL="2286063" indent="0">
              <a:buNone/>
              <a:defRPr sz="2000"/>
            </a:lvl6pPr>
            <a:lvl7pPr marL="2743277" indent="0">
              <a:buNone/>
              <a:defRPr sz="2000"/>
            </a:lvl7pPr>
            <a:lvl8pPr marL="3200489" indent="0">
              <a:buNone/>
              <a:defRPr sz="2000"/>
            </a:lvl8pPr>
            <a:lvl9pPr marL="3657702"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13" indent="0">
              <a:buNone/>
              <a:defRPr sz="1200"/>
            </a:lvl2pPr>
            <a:lvl3pPr marL="914426" indent="0">
              <a:buNone/>
              <a:defRPr sz="1000"/>
            </a:lvl3pPr>
            <a:lvl4pPr marL="1371638" indent="0">
              <a:buNone/>
              <a:defRPr sz="900"/>
            </a:lvl4pPr>
            <a:lvl5pPr marL="1828851" indent="0">
              <a:buNone/>
              <a:defRPr sz="900"/>
            </a:lvl5pPr>
            <a:lvl6pPr marL="2286063" indent="0">
              <a:buNone/>
              <a:defRPr sz="900"/>
            </a:lvl6pPr>
            <a:lvl7pPr marL="2743277" indent="0">
              <a:buNone/>
              <a:defRPr sz="900"/>
            </a:lvl7pPr>
            <a:lvl8pPr marL="3200489" indent="0">
              <a:buNone/>
              <a:defRPr sz="900"/>
            </a:lvl8pPr>
            <a:lvl9pPr marL="3657702"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5BCAD085-E8A6-8845-BD4E-CB4CCA059FC4}" type="datetimeFigureOut">
              <a:rPr lang="en-US" smtClean="0"/>
              <a:t>11/9/2025</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667098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91440" rIns="4572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700628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3" y="6400800"/>
            <a:ext cx="9141619"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3"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91440" rIns="4572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20267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3" y="6400800"/>
            <a:ext cx="9143989"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822960" y="286605"/>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60"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2" y="6459787"/>
            <a:ext cx="1854203" cy="365125"/>
          </a:xfrm>
          <a:prstGeom prst="rect">
            <a:avLst/>
          </a:prstGeom>
        </p:spPr>
        <p:txBody>
          <a:bodyPr vert="horz" lIns="91440" tIns="45720" rIns="91440" bIns="45720" rtlCol="0" anchor="ctr"/>
          <a:lstStyle>
            <a:lvl1pPr algn="l">
              <a:defRPr sz="900">
                <a:solidFill>
                  <a:srgbClr val="FFFFFF"/>
                </a:solidFill>
              </a:defRPr>
            </a:lvl1pPr>
          </a:lstStyle>
          <a:p>
            <a:fld id="{5BCAD085-E8A6-8845-BD4E-CB4CCA059FC4}" type="datetimeFigureOut">
              <a:rPr lang="en-US" smtClean="0"/>
              <a:t>11/9/2025</a:t>
            </a:fld>
            <a:endParaRPr lang="en-US"/>
          </a:p>
        </p:txBody>
      </p:sp>
      <p:sp>
        <p:nvSpPr>
          <p:cNvPr id="5" name="Footer Placeholder 4"/>
          <p:cNvSpPr>
            <a:spLocks noGrp="1"/>
          </p:cNvSpPr>
          <p:nvPr>
            <p:ph type="ftr" sz="quarter" idx="3"/>
          </p:nvPr>
        </p:nvSpPr>
        <p:spPr>
          <a:xfrm>
            <a:off x="2764640" y="6459787"/>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7"/>
            <a:ext cx="984019" cy="365125"/>
          </a:xfrm>
          <a:prstGeom prst="rect">
            <a:avLst/>
          </a:prstGeom>
        </p:spPr>
        <p:txBody>
          <a:bodyPr vert="horz" lIns="91440" tIns="45720" rIns="91440" bIns="45720" rtlCol="0" anchor="ctr"/>
          <a:lstStyle>
            <a:lvl1pPr algn="r">
              <a:defRPr sz="1050">
                <a:solidFill>
                  <a:srgbClr val="FFFFFF"/>
                </a:solidFill>
              </a:defRPr>
            </a:lvl1pPr>
          </a:lstStyle>
          <a:p>
            <a:fld id="{C1FF6DA9-008F-8B48-92A6-B652298478BF}"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8858219"/>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26" rtl="0" eaLnBrk="1" latinLnBrk="0" hangingPunct="1">
        <a:lnSpc>
          <a:spcPct val="85000"/>
        </a:lnSpc>
        <a:spcBef>
          <a:spcPct val="0"/>
        </a:spcBef>
        <a:buNone/>
        <a:defRPr sz="4801" kern="1200" spc="-50" baseline="0">
          <a:solidFill>
            <a:schemeClr val="tx1">
              <a:lumMod val="75000"/>
              <a:lumOff val="25000"/>
            </a:schemeClr>
          </a:solidFill>
          <a:latin typeface="+mj-lt"/>
          <a:ea typeface="+mj-ea"/>
          <a:cs typeface="+mj-cs"/>
        </a:defRPr>
      </a:lvl1pPr>
    </p:titleStyle>
    <p:bodyStyle>
      <a:lvl1pPr marL="91443" indent="-91443" algn="l" defTabSz="914426"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59" indent="-182885" algn="l" defTabSz="914426"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44" indent="-182885"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29" indent="-182885"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714" indent="-182885"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31" indent="-228606"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36" indent="-228606"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42" indent="-228606"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47" indent="-228606" algn="l" defTabSz="9144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26" rtl="0" eaLnBrk="1" latinLnBrk="0" hangingPunct="1">
        <a:defRPr sz="1800" kern="1200">
          <a:solidFill>
            <a:schemeClr val="tx1"/>
          </a:solidFill>
          <a:latin typeface="+mn-lt"/>
          <a:ea typeface="+mn-ea"/>
          <a:cs typeface="+mn-cs"/>
        </a:defRPr>
      </a:lvl1pPr>
      <a:lvl2pPr marL="457213" algn="l" defTabSz="914426" rtl="0" eaLnBrk="1" latinLnBrk="0" hangingPunct="1">
        <a:defRPr sz="1800" kern="1200">
          <a:solidFill>
            <a:schemeClr val="tx1"/>
          </a:solidFill>
          <a:latin typeface="+mn-lt"/>
          <a:ea typeface="+mn-ea"/>
          <a:cs typeface="+mn-cs"/>
        </a:defRPr>
      </a:lvl2pPr>
      <a:lvl3pPr marL="914426" algn="l" defTabSz="914426" rtl="0" eaLnBrk="1" latinLnBrk="0" hangingPunct="1">
        <a:defRPr sz="1800" kern="1200">
          <a:solidFill>
            <a:schemeClr val="tx1"/>
          </a:solidFill>
          <a:latin typeface="+mn-lt"/>
          <a:ea typeface="+mn-ea"/>
          <a:cs typeface="+mn-cs"/>
        </a:defRPr>
      </a:lvl3pPr>
      <a:lvl4pPr marL="1371638" algn="l" defTabSz="914426" rtl="0" eaLnBrk="1" latinLnBrk="0" hangingPunct="1">
        <a:defRPr sz="1800" kern="1200">
          <a:solidFill>
            <a:schemeClr val="tx1"/>
          </a:solidFill>
          <a:latin typeface="+mn-lt"/>
          <a:ea typeface="+mn-ea"/>
          <a:cs typeface="+mn-cs"/>
        </a:defRPr>
      </a:lvl4pPr>
      <a:lvl5pPr marL="1828851" algn="l" defTabSz="914426" rtl="0" eaLnBrk="1" latinLnBrk="0" hangingPunct="1">
        <a:defRPr sz="1800" kern="1200">
          <a:solidFill>
            <a:schemeClr val="tx1"/>
          </a:solidFill>
          <a:latin typeface="+mn-lt"/>
          <a:ea typeface="+mn-ea"/>
          <a:cs typeface="+mn-cs"/>
        </a:defRPr>
      </a:lvl5pPr>
      <a:lvl6pPr marL="2286063" algn="l" defTabSz="914426" rtl="0" eaLnBrk="1" latinLnBrk="0" hangingPunct="1">
        <a:defRPr sz="1800" kern="1200">
          <a:solidFill>
            <a:schemeClr val="tx1"/>
          </a:solidFill>
          <a:latin typeface="+mn-lt"/>
          <a:ea typeface="+mn-ea"/>
          <a:cs typeface="+mn-cs"/>
        </a:defRPr>
      </a:lvl6pPr>
      <a:lvl7pPr marL="2743277" algn="l" defTabSz="914426" rtl="0" eaLnBrk="1" latinLnBrk="0" hangingPunct="1">
        <a:defRPr sz="1800" kern="1200">
          <a:solidFill>
            <a:schemeClr val="tx1"/>
          </a:solidFill>
          <a:latin typeface="+mn-lt"/>
          <a:ea typeface="+mn-ea"/>
          <a:cs typeface="+mn-cs"/>
        </a:defRPr>
      </a:lvl7pPr>
      <a:lvl8pPr marL="3200489" algn="l" defTabSz="914426" rtl="0" eaLnBrk="1" latinLnBrk="0" hangingPunct="1">
        <a:defRPr sz="1800" kern="1200">
          <a:solidFill>
            <a:schemeClr val="tx1"/>
          </a:solidFill>
          <a:latin typeface="+mn-lt"/>
          <a:ea typeface="+mn-ea"/>
          <a:cs typeface="+mn-cs"/>
        </a:defRPr>
      </a:lvl8pPr>
      <a:lvl9pPr marL="3657702" algn="l" defTabSz="91442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907195"/>
          </a:xfrm>
        </p:spPr>
        <p:txBody>
          <a:bodyPr/>
          <a:lstStyle/>
          <a:p>
            <a:pPr>
              <a:defRPr sz="3200"/>
            </a:pPr>
            <a:r>
              <a:rPr dirty="0"/>
              <a:t>The Who’s Who: A Parody Trading Card Game</a:t>
            </a:r>
          </a:p>
        </p:txBody>
      </p:sp>
      <p:sp>
        <p:nvSpPr>
          <p:cNvPr id="3" name="Content Placeholder 2"/>
          <p:cNvSpPr>
            <a:spLocks noGrp="1"/>
          </p:cNvSpPr>
          <p:nvPr>
            <p:ph idx="1"/>
          </p:nvPr>
        </p:nvSpPr>
        <p:spPr/>
        <p:txBody>
          <a:bodyPr>
            <a:normAutofit/>
          </a:bodyPr>
          <a:lstStyle/>
          <a:p>
            <a:pPr>
              <a:defRPr sz="1800">
                <a:latin typeface="Calibri"/>
              </a:defRPr>
            </a:pPr>
            <a:r>
              <a:rPr sz="3200" dirty="0"/>
              <a:t>Individual Business Plan Presentation</a:t>
            </a:r>
          </a:p>
          <a:p>
            <a:pPr marL="0" indent="0">
              <a:buNone/>
              <a:defRPr sz="1800">
                <a:latin typeface="Calibri"/>
              </a:defRPr>
            </a:pPr>
            <a:r>
              <a:rPr lang="en-GB" sz="3200" dirty="0"/>
              <a:t> </a:t>
            </a:r>
            <a:r>
              <a:rPr sz="3200" dirty="0"/>
              <a:t>Student: Mohammed Abu </a:t>
            </a:r>
            <a:r>
              <a:rPr sz="3200" dirty="0" err="1"/>
              <a:t>Hurayra</a:t>
            </a:r>
            <a:r>
              <a:rPr sz="3200" dirty="0"/>
              <a:t> Razzaque</a:t>
            </a:r>
            <a:endParaRPr lang="en-GB" sz="3200" dirty="0"/>
          </a:p>
          <a:p>
            <a:pPr>
              <a:defRPr sz="1800">
                <a:latin typeface="Calibri"/>
              </a:defRPr>
            </a:pPr>
            <a:r>
              <a:rPr lang="en-GB" sz="3200" dirty="0"/>
              <a:t>Student Number: 2126598</a:t>
            </a:r>
            <a:endParaRPr sz="3200" dirty="0"/>
          </a:p>
          <a:p>
            <a:pPr>
              <a:defRPr sz="1800">
                <a:latin typeface="Calibri"/>
              </a:defRPr>
            </a:pPr>
            <a:r>
              <a:rPr sz="3200" dirty="0"/>
              <a:t>Module: LCLM4006 – Enterprise &amp; Entrepreneurship</a:t>
            </a:r>
          </a:p>
          <a:p>
            <a:pPr>
              <a:defRPr sz="1800">
                <a:latin typeface="Calibri"/>
              </a:defRPr>
            </a:pPr>
            <a:r>
              <a:rPr sz="3200" dirty="0"/>
              <a:t>Lecturer: </a:t>
            </a:r>
            <a:r>
              <a:rPr sz="3200" dirty="0" err="1"/>
              <a:t>Fouziya</a:t>
            </a:r>
            <a:r>
              <a:rPr sz="3200" dirty="0"/>
              <a:t> Farheen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1" y="286604"/>
            <a:ext cx="7543800" cy="714883"/>
          </a:xfrm>
        </p:spPr>
        <p:txBody>
          <a:bodyPr>
            <a:normAutofit/>
          </a:bodyPr>
          <a:lstStyle/>
          <a:p>
            <a:pPr algn="ctr">
              <a:defRPr sz="3200"/>
            </a:pPr>
            <a:r>
              <a:rPr lang="en-GB" sz="3200" dirty="0"/>
              <a:t>Overview of the Business Idea</a:t>
            </a:r>
          </a:p>
        </p:txBody>
      </p:sp>
      <p:graphicFrame>
        <p:nvGraphicFramePr>
          <p:cNvPr id="5" name="Content Placeholder 2">
            <a:extLst>
              <a:ext uri="{FF2B5EF4-FFF2-40B4-BE49-F238E27FC236}">
                <a16:creationId xmlns:a16="http://schemas.microsoft.com/office/drawing/2014/main" id="{6A1D8410-0972-261F-C415-F11C81410B85}"/>
              </a:ext>
            </a:extLst>
          </p:cNvPr>
          <p:cNvGraphicFramePr>
            <a:graphicFrameLocks noGrp="1"/>
          </p:cNvGraphicFramePr>
          <p:nvPr>
            <p:ph idx="1"/>
            <p:extLst>
              <p:ext uri="{D42A27DB-BD31-4B8C-83A1-F6EECF244321}">
                <p14:modId xmlns:p14="http://schemas.microsoft.com/office/powerpoint/2010/main" val="2958667806"/>
              </p:ext>
            </p:extLst>
          </p:nvPr>
        </p:nvGraphicFramePr>
        <p:xfrm>
          <a:off x="489857" y="1404258"/>
          <a:ext cx="8349343" cy="426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6"/>
          </a:p>
        </p:txBody>
      </p:sp>
      <p:sp useBgFill="1">
        <p:nvSpPr>
          <p:cNvPr id="11" name="Rectangle 10">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6"/>
          </a:p>
        </p:txBody>
      </p:sp>
      <p:sp>
        <p:nvSpPr>
          <p:cNvPr id="2" name="Title 1"/>
          <p:cNvSpPr>
            <a:spLocks noGrp="1"/>
          </p:cNvSpPr>
          <p:nvPr>
            <p:ph type="title"/>
          </p:nvPr>
        </p:nvSpPr>
        <p:spPr>
          <a:xfrm>
            <a:off x="3886201" y="366152"/>
            <a:ext cx="4776107" cy="540710"/>
          </a:xfrm>
        </p:spPr>
        <p:txBody>
          <a:bodyPr>
            <a:normAutofit/>
          </a:bodyPr>
          <a:lstStyle/>
          <a:p>
            <a:pPr>
              <a:defRPr sz="3200"/>
            </a:pPr>
            <a:r>
              <a:rPr lang="en-GB" sz="3200" dirty="0"/>
              <a:t>Product and Service Offering</a:t>
            </a:r>
          </a:p>
        </p:txBody>
      </p:sp>
      <p:pic>
        <p:nvPicPr>
          <p:cNvPr id="5" name="Picture 4" descr="Top view of miscellaneous board game pieces">
            <a:extLst>
              <a:ext uri="{FF2B5EF4-FFF2-40B4-BE49-F238E27FC236}">
                <a16:creationId xmlns:a16="http://schemas.microsoft.com/office/drawing/2014/main" id="{EBCCD42E-EBC8-60F4-D076-3CEDAC8FB353}"/>
              </a:ext>
            </a:extLst>
          </p:cNvPr>
          <p:cNvPicPr>
            <a:picLocks noChangeAspect="1"/>
          </p:cNvPicPr>
          <p:nvPr/>
        </p:nvPicPr>
        <p:blipFill>
          <a:blip r:embed="rId2"/>
          <a:srcRect l="38957" r="27128" b="1"/>
          <a:stretch>
            <a:fillRect/>
          </a:stretch>
        </p:blipFill>
        <p:spPr>
          <a:xfrm>
            <a:off x="20" y="-12128"/>
            <a:ext cx="3490702" cy="6870127"/>
          </a:xfrm>
          <a:prstGeom prst="rect">
            <a:avLst/>
          </a:prstGeom>
        </p:spPr>
      </p:pic>
      <p:cxnSp>
        <p:nvCxnSpPr>
          <p:cNvPr id="13" name="Straight Connector 12">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3"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86201" y="1020230"/>
            <a:ext cx="4776107" cy="5525428"/>
          </a:xfrm>
        </p:spPr>
        <p:txBody>
          <a:bodyPr>
            <a:normAutofit/>
          </a:bodyPr>
          <a:lstStyle/>
          <a:p>
            <a:pPr>
              <a:defRPr sz="1800">
                <a:latin typeface="Calibri"/>
              </a:defRPr>
            </a:pPr>
            <a:r>
              <a:rPr lang="en-GB" sz="1500" b="1" dirty="0"/>
              <a:t>Base Starter Deck &amp; Booster Packs</a:t>
            </a:r>
            <a:br>
              <a:rPr lang="en-GB" sz="1500" dirty="0"/>
            </a:br>
            <a:r>
              <a:rPr lang="en-GB" sz="1500" dirty="0"/>
              <a:t>Kick off the fun with the Base Starter Deck — the perfect introduction to </a:t>
            </a:r>
            <a:r>
              <a:rPr lang="en-GB" sz="1500" i="1" dirty="0"/>
              <a:t>The Who’s Who TCG</a:t>
            </a:r>
            <a:r>
              <a:rPr lang="en-GB" sz="1500" dirty="0"/>
              <a:t>. Expansion Booster Packs keep gameplay fresh, offering new parody cards in varying rarities to collect, trade, and compete with.</a:t>
            </a:r>
          </a:p>
          <a:p>
            <a:pPr>
              <a:defRPr sz="1800">
                <a:latin typeface="Calibri"/>
              </a:defRPr>
            </a:pPr>
            <a:r>
              <a:rPr lang="en-GB" sz="1500" b="1" dirty="0"/>
              <a:t>Limited Themed Editions</a:t>
            </a:r>
            <a:br>
              <a:rPr lang="en-GB" sz="1500" dirty="0"/>
            </a:br>
            <a:r>
              <a:rPr lang="en-GB" sz="1500" dirty="0"/>
              <a:t>Exclusive Themed Editions like </a:t>
            </a:r>
            <a:r>
              <a:rPr lang="en-GB" sz="1500" i="1" dirty="0"/>
              <a:t>Internet Icons</a:t>
            </a:r>
            <a:r>
              <a:rPr lang="en-GB" sz="1500" dirty="0"/>
              <a:t> and </a:t>
            </a:r>
            <a:r>
              <a:rPr lang="en-GB" sz="1500" i="1" dirty="0"/>
              <a:t>Global Leaders</a:t>
            </a:r>
            <a:r>
              <a:rPr lang="en-GB" sz="1500" dirty="0"/>
              <a:t> spotlight fan-</a:t>
            </a:r>
            <a:r>
              <a:rPr lang="en-GB" sz="1500" dirty="0" err="1"/>
              <a:t>favorite</a:t>
            </a:r>
            <a:r>
              <a:rPr lang="en-GB" sz="1500" dirty="0"/>
              <a:t> personalities through collectible parody sets. These limited runs drive excitement, exclusivity, and repeat purchases.</a:t>
            </a:r>
          </a:p>
          <a:p>
            <a:pPr>
              <a:defRPr sz="1800">
                <a:latin typeface="Calibri"/>
              </a:defRPr>
            </a:pPr>
            <a:r>
              <a:rPr lang="en-GB" sz="1500" b="1" dirty="0"/>
              <a:t>Digital Companion App</a:t>
            </a:r>
            <a:br>
              <a:rPr lang="en-GB" sz="1500" dirty="0"/>
            </a:br>
            <a:r>
              <a:rPr lang="en-GB" sz="1500" dirty="0"/>
              <a:t>The companion app enhances the experience with digital deck-building, collection tracking, and online play — connecting players anytime, anywhere.</a:t>
            </a:r>
          </a:p>
          <a:p>
            <a:pPr>
              <a:defRPr sz="1800">
                <a:latin typeface="Calibri"/>
              </a:defRPr>
            </a:pPr>
            <a:r>
              <a:rPr lang="en-GB" sz="1600" b="1" dirty="0"/>
              <a:t>Multi-Channel Distribution</a:t>
            </a:r>
            <a:br>
              <a:rPr lang="en-GB" sz="1600" dirty="0"/>
            </a:br>
            <a:r>
              <a:rPr lang="en-GB" sz="1600" dirty="0"/>
              <a:t>Available through major retailers, specialty game stores, and online platforms, </a:t>
            </a:r>
            <a:r>
              <a:rPr lang="en-GB" sz="1600" i="1" dirty="0"/>
              <a:t>The Who’s Who TCG</a:t>
            </a:r>
            <a:r>
              <a:rPr lang="en-GB" sz="1600" dirty="0"/>
              <a:t> is designed for easy access and broad market reach.</a:t>
            </a:r>
          </a:p>
          <a:p>
            <a:pPr>
              <a:defRPr sz="1800">
                <a:latin typeface="Calibri"/>
              </a:defRPr>
            </a:pPr>
            <a:r>
              <a:rPr lang="en-GB" sz="1600" b="1" dirty="0"/>
              <a:t>Multi-Channel Distribution</a:t>
            </a:r>
            <a:br>
              <a:rPr lang="en-GB" sz="1600" dirty="0"/>
            </a:br>
            <a:r>
              <a:rPr lang="en-GB" sz="1600" dirty="0"/>
              <a:t>Available through major retailers, specialty game stores, and online platforms, </a:t>
            </a:r>
            <a:r>
              <a:rPr lang="en-GB" sz="1600" i="1" dirty="0"/>
              <a:t>The Who’s Who TCG</a:t>
            </a:r>
            <a:r>
              <a:rPr lang="en-GB" sz="1600" dirty="0"/>
              <a:t> is designed for easy access and broad market reach.</a:t>
            </a:r>
            <a:endParaRPr lang="en-GB" sz="1500" dirty="0"/>
          </a:p>
          <a:p>
            <a:pPr>
              <a:defRPr sz="1800">
                <a:latin typeface="Calibri"/>
              </a:defRPr>
            </a:pPr>
            <a:endParaRPr lang="en-GB" sz="1500" dirty="0"/>
          </a:p>
          <a:p>
            <a:pPr>
              <a:defRPr sz="1800">
                <a:latin typeface="Calibri"/>
              </a:defRPr>
            </a:pPr>
            <a:endParaRPr lang="en-GB" sz="1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1" y="286604"/>
            <a:ext cx="7543800" cy="867283"/>
          </a:xfrm>
        </p:spPr>
        <p:txBody>
          <a:bodyPr>
            <a:normAutofit/>
          </a:bodyPr>
          <a:lstStyle/>
          <a:p>
            <a:pPr algn="ctr">
              <a:defRPr sz="3200"/>
            </a:pPr>
            <a:r>
              <a:rPr lang="en-GB" sz="3200" dirty="0"/>
              <a:t>Management Structure</a:t>
            </a:r>
          </a:p>
        </p:txBody>
      </p:sp>
      <p:graphicFrame>
        <p:nvGraphicFramePr>
          <p:cNvPr id="8" name="Content Placeholder 7">
            <a:extLst>
              <a:ext uri="{FF2B5EF4-FFF2-40B4-BE49-F238E27FC236}">
                <a16:creationId xmlns:a16="http://schemas.microsoft.com/office/drawing/2014/main" id="{C86710A0-0CAA-D56D-2420-7187C270823B}"/>
              </a:ext>
            </a:extLst>
          </p:cNvPr>
          <p:cNvGraphicFramePr>
            <a:graphicFrameLocks noGrp="1"/>
          </p:cNvGraphicFramePr>
          <p:nvPr>
            <p:ph idx="1"/>
            <p:extLst>
              <p:ext uri="{D42A27DB-BD31-4B8C-83A1-F6EECF244321}">
                <p14:modId xmlns:p14="http://schemas.microsoft.com/office/powerpoint/2010/main" val="2618735727"/>
              </p:ext>
            </p:extLst>
          </p:nvPr>
        </p:nvGraphicFramePr>
        <p:xfrm>
          <a:off x="822722" y="1864724"/>
          <a:ext cx="7544038" cy="3128554"/>
        </p:xfrm>
        <a:graphic>
          <a:graphicData uri="http://schemas.openxmlformats.org/drawingml/2006/table">
            <a:tbl>
              <a:tblPr/>
              <a:tblGrid>
                <a:gridCol w="3716272">
                  <a:extLst>
                    <a:ext uri="{9D8B030D-6E8A-4147-A177-3AD203B41FA5}">
                      <a16:colId xmlns:a16="http://schemas.microsoft.com/office/drawing/2014/main" val="1260807179"/>
                    </a:ext>
                  </a:extLst>
                </a:gridCol>
                <a:gridCol w="3827766">
                  <a:extLst>
                    <a:ext uri="{9D8B030D-6E8A-4147-A177-3AD203B41FA5}">
                      <a16:colId xmlns:a16="http://schemas.microsoft.com/office/drawing/2014/main" val="2575589557"/>
                    </a:ext>
                  </a:extLst>
                </a:gridCol>
              </a:tblGrid>
              <a:tr h="315033">
                <a:tc>
                  <a:txBody>
                    <a:bodyPr/>
                    <a:lstStyle/>
                    <a:p>
                      <a:pPr>
                        <a:buNone/>
                      </a:pPr>
                      <a:r>
                        <a:rPr lang="en-GB" sz="1400" b="1"/>
                        <a:t>Role</a:t>
                      </a:r>
                      <a:endParaRPr lang="en-GB" sz="1400"/>
                    </a:p>
                  </a:txBody>
                  <a:tcPr marL="65083" marR="65083" marT="32542" marB="32542" anchor="ctr">
                    <a:lnL>
                      <a:noFill/>
                    </a:lnL>
                    <a:lnR>
                      <a:noFill/>
                    </a:lnR>
                    <a:lnT>
                      <a:noFill/>
                    </a:lnT>
                    <a:lnB>
                      <a:noFill/>
                    </a:lnB>
                    <a:noFill/>
                  </a:tcPr>
                </a:tc>
                <a:tc>
                  <a:txBody>
                    <a:bodyPr/>
                    <a:lstStyle/>
                    <a:p>
                      <a:pPr>
                        <a:buNone/>
                      </a:pPr>
                      <a:r>
                        <a:rPr lang="en-GB" sz="1400" b="1"/>
                        <a:t>Responsibilities</a:t>
                      </a:r>
                      <a:endParaRPr lang="en-GB" sz="1400"/>
                    </a:p>
                  </a:txBody>
                  <a:tcPr marL="65083" marR="65083" marT="32542" marB="32542" anchor="ctr">
                    <a:lnL>
                      <a:noFill/>
                    </a:lnL>
                    <a:lnR>
                      <a:noFill/>
                    </a:lnR>
                    <a:lnT>
                      <a:noFill/>
                    </a:lnT>
                    <a:lnB>
                      <a:noFill/>
                    </a:lnB>
                    <a:noFill/>
                  </a:tcPr>
                </a:tc>
                <a:extLst>
                  <a:ext uri="{0D108BD9-81ED-4DB2-BD59-A6C34878D82A}">
                    <a16:rowId xmlns:a16="http://schemas.microsoft.com/office/drawing/2014/main" val="2605052331"/>
                  </a:ext>
                </a:extLst>
              </a:tr>
              <a:tr h="1353045">
                <a:tc>
                  <a:txBody>
                    <a:bodyPr/>
                    <a:lstStyle/>
                    <a:p>
                      <a:pPr>
                        <a:buNone/>
                      </a:pPr>
                      <a:r>
                        <a:rPr lang="en-GB" sz="1400" b="1" dirty="0"/>
                        <a:t>Managing Director &amp; Founder</a:t>
                      </a:r>
                      <a:endParaRPr lang="en-GB" sz="1400" dirty="0"/>
                    </a:p>
                  </a:txBody>
                  <a:tcPr marL="65083" marR="65083" marT="32542" marB="32542" anchor="ctr">
                    <a:lnL>
                      <a:noFill/>
                    </a:lnL>
                    <a:lnR>
                      <a:noFill/>
                    </a:lnR>
                    <a:lnT>
                      <a:noFill/>
                    </a:lnT>
                    <a:lnB>
                      <a:noFill/>
                    </a:lnB>
                    <a:noFill/>
                  </a:tcPr>
                </a:tc>
                <a:tc>
                  <a:txBody>
                    <a:bodyPr/>
                    <a:lstStyle/>
                    <a:p>
                      <a:pPr>
                        <a:buNone/>
                      </a:pPr>
                      <a:r>
                        <a:rPr lang="en-GB" sz="1400" dirty="0"/>
                        <a:t>Leads overall business strategy, creative direction, and legal compliance. In the early stages, the Founder will also act as </a:t>
                      </a:r>
                      <a:r>
                        <a:rPr lang="en-GB" sz="1400" b="1" dirty="0"/>
                        <a:t>Lead Designer</a:t>
                      </a:r>
                      <a:r>
                        <a:rPr lang="en-GB" sz="1400" dirty="0"/>
                        <a:t> and </a:t>
                      </a:r>
                      <a:r>
                        <a:rPr lang="en-GB" sz="1400" b="1" dirty="0"/>
                        <a:t>Operations Manager</a:t>
                      </a:r>
                      <a:r>
                        <a:rPr lang="en-GB" sz="1400" dirty="0"/>
                        <a:t>, overseeing product development, supplier coordination, logistics, and distribution through local courier partners.</a:t>
                      </a:r>
                    </a:p>
                  </a:txBody>
                  <a:tcPr marL="65083" marR="65083" marT="32542" marB="32542" anchor="ctr">
                    <a:lnL>
                      <a:noFill/>
                    </a:lnL>
                    <a:lnR>
                      <a:noFill/>
                    </a:lnR>
                    <a:lnT>
                      <a:noFill/>
                    </a:lnT>
                    <a:lnB>
                      <a:noFill/>
                    </a:lnB>
                    <a:noFill/>
                  </a:tcPr>
                </a:tc>
                <a:extLst>
                  <a:ext uri="{0D108BD9-81ED-4DB2-BD59-A6C34878D82A}">
                    <a16:rowId xmlns:a16="http://schemas.microsoft.com/office/drawing/2014/main" val="45292244"/>
                  </a:ext>
                </a:extLst>
              </a:tr>
              <a:tr h="730238">
                <a:tc>
                  <a:txBody>
                    <a:bodyPr/>
                    <a:lstStyle/>
                    <a:p>
                      <a:pPr>
                        <a:buNone/>
                      </a:pPr>
                      <a:r>
                        <a:rPr lang="en-GB" sz="1400" b="1"/>
                        <a:t>Marketing &amp; Community Lead</a:t>
                      </a:r>
                      <a:endParaRPr lang="en-GB" sz="1400"/>
                    </a:p>
                  </a:txBody>
                  <a:tcPr marL="65083" marR="65083" marT="32542" marB="32542" anchor="ctr">
                    <a:lnL>
                      <a:noFill/>
                    </a:lnL>
                    <a:lnR>
                      <a:noFill/>
                    </a:lnR>
                    <a:lnT>
                      <a:noFill/>
                    </a:lnT>
                    <a:lnB>
                      <a:noFill/>
                    </a:lnB>
                    <a:noFill/>
                  </a:tcPr>
                </a:tc>
                <a:tc>
                  <a:txBody>
                    <a:bodyPr/>
                    <a:lstStyle/>
                    <a:p>
                      <a:pPr>
                        <a:buNone/>
                      </a:pPr>
                      <a:r>
                        <a:rPr lang="en-GB" sz="1400"/>
                        <a:t>Manages brand promotion, social media strategy, player engagement, and event coordination to build and sustain the player community.</a:t>
                      </a:r>
                    </a:p>
                  </a:txBody>
                  <a:tcPr marL="65083" marR="65083" marT="32542" marB="32542" anchor="ctr">
                    <a:lnL>
                      <a:noFill/>
                    </a:lnL>
                    <a:lnR>
                      <a:noFill/>
                    </a:lnR>
                    <a:lnT>
                      <a:noFill/>
                    </a:lnT>
                    <a:lnB>
                      <a:noFill/>
                    </a:lnB>
                    <a:noFill/>
                  </a:tcPr>
                </a:tc>
                <a:extLst>
                  <a:ext uri="{0D108BD9-81ED-4DB2-BD59-A6C34878D82A}">
                    <a16:rowId xmlns:a16="http://schemas.microsoft.com/office/drawing/2014/main" val="787600005"/>
                  </a:ext>
                </a:extLst>
              </a:tr>
              <a:tr h="730238">
                <a:tc>
                  <a:txBody>
                    <a:bodyPr/>
                    <a:lstStyle/>
                    <a:p>
                      <a:pPr>
                        <a:buNone/>
                      </a:pPr>
                      <a:r>
                        <a:rPr lang="en-GB" sz="1400" b="1"/>
                        <a:t>Accountant / Finance Manager</a:t>
                      </a:r>
                      <a:endParaRPr lang="en-GB" sz="1400"/>
                    </a:p>
                  </a:txBody>
                  <a:tcPr marL="65083" marR="65083" marT="32542" marB="32542" anchor="ctr">
                    <a:lnL>
                      <a:noFill/>
                    </a:lnL>
                    <a:lnR>
                      <a:noFill/>
                    </a:lnR>
                    <a:lnT>
                      <a:noFill/>
                    </a:lnT>
                    <a:lnB>
                      <a:noFill/>
                    </a:lnB>
                    <a:noFill/>
                  </a:tcPr>
                </a:tc>
                <a:tc>
                  <a:txBody>
                    <a:bodyPr/>
                    <a:lstStyle/>
                    <a:p>
                      <a:pPr>
                        <a:buNone/>
                      </a:pPr>
                      <a:r>
                        <a:rPr lang="en-GB" sz="1400" dirty="0"/>
                        <a:t>Oversees budgeting, financial reporting, and Corporation Tax compliance, ensuring financial transparency and regulatory adherence.</a:t>
                      </a:r>
                    </a:p>
                  </a:txBody>
                  <a:tcPr marL="65083" marR="65083" marT="32542" marB="32542" anchor="ctr">
                    <a:lnL>
                      <a:noFill/>
                    </a:lnL>
                    <a:lnR>
                      <a:noFill/>
                    </a:lnR>
                    <a:lnT>
                      <a:noFill/>
                    </a:lnT>
                    <a:lnB>
                      <a:noFill/>
                    </a:lnB>
                    <a:noFill/>
                  </a:tcPr>
                </a:tc>
                <a:extLst>
                  <a:ext uri="{0D108BD9-81ED-4DB2-BD59-A6C34878D82A}">
                    <a16:rowId xmlns:a16="http://schemas.microsoft.com/office/drawing/2014/main" val="3327978296"/>
                  </a:ext>
                </a:extLst>
              </a:tr>
            </a:tbl>
          </a:graphicData>
        </a:graphic>
      </p:graphicFrame>
      <p:sp>
        <p:nvSpPr>
          <p:cNvPr id="9" name="TextBox 8">
            <a:extLst>
              <a:ext uri="{FF2B5EF4-FFF2-40B4-BE49-F238E27FC236}">
                <a16:creationId xmlns:a16="http://schemas.microsoft.com/office/drawing/2014/main" id="{EB628015-74B4-111C-059A-439307B22283}"/>
              </a:ext>
            </a:extLst>
          </p:cNvPr>
          <p:cNvSpPr txBox="1"/>
          <p:nvPr/>
        </p:nvSpPr>
        <p:spPr>
          <a:xfrm>
            <a:off x="822961" y="4993278"/>
            <a:ext cx="7428649" cy="1200329"/>
          </a:xfrm>
          <a:prstGeom prst="rect">
            <a:avLst/>
          </a:prstGeom>
          <a:noFill/>
        </p:spPr>
        <p:txBody>
          <a:bodyPr wrap="square" rtlCol="0">
            <a:spAutoFit/>
          </a:bodyPr>
          <a:lstStyle/>
          <a:p>
            <a:r>
              <a:rPr lang="en-GB" dirty="0"/>
              <a:t>At launch, the company will operate with a </a:t>
            </a:r>
            <a:r>
              <a:rPr lang="en-GB" b="1" dirty="0"/>
              <a:t>lean core team</a:t>
            </a:r>
            <a:r>
              <a:rPr lang="en-GB" dirty="0"/>
              <a:t>, supported by </a:t>
            </a:r>
            <a:r>
              <a:rPr lang="en-GB" b="1" dirty="0"/>
              <a:t>freelance and project-based specialists</a:t>
            </a:r>
            <a:r>
              <a:rPr lang="en-GB" dirty="0"/>
              <a:t> such as illustrators, card designers, and app developers. This flexible model allows for creative agility and cost efficiency during the startup phase.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1" y="392655"/>
            <a:ext cx="7543800" cy="702302"/>
          </a:xfrm>
        </p:spPr>
        <p:txBody>
          <a:bodyPr/>
          <a:lstStyle/>
          <a:p>
            <a:pPr algn="ctr">
              <a:defRPr sz="3200"/>
            </a:pPr>
            <a:r>
              <a:rPr lang="en-GB" dirty="0"/>
              <a:t>Legal Format</a:t>
            </a:r>
            <a:endParaRPr dirty="0"/>
          </a:p>
        </p:txBody>
      </p:sp>
      <p:sp>
        <p:nvSpPr>
          <p:cNvPr id="3" name="Content Placeholder 2"/>
          <p:cNvSpPr>
            <a:spLocks noGrp="1"/>
          </p:cNvSpPr>
          <p:nvPr>
            <p:ph idx="1"/>
          </p:nvPr>
        </p:nvSpPr>
        <p:spPr>
          <a:xfrm>
            <a:off x="800100" y="1845734"/>
            <a:ext cx="7543801" cy="4023360"/>
          </a:xfrm>
        </p:spPr>
        <p:txBody>
          <a:bodyPr>
            <a:normAutofit fontScale="92500" lnSpcReduction="20000"/>
          </a:bodyPr>
          <a:lstStyle/>
          <a:p>
            <a:r>
              <a:rPr lang="en-GB" i="1" dirty="0"/>
              <a:t>The Who’s Who TCG</a:t>
            </a:r>
            <a:r>
              <a:rPr lang="en-GB" dirty="0"/>
              <a:t> will be registered as a </a:t>
            </a:r>
            <a:r>
              <a:rPr lang="en-GB" b="1" dirty="0"/>
              <a:t>Limited Company (Ltd)</a:t>
            </a:r>
            <a:r>
              <a:rPr lang="en-GB" dirty="0"/>
              <a:t> in the United Kingdom.</a:t>
            </a:r>
            <a:br>
              <a:rPr lang="en-GB" dirty="0"/>
            </a:br>
            <a:r>
              <a:rPr lang="en-GB" dirty="0"/>
              <a:t>This structure ensures:</a:t>
            </a:r>
          </a:p>
          <a:p>
            <a:r>
              <a:rPr lang="en-GB" b="1" dirty="0"/>
              <a:t>Intellectual Property Protection</a:t>
            </a:r>
            <a:r>
              <a:rPr lang="en-GB" dirty="0"/>
              <a:t> – Safeguards parody content, artwork, and brand assets.</a:t>
            </a:r>
          </a:p>
          <a:p>
            <a:r>
              <a:rPr lang="en-GB" b="1" dirty="0"/>
              <a:t>Limited Liability</a:t>
            </a:r>
            <a:r>
              <a:rPr lang="en-GB" dirty="0"/>
              <a:t> – Protects the founder’s personal assets from business risks.</a:t>
            </a:r>
          </a:p>
          <a:p>
            <a:r>
              <a:rPr lang="en-GB" b="1" dirty="0"/>
              <a:t>Tax Efficiency</a:t>
            </a:r>
            <a:r>
              <a:rPr lang="en-GB" dirty="0"/>
              <a:t> – Provides access to Corporation Tax structures and creative industry incentives.</a:t>
            </a:r>
          </a:p>
          <a:p>
            <a:r>
              <a:rPr lang="en-GB" b="1" dirty="0"/>
              <a:t>Professional Credibility</a:t>
            </a:r>
            <a:r>
              <a:rPr lang="en-GB" dirty="0"/>
              <a:t> – Builds trust with retailers, distributors, and investors.</a:t>
            </a:r>
          </a:p>
          <a:p>
            <a:r>
              <a:rPr lang="en-GB" dirty="0"/>
              <a:t>This framework supports </a:t>
            </a:r>
            <a:r>
              <a:rPr lang="en-GB" b="1" dirty="0"/>
              <a:t>accountability</a:t>
            </a:r>
            <a:r>
              <a:rPr lang="en-GB" dirty="0"/>
              <a:t>, </a:t>
            </a:r>
            <a:r>
              <a:rPr lang="en-GB" b="1" dirty="0"/>
              <a:t>legal compliance</a:t>
            </a:r>
            <a:r>
              <a:rPr lang="en-GB" dirty="0"/>
              <a:t>, and </a:t>
            </a:r>
            <a:r>
              <a:rPr lang="en-GB" b="1" dirty="0"/>
              <a:t>scalable growth</a:t>
            </a:r>
            <a:r>
              <a:rPr lang="en-GB" dirty="0"/>
              <a:t>, establishing a strong foundation for launching and expanding a parody-based collectible card game in the UK market.</a:t>
            </a:r>
          </a:p>
          <a:p>
            <a:pPr>
              <a:defRPr sz="1800">
                <a:latin typeface="Calibri"/>
              </a:defRPr>
            </a:pP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1" y="420887"/>
            <a:ext cx="7199811" cy="268567"/>
          </a:xfrm>
        </p:spPr>
        <p:txBody>
          <a:bodyPr>
            <a:normAutofit fontScale="90000"/>
          </a:bodyPr>
          <a:lstStyle/>
          <a:p>
            <a:pPr algn="ctr">
              <a:defRPr sz="3200"/>
            </a:pPr>
            <a:r>
              <a:rPr lang="en-GB" dirty="0"/>
              <a:t>PESTEL ANALYSES</a:t>
            </a:r>
          </a:p>
        </p:txBody>
      </p:sp>
      <p:pic>
        <p:nvPicPr>
          <p:cNvPr id="11" name="Picture 10">
            <a:extLst>
              <a:ext uri="{FF2B5EF4-FFF2-40B4-BE49-F238E27FC236}">
                <a16:creationId xmlns:a16="http://schemas.microsoft.com/office/drawing/2014/main" id="{47F30BF6-6839-104A-98DD-F8167D92EE63}"/>
              </a:ext>
            </a:extLst>
          </p:cNvPr>
          <p:cNvPicPr>
            <a:picLocks noChangeAspect="1"/>
          </p:cNvPicPr>
          <p:nvPr/>
        </p:nvPicPr>
        <p:blipFill>
          <a:blip r:embed="rId2"/>
          <a:stretch>
            <a:fillRect/>
          </a:stretch>
        </p:blipFill>
        <p:spPr>
          <a:xfrm>
            <a:off x="0" y="714854"/>
            <a:ext cx="9144000" cy="560974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6"/>
            <a:ext cx="7543800" cy="593246"/>
          </a:xfrm>
        </p:spPr>
        <p:txBody>
          <a:bodyPr/>
          <a:lstStyle/>
          <a:p>
            <a:pPr algn="ctr">
              <a:defRPr sz="3200"/>
            </a:pPr>
            <a:r>
              <a:rPr lang="en-GB" sz="3200" dirty="0"/>
              <a:t>Funding required and allocation</a:t>
            </a:r>
            <a:endParaRPr dirty="0"/>
          </a:p>
        </p:txBody>
      </p:sp>
      <p:sp>
        <p:nvSpPr>
          <p:cNvPr id="5" name="Rectangle 2">
            <a:extLst>
              <a:ext uri="{FF2B5EF4-FFF2-40B4-BE49-F238E27FC236}">
                <a16:creationId xmlns:a16="http://schemas.microsoft.com/office/drawing/2014/main" id="{2355D756-E466-94BD-9F28-C67FDF2E403C}"/>
              </a:ext>
            </a:extLst>
          </p:cNvPr>
          <p:cNvSpPr>
            <a:spLocks noGrp="1" noChangeArrowheads="1"/>
          </p:cNvSpPr>
          <p:nvPr>
            <p:ph idx="1"/>
          </p:nvPr>
        </p:nvSpPr>
        <p:spPr bwMode="auto">
          <a:xfrm>
            <a:off x="355600" y="1122236"/>
            <a:ext cx="8331200" cy="4961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lvl="0" indent="0" defTabSz="914400" eaLnBrk="0" fontAlgn="base" hangingPunct="0">
              <a:lnSpc>
                <a:spcPct val="100000"/>
              </a:lnSpc>
              <a:spcBef>
                <a:spcPct val="0"/>
              </a:spcBef>
              <a:spcAft>
                <a:spcPct val="0"/>
              </a:spcAft>
              <a:buClrTx/>
              <a:buSzTx/>
              <a:buNone/>
            </a:pPr>
            <a:r>
              <a:rPr lang="en-GB" sz="1200" dirty="0"/>
              <a:t>We will require £120,000 to cover product development, digital infrastructure, </a:t>
            </a:r>
            <a:r>
              <a:rPr lang="en-US" altLang="en-US" sz="1200" dirty="0">
                <a:solidFill>
                  <a:schemeClr val="tx1"/>
                </a:solidFill>
              </a:rPr>
              <a:t>of the initial startup costs and it’s allocations:</a:t>
            </a:r>
            <a:r>
              <a:rPr lang="en-GB" sz="1200" dirty="0"/>
              <a:t>marketing, production, and operations for the first 12–18 months.</a:t>
            </a:r>
            <a:r>
              <a:rPr lang="en-US" altLang="en-US" sz="1200" dirty="0">
                <a:solidFill>
                  <a:schemeClr val="tx1"/>
                </a:solidFill>
              </a:rPr>
              <a:t>Below is a breakdown of allocation of funds.</a:t>
            </a:r>
          </a:p>
          <a:p>
            <a:pPr marL="0" lvl="0" indent="0" defTabSz="914400" eaLnBrk="0" fontAlgn="base" hangingPunct="0">
              <a:lnSpc>
                <a:spcPct val="100000"/>
              </a:lnSpc>
              <a:spcBef>
                <a:spcPct val="0"/>
              </a:spcBef>
              <a:spcAft>
                <a:spcPct val="0"/>
              </a:spcAft>
              <a:buClrTx/>
              <a:buSzTx/>
              <a:buNone/>
            </a:pPr>
            <a:endParaRPr lang="en-GB" sz="1200" b="1" dirty="0"/>
          </a:p>
          <a:p>
            <a:r>
              <a:rPr lang="en-GB" sz="1200" b="1" dirty="0"/>
              <a:t>Product Development (40% – £48,000)</a:t>
            </a:r>
            <a:endParaRPr lang="en-GB" sz="1200" dirty="0"/>
          </a:p>
          <a:p>
            <a:pPr lvl="1"/>
            <a:r>
              <a:rPr lang="en-GB" sz="1200" dirty="0"/>
              <a:t>Card design &amp; artwork: £30,000</a:t>
            </a:r>
          </a:p>
          <a:p>
            <a:pPr lvl="1"/>
            <a:r>
              <a:rPr lang="en-GB" sz="1200" dirty="0"/>
              <a:t>Rulebook creation &amp; prototyping: £18,000</a:t>
            </a:r>
          </a:p>
          <a:p>
            <a:r>
              <a:rPr lang="en-GB" sz="1200" b="1" dirty="0"/>
              <a:t>Digital Infrastructure (25% – £30,000)</a:t>
            </a:r>
            <a:endParaRPr lang="en-GB" sz="1200" dirty="0"/>
          </a:p>
          <a:p>
            <a:pPr lvl="1"/>
            <a:r>
              <a:rPr lang="en-GB" sz="1200" dirty="0"/>
              <a:t>Website development &amp; hosting: £12,000</a:t>
            </a:r>
          </a:p>
          <a:p>
            <a:pPr lvl="1"/>
            <a:r>
              <a:rPr lang="en-GB" sz="1200" dirty="0"/>
              <a:t>Companion app development (iOS &amp; Android): £18,000</a:t>
            </a:r>
          </a:p>
          <a:p>
            <a:r>
              <a:rPr lang="en-GB" sz="1200" b="1" dirty="0"/>
              <a:t>Marketing &amp; Promotion (20% – £24,000)</a:t>
            </a:r>
            <a:endParaRPr lang="en-GB" sz="1200" dirty="0"/>
          </a:p>
          <a:p>
            <a:pPr lvl="1"/>
            <a:r>
              <a:rPr lang="en-GB" sz="1200" dirty="0"/>
              <a:t>Influencer collaborations &amp; social media ads: £15,000</a:t>
            </a:r>
          </a:p>
          <a:p>
            <a:pPr lvl="1"/>
            <a:r>
              <a:rPr lang="en-GB" sz="1200" dirty="0"/>
              <a:t>Content creation &amp; community engagement: £9,000</a:t>
            </a:r>
          </a:p>
          <a:p>
            <a:r>
              <a:rPr lang="en-GB" sz="1200" b="1" dirty="0"/>
              <a:t>Physical Production &amp; Distribution (10% – £12,000)</a:t>
            </a:r>
            <a:endParaRPr lang="en-GB" sz="1200" dirty="0"/>
          </a:p>
          <a:p>
            <a:pPr lvl="1"/>
            <a:r>
              <a:rPr lang="en-GB" sz="1200" dirty="0"/>
              <a:t>Printing initial card sets (e.g., 5,000–10,000 packs): £8,000</a:t>
            </a:r>
          </a:p>
          <a:p>
            <a:pPr lvl="1"/>
            <a:r>
              <a:rPr lang="en-GB" sz="1200" dirty="0"/>
              <a:t>Packaging &amp; shipping: £4,000</a:t>
            </a:r>
          </a:p>
          <a:p>
            <a:r>
              <a:rPr lang="en-GB" sz="1200" b="1" dirty="0"/>
              <a:t>Operational &amp; Miscellaneous Costs (5% – £6,000)</a:t>
            </a:r>
            <a:endParaRPr lang="en-GB" sz="1200" dirty="0"/>
          </a:p>
          <a:p>
            <a:pPr lvl="1"/>
            <a:r>
              <a:rPr lang="en-GB" sz="1200" dirty="0"/>
              <a:t>Office setup, legal fees, insurance, and contingencies: £6,000</a:t>
            </a:r>
          </a:p>
          <a:p>
            <a:pPr lvl="1"/>
            <a:endParaRPr lang="en-GB" sz="11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66863"/>
            <a:ext cx="7543800" cy="442738"/>
          </a:xfrm>
        </p:spPr>
        <p:txBody>
          <a:bodyPr>
            <a:normAutofit fontScale="90000"/>
          </a:bodyPr>
          <a:lstStyle/>
          <a:p>
            <a:pPr algn="ctr">
              <a:defRPr sz="3200"/>
            </a:pPr>
            <a:r>
              <a:rPr lang="en-GB" dirty="0"/>
              <a:t>Marketing</a:t>
            </a:r>
            <a:endParaRPr dirty="0"/>
          </a:p>
        </p:txBody>
      </p:sp>
      <p:sp>
        <p:nvSpPr>
          <p:cNvPr id="3" name="Content Placeholder 2"/>
          <p:cNvSpPr>
            <a:spLocks noGrp="1"/>
          </p:cNvSpPr>
          <p:nvPr>
            <p:ph idx="1"/>
          </p:nvPr>
        </p:nvSpPr>
        <p:spPr>
          <a:xfrm>
            <a:off x="800099" y="896207"/>
            <a:ext cx="7543801" cy="5961793"/>
          </a:xfrm>
        </p:spPr>
        <p:txBody>
          <a:bodyPr>
            <a:noAutofit/>
          </a:bodyPr>
          <a:lstStyle/>
          <a:p>
            <a:pPr>
              <a:buNone/>
            </a:pPr>
            <a:r>
              <a:rPr lang="en-GB" sz="1400" b="1" dirty="0"/>
              <a:t>1. Influencer Marketing</a:t>
            </a:r>
          </a:p>
          <a:p>
            <a:pPr>
              <a:buFont typeface="Arial" panose="020B0604020202020204" pitchFamily="34" charset="0"/>
              <a:buChar char="•"/>
            </a:pPr>
            <a:r>
              <a:rPr lang="en-GB" sz="1400" dirty="0"/>
              <a:t>Partner with gaming, comedy, and pop-culture influencers on TikTok, Instagram, X, and YouTube to showcase rare cards, humorous reveals, and parody content.</a:t>
            </a:r>
          </a:p>
          <a:p>
            <a:pPr>
              <a:buFont typeface="Arial" panose="020B0604020202020204" pitchFamily="34" charset="0"/>
              <a:buChar char="•"/>
            </a:pPr>
            <a:r>
              <a:rPr lang="en-GB" sz="1400" dirty="0"/>
              <a:t>Serves as the </a:t>
            </a:r>
            <a:r>
              <a:rPr lang="en-GB" sz="1400" b="1" dirty="0"/>
              <a:t>primary promotional channel</a:t>
            </a:r>
            <a:r>
              <a:rPr lang="en-GB" sz="1400" dirty="0"/>
              <a:t> to drive viral engagement, brand awareness, and community growth.</a:t>
            </a:r>
          </a:p>
          <a:p>
            <a:pPr>
              <a:buNone/>
            </a:pPr>
            <a:r>
              <a:rPr lang="en-GB" sz="1400" b="1" dirty="0"/>
              <a:t>2. Digital &amp; Online Marketing</a:t>
            </a:r>
          </a:p>
          <a:p>
            <a:pPr>
              <a:buFont typeface="Arial" panose="020B0604020202020204" pitchFamily="34" charset="0"/>
              <a:buChar char="•"/>
            </a:pPr>
            <a:r>
              <a:rPr lang="en-GB" sz="1400" b="1" dirty="0"/>
              <a:t>Website:</a:t>
            </a:r>
            <a:r>
              <a:rPr lang="en-GB" sz="1400" dirty="0"/>
              <a:t> Parody-themed hub for products, rulebooks, rare card highlights, and online purchases.</a:t>
            </a:r>
          </a:p>
          <a:p>
            <a:pPr>
              <a:buFont typeface="Arial" panose="020B0604020202020204" pitchFamily="34" charset="0"/>
              <a:buChar char="•"/>
            </a:pPr>
            <a:r>
              <a:rPr lang="en-GB" sz="1400" b="1" dirty="0"/>
              <a:t>Social Media:</a:t>
            </a:r>
            <a:r>
              <a:rPr lang="en-GB" sz="1400" dirty="0"/>
              <a:t> Short, shareable parody clips complement influencer campaigns.</a:t>
            </a:r>
          </a:p>
          <a:p>
            <a:pPr>
              <a:buFont typeface="Arial" panose="020B0604020202020204" pitchFamily="34" charset="0"/>
              <a:buChar char="•"/>
            </a:pPr>
            <a:r>
              <a:rPr lang="en-GB" sz="1400" b="1" dirty="0"/>
              <a:t>Companion App:</a:t>
            </a:r>
            <a:r>
              <a:rPr lang="en-GB" sz="1400" dirty="0"/>
              <a:t> Deck tracking, digital pack openings, rarity tracking, and card trading boost retention.</a:t>
            </a:r>
          </a:p>
          <a:p>
            <a:pPr>
              <a:buFont typeface="Arial" panose="020B0604020202020204" pitchFamily="34" charset="0"/>
              <a:buChar char="•"/>
            </a:pPr>
            <a:r>
              <a:rPr lang="en-GB" sz="1400" b="1" dirty="0"/>
              <a:t>Community Marketing:</a:t>
            </a:r>
            <a:r>
              <a:rPr lang="en-GB" sz="1400" dirty="0"/>
              <a:t> Newsletters and Discord/Reddit maintain engagement and announce rare card drops.</a:t>
            </a:r>
          </a:p>
          <a:p>
            <a:pPr>
              <a:buNone/>
            </a:pPr>
            <a:r>
              <a:rPr lang="en-GB" sz="1400" b="1" dirty="0"/>
              <a:t>3. Branding Approach</a:t>
            </a:r>
          </a:p>
          <a:p>
            <a:pPr>
              <a:buFont typeface="Arial" panose="020B0604020202020204" pitchFamily="34" charset="0"/>
              <a:buChar char="•"/>
            </a:pPr>
            <a:r>
              <a:rPr lang="en-GB" sz="1400" b="1" dirty="0"/>
              <a:t>Tone:</a:t>
            </a:r>
            <a:r>
              <a:rPr lang="en-GB" sz="1400" dirty="0"/>
              <a:t> Humorous, satirical style differentiates from traditional TCGs.</a:t>
            </a:r>
          </a:p>
          <a:p>
            <a:pPr>
              <a:buFont typeface="Arial" panose="020B0604020202020204" pitchFamily="34" charset="0"/>
              <a:buChar char="•"/>
            </a:pPr>
            <a:r>
              <a:rPr lang="en-GB" sz="1400" b="1" dirty="0"/>
              <a:t>Shareability:</a:t>
            </a:r>
            <a:r>
              <a:rPr lang="en-GB" sz="1400" dirty="0"/>
              <a:t> Pop-culture relevance and influencer-driven content drive organic viral promotion.</a:t>
            </a:r>
          </a:p>
          <a:p>
            <a:endParaRPr lang="en-GB" sz="1400" dirty="0"/>
          </a:p>
        </p:txBody>
      </p:sp>
    </p:spTree>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docProps/app.xml><?xml version="1.0" encoding="utf-8"?>
<Properties xmlns="http://schemas.openxmlformats.org/officeDocument/2006/extended-properties" xmlns:vt="http://schemas.openxmlformats.org/officeDocument/2006/docPropsVTypes">
  <Template>Retrospect</Template>
  <TotalTime>2189</TotalTime>
  <Words>925</Words>
  <Application>Microsoft Office PowerPoint</Application>
  <PresentationFormat>On-screen Show (4:3)</PresentationFormat>
  <Paragraphs>64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Retrospect</vt:lpstr>
      <vt:lpstr>The Who’s Who: A Parody Trading Card Game</vt:lpstr>
      <vt:lpstr>Overview of the Business Idea</vt:lpstr>
      <vt:lpstr>Product and Service Offering</vt:lpstr>
      <vt:lpstr>Management Structure</vt:lpstr>
      <vt:lpstr>Legal Format</vt:lpstr>
      <vt:lpstr>PESTEL ANALYSES</vt:lpstr>
      <vt:lpstr>Funding required and allocation</vt:lpstr>
      <vt:lpstr>Marketing</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Mo</dc:creator>
  <cp:keywords/>
  <dc:description>generated using python-pptx</dc:description>
  <cp:lastModifiedBy>Mohammed Razzaque (2126598)</cp:lastModifiedBy>
  <cp:revision>9</cp:revision>
  <dcterms:created xsi:type="dcterms:W3CDTF">2013-01-27T09:14:16Z</dcterms:created>
  <dcterms:modified xsi:type="dcterms:W3CDTF">2025-11-10T00:01:55Z</dcterms:modified>
  <cp:category/>
</cp:coreProperties>
</file>