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rawings/drawing2.xml" ContentType="application/vnd.openxmlformats-officedocument.drawingml.chartshape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6"/>
  </p:notesMasterIdLst>
  <p:sldIdLst>
    <p:sldId id="257"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7E29A6-F1C1-425A-9735-09D4D1734152}" v="425" dt="2026-04-19T19:28:09.4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28" autoAdjust="0"/>
    <p:restoredTop sz="94110" autoAdjust="0"/>
  </p:normalViewPr>
  <p:slideViewPr>
    <p:cSldViewPr snapToGrid="0">
      <p:cViewPr varScale="1">
        <p:scale>
          <a:sx n="18" d="100"/>
          <a:sy n="18" d="100"/>
        </p:scale>
        <p:origin x="168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chartUserShapes" Target="../drawings/drawing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0.22626351797602115"/>
          <c:y val="0.18518518518518517"/>
          <c:w val="0.67693721358503411"/>
          <c:h val="0.72363199472465956"/>
        </c:manualLayout>
      </c:layout>
      <c:bar3DChart>
        <c:barDir val="bar"/>
        <c:grouping val="clustered"/>
        <c:varyColors val="0"/>
        <c:ser>
          <c:idx val="0"/>
          <c:order val="0"/>
          <c:tx>
            <c:strRef>
              <c:f>Sheet1!$C$2</c:f>
              <c:strCache>
                <c:ptCount val="1"/>
                <c:pt idx="0">
                  <c:v>Cd</c:v>
                </c:pt>
              </c:strCache>
            </c:strRef>
          </c:tx>
          <c:spPr>
            <a:solidFill>
              <a:schemeClr val="accent1"/>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Sheet1!$B$3:$B$8</c:f>
              <c:strCache>
                <c:ptCount val="6"/>
                <c:pt idx="0">
                  <c:v>1980 Peugeot 305 GL</c:v>
                </c:pt>
                <c:pt idx="1">
                  <c:v>1986 Subaru XT</c:v>
                </c:pt>
                <c:pt idx="2">
                  <c:v>Porsche 911 Carrera</c:v>
                </c:pt>
                <c:pt idx="3">
                  <c:v>1982 Corvette</c:v>
                </c:pt>
                <c:pt idx="4">
                  <c:v>2000 Ferrari F-1 (high downforce)</c:v>
                </c:pt>
                <c:pt idx="5">
                  <c:v>Porsche 917/30</c:v>
                </c:pt>
              </c:strCache>
            </c:strRef>
          </c:cat>
          <c:val>
            <c:numRef>
              <c:f>Sheet1!$C$3:$C$8</c:f>
              <c:numCache>
                <c:formatCode>General</c:formatCode>
                <c:ptCount val="6"/>
                <c:pt idx="0">
                  <c:v>0.44</c:v>
                </c:pt>
                <c:pt idx="1">
                  <c:v>0.3</c:v>
                </c:pt>
                <c:pt idx="2">
                  <c:v>0.38</c:v>
                </c:pt>
                <c:pt idx="3">
                  <c:v>0.37</c:v>
                </c:pt>
                <c:pt idx="4">
                  <c:v>0.99</c:v>
                </c:pt>
                <c:pt idx="5">
                  <c:v>0.56999999999999995</c:v>
                </c:pt>
              </c:numCache>
            </c:numRef>
          </c:val>
          <c:extLst>
            <c:ext xmlns:c16="http://schemas.microsoft.com/office/drawing/2014/chart" uri="{C3380CC4-5D6E-409C-BE32-E72D297353CC}">
              <c16:uniqueId val="{00000000-4D51-42FE-ABA3-B82424DA3AFD}"/>
            </c:ext>
          </c:extLst>
        </c:ser>
        <c:dLbls>
          <c:showLegendKey val="0"/>
          <c:showVal val="1"/>
          <c:showCatName val="0"/>
          <c:showSerName val="0"/>
          <c:showPercent val="0"/>
          <c:showBubbleSize val="0"/>
        </c:dLbls>
        <c:gapWidth val="150"/>
        <c:shape val="box"/>
        <c:axId val="1668090607"/>
        <c:axId val="1668091087"/>
        <c:axId val="0"/>
      </c:bar3DChart>
      <c:catAx>
        <c:axId val="1668090607"/>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Year/Make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68091087"/>
        <c:crosses val="autoZero"/>
        <c:auto val="1"/>
        <c:lblAlgn val="ctr"/>
        <c:lblOffset val="100"/>
        <c:noMultiLvlLbl val="0"/>
      </c:catAx>
      <c:valAx>
        <c:axId val="1668091087"/>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Drag (Cd)</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68090607"/>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userShapes r:id="rId4"/>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Graph showing lift of differnt cars</a:t>
            </a:r>
          </a:p>
        </c:rich>
      </c:tx>
      <c:layout>
        <c:manualLayout>
          <c:xMode val="edge"/>
          <c:yMode val="edge"/>
          <c:x val="0.33850703475313615"/>
          <c:y val="8.8357619696745517E-3"/>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bar"/>
        <c:grouping val="clustered"/>
        <c:varyColors val="0"/>
        <c:ser>
          <c:idx val="0"/>
          <c:order val="0"/>
          <c:spPr>
            <a:solidFill>
              <a:schemeClr val="accent1"/>
            </a:solidFill>
            <a:ln>
              <a:noFill/>
            </a:ln>
            <a:effectLst/>
            <a:sp3d/>
          </c:spPr>
          <c:invertIfNegative val="0"/>
          <c:cat>
            <c:strRef>
              <c:f>(Sheet1!$B$3:$B$4,Sheet1!$B$7:$B$8)</c:f>
              <c:strCache>
                <c:ptCount val="4"/>
                <c:pt idx="0">
                  <c:v>1980 Peugeot 305 GL</c:v>
                </c:pt>
                <c:pt idx="1">
                  <c:v>1986 Subaru XT</c:v>
                </c:pt>
                <c:pt idx="2">
                  <c:v>2000 Ferrari F-1 (high downforce)</c:v>
                </c:pt>
                <c:pt idx="3">
                  <c:v>Porsche 917/30</c:v>
                </c:pt>
              </c:strCache>
            </c:strRef>
          </c:cat>
          <c:val>
            <c:numRef>
              <c:f>(Sheet1!$D$3:$D$4,Sheet1!$D$7:$D$8)</c:f>
              <c:numCache>
                <c:formatCode>General</c:formatCode>
                <c:ptCount val="4"/>
                <c:pt idx="0">
                  <c:v>0.44</c:v>
                </c:pt>
                <c:pt idx="1">
                  <c:v>0.1</c:v>
                </c:pt>
                <c:pt idx="2">
                  <c:v>-2.85</c:v>
                </c:pt>
                <c:pt idx="3">
                  <c:v>-1.04</c:v>
                </c:pt>
              </c:numCache>
            </c:numRef>
          </c:val>
          <c:extLst>
            <c:ext xmlns:c16="http://schemas.microsoft.com/office/drawing/2014/chart" uri="{C3380CC4-5D6E-409C-BE32-E72D297353CC}">
              <c16:uniqueId val="{00000000-759E-47A0-B1FD-2B67D30B5BF3}"/>
            </c:ext>
          </c:extLst>
        </c:ser>
        <c:dLbls>
          <c:showLegendKey val="0"/>
          <c:showVal val="0"/>
          <c:showCatName val="0"/>
          <c:showSerName val="0"/>
          <c:showPercent val="0"/>
          <c:showBubbleSize val="0"/>
        </c:dLbls>
        <c:gapWidth val="150"/>
        <c:shape val="box"/>
        <c:axId val="1996678479"/>
        <c:axId val="1996680879"/>
        <c:axId val="0"/>
      </c:bar3DChart>
      <c:catAx>
        <c:axId val="1996678479"/>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Model/Year</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96680879"/>
        <c:crosses val="autoZero"/>
        <c:auto val="1"/>
        <c:lblAlgn val="ctr"/>
        <c:lblOffset val="100"/>
        <c:noMultiLvlLbl val="0"/>
      </c:catAx>
      <c:valAx>
        <c:axId val="1996680879"/>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Lift</a:t>
                </a:r>
                <a:r>
                  <a:rPr lang="en-GB" baseline="0"/>
                  <a:t> coefficinet (Cl)</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96678479"/>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0.24386</cdr:x>
      <cdr:y>0.06528</cdr:y>
    </cdr:from>
    <cdr:to>
      <cdr:x>0.72995</cdr:x>
      <cdr:y>0.14861</cdr:y>
    </cdr:to>
    <cdr:sp macro="" textlink="">
      <cdr:nvSpPr>
        <cdr:cNvPr id="2" name="TextBox 1">
          <a:extLst xmlns:a="http://schemas.openxmlformats.org/drawingml/2006/main">
            <a:ext uri="{FF2B5EF4-FFF2-40B4-BE49-F238E27FC236}">
              <a16:creationId xmlns:a16="http://schemas.microsoft.com/office/drawing/2014/main" id="{547EE3E6-9F60-BCC7-307B-4BD2B6B8F347}"/>
            </a:ext>
          </a:extLst>
        </cdr:cNvPr>
        <cdr:cNvSpPr txBox="1"/>
      </cdr:nvSpPr>
      <cdr:spPr>
        <a:xfrm xmlns:a="http://schemas.openxmlformats.org/drawingml/2006/main">
          <a:off x="1135380" y="179070"/>
          <a:ext cx="2263140" cy="22860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1100" kern="1200"/>
            <a:t>Graph Showing</a:t>
          </a:r>
          <a:r>
            <a:rPr lang="en-GB" sz="1100" kern="1200" baseline="0"/>
            <a:t> drag of different cars</a:t>
          </a:r>
          <a:endParaRPr lang="en-GB" sz="1100" kern="1200"/>
        </a:p>
      </cdr:txBody>
    </cdr:sp>
  </cdr:relSizeAnchor>
  <cdr:relSizeAnchor xmlns:cdr="http://schemas.openxmlformats.org/drawingml/2006/chartDrawing">
    <cdr:from>
      <cdr:x>0.11427</cdr:x>
      <cdr:y>0.1189</cdr:y>
    </cdr:from>
    <cdr:to>
      <cdr:x>0.2783</cdr:x>
      <cdr:y>0.28706</cdr:y>
    </cdr:to>
    <cdr:sp macro="" textlink="">
      <cdr:nvSpPr>
        <cdr:cNvPr id="3" name="TextBox 2">
          <a:extLst xmlns:a="http://schemas.openxmlformats.org/drawingml/2006/main">
            <a:ext uri="{FF2B5EF4-FFF2-40B4-BE49-F238E27FC236}">
              <a16:creationId xmlns:a16="http://schemas.microsoft.com/office/drawing/2014/main" id="{8F28C0D4-E24A-7D17-A500-791BE89E9BF6}"/>
            </a:ext>
          </a:extLst>
        </cdr:cNvPr>
        <cdr:cNvSpPr txBox="1"/>
      </cdr:nvSpPr>
      <cdr:spPr>
        <a:xfrm xmlns:a="http://schemas.openxmlformats.org/drawingml/2006/main">
          <a:off x="902473" y="529773"/>
          <a:ext cx="1295400" cy="74922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GB" sz="1100" kern="1200" dirty="0"/>
        </a:p>
      </cdr:txBody>
    </cdr:sp>
  </cdr:relSizeAnchor>
</c:userShapes>
</file>

<file path=ppt/drawings/drawing2.xml><?xml version="1.0" encoding="utf-8"?>
<c:userShapes xmlns:c="http://schemas.openxmlformats.org/drawingml/2006/chart">
  <cdr:relSizeAnchor xmlns:cdr="http://schemas.openxmlformats.org/drawingml/2006/chartDrawing">
    <cdr:from>
      <cdr:x>0.8397</cdr:x>
      <cdr:y>0.38669</cdr:y>
    </cdr:from>
    <cdr:to>
      <cdr:x>0.95492</cdr:x>
      <cdr:y>0.44906</cdr:y>
    </cdr:to>
    <cdr:sp macro="" textlink="">
      <cdr:nvSpPr>
        <cdr:cNvPr id="2" name="TextBox 1">
          <a:extLst xmlns:a="http://schemas.openxmlformats.org/drawingml/2006/main">
            <a:ext uri="{FF2B5EF4-FFF2-40B4-BE49-F238E27FC236}">
              <a16:creationId xmlns:a16="http://schemas.microsoft.com/office/drawing/2014/main" id="{C40E8A47-DA1F-9D06-4A90-4676BC1F4623}"/>
            </a:ext>
          </a:extLst>
        </cdr:cNvPr>
        <cdr:cNvSpPr txBox="1"/>
      </cdr:nvSpPr>
      <cdr:spPr>
        <a:xfrm xmlns:a="http://schemas.openxmlformats.org/drawingml/2006/main">
          <a:off x="6010836" y="1667434"/>
          <a:ext cx="824753" cy="268941"/>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GB" sz="1100" kern="1200"/>
        </a:p>
      </cdr:txBody>
    </cdr:sp>
  </cdr:relSizeAnchor>
  <cdr:relSizeAnchor xmlns:cdr="http://schemas.openxmlformats.org/drawingml/2006/chartDrawing">
    <cdr:from>
      <cdr:x>0.84972</cdr:x>
      <cdr:y>0.38254</cdr:y>
    </cdr:from>
    <cdr:to>
      <cdr:x>0.97746</cdr:x>
      <cdr:y>0.59459</cdr:y>
    </cdr:to>
    <cdr:sp macro="" textlink="">
      <cdr:nvSpPr>
        <cdr:cNvPr id="3" name="TextBox 2">
          <a:extLst xmlns:a="http://schemas.openxmlformats.org/drawingml/2006/main">
            <a:ext uri="{FF2B5EF4-FFF2-40B4-BE49-F238E27FC236}">
              <a16:creationId xmlns:a16="http://schemas.microsoft.com/office/drawing/2014/main" id="{8AD4CF1C-D038-DDD6-9A96-F606CAD0F192}"/>
            </a:ext>
          </a:extLst>
        </cdr:cNvPr>
        <cdr:cNvSpPr txBox="1"/>
      </cdr:nvSpPr>
      <cdr:spPr>
        <a:xfrm xmlns:a="http://schemas.openxmlformats.org/drawingml/2006/main">
          <a:off x="6082554" y="1649505"/>
          <a:ext cx="914400" cy="91440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endParaRPr lang="en-GB" sz="1100" kern="1200"/>
        </a:p>
      </cdr:txBody>
    </cdr:sp>
  </cdr:relSizeAnchor>
  <cdr:relSizeAnchor xmlns:cdr="http://schemas.openxmlformats.org/drawingml/2006/chartDrawing">
    <cdr:from>
      <cdr:x>0.83093</cdr:x>
      <cdr:y>0.35967</cdr:y>
    </cdr:from>
    <cdr:to>
      <cdr:x>0.96994</cdr:x>
      <cdr:y>0.41788</cdr:y>
    </cdr:to>
    <cdr:sp macro="" textlink="">
      <cdr:nvSpPr>
        <cdr:cNvPr id="4" name="TextBox 3">
          <a:extLst xmlns:a="http://schemas.openxmlformats.org/drawingml/2006/main">
            <a:ext uri="{FF2B5EF4-FFF2-40B4-BE49-F238E27FC236}">
              <a16:creationId xmlns:a16="http://schemas.microsoft.com/office/drawing/2014/main" id="{F3562CC9-2B38-E1F2-B66C-E3BD2E45A7CF}"/>
            </a:ext>
          </a:extLst>
        </cdr:cNvPr>
        <cdr:cNvSpPr txBox="1"/>
      </cdr:nvSpPr>
      <cdr:spPr>
        <a:xfrm xmlns:a="http://schemas.openxmlformats.org/drawingml/2006/main">
          <a:off x="5948084" y="1550893"/>
          <a:ext cx="995082" cy="251012"/>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GB" sz="1100" kern="1200"/>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D43CED-9355-4463-9EA6-0AA4183539D1}" type="datetimeFigureOut">
              <a:rPr lang="en-GB" smtClean="0"/>
              <a:t>19/04/2026</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39A019-B011-410E-8D32-011A1301EB8A}" type="slidenum">
              <a:rPr lang="en-GB" smtClean="0"/>
              <a:t>‹#›</a:t>
            </a:fld>
            <a:endParaRPr lang="en-GB"/>
          </a:p>
        </p:txBody>
      </p:sp>
    </p:spTree>
    <p:extLst>
      <p:ext uri="{BB962C8B-B14F-4D97-AF65-F5344CB8AC3E}">
        <p14:creationId xmlns:p14="http://schemas.microsoft.com/office/powerpoint/2010/main" val="38263464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39A019-B011-410E-8D32-011A1301EB8A}" type="slidenum">
              <a:rPr lang="en-GB" smtClean="0"/>
              <a:t>1</a:t>
            </a:fld>
            <a:endParaRPr lang="en-GB"/>
          </a:p>
        </p:txBody>
      </p:sp>
    </p:spTree>
    <p:extLst>
      <p:ext uri="{BB962C8B-B14F-4D97-AF65-F5344CB8AC3E}">
        <p14:creationId xmlns:p14="http://schemas.microsoft.com/office/powerpoint/2010/main" val="19537022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US"/>
              <a:t>Click to edit Master title style</a:t>
            </a:r>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US"/>
              <a:t>Click to edit Master subtitle style</a:t>
            </a:r>
          </a:p>
        </p:txBody>
      </p:sp>
      <p:sp>
        <p:nvSpPr>
          <p:cNvPr id="4" name="Date Placeholder 3"/>
          <p:cNvSpPr>
            <a:spLocks noGrp="1"/>
          </p:cNvSpPr>
          <p:nvPr>
            <p:ph type="dt" sz="half" idx="10"/>
          </p:nvPr>
        </p:nvSpPr>
        <p:spPr/>
        <p:txBody>
          <a:bodyPr/>
          <a:lstStyle/>
          <a:p>
            <a:fld id="{4C99151A-8971-494A-BD27-0348896E2E92}"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C99151A-8971-494A-BD27-0348896E2E92}"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US"/>
              <a:t>Click to edit Master title style</a:t>
            </a:r>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470124" y="8059374"/>
            <a:ext cx="9088041"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0825460" y="8059374"/>
            <a:ext cx="9088041"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C99151A-8971-494A-BD27-0348896E2E92}" type="datetimeFigureOut">
              <a:rPr lang="en-US" smtClean="0"/>
              <a:t>4/19/2026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US"/>
              <a:t>Click to edit Master title style</a:t>
            </a:r>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C99151A-8971-494A-BD27-0348896E2E92}" type="datetimeFigureOut">
              <a:rPr lang="en-US" smtClean="0"/>
              <a:t>4/19/2026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C99151A-8971-494A-BD27-0348896E2E92}" type="datetimeFigureOut">
              <a:rPr lang="en-US" smtClean="0"/>
              <a:t>4/19/2026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US"/>
              <a:t>Click icon to add picture</a:t>
            </a:r>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C99151A-8971-494A-BD27-0348896E2E92}"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C99151A-8971-494A-BD27-0348896E2E92}"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4/19/2026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chart" Target="../charts/chart1.xml"/><Relationship Id="rId13" Type="http://schemas.openxmlformats.org/officeDocument/2006/relationships/hyperlink" Target="https://www.motorsport.com/f1/news/fia-unrestricted-cfd-testing-explained/4315882/" TargetMode="External"/><Relationship Id="rId18" Type="http://schemas.openxmlformats.org/officeDocument/2006/relationships/image" Target="../media/image8.jpeg"/><Relationship Id="rId3" Type="http://schemas.openxmlformats.org/officeDocument/2006/relationships/image" Target="../media/image1.jpeg"/><Relationship Id="rId7" Type="http://schemas.openxmlformats.org/officeDocument/2006/relationships/image" Target="../media/image5.jpeg"/><Relationship Id="rId12" Type="http://schemas.openxmlformats.org/officeDocument/2006/relationships/hyperlink" Target="https://dewesoft.com/blog/list-of-wind-tunnel-testing-facilities" TargetMode="External"/><Relationship Id="rId17" Type="http://schemas.openxmlformats.org/officeDocument/2006/relationships/image" Target="../media/image7.jpeg"/><Relationship Id="rId2" Type="http://schemas.openxmlformats.org/officeDocument/2006/relationships/notesSlide" Target="../notesSlides/notesSlide1.xml"/><Relationship Id="rId16" Type="http://schemas.openxmlformats.org/officeDocument/2006/relationships/chart" Target="../charts/chart2.xml"/><Relationship Id="rId20" Type="http://schemas.openxmlformats.org/officeDocument/2006/relationships/image" Target="../media/image10.jpeg"/><Relationship Id="rId1" Type="http://schemas.openxmlformats.org/officeDocument/2006/relationships/slideLayout" Target="../slideLayouts/slideLayout1.xml"/><Relationship Id="rId6" Type="http://schemas.openxmlformats.org/officeDocument/2006/relationships/image" Target="../media/image4.jpeg"/><Relationship Id="rId11" Type="http://schemas.openxmlformats.org/officeDocument/2006/relationships/hyperlink" Target="https://sidepodcast.com/feature/tech-spec/in-their-element-wings-and-wheel-nuts" TargetMode="External"/><Relationship Id="rId5" Type="http://schemas.openxmlformats.org/officeDocument/2006/relationships/image" Target="../media/image3.jpeg"/><Relationship Id="rId15" Type="http://schemas.openxmlformats.org/officeDocument/2006/relationships/hyperlink" Target="https://www.tec-science.com/mechanics/gases-and-liquids/flow-separation-boundary-layer-separation/" TargetMode="External"/><Relationship Id="rId10" Type="http://schemas.openxmlformats.org/officeDocument/2006/relationships/hyperlink" Target="https://tecplot.com/2018/12/18/improving-stock-car-performance-with-cfd-analysis/" TargetMode="External"/><Relationship Id="rId19" Type="http://schemas.openxmlformats.org/officeDocument/2006/relationships/image" Target="../media/image9.png"/><Relationship Id="rId4" Type="http://schemas.openxmlformats.org/officeDocument/2006/relationships/image" Target="../media/image2.png"/><Relationship Id="rId9" Type="http://schemas.openxmlformats.org/officeDocument/2006/relationships/image" Target="../media/image6.jpeg"/><Relationship Id="rId14" Type="http://schemas.openxmlformats.org/officeDocument/2006/relationships/hyperlink" Target="https://mechaengineerings.wordpress.com/2015/05/25/viscos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03A632-EE0F-0D17-473C-518C72CB3B62}"/>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E19122DA-DE3F-A05B-6B08-64607C72AC10}"/>
              </a:ext>
            </a:extLst>
          </p:cNvPr>
          <p:cNvSpPr>
            <a:spLocks noChangeArrowheads="1"/>
          </p:cNvSpPr>
          <p:nvPr/>
        </p:nvSpPr>
        <p:spPr bwMode="auto">
          <a:xfrm>
            <a:off x="3091348"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altLang="en-US" sz="4800" dirty="0">
                <a:solidFill>
                  <a:srgbClr val="002060"/>
                </a:solidFill>
                <a:latin typeface="Calibri"/>
                <a:ea typeface="Calibri"/>
                <a:cs typeface="Calibri"/>
              </a:rPr>
              <a:t>An Introduction to Aerodynamics</a:t>
            </a:r>
          </a:p>
          <a:p>
            <a:pPr>
              <a:lnSpc>
                <a:spcPct val="110000"/>
              </a:lnSpc>
              <a:spcBef>
                <a:spcPct val="0"/>
              </a:spcBef>
              <a:buNone/>
            </a:pPr>
            <a:r>
              <a:rPr lang="en-GB" altLang="en-US" sz="4000" b="1" dirty="0">
                <a:solidFill>
                  <a:srgbClr val="002060"/>
                </a:solidFill>
                <a:latin typeface="Calibri"/>
                <a:ea typeface="Calibri"/>
                <a:cs typeface="Calibri"/>
              </a:rPr>
              <a:t>Hassan Khan</a:t>
            </a:r>
          </a:p>
          <a:p>
            <a:pPr>
              <a:lnSpc>
                <a:spcPct val="110000"/>
              </a:lnSpc>
              <a:spcBef>
                <a:spcPct val="0"/>
              </a:spcBef>
              <a:buNone/>
            </a:pPr>
            <a:r>
              <a:rPr lang="en-GB" altLang="en-US" sz="3600" dirty="0">
                <a:solidFill>
                  <a:srgbClr val="002060"/>
                </a:solidFill>
                <a:latin typeface="Calibri"/>
                <a:ea typeface="Calibri"/>
                <a:cs typeface="Calibri"/>
              </a:rPr>
              <a:t>Andrew Harrison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Wales Institute for Science &amp; Art</a:t>
            </a:r>
            <a:endParaRPr lang="en-GB" altLang="en-US" sz="3600" b="1" dirty="0">
              <a:solidFill>
                <a:srgbClr val="002060"/>
              </a:solidFill>
              <a:latin typeface="Calibri" charset="0"/>
              <a:ea typeface="Calibri" charset="0"/>
              <a:cs typeface="Calibri" charset="0"/>
            </a:endParaRPr>
          </a:p>
          <a:p>
            <a:pPr>
              <a:lnSpc>
                <a:spcPct val="110000"/>
              </a:lnSpc>
              <a:spcBef>
                <a:spcPct val="0"/>
              </a:spcBef>
              <a:buNone/>
            </a:pPr>
            <a:r>
              <a:rPr lang="en-GB" altLang="en-US" sz="3600" dirty="0">
                <a:solidFill>
                  <a:srgbClr val="002060"/>
                </a:solidFill>
                <a:latin typeface="Calibri"/>
                <a:ea typeface="Calibri"/>
                <a:cs typeface="Calibri"/>
              </a:rPr>
              <a:t> BEng Motorsport Engineering Foundation</a:t>
            </a:r>
            <a:endParaRPr lang="en-US" altLang="zh-CN" sz="3600" dirty="0">
              <a:solidFill>
                <a:srgbClr val="002060"/>
              </a:solidFill>
              <a:latin typeface="Calibri" charset="0"/>
              <a:ea typeface="Calibri" charset="0"/>
              <a:cs typeface="Calibri" charset="0"/>
            </a:endParaRPr>
          </a:p>
        </p:txBody>
      </p:sp>
      <p:pic>
        <p:nvPicPr>
          <p:cNvPr id="8" name="Picture 7">
            <a:extLst>
              <a:ext uri="{FF2B5EF4-FFF2-40B4-BE49-F238E27FC236}">
                <a16:creationId xmlns:a16="http://schemas.microsoft.com/office/drawing/2014/main" id="{44CCE675-3B5C-763C-1A45-DD69B4CF34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a:extLst>
              <a:ext uri="{FF2B5EF4-FFF2-40B4-BE49-F238E27FC236}">
                <a16:creationId xmlns:a16="http://schemas.microsoft.com/office/drawing/2014/main" id="{E8D7EFD7-2B54-ECEB-2756-4DFE17D19F9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a:extLst>
              <a:ext uri="{FF2B5EF4-FFF2-40B4-BE49-F238E27FC236}">
                <a16:creationId xmlns:a16="http://schemas.microsoft.com/office/drawing/2014/main" id="{0572DCC8-2757-6A4F-9097-13D143831202}"/>
              </a:ext>
            </a:extLst>
          </p:cNvPr>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a:extLst>
              <a:ext uri="{FF2B5EF4-FFF2-40B4-BE49-F238E27FC236}">
                <a16:creationId xmlns:a16="http://schemas.microsoft.com/office/drawing/2014/main" id="{4FE167B7-1743-B29D-1085-47EAA0A32408}"/>
              </a:ext>
            </a:extLst>
          </p:cNvPr>
          <p:cNvSpPr txBox="1">
            <a:spLocks noChangeArrowheads="1"/>
          </p:cNvSpPr>
          <p:nvPr/>
        </p:nvSpPr>
        <p:spPr bwMode="auto">
          <a:xfrm>
            <a:off x="448337" y="5525873"/>
            <a:ext cx="6415087" cy="75519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b="1" dirty="0"/>
              <a:t>Introduction</a:t>
            </a:r>
            <a:endParaRPr lang="en-US" altLang="en-US" b="1" dirty="0"/>
          </a:p>
          <a:p>
            <a:pPr>
              <a:spcBef>
                <a:spcPct val="50000"/>
              </a:spcBef>
            </a:pPr>
            <a:r>
              <a:rPr lang="en-US" altLang="en-US" sz="2000" dirty="0"/>
              <a:t>This lecture by Tim Tudor explores the key principles of vehicle aerodynamics and how the UWTSD MCR team applied them to develop a dominant race car.</a:t>
            </a:r>
          </a:p>
          <a:p>
            <a:pPr>
              <a:spcBef>
                <a:spcPct val="50000"/>
              </a:spcBef>
            </a:pPr>
            <a:r>
              <a:rPr lang="en-US" altLang="en-US" sz="2000" dirty="0"/>
              <a:t>Aerodynamics is the </a:t>
            </a:r>
            <a:r>
              <a:rPr lang="en-US" altLang="en-US" sz="2000" b="1" dirty="0"/>
              <a:t>study of airflow</a:t>
            </a:r>
            <a:r>
              <a:rPr lang="en-US" altLang="en-US" sz="2000" dirty="0"/>
              <a:t> around and through an object in motion. It is essential in engineering, as it governs the core handling of vehicles, both ground and air. Air interacts with a vehicle only by applying</a:t>
            </a:r>
            <a:r>
              <a:rPr lang="en-US" altLang="en-US" sz="2000" b="1" dirty="0"/>
              <a:t> pressure to its surfaces</a:t>
            </a:r>
            <a:r>
              <a:rPr lang="en-US" altLang="en-US" sz="2000" dirty="0"/>
              <a:t>, always perpendicular to the surface on which it acts. Core to aerodynamics is controlling air velocity and managing pressure.</a:t>
            </a:r>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p:txBody>
      </p:sp>
      <p:sp>
        <p:nvSpPr>
          <p:cNvPr id="17" name="Text Box 21">
            <a:extLst>
              <a:ext uri="{FF2B5EF4-FFF2-40B4-BE49-F238E27FC236}">
                <a16:creationId xmlns:a16="http://schemas.microsoft.com/office/drawing/2014/main" id="{0B5FFE17-33C2-9ABA-1128-AD89939C82B7}"/>
              </a:ext>
            </a:extLst>
          </p:cNvPr>
          <p:cNvSpPr txBox="1">
            <a:spLocks noChangeArrowheads="1"/>
          </p:cNvSpPr>
          <p:nvPr/>
        </p:nvSpPr>
        <p:spPr bwMode="auto">
          <a:xfrm>
            <a:off x="440101" y="14150002"/>
            <a:ext cx="4291580" cy="2083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1800" i="1" dirty="0">
                <a:solidFill>
                  <a:schemeClr val="tx1">
                    <a:lumMod val="50000"/>
                    <a:lumOff val="50000"/>
                  </a:schemeClr>
                </a:solidFill>
                <a:latin typeface="Times New Roman" charset="0"/>
              </a:rPr>
              <a:t>Fig. 1: CFD pressure distribution simulation of a race car. High pressure (red) at the nose and rear wing resulting in high downforce. Lower pressure (teal/blue) seen around the roof. </a:t>
            </a:r>
            <a:r>
              <a:rPr lang="en-GB" sz="1400" i="1" u="sng" dirty="0">
                <a:solidFill>
                  <a:schemeClr val="tx1">
                    <a:lumMod val="50000"/>
                    <a:lumOff val="50000"/>
                  </a:schemeClr>
                </a:solidFill>
              </a:rPr>
              <a:t>[Tecplot, ‘Improving Stock Car Performance with CFD Analysis’, Tecplot [website], 18 December 2018, tecplot.com].</a:t>
            </a:r>
            <a:endParaRPr lang="en-AU" altLang="en-US" sz="1400" i="1" u="sng" dirty="0">
              <a:solidFill>
                <a:schemeClr val="tx1">
                  <a:lumMod val="50000"/>
                  <a:lumOff val="50000"/>
                </a:schemeClr>
              </a:solidFill>
              <a:latin typeface="Times New Roman" charset="0"/>
            </a:endParaRPr>
          </a:p>
        </p:txBody>
      </p:sp>
      <p:sp>
        <p:nvSpPr>
          <p:cNvPr id="32" name="Rectangle 31">
            <a:extLst>
              <a:ext uri="{FF2B5EF4-FFF2-40B4-BE49-F238E27FC236}">
                <a16:creationId xmlns:a16="http://schemas.microsoft.com/office/drawing/2014/main" id="{B4E15EA1-A650-2DCD-0104-92E578287234}"/>
              </a:ext>
            </a:extLst>
          </p:cNvPr>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cxnSp>
        <p:nvCxnSpPr>
          <p:cNvPr id="36" name="Straight Connector 35">
            <a:extLst>
              <a:ext uri="{FF2B5EF4-FFF2-40B4-BE49-F238E27FC236}">
                <a16:creationId xmlns:a16="http://schemas.microsoft.com/office/drawing/2014/main" id="{04F14EFB-7972-3E6B-7F38-60C835DE5428}"/>
              </a:ext>
            </a:extLst>
          </p:cNvPr>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952704E0-9B25-A2C3-5E81-125AD33193C5}"/>
              </a:ext>
            </a:extLst>
          </p:cNvPr>
          <p:cNvSpPr txBox="1"/>
          <p:nvPr/>
        </p:nvSpPr>
        <p:spPr>
          <a:xfrm>
            <a:off x="12288600" y="29201563"/>
            <a:ext cx="8915399" cy="584775"/>
          </a:xfrm>
          <a:prstGeom prst="rect">
            <a:avLst/>
          </a:prstGeom>
          <a:noFill/>
        </p:spPr>
        <p:txBody>
          <a:bodyPr wrap="square" rtlCol="0">
            <a:spAutoFit/>
          </a:bodyPr>
          <a:lstStyle/>
          <a:p>
            <a:pPr algn="r"/>
            <a:r>
              <a:rPr lang="en-GB" altLang="en-US" sz="3200">
                <a:solidFill>
                  <a:srgbClr val="002060"/>
                </a:solidFill>
                <a:latin typeface="Calibri" charset="0"/>
                <a:ea typeface="Calibri" charset="0"/>
                <a:cs typeface="Calibri" charset="0"/>
              </a:rPr>
              <a:t>Wales Institute for </a:t>
            </a:r>
            <a:r>
              <a:rPr lang="en-GB" altLang="en-US" sz="3200">
                <a:solidFill>
                  <a:srgbClr val="002060"/>
                </a:solidFill>
                <a:latin typeface="Eras Bold ITC" panose="020B0907030504020204" pitchFamily="34" charset="0"/>
                <a:ea typeface="Calibri" charset="0"/>
                <a:cs typeface="Calibri" charset="0"/>
              </a:rPr>
              <a:t>Science &amp; Art</a:t>
            </a:r>
            <a:endParaRPr lang="en-GB" sz="3200">
              <a:latin typeface="Eras Bold ITC" panose="020B0907030504020204" pitchFamily="34" charset="0"/>
            </a:endParaRPr>
          </a:p>
        </p:txBody>
      </p:sp>
      <p:pic>
        <p:nvPicPr>
          <p:cNvPr id="11" name="Picture 10">
            <a:extLst>
              <a:ext uri="{FF2B5EF4-FFF2-40B4-BE49-F238E27FC236}">
                <a16:creationId xmlns:a16="http://schemas.microsoft.com/office/drawing/2014/main" id="{69916261-1FA1-AFF5-DB8F-EDE3472E5472}"/>
              </a:ext>
            </a:extLst>
          </p:cNvPr>
          <p:cNvPicPr>
            <a:picLocks noChangeAspect="1"/>
          </p:cNvPicPr>
          <p:nvPr/>
        </p:nvPicPr>
        <p:blipFill>
          <a:blip r:embed="rId5"/>
          <a:stretch>
            <a:fillRect/>
          </a:stretch>
        </p:blipFill>
        <p:spPr>
          <a:xfrm>
            <a:off x="448337" y="2098697"/>
            <a:ext cx="2570383" cy="3427176"/>
          </a:xfrm>
          <a:prstGeom prst="rect">
            <a:avLst/>
          </a:prstGeom>
        </p:spPr>
      </p:pic>
      <p:sp>
        <p:nvSpPr>
          <p:cNvPr id="19" name="Text Box 8">
            <a:extLst>
              <a:ext uri="{FF2B5EF4-FFF2-40B4-BE49-F238E27FC236}">
                <a16:creationId xmlns:a16="http://schemas.microsoft.com/office/drawing/2014/main" id="{6CD5AD7A-A26C-BDE7-DB1F-94115C8ED34F}"/>
              </a:ext>
            </a:extLst>
          </p:cNvPr>
          <p:cNvSpPr txBox="1">
            <a:spLocks noChangeArrowheads="1"/>
          </p:cNvSpPr>
          <p:nvPr/>
        </p:nvSpPr>
        <p:spPr bwMode="auto">
          <a:xfrm>
            <a:off x="6518159" y="5555300"/>
            <a:ext cx="6415087" cy="42895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2800" b="1" dirty="0"/>
              <a:t>Key Concepts</a:t>
            </a:r>
            <a:endParaRPr lang="en-AU" altLang="en-US" b="1" dirty="0"/>
          </a:p>
          <a:p>
            <a:pPr>
              <a:spcBef>
                <a:spcPct val="20000"/>
              </a:spcBef>
            </a:pPr>
            <a:r>
              <a:rPr lang="en-AU" altLang="en-US" sz="2000" dirty="0"/>
              <a:t>The main points discussed during the lecture were:</a:t>
            </a:r>
          </a:p>
          <a:p>
            <a:pPr>
              <a:spcBef>
                <a:spcPct val="20000"/>
              </a:spcBef>
            </a:pPr>
            <a:endParaRPr lang="en-AU" altLang="en-US" sz="2000" dirty="0"/>
          </a:p>
          <a:p>
            <a:pPr marL="342900" indent="-342900">
              <a:spcBef>
                <a:spcPct val="20000"/>
              </a:spcBef>
              <a:buFont typeface="Arial" panose="020B0604020202020204" pitchFamily="34" charset="0"/>
              <a:buChar char="•"/>
            </a:pPr>
            <a:r>
              <a:rPr lang="en-AU" altLang="en-US" sz="2000" dirty="0"/>
              <a:t>Pressure and Bernoulli’s Theorem</a:t>
            </a:r>
          </a:p>
          <a:p>
            <a:pPr marL="342900" indent="-342900">
              <a:spcBef>
                <a:spcPct val="20000"/>
              </a:spcBef>
              <a:buFont typeface="Arial" panose="020B0604020202020204" pitchFamily="34" charset="0"/>
              <a:buChar char="•"/>
            </a:pPr>
            <a:r>
              <a:rPr lang="en-AU" altLang="en-US" sz="2000" dirty="0"/>
              <a:t>Drag Force and Turbulence</a:t>
            </a:r>
          </a:p>
          <a:p>
            <a:pPr marL="342900" indent="-342900">
              <a:spcBef>
                <a:spcPct val="20000"/>
              </a:spcBef>
              <a:buFont typeface="Arial" panose="020B0604020202020204" pitchFamily="34" charset="0"/>
              <a:buChar char="•"/>
            </a:pPr>
            <a:r>
              <a:rPr lang="en-AU" altLang="en-US" sz="2000" dirty="0"/>
              <a:t>Downforce, Lift and Wing Theory</a:t>
            </a:r>
          </a:p>
          <a:p>
            <a:pPr marL="342900" indent="-342900">
              <a:spcBef>
                <a:spcPct val="20000"/>
              </a:spcBef>
              <a:buFont typeface="Arial" panose="020B0604020202020204" pitchFamily="34" charset="0"/>
              <a:buChar char="•"/>
            </a:pPr>
            <a:r>
              <a:rPr lang="en-AU" altLang="en-US" sz="2000" dirty="0"/>
              <a:t>Viscosity of Fluids</a:t>
            </a:r>
          </a:p>
          <a:p>
            <a:pPr marL="342900" indent="-342900">
              <a:spcBef>
                <a:spcPct val="20000"/>
              </a:spcBef>
              <a:buFont typeface="Arial" panose="020B0604020202020204" pitchFamily="34" charset="0"/>
              <a:buChar char="•"/>
            </a:pPr>
            <a:r>
              <a:rPr lang="en-AU" altLang="en-US" sz="2000" dirty="0"/>
              <a:t>Boundary Layers and Flow separation</a:t>
            </a:r>
          </a:p>
          <a:p>
            <a:pPr marL="342900" indent="-342900">
              <a:spcBef>
                <a:spcPct val="20000"/>
              </a:spcBef>
              <a:buFont typeface="Arial" panose="020B0604020202020204" pitchFamily="34" charset="0"/>
              <a:buChar char="•"/>
            </a:pPr>
            <a:r>
              <a:rPr lang="en-AU" altLang="en-US" sz="2000" dirty="0"/>
              <a:t>Centre of Pressure</a:t>
            </a:r>
          </a:p>
          <a:p>
            <a:pPr marL="342900" indent="-342900">
              <a:spcBef>
                <a:spcPct val="20000"/>
              </a:spcBef>
              <a:buFont typeface="Arial" panose="020B0604020202020204" pitchFamily="34" charset="0"/>
              <a:buChar char="•"/>
            </a:pPr>
            <a:r>
              <a:rPr lang="en-AU" altLang="en-US" sz="2000" dirty="0"/>
              <a:t>Aerodynamic Devices (Wind Tunnel and CFD)</a:t>
            </a:r>
          </a:p>
        </p:txBody>
      </p:sp>
      <p:pic>
        <p:nvPicPr>
          <p:cNvPr id="1028" name="Picture 4" descr="Pressure Coefficient on Car">
            <a:extLst>
              <a:ext uri="{FF2B5EF4-FFF2-40B4-BE49-F238E27FC236}">
                <a16:creationId xmlns:a16="http://schemas.microsoft.com/office/drawing/2014/main" id="{3CF3212B-09C6-8826-5FF4-3CBD597D71B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8636" y="10388315"/>
            <a:ext cx="4308560" cy="382983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Pressure Coefficient on Wing">
            <a:extLst>
              <a:ext uri="{FF2B5EF4-FFF2-40B4-BE49-F238E27FC236}">
                <a16:creationId xmlns:a16="http://schemas.microsoft.com/office/drawing/2014/main" id="{F2C15321-8E55-4FF1-E131-B3FDCD4F2DD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15188" y="16233213"/>
            <a:ext cx="4021851" cy="419568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3" name="Text Box 21">
            <a:extLst>
              <a:ext uri="{FF2B5EF4-FFF2-40B4-BE49-F238E27FC236}">
                <a16:creationId xmlns:a16="http://schemas.microsoft.com/office/drawing/2014/main" id="{003B2602-5284-A34E-D9BE-A80D183D309A}"/>
              </a:ext>
            </a:extLst>
          </p:cNvPr>
          <p:cNvSpPr txBox="1">
            <a:spLocks noChangeArrowheads="1"/>
          </p:cNvSpPr>
          <p:nvPr/>
        </p:nvSpPr>
        <p:spPr bwMode="auto">
          <a:xfrm>
            <a:off x="4183661" y="15727694"/>
            <a:ext cx="2023274" cy="5345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1800" i="1" dirty="0">
                <a:solidFill>
                  <a:schemeClr val="tx1">
                    <a:lumMod val="50000"/>
                    <a:lumOff val="50000"/>
                  </a:schemeClr>
                </a:solidFill>
                <a:latin typeface="Times New Roman" charset="0"/>
              </a:rPr>
              <a:t>Fig. 2a and 2b: CFD pressure coefficient of the rear wing seen on Fig. 1 Fig. 2a is the underside, Fig. 2b is the top view. The low pressure seen at Fig. 2b is what creates the suction and pulls the car into the ground.</a:t>
            </a:r>
            <a:r>
              <a:rPr lang="en-GB" altLang="en-US" sz="1800" i="1" dirty="0">
                <a:solidFill>
                  <a:schemeClr val="tx1">
                    <a:lumMod val="50000"/>
                    <a:lumOff val="50000"/>
                  </a:schemeClr>
                </a:solidFill>
                <a:latin typeface="Times New Roman" charset="0"/>
              </a:rPr>
              <a:t> </a:t>
            </a:r>
            <a:r>
              <a:rPr lang="en-GB" sz="1400" i="1" u="sng" dirty="0">
                <a:solidFill>
                  <a:schemeClr val="tx1">
                    <a:lumMod val="50000"/>
                    <a:lumOff val="50000"/>
                  </a:schemeClr>
                </a:solidFill>
              </a:rPr>
              <a:t>[Tecplot, ‘Improving Stock Car Performance with CFD Analysis’, Tecplot [website], 18 December 2018, tecplot.com].</a:t>
            </a:r>
            <a:endParaRPr lang="en-AU" altLang="en-US" sz="1400" i="1" u="sng" dirty="0">
              <a:solidFill>
                <a:schemeClr val="tx1">
                  <a:lumMod val="50000"/>
                  <a:lumOff val="50000"/>
                </a:schemeClr>
              </a:solidFill>
              <a:latin typeface="Times New Roman" charset="0"/>
            </a:endParaRPr>
          </a:p>
        </p:txBody>
      </p:sp>
      <p:sp>
        <p:nvSpPr>
          <p:cNvPr id="39" name="Text Box 8">
            <a:extLst>
              <a:ext uri="{FF2B5EF4-FFF2-40B4-BE49-F238E27FC236}">
                <a16:creationId xmlns:a16="http://schemas.microsoft.com/office/drawing/2014/main" id="{6B0D26F7-01F1-7938-D98F-7AF0E42D613F}"/>
              </a:ext>
            </a:extLst>
          </p:cNvPr>
          <p:cNvSpPr txBox="1">
            <a:spLocks noChangeArrowheads="1"/>
          </p:cNvSpPr>
          <p:nvPr/>
        </p:nvSpPr>
        <p:spPr bwMode="auto">
          <a:xfrm>
            <a:off x="4626664" y="10130275"/>
            <a:ext cx="6007202" cy="5397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2800" b="1" dirty="0"/>
              <a:t>Pressure &amp; Bernoulli’s Theorem</a:t>
            </a:r>
            <a:endParaRPr lang="en-AU" altLang="en-US" b="1" dirty="0"/>
          </a:p>
          <a:p>
            <a:pPr>
              <a:spcBef>
                <a:spcPct val="20000"/>
              </a:spcBef>
            </a:pPr>
            <a:endParaRPr lang="en-AU" altLang="en-US" sz="1800" dirty="0"/>
          </a:p>
          <a:p>
            <a:pPr>
              <a:spcBef>
                <a:spcPct val="20000"/>
              </a:spcBef>
            </a:pPr>
            <a:r>
              <a:rPr lang="en-AU" altLang="en-US" sz="1800" dirty="0"/>
              <a:t>Pressure is a </a:t>
            </a:r>
            <a:r>
              <a:rPr lang="en-AU" altLang="en-US" sz="1800" b="1" dirty="0"/>
              <a:t>scalar quantity</a:t>
            </a:r>
            <a:r>
              <a:rPr lang="en-AU" altLang="en-US" sz="1800" dirty="0"/>
              <a:t> with no direction, measured as a force per unit of area.</a:t>
            </a:r>
          </a:p>
          <a:p>
            <a:pPr>
              <a:spcBef>
                <a:spcPct val="20000"/>
              </a:spcBef>
            </a:pPr>
            <a:endParaRPr lang="en-AU" altLang="en-US" sz="1800" dirty="0"/>
          </a:p>
          <a:p>
            <a:pPr>
              <a:spcBef>
                <a:spcPct val="20000"/>
              </a:spcBef>
            </a:pPr>
            <a:r>
              <a:rPr lang="en-AU" altLang="en-US" sz="1800" b="1" i="1" dirty="0"/>
              <a:t>Pressure = Force / Area (N/m</a:t>
            </a:r>
            <a:r>
              <a:rPr lang="en-GB" sz="1800" b="1" i="1" dirty="0"/>
              <a:t>²)</a:t>
            </a:r>
          </a:p>
          <a:p>
            <a:pPr>
              <a:spcBef>
                <a:spcPct val="20000"/>
              </a:spcBef>
            </a:pPr>
            <a:endParaRPr lang="en-GB" altLang="en-US" sz="1800" dirty="0"/>
          </a:p>
          <a:p>
            <a:pPr>
              <a:spcBef>
                <a:spcPct val="20000"/>
              </a:spcBef>
            </a:pPr>
            <a:r>
              <a:rPr lang="en-GB" altLang="en-US" sz="1800" dirty="0"/>
              <a:t>Bernoulli’s Theorem is an expression of the 1</a:t>
            </a:r>
            <a:r>
              <a:rPr lang="en-GB" altLang="en-US" sz="1800" baseline="30000" dirty="0"/>
              <a:t>st</a:t>
            </a:r>
            <a:r>
              <a:rPr lang="en-GB" altLang="en-US" sz="1800" dirty="0"/>
              <a:t> Law of Thermodynamics. It states tat total energy of a fluid is constant.</a:t>
            </a:r>
          </a:p>
          <a:p>
            <a:pPr>
              <a:spcBef>
                <a:spcPct val="20000"/>
              </a:spcBef>
            </a:pPr>
            <a:endParaRPr lang="en-GB" altLang="en-US" sz="1800" dirty="0"/>
          </a:p>
          <a:p>
            <a:pPr>
              <a:spcBef>
                <a:spcPct val="20000"/>
              </a:spcBef>
            </a:pPr>
            <a:r>
              <a:rPr lang="en-GB" sz="1800" b="1" i="1" dirty="0"/>
              <a:t>P</a:t>
            </a:r>
            <a:r>
              <a:rPr lang="en-GB" sz="1800" b="1" i="1" baseline="-25000" dirty="0"/>
              <a:t>static</a:t>
            </a:r>
            <a:r>
              <a:rPr lang="en-GB" sz="1800" b="1" i="1" dirty="0"/>
              <a:t> + ½</a:t>
            </a:r>
            <a:r>
              <a:rPr lang="el-GR" sz="1800" b="1" i="1" dirty="0"/>
              <a:t>ρ</a:t>
            </a:r>
            <a:r>
              <a:rPr lang="en-GB" sz="1800" b="1" i="1" dirty="0"/>
              <a:t>V² + </a:t>
            </a:r>
            <a:r>
              <a:rPr lang="el-GR" sz="1800" b="1" i="1" dirty="0"/>
              <a:t>ρ</a:t>
            </a:r>
            <a:r>
              <a:rPr lang="en-GB" sz="1800" b="1" i="1" dirty="0"/>
              <a:t>gh = CONSTANT</a:t>
            </a:r>
          </a:p>
          <a:p>
            <a:pPr>
              <a:spcBef>
                <a:spcPct val="20000"/>
              </a:spcBef>
            </a:pPr>
            <a:endParaRPr lang="en-GB" altLang="en-US" sz="1800" dirty="0"/>
          </a:p>
          <a:p>
            <a:pPr>
              <a:spcBef>
                <a:spcPct val="20000"/>
              </a:spcBef>
            </a:pPr>
            <a:r>
              <a:rPr lang="en-GB" altLang="en-US" sz="1800" dirty="0"/>
              <a:t>Therefore, </a:t>
            </a:r>
            <a:r>
              <a:rPr lang="en-GB" altLang="en-US" sz="1800" b="1" dirty="0"/>
              <a:t>high velocity </a:t>
            </a:r>
            <a:r>
              <a:rPr lang="en-GB" altLang="en-US" sz="1800" dirty="0"/>
              <a:t>results in </a:t>
            </a:r>
            <a:r>
              <a:rPr lang="en-GB" altLang="en-US" sz="1800" b="1" dirty="0"/>
              <a:t>low pressure</a:t>
            </a:r>
            <a:r>
              <a:rPr lang="en-GB" altLang="en-US" sz="1800" dirty="0"/>
              <a:t>, and </a:t>
            </a:r>
            <a:r>
              <a:rPr lang="en-GB" altLang="en-US" sz="1800" b="1" dirty="0"/>
              <a:t>low velocity </a:t>
            </a:r>
            <a:r>
              <a:rPr lang="en-GB" altLang="en-US" sz="1800" dirty="0"/>
              <a:t>results in </a:t>
            </a:r>
            <a:r>
              <a:rPr lang="en-GB" altLang="en-US" sz="1800" b="1" dirty="0"/>
              <a:t>high pressure.</a:t>
            </a:r>
          </a:p>
        </p:txBody>
      </p:sp>
      <p:cxnSp>
        <p:nvCxnSpPr>
          <p:cNvPr id="44" name="Straight Connector 43">
            <a:extLst>
              <a:ext uri="{FF2B5EF4-FFF2-40B4-BE49-F238E27FC236}">
                <a16:creationId xmlns:a16="http://schemas.microsoft.com/office/drawing/2014/main" id="{97980514-1BDC-CF8A-1547-060044F85832}"/>
              </a:ext>
            </a:extLst>
          </p:cNvPr>
          <p:cNvCxnSpPr>
            <a:cxnSpLocks/>
          </p:cNvCxnSpPr>
          <p:nvPr/>
        </p:nvCxnSpPr>
        <p:spPr>
          <a:xfrm>
            <a:off x="348597" y="10258002"/>
            <a:ext cx="1223354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A0189279-8D1F-B5F3-2EE2-B544D4248315}"/>
              </a:ext>
            </a:extLst>
          </p:cNvPr>
          <p:cNvCxnSpPr>
            <a:cxnSpLocks/>
          </p:cNvCxnSpPr>
          <p:nvPr/>
        </p:nvCxnSpPr>
        <p:spPr>
          <a:xfrm>
            <a:off x="258457" y="5643754"/>
            <a:ext cx="20880024" cy="144745"/>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452F387-B957-DC40-99F4-2511F6511526}"/>
              </a:ext>
            </a:extLst>
          </p:cNvPr>
          <p:cNvCxnSpPr>
            <a:cxnSpLocks/>
          </p:cNvCxnSpPr>
          <p:nvPr/>
        </p:nvCxnSpPr>
        <p:spPr>
          <a:xfrm flipV="1">
            <a:off x="6634151" y="5788499"/>
            <a:ext cx="0" cy="4341776"/>
          </a:xfrm>
          <a:prstGeom prst="line">
            <a:avLst/>
          </a:prstGeom>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id="{FC50AF9B-1AD1-9ACA-F91A-D2F5E8AAA7BE}"/>
              </a:ext>
            </a:extLst>
          </p:cNvPr>
          <p:cNvSpPr txBox="1"/>
          <p:nvPr/>
        </p:nvSpPr>
        <p:spPr>
          <a:xfrm>
            <a:off x="2563728" y="16335736"/>
            <a:ext cx="789588" cy="338554"/>
          </a:xfrm>
          <a:prstGeom prst="rect">
            <a:avLst/>
          </a:prstGeom>
          <a:noFill/>
        </p:spPr>
        <p:txBody>
          <a:bodyPr wrap="square" rtlCol="0">
            <a:spAutoFit/>
          </a:bodyPr>
          <a:lstStyle/>
          <a:p>
            <a:r>
              <a:rPr lang="en-AU" altLang="en-US" sz="1600" i="1" dirty="0">
                <a:solidFill>
                  <a:schemeClr val="tx1">
                    <a:lumMod val="50000"/>
                    <a:lumOff val="50000"/>
                  </a:schemeClr>
                </a:solidFill>
                <a:latin typeface="Times New Roman" charset="0"/>
              </a:rPr>
              <a:t>Fig.2a:</a:t>
            </a:r>
            <a:endParaRPr lang="en-GB" sz="1600" dirty="0">
              <a:latin typeface="Times New Roman" panose="02020603050405020304" pitchFamily="18" charset="0"/>
              <a:cs typeface="Times New Roman" panose="02020603050405020304" pitchFamily="18" charset="0"/>
            </a:endParaRPr>
          </a:p>
        </p:txBody>
      </p:sp>
      <p:sp>
        <p:nvSpPr>
          <p:cNvPr id="53" name="TextBox 52">
            <a:extLst>
              <a:ext uri="{FF2B5EF4-FFF2-40B4-BE49-F238E27FC236}">
                <a16:creationId xmlns:a16="http://schemas.microsoft.com/office/drawing/2014/main" id="{4B11AEE1-1957-7BEF-3FF0-BAB2A63F45D1}"/>
              </a:ext>
            </a:extLst>
          </p:cNvPr>
          <p:cNvSpPr txBox="1"/>
          <p:nvPr/>
        </p:nvSpPr>
        <p:spPr>
          <a:xfrm>
            <a:off x="2563728" y="18428129"/>
            <a:ext cx="789588" cy="338554"/>
          </a:xfrm>
          <a:prstGeom prst="rect">
            <a:avLst/>
          </a:prstGeom>
          <a:noFill/>
        </p:spPr>
        <p:txBody>
          <a:bodyPr wrap="square" rtlCol="0">
            <a:spAutoFit/>
          </a:bodyPr>
          <a:lstStyle/>
          <a:p>
            <a:r>
              <a:rPr lang="en-AU" altLang="en-US" sz="1600" i="1" dirty="0">
                <a:solidFill>
                  <a:schemeClr val="tx1">
                    <a:lumMod val="50000"/>
                    <a:lumOff val="50000"/>
                  </a:schemeClr>
                </a:solidFill>
                <a:latin typeface="Times New Roman" charset="0"/>
              </a:rPr>
              <a:t>Fig.2b:</a:t>
            </a:r>
            <a:endParaRPr lang="en-GB" sz="1600" dirty="0">
              <a:latin typeface="Times New Roman" panose="02020603050405020304" pitchFamily="18" charset="0"/>
              <a:cs typeface="Times New Roman" panose="02020603050405020304" pitchFamily="18" charset="0"/>
            </a:endParaRPr>
          </a:p>
        </p:txBody>
      </p:sp>
      <p:sp>
        <p:nvSpPr>
          <p:cNvPr id="54" name="TextBox 53">
            <a:extLst>
              <a:ext uri="{FF2B5EF4-FFF2-40B4-BE49-F238E27FC236}">
                <a16:creationId xmlns:a16="http://schemas.microsoft.com/office/drawing/2014/main" id="{6C96AD2D-D445-4162-FCF9-D60F3A92B6F0}"/>
              </a:ext>
            </a:extLst>
          </p:cNvPr>
          <p:cNvSpPr txBox="1"/>
          <p:nvPr/>
        </p:nvSpPr>
        <p:spPr>
          <a:xfrm>
            <a:off x="2696554" y="13515768"/>
            <a:ext cx="789588" cy="338554"/>
          </a:xfrm>
          <a:prstGeom prst="rect">
            <a:avLst/>
          </a:prstGeom>
          <a:noFill/>
        </p:spPr>
        <p:txBody>
          <a:bodyPr wrap="square" rtlCol="0">
            <a:spAutoFit/>
          </a:bodyPr>
          <a:lstStyle/>
          <a:p>
            <a:r>
              <a:rPr lang="en-AU" altLang="en-US" sz="1600" i="1" dirty="0">
                <a:solidFill>
                  <a:schemeClr val="tx1">
                    <a:lumMod val="50000"/>
                    <a:lumOff val="50000"/>
                  </a:schemeClr>
                </a:solidFill>
                <a:latin typeface="Times New Roman" charset="0"/>
              </a:rPr>
              <a:t>Fig.1:</a:t>
            </a:r>
            <a:endParaRPr lang="en-GB" sz="1600" dirty="0">
              <a:latin typeface="Times New Roman" panose="02020603050405020304" pitchFamily="18" charset="0"/>
              <a:cs typeface="Times New Roman" panose="02020603050405020304" pitchFamily="18" charset="0"/>
            </a:endParaRPr>
          </a:p>
        </p:txBody>
      </p:sp>
      <p:sp>
        <p:nvSpPr>
          <p:cNvPr id="55" name="Text Box 8">
            <a:extLst>
              <a:ext uri="{FF2B5EF4-FFF2-40B4-BE49-F238E27FC236}">
                <a16:creationId xmlns:a16="http://schemas.microsoft.com/office/drawing/2014/main" id="{A13F9DEB-D607-646A-062D-6FB13B89939D}"/>
              </a:ext>
            </a:extLst>
          </p:cNvPr>
          <p:cNvSpPr txBox="1">
            <a:spLocks noChangeArrowheads="1"/>
          </p:cNvSpPr>
          <p:nvPr/>
        </p:nvSpPr>
        <p:spPr bwMode="auto">
          <a:xfrm>
            <a:off x="0" y="21074793"/>
            <a:ext cx="6007202" cy="2738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2800" b="1" dirty="0"/>
              <a:t>Drag Force</a:t>
            </a:r>
            <a:endParaRPr lang="en-AU" altLang="en-US" b="1" dirty="0"/>
          </a:p>
          <a:p>
            <a:pPr>
              <a:spcBef>
                <a:spcPct val="20000"/>
              </a:spcBef>
            </a:pPr>
            <a:endParaRPr lang="en-AU" altLang="en-US" sz="1800" dirty="0"/>
          </a:p>
          <a:p>
            <a:pPr>
              <a:spcBef>
                <a:spcPct val="20000"/>
              </a:spcBef>
            </a:pPr>
            <a:r>
              <a:rPr lang="en-AU" altLang="en-US" sz="1800" dirty="0"/>
              <a:t>Drag is the resistive aerodynamic force opposing vehicle motion. It's made of three components: </a:t>
            </a:r>
            <a:r>
              <a:rPr lang="en-AU" altLang="en-US" sz="1800" b="1" dirty="0"/>
              <a:t>Frontal Pressure </a:t>
            </a:r>
            <a:r>
              <a:rPr lang="en-AU" altLang="en-US" sz="1800" dirty="0"/>
              <a:t>(the pressure due to the frontal area)</a:t>
            </a:r>
            <a:r>
              <a:rPr lang="en-AU" altLang="en-US" sz="1800" b="1" dirty="0"/>
              <a:t>, Rear Vacuum </a:t>
            </a:r>
            <a:r>
              <a:rPr lang="en-AU" altLang="en-US" sz="1800" dirty="0"/>
              <a:t>(low-pressure wake)</a:t>
            </a:r>
            <a:r>
              <a:rPr lang="en-AU" altLang="en-US" sz="1800" b="1" dirty="0"/>
              <a:t> </a:t>
            </a:r>
            <a:r>
              <a:rPr lang="en-AU" altLang="en-US" sz="1800" dirty="0"/>
              <a:t>and </a:t>
            </a:r>
            <a:r>
              <a:rPr lang="en-AU" altLang="en-US" sz="1800" b="1" dirty="0"/>
              <a:t>Skin Friction </a:t>
            </a:r>
            <a:r>
              <a:rPr lang="en-AU" altLang="en-US" sz="1800" dirty="0"/>
              <a:t>(shear force/unit area)</a:t>
            </a:r>
            <a:r>
              <a:rPr lang="en-AU" altLang="en-US" sz="1800" b="1" dirty="0"/>
              <a:t>.</a:t>
            </a:r>
          </a:p>
        </p:txBody>
      </p:sp>
      <p:cxnSp>
        <p:nvCxnSpPr>
          <p:cNvPr id="56" name="Straight Connector 55">
            <a:extLst>
              <a:ext uri="{FF2B5EF4-FFF2-40B4-BE49-F238E27FC236}">
                <a16:creationId xmlns:a16="http://schemas.microsoft.com/office/drawing/2014/main" id="{222939B6-C926-78EF-2BE2-86B802A7212E}"/>
              </a:ext>
            </a:extLst>
          </p:cNvPr>
          <p:cNvCxnSpPr>
            <a:cxnSpLocks/>
          </p:cNvCxnSpPr>
          <p:nvPr/>
        </p:nvCxnSpPr>
        <p:spPr>
          <a:xfrm>
            <a:off x="6219316" y="15413503"/>
            <a:ext cx="441455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EC0A3F74-1770-6809-5907-0DCC72C23DED}"/>
              </a:ext>
            </a:extLst>
          </p:cNvPr>
          <p:cNvCxnSpPr>
            <a:cxnSpLocks/>
          </p:cNvCxnSpPr>
          <p:nvPr/>
        </p:nvCxnSpPr>
        <p:spPr>
          <a:xfrm>
            <a:off x="6123364" y="15569695"/>
            <a:ext cx="0" cy="8243437"/>
          </a:xfrm>
          <a:prstGeom prst="line">
            <a:avLst/>
          </a:prstGeom>
        </p:spPr>
        <p:style>
          <a:lnRef idx="1">
            <a:schemeClr val="accent1"/>
          </a:lnRef>
          <a:fillRef idx="0">
            <a:schemeClr val="accent1"/>
          </a:fillRef>
          <a:effectRef idx="0">
            <a:schemeClr val="accent1"/>
          </a:effectRef>
          <a:fontRef idx="minor">
            <a:schemeClr val="tx1"/>
          </a:fontRef>
        </p:style>
      </p:cxnSp>
      <p:graphicFrame>
        <p:nvGraphicFramePr>
          <p:cNvPr id="61" name="Chart 60">
            <a:extLst>
              <a:ext uri="{FF2B5EF4-FFF2-40B4-BE49-F238E27FC236}">
                <a16:creationId xmlns:a16="http://schemas.microsoft.com/office/drawing/2014/main" id="{C9226B0C-F29B-A9DB-0FC9-E5432D2F615A}"/>
              </a:ext>
            </a:extLst>
          </p:cNvPr>
          <p:cNvGraphicFramePr>
            <a:graphicFrameLocks/>
          </p:cNvGraphicFramePr>
          <p:nvPr>
            <p:extLst>
              <p:ext uri="{D42A27DB-BD31-4B8C-83A1-F6EECF244321}">
                <p14:modId xmlns:p14="http://schemas.microsoft.com/office/powerpoint/2010/main" val="590841582"/>
              </p:ext>
            </p:extLst>
          </p:nvPr>
        </p:nvGraphicFramePr>
        <p:xfrm>
          <a:off x="59906" y="23584905"/>
          <a:ext cx="7897632" cy="4455447"/>
        </p:xfrm>
        <a:graphic>
          <a:graphicData uri="http://schemas.openxmlformats.org/drawingml/2006/chart">
            <c:chart xmlns:c="http://schemas.openxmlformats.org/drawingml/2006/chart" xmlns:r="http://schemas.openxmlformats.org/officeDocument/2006/relationships" r:id="rId8"/>
          </a:graphicData>
        </a:graphic>
      </p:graphicFrame>
      <p:sp>
        <p:nvSpPr>
          <p:cNvPr id="63" name="Text Box 21">
            <a:extLst>
              <a:ext uri="{FF2B5EF4-FFF2-40B4-BE49-F238E27FC236}">
                <a16:creationId xmlns:a16="http://schemas.microsoft.com/office/drawing/2014/main" id="{C2E456A3-8060-3E0C-9CF3-37FC3F491907}"/>
              </a:ext>
            </a:extLst>
          </p:cNvPr>
          <p:cNvSpPr txBox="1">
            <a:spLocks noChangeArrowheads="1"/>
          </p:cNvSpPr>
          <p:nvPr/>
        </p:nvSpPr>
        <p:spPr bwMode="auto">
          <a:xfrm>
            <a:off x="7286638" y="24165989"/>
            <a:ext cx="3165296" cy="40222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1800" i="1" dirty="0">
                <a:solidFill>
                  <a:schemeClr val="tx1">
                    <a:lumMod val="50000"/>
                    <a:lumOff val="50000"/>
                  </a:schemeClr>
                </a:solidFill>
                <a:latin typeface="Times New Roman" charset="0"/>
              </a:rPr>
              <a:t>Fig. </a:t>
            </a:r>
            <a:r>
              <a:rPr lang="en-GB" altLang="en-US" sz="1800" i="1" dirty="0">
                <a:solidFill>
                  <a:schemeClr val="tx1">
                    <a:lumMod val="50000"/>
                    <a:lumOff val="50000"/>
                  </a:schemeClr>
                </a:solidFill>
                <a:latin typeface="Times New Roman" charset="0"/>
              </a:rPr>
              <a:t>3a: A bar chart Showing the drag coefficient (Cd) of different cars from different years/makes. The trend shows that race cars such as the Ferrari F1 and the Porsche 917/30 have higher drag than the other sports cars and sedans. Drag is a result of downforce (negative lift), so those cars prioritise in that aspect. </a:t>
            </a:r>
            <a:r>
              <a:rPr lang="en-GB" sz="1400" dirty="0">
                <a:solidFill>
                  <a:schemeClr val="tx1">
                    <a:lumMod val="50000"/>
                    <a:lumOff val="50000"/>
                  </a:schemeClr>
                </a:solidFill>
              </a:rPr>
              <a:t>[Source: Tudor, T. (2024). Introduction to Aerodynamics. UWTSD.]</a:t>
            </a:r>
            <a:endParaRPr lang="en-AU" altLang="en-US" sz="1400" i="1" u="sng" dirty="0">
              <a:solidFill>
                <a:schemeClr val="tx1">
                  <a:lumMod val="50000"/>
                  <a:lumOff val="50000"/>
                </a:schemeClr>
              </a:solidFill>
              <a:latin typeface="Times New Roman" charset="0"/>
            </a:endParaRPr>
          </a:p>
        </p:txBody>
      </p:sp>
      <p:cxnSp>
        <p:nvCxnSpPr>
          <p:cNvPr id="1027" name="Straight Connector 1026">
            <a:extLst>
              <a:ext uri="{FF2B5EF4-FFF2-40B4-BE49-F238E27FC236}">
                <a16:creationId xmlns:a16="http://schemas.microsoft.com/office/drawing/2014/main" id="{59CE7A41-A04B-5FA1-5998-A6B01ACF43B5}"/>
              </a:ext>
            </a:extLst>
          </p:cNvPr>
          <p:cNvCxnSpPr>
            <a:cxnSpLocks/>
          </p:cNvCxnSpPr>
          <p:nvPr/>
        </p:nvCxnSpPr>
        <p:spPr>
          <a:xfrm>
            <a:off x="179999" y="21033480"/>
            <a:ext cx="5827203" cy="0"/>
          </a:xfrm>
          <a:prstGeom prst="line">
            <a:avLst/>
          </a:prstGeom>
        </p:spPr>
        <p:style>
          <a:lnRef idx="1">
            <a:schemeClr val="accent1"/>
          </a:lnRef>
          <a:fillRef idx="0">
            <a:schemeClr val="accent1"/>
          </a:fillRef>
          <a:effectRef idx="0">
            <a:schemeClr val="accent1"/>
          </a:effectRef>
          <a:fontRef idx="minor">
            <a:schemeClr val="tx1"/>
          </a:fontRef>
        </p:style>
      </p:cxnSp>
      <p:sp>
        <p:nvSpPr>
          <p:cNvPr id="1033" name="TextBox 1032">
            <a:extLst>
              <a:ext uri="{FF2B5EF4-FFF2-40B4-BE49-F238E27FC236}">
                <a16:creationId xmlns:a16="http://schemas.microsoft.com/office/drawing/2014/main" id="{4B3E435E-E84B-F77C-F3B7-340C4C17FB16}"/>
              </a:ext>
            </a:extLst>
          </p:cNvPr>
          <p:cNvSpPr txBox="1"/>
          <p:nvPr/>
        </p:nvSpPr>
        <p:spPr>
          <a:xfrm>
            <a:off x="5612408" y="24443155"/>
            <a:ext cx="789588" cy="338554"/>
          </a:xfrm>
          <a:prstGeom prst="rect">
            <a:avLst/>
          </a:prstGeom>
          <a:noFill/>
        </p:spPr>
        <p:txBody>
          <a:bodyPr wrap="square" rtlCol="0">
            <a:spAutoFit/>
          </a:bodyPr>
          <a:lstStyle/>
          <a:p>
            <a:r>
              <a:rPr lang="en-AU" altLang="en-US" sz="1600" i="1" dirty="0">
                <a:solidFill>
                  <a:schemeClr val="tx1">
                    <a:lumMod val="50000"/>
                    <a:lumOff val="50000"/>
                  </a:schemeClr>
                </a:solidFill>
                <a:latin typeface="Times New Roman" charset="0"/>
              </a:rPr>
              <a:t>Fig.3a:</a:t>
            </a:r>
            <a:endParaRPr lang="en-GB" sz="1600" dirty="0">
              <a:latin typeface="Times New Roman" panose="02020603050405020304" pitchFamily="18" charset="0"/>
              <a:cs typeface="Times New Roman" panose="02020603050405020304" pitchFamily="18" charset="0"/>
            </a:endParaRPr>
          </a:p>
        </p:txBody>
      </p:sp>
      <p:cxnSp>
        <p:nvCxnSpPr>
          <p:cNvPr id="1038" name="Straight Connector 1037">
            <a:extLst>
              <a:ext uri="{FF2B5EF4-FFF2-40B4-BE49-F238E27FC236}">
                <a16:creationId xmlns:a16="http://schemas.microsoft.com/office/drawing/2014/main" id="{93262B89-327A-CE74-43F1-306DF47FBBCF}"/>
              </a:ext>
            </a:extLst>
          </p:cNvPr>
          <p:cNvCxnSpPr>
            <a:cxnSpLocks/>
          </p:cNvCxnSpPr>
          <p:nvPr/>
        </p:nvCxnSpPr>
        <p:spPr>
          <a:xfrm>
            <a:off x="6123364" y="23986716"/>
            <a:ext cx="1099877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40" name="Straight Connector 1039">
            <a:extLst>
              <a:ext uri="{FF2B5EF4-FFF2-40B4-BE49-F238E27FC236}">
                <a16:creationId xmlns:a16="http://schemas.microsoft.com/office/drawing/2014/main" id="{8BB017FC-B3AD-C0A1-5C77-36FDCB6A67F7}"/>
              </a:ext>
            </a:extLst>
          </p:cNvPr>
          <p:cNvCxnSpPr>
            <a:cxnSpLocks/>
          </p:cNvCxnSpPr>
          <p:nvPr/>
        </p:nvCxnSpPr>
        <p:spPr>
          <a:xfrm flipH="1">
            <a:off x="17348508" y="10919719"/>
            <a:ext cx="24962" cy="17708915"/>
          </a:xfrm>
          <a:prstGeom prst="line">
            <a:avLst/>
          </a:prstGeom>
        </p:spPr>
        <p:style>
          <a:lnRef idx="1">
            <a:schemeClr val="accent1"/>
          </a:lnRef>
          <a:fillRef idx="0">
            <a:schemeClr val="accent1"/>
          </a:fillRef>
          <a:effectRef idx="0">
            <a:schemeClr val="accent1"/>
          </a:effectRef>
          <a:fontRef idx="minor">
            <a:schemeClr val="tx1"/>
          </a:fontRef>
        </p:style>
      </p:cxnSp>
      <p:cxnSp>
        <p:nvCxnSpPr>
          <p:cNvPr id="1045" name="Straight Connector 1044">
            <a:extLst>
              <a:ext uri="{FF2B5EF4-FFF2-40B4-BE49-F238E27FC236}">
                <a16:creationId xmlns:a16="http://schemas.microsoft.com/office/drawing/2014/main" id="{AC10E8BB-B840-2616-CA78-A48EBC3B2639}"/>
              </a:ext>
            </a:extLst>
          </p:cNvPr>
          <p:cNvCxnSpPr>
            <a:cxnSpLocks/>
          </p:cNvCxnSpPr>
          <p:nvPr/>
        </p:nvCxnSpPr>
        <p:spPr>
          <a:xfrm flipV="1">
            <a:off x="12669255" y="5750374"/>
            <a:ext cx="0" cy="4983133"/>
          </a:xfrm>
          <a:prstGeom prst="line">
            <a:avLst/>
          </a:prstGeom>
        </p:spPr>
        <p:style>
          <a:lnRef idx="1">
            <a:schemeClr val="accent1"/>
          </a:lnRef>
          <a:fillRef idx="0">
            <a:schemeClr val="accent1"/>
          </a:fillRef>
          <a:effectRef idx="0">
            <a:schemeClr val="accent1"/>
          </a:effectRef>
          <a:fontRef idx="minor">
            <a:schemeClr val="tx1"/>
          </a:fontRef>
        </p:style>
      </p:cxnSp>
      <p:sp>
        <p:nvSpPr>
          <p:cNvPr id="1048" name="Text Box 8">
            <a:extLst>
              <a:ext uri="{FF2B5EF4-FFF2-40B4-BE49-F238E27FC236}">
                <a16:creationId xmlns:a16="http://schemas.microsoft.com/office/drawing/2014/main" id="{2CFE949E-136D-C2A0-D36F-66E787C3C2A0}"/>
              </a:ext>
            </a:extLst>
          </p:cNvPr>
          <p:cNvSpPr txBox="1">
            <a:spLocks noChangeArrowheads="1"/>
          </p:cNvSpPr>
          <p:nvPr/>
        </p:nvSpPr>
        <p:spPr bwMode="auto">
          <a:xfrm>
            <a:off x="6242629" y="15663155"/>
            <a:ext cx="4473815" cy="41110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2800" b="1" dirty="0"/>
              <a:t>Lift, Downforce &amp; Wing Theory</a:t>
            </a:r>
            <a:endParaRPr lang="en-AU" altLang="en-US" b="1" dirty="0"/>
          </a:p>
          <a:p>
            <a:pPr>
              <a:spcBef>
                <a:spcPct val="20000"/>
              </a:spcBef>
            </a:pPr>
            <a:endParaRPr lang="en-AU" altLang="en-US" sz="1800" dirty="0"/>
          </a:p>
          <a:p>
            <a:pPr>
              <a:spcBef>
                <a:spcPct val="20000"/>
              </a:spcBef>
            </a:pPr>
            <a:r>
              <a:rPr lang="en-AU" altLang="en-US" sz="1800" dirty="0"/>
              <a:t>Lift is a vertical force caused by pressure difference above and below a surface. In motorsport, </a:t>
            </a:r>
            <a:r>
              <a:rPr lang="en-AU" altLang="en-US" sz="1800" b="1" dirty="0"/>
              <a:t>negative lift (downforce)</a:t>
            </a:r>
            <a:r>
              <a:rPr lang="en-AU" altLang="en-US" sz="1800" dirty="0"/>
              <a:t> is desired. It increases tyre load and grip without adding any mass.</a:t>
            </a:r>
          </a:p>
          <a:p>
            <a:pPr>
              <a:spcBef>
                <a:spcPct val="20000"/>
              </a:spcBef>
            </a:pPr>
            <a:endParaRPr lang="en-AU" altLang="en-US" sz="1800" dirty="0"/>
          </a:p>
          <a:p>
            <a:pPr>
              <a:spcBef>
                <a:spcPct val="20000"/>
              </a:spcBef>
            </a:pPr>
            <a:r>
              <a:rPr lang="en-AU" altLang="en-US" sz="1800" b="1" dirty="0"/>
              <a:t>Lift Force </a:t>
            </a:r>
            <a:r>
              <a:rPr lang="en-GB" sz="1800" b="1" dirty="0"/>
              <a:t>= C</a:t>
            </a:r>
            <a:r>
              <a:rPr lang="en-GB" sz="1800" b="1" baseline="-25000" dirty="0"/>
              <a:t>L</a:t>
            </a:r>
            <a:r>
              <a:rPr lang="en-GB" sz="1800" b="1" dirty="0"/>
              <a:t> · ½</a:t>
            </a:r>
            <a:r>
              <a:rPr lang="el-GR" sz="1800" b="1" dirty="0"/>
              <a:t>ρ</a:t>
            </a:r>
            <a:r>
              <a:rPr lang="en-GB" sz="1800" b="1" dirty="0"/>
              <a:t>V²A</a:t>
            </a:r>
            <a:endParaRPr lang="en-AU" altLang="en-US" sz="1800" b="1" dirty="0"/>
          </a:p>
        </p:txBody>
      </p:sp>
      <p:sp>
        <p:nvSpPr>
          <p:cNvPr id="1051" name="Text Box 21">
            <a:extLst>
              <a:ext uri="{FF2B5EF4-FFF2-40B4-BE49-F238E27FC236}">
                <a16:creationId xmlns:a16="http://schemas.microsoft.com/office/drawing/2014/main" id="{E6670D5E-3F56-DCA9-D94E-8BBC63002E35}"/>
              </a:ext>
            </a:extLst>
          </p:cNvPr>
          <p:cNvSpPr txBox="1">
            <a:spLocks noChangeArrowheads="1"/>
          </p:cNvSpPr>
          <p:nvPr/>
        </p:nvSpPr>
        <p:spPr bwMode="auto">
          <a:xfrm>
            <a:off x="6202014" y="21571654"/>
            <a:ext cx="4211996" cy="22986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1800" i="1" dirty="0">
                <a:solidFill>
                  <a:schemeClr val="tx1">
                    <a:lumMod val="50000"/>
                    <a:lumOff val="50000"/>
                  </a:schemeClr>
                </a:solidFill>
                <a:latin typeface="Times New Roman" charset="0"/>
              </a:rPr>
              <a:t>Fig. </a:t>
            </a:r>
            <a:r>
              <a:rPr lang="en-GB" altLang="en-US" sz="1800" i="1" dirty="0">
                <a:solidFill>
                  <a:schemeClr val="tx1">
                    <a:lumMod val="50000"/>
                    <a:lumOff val="50000"/>
                  </a:schemeClr>
                </a:solidFill>
                <a:latin typeface="Times New Roman" charset="0"/>
              </a:rPr>
              <a:t>4: A diagram showing an inverted aerofoil generating downforce. Faster airflow below the wing (red) creates lower pressure, resulting in a net downward force. </a:t>
            </a:r>
            <a:r>
              <a:rPr lang="en-GB" altLang="en-US" sz="1800" b="1" i="1" u="sng" dirty="0">
                <a:solidFill>
                  <a:schemeClr val="tx1">
                    <a:lumMod val="50000"/>
                    <a:lumOff val="50000"/>
                  </a:schemeClr>
                </a:solidFill>
                <a:latin typeface="Times New Roman" charset="0"/>
              </a:rPr>
              <a:t>[</a:t>
            </a:r>
            <a:r>
              <a:rPr lang="en-GB" sz="1400" b="1" u="sng" dirty="0" err="1">
                <a:solidFill>
                  <a:schemeClr val="tx1">
                    <a:lumMod val="50000"/>
                    <a:lumOff val="50000"/>
                  </a:schemeClr>
                </a:solidFill>
              </a:rPr>
              <a:t>Sidepodcast</a:t>
            </a:r>
            <a:r>
              <a:rPr lang="en-GB" sz="1400" b="1" u="sng" dirty="0">
                <a:solidFill>
                  <a:schemeClr val="tx1">
                    <a:lumMod val="50000"/>
                    <a:lumOff val="50000"/>
                  </a:schemeClr>
                </a:solidFill>
              </a:rPr>
              <a:t> (2013). </a:t>
            </a:r>
            <a:r>
              <a:rPr lang="en-GB" sz="1400" b="1" i="1" u="sng" dirty="0">
                <a:solidFill>
                  <a:schemeClr val="tx1">
                    <a:lumMod val="50000"/>
                    <a:lumOff val="50000"/>
                  </a:schemeClr>
                </a:solidFill>
              </a:rPr>
              <a:t>In their element – Wings and wheel nuts; how they work, and reasons for their current structure</a:t>
            </a:r>
            <a:r>
              <a:rPr lang="en-GB" sz="1400" b="1" u="sng" dirty="0">
                <a:solidFill>
                  <a:schemeClr val="tx1">
                    <a:lumMod val="50000"/>
                    <a:lumOff val="50000"/>
                  </a:schemeClr>
                </a:solidFill>
              </a:rPr>
              <a:t>. Published 3 April 2013.]</a:t>
            </a:r>
            <a:endParaRPr lang="en-AU" altLang="en-US" sz="1400" b="1" i="1" u="sng" dirty="0">
              <a:solidFill>
                <a:schemeClr val="tx1">
                  <a:lumMod val="50000"/>
                  <a:lumOff val="50000"/>
                </a:schemeClr>
              </a:solidFill>
              <a:latin typeface="Times New Roman" charset="0"/>
            </a:endParaRPr>
          </a:p>
        </p:txBody>
      </p:sp>
      <p:pic>
        <p:nvPicPr>
          <p:cNvPr id="1052" name="Picture 14" descr="F1 aerofoil downforce example">
            <a:extLst>
              <a:ext uri="{FF2B5EF4-FFF2-40B4-BE49-F238E27FC236}">
                <a16:creationId xmlns:a16="http://schemas.microsoft.com/office/drawing/2014/main" id="{D03CBBBD-016D-E9AE-26CA-23FFF02B198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235108" y="19869579"/>
            <a:ext cx="2391288" cy="145374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1053" name="TextBox 1052">
            <a:extLst>
              <a:ext uri="{FF2B5EF4-FFF2-40B4-BE49-F238E27FC236}">
                <a16:creationId xmlns:a16="http://schemas.microsoft.com/office/drawing/2014/main" id="{73F54E1A-7880-F22F-FB36-31BC533FF2F7}"/>
              </a:ext>
            </a:extLst>
          </p:cNvPr>
          <p:cNvSpPr txBox="1"/>
          <p:nvPr/>
        </p:nvSpPr>
        <p:spPr>
          <a:xfrm>
            <a:off x="6645657" y="20011889"/>
            <a:ext cx="789588" cy="338554"/>
          </a:xfrm>
          <a:prstGeom prst="rect">
            <a:avLst/>
          </a:prstGeom>
          <a:noFill/>
        </p:spPr>
        <p:txBody>
          <a:bodyPr wrap="square" rtlCol="0">
            <a:spAutoFit/>
          </a:bodyPr>
          <a:lstStyle/>
          <a:p>
            <a:r>
              <a:rPr lang="en-AU" altLang="en-US" sz="1600" i="1" dirty="0">
                <a:solidFill>
                  <a:schemeClr val="tx1">
                    <a:lumMod val="50000"/>
                    <a:lumOff val="50000"/>
                  </a:schemeClr>
                </a:solidFill>
                <a:latin typeface="Times New Roman" charset="0"/>
              </a:rPr>
              <a:t>Fig. 4:</a:t>
            </a:r>
            <a:endParaRPr lang="en-GB" sz="1600" dirty="0">
              <a:latin typeface="Times New Roman" panose="02020603050405020304" pitchFamily="18" charset="0"/>
              <a:cs typeface="Times New Roman" panose="02020603050405020304" pitchFamily="18" charset="0"/>
            </a:endParaRPr>
          </a:p>
        </p:txBody>
      </p:sp>
      <p:cxnSp>
        <p:nvCxnSpPr>
          <p:cNvPr id="1057" name="Straight Connector 1056">
            <a:extLst>
              <a:ext uri="{FF2B5EF4-FFF2-40B4-BE49-F238E27FC236}">
                <a16:creationId xmlns:a16="http://schemas.microsoft.com/office/drawing/2014/main" id="{F3C9BBF1-6AF8-E43C-29B2-5D98E169592B}"/>
              </a:ext>
            </a:extLst>
          </p:cNvPr>
          <p:cNvCxnSpPr>
            <a:cxnSpLocks/>
          </p:cNvCxnSpPr>
          <p:nvPr/>
        </p:nvCxnSpPr>
        <p:spPr>
          <a:xfrm flipV="1">
            <a:off x="10747808" y="10388315"/>
            <a:ext cx="97062" cy="8012200"/>
          </a:xfrm>
          <a:prstGeom prst="line">
            <a:avLst/>
          </a:prstGeom>
        </p:spPr>
        <p:style>
          <a:lnRef idx="1">
            <a:schemeClr val="accent1"/>
          </a:lnRef>
          <a:fillRef idx="0">
            <a:schemeClr val="accent1"/>
          </a:fillRef>
          <a:effectRef idx="0">
            <a:schemeClr val="accent1"/>
          </a:effectRef>
          <a:fontRef idx="minor">
            <a:schemeClr val="tx1"/>
          </a:fontRef>
        </p:style>
      </p:cxnSp>
      <p:sp>
        <p:nvSpPr>
          <p:cNvPr id="1068" name="Text Box 8">
            <a:extLst>
              <a:ext uri="{FF2B5EF4-FFF2-40B4-BE49-F238E27FC236}">
                <a16:creationId xmlns:a16="http://schemas.microsoft.com/office/drawing/2014/main" id="{CF0B0D25-E451-DDF8-212B-00450CA2E9A3}"/>
              </a:ext>
            </a:extLst>
          </p:cNvPr>
          <p:cNvSpPr txBox="1">
            <a:spLocks noChangeArrowheads="1"/>
          </p:cNvSpPr>
          <p:nvPr/>
        </p:nvSpPr>
        <p:spPr bwMode="auto">
          <a:xfrm>
            <a:off x="17348508" y="21920062"/>
            <a:ext cx="3966008" cy="74288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2800" b="1" dirty="0"/>
              <a:t>References</a:t>
            </a:r>
            <a:endParaRPr lang="en-AU" altLang="en-US" sz="1800" dirty="0"/>
          </a:p>
          <a:p>
            <a:pPr>
              <a:spcBef>
                <a:spcPct val="20000"/>
              </a:spcBef>
            </a:pPr>
            <a:r>
              <a:rPr lang="en-AU" altLang="en-US" sz="1400" b="1" u="sng" dirty="0">
                <a:solidFill>
                  <a:schemeClr val="tx1">
                    <a:lumMod val="50000"/>
                    <a:lumOff val="50000"/>
                  </a:schemeClr>
                </a:solidFill>
              </a:rPr>
              <a:t>Fig.1, Fig. 2a, Fig. 2b :</a:t>
            </a:r>
          </a:p>
          <a:p>
            <a:pPr>
              <a:spcBef>
                <a:spcPct val="20000"/>
              </a:spcBef>
            </a:pPr>
            <a:r>
              <a:rPr lang="en-AU" altLang="en-US" sz="1400" b="1" u="sng" dirty="0">
                <a:solidFill>
                  <a:schemeClr val="tx1">
                    <a:lumMod val="50000"/>
                    <a:lumOff val="50000"/>
                  </a:schemeClr>
                </a:solidFill>
                <a:hlinkClick r:id="rId10"/>
              </a:rPr>
              <a:t>https://tecplot.com/2018/12/18/improving-stock-car-performance-with-cfd-analysis/</a:t>
            </a:r>
            <a:endParaRPr lang="en-AU" altLang="en-US" sz="1400" b="1" u="sng" dirty="0">
              <a:solidFill>
                <a:schemeClr val="tx1">
                  <a:lumMod val="50000"/>
                  <a:lumOff val="50000"/>
                </a:schemeClr>
              </a:solidFill>
            </a:endParaRPr>
          </a:p>
          <a:p>
            <a:pPr>
              <a:spcBef>
                <a:spcPct val="20000"/>
              </a:spcBef>
            </a:pPr>
            <a:r>
              <a:rPr lang="en-AU" altLang="en-US" sz="1400" b="1" u="sng" dirty="0">
                <a:solidFill>
                  <a:schemeClr val="tx1">
                    <a:lumMod val="50000"/>
                    <a:lumOff val="50000"/>
                  </a:schemeClr>
                </a:solidFill>
              </a:rPr>
              <a:t>Fig. 3a, Fig. 3b, Fig. 3c:</a:t>
            </a:r>
          </a:p>
          <a:p>
            <a:pPr>
              <a:spcBef>
                <a:spcPct val="20000"/>
              </a:spcBef>
            </a:pPr>
            <a:r>
              <a:rPr lang="en-GB" sz="1400" dirty="0">
                <a:solidFill>
                  <a:schemeClr val="tx1">
                    <a:lumMod val="50000"/>
                    <a:lumOff val="50000"/>
                  </a:schemeClr>
                </a:solidFill>
              </a:rPr>
              <a:t>[Source: Tudor, T. (2024). Introduction to Aerodynamics. UWTSD.]</a:t>
            </a:r>
          </a:p>
          <a:p>
            <a:pPr>
              <a:spcBef>
                <a:spcPct val="20000"/>
              </a:spcBef>
            </a:pPr>
            <a:r>
              <a:rPr lang="en-GB" sz="1400" u="sng" dirty="0">
                <a:solidFill>
                  <a:schemeClr val="tx1">
                    <a:lumMod val="50000"/>
                    <a:lumOff val="50000"/>
                  </a:schemeClr>
                </a:solidFill>
              </a:rPr>
              <a:t>Fig. 4:</a:t>
            </a:r>
            <a:endParaRPr lang="en-GB" sz="1400" dirty="0">
              <a:solidFill>
                <a:schemeClr val="tx1">
                  <a:lumMod val="50000"/>
                  <a:lumOff val="50000"/>
                </a:schemeClr>
              </a:solidFill>
            </a:endParaRPr>
          </a:p>
          <a:p>
            <a:pPr>
              <a:spcBef>
                <a:spcPct val="20000"/>
              </a:spcBef>
            </a:pPr>
            <a:r>
              <a:rPr lang="en-GB" sz="1400" u="sng" dirty="0">
                <a:solidFill>
                  <a:schemeClr val="tx1">
                    <a:lumMod val="50000"/>
                    <a:lumOff val="50000"/>
                  </a:schemeClr>
                </a:solidFill>
                <a:hlinkClick r:id="rId11"/>
              </a:rPr>
              <a:t>https://sidepodcast.com/feature/tech-spec/in-their-element-wings-and-wheel-nuts</a:t>
            </a:r>
            <a:endParaRPr lang="en-GB" sz="1400" u="sng" dirty="0">
              <a:solidFill>
                <a:schemeClr val="tx1">
                  <a:lumMod val="50000"/>
                  <a:lumOff val="50000"/>
                </a:schemeClr>
              </a:solidFill>
            </a:endParaRPr>
          </a:p>
          <a:p>
            <a:pPr>
              <a:spcBef>
                <a:spcPct val="20000"/>
              </a:spcBef>
            </a:pPr>
            <a:r>
              <a:rPr lang="en-GB" sz="1400" u="sng" dirty="0">
                <a:solidFill>
                  <a:schemeClr val="tx1">
                    <a:lumMod val="50000"/>
                    <a:lumOff val="50000"/>
                  </a:schemeClr>
                </a:solidFill>
              </a:rPr>
              <a:t>Fig. 5: </a:t>
            </a:r>
          </a:p>
          <a:p>
            <a:pPr>
              <a:spcBef>
                <a:spcPct val="20000"/>
              </a:spcBef>
            </a:pPr>
            <a:r>
              <a:rPr lang="en-GB" sz="1400" u="sng" dirty="0">
                <a:solidFill>
                  <a:schemeClr val="tx1">
                    <a:lumMod val="50000"/>
                    <a:lumOff val="50000"/>
                  </a:schemeClr>
                </a:solidFill>
                <a:hlinkClick r:id="rId12"/>
              </a:rPr>
              <a:t>https://dewesoft.com/blog/list-of-wind-tunnel-testing-facilities</a:t>
            </a:r>
            <a:endParaRPr lang="en-GB" altLang="en-US" sz="1400" b="1" u="sng" dirty="0">
              <a:solidFill>
                <a:schemeClr val="tx1">
                  <a:lumMod val="50000"/>
                  <a:lumOff val="50000"/>
                </a:schemeClr>
              </a:solidFill>
            </a:endParaRPr>
          </a:p>
          <a:p>
            <a:pPr>
              <a:spcBef>
                <a:spcPct val="20000"/>
              </a:spcBef>
            </a:pPr>
            <a:r>
              <a:rPr lang="en-GB" altLang="en-US" sz="1400" b="1" u="sng" dirty="0">
                <a:solidFill>
                  <a:schemeClr val="tx1">
                    <a:lumMod val="50000"/>
                    <a:lumOff val="50000"/>
                  </a:schemeClr>
                </a:solidFill>
              </a:rPr>
              <a:t>Fig. 6:</a:t>
            </a:r>
          </a:p>
          <a:p>
            <a:pPr>
              <a:spcBef>
                <a:spcPct val="20000"/>
              </a:spcBef>
            </a:pPr>
            <a:r>
              <a:rPr lang="en-AU" altLang="en-US" sz="1400" b="1" u="sng" dirty="0">
                <a:solidFill>
                  <a:schemeClr val="tx1">
                    <a:lumMod val="50000"/>
                    <a:lumOff val="50000"/>
                  </a:schemeClr>
                </a:solidFill>
                <a:hlinkClick r:id="rId13"/>
              </a:rPr>
              <a:t>https://www.motorsport.com/f1/news/fia-unrestricted-cfd-testing-explained/4315882/</a:t>
            </a:r>
            <a:endParaRPr lang="en-AU" altLang="en-US" sz="1400" b="1" u="sng" dirty="0">
              <a:solidFill>
                <a:schemeClr val="tx1">
                  <a:lumMod val="50000"/>
                  <a:lumOff val="50000"/>
                </a:schemeClr>
              </a:solidFill>
            </a:endParaRPr>
          </a:p>
          <a:p>
            <a:pPr>
              <a:spcBef>
                <a:spcPct val="20000"/>
              </a:spcBef>
            </a:pPr>
            <a:r>
              <a:rPr lang="en-AU" altLang="en-US" sz="1400" b="1" u="sng" dirty="0">
                <a:solidFill>
                  <a:schemeClr val="tx1">
                    <a:lumMod val="50000"/>
                    <a:lumOff val="50000"/>
                  </a:schemeClr>
                </a:solidFill>
              </a:rPr>
              <a:t>Fig. 7:</a:t>
            </a:r>
          </a:p>
          <a:p>
            <a:pPr>
              <a:spcBef>
                <a:spcPct val="20000"/>
              </a:spcBef>
            </a:pPr>
            <a:r>
              <a:rPr lang="en-AU" altLang="en-US" sz="1400" b="1" u="sng" dirty="0">
                <a:solidFill>
                  <a:schemeClr val="tx1">
                    <a:lumMod val="50000"/>
                    <a:lumOff val="50000"/>
                  </a:schemeClr>
                </a:solidFill>
                <a:hlinkClick r:id="rId14"/>
              </a:rPr>
              <a:t>https://mechaengineerings.wordpress.com/2015/05/25/viscosity/</a:t>
            </a:r>
            <a:endParaRPr lang="en-AU" altLang="en-US" sz="1400" b="1" u="sng" dirty="0">
              <a:solidFill>
                <a:schemeClr val="tx1">
                  <a:lumMod val="50000"/>
                  <a:lumOff val="50000"/>
                </a:schemeClr>
              </a:solidFill>
            </a:endParaRPr>
          </a:p>
          <a:p>
            <a:pPr>
              <a:spcBef>
                <a:spcPct val="20000"/>
              </a:spcBef>
            </a:pPr>
            <a:r>
              <a:rPr lang="en-AU" altLang="en-US" sz="1400" b="1" u="sng" dirty="0">
                <a:solidFill>
                  <a:schemeClr val="tx1">
                    <a:lumMod val="50000"/>
                    <a:lumOff val="50000"/>
                  </a:schemeClr>
                </a:solidFill>
              </a:rPr>
              <a:t>Fig.8:</a:t>
            </a:r>
          </a:p>
          <a:p>
            <a:pPr>
              <a:spcBef>
                <a:spcPct val="20000"/>
              </a:spcBef>
            </a:pPr>
            <a:r>
              <a:rPr lang="en-AU" altLang="en-US" sz="1400" b="1" u="sng" dirty="0">
                <a:solidFill>
                  <a:schemeClr val="tx1">
                    <a:lumMod val="50000"/>
                    <a:lumOff val="50000"/>
                  </a:schemeClr>
                </a:solidFill>
                <a:hlinkClick r:id="rId15"/>
              </a:rPr>
              <a:t>https://www.tec-science.com/mechanics/gases-and-liquids/flow-separation-boundary-layer-separation/</a:t>
            </a:r>
            <a:endParaRPr lang="en-AU" altLang="en-US" sz="1400" b="1" u="sng" dirty="0">
              <a:solidFill>
                <a:schemeClr val="tx1">
                  <a:lumMod val="50000"/>
                  <a:lumOff val="50000"/>
                </a:schemeClr>
              </a:solidFill>
            </a:endParaRPr>
          </a:p>
          <a:p>
            <a:pPr>
              <a:spcBef>
                <a:spcPct val="20000"/>
              </a:spcBef>
            </a:pPr>
            <a:endParaRPr lang="en-AU" altLang="en-US" sz="1400" b="1" u="sng" dirty="0">
              <a:solidFill>
                <a:schemeClr val="tx1">
                  <a:lumMod val="50000"/>
                  <a:lumOff val="50000"/>
                </a:schemeClr>
              </a:solidFill>
            </a:endParaRPr>
          </a:p>
        </p:txBody>
      </p:sp>
      <p:graphicFrame>
        <p:nvGraphicFramePr>
          <p:cNvPr id="1069" name="Table 1068">
            <a:extLst>
              <a:ext uri="{FF2B5EF4-FFF2-40B4-BE49-F238E27FC236}">
                <a16:creationId xmlns:a16="http://schemas.microsoft.com/office/drawing/2014/main" id="{E421F76C-8999-045D-802B-99223F77E02A}"/>
              </a:ext>
            </a:extLst>
          </p:cNvPr>
          <p:cNvGraphicFramePr>
            <a:graphicFrameLocks noGrp="1"/>
          </p:cNvGraphicFramePr>
          <p:nvPr>
            <p:extLst>
              <p:ext uri="{D42A27DB-BD31-4B8C-83A1-F6EECF244321}">
                <p14:modId xmlns:p14="http://schemas.microsoft.com/office/powerpoint/2010/main" val="4048618807"/>
              </p:ext>
            </p:extLst>
          </p:nvPr>
        </p:nvGraphicFramePr>
        <p:xfrm>
          <a:off x="10291744" y="24369319"/>
          <a:ext cx="4930651" cy="4345758"/>
        </p:xfrm>
        <a:graphic>
          <a:graphicData uri="http://schemas.openxmlformats.org/drawingml/2006/table">
            <a:tbl>
              <a:tblPr>
                <a:tableStyleId>{5C22544A-7EE6-4342-B048-85BDC9FD1C3A}</a:tableStyleId>
              </a:tblPr>
              <a:tblGrid>
                <a:gridCol w="469356">
                  <a:extLst>
                    <a:ext uri="{9D8B030D-6E8A-4147-A177-3AD203B41FA5}">
                      <a16:colId xmlns:a16="http://schemas.microsoft.com/office/drawing/2014/main" val="1872333821"/>
                    </a:ext>
                  </a:extLst>
                </a:gridCol>
                <a:gridCol w="2801279">
                  <a:extLst>
                    <a:ext uri="{9D8B030D-6E8A-4147-A177-3AD203B41FA5}">
                      <a16:colId xmlns:a16="http://schemas.microsoft.com/office/drawing/2014/main" val="1892934900"/>
                    </a:ext>
                  </a:extLst>
                </a:gridCol>
                <a:gridCol w="830008">
                  <a:extLst>
                    <a:ext uri="{9D8B030D-6E8A-4147-A177-3AD203B41FA5}">
                      <a16:colId xmlns:a16="http://schemas.microsoft.com/office/drawing/2014/main" val="1816794594"/>
                    </a:ext>
                  </a:extLst>
                </a:gridCol>
                <a:gridCol w="830008">
                  <a:extLst>
                    <a:ext uri="{9D8B030D-6E8A-4147-A177-3AD203B41FA5}">
                      <a16:colId xmlns:a16="http://schemas.microsoft.com/office/drawing/2014/main" val="511221874"/>
                    </a:ext>
                  </a:extLst>
                </a:gridCol>
              </a:tblGrid>
              <a:tr h="494918">
                <a:tc>
                  <a:txBody>
                    <a:bodyPr/>
                    <a:lstStyle/>
                    <a:p>
                      <a:pPr algn="l" fontAlgn="b">
                        <a:buNone/>
                      </a:pPr>
                      <a:r>
                        <a:rPr lang="en-GB" sz="2000" u="none" strike="noStrike">
                          <a:effectLst/>
                        </a:rPr>
                        <a:t> </a:t>
                      </a:r>
                      <a:endParaRPr lang="en-GB" sz="2000" b="0" i="0" u="none" strike="noStrike">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buNone/>
                      </a:pPr>
                      <a:r>
                        <a:rPr lang="en-GB" sz="2000" u="none" strike="noStrike" dirty="0">
                          <a:effectLst/>
                        </a:rPr>
                        <a:t>Year/Make</a:t>
                      </a:r>
                      <a:endParaRPr lang="en-GB" sz="2000" b="0" i="0" u="none" strike="noStrike" dirty="0">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buNone/>
                      </a:pPr>
                      <a:r>
                        <a:rPr lang="en-GB" sz="2000" u="none" strike="noStrike">
                          <a:effectLst/>
                        </a:rPr>
                        <a:t>C</a:t>
                      </a:r>
                      <a:r>
                        <a:rPr lang="en-GB" sz="2000" u="none" strike="noStrike" baseline="-25000">
                          <a:effectLst/>
                        </a:rPr>
                        <a:t>d</a:t>
                      </a:r>
                      <a:endParaRPr lang="en-GB" sz="2000" b="0" i="0" u="none" strike="noStrike">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buNone/>
                      </a:pPr>
                      <a:r>
                        <a:rPr lang="en-GB" sz="2000" u="none" strike="noStrike">
                          <a:effectLst/>
                        </a:rPr>
                        <a:t>C</a:t>
                      </a:r>
                      <a:r>
                        <a:rPr lang="en-GB" sz="2000" u="none" strike="noStrike" baseline="-25000">
                          <a:effectLst/>
                        </a:rPr>
                        <a:t>l</a:t>
                      </a:r>
                      <a:endParaRPr lang="en-GB" sz="2000" b="0" i="0" u="none" strike="noStrike">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98376504"/>
                  </a:ext>
                </a:extLst>
              </a:tr>
              <a:tr h="456848">
                <a:tc>
                  <a:txBody>
                    <a:bodyPr/>
                    <a:lstStyle/>
                    <a:p>
                      <a:pPr algn="l" fontAlgn="b">
                        <a:buNone/>
                      </a:pPr>
                      <a:r>
                        <a:rPr lang="en-GB" sz="2000" u="none" strike="noStrike" dirty="0">
                          <a:effectLst/>
                        </a:rPr>
                        <a:t>Sedans</a:t>
                      </a:r>
                      <a:endParaRPr lang="en-GB" sz="2000" b="0" i="0" u="none" strike="noStrike" dirty="0">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buNone/>
                      </a:pPr>
                      <a:r>
                        <a:rPr lang="en-GB" sz="2000" u="none" strike="noStrike">
                          <a:effectLst/>
                        </a:rPr>
                        <a:t>1980 Peugeot 305 GL</a:t>
                      </a:r>
                      <a:endParaRPr lang="en-GB" sz="2000" b="0" i="0" u="none" strike="noStrike">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buNone/>
                      </a:pPr>
                      <a:r>
                        <a:rPr lang="en-GB" sz="2000" u="none" strike="noStrike">
                          <a:effectLst/>
                        </a:rPr>
                        <a:t>0.44</a:t>
                      </a:r>
                      <a:endParaRPr lang="en-GB" sz="2000" b="0" i="0" u="none" strike="noStrike">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buNone/>
                      </a:pPr>
                      <a:r>
                        <a:rPr lang="en-GB" sz="2000" u="none" strike="noStrike">
                          <a:effectLst/>
                        </a:rPr>
                        <a:t>0.44</a:t>
                      </a:r>
                      <a:endParaRPr lang="en-GB" sz="2000" b="0" i="0" u="none" strike="noStrike">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24998618"/>
                  </a:ext>
                </a:extLst>
              </a:tr>
              <a:tr h="456848">
                <a:tc>
                  <a:txBody>
                    <a:bodyPr/>
                    <a:lstStyle/>
                    <a:p>
                      <a:pPr algn="l" fontAlgn="b">
                        <a:buNone/>
                      </a:pPr>
                      <a:r>
                        <a:rPr lang="en-GB" sz="2000" u="none" strike="noStrike" dirty="0">
                          <a:effectLst/>
                        </a:rPr>
                        <a:t> </a:t>
                      </a:r>
                      <a:endParaRPr lang="en-GB" sz="2000" b="0" i="0" u="none" strike="noStrike" dirty="0">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buNone/>
                      </a:pPr>
                      <a:r>
                        <a:rPr lang="en-GB" sz="2000" u="none" strike="noStrike">
                          <a:effectLst/>
                        </a:rPr>
                        <a:t>1986 Subaru XT</a:t>
                      </a:r>
                      <a:endParaRPr lang="en-GB" sz="2000" b="0" i="0" u="none" strike="noStrike">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buNone/>
                      </a:pPr>
                      <a:r>
                        <a:rPr lang="en-GB" sz="2000" u="none" strike="noStrike">
                          <a:effectLst/>
                        </a:rPr>
                        <a:t>0.3</a:t>
                      </a:r>
                      <a:endParaRPr lang="en-GB" sz="2000" b="0" i="0" u="none" strike="noStrike">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buNone/>
                      </a:pPr>
                      <a:r>
                        <a:rPr lang="en-GB" sz="2000" u="none" strike="noStrike">
                          <a:effectLst/>
                        </a:rPr>
                        <a:t>0.1</a:t>
                      </a:r>
                      <a:endParaRPr lang="en-GB" sz="2000" b="0" i="0" u="none" strike="noStrike">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7720381"/>
                  </a:ext>
                </a:extLst>
              </a:tr>
              <a:tr h="856590">
                <a:tc>
                  <a:txBody>
                    <a:bodyPr/>
                    <a:lstStyle/>
                    <a:p>
                      <a:pPr algn="l" fontAlgn="b">
                        <a:buNone/>
                      </a:pPr>
                      <a:r>
                        <a:rPr lang="en-GB" sz="2000" u="none" strike="noStrike">
                          <a:effectLst/>
                        </a:rPr>
                        <a:t>Sports Cars</a:t>
                      </a:r>
                      <a:endParaRPr lang="en-GB" sz="2000" b="0" i="0" u="none" strike="noStrike">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buNone/>
                      </a:pPr>
                      <a:r>
                        <a:rPr lang="en-GB" sz="2000" u="none" strike="noStrike">
                          <a:effectLst/>
                        </a:rPr>
                        <a:t>Porsche 911 Carrera</a:t>
                      </a:r>
                      <a:endParaRPr lang="en-GB" sz="2000" b="0" i="0" u="none" strike="noStrike">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buNone/>
                      </a:pPr>
                      <a:r>
                        <a:rPr lang="en-GB" sz="2000" u="none" strike="noStrike">
                          <a:effectLst/>
                        </a:rPr>
                        <a:t>0.38</a:t>
                      </a:r>
                      <a:endParaRPr lang="en-GB" sz="2000" b="0" i="0" u="none" strike="noStrike">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buNone/>
                      </a:pPr>
                      <a:r>
                        <a:rPr lang="en-GB" sz="2000" u="none" strike="noStrike" dirty="0">
                          <a:effectLst/>
                        </a:rPr>
                        <a:t>N/A</a:t>
                      </a:r>
                      <a:endParaRPr lang="en-GB" sz="2000" b="0" i="0" u="none" strike="noStrike" dirty="0">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86320090"/>
                  </a:ext>
                </a:extLst>
              </a:tr>
              <a:tr h="456848">
                <a:tc>
                  <a:txBody>
                    <a:bodyPr/>
                    <a:lstStyle/>
                    <a:p>
                      <a:pPr algn="l" fontAlgn="b">
                        <a:buNone/>
                      </a:pPr>
                      <a:r>
                        <a:rPr lang="en-GB" sz="2000" u="none" strike="noStrike">
                          <a:effectLst/>
                        </a:rPr>
                        <a:t> </a:t>
                      </a:r>
                      <a:endParaRPr lang="en-GB" sz="2000" b="0" i="0" u="none" strike="noStrike">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buNone/>
                      </a:pPr>
                      <a:r>
                        <a:rPr lang="en-GB" sz="2000" u="none" strike="noStrike">
                          <a:effectLst/>
                        </a:rPr>
                        <a:t>1982 Corvette</a:t>
                      </a:r>
                      <a:endParaRPr lang="en-GB" sz="2000" b="0" i="0" u="none" strike="noStrike">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buNone/>
                      </a:pPr>
                      <a:r>
                        <a:rPr lang="en-GB" sz="2000" u="none" strike="noStrike">
                          <a:effectLst/>
                        </a:rPr>
                        <a:t>0.37</a:t>
                      </a:r>
                      <a:endParaRPr lang="en-GB" sz="2000" b="0" i="0" u="none" strike="noStrike">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buNone/>
                      </a:pPr>
                      <a:r>
                        <a:rPr lang="en-GB" sz="2000" u="none" strike="noStrike">
                          <a:effectLst/>
                        </a:rPr>
                        <a:t>N/A</a:t>
                      </a:r>
                      <a:endParaRPr lang="en-GB" sz="2000" b="0" i="0" u="none" strike="noStrike">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08528003"/>
                  </a:ext>
                </a:extLst>
              </a:tr>
              <a:tr h="720918">
                <a:tc>
                  <a:txBody>
                    <a:bodyPr/>
                    <a:lstStyle/>
                    <a:p>
                      <a:pPr algn="l" fontAlgn="b">
                        <a:buNone/>
                      </a:pPr>
                      <a:r>
                        <a:rPr lang="en-GB" sz="2000" u="none" strike="noStrike">
                          <a:effectLst/>
                        </a:rPr>
                        <a:t>Race Cars</a:t>
                      </a:r>
                      <a:endParaRPr lang="en-GB" sz="2000" b="0" i="0" u="none" strike="noStrike">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buNone/>
                      </a:pPr>
                      <a:r>
                        <a:rPr lang="en-GB" sz="2000" u="none" strike="noStrike">
                          <a:effectLst/>
                        </a:rPr>
                        <a:t>2000 Ferrari F-1 (high downforce)</a:t>
                      </a:r>
                      <a:endParaRPr lang="en-GB" sz="2000" b="0" i="0" u="none" strike="noStrike">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buNone/>
                      </a:pPr>
                      <a:r>
                        <a:rPr lang="en-GB" sz="2000" u="none" strike="noStrike">
                          <a:effectLst/>
                        </a:rPr>
                        <a:t>0.99</a:t>
                      </a:r>
                      <a:endParaRPr lang="en-GB" sz="2000" b="0" i="0" u="none" strike="noStrike">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buNone/>
                      </a:pPr>
                      <a:r>
                        <a:rPr lang="en-GB" sz="2000" u="none" strike="noStrike">
                          <a:effectLst/>
                        </a:rPr>
                        <a:t>-2.85</a:t>
                      </a:r>
                      <a:endParaRPr lang="en-GB" sz="2000" b="0" i="0" u="none" strike="noStrike">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34375427"/>
                  </a:ext>
                </a:extLst>
              </a:tr>
              <a:tr h="475884">
                <a:tc>
                  <a:txBody>
                    <a:bodyPr/>
                    <a:lstStyle/>
                    <a:p>
                      <a:pPr algn="l" fontAlgn="b">
                        <a:buNone/>
                      </a:pPr>
                      <a:r>
                        <a:rPr lang="en-GB" sz="2000" u="none" strike="noStrike">
                          <a:effectLst/>
                        </a:rPr>
                        <a:t> </a:t>
                      </a:r>
                      <a:endParaRPr lang="en-GB" sz="2000" b="0" i="0" u="none" strike="noStrike">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b">
                        <a:buNone/>
                      </a:pPr>
                      <a:r>
                        <a:rPr lang="en-GB" sz="2000" u="none" strike="noStrike" dirty="0">
                          <a:effectLst/>
                        </a:rPr>
                        <a:t>Porsche 917/30</a:t>
                      </a:r>
                      <a:endParaRPr lang="en-GB" sz="2000" b="0" i="0" u="none" strike="noStrike" dirty="0">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buNone/>
                      </a:pPr>
                      <a:r>
                        <a:rPr lang="en-GB" sz="2000" u="none" strike="noStrike">
                          <a:effectLst/>
                        </a:rPr>
                        <a:t>0.57</a:t>
                      </a:r>
                      <a:endParaRPr lang="en-GB" sz="2000" b="0" i="0" u="none" strike="noStrike">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r" fontAlgn="b">
                        <a:buNone/>
                      </a:pPr>
                      <a:r>
                        <a:rPr lang="en-GB" sz="2000" u="none" strike="noStrike" dirty="0">
                          <a:effectLst/>
                        </a:rPr>
                        <a:t>-1.04</a:t>
                      </a:r>
                      <a:endParaRPr lang="en-GB" sz="2000" b="0" i="0" u="none" strike="noStrike" dirty="0">
                        <a:solidFill>
                          <a:srgbClr val="000000"/>
                        </a:solidFill>
                        <a:effectLst/>
                        <a:latin typeface="Aptos Narrow" panose="020B0004020202020204" pitchFamily="34" charset="0"/>
                      </a:endParaRPr>
                    </a:p>
                  </a:txBody>
                  <a:tcPr marL="7620" marR="7620" marT="762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47564103"/>
                  </a:ext>
                </a:extLst>
              </a:tr>
            </a:tbl>
          </a:graphicData>
        </a:graphic>
      </p:graphicFrame>
      <p:sp>
        <p:nvSpPr>
          <p:cNvPr id="1070" name="TextBox 1069">
            <a:extLst>
              <a:ext uri="{FF2B5EF4-FFF2-40B4-BE49-F238E27FC236}">
                <a16:creationId xmlns:a16="http://schemas.microsoft.com/office/drawing/2014/main" id="{1A50C50D-5476-160F-3874-448FD075CC69}"/>
              </a:ext>
            </a:extLst>
          </p:cNvPr>
          <p:cNvSpPr txBox="1"/>
          <p:nvPr/>
        </p:nvSpPr>
        <p:spPr>
          <a:xfrm>
            <a:off x="12628330" y="24412634"/>
            <a:ext cx="828710" cy="338554"/>
          </a:xfrm>
          <a:prstGeom prst="rect">
            <a:avLst/>
          </a:prstGeom>
          <a:noFill/>
        </p:spPr>
        <p:txBody>
          <a:bodyPr wrap="square" rtlCol="0">
            <a:spAutoFit/>
          </a:bodyPr>
          <a:lstStyle/>
          <a:p>
            <a:r>
              <a:rPr lang="en-AU" altLang="en-US" sz="1600" i="1" dirty="0">
                <a:solidFill>
                  <a:schemeClr val="tx1">
                    <a:lumMod val="50000"/>
                    <a:lumOff val="50000"/>
                  </a:schemeClr>
                </a:solidFill>
                <a:latin typeface="Times New Roman" charset="0"/>
              </a:rPr>
              <a:t>Fig.3b:</a:t>
            </a:r>
            <a:endParaRPr lang="en-GB" sz="1600" dirty="0">
              <a:latin typeface="Times New Roman" panose="02020603050405020304" pitchFamily="18" charset="0"/>
              <a:cs typeface="Times New Roman" panose="02020603050405020304" pitchFamily="18" charset="0"/>
            </a:endParaRPr>
          </a:p>
        </p:txBody>
      </p:sp>
      <p:sp>
        <p:nvSpPr>
          <p:cNvPr id="1071" name="Text Box 21">
            <a:extLst>
              <a:ext uri="{FF2B5EF4-FFF2-40B4-BE49-F238E27FC236}">
                <a16:creationId xmlns:a16="http://schemas.microsoft.com/office/drawing/2014/main" id="{FDF0A78A-186B-ED67-C2B1-540AC96D5360}"/>
              </a:ext>
            </a:extLst>
          </p:cNvPr>
          <p:cNvSpPr txBox="1">
            <a:spLocks noChangeArrowheads="1"/>
          </p:cNvSpPr>
          <p:nvPr/>
        </p:nvSpPr>
        <p:spPr bwMode="auto">
          <a:xfrm>
            <a:off x="15399856" y="25121127"/>
            <a:ext cx="1653566" cy="3468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1600" i="1" dirty="0">
                <a:solidFill>
                  <a:schemeClr val="tx1">
                    <a:lumMod val="50000"/>
                    <a:lumOff val="50000"/>
                  </a:schemeClr>
                </a:solidFill>
                <a:latin typeface="Times New Roman" charset="0"/>
              </a:rPr>
              <a:t>Fig. 3b: A data table used by the bar charts Fig.3a and Fig. 3c.</a:t>
            </a:r>
          </a:p>
          <a:p>
            <a:endParaRPr lang="en-AU" altLang="en-US" sz="1600" i="1" dirty="0">
              <a:solidFill>
                <a:schemeClr val="tx1">
                  <a:lumMod val="50000"/>
                  <a:lumOff val="50000"/>
                </a:schemeClr>
              </a:solidFill>
              <a:latin typeface="Times New Roman" charset="0"/>
            </a:endParaRPr>
          </a:p>
          <a:p>
            <a:r>
              <a:rPr lang="en-AU" altLang="en-US" sz="1600" i="1" dirty="0">
                <a:solidFill>
                  <a:schemeClr val="tx1">
                    <a:lumMod val="50000"/>
                    <a:lumOff val="50000"/>
                  </a:schemeClr>
                </a:solidFill>
                <a:latin typeface="Times New Roman" charset="0"/>
              </a:rPr>
              <a:t>It’s a table showing the downforce and lift coefficient (Cd, Cl) of cars of certain years and makes.</a:t>
            </a:r>
          </a:p>
        </p:txBody>
      </p:sp>
      <p:sp>
        <p:nvSpPr>
          <p:cNvPr id="1075" name="Text Box 8">
            <a:extLst>
              <a:ext uri="{FF2B5EF4-FFF2-40B4-BE49-F238E27FC236}">
                <a16:creationId xmlns:a16="http://schemas.microsoft.com/office/drawing/2014/main" id="{2D47947F-F204-C98A-99B5-649E7FDD331B}"/>
              </a:ext>
            </a:extLst>
          </p:cNvPr>
          <p:cNvSpPr txBox="1">
            <a:spLocks noChangeArrowheads="1"/>
          </p:cNvSpPr>
          <p:nvPr/>
        </p:nvSpPr>
        <p:spPr bwMode="auto">
          <a:xfrm>
            <a:off x="12624113" y="5593940"/>
            <a:ext cx="9100268" cy="4621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2800" b="1" dirty="0"/>
              <a:t>Viscosity, Turbulence &amp; Separation</a:t>
            </a:r>
            <a:endParaRPr lang="en-AU" altLang="en-US" b="1" dirty="0"/>
          </a:p>
          <a:p>
            <a:pPr>
              <a:spcBef>
                <a:spcPct val="20000"/>
              </a:spcBef>
            </a:pPr>
            <a:endParaRPr lang="en-AU" altLang="en-US" sz="1800" dirty="0"/>
          </a:p>
          <a:p>
            <a:pPr>
              <a:spcBef>
                <a:spcPct val="20000"/>
              </a:spcBef>
            </a:pPr>
            <a:r>
              <a:rPr lang="en-GB" altLang="en-US" sz="1800" b="1" dirty="0"/>
              <a:t>Viscosity (</a:t>
            </a:r>
            <a:r>
              <a:rPr lang="el-GR" sz="1800" b="1" dirty="0"/>
              <a:t>μ</a:t>
            </a:r>
            <a:r>
              <a:rPr lang="en-GB" sz="1800" b="1" dirty="0"/>
              <a:t>)</a:t>
            </a:r>
            <a:r>
              <a:rPr lang="en-GB" sz="1800" dirty="0"/>
              <a:t>, is the property that determines how resistant a fluid is to </a:t>
            </a:r>
            <a:r>
              <a:rPr lang="en-GB" sz="1800" b="1" dirty="0"/>
              <a:t>sheer deformation</a:t>
            </a:r>
            <a:r>
              <a:rPr lang="en-GB" sz="1800" dirty="0"/>
              <a:t>. This is due to the cohesion and interaction between molecules. High viscosity fluids deform considerably slower than low viscosity fluids. Dynamic Viscosity is defined as the shear force per unit of area; it's required to drag one layer of fluid that has a unit of viscosity past another layer at a unit of distance away.</a:t>
            </a:r>
          </a:p>
          <a:p>
            <a:pPr>
              <a:spcBef>
                <a:spcPct val="20000"/>
              </a:spcBef>
            </a:pPr>
            <a:endParaRPr lang="en-GB" altLang="en-US" sz="1800" b="1" dirty="0"/>
          </a:p>
          <a:p>
            <a:pPr>
              <a:spcBef>
                <a:spcPct val="20000"/>
              </a:spcBef>
            </a:pPr>
            <a:r>
              <a:rPr lang="en-GB" altLang="en-US" sz="1800" dirty="0"/>
              <a:t>It's expressed with the equation : </a:t>
            </a:r>
            <a:r>
              <a:rPr lang="el-GR" altLang="en-US" sz="1800" b="1" dirty="0"/>
              <a:t>τ = μ (</a:t>
            </a:r>
            <a:r>
              <a:rPr lang="en-GB" altLang="en-US" sz="1800" b="1" dirty="0"/>
              <a:t>du/dy)</a:t>
            </a:r>
          </a:p>
          <a:p>
            <a:pPr>
              <a:spcBef>
                <a:spcPct val="20000"/>
              </a:spcBef>
            </a:pPr>
            <a:endParaRPr lang="en-GB" altLang="en-US" sz="1800" dirty="0"/>
          </a:p>
          <a:p>
            <a:pPr>
              <a:spcBef>
                <a:spcPct val="20000"/>
              </a:spcBef>
            </a:pPr>
            <a:r>
              <a:rPr lang="en-GB" altLang="en-US" sz="1800" dirty="0"/>
              <a:t>Flow separation occurs when </a:t>
            </a:r>
            <a:r>
              <a:rPr lang="en-GB" altLang="en-US" sz="1800" b="1" dirty="0"/>
              <a:t>air loses energy</a:t>
            </a:r>
            <a:r>
              <a:rPr lang="en-GB" altLang="en-US" sz="1800" dirty="0"/>
              <a:t>. This can be due to a change in pressure, air speed and viscosity. The area where the flow separates creates turbulent air resulting in a spike of drag. </a:t>
            </a:r>
          </a:p>
        </p:txBody>
      </p:sp>
      <p:sp>
        <p:nvSpPr>
          <p:cNvPr id="1077" name="Text Box 8">
            <a:extLst>
              <a:ext uri="{FF2B5EF4-FFF2-40B4-BE49-F238E27FC236}">
                <a16:creationId xmlns:a16="http://schemas.microsoft.com/office/drawing/2014/main" id="{7A0698DC-8EF3-AA52-1315-47E7F85C0E87}"/>
              </a:ext>
            </a:extLst>
          </p:cNvPr>
          <p:cNvSpPr txBox="1">
            <a:spLocks noChangeArrowheads="1"/>
          </p:cNvSpPr>
          <p:nvPr/>
        </p:nvSpPr>
        <p:spPr bwMode="auto">
          <a:xfrm>
            <a:off x="17373470" y="18317797"/>
            <a:ext cx="3710106" cy="41233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2800" b="1" dirty="0"/>
              <a:t>Conclusion</a:t>
            </a:r>
            <a:endParaRPr lang="en-AU" altLang="en-US" b="1" dirty="0"/>
          </a:p>
          <a:p>
            <a:pPr>
              <a:spcBef>
                <a:spcPct val="20000"/>
              </a:spcBef>
            </a:pPr>
            <a:endParaRPr lang="en-AU" altLang="en-US" sz="1800" dirty="0"/>
          </a:p>
          <a:p>
            <a:pPr>
              <a:spcBef>
                <a:spcPct val="20000"/>
              </a:spcBef>
            </a:pPr>
            <a:r>
              <a:rPr lang="en-AU" altLang="en-US" sz="1800" dirty="0"/>
              <a:t>The key takeaways from this lecture are that all aerodynamic forces acting on a vehicle stem from a single principle: controlling air velocity to manage surface pressure. Bernoulli’s Theorem provides the logic and reasoning to understand how and why drag and lift occur.</a:t>
            </a:r>
            <a:endParaRPr lang="en-GB" altLang="en-US" sz="1800" dirty="0"/>
          </a:p>
        </p:txBody>
      </p:sp>
      <p:sp>
        <p:nvSpPr>
          <p:cNvPr id="1078" name="Text Box 8">
            <a:extLst>
              <a:ext uri="{FF2B5EF4-FFF2-40B4-BE49-F238E27FC236}">
                <a16:creationId xmlns:a16="http://schemas.microsoft.com/office/drawing/2014/main" id="{53066C5F-56A4-7CF0-0D3D-F1E3207F345A}"/>
              </a:ext>
            </a:extLst>
          </p:cNvPr>
          <p:cNvSpPr txBox="1">
            <a:spLocks noChangeArrowheads="1"/>
          </p:cNvSpPr>
          <p:nvPr/>
        </p:nvSpPr>
        <p:spPr bwMode="auto">
          <a:xfrm>
            <a:off x="10865006" y="10812860"/>
            <a:ext cx="5322503" cy="47327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2800" b="1" dirty="0"/>
              <a:t>Application Devices</a:t>
            </a:r>
            <a:endParaRPr lang="en-AU" altLang="en-US" b="1" dirty="0"/>
          </a:p>
          <a:p>
            <a:pPr>
              <a:spcBef>
                <a:spcPct val="20000"/>
              </a:spcBef>
            </a:pPr>
            <a:endParaRPr lang="en-AU" altLang="en-US" sz="1800" dirty="0"/>
          </a:p>
          <a:p>
            <a:pPr>
              <a:spcBef>
                <a:spcPct val="20000"/>
              </a:spcBef>
            </a:pPr>
            <a:r>
              <a:rPr lang="en-AU" altLang="en-US" sz="1800" dirty="0"/>
              <a:t>Models such as CFD simulations and wind tunnel testing allow for accurate modelling of how air flows over a car. The UWTSD MCR team utilised this to develop their race car into a points scoring vehicle where the them and other teams now take advantage of the work they did to great success on track.</a:t>
            </a:r>
          </a:p>
          <a:p>
            <a:pPr>
              <a:spcBef>
                <a:spcPct val="20000"/>
              </a:spcBef>
            </a:pPr>
            <a:br>
              <a:rPr lang="en-GB" altLang="en-US" sz="1800" dirty="0"/>
            </a:br>
            <a:r>
              <a:rPr lang="en-GB" altLang="en-US" sz="1800" dirty="0"/>
              <a:t>CFD’s are faster to set up, but may not be entirely accurate, whereas wind tunnels depict real air movement physically, albeit in an idealised environment.</a:t>
            </a:r>
            <a:endParaRPr lang="en-AU" altLang="en-US" sz="1800" dirty="0"/>
          </a:p>
        </p:txBody>
      </p:sp>
      <p:graphicFrame>
        <p:nvGraphicFramePr>
          <p:cNvPr id="1080" name="Chart 1079">
            <a:extLst>
              <a:ext uri="{FF2B5EF4-FFF2-40B4-BE49-F238E27FC236}">
                <a16:creationId xmlns:a16="http://schemas.microsoft.com/office/drawing/2014/main" id="{047ADEFF-EB68-7FAA-5002-0FE4E6CBB430}"/>
              </a:ext>
            </a:extLst>
          </p:cNvPr>
          <p:cNvGraphicFramePr>
            <a:graphicFrameLocks/>
          </p:cNvGraphicFramePr>
          <p:nvPr>
            <p:extLst>
              <p:ext uri="{D42A27DB-BD31-4B8C-83A1-F6EECF244321}">
                <p14:modId xmlns:p14="http://schemas.microsoft.com/office/powerpoint/2010/main" val="3235036539"/>
              </p:ext>
            </p:extLst>
          </p:nvPr>
        </p:nvGraphicFramePr>
        <p:xfrm>
          <a:off x="10340703" y="20273681"/>
          <a:ext cx="6441817" cy="3790643"/>
        </p:xfrm>
        <a:graphic>
          <a:graphicData uri="http://schemas.openxmlformats.org/drawingml/2006/chart">
            <c:chart xmlns:c="http://schemas.openxmlformats.org/drawingml/2006/chart" xmlns:r="http://schemas.openxmlformats.org/officeDocument/2006/relationships" r:id="rId16"/>
          </a:graphicData>
        </a:graphic>
      </p:graphicFrame>
      <p:sp>
        <p:nvSpPr>
          <p:cNvPr id="1082" name="TextBox 1081">
            <a:extLst>
              <a:ext uri="{FF2B5EF4-FFF2-40B4-BE49-F238E27FC236}">
                <a16:creationId xmlns:a16="http://schemas.microsoft.com/office/drawing/2014/main" id="{3B311B41-9218-7942-787D-F2F0682791EA}"/>
              </a:ext>
            </a:extLst>
          </p:cNvPr>
          <p:cNvSpPr txBox="1"/>
          <p:nvPr/>
        </p:nvSpPr>
        <p:spPr>
          <a:xfrm>
            <a:off x="11049767" y="20824076"/>
            <a:ext cx="828710" cy="338554"/>
          </a:xfrm>
          <a:prstGeom prst="rect">
            <a:avLst/>
          </a:prstGeom>
          <a:noFill/>
        </p:spPr>
        <p:txBody>
          <a:bodyPr wrap="square" rtlCol="0">
            <a:spAutoFit/>
          </a:bodyPr>
          <a:lstStyle/>
          <a:p>
            <a:r>
              <a:rPr lang="en-AU" altLang="en-US" sz="1600" i="1" dirty="0">
                <a:solidFill>
                  <a:schemeClr val="tx1">
                    <a:lumMod val="50000"/>
                    <a:lumOff val="50000"/>
                  </a:schemeClr>
                </a:solidFill>
                <a:latin typeface="Times New Roman" charset="0"/>
              </a:rPr>
              <a:t>Fig.3c:</a:t>
            </a:r>
            <a:endParaRPr lang="en-GB" sz="1600" dirty="0">
              <a:latin typeface="Times New Roman" panose="02020603050405020304" pitchFamily="18" charset="0"/>
              <a:cs typeface="Times New Roman" panose="02020603050405020304" pitchFamily="18" charset="0"/>
            </a:endParaRPr>
          </a:p>
        </p:txBody>
      </p:sp>
      <p:sp>
        <p:nvSpPr>
          <p:cNvPr id="1083" name="Text Box 21">
            <a:extLst>
              <a:ext uri="{FF2B5EF4-FFF2-40B4-BE49-F238E27FC236}">
                <a16:creationId xmlns:a16="http://schemas.microsoft.com/office/drawing/2014/main" id="{2C7793F3-52F0-100E-7B31-616FE2C5E8D8}"/>
              </a:ext>
            </a:extLst>
          </p:cNvPr>
          <p:cNvSpPr txBox="1">
            <a:spLocks noChangeArrowheads="1"/>
          </p:cNvSpPr>
          <p:nvPr/>
        </p:nvSpPr>
        <p:spPr bwMode="auto">
          <a:xfrm>
            <a:off x="10796339" y="18698435"/>
            <a:ext cx="6056639" cy="1590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1800" i="1" dirty="0">
                <a:solidFill>
                  <a:schemeClr val="tx1">
                    <a:lumMod val="50000"/>
                    <a:lumOff val="50000"/>
                  </a:schemeClr>
                </a:solidFill>
                <a:latin typeface="Times New Roman" charset="0"/>
              </a:rPr>
              <a:t>Fig. </a:t>
            </a:r>
            <a:r>
              <a:rPr lang="en-GB" altLang="en-US" sz="1800" i="1" dirty="0">
                <a:solidFill>
                  <a:schemeClr val="tx1">
                    <a:lumMod val="50000"/>
                    <a:lumOff val="50000"/>
                  </a:schemeClr>
                </a:solidFill>
                <a:latin typeface="Times New Roman" charset="0"/>
              </a:rPr>
              <a:t>3c: A bar chart showing the lift coefficient (Cl) of multiple vehicles from different years/makes. The trend shows that race cars such as the F1 and Porsche 917 have considerable amounts of negative lift (downforce.)</a:t>
            </a:r>
            <a:r>
              <a:rPr lang="en-GB" sz="1400" dirty="0">
                <a:solidFill>
                  <a:schemeClr val="tx1">
                    <a:lumMod val="50000"/>
                    <a:lumOff val="50000"/>
                  </a:schemeClr>
                </a:solidFill>
              </a:rPr>
              <a:t>[Source: Tudor, T. (2024). Introduction to Aerodynamics. UWTSD.]</a:t>
            </a:r>
            <a:endParaRPr lang="en-AU" altLang="en-US" sz="1400" i="1" u="sng" dirty="0">
              <a:solidFill>
                <a:schemeClr val="tx1">
                  <a:lumMod val="50000"/>
                  <a:lumOff val="50000"/>
                </a:schemeClr>
              </a:solidFill>
              <a:latin typeface="Times New Roman" charset="0"/>
            </a:endParaRPr>
          </a:p>
        </p:txBody>
      </p:sp>
      <p:cxnSp>
        <p:nvCxnSpPr>
          <p:cNvPr id="1086" name="Straight Connector 1085">
            <a:extLst>
              <a:ext uri="{FF2B5EF4-FFF2-40B4-BE49-F238E27FC236}">
                <a16:creationId xmlns:a16="http://schemas.microsoft.com/office/drawing/2014/main" id="{CEE4581B-A5FC-76D9-1514-9977283F4B39}"/>
              </a:ext>
            </a:extLst>
          </p:cNvPr>
          <p:cNvCxnSpPr>
            <a:cxnSpLocks/>
          </p:cNvCxnSpPr>
          <p:nvPr/>
        </p:nvCxnSpPr>
        <p:spPr>
          <a:xfrm flipV="1">
            <a:off x="10716444" y="18492939"/>
            <a:ext cx="6405696" cy="78678"/>
          </a:xfrm>
          <a:prstGeom prst="line">
            <a:avLst/>
          </a:prstGeom>
        </p:spPr>
        <p:style>
          <a:lnRef idx="1">
            <a:schemeClr val="accent1"/>
          </a:lnRef>
          <a:fillRef idx="0">
            <a:schemeClr val="accent1"/>
          </a:fillRef>
          <a:effectRef idx="0">
            <a:schemeClr val="accent1"/>
          </a:effectRef>
          <a:fontRef idx="minor">
            <a:schemeClr val="tx1"/>
          </a:fontRef>
        </p:style>
      </p:cxnSp>
      <p:cxnSp>
        <p:nvCxnSpPr>
          <p:cNvPr id="1096" name="Straight Connector 1095">
            <a:extLst>
              <a:ext uri="{FF2B5EF4-FFF2-40B4-BE49-F238E27FC236}">
                <a16:creationId xmlns:a16="http://schemas.microsoft.com/office/drawing/2014/main" id="{C12367B1-5549-4ADC-67E5-4F491296AE8D}"/>
              </a:ext>
            </a:extLst>
          </p:cNvPr>
          <p:cNvCxnSpPr>
            <a:cxnSpLocks/>
          </p:cNvCxnSpPr>
          <p:nvPr/>
        </p:nvCxnSpPr>
        <p:spPr>
          <a:xfrm>
            <a:off x="12757069" y="10826244"/>
            <a:ext cx="4616401" cy="0"/>
          </a:xfrm>
          <a:prstGeom prst="line">
            <a:avLst/>
          </a:prstGeom>
        </p:spPr>
        <p:style>
          <a:lnRef idx="1">
            <a:schemeClr val="accent1"/>
          </a:lnRef>
          <a:fillRef idx="0">
            <a:schemeClr val="accent1"/>
          </a:fillRef>
          <a:effectRef idx="0">
            <a:schemeClr val="accent1"/>
          </a:effectRef>
          <a:fontRef idx="minor">
            <a:schemeClr val="tx1"/>
          </a:fontRef>
        </p:style>
      </p:cxnSp>
      <p:pic>
        <p:nvPicPr>
          <p:cNvPr id="1100" name="Picture 16" descr="The List of Wind Tunnel Testing Facilities | Dewesoft">
            <a:extLst>
              <a:ext uri="{FF2B5EF4-FFF2-40B4-BE49-F238E27FC236}">
                <a16:creationId xmlns:a16="http://schemas.microsoft.com/office/drawing/2014/main" id="{DC962CF6-F45E-AE37-B3B6-BE60A9FBD28B}"/>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1011530" y="15413503"/>
            <a:ext cx="2748702" cy="154614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1101" name="TextBox 1100">
            <a:extLst>
              <a:ext uri="{FF2B5EF4-FFF2-40B4-BE49-F238E27FC236}">
                <a16:creationId xmlns:a16="http://schemas.microsoft.com/office/drawing/2014/main" id="{9CC6C68E-8738-6CDE-B41C-FCE98F19AB42}"/>
              </a:ext>
            </a:extLst>
          </p:cNvPr>
          <p:cNvSpPr txBox="1"/>
          <p:nvPr/>
        </p:nvSpPr>
        <p:spPr>
          <a:xfrm>
            <a:off x="10973296" y="16585829"/>
            <a:ext cx="828710" cy="338554"/>
          </a:xfrm>
          <a:prstGeom prst="rect">
            <a:avLst/>
          </a:prstGeom>
          <a:noFill/>
        </p:spPr>
        <p:txBody>
          <a:bodyPr wrap="square" rtlCol="0">
            <a:spAutoFit/>
          </a:bodyPr>
          <a:lstStyle/>
          <a:p>
            <a:r>
              <a:rPr lang="en-AU" altLang="en-US" sz="1600" i="1" dirty="0">
                <a:solidFill>
                  <a:schemeClr val="tx1">
                    <a:lumMod val="50000"/>
                    <a:lumOff val="50000"/>
                  </a:schemeClr>
                </a:solidFill>
                <a:latin typeface="Times New Roman" charset="0"/>
              </a:rPr>
              <a:t>Fig.5:</a:t>
            </a:r>
            <a:endParaRPr lang="en-GB" sz="1600" dirty="0">
              <a:latin typeface="Times New Roman" panose="02020603050405020304" pitchFamily="18" charset="0"/>
              <a:cs typeface="Times New Roman" panose="02020603050405020304" pitchFamily="18" charset="0"/>
            </a:endParaRPr>
          </a:p>
        </p:txBody>
      </p:sp>
      <p:sp>
        <p:nvSpPr>
          <p:cNvPr id="1102" name="Text Box 21">
            <a:extLst>
              <a:ext uri="{FF2B5EF4-FFF2-40B4-BE49-F238E27FC236}">
                <a16:creationId xmlns:a16="http://schemas.microsoft.com/office/drawing/2014/main" id="{FC6F5DC5-D1AF-EE49-EB5C-296D7132D201}"/>
              </a:ext>
            </a:extLst>
          </p:cNvPr>
          <p:cNvSpPr txBox="1">
            <a:spLocks noChangeArrowheads="1"/>
          </p:cNvSpPr>
          <p:nvPr/>
        </p:nvSpPr>
        <p:spPr bwMode="auto">
          <a:xfrm>
            <a:off x="10865006" y="17039972"/>
            <a:ext cx="3587454" cy="1467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1800" i="1" dirty="0">
                <a:solidFill>
                  <a:schemeClr val="tx1">
                    <a:lumMod val="50000"/>
                    <a:lumOff val="50000"/>
                  </a:schemeClr>
                </a:solidFill>
                <a:latin typeface="Times New Roman" charset="0"/>
              </a:rPr>
              <a:t>Fig. </a:t>
            </a:r>
            <a:r>
              <a:rPr lang="en-GB" altLang="en-US" sz="1800" i="1" dirty="0">
                <a:solidFill>
                  <a:schemeClr val="tx1">
                    <a:lumMod val="50000"/>
                    <a:lumOff val="50000"/>
                  </a:schemeClr>
                </a:solidFill>
                <a:latin typeface="Times New Roman" charset="0"/>
              </a:rPr>
              <a:t>5: A model car going under wind tunnel testing </a:t>
            </a:r>
            <a:r>
              <a:rPr lang="en-GB" sz="1400" i="1" u="sng" dirty="0">
                <a:solidFill>
                  <a:schemeClr val="tx1">
                    <a:lumMod val="50000"/>
                    <a:lumOff val="50000"/>
                  </a:schemeClr>
                </a:solidFill>
              </a:rPr>
              <a:t>[Frederiksen, C. (2023). The list of wind tunnel testing facilities. Dewesoft. Published 9 February 2023..]</a:t>
            </a:r>
            <a:endParaRPr lang="en-AU" altLang="en-US" sz="1400" i="1" u="sng" dirty="0">
              <a:solidFill>
                <a:schemeClr val="tx1">
                  <a:lumMod val="50000"/>
                  <a:lumOff val="50000"/>
                </a:schemeClr>
              </a:solidFill>
              <a:latin typeface="Times New Roman" charset="0"/>
            </a:endParaRPr>
          </a:p>
        </p:txBody>
      </p:sp>
      <p:pic>
        <p:nvPicPr>
          <p:cNvPr id="1103" name="Picture 18" descr="FIA explains how unrestricted CFD testing will work">
            <a:extLst>
              <a:ext uri="{FF2B5EF4-FFF2-40B4-BE49-F238E27FC236}">
                <a16:creationId xmlns:a16="http://schemas.microsoft.com/office/drawing/2014/main" id="{0F2B24FD-ECA3-D005-7E53-4BFA56A897C8}"/>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14066639" y="15223171"/>
            <a:ext cx="2828516" cy="188449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1104" name="TextBox 1103">
            <a:extLst>
              <a:ext uri="{FF2B5EF4-FFF2-40B4-BE49-F238E27FC236}">
                <a16:creationId xmlns:a16="http://schemas.microsoft.com/office/drawing/2014/main" id="{2A8134FE-8B30-4D3A-677B-9A9B34E0F324}"/>
              </a:ext>
            </a:extLst>
          </p:cNvPr>
          <p:cNvSpPr txBox="1"/>
          <p:nvPr/>
        </p:nvSpPr>
        <p:spPr>
          <a:xfrm>
            <a:off x="14066639" y="16722380"/>
            <a:ext cx="828710" cy="338554"/>
          </a:xfrm>
          <a:prstGeom prst="rect">
            <a:avLst/>
          </a:prstGeom>
          <a:noFill/>
        </p:spPr>
        <p:txBody>
          <a:bodyPr wrap="square" rtlCol="0">
            <a:spAutoFit/>
          </a:bodyPr>
          <a:lstStyle/>
          <a:p>
            <a:r>
              <a:rPr lang="en-AU" altLang="en-US" sz="1600" i="1" dirty="0">
                <a:solidFill>
                  <a:schemeClr val="tx1">
                    <a:lumMod val="50000"/>
                    <a:lumOff val="50000"/>
                  </a:schemeClr>
                </a:solidFill>
                <a:latin typeface="Times New Roman" charset="0"/>
              </a:rPr>
              <a:t>Fig.6:</a:t>
            </a:r>
            <a:endParaRPr lang="en-GB" sz="1600" dirty="0">
              <a:latin typeface="Times New Roman" panose="02020603050405020304" pitchFamily="18" charset="0"/>
              <a:cs typeface="Times New Roman" panose="02020603050405020304" pitchFamily="18" charset="0"/>
            </a:endParaRPr>
          </a:p>
        </p:txBody>
      </p:sp>
      <p:sp>
        <p:nvSpPr>
          <p:cNvPr id="1105" name="Text Box 21">
            <a:extLst>
              <a:ext uri="{FF2B5EF4-FFF2-40B4-BE49-F238E27FC236}">
                <a16:creationId xmlns:a16="http://schemas.microsoft.com/office/drawing/2014/main" id="{E18BB686-E6EE-FAEF-ABC2-6894D3E3DEC2}"/>
              </a:ext>
            </a:extLst>
          </p:cNvPr>
          <p:cNvSpPr txBox="1">
            <a:spLocks noChangeArrowheads="1"/>
          </p:cNvSpPr>
          <p:nvPr/>
        </p:nvSpPr>
        <p:spPr bwMode="auto">
          <a:xfrm>
            <a:off x="14263945" y="17082430"/>
            <a:ext cx="3012091" cy="1467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1800" i="1" dirty="0">
                <a:solidFill>
                  <a:schemeClr val="tx1">
                    <a:lumMod val="50000"/>
                    <a:lumOff val="50000"/>
                  </a:schemeClr>
                </a:solidFill>
                <a:latin typeface="Times New Roman" charset="0"/>
              </a:rPr>
              <a:t>Fig. </a:t>
            </a:r>
            <a:r>
              <a:rPr lang="en-GB" altLang="en-US" sz="1800" i="1" dirty="0">
                <a:solidFill>
                  <a:schemeClr val="tx1">
                    <a:lumMod val="50000"/>
                    <a:lumOff val="50000"/>
                  </a:schemeClr>
                </a:solidFill>
                <a:latin typeface="Times New Roman" charset="0"/>
              </a:rPr>
              <a:t>6: A simulation of a Formula car in CFD </a:t>
            </a:r>
            <a:r>
              <a:rPr lang="en-GB" sz="1400" u="sng" dirty="0">
                <a:solidFill>
                  <a:schemeClr val="tx1">
                    <a:lumMod val="50000"/>
                    <a:lumOff val="50000"/>
                  </a:schemeClr>
                </a:solidFill>
              </a:rPr>
              <a:t>[Motorsport.com (n.d.). </a:t>
            </a:r>
            <a:r>
              <a:rPr lang="en-GB" sz="1400" i="1" u="sng" dirty="0">
                <a:solidFill>
                  <a:schemeClr val="tx1">
                    <a:lumMod val="50000"/>
                    <a:lumOff val="50000"/>
                  </a:schemeClr>
                </a:solidFill>
              </a:rPr>
              <a:t>FIA explains how unrestricted CFD testing will work</a:t>
            </a:r>
            <a:r>
              <a:rPr lang="en-GB" sz="1400" u="sng" dirty="0">
                <a:solidFill>
                  <a:schemeClr val="tx1">
                    <a:lumMod val="50000"/>
                    <a:lumOff val="50000"/>
                  </a:schemeClr>
                </a:solidFill>
              </a:rPr>
              <a:t>.]</a:t>
            </a:r>
            <a:endParaRPr lang="en-AU" altLang="en-US" sz="1400" i="1" u="sng" dirty="0">
              <a:solidFill>
                <a:schemeClr val="tx1">
                  <a:lumMod val="50000"/>
                  <a:lumOff val="50000"/>
                </a:schemeClr>
              </a:solidFill>
              <a:latin typeface="Times New Roman" charset="0"/>
            </a:endParaRPr>
          </a:p>
        </p:txBody>
      </p:sp>
      <p:pic>
        <p:nvPicPr>
          <p:cNvPr id="1107" name="Picture 22" descr="Newtonian fluid">
            <a:extLst>
              <a:ext uri="{FF2B5EF4-FFF2-40B4-BE49-F238E27FC236}">
                <a16:creationId xmlns:a16="http://schemas.microsoft.com/office/drawing/2014/main" id="{FD587357-C24A-F522-0A03-154E5FB17B04}"/>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17471412" y="9844833"/>
            <a:ext cx="3048000" cy="309562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1108" name="TextBox 1107">
            <a:extLst>
              <a:ext uri="{FF2B5EF4-FFF2-40B4-BE49-F238E27FC236}">
                <a16:creationId xmlns:a16="http://schemas.microsoft.com/office/drawing/2014/main" id="{80FD663B-F5A4-D95B-F93D-8B5FEBF8EB65}"/>
              </a:ext>
            </a:extLst>
          </p:cNvPr>
          <p:cNvSpPr txBox="1"/>
          <p:nvPr/>
        </p:nvSpPr>
        <p:spPr>
          <a:xfrm>
            <a:off x="17713562" y="9867815"/>
            <a:ext cx="828710" cy="338554"/>
          </a:xfrm>
          <a:prstGeom prst="rect">
            <a:avLst/>
          </a:prstGeom>
          <a:noFill/>
        </p:spPr>
        <p:txBody>
          <a:bodyPr wrap="square" rtlCol="0">
            <a:spAutoFit/>
          </a:bodyPr>
          <a:lstStyle/>
          <a:p>
            <a:r>
              <a:rPr lang="en-AU" altLang="en-US" sz="1600" i="1" dirty="0">
                <a:solidFill>
                  <a:schemeClr val="tx1">
                    <a:lumMod val="50000"/>
                    <a:lumOff val="50000"/>
                  </a:schemeClr>
                </a:solidFill>
                <a:latin typeface="Times New Roman" charset="0"/>
              </a:rPr>
              <a:t>Fig.7:</a:t>
            </a:r>
            <a:endParaRPr lang="en-GB" sz="1600" dirty="0">
              <a:latin typeface="Times New Roman" panose="02020603050405020304" pitchFamily="18" charset="0"/>
              <a:cs typeface="Times New Roman" panose="02020603050405020304" pitchFamily="18" charset="0"/>
            </a:endParaRPr>
          </a:p>
        </p:txBody>
      </p:sp>
      <p:sp>
        <p:nvSpPr>
          <p:cNvPr id="1109" name="Text Box 21">
            <a:extLst>
              <a:ext uri="{FF2B5EF4-FFF2-40B4-BE49-F238E27FC236}">
                <a16:creationId xmlns:a16="http://schemas.microsoft.com/office/drawing/2014/main" id="{74984E53-76EA-0044-0616-2864D9B89C94}"/>
              </a:ext>
            </a:extLst>
          </p:cNvPr>
          <p:cNvSpPr txBox="1">
            <a:spLocks noChangeArrowheads="1"/>
          </p:cNvSpPr>
          <p:nvPr/>
        </p:nvSpPr>
        <p:spPr bwMode="auto">
          <a:xfrm>
            <a:off x="17470836" y="12846508"/>
            <a:ext cx="3012091" cy="196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1800" i="1" dirty="0">
                <a:solidFill>
                  <a:schemeClr val="tx1">
                    <a:lumMod val="50000"/>
                    <a:lumOff val="50000"/>
                  </a:schemeClr>
                </a:solidFill>
                <a:latin typeface="Times New Roman" charset="0"/>
              </a:rPr>
              <a:t>Fig. </a:t>
            </a:r>
            <a:r>
              <a:rPr lang="en-GB" altLang="en-US" sz="1800" i="1" dirty="0">
                <a:solidFill>
                  <a:schemeClr val="tx1">
                    <a:lumMod val="50000"/>
                    <a:lumOff val="50000"/>
                  </a:schemeClr>
                </a:solidFill>
                <a:latin typeface="Times New Roman" charset="0"/>
              </a:rPr>
              <a:t>7: A graph showing the relationship between du/dy and shear stress. </a:t>
            </a:r>
            <a:r>
              <a:rPr lang="en-GB" sz="1400" u="sng" dirty="0">
                <a:solidFill>
                  <a:schemeClr val="tx1">
                    <a:lumMod val="50000"/>
                    <a:lumOff val="50000"/>
                  </a:schemeClr>
                </a:solidFill>
              </a:rPr>
              <a:t>[engrraihan (2015). </a:t>
            </a:r>
            <a:r>
              <a:rPr lang="en-GB" sz="1400" i="1" u="sng" dirty="0">
                <a:solidFill>
                  <a:schemeClr val="tx1">
                    <a:lumMod val="50000"/>
                    <a:lumOff val="50000"/>
                  </a:schemeClr>
                </a:solidFill>
              </a:rPr>
              <a:t>What is Viscosity? States Newton’s Law of Viscosity &amp; define Newtonian and Non‑Newtonian fluid</a:t>
            </a:r>
            <a:r>
              <a:rPr lang="en-GB" sz="1400" u="sng" dirty="0">
                <a:solidFill>
                  <a:schemeClr val="tx1">
                    <a:lumMod val="50000"/>
                    <a:lumOff val="50000"/>
                  </a:schemeClr>
                </a:solidFill>
              </a:rPr>
              <a:t>. Published 25 May 2015]</a:t>
            </a:r>
            <a:endParaRPr lang="en-AU" altLang="en-US" sz="1400" i="1" u="sng" dirty="0">
              <a:solidFill>
                <a:schemeClr val="tx1">
                  <a:lumMod val="50000"/>
                  <a:lumOff val="50000"/>
                </a:schemeClr>
              </a:solidFill>
              <a:latin typeface="Times New Roman" charset="0"/>
            </a:endParaRPr>
          </a:p>
        </p:txBody>
      </p:sp>
      <p:pic>
        <p:nvPicPr>
          <p:cNvPr id="1110" name="Picture 24" descr="Laminar flow around a cylinder with turbulent flow separation">
            <a:extLst>
              <a:ext uri="{FF2B5EF4-FFF2-40B4-BE49-F238E27FC236}">
                <a16:creationId xmlns:a16="http://schemas.microsoft.com/office/drawing/2014/main" id="{967BFE91-65E7-F734-0733-12F2FA4C635C}"/>
              </a:ext>
            </a:extLst>
          </p:cNvPr>
          <p:cNvPicPr>
            <a:picLocks noChangeAspect="1" noChangeArrowheads="1"/>
          </p:cNvPicPr>
          <p:nvPr/>
        </p:nvPicPr>
        <p:blipFill rotWithShape="1">
          <a:blip r:embed="rId20">
            <a:extLst>
              <a:ext uri="{28A0092B-C50C-407E-A947-70E740481C1C}">
                <a14:useLocalDpi xmlns:a14="http://schemas.microsoft.com/office/drawing/2010/main" val="0"/>
              </a:ext>
            </a:extLst>
          </a:blip>
          <a:srcRect l="9873" t="10414" r="643" b="10404"/>
          <a:stretch>
            <a:fillRect/>
          </a:stretch>
        </p:blipFill>
        <p:spPr bwMode="auto">
          <a:xfrm>
            <a:off x="17502404" y="15098002"/>
            <a:ext cx="3669367" cy="182638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1111" name="TextBox 1110">
            <a:extLst>
              <a:ext uri="{FF2B5EF4-FFF2-40B4-BE49-F238E27FC236}">
                <a16:creationId xmlns:a16="http://schemas.microsoft.com/office/drawing/2014/main" id="{3CADDC3D-EA0B-FD3E-65B7-FB1044E3206C}"/>
              </a:ext>
            </a:extLst>
          </p:cNvPr>
          <p:cNvSpPr txBox="1"/>
          <p:nvPr/>
        </p:nvSpPr>
        <p:spPr>
          <a:xfrm>
            <a:off x="17534078" y="15104823"/>
            <a:ext cx="828710" cy="338554"/>
          </a:xfrm>
          <a:prstGeom prst="rect">
            <a:avLst/>
          </a:prstGeom>
          <a:noFill/>
        </p:spPr>
        <p:txBody>
          <a:bodyPr wrap="square" rtlCol="0">
            <a:spAutoFit/>
          </a:bodyPr>
          <a:lstStyle/>
          <a:p>
            <a:r>
              <a:rPr lang="en-AU" altLang="en-US" sz="1600" i="1" dirty="0">
                <a:solidFill>
                  <a:schemeClr val="tx1">
                    <a:lumMod val="50000"/>
                    <a:lumOff val="50000"/>
                  </a:schemeClr>
                </a:solidFill>
                <a:latin typeface="Times New Roman" charset="0"/>
              </a:rPr>
              <a:t>Fig.8:</a:t>
            </a:r>
            <a:endParaRPr lang="en-GB" sz="1600" dirty="0">
              <a:latin typeface="Times New Roman" panose="02020603050405020304" pitchFamily="18" charset="0"/>
              <a:cs typeface="Times New Roman" panose="02020603050405020304" pitchFamily="18" charset="0"/>
            </a:endParaRPr>
          </a:p>
        </p:txBody>
      </p:sp>
      <p:sp>
        <p:nvSpPr>
          <p:cNvPr id="1112" name="Text Box 21">
            <a:extLst>
              <a:ext uri="{FF2B5EF4-FFF2-40B4-BE49-F238E27FC236}">
                <a16:creationId xmlns:a16="http://schemas.microsoft.com/office/drawing/2014/main" id="{EFD8E983-6C2A-859B-9FB2-F13221ACE323}"/>
              </a:ext>
            </a:extLst>
          </p:cNvPr>
          <p:cNvSpPr txBox="1">
            <a:spLocks noChangeArrowheads="1"/>
          </p:cNvSpPr>
          <p:nvPr/>
        </p:nvSpPr>
        <p:spPr bwMode="auto">
          <a:xfrm>
            <a:off x="17428533" y="16809863"/>
            <a:ext cx="4022636" cy="9752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1800" i="1" dirty="0">
                <a:solidFill>
                  <a:schemeClr val="tx1">
                    <a:lumMod val="50000"/>
                    <a:lumOff val="50000"/>
                  </a:schemeClr>
                </a:solidFill>
                <a:latin typeface="Times New Roman" charset="0"/>
              </a:rPr>
              <a:t>Fig. </a:t>
            </a:r>
            <a:r>
              <a:rPr lang="en-GB" altLang="en-US" sz="1800" i="1" dirty="0">
                <a:solidFill>
                  <a:schemeClr val="tx1">
                    <a:lumMod val="50000"/>
                    <a:lumOff val="50000"/>
                  </a:schemeClr>
                </a:solidFill>
                <a:latin typeface="Times New Roman" charset="0"/>
              </a:rPr>
              <a:t>8: A diagram showing separation. </a:t>
            </a:r>
            <a:r>
              <a:rPr lang="en-GB" sz="1400" u="sng" dirty="0">
                <a:solidFill>
                  <a:schemeClr val="tx1">
                    <a:lumMod val="50000"/>
                    <a:lumOff val="50000"/>
                  </a:schemeClr>
                </a:solidFill>
              </a:rPr>
              <a:t>[tec‑science (2020). </a:t>
            </a:r>
            <a:r>
              <a:rPr lang="en-GB" sz="1400" i="1" u="sng" dirty="0">
                <a:solidFill>
                  <a:schemeClr val="tx1">
                    <a:lumMod val="50000"/>
                    <a:lumOff val="50000"/>
                  </a:schemeClr>
                </a:solidFill>
              </a:rPr>
              <a:t>Flow separation (boundary layer separation)</a:t>
            </a:r>
            <a:r>
              <a:rPr lang="en-GB" sz="1400" u="sng" dirty="0">
                <a:solidFill>
                  <a:schemeClr val="tx1">
                    <a:lumMod val="50000"/>
                    <a:lumOff val="50000"/>
                  </a:schemeClr>
                </a:solidFill>
              </a:rPr>
              <a:t>. Published 24 May 2020.]</a:t>
            </a:r>
            <a:endParaRPr lang="en-AU" altLang="en-US" sz="1400" i="1" u="sng" dirty="0">
              <a:solidFill>
                <a:schemeClr val="tx1">
                  <a:lumMod val="50000"/>
                  <a:lumOff val="50000"/>
                </a:schemeClr>
              </a:solidFill>
              <a:latin typeface="Times New Roman" charset="0"/>
            </a:endParaRPr>
          </a:p>
        </p:txBody>
      </p:sp>
      <p:cxnSp>
        <p:nvCxnSpPr>
          <p:cNvPr id="1118" name="Straight Connector 1117">
            <a:extLst>
              <a:ext uri="{FF2B5EF4-FFF2-40B4-BE49-F238E27FC236}">
                <a16:creationId xmlns:a16="http://schemas.microsoft.com/office/drawing/2014/main" id="{D6377AE0-6BF8-9A8F-03E9-7A1A778277E4}"/>
              </a:ext>
            </a:extLst>
          </p:cNvPr>
          <p:cNvCxnSpPr>
            <a:cxnSpLocks/>
          </p:cNvCxnSpPr>
          <p:nvPr/>
        </p:nvCxnSpPr>
        <p:spPr>
          <a:xfrm flipV="1">
            <a:off x="17502404" y="18505360"/>
            <a:ext cx="3669367" cy="89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120" name="Straight Connector 1119">
            <a:extLst>
              <a:ext uri="{FF2B5EF4-FFF2-40B4-BE49-F238E27FC236}">
                <a16:creationId xmlns:a16="http://schemas.microsoft.com/office/drawing/2014/main" id="{92479B2A-82A5-3782-97C0-D618576A2169}"/>
              </a:ext>
            </a:extLst>
          </p:cNvPr>
          <p:cNvCxnSpPr>
            <a:cxnSpLocks/>
          </p:cNvCxnSpPr>
          <p:nvPr/>
        </p:nvCxnSpPr>
        <p:spPr>
          <a:xfrm flipV="1">
            <a:off x="17534078" y="22182881"/>
            <a:ext cx="3669367" cy="898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50619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11" ma:contentTypeDescription="Create a new document." ma:contentTypeScope="" ma:versionID="49e3e6f6f48eb2682b555fe1601b053e">
  <xsd:schema xmlns:xsd="http://www.w3.org/2001/XMLSchema" xmlns:xs="http://www.w3.org/2001/XMLSchema" xmlns:p="http://schemas.microsoft.com/office/2006/metadata/properties" xmlns:ns3="3ef5847a-e696-4fee-a2c0-6c3f87568321" targetNamespace="http://schemas.microsoft.com/office/2006/metadata/properties" ma:root="true" ma:fieldsID="741c3e9205e59d5cf56af78fef5d8c29"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element ref="ns3:_activity"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_activity" ma:index="16" nillable="true" ma:displayName="_activity" ma:hidden="true" ma:internalName="_activity">
      <xsd:simpleType>
        <xsd:restriction base="dms:Note"/>
      </xsd:simpleType>
    </xsd:element>
    <xsd:element name="MediaLengthInSeconds" ma:index="17" nillable="true" ma:displayName="MediaLengthInSeconds" ma:hidden="true" ma:internalName="MediaLengthInSeconds" ma:readOnly="true">
      <xsd:simpleType>
        <xsd:restriction base="dms:Unknown"/>
      </xsd:simpleType>
    </xsd:element>
    <xsd:element name="MediaServiceLocation" ma:index="18"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B687D36-0FC2-4295-A780-590997288791}">
  <ds:schemaRefs>
    <ds:schemaRef ds:uri="http://purl.org/dc/dcmitype/"/>
    <ds:schemaRef ds:uri="http://schemas.microsoft.com/office/2006/metadata/properties"/>
    <ds:schemaRef ds:uri="http://schemas.microsoft.com/office/2006/documentManagement/types"/>
    <ds:schemaRef ds:uri="3ef5847a-e696-4fee-a2c0-6c3f87568321"/>
    <ds:schemaRef ds:uri="http://schemas.openxmlformats.org/package/2006/metadata/core-properties"/>
    <ds:schemaRef ds:uri="http://schemas.microsoft.com/office/infopath/2007/PartnerControls"/>
    <ds:schemaRef ds:uri="http://www.w3.org/XML/1998/namespace"/>
    <ds:schemaRef ds:uri="http://purl.org/dc/terms/"/>
    <ds:schemaRef ds:uri="http://purl.org/dc/elements/1.1/"/>
  </ds:schemaRefs>
</ds:datastoreItem>
</file>

<file path=customXml/itemProps2.xml><?xml version="1.0" encoding="utf-8"?>
<ds:datastoreItem xmlns:ds="http://schemas.openxmlformats.org/officeDocument/2006/customXml" ds:itemID="{DB798FE8-F25D-4DFB-8579-E07AFE59D001}">
  <ds:schemaRefs>
    <ds:schemaRef ds:uri="http://schemas.microsoft.com/sharepoint/v3/contenttype/forms"/>
  </ds:schemaRefs>
</ds:datastoreItem>
</file>

<file path=customXml/itemProps3.xml><?xml version="1.0" encoding="utf-8"?>
<ds:datastoreItem xmlns:ds="http://schemas.openxmlformats.org/officeDocument/2006/customXml" ds:itemID="{E5830652-4EE6-488D-A538-EE9CA821D7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Hassan Khan Poster</Template>
  <TotalTime>231</TotalTime>
  <Words>1401</Words>
  <Application>Microsoft Office PowerPoint</Application>
  <PresentationFormat>Custom</PresentationFormat>
  <Paragraphs>128</Paragraphs>
  <Slides>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Aptos</vt:lpstr>
      <vt:lpstr>Aptos Narrow</vt:lpstr>
      <vt:lpstr>Arial</vt:lpstr>
      <vt:lpstr>Calibri</vt:lpstr>
      <vt:lpstr>Calibri Light</vt:lpstr>
      <vt:lpstr>Eras Bold ITC</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Hassan Khan (2502126)</dc:creator>
  <cp:lastModifiedBy>Hassan Khan (2502126)</cp:lastModifiedBy>
  <cp:revision>1</cp:revision>
  <dcterms:created xsi:type="dcterms:W3CDTF">2026-04-19T15:12:08Z</dcterms:created>
  <dcterms:modified xsi:type="dcterms:W3CDTF">2026-04-19T19:36:10Z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y fmtid="{D5CDD505-2E9C-101B-9397-08002B2CF9AE}" pid="3" name="MediaServiceImageTags">
    <vt:lpwstr/>
  </property>
</Properties>
</file>