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99C64-90AA-F9E4-557F-49D4F2AC3826}" v="2416" dt="2025-11-08T16:31:47.290"/>
    <p1510:client id="{E89E6003-37E8-4774-B0E5-9C52A8BB5943}" v="1" dt="2025-11-08T23:40:06.4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2" d="100"/>
          <a:sy n="92" d="100"/>
        </p:scale>
        <p:origin x="102" y="4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1428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1572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8170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7947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8792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9138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833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8054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5316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8983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5440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1082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18996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73861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9432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29282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1636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2503297"/>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9"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0"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1"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2"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3"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4"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38" name="Rectangle 37">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82913"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tx2">
              <a:lumMod val="50000"/>
            </a:schemeClr>
          </a:solidFill>
          <a:ln>
            <a:noFill/>
          </a:ln>
        </p:spPr>
        <p:txBody>
          <a:bodyPr/>
          <a:lstStyle/>
          <a:p>
            <a:endParaRPr lang="en-US" dirty="0"/>
          </a:p>
        </p:txBody>
      </p:sp>
      <p:sp>
        <p:nvSpPr>
          <p:cNvPr id="40"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76525"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accent1"/>
          </a:solidFill>
          <a:ln>
            <a:noFill/>
          </a:ln>
        </p:spPr>
        <p:txBody>
          <a:bodyPr/>
          <a:lstStyle/>
          <a:p>
            <a:endParaRPr lang="en-GB"/>
          </a:p>
        </p:txBody>
      </p:sp>
      <p:sp>
        <p:nvSpPr>
          <p:cNvPr id="41"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82913"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tx2">
              <a:lumMod val="25000"/>
              <a:alpha val="80000"/>
            </a:schemeClr>
          </a:solidFill>
          <a:ln>
            <a:noFill/>
          </a:ln>
        </p:spPr>
        <p:txBody>
          <a:bodyPr/>
          <a:lstStyle/>
          <a:p>
            <a:endParaRPr lang="en-GB"/>
          </a:p>
        </p:txBody>
      </p:sp>
      <p:sp>
        <p:nvSpPr>
          <p:cNvPr id="42" name="Freeform: Shape 41">
            <a:extLst>
              <a:ext uri="{FF2B5EF4-FFF2-40B4-BE49-F238E27FC236}">
                <a16:creationId xmlns:a16="http://schemas.microsoft.com/office/drawing/2014/main" id="{0FC953F9-A744-406B-9DCA-1E7B5D471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76525" y="5238750"/>
            <a:ext cx="1695450" cy="1619250"/>
          </a:xfrm>
          <a:custGeom>
            <a:avLst/>
            <a:gdLst>
              <a:gd name="connsiteX0" fmla="*/ 0 w 1695450"/>
              <a:gd name="connsiteY0" fmla="*/ 0 h 1619250"/>
              <a:gd name="connsiteX1" fmla="*/ 10414 w 1695450"/>
              <a:gd name="connsiteY1" fmla="*/ 1623 h 1619250"/>
              <a:gd name="connsiteX2" fmla="*/ 9236 w 1695450"/>
              <a:gd name="connsiteY2" fmla="*/ 0 h 1619250"/>
              <a:gd name="connsiteX3" fmla="*/ 10475 w 1695450"/>
              <a:gd name="connsiteY3" fmla="*/ 1633 h 1619250"/>
              <a:gd name="connsiteX4" fmla="*/ 244475 w 1695450"/>
              <a:gd name="connsiteY4" fmla="*/ 38100 h 1619250"/>
              <a:gd name="connsiteX5" fmla="*/ 249238 w 1695450"/>
              <a:gd name="connsiteY5" fmla="*/ 38100 h 1619250"/>
              <a:gd name="connsiteX6" fmla="*/ 249238 w 1695450"/>
              <a:gd name="connsiteY6" fmla="*/ 42863 h 1619250"/>
              <a:gd name="connsiteX7" fmla="*/ 244475 w 1695450"/>
              <a:gd name="connsiteY7" fmla="*/ 42863 h 1619250"/>
              <a:gd name="connsiteX8" fmla="*/ 292100 w 1695450"/>
              <a:gd name="connsiteY8" fmla="*/ 95250 h 1619250"/>
              <a:gd name="connsiteX9" fmla="*/ 1695450 w 1695450"/>
              <a:gd name="connsiteY9" fmla="*/ 1619250 h 1619250"/>
              <a:gd name="connsiteX10" fmla="*/ 1237961 w 1695450"/>
              <a:gd name="connsiteY10" fmla="*/ 1619250 h 1619250"/>
              <a:gd name="connsiteX11" fmla="*/ 1228725 w 1695450"/>
              <a:gd name="connsiteY11" fmla="*/ 1619250 h 1619250"/>
              <a:gd name="connsiteX12" fmla="*/ 1183986 w 1695450"/>
              <a:gd name="connsiteY12" fmla="*/ 1619250 h 1619250"/>
              <a:gd name="connsiteX13" fmla="*/ 210255 w 1695450"/>
              <a:gd name="connsiteY13" fmla="*/ 277080 h 1619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95450" h="1619250">
                <a:moveTo>
                  <a:pt x="0" y="0"/>
                </a:moveTo>
                <a:lnTo>
                  <a:pt x="10414" y="1623"/>
                </a:lnTo>
                <a:lnTo>
                  <a:pt x="9236" y="0"/>
                </a:lnTo>
                <a:lnTo>
                  <a:pt x="10475" y="1633"/>
                </a:lnTo>
                <a:lnTo>
                  <a:pt x="244475" y="38100"/>
                </a:lnTo>
                <a:lnTo>
                  <a:pt x="249238" y="38100"/>
                </a:lnTo>
                <a:lnTo>
                  <a:pt x="249238" y="42863"/>
                </a:lnTo>
                <a:lnTo>
                  <a:pt x="244475" y="42863"/>
                </a:lnTo>
                <a:lnTo>
                  <a:pt x="292100" y="95250"/>
                </a:lnTo>
                <a:lnTo>
                  <a:pt x="1695450" y="1619250"/>
                </a:lnTo>
                <a:lnTo>
                  <a:pt x="1237961" y="1619250"/>
                </a:lnTo>
                <a:lnTo>
                  <a:pt x="1228725" y="1619250"/>
                </a:lnTo>
                <a:lnTo>
                  <a:pt x="1183986" y="1619250"/>
                </a:lnTo>
                <a:lnTo>
                  <a:pt x="210255" y="277080"/>
                </a:lnTo>
                <a:close/>
              </a:path>
            </a:pathLst>
          </a:custGeom>
          <a:solidFill>
            <a:schemeClr val="accent1">
              <a:lumMod val="75000"/>
              <a:alpha val="80000"/>
            </a:schemeClr>
          </a:solidFill>
          <a:ln>
            <a:noFill/>
          </a:ln>
        </p:spPr>
        <p:txBody>
          <a:bodyPr/>
          <a:lstStyle/>
          <a:p>
            <a:endParaRPr lang="en-GB"/>
          </a:p>
        </p:txBody>
      </p:sp>
      <p:sp>
        <p:nvSpPr>
          <p:cNvPr id="43" name="Freeform: Shape 42">
            <a:extLst>
              <a:ext uri="{FF2B5EF4-FFF2-40B4-BE49-F238E27FC236}">
                <a16:creationId xmlns:a16="http://schemas.microsoft.com/office/drawing/2014/main" id="{859003D2-E7D2-4253-9EF1-1F513027A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143384" cy="6858000"/>
          </a:xfrm>
          <a:custGeom>
            <a:avLst/>
            <a:gdLst>
              <a:gd name="connsiteX0" fmla="*/ 0 w 8143384"/>
              <a:gd name="connsiteY0" fmla="*/ 0 h 6858001"/>
              <a:gd name="connsiteX1" fmla="*/ 3861881 w 8143384"/>
              <a:gd name="connsiteY1" fmla="*/ 0 h 6858001"/>
              <a:gd name="connsiteX2" fmla="*/ 3861881 w 8143384"/>
              <a:gd name="connsiteY2" fmla="*/ 1 h 6858001"/>
              <a:gd name="connsiteX3" fmla="*/ 6963565 w 8143384"/>
              <a:gd name="connsiteY3" fmla="*/ 1 h 6858001"/>
              <a:gd name="connsiteX4" fmla="*/ 6963565 w 8143384"/>
              <a:gd name="connsiteY4" fmla="*/ 0 h 6858001"/>
              <a:gd name="connsiteX5" fmla="*/ 7841583 w 8143384"/>
              <a:gd name="connsiteY5" fmla="*/ 0 h 6858001"/>
              <a:gd name="connsiteX6" fmla="*/ 6994625 w 8143384"/>
              <a:gd name="connsiteY6" fmla="*/ 5258645 h 6858001"/>
              <a:gd name="connsiteX7" fmla="*/ 6994625 w 8143384"/>
              <a:gd name="connsiteY7" fmla="*/ 5263939 h 6858001"/>
              <a:gd name="connsiteX8" fmla="*/ 8143384 w 8143384"/>
              <a:gd name="connsiteY8" fmla="*/ 6858001 h 6858001"/>
              <a:gd name="connsiteX9" fmla="*/ 6994625 w 8143384"/>
              <a:gd name="connsiteY9" fmla="*/ 6858001 h 6858001"/>
              <a:gd name="connsiteX10" fmla="*/ 6643195 w 8143384"/>
              <a:gd name="connsiteY10" fmla="*/ 6858001 h 6858001"/>
              <a:gd name="connsiteX11" fmla="*/ 3861881 w 8143384"/>
              <a:gd name="connsiteY11" fmla="*/ 6858001 h 6858001"/>
              <a:gd name="connsiteX12" fmla="*/ 3739675 w 8143384"/>
              <a:gd name="connsiteY12" fmla="*/ 6858001 h 6858001"/>
              <a:gd name="connsiteX13" fmla="*/ 0 w 8143384"/>
              <a:gd name="connsiteY13"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143384" h="6858001">
                <a:moveTo>
                  <a:pt x="0" y="0"/>
                </a:moveTo>
                <a:lnTo>
                  <a:pt x="3861881" y="0"/>
                </a:lnTo>
                <a:lnTo>
                  <a:pt x="3861881" y="1"/>
                </a:lnTo>
                <a:lnTo>
                  <a:pt x="6963565" y="1"/>
                </a:lnTo>
                <a:lnTo>
                  <a:pt x="6963565" y="0"/>
                </a:lnTo>
                <a:lnTo>
                  <a:pt x="7841583" y="0"/>
                </a:lnTo>
                <a:lnTo>
                  <a:pt x="6994625" y="5258645"/>
                </a:lnTo>
                <a:lnTo>
                  <a:pt x="6994625" y="5263939"/>
                </a:lnTo>
                <a:lnTo>
                  <a:pt x="8143384" y="6858001"/>
                </a:lnTo>
                <a:lnTo>
                  <a:pt x="6994625" y="6858001"/>
                </a:lnTo>
                <a:lnTo>
                  <a:pt x="6643195" y="6858001"/>
                </a:lnTo>
                <a:lnTo>
                  <a:pt x="3861881" y="6858001"/>
                </a:lnTo>
                <a:lnTo>
                  <a:pt x="3739675" y="6858001"/>
                </a:lnTo>
                <a:lnTo>
                  <a:pt x="0" y="6858001"/>
                </a:lnTo>
                <a:close/>
              </a:path>
            </a:pathLst>
          </a:custGeom>
          <a:solidFill>
            <a:schemeClr val="bg1">
              <a:lumMod val="75000"/>
              <a:lumOff val="2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itle 2">
            <a:extLst>
              <a:ext uri="{FF2B5EF4-FFF2-40B4-BE49-F238E27FC236}">
                <a16:creationId xmlns:a16="http://schemas.microsoft.com/office/drawing/2014/main" id="{3601E248-27F7-5313-A253-702E352B102F}"/>
              </a:ext>
            </a:extLst>
          </p:cNvPr>
          <p:cNvSpPr>
            <a:spLocks noGrp="1"/>
          </p:cNvSpPr>
          <p:nvPr>
            <p:ph type="title"/>
          </p:nvPr>
        </p:nvSpPr>
        <p:spPr>
          <a:xfrm>
            <a:off x="807397" y="643467"/>
            <a:ext cx="6269128" cy="4595283"/>
          </a:xfrm>
        </p:spPr>
        <p:txBody>
          <a:bodyPr vert="horz" lIns="91440" tIns="45720" rIns="91440" bIns="45720" rtlCol="0" anchor="ctr">
            <a:noAutofit/>
          </a:bodyPr>
          <a:lstStyle/>
          <a:p>
            <a:pPr algn="l">
              <a:lnSpc>
                <a:spcPct val="150000"/>
              </a:lnSpc>
              <a:spcBef>
                <a:spcPts val="0"/>
              </a:spcBef>
            </a:pPr>
            <a:r>
              <a:rPr lang="en-US" sz="2800" b="1" dirty="0">
                <a:latin typeface="Arial"/>
                <a:cs typeface="Arial"/>
              </a:rPr>
              <a:t>Name: Suhail Ali </a:t>
            </a:r>
            <a:endParaRPr lang="en-US" sz="2800" dirty="0">
              <a:latin typeface="Arial"/>
              <a:cs typeface="Arial"/>
            </a:endParaRPr>
          </a:p>
          <a:p>
            <a:pPr algn="l">
              <a:lnSpc>
                <a:spcPct val="150000"/>
              </a:lnSpc>
              <a:spcBef>
                <a:spcPts val="0"/>
              </a:spcBef>
            </a:pPr>
            <a:r>
              <a:rPr lang="en-US" sz="2800" b="1" dirty="0">
                <a:latin typeface="Arial"/>
                <a:cs typeface="Arial"/>
              </a:rPr>
              <a:t>Student Number: 2424788</a:t>
            </a:r>
            <a:endParaRPr lang="en-US" sz="2800" dirty="0">
              <a:latin typeface="Arial"/>
              <a:cs typeface="Arial"/>
            </a:endParaRPr>
          </a:p>
          <a:p>
            <a:pPr algn="l">
              <a:lnSpc>
                <a:spcPct val="150000"/>
              </a:lnSpc>
              <a:spcBef>
                <a:spcPts val="0"/>
              </a:spcBef>
            </a:pPr>
            <a:r>
              <a:rPr lang="en-US" sz="2800" b="1" dirty="0">
                <a:latin typeface="Arial"/>
                <a:cs typeface="Arial"/>
              </a:rPr>
              <a:t>Lecturer Name: </a:t>
            </a:r>
            <a:r>
              <a:rPr lang="en-US" sz="2800" b="1" err="1">
                <a:latin typeface="Arial"/>
                <a:cs typeface="Arial"/>
              </a:rPr>
              <a:t>Fouziya</a:t>
            </a:r>
            <a:r>
              <a:rPr lang="en-US" sz="2800" b="1" dirty="0">
                <a:latin typeface="Arial"/>
                <a:cs typeface="Arial"/>
              </a:rPr>
              <a:t> Farheen </a:t>
            </a:r>
            <a:endParaRPr lang="en-US" sz="2800" dirty="0">
              <a:latin typeface="Arial"/>
              <a:cs typeface="Arial"/>
            </a:endParaRPr>
          </a:p>
          <a:p>
            <a:pPr algn="l">
              <a:lnSpc>
                <a:spcPct val="150000"/>
              </a:lnSpc>
              <a:spcBef>
                <a:spcPts val="0"/>
              </a:spcBef>
            </a:pPr>
            <a:endParaRPr lang="en-US" sz="2800" dirty="0">
              <a:latin typeface="Arial"/>
              <a:cs typeface="Arial"/>
            </a:endParaRPr>
          </a:p>
          <a:p>
            <a:pPr algn="l">
              <a:lnSpc>
                <a:spcPct val="150000"/>
              </a:lnSpc>
              <a:spcBef>
                <a:spcPts val="0"/>
              </a:spcBef>
            </a:pPr>
            <a:r>
              <a:rPr lang="en-US" sz="2800" b="1" dirty="0">
                <a:latin typeface="Arial"/>
                <a:cs typeface="Arial"/>
              </a:rPr>
              <a:t>LCLM4006- Enterprise &amp; Entrepreneurship</a:t>
            </a:r>
            <a:endParaRPr lang="en-US" sz="2800" dirty="0">
              <a:latin typeface="Arial"/>
              <a:cs typeface="Arial"/>
            </a:endParaRPr>
          </a:p>
          <a:p>
            <a:pPr algn="l">
              <a:lnSpc>
                <a:spcPct val="150000"/>
              </a:lnSpc>
            </a:pPr>
            <a:endParaRPr lang="en-US" sz="2800"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pic>
        <p:nvPicPr>
          <p:cNvPr id="5" name="Picture 4">
            <a:extLst>
              <a:ext uri="{FF2B5EF4-FFF2-40B4-BE49-F238E27FC236}">
                <a16:creationId xmlns:a16="http://schemas.microsoft.com/office/drawing/2014/main" id="{89E4939B-669D-D837-2122-C9932F38724E}"/>
              </a:ext>
            </a:extLst>
          </p:cNvPr>
          <p:cNvPicPr>
            <a:picLocks noChangeAspect="1"/>
          </p:cNvPicPr>
          <p:nvPr/>
        </p:nvPicPr>
        <p:blipFill>
          <a:blip r:embed="rId2">
            <a:alphaModFix amt="35000"/>
          </a:blip>
          <a:srcRect t="21743" r="-2" b="779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D1ED44D-6BDE-AB86-9C66-63EB95425297}"/>
              </a:ext>
            </a:extLst>
          </p:cNvPr>
          <p:cNvSpPr>
            <a:spLocks noGrp="1"/>
          </p:cNvSpPr>
          <p:nvPr>
            <p:ph type="title"/>
          </p:nvPr>
        </p:nvSpPr>
        <p:spPr>
          <a:xfrm>
            <a:off x="1803214" y="-440"/>
            <a:ext cx="9350476" cy="1410854"/>
          </a:xfrm>
        </p:spPr>
        <p:txBody>
          <a:bodyPr vert="horz" lIns="91440" tIns="45720" rIns="91440" bIns="45720" rtlCol="0" anchor="b">
            <a:normAutofit/>
          </a:bodyPr>
          <a:lstStyle/>
          <a:p>
            <a:r>
              <a:rPr lang="en-US" sz="6000" dirty="0">
                <a:latin typeface="Arial"/>
                <a:cs typeface="Arial"/>
              </a:rPr>
              <a:t>Contents:</a:t>
            </a:r>
            <a:endParaRPr lang="en-US" sz="6000">
              <a:latin typeface="Arial"/>
              <a:cs typeface="Arial"/>
            </a:endParaRPr>
          </a:p>
        </p:txBody>
      </p:sp>
      <p:grpSp>
        <p:nvGrpSpPr>
          <p:cNvPr id="17" name="Group 16">
            <a:extLst>
              <a:ext uri="{FF2B5EF4-FFF2-40B4-BE49-F238E27FC236}">
                <a16:creationId xmlns:a16="http://schemas.microsoft.com/office/drawing/2014/main" id="{0A3EF779-83DD-4EB0-9F4C-7304381A28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8" name="Freeform 6">
              <a:extLst>
                <a:ext uri="{FF2B5EF4-FFF2-40B4-BE49-F238E27FC236}">
                  <a16:creationId xmlns:a16="http://schemas.microsoft.com/office/drawing/2014/main" id="{772C8C0C-10E0-4305-95B6-F0A11F0AD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rgbClr val="30ACEC"/>
            </a:solidFill>
            <a:ln>
              <a:noFill/>
            </a:ln>
          </p:spPr>
          <p:txBody>
            <a:bodyPr/>
            <a:lstStyle/>
            <a:p>
              <a:endParaRPr lang="en-GB"/>
            </a:p>
          </p:txBody>
        </p:sp>
        <p:sp>
          <p:nvSpPr>
            <p:cNvPr id="19" name="Freeform 7">
              <a:extLst>
                <a:ext uri="{FF2B5EF4-FFF2-40B4-BE49-F238E27FC236}">
                  <a16:creationId xmlns:a16="http://schemas.microsoft.com/office/drawing/2014/main" id="{ED6F480D-2F2A-4E97-B196-39B35C4BF8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ysClr val="windowText" lastClr="000000">
                <a:lumMod val="65000"/>
                <a:lumOff val="35000"/>
              </a:sysClr>
            </a:solidFill>
            <a:ln>
              <a:noFill/>
            </a:ln>
          </p:spPr>
          <p:txBody>
            <a:bodyPr/>
            <a:lstStyle/>
            <a:p>
              <a:endParaRPr lang="en-GB"/>
            </a:p>
          </p:txBody>
        </p:sp>
        <p:sp>
          <p:nvSpPr>
            <p:cNvPr id="20" name="Freeform 9">
              <a:extLst>
                <a:ext uri="{FF2B5EF4-FFF2-40B4-BE49-F238E27FC236}">
                  <a16:creationId xmlns:a16="http://schemas.microsoft.com/office/drawing/2014/main" id="{65ACA5CB-4926-4AA1-8B0D-0A8C294D3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ysClr val="windowText" lastClr="000000">
                <a:lumMod val="85000"/>
                <a:lumOff val="15000"/>
              </a:sysClr>
            </a:solidFill>
            <a:ln>
              <a:noFill/>
            </a:ln>
          </p:spPr>
          <p:txBody>
            <a:bodyPr/>
            <a:lstStyle/>
            <a:p>
              <a:endParaRPr lang="en-GB"/>
            </a:p>
          </p:txBody>
        </p:sp>
        <p:sp>
          <p:nvSpPr>
            <p:cNvPr id="21" name="Freeform 10">
              <a:extLst>
                <a:ext uri="{FF2B5EF4-FFF2-40B4-BE49-F238E27FC236}">
                  <a16:creationId xmlns:a16="http://schemas.microsoft.com/office/drawing/2014/main" id="{1FC1EC6E-AED1-4539-B157-05226499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rgbClr val="30ACEC">
                <a:lumMod val="50000"/>
              </a:srgbClr>
            </a:solidFill>
            <a:ln>
              <a:noFill/>
            </a:ln>
          </p:spPr>
          <p:txBody>
            <a:bodyPr/>
            <a:lstStyle/>
            <a:p>
              <a:endParaRPr lang="en-GB"/>
            </a:p>
          </p:txBody>
        </p:sp>
        <p:sp>
          <p:nvSpPr>
            <p:cNvPr id="22" name="Freeform 11">
              <a:extLst>
                <a:ext uri="{FF2B5EF4-FFF2-40B4-BE49-F238E27FC236}">
                  <a16:creationId xmlns:a16="http://schemas.microsoft.com/office/drawing/2014/main" id="{F5C22045-92BD-4CA1-A655-5ADD00283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rgbClr val="30ACEC">
                <a:lumMod val="75000"/>
              </a:srgbClr>
            </a:solidFill>
            <a:ln>
              <a:noFill/>
            </a:ln>
          </p:spPr>
          <p:txBody>
            <a:bodyPr/>
            <a:lstStyle/>
            <a:p>
              <a:endParaRPr lang="en-GB"/>
            </a:p>
          </p:txBody>
        </p:sp>
        <p:sp>
          <p:nvSpPr>
            <p:cNvPr id="23" name="Freeform 12">
              <a:extLst>
                <a:ext uri="{FF2B5EF4-FFF2-40B4-BE49-F238E27FC236}">
                  <a16:creationId xmlns:a16="http://schemas.microsoft.com/office/drawing/2014/main" id="{F130A56D-449A-4985-94CD-B749D51FF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ysClr val="windowText" lastClr="000000">
                <a:lumMod val="75000"/>
                <a:lumOff val="25000"/>
              </a:sysClr>
            </a:solidFill>
            <a:ln>
              <a:noFill/>
            </a:ln>
          </p:spPr>
          <p:txBody>
            <a:bodyPr/>
            <a:lstStyle/>
            <a:p>
              <a:endParaRPr lang="en-GB"/>
            </a:p>
          </p:txBody>
        </p:sp>
      </p:grpSp>
      <p:sp>
        <p:nvSpPr>
          <p:cNvPr id="4" name="TextBox 3">
            <a:extLst>
              <a:ext uri="{FF2B5EF4-FFF2-40B4-BE49-F238E27FC236}">
                <a16:creationId xmlns:a16="http://schemas.microsoft.com/office/drawing/2014/main" id="{2D570351-0CBD-F75F-E9DC-3FFC4351BFF2}"/>
              </a:ext>
            </a:extLst>
          </p:cNvPr>
          <p:cNvSpPr txBox="1"/>
          <p:nvPr/>
        </p:nvSpPr>
        <p:spPr>
          <a:xfrm>
            <a:off x="4125685" y="2242457"/>
            <a:ext cx="703217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Page 3- Enterprise Introduction</a:t>
            </a:r>
          </a:p>
          <a:p>
            <a:r>
              <a:rPr lang="en-US" dirty="0"/>
              <a:t>Page 4- Overview</a:t>
            </a:r>
          </a:p>
          <a:p>
            <a:r>
              <a:rPr lang="en-US" dirty="0"/>
              <a:t>Page 5- PESTEL Analysis</a:t>
            </a:r>
          </a:p>
          <a:p>
            <a:r>
              <a:rPr lang="en-US" dirty="0"/>
              <a:t>Page 6- Marketing Strategies</a:t>
            </a:r>
          </a:p>
          <a:p>
            <a:r>
              <a:rPr lang="en-US" dirty="0"/>
              <a:t>Page 7- Cash Flow</a:t>
            </a:r>
          </a:p>
          <a:p>
            <a:r>
              <a:rPr lang="en-US" dirty="0"/>
              <a:t>Page 8- Management Structure</a:t>
            </a:r>
          </a:p>
          <a:p>
            <a:r>
              <a:rPr lang="en-US" dirty="0"/>
              <a:t>Page 9- Sustainability and Impact</a:t>
            </a:r>
          </a:p>
          <a:p>
            <a:r>
              <a:rPr lang="en-US" dirty="0"/>
              <a:t>Page 10- Future Outlook</a:t>
            </a:r>
          </a:p>
        </p:txBody>
      </p:sp>
    </p:spTree>
    <p:extLst>
      <p:ext uri="{BB962C8B-B14F-4D97-AF65-F5344CB8AC3E}">
        <p14:creationId xmlns:p14="http://schemas.microsoft.com/office/powerpoint/2010/main" val="25053567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9"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0"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1"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2"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3"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4"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6" name="Rectangle 15">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19"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0"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1"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2"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3"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4"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798BA6AF-2466-8265-400C-15EE432DB3C2}"/>
              </a:ext>
            </a:extLst>
          </p:cNvPr>
          <p:cNvSpPr>
            <a:spLocks noGrp="1"/>
          </p:cNvSpPr>
          <p:nvPr>
            <p:ph type="title"/>
          </p:nvPr>
        </p:nvSpPr>
        <p:spPr>
          <a:xfrm>
            <a:off x="550104" y="673861"/>
            <a:ext cx="8174971" cy="1043409"/>
          </a:xfrm>
        </p:spPr>
        <p:txBody>
          <a:bodyPr vert="horz" lIns="91440" tIns="45720" rIns="91440" bIns="45720" rtlCol="0" anchor="b">
            <a:normAutofit fontScale="90000"/>
          </a:bodyPr>
          <a:lstStyle/>
          <a:p>
            <a:pPr algn="l"/>
            <a:r>
              <a:rPr lang="en-US" sz="6200" dirty="0">
                <a:latin typeface="Arial"/>
                <a:cs typeface="Arial"/>
              </a:rPr>
              <a:t>Enterprise Introduction:</a:t>
            </a:r>
          </a:p>
        </p:txBody>
      </p:sp>
      <p:sp>
        <p:nvSpPr>
          <p:cNvPr id="4" name="TextBox 3">
            <a:extLst>
              <a:ext uri="{FF2B5EF4-FFF2-40B4-BE49-F238E27FC236}">
                <a16:creationId xmlns:a16="http://schemas.microsoft.com/office/drawing/2014/main" id="{BD12AAA0-3982-0409-F73E-6CA3568E4688}"/>
              </a:ext>
            </a:extLst>
          </p:cNvPr>
          <p:cNvSpPr txBox="1"/>
          <p:nvPr/>
        </p:nvSpPr>
        <p:spPr>
          <a:xfrm>
            <a:off x="642256" y="1850571"/>
            <a:ext cx="808808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The Earth will not be able to keep up with predicted population boom: </a:t>
            </a:r>
          </a:p>
          <a:p>
            <a:pPr marL="285750" indent="-285750">
              <a:buFont typeface="Calibri"/>
              <a:buChar char="-"/>
            </a:pPr>
            <a:r>
              <a:rPr lang="en-US" sz="1200" dirty="0">
                <a:latin typeface="Arial"/>
                <a:cs typeface="Arial"/>
              </a:rPr>
              <a:t>The Global population is projected to reach 9.7 billion by 2050, driving food demand up by nearly 60%.</a:t>
            </a:r>
            <a:endParaRPr lang="en-US" dirty="0"/>
          </a:p>
          <a:p>
            <a:pPr marL="285750" indent="-285750">
              <a:buFont typeface="Calibri"/>
              <a:buChar char="-"/>
            </a:pPr>
            <a:r>
              <a:rPr lang="en-US" sz="1200" dirty="0">
                <a:latin typeface="Arial"/>
                <a:cs typeface="Arial"/>
              </a:rPr>
              <a:t>Traditional agriculture faces significant challenges: climate change, soil degradation, water scarcity and high pesticide use .</a:t>
            </a:r>
          </a:p>
          <a:p>
            <a:pPr marL="285750" indent="-285750">
              <a:buFont typeface="Calibri"/>
              <a:buChar char="-"/>
            </a:pPr>
            <a:r>
              <a:rPr lang="en-US" sz="1200" dirty="0">
                <a:latin typeface="Arial"/>
                <a:cs typeface="Arial"/>
              </a:rPr>
              <a:t>Consumers are increasingly seeking fresh, healthy, and sustainable produce, especially in urban areas.</a:t>
            </a:r>
          </a:p>
          <a:p>
            <a:endParaRPr lang="en-US" sz="1200" dirty="0">
              <a:latin typeface="Arial"/>
              <a:cs typeface="Arial"/>
            </a:endParaRPr>
          </a:p>
          <a:p>
            <a:r>
              <a:rPr lang="en-US" sz="1200" b="1" u="sng" dirty="0">
                <a:latin typeface="Arial"/>
                <a:cs typeface="Arial"/>
              </a:rPr>
              <a:t>Hydroponics offers a solution:</a:t>
            </a:r>
          </a:p>
          <a:p>
            <a:pPr marL="171450" indent="-171450">
              <a:buFont typeface="Calibri"/>
              <a:buChar char="-"/>
            </a:pPr>
            <a:r>
              <a:rPr lang="en-US" sz="1200" dirty="0">
                <a:latin typeface="Arial"/>
                <a:cs typeface="Arial"/>
              </a:rPr>
              <a:t>A soilless cultivation method using nutrient- rich water systems.</a:t>
            </a:r>
          </a:p>
          <a:p>
            <a:pPr marL="171450" indent="-171450">
              <a:buFont typeface="Calibri"/>
              <a:buChar char="-"/>
            </a:pPr>
            <a:r>
              <a:rPr lang="en-US" sz="1200" dirty="0">
                <a:latin typeface="Arial"/>
                <a:cs typeface="Arial"/>
              </a:rPr>
              <a:t>Can produce up to 10 times more yield per square meter than conventional farming.</a:t>
            </a:r>
          </a:p>
          <a:p>
            <a:pPr marL="171450" indent="-171450">
              <a:buFont typeface="Calibri"/>
              <a:buChar char="-"/>
            </a:pPr>
            <a:r>
              <a:rPr lang="en-US" sz="1200" dirty="0">
                <a:latin typeface="Arial"/>
                <a:cs typeface="Arial"/>
              </a:rPr>
              <a:t>Uses up to 90% less water and allows year- round production, independent of climate. </a:t>
            </a:r>
          </a:p>
          <a:p>
            <a:pPr marL="171450" indent="-171450">
              <a:buFont typeface="Calibri"/>
              <a:buChar char="-"/>
            </a:pPr>
            <a:endParaRPr lang="en-US" sz="1200" b="1" u="sng" dirty="0">
              <a:latin typeface="Arial"/>
              <a:cs typeface="Arial"/>
            </a:endParaRPr>
          </a:p>
          <a:p>
            <a:r>
              <a:rPr lang="en-US" sz="1200" b="1" u="sng" dirty="0">
                <a:latin typeface="Arial"/>
                <a:cs typeface="Arial"/>
              </a:rPr>
              <a:t>Entreprenurial Opportunity: </a:t>
            </a:r>
          </a:p>
          <a:p>
            <a:pPr marL="171450" indent="-171450">
              <a:buFont typeface="Calibri"/>
              <a:buChar char="-"/>
            </a:pPr>
            <a:r>
              <a:rPr lang="en-US" sz="1200" dirty="0">
                <a:latin typeface="Arial"/>
                <a:cs typeface="Arial"/>
              </a:rPr>
              <a:t>Growing market for premium, pesticide- free crops.</a:t>
            </a:r>
          </a:p>
          <a:p>
            <a:pPr marL="171450" indent="-171450">
              <a:buFont typeface="Calibri"/>
              <a:buChar char="-"/>
            </a:pPr>
            <a:r>
              <a:rPr lang="en-US" sz="1200" dirty="0">
                <a:latin typeface="Arial"/>
                <a:cs typeface="Arial"/>
              </a:rPr>
              <a:t>Business models include; Supplying restaurants and supermarkets, Direct-to-consumer subscription boxes, Urban farming for food security and training and technology services.</a:t>
            </a:r>
          </a:p>
          <a:p>
            <a:pPr marL="171450" indent="-171450">
              <a:buFont typeface="Calibri"/>
              <a:buChar char="-"/>
            </a:pPr>
            <a:endParaRPr lang="en-US" sz="1200" dirty="0">
              <a:latin typeface="Arial"/>
              <a:cs typeface="Arial"/>
            </a:endParaRPr>
          </a:p>
          <a:p>
            <a:r>
              <a:rPr lang="en-US" sz="1200" dirty="0">
                <a:latin typeface="Arial"/>
                <a:ea typeface="+mn-lt"/>
                <a:cs typeface="+mn-lt"/>
              </a:rPr>
              <a:t>Hydroponics is not just a farming method, but a scalable, sustainable business model that aligns with global trends in food security, urbanization, and environmental responsibility.</a:t>
            </a:r>
          </a:p>
        </p:txBody>
      </p:sp>
    </p:spTree>
    <p:extLst>
      <p:ext uri="{BB962C8B-B14F-4D97-AF65-F5344CB8AC3E}">
        <p14:creationId xmlns:p14="http://schemas.microsoft.com/office/powerpoint/2010/main" val="24214967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9"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0"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1"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2"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3"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4"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6" name="Rectangle 15">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19"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0"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1"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2"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3"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4"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BA51396F-6704-9A6F-1D27-E5B146C88E78}"/>
              </a:ext>
            </a:extLst>
          </p:cNvPr>
          <p:cNvSpPr>
            <a:spLocks noGrp="1"/>
          </p:cNvSpPr>
          <p:nvPr>
            <p:ph type="title"/>
          </p:nvPr>
        </p:nvSpPr>
        <p:spPr>
          <a:xfrm>
            <a:off x="1018190" y="924232"/>
            <a:ext cx="8174971" cy="912781"/>
          </a:xfrm>
        </p:spPr>
        <p:txBody>
          <a:bodyPr vert="horz" lIns="91440" tIns="45720" rIns="91440" bIns="45720" rtlCol="0" anchor="b">
            <a:normAutofit fontScale="90000"/>
          </a:bodyPr>
          <a:lstStyle/>
          <a:p>
            <a:pPr algn="l"/>
            <a:r>
              <a:rPr lang="en-US" sz="6200" dirty="0">
                <a:latin typeface="Arial"/>
                <a:cs typeface="Arial"/>
              </a:rPr>
              <a:t>Overview: </a:t>
            </a:r>
          </a:p>
        </p:txBody>
      </p:sp>
      <p:sp>
        <p:nvSpPr>
          <p:cNvPr id="4" name="TextBox 3">
            <a:extLst>
              <a:ext uri="{FF2B5EF4-FFF2-40B4-BE49-F238E27FC236}">
                <a16:creationId xmlns:a16="http://schemas.microsoft.com/office/drawing/2014/main" id="{F57FA94E-7434-BAF2-BA67-57F4E25B5AA2}"/>
              </a:ext>
            </a:extLst>
          </p:cNvPr>
          <p:cNvSpPr txBox="1"/>
          <p:nvPr/>
        </p:nvSpPr>
        <p:spPr>
          <a:xfrm>
            <a:off x="772885" y="1839686"/>
            <a:ext cx="7064828"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Business Concept:</a:t>
            </a:r>
          </a:p>
          <a:p>
            <a:pPr marL="171450" indent="-171450">
              <a:buFont typeface="Arial"/>
              <a:buChar char="•"/>
            </a:pPr>
            <a:r>
              <a:rPr lang="en-US" sz="1200" dirty="0">
                <a:latin typeface="Arial"/>
                <a:cs typeface="Arial"/>
              </a:rPr>
              <a:t>The startup will establish and urban hydroponic farming enterprise producing high- value crops such as leafy greens, herbs and specialty vegetables. Hydroponics, enables crops to grow without spoil, in nutrient-rich water solutions, achieving higher yields with reduced resource use (Jones, 2016). The business will target urban markets with fresh, sustainable, and pesticide free produce, responding to growing consumer demand for healthy and environmentally responsible food (Smith, 2020).</a:t>
            </a:r>
          </a:p>
          <a:p>
            <a:endParaRPr lang="en-US" sz="1200" dirty="0">
              <a:latin typeface="Arial"/>
              <a:cs typeface="Arial"/>
            </a:endParaRPr>
          </a:p>
          <a:p>
            <a:r>
              <a:rPr lang="en-US" sz="1200" b="1" u="sng" dirty="0">
                <a:latin typeface="Arial"/>
                <a:cs typeface="Arial"/>
              </a:rPr>
              <a:t>Products and Services:</a:t>
            </a:r>
          </a:p>
          <a:p>
            <a:pPr marL="171450" indent="-171450">
              <a:buFont typeface="Arial"/>
              <a:buChar char="•"/>
            </a:pPr>
            <a:r>
              <a:rPr lang="en-US" sz="1200" dirty="0">
                <a:latin typeface="Arial"/>
                <a:cs typeface="Arial"/>
              </a:rPr>
              <a:t>The core product: Fresh hydroponically grown produce (e.g. lettuce, spinach, kale, basil, mint, strawberries).</a:t>
            </a:r>
          </a:p>
          <a:p>
            <a:pPr marL="171450" indent="-171450">
              <a:buFont typeface="Arial"/>
              <a:buChar char="•"/>
            </a:pPr>
            <a:endParaRPr lang="en-US" sz="1200" dirty="0">
              <a:latin typeface="Arial"/>
              <a:cs typeface="Arial"/>
            </a:endParaRPr>
          </a:p>
          <a:p>
            <a:r>
              <a:rPr lang="en-US" sz="1200" b="1" u="sng" dirty="0">
                <a:latin typeface="Arial"/>
                <a:cs typeface="Arial"/>
              </a:rPr>
              <a:t>Value added services provided:</a:t>
            </a:r>
          </a:p>
          <a:p>
            <a:pPr marL="171450" indent="-171450">
              <a:buFont typeface="Arial"/>
              <a:buChar char="•"/>
            </a:pPr>
            <a:r>
              <a:rPr lang="en-US" sz="1200">
                <a:latin typeface="Arial"/>
                <a:cs typeface="Arial"/>
              </a:rPr>
              <a:t>Subscription- based delivery of weekly "farm-to-table" boxes.</a:t>
            </a:r>
            <a:endParaRPr lang="en-US" sz="1200" dirty="0">
              <a:latin typeface="Arial"/>
              <a:cs typeface="Arial"/>
            </a:endParaRPr>
          </a:p>
          <a:p>
            <a:pPr marL="171450" indent="-171450">
              <a:buFont typeface="Arial"/>
              <a:buChar char="•"/>
            </a:pPr>
            <a:r>
              <a:rPr lang="en-US" sz="1200" dirty="0">
                <a:latin typeface="Arial"/>
                <a:cs typeface="Arial"/>
              </a:rPr>
              <a:t>B2B supply contracts with restaurants, hotels, and supermarkets.</a:t>
            </a:r>
          </a:p>
          <a:p>
            <a:pPr marL="171450" indent="-171450">
              <a:buFont typeface="Arial"/>
              <a:buChar char="•"/>
            </a:pPr>
            <a:r>
              <a:rPr lang="en-US" sz="1200" dirty="0">
                <a:latin typeface="Arial"/>
                <a:cs typeface="Arial"/>
              </a:rPr>
              <a:t>Workshops and consultancy for schools, communities, and individuals interested in hydroponic systems.</a:t>
            </a:r>
          </a:p>
          <a:p>
            <a:pPr marL="171450" indent="-171450">
              <a:buFont typeface="Arial"/>
              <a:buChar char="•"/>
            </a:pPr>
            <a:r>
              <a:rPr lang="en-US" sz="1200" dirty="0">
                <a:latin typeface="Arial"/>
                <a:cs typeface="Arial"/>
              </a:rPr>
              <a:t>Technology solutions, including the design and installation of small-scale hydroponic systems for households and offices.</a:t>
            </a:r>
          </a:p>
          <a:p>
            <a:pPr marL="171450" indent="-171450">
              <a:buFont typeface="Arial"/>
              <a:buChar char="•"/>
            </a:pPr>
            <a:endParaRPr lang="en-US" sz="1200" dirty="0">
              <a:latin typeface="Arial"/>
              <a:cs typeface="Arial"/>
            </a:endParaRPr>
          </a:p>
          <a:p>
            <a:r>
              <a:rPr lang="en-US" sz="1200" dirty="0">
                <a:latin typeface="Arial"/>
                <a:cs typeface="Arial"/>
              </a:rPr>
              <a:t>Hydroponics offers the advantage of year-round, production, consistent quality, and reduced use of pesticides and water, making it attractive for both retail and wholesale markets (Resh, 2022)</a:t>
            </a:r>
          </a:p>
        </p:txBody>
      </p:sp>
    </p:spTree>
    <p:extLst>
      <p:ext uri="{BB962C8B-B14F-4D97-AF65-F5344CB8AC3E}">
        <p14:creationId xmlns:p14="http://schemas.microsoft.com/office/powerpoint/2010/main" val="127308640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11"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3"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4"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25E4BB48-8558-EAE4-F58F-7BDCF03BC05D}"/>
              </a:ext>
            </a:extLst>
          </p:cNvPr>
          <p:cNvSpPr>
            <a:spLocks noGrp="1"/>
          </p:cNvSpPr>
          <p:nvPr>
            <p:ph type="title"/>
          </p:nvPr>
        </p:nvSpPr>
        <p:spPr>
          <a:xfrm>
            <a:off x="406444" y="74054"/>
            <a:ext cx="7411825" cy="1752599"/>
          </a:xfrm>
        </p:spPr>
        <p:txBody>
          <a:bodyPr>
            <a:normAutofit/>
          </a:bodyPr>
          <a:lstStyle/>
          <a:p>
            <a:pPr algn="l"/>
            <a:r>
              <a:rPr lang="en-US" dirty="0"/>
              <a:t>PESTEL Analysis</a:t>
            </a:r>
          </a:p>
        </p:txBody>
      </p:sp>
      <p:graphicFrame>
        <p:nvGraphicFramePr>
          <p:cNvPr id="4" name="Table 3">
            <a:extLst>
              <a:ext uri="{FF2B5EF4-FFF2-40B4-BE49-F238E27FC236}">
                <a16:creationId xmlns:a16="http://schemas.microsoft.com/office/drawing/2014/main" id="{13D36D6F-2774-2401-7534-7FB8CC4B2F49}"/>
              </a:ext>
            </a:extLst>
          </p:cNvPr>
          <p:cNvGraphicFramePr>
            <a:graphicFrameLocks noGrp="1"/>
          </p:cNvGraphicFramePr>
          <p:nvPr>
            <p:extLst>
              <p:ext uri="{D42A27DB-BD31-4B8C-83A1-F6EECF244321}">
                <p14:modId xmlns:p14="http://schemas.microsoft.com/office/powerpoint/2010/main" val="2745172290"/>
              </p:ext>
            </p:extLst>
          </p:nvPr>
        </p:nvGraphicFramePr>
        <p:xfrm>
          <a:off x="402406" y="1392078"/>
          <a:ext cx="6161612" cy="5034280"/>
        </p:xfrm>
        <a:graphic>
          <a:graphicData uri="http://schemas.openxmlformats.org/drawingml/2006/table">
            <a:tbl>
              <a:tblPr firstRow="1" bandRow="1">
                <a:tableStyleId>{125E5076-3810-47DD-B79F-674D7AD40C01}</a:tableStyleId>
              </a:tblPr>
              <a:tblGrid>
                <a:gridCol w="3080806">
                  <a:extLst>
                    <a:ext uri="{9D8B030D-6E8A-4147-A177-3AD203B41FA5}">
                      <a16:colId xmlns:a16="http://schemas.microsoft.com/office/drawing/2014/main" val="36693123"/>
                    </a:ext>
                  </a:extLst>
                </a:gridCol>
                <a:gridCol w="3080806">
                  <a:extLst>
                    <a:ext uri="{9D8B030D-6E8A-4147-A177-3AD203B41FA5}">
                      <a16:colId xmlns:a16="http://schemas.microsoft.com/office/drawing/2014/main" val="452166224"/>
                    </a:ext>
                  </a:extLst>
                </a:gridCol>
              </a:tblGrid>
              <a:tr h="370840">
                <a:tc>
                  <a:txBody>
                    <a:bodyPr/>
                    <a:lstStyle/>
                    <a:p>
                      <a:r>
                        <a:rPr lang="en-US" dirty="0"/>
                        <a:t>Factor</a:t>
                      </a:r>
                    </a:p>
                  </a:txBody>
                  <a:tcPr/>
                </a:tc>
                <a:tc>
                  <a:txBody>
                    <a:bodyPr/>
                    <a:lstStyle/>
                    <a:p>
                      <a:r>
                        <a:rPr lang="en-US" dirty="0"/>
                        <a:t>Key Impact </a:t>
                      </a:r>
                    </a:p>
                  </a:txBody>
                  <a:tcPr/>
                </a:tc>
                <a:extLst>
                  <a:ext uri="{0D108BD9-81ED-4DB2-BD59-A6C34878D82A}">
                    <a16:rowId xmlns:a16="http://schemas.microsoft.com/office/drawing/2014/main" val="4222637876"/>
                  </a:ext>
                </a:extLst>
              </a:tr>
              <a:tr h="370840">
                <a:tc>
                  <a:txBody>
                    <a:bodyPr/>
                    <a:lstStyle/>
                    <a:p>
                      <a:r>
                        <a:rPr lang="en-US" dirty="0"/>
                        <a:t>Political</a:t>
                      </a:r>
                    </a:p>
                  </a:txBody>
                  <a:tcPr/>
                </a:tc>
                <a:tc>
                  <a:txBody>
                    <a:bodyPr/>
                    <a:lstStyle/>
                    <a:p>
                      <a:r>
                        <a:rPr lang="en-US" dirty="0"/>
                        <a:t>Government support for sustainable farming (DEFRA,2023)</a:t>
                      </a:r>
                    </a:p>
                  </a:txBody>
                  <a:tcPr/>
                </a:tc>
                <a:extLst>
                  <a:ext uri="{0D108BD9-81ED-4DB2-BD59-A6C34878D82A}">
                    <a16:rowId xmlns:a16="http://schemas.microsoft.com/office/drawing/2014/main" val="3327005212"/>
                  </a:ext>
                </a:extLst>
              </a:tr>
              <a:tr h="370840">
                <a:tc>
                  <a:txBody>
                    <a:bodyPr/>
                    <a:lstStyle/>
                    <a:p>
                      <a:r>
                        <a:rPr lang="en-US" dirty="0"/>
                        <a:t>Economic</a:t>
                      </a:r>
                    </a:p>
                  </a:txBody>
                  <a:tcPr/>
                </a:tc>
                <a:tc>
                  <a:txBody>
                    <a:bodyPr/>
                    <a:lstStyle/>
                    <a:p>
                      <a:r>
                        <a:rPr lang="en-US" dirty="0"/>
                        <a:t>Rising demand for locally grown, high-quality food.</a:t>
                      </a:r>
                    </a:p>
                  </a:txBody>
                  <a:tcPr/>
                </a:tc>
                <a:extLst>
                  <a:ext uri="{0D108BD9-81ED-4DB2-BD59-A6C34878D82A}">
                    <a16:rowId xmlns:a16="http://schemas.microsoft.com/office/drawing/2014/main" val="2954988932"/>
                  </a:ext>
                </a:extLst>
              </a:tr>
              <a:tr h="370840">
                <a:tc>
                  <a:txBody>
                    <a:bodyPr/>
                    <a:lstStyle/>
                    <a:p>
                      <a:r>
                        <a:rPr lang="en-US" dirty="0"/>
                        <a:t>Social</a:t>
                      </a:r>
                    </a:p>
                  </a:txBody>
                  <a:tcPr/>
                </a:tc>
                <a:tc>
                  <a:txBody>
                    <a:bodyPr/>
                    <a:lstStyle/>
                    <a:p>
                      <a:r>
                        <a:rPr lang="en-US" dirty="0"/>
                        <a:t>Health-conscious consumers seeking pesticide- free produce (Smith,2020)</a:t>
                      </a:r>
                    </a:p>
                  </a:txBody>
                  <a:tcPr/>
                </a:tc>
                <a:extLst>
                  <a:ext uri="{0D108BD9-81ED-4DB2-BD59-A6C34878D82A}">
                    <a16:rowId xmlns:a16="http://schemas.microsoft.com/office/drawing/2014/main" val="2209397174"/>
                  </a:ext>
                </a:extLst>
              </a:tr>
              <a:tr h="370840">
                <a:tc>
                  <a:txBody>
                    <a:bodyPr/>
                    <a:lstStyle/>
                    <a:p>
                      <a:r>
                        <a:rPr lang="en-US" dirty="0"/>
                        <a:t>Technological</a:t>
                      </a:r>
                    </a:p>
                  </a:txBody>
                  <a:tcPr/>
                </a:tc>
                <a:tc>
                  <a:txBody>
                    <a:bodyPr/>
                    <a:lstStyle/>
                    <a:p>
                      <a:r>
                        <a:rPr lang="en-US" dirty="0"/>
                        <a:t>Advances in LED lighting and automation (Jones, 2016)</a:t>
                      </a:r>
                    </a:p>
                  </a:txBody>
                  <a:tcPr/>
                </a:tc>
                <a:extLst>
                  <a:ext uri="{0D108BD9-81ED-4DB2-BD59-A6C34878D82A}">
                    <a16:rowId xmlns:a16="http://schemas.microsoft.com/office/drawing/2014/main" val="1354814005"/>
                  </a:ext>
                </a:extLst>
              </a:tr>
              <a:tr h="370840">
                <a:tc>
                  <a:txBody>
                    <a:bodyPr/>
                    <a:lstStyle/>
                    <a:p>
                      <a:r>
                        <a:rPr lang="en-US" dirty="0"/>
                        <a:t>Environmental</a:t>
                      </a:r>
                    </a:p>
                  </a:txBody>
                  <a:tcPr/>
                </a:tc>
                <a:tc>
                  <a:txBody>
                    <a:bodyPr/>
                    <a:lstStyle/>
                    <a:p>
                      <a:r>
                        <a:rPr lang="en-US" dirty="0"/>
                        <a:t>Reduces water use and soil </a:t>
                      </a:r>
                      <a:r>
                        <a:rPr lang="en-US" dirty="0" err="1"/>
                        <a:t>degredation</a:t>
                      </a:r>
                      <a:r>
                        <a:rPr lang="en-US" dirty="0"/>
                        <a:t> (Resh,2022)</a:t>
                      </a:r>
                    </a:p>
                  </a:txBody>
                  <a:tcPr/>
                </a:tc>
                <a:extLst>
                  <a:ext uri="{0D108BD9-81ED-4DB2-BD59-A6C34878D82A}">
                    <a16:rowId xmlns:a16="http://schemas.microsoft.com/office/drawing/2014/main" val="1076750942"/>
                  </a:ext>
                </a:extLst>
              </a:tr>
              <a:tr h="370840">
                <a:tc>
                  <a:txBody>
                    <a:bodyPr/>
                    <a:lstStyle/>
                    <a:p>
                      <a:r>
                        <a:rPr lang="en-US" dirty="0"/>
                        <a:t>Legal</a:t>
                      </a:r>
                    </a:p>
                  </a:txBody>
                  <a:tcPr/>
                </a:tc>
                <a:tc>
                  <a:txBody>
                    <a:bodyPr/>
                    <a:lstStyle/>
                    <a:p>
                      <a:r>
                        <a:rPr lang="en-US" dirty="0"/>
                        <a:t>Compliance with food safety and sustainability laws (Miller, 2019) </a:t>
                      </a:r>
                    </a:p>
                  </a:txBody>
                  <a:tcPr/>
                </a:tc>
                <a:extLst>
                  <a:ext uri="{0D108BD9-81ED-4DB2-BD59-A6C34878D82A}">
                    <a16:rowId xmlns:a16="http://schemas.microsoft.com/office/drawing/2014/main" val="823643467"/>
                  </a:ext>
                </a:extLst>
              </a:tr>
            </a:tbl>
          </a:graphicData>
        </a:graphic>
      </p:graphicFrame>
      <p:pic>
        <p:nvPicPr>
          <p:cNvPr id="5" name="Picture 4" descr="Gears Options Settings · Free vector graphic on Pixabay">
            <a:extLst>
              <a:ext uri="{FF2B5EF4-FFF2-40B4-BE49-F238E27FC236}">
                <a16:creationId xmlns:a16="http://schemas.microsoft.com/office/drawing/2014/main" id="{D979C909-EE53-FF21-42C4-EE75F34445D8}"/>
              </a:ext>
            </a:extLst>
          </p:cNvPr>
          <p:cNvPicPr>
            <a:picLocks noChangeAspect="1"/>
          </p:cNvPicPr>
          <p:nvPr/>
        </p:nvPicPr>
        <p:blipFill>
          <a:blip r:embed="rId2"/>
          <a:srcRect l="34805" t="22659" r="34465" b="22092"/>
          <a:stretch>
            <a:fillRect/>
          </a:stretch>
        </p:blipFill>
        <p:spPr>
          <a:xfrm>
            <a:off x="6976058" y="2453694"/>
            <a:ext cx="1941663" cy="1959702"/>
          </a:xfrm>
          <a:prstGeom prst="rect">
            <a:avLst/>
          </a:prstGeom>
        </p:spPr>
      </p:pic>
    </p:spTree>
    <p:extLst>
      <p:ext uri="{BB962C8B-B14F-4D97-AF65-F5344CB8AC3E}">
        <p14:creationId xmlns:p14="http://schemas.microsoft.com/office/powerpoint/2010/main" val="1970805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11"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3"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4"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1D98F277-7D19-02C6-2C96-813F7EB9911F}"/>
              </a:ext>
            </a:extLst>
          </p:cNvPr>
          <p:cNvSpPr>
            <a:spLocks noGrp="1"/>
          </p:cNvSpPr>
          <p:nvPr>
            <p:ph type="title"/>
          </p:nvPr>
        </p:nvSpPr>
        <p:spPr>
          <a:xfrm>
            <a:off x="1018191" y="685800"/>
            <a:ext cx="7411825" cy="1752599"/>
          </a:xfrm>
        </p:spPr>
        <p:txBody>
          <a:bodyPr>
            <a:normAutofit/>
          </a:bodyPr>
          <a:lstStyle/>
          <a:p>
            <a:pPr algn="l"/>
            <a:r>
              <a:rPr lang="en-US" dirty="0"/>
              <a:t>Marketing strategies</a:t>
            </a:r>
          </a:p>
        </p:txBody>
      </p:sp>
      <p:sp>
        <p:nvSpPr>
          <p:cNvPr id="3" name="Content Placeholder 2">
            <a:extLst>
              <a:ext uri="{FF2B5EF4-FFF2-40B4-BE49-F238E27FC236}">
                <a16:creationId xmlns:a16="http://schemas.microsoft.com/office/drawing/2014/main" id="{07709284-F873-2878-077A-25AC7F931D93}"/>
              </a:ext>
            </a:extLst>
          </p:cNvPr>
          <p:cNvSpPr>
            <a:spLocks noGrp="1"/>
          </p:cNvSpPr>
          <p:nvPr>
            <p:ph idx="1"/>
          </p:nvPr>
        </p:nvSpPr>
        <p:spPr>
          <a:xfrm>
            <a:off x="1018190" y="2666999"/>
            <a:ext cx="7243603" cy="2719193"/>
          </a:xfrm>
        </p:spPr>
        <p:txBody>
          <a:bodyPr anchor="t">
            <a:normAutofit lnSpcReduction="10000"/>
          </a:bodyPr>
          <a:lstStyle/>
          <a:p>
            <a:pPr>
              <a:buFont typeface="Calibri"/>
              <a:buChar char="-"/>
            </a:pPr>
            <a:r>
              <a:rPr lang="en-US" sz="1800" dirty="0"/>
              <a:t>Target Market: Urban consumers, restaurants, and supermarkets.</a:t>
            </a:r>
            <a:endParaRPr lang="en-US"/>
          </a:p>
          <a:p>
            <a:pPr>
              <a:buClr>
                <a:srgbClr val="1287C3"/>
              </a:buClr>
              <a:buFont typeface="Calibri"/>
              <a:buChar char="-"/>
            </a:pPr>
            <a:r>
              <a:rPr lang="en-US" sz="1800" dirty="0"/>
              <a:t>Positioning: "</a:t>
            </a:r>
            <a:r>
              <a:rPr lang="en-US" sz="1800" b="1" dirty="0"/>
              <a:t>Fresh. Local. Sustainable.</a:t>
            </a:r>
            <a:r>
              <a:rPr lang="en-US" sz="1800" dirty="0"/>
              <a:t>"</a:t>
            </a:r>
          </a:p>
          <a:p>
            <a:pPr>
              <a:buClr>
                <a:srgbClr val="1287C3"/>
              </a:buClr>
              <a:buFont typeface="Calibri"/>
              <a:buChar char="-"/>
            </a:pPr>
            <a:r>
              <a:rPr lang="en-US" sz="1800" dirty="0"/>
              <a:t>Promotion: </a:t>
            </a:r>
          </a:p>
          <a:p>
            <a:pPr marL="0" indent="0">
              <a:buClr>
                <a:srgbClr val="1287C3"/>
              </a:buClr>
              <a:buNone/>
            </a:pPr>
            <a:r>
              <a:rPr lang="en-US" sz="1800" dirty="0"/>
              <a:t>-Social media marketing (Instagram, TikTok).</a:t>
            </a:r>
            <a:endParaRPr lang="en-US" dirty="0"/>
          </a:p>
          <a:p>
            <a:pPr marL="0" indent="0">
              <a:buNone/>
            </a:pPr>
            <a:r>
              <a:rPr lang="en-US" sz="1800" dirty="0"/>
              <a:t>- Local farmers'  markets and eco-events. </a:t>
            </a:r>
            <a:endParaRPr lang="en-US" dirty="0"/>
          </a:p>
          <a:p>
            <a:pPr marL="0" indent="0">
              <a:buNone/>
            </a:pPr>
            <a:r>
              <a:rPr lang="en-US" sz="1800" dirty="0"/>
              <a:t>- Partnerships with restaurants for visibility</a:t>
            </a:r>
          </a:p>
          <a:p>
            <a:pPr>
              <a:buFont typeface="Calibri"/>
              <a:buChar char="-"/>
            </a:pPr>
            <a:r>
              <a:rPr lang="en-US" sz="1800" dirty="0"/>
              <a:t>Customer Retention: Subscription discounts and referral programs.</a:t>
            </a:r>
          </a:p>
        </p:txBody>
      </p:sp>
    </p:spTree>
    <p:extLst>
      <p:ext uri="{BB962C8B-B14F-4D97-AF65-F5344CB8AC3E}">
        <p14:creationId xmlns:p14="http://schemas.microsoft.com/office/powerpoint/2010/main" val="248091288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11"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3"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4"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5CAB7B54-8666-9277-981A-2A9CDC2D7AF2}"/>
              </a:ext>
            </a:extLst>
          </p:cNvPr>
          <p:cNvSpPr>
            <a:spLocks noGrp="1"/>
          </p:cNvSpPr>
          <p:nvPr>
            <p:ph type="title"/>
          </p:nvPr>
        </p:nvSpPr>
        <p:spPr>
          <a:xfrm>
            <a:off x="1018191" y="685800"/>
            <a:ext cx="7411825" cy="1752599"/>
          </a:xfrm>
        </p:spPr>
        <p:txBody>
          <a:bodyPr>
            <a:normAutofit/>
          </a:bodyPr>
          <a:lstStyle/>
          <a:p>
            <a:pPr algn="l"/>
            <a:r>
              <a:rPr lang="en-US" dirty="0"/>
              <a:t>Cash </a:t>
            </a:r>
            <a:r>
              <a:rPr lang="en-US" dirty="0" err="1"/>
              <a:t>FLow</a:t>
            </a:r>
            <a:r>
              <a:rPr lang="en-US" dirty="0"/>
              <a:t>- </a:t>
            </a:r>
            <a:br>
              <a:rPr lang="en-US" dirty="0"/>
            </a:br>
            <a:r>
              <a:rPr lang="en-US" dirty="0"/>
              <a:t>Total Startup Cost: £120,000</a:t>
            </a:r>
          </a:p>
        </p:txBody>
      </p:sp>
      <p:graphicFrame>
        <p:nvGraphicFramePr>
          <p:cNvPr id="4" name="Table 3">
            <a:extLst>
              <a:ext uri="{FF2B5EF4-FFF2-40B4-BE49-F238E27FC236}">
                <a16:creationId xmlns:a16="http://schemas.microsoft.com/office/drawing/2014/main" id="{E52F0093-EFF6-74E1-9FB8-253B8CE4E0B0}"/>
              </a:ext>
            </a:extLst>
          </p:cNvPr>
          <p:cNvGraphicFramePr>
            <a:graphicFrameLocks noGrp="1"/>
          </p:cNvGraphicFramePr>
          <p:nvPr>
            <p:extLst>
              <p:ext uri="{D42A27DB-BD31-4B8C-83A1-F6EECF244321}">
                <p14:modId xmlns:p14="http://schemas.microsoft.com/office/powerpoint/2010/main" val="296849932"/>
              </p:ext>
            </p:extLst>
          </p:nvPr>
        </p:nvGraphicFramePr>
        <p:xfrm>
          <a:off x="315961" y="2332235"/>
          <a:ext cx="5694205" cy="4185576"/>
        </p:xfrm>
        <a:graphic>
          <a:graphicData uri="http://schemas.openxmlformats.org/drawingml/2006/table">
            <a:tbl>
              <a:tblPr firstRow="1" bandRow="1">
                <a:tableStyleId>{5C22544A-7EE6-4342-B048-85BDC9FD1C3A}</a:tableStyleId>
              </a:tblPr>
              <a:tblGrid>
                <a:gridCol w="3187521">
                  <a:extLst>
                    <a:ext uri="{9D8B030D-6E8A-4147-A177-3AD203B41FA5}">
                      <a16:colId xmlns:a16="http://schemas.microsoft.com/office/drawing/2014/main" val="3487884235"/>
                    </a:ext>
                  </a:extLst>
                </a:gridCol>
                <a:gridCol w="2506684">
                  <a:extLst>
                    <a:ext uri="{9D8B030D-6E8A-4147-A177-3AD203B41FA5}">
                      <a16:colId xmlns:a16="http://schemas.microsoft.com/office/drawing/2014/main" val="2417903026"/>
                    </a:ext>
                  </a:extLst>
                </a:gridCol>
              </a:tblGrid>
              <a:tr h="523197">
                <a:tc>
                  <a:txBody>
                    <a:bodyPr/>
                    <a:lstStyle/>
                    <a:p>
                      <a:r>
                        <a:rPr lang="en-US" dirty="0"/>
                        <a:t>Category:</a:t>
                      </a:r>
                    </a:p>
                  </a:txBody>
                  <a:tcPr/>
                </a:tc>
                <a:tc>
                  <a:txBody>
                    <a:bodyPr/>
                    <a:lstStyle/>
                    <a:p>
                      <a:r>
                        <a:rPr lang="en-US" dirty="0"/>
                        <a:t>Cost (£)</a:t>
                      </a:r>
                    </a:p>
                  </a:txBody>
                  <a:tcPr/>
                </a:tc>
                <a:extLst>
                  <a:ext uri="{0D108BD9-81ED-4DB2-BD59-A6C34878D82A}">
                    <a16:rowId xmlns:a16="http://schemas.microsoft.com/office/drawing/2014/main" val="3027522240"/>
                  </a:ext>
                </a:extLst>
              </a:tr>
              <a:tr h="523197">
                <a:tc>
                  <a:txBody>
                    <a:bodyPr/>
                    <a:lstStyle/>
                    <a:p>
                      <a:r>
                        <a:rPr lang="en-US" dirty="0"/>
                        <a:t>Equipment &amp; Systems</a:t>
                      </a:r>
                    </a:p>
                  </a:txBody>
                  <a:tcPr/>
                </a:tc>
                <a:tc>
                  <a:txBody>
                    <a:bodyPr/>
                    <a:lstStyle/>
                    <a:p>
                      <a:r>
                        <a:rPr lang="en-US" dirty="0"/>
                        <a:t>45,000</a:t>
                      </a:r>
                    </a:p>
                  </a:txBody>
                  <a:tcPr/>
                </a:tc>
                <a:extLst>
                  <a:ext uri="{0D108BD9-81ED-4DB2-BD59-A6C34878D82A}">
                    <a16:rowId xmlns:a16="http://schemas.microsoft.com/office/drawing/2014/main" val="1206633476"/>
                  </a:ext>
                </a:extLst>
              </a:tr>
              <a:tr h="523197">
                <a:tc>
                  <a:txBody>
                    <a:bodyPr/>
                    <a:lstStyle/>
                    <a:p>
                      <a:r>
                        <a:rPr lang="en-US" dirty="0"/>
                        <a:t>Facility Setup</a:t>
                      </a:r>
                    </a:p>
                  </a:txBody>
                  <a:tcPr/>
                </a:tc>
                <a:tc>
                  <a:txBody>
                    <a:bodyPr/>
                    <a:lstStyle/>
                    <a:p>
                      <a:r>
                        <a:rPr lang="en-US" dirty="0"/>
                        <a:t>25,000</a:t>
                      </a:r>
                    </a:p>
                  </a:txBody>
                  <a:tcPr/>
                </a:tc>
                <a:extLst>
                  <a:ext uri="{0D108BD9-81ED-4DB2-BD59-A6C34878D82A}">
                    <a16:rowId xmlns:a16="http://schemas.microsoft.com/office/drawing/2014/main" val="1211655138"/>
                  </a:ext>
                </a:extLst>
              </a:tr>
              <a:tr h="523197">
                <a:tc>
                  <a:txBody>
                    <a:bodyPr/>
                    <a:lstStyle/>
                    <a:p>
                      <a:r>
                        <a:rPr lang="en-US" dirty="0"/>
                        <a:t>Operations</a:t>
                      </a:r>
                    </a:p>
                  </a:txBody>
                  <a:tcPr/>
                </a:tc>
                <a:tc>
                  <a:txBody>
                    <a:bodyPr/>
                    <a:lstStyle/>
                    <a:p>
                      <a:r>
                        <a:rPr lang="en-US" dirty="0"/>
                        <a:t>20,000</a:t>
                      </a:r>
                    </a:p>
                  </a:txBody>
                  <a:tcPr/>
                </a:tc>
                <a:extLst>
                  <a:ext uri="{0D108BD9-81ED-4DB2-BD59-A6C34878D82A}">
                    <a16:rowId xmlns:a16="http://schemas.microsoft.com/office/drawing/2014/main" val="297179382"/>
                  </a:ext>
                </a:extLst>
              </a:tr>
              <a:tr h="523197">
                <a:tc>
                  <a:txBody>
                    <a:bodyPr/>
                    <a:lstStyle/>
                    <a:p>
                      <a:r>
                        <a:rPr lang="en-US" dirty="0"/>
                        <a:t>Marketing</a:t>
                      </a:r>
                    </a:p>
                  </a:txBody>
                  <a:tcPr/>
                </a:tc>
                <a:tc>
                  <a:txBody>
                    <a:bodyPr/>
                    <a:lstStyle/>
                    <a:p>
                      <a:r>
                        <a:rPr lang="en-US" dirty="0"/>
                        <a:t>10,000</a:t>
                      </a:r>
                    </a:p>
                  </a:txBody>
                  <a:tcPr/>
                </a:tc>
                <a:extLst>
                  <a:ext uri="{0D108BD9-81ED-4DB2-BD59-A6C34878D82A}">
                    <a16:rowId xmlns:a16="http://schemas.microsoft.com/office/drawing/2014/main" val="906810173"/>
                  </a:ext>
                </a:extLst>
              </a:tr>
              <a:tr h="523197">
                <a:tc>
                  <a:txBody>
                    <a:bodyPr/>
                    <a:lstStyle/>
                    <a:p>
                      <a:r>
                        <a:rPr lang="en-US" dirty="0"/>
                        <a:t>Staffing</a:t>
                      </a:r>
                    </a:p>
                  </a:txBody>
                  <a:tcPr/>
                </a:tc>
                <a:tc>
                  <a:txBody>
                    <a:bodyPr/>
                    <a:lstStyle/>
                    <a:p>
                      <a:r>
                        <a:rPr lang="en-US" dirty="0"/>
                        <a:t>15,000</a:t>
                      </a:r>
                    </a:p>
                  </a:txBody>
                  <a:tcPr/>
                </a:tc>
                <a:extLst>
                  <a:ext uri="{0D108BD9-81ED-4DB2-BD59-A6C34878D82A}">
                    <a16:rowId xmlns:a16="http://schemas.microsoft.com/office/drawing/2014/main" val="572665301"/>
                  </a:ext>
                </a:extLst>
              </a:tr>
              <a:tr h="523197">
                <a:tc>
                  <a:txBody>
                    <a:bodyPr/>
                    <a:lstStyle/>
                    <a:p>
                      <a:r>
                        <a:rPr lang="en-US" dirty="0"/>
                        <a:t>Contingency </a:t>
                      </a:r>
                    </a:p>
                  </a:txBody>
                  <a:tcPr/>
                </a:tc>
                <a:tc>
                  <a:txBody>
                    <a:bodyPr/>
                    <a:lstStyle/>
                    <a:p>
                      <a:r>
                        <a:rPr lang="en-US" dirty="0"/>
                        <a:t>5,000</a:t>
                      </a:r>
                    </a:p>
                  </a:txBody>
                  <a:tcPr/>
                </a:tc>
                <a:extLst>
                  <a:ext uri="{0D108BD9-81ED-4DB2-BD59-A6C34878D82A}">
                    <a16:rowId xmlns:a16="http://schemas.microsoft.com/office/drawing/2014/main" val="3136998608"/>
                  </a:ext>
                </a:extLst>
              </a:tr>
              <a:tr h="523197">
                <a:tc>
                  <a:txBody>
                    <a:bodyPr/>
                    <a:lstStyle/>
                    <a:p>
                      <a:pPr lvl="0">
                        <a:buNone/>
                      </a:pPr>
                      <a:r>
                        <a:rPr lang="en-US" dirty="0"/>
                        <a:t>Total</a:t>
                      </a:r>
                    </a:p>
                  </a:txBody>
                  <a:tcPr/>
                </a:tc>
                <a:tc>
                  <a:txBody>
                    <a:bodyPr/>
                    <a:lstStyle/>
                    <a:p>
                      <a:pPr lvl="0">
                        <a:buNone/>
                      </a:pPr>
                      <a:r>
                        <a:rPr lang="en-US" dirty="0"/>
                        <a:t>120,000</a:t>
                      </a:r>
                    </a:p>
                  </a:txBody>
                  <a:tcPr/>
                </a:tc>
                <a:extLst>
                  <a:ext uri="{0D108BD9-81ED-4DB2-BD59-A6C34878D82A}">
                    <a16:rowId xmlns:a16="http://schemas.microsoft.com/office/drawing/2014/main" val="3266359110"/>
                  </a:ext>
                </a:extLst>
              </a:tr>
            </a:tbl>
          </a:graphicData>
        </a:graphic>
      </p:graphicFrame>
      <p:sp>
        <p:nvSpPr>
          <p:cNvPr id="6" name="TextBox 5">
            <a:extLst>
              <a:ext uri="{FF2B5EF4-FFF2-40B4-BE49-F238E27FC236}">
                <a16:creationId xmlns:a16="http://schemas.microsoft.com/office/drawing/2014/main" id="{55E58ED9-9ED2-EE33-5B47-BD68855DA287}"/>
              </a:ext>
            </a:extLst>
          </p:cNvPr>
          <p:cNvSpPr txBox="1"/>
          <p:nvPr/>
        </p:nvSpPr>
        <p:spPr>
          <a:xfrm>
            <a:off x="6181859" y="2350394"/>
            <a:ext cx="42929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Funding Sources: </a:t>
            </a:r>
          </a:p>
          <a:p>
            <a:pPr marL="285750" indent="-285750">
              <a:buFont typeface="Arial"/>
              <a:buChar char="•"/>
            </a:pPr>
            <a:r>
              <a:rPr lang="en-US"/>
              <a:t>20% Owner Investment </a:t>
            </a:r>
          </a:p>
          <a:p>
            <a:pPr marL="285750" indent="-285750">
              <a:buFont typeface="Arial"/>
              <a:buChar char="•"/>
            </a:pPr>
            <a:r>
              <a:rPr lang="en-US" dirty="0"/>
              <a:t>30% Government sustainability grant </a:t>
            </a:r>
          </a:p>
          <a:p>
            <a:pPr marL="285750" indent="-285750">
              <a:buFont typeface="Arial"/>
              <a:buChar char="•"/>
            </a:pPr>
            <a:r>
              <a:rPr lang="en-US" dirty="0"/>
              <a:t>50% Private Investors</a:t>
            </a:r>
          </a:p>
        </p:txBody>
      </p:sp>
    </p:spTree>
    <p:extLst>
      <p:ext uri="{BB962C8B-B14F-4D97-AF65-F5344CB8AC3E}">
        <p14:creationId xmlns:p14="http://schemas.microsoft.com/office/powerpoint/2010/main" val="139726670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D408AA6-D2BE-1FF0-71FA-67B66B4B9AE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BCE1CF-3F60-3BB8-9E9A-744248CA7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F3A981E-C618-21D6-A7BD-4187818850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11" name="Freeform 6">
              <a:extLst>
                <a:ext uri="{FF2B5EF4-FFF2-40B4-BE49-F238E27FC236}">
                  <a16:creationId xmlns:a16="http://schemas.microsoft.com/office/drawing/2014/main" id="{C2859A5B-90DF-00CF-0E2E-1461057E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C55F368A-EFE5-3485-A8C8-BBFB63F85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3" name="Freeform 12">
              <a:extLst>
                <a:ext uri="{FF2B5EF4-FFF2-40B4-BE49-F238E27FC236}">
                  <a16:creationId xmlns:a16="http://schemas.microsoft.com/office/drawing/2014/main" id="{3A5CFA63-B24D-93C3-012C-3C8C824483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4" name="Freeform 13">
              <a:extLst>
                <a:ext uri="{FF2B5EF4-FFF2-40B4-BE49-F238E27FC236}">
                  <a16:creationId xmlns:a16="http://schemas.microsoft.com/office/drawing/2014/main" id="{CBBEB885-589A-875A-A50D-0476D0B8C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4">
              <a:extLst>
                <a:ext uri="{FF2B5EF4-FFF2-40B4-BE49-F238E27FC236}">
                  <a16:creationId xmlns:a16="http://schemas.microsoft.com/office/drawing/2014/main" id="{A609F903-4BE5-4286-ABF0-158807CF4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5">
              <a:extLst>
                <a:ext uri="{FF2B5EF4-FFF2-40B4-BE49-F238E27FC236}">
                  <a16:creationId xmlns:a16="http://schemas.microsoft.com/office/drawing/2014/main" id="{21A630CA-8653-D9D4-FA0B-69A3275D8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5AEE245F-1ADB-C1C9-0B1F-EC32FFD66F58}"/>
              </a:ext>
            </a:extLst>
          </p:cNvPr>
          <p:cNvSpPr>
            <a:spLocks noGrp="1"/>
          </p:cNvSpPr>
          <p:nvPr>
            <p:ph type="title"/>
          </p:nvPr>
        </p:nvSpPr>
        <p:spPr>
          <a:xfrm>
            <a:off x="1018191" y="685800"/>
            <a:ext cx="7411825" cy="1752599"/>
          </a:xfrm>
        </p:spPr>
        <p:txBody>
          <a:bodyPr>
            <a:normAutofit/>
          </a:bodyPr>
          <a:lstStyle/>
          <a:p>
            <a:pPr algn="l"/>
            <a:r>
              <a:rPr lang="en-US" dirty="0"/>
              <a:t>Management Structure</a:t>
            </a:r>
          </a:p>
        </p:txBody>
      </p:sp>
      <p:sp>
        <p:nvSpPr>
          <p:cNvPr id="3" name="TextBox 2">
            <a:extLst>
              <a:ext uri="{FF2B5EF4-FFF2-40B4-BE49-F238E27FC236}">
                <a16:creationId xmlns:a16="http://schemas.microsoft.com/office/drawing/2014/main" id="{5B9F7AC0-CDC0-2353-54B7-A815F986C04A}"/>
              </a:ext>
            </a:extLst>
          </p:cNvPr>
          <p:cNvSpPr txBox="1"/>
          <p:nvPr/>
        </p:nvSpPr>
        <p:spPr>
          <a:xfrm>
            <a:off x="783464" y="2189408"/>
            <a:ext cx="846785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Managing Director (CEO): strategic leadership, funding, partnerships.</a:t>
            </a:r>
          </a:p>
          <a:p>
            <a:pPr marL="285750" indent="-285750">
              <a:buFont typeface="Arial"/>
              <a:buChar char="•"/>
            </a:pPr>
            <a:r>
              <a:rPr lang="en-US" dirty="0"/>
              <a:t>Operations Manager: Crop production, quality control.</a:t>
            </a:r>
          </a:p>
          <a:p>
            <a:pPr marL="285750" indent="-285750">
              <a:buFont typeface="Arial"/>
              <a:buChar char="•"/>
            </a:pPr>
            <a:r>
              <a:rPr lang="en-US" dirty="0"/>
              <a:t>Marketing &amp; Sales Manager: Branding, contracts, promotions.</a:t>
            </a:r>
          </a:p>
          <a:p>
            <a:pPr marL="285750" indent="-285750">
              <a:buFont typeface="Arial"/>
              <a:buChar char="•"/>
            </a:pPr>
            <a:r>
              <a:rPr lang="en-US" dirty="0"/>
              <a:t>Finance &amp; Admin Officer: Accounting, compliance.</a:t>
            </a:r>
          </a:p>
          <a:p>
            <a:pPr marL="285750" indent="-285750">
              <a:buFont typeface="Arial"/>
              <a:buChar char="•"/>
            </a:pPr>
            <a:r>
              <a:rPr lang="en-US" dirty="0"/>
              <a:t>Technical Specialist: System maintenance &amp; innovation. </a:t>
            </a:r>
          </a:p>
          <a:p>
            <a:pPr marL="285750" indent="-285750">
              <a:buFont typeface="Arial"/>
              <a:buChar char="•"/>
            </a:pPr>
            <a:endParaRPr lang="en-US" dirty="0"/>
          </a:p>
          <a:p>
            <a:r>
              <a:rPr lang="en-US" dirty="0"/>
              <a:t>Legal Structure:</a:t>
            </a:r>
          </a:p>
          <a:p>
            <a:pPr marL="285750" indent="-285750">
              <a:buFont typeface="Arial"/>
              <a:buChar char="•"/>
            </a:pPr>
            <a:r>
              <a:rPr lang="en-US" dirty="0"/>
              <a:t>Private Limited Company (LTD)- offers limited liability and easier investment access. </a:t>
            </a:r>
          </a:p>
          <a:p>
            <a:endParaRPr lang="en-US" dirty="0"/>
          </a:p>
        </p:txBody>
      </p:sp>
    </p:spTree>
    <p:extLst>
      <p:ext uri="{BB962C8B-B14F-4D97-AF65-F5344CB8AC3E}">
        <p14:creationId xmlns:p14="http://schemas.microsoft.com/office/powerpoint/2010/main" val="218772184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11"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3"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4"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88B9C2AE-63F4-8303-9824-3BE30B7C842C}"/>
              </a:ext>
            </a:extLst>
          </p:cNvPr>
          <p:cNvSpPr>
            <a:spLocks noGrp="1"/>
          </p:cNvSpPr>
          <p:nvPr>
            <p:ph type="ctrTitle"/>
          </p:nvPr>
        </p:nvSpPr>
        <p:spPr>
          <a:xfrm>
            <a:off x="1018190" y="924232"/>
            <a:ext cx="8174971" cy="1110703"/>
          </a:xfrm>
        </p:spPr>
        <p:txBody>
          <a:bodyPr>
            <a:normAutofit/>
          </a:bodyPr>
          <a:lstStyle/>
          <a:p>
            <a:pPr algn="l"/>
            <a:r>
              <a:rPr lang="en-US" sz="4000" dirty="0"/>
              <a:t>Sustainability &amp; Impact </a:t>
            </a:r>
          </a:p>
        </p:txBody>
      </p:sp>
      <p:sp>
        <p:nvSpPr>
          <p:cNvPr id="3" name="Subtitle 2">
            <a:extLst>
              <a:ext uri="{FF2B5EF4-FFF2-40B4-BE49-F238E27FC236}">
                <a16:creationId xmlns:a16="http://schemas.microsoft.com/office/drawing/2014/main" id="{9539F257-75C8-0CC2-E001-FB01D4E824F7}"/>
              </a:ext>
            </a:extLst>
          </p:cNvPr>
          <p:cNvSpPr>
            <a:spLocks noGrp="1"/>
          </p:cNvSpPr>
          <p:nvPr>
            <p:ph type="subTitle" idx="1"/>
          </p:nvPr>
        </p:nvSpPr>
        <p:spPr>
          <a:xfrm>
            <a:off x="1018190" y="2407056"/>
            <a:ext cx="7178070" cy="2666390"/>
          </a:xfrm>
        </p:spPr>
        <p:txBody>
          <a:bodyPr>
            <a:normAutofit/>
          </a:bodyPr>
          <a:lstStyle/>
          <a:p>
            <a:pPr marL="342900" indent="-342900" algn="l">
              <a:buChar char="•"/>
            </a:pPr>
            <a:r>
              <a:rPr lang="en-US" dirty="0"/>
              <a:t>90% less water use than soil farming.</a:t>
            </a:r>
          </a:p>
          <a:p>
            <a:pPr marL="342900" indent="-342900" algn="l">
              <a:buClr>
                <a:srgbClr val="1287C3"/>
              </a:buClr>
              <a:buChar char="•"/>
            </a:pPr>
            <a:r>
              <a:rPr lang="en-US" dirty="0"/>
              <a:t>0 pesticides or harmful chemicals.</a:t>
            </a:r>
          </a:p>
          <a:p>
            <a:pPr marL="342900" indent="-342900" algn="l">
              <a:buClr>
                <a:srgbClr val="1287C3"/>
              </a:buClr>
              <a:buChar char="•"/>
            </a:pPr>
            <a:r>
              <a:rPr lang="en-US" dirty="0"/>
              <a:t>Year- round local food supply reduces carbon footprint.</a:t>
            </a:r>
          </a:p>
          <a:p>
            <a:pPr marL="342900" indent="-342900" algn="l">
              <a:buClr>
                <a:srgbClr val="1287C3"/>
              </a:buClr>
              <a:buChar char="•"/>
            </a:pPr>
            <a:r>
              <a:rPr lang="en-US" dirty="0"/>
              <a:t>Contributes to UN Sustainable Development Goal 2: zero hunger.</a:t>
            </a:r>
          </a:p>
        </p:txBody>
      </p:sp>
    </p:spTree>
    <p:extLst>
      <p:ext uri="{BB962C8B-B14F-4D97-AF65-F5344CB8AC3E}">
        <p14:creationId xmlns:p14="http://schemas.microsoft.com/office/powerpoint/2010/main" val="362032140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11"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3"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4"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2A398876-83D2-6D86-18EC-DFE0BC3168F2}"/>
              </a:ext>
            </a:extLst>
          </p:cNvPr>
          <p:cNvSpPr>
            <a:spLocks noGrp="1"/>
          </p:cNvSpPr>
          <p:nvPr>
            <p:ph type="title"/>
          </p:nvPr>
        </p:nvSpPr>
        <p:spPr>
          <a:xfrm>
            <a:off x="1018191" y="685800"/>
            <a:ext cx="7411825" cy="1752599"/>
          </a:xfrm>
        </p:spPr>
        <p:txBody>
          <a:bodyPr>
            <a:normAutofit/>
          </a:bodyPr>
          <a:lstStyle/>
          <a:p>
            <a:pPr algn="l"/>
            <a:r>
              <a:rPr lang="en-US" dirty="0"/>
              <a:t>Future Outlook</a:t>
            </a:r>
          </a:p>
        </p:txBody>
      </p:sp>
      <p:sp>
        <p:nvSpPr>
          <p:cNvPr id="3" name="Content Placeholder 2">
            <a:extLst>
              <a:ext uri="{FF2B5EF4-FFF2-40B4-BE49-F238E27FC236}">
                <a16:creationId xmlns:a16="http://schemas.microsoft.com/office/drawing/2014/main" id="{82679042-B4AA-23D4-8299-5076D2E22350}"/>
              </a:ext>
            </a:extLst>
          </p:cNvPr>
          <p:cNvSpPr>
            <a:spLocks noGrp="1"/>
          </p:cNvSpPr>
          <p:nvPr>
            <p:ph idx="1"/>
          </p:nvPr>
        </p:nvSpPr>
        <p:spPr>
          <a:xfrm>
            <a:off x="1018190" y="2666999"/>
            <a:ext cx="7243603" cy="2719193"/>
          </a:xfrm>
        </p:spPr>
        <p:txBody>
          <a:bodyPr anchor="t">
            <a:normAutofit/>
          </a:bodyPr>
          <a:lstStyle/>
          <a:p>
            <a:r>
              <a:rPr lang="en-US" sz="1800" dirty="0"/>
              <a:t>Short-term (Year 1): Pilot farm, local sales, brand building.</a:t>
            </a:r>
          </a:p>
          <a:p>
            <a:pPr>
              <a:buClr>
                <a:srgbClr val="1287C3"/>
              </a:buClr>
            </a:pPr>
            <a:r>
              <a:rPr lang="en-US" sz="1800" dirty="0"/>
              <a:t>Medium-term (Year 2-3): Expand production, enter new city markets.</a:t>
            </a:r>
          </a:p>
          <a:p>
            <a:pPr>
              <a:buClr>
                <a:srgbClr val="1287C3"/>
              </a:buClr>
            </a:pPr>
            <a:r>
              <a:rPr lang="en-US" sz="1800" dirty="0"/>
              <a:t>Long-term (5+ Years): Franchise model, export premium produce.</a:t>
            </a:r>
          </a:p>
        </p:txBody>
      </p:sp>
    </p:spTree>
    <p:extLst>
      <p:ext uri="{BB962C8B-B14F-4D97-AF65-F5344CB8AC3E}">
        <p14:creationId xmlns:p14="http://schemas.microsoft.com/office/powerpoint/2010/main" val="236657835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769</Words>
  <Application>Microsoft Office PowerPoint</Application>
  <PresentationFormat>Widescreen</PresentationFormat>
  <Paragraphs>106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Parallax</vt:lpstr>
      <vt:lpstr>Name: Suhail Ali  Student Number: 2424788 Lecturer Name: Fouziya Farheen   LCLM4006- Enterprise &amp; Entrepreneurship </vt:lpstr>
      <vt:lpstr>Contents:</vt:lpstr>
      <vt:lpstr>Enterprise Introduction:</vt:lpstr>
      <vt:lpstr>Overview: </vt:lpstr>
      <vt:lpstr>PESTEL Analysis</vt:lpstr>
      <vt:lpstr>Marketing strategies</vt:lpstr>
      <vt:lpstr>Cash FLow-  Total Startup Cost: £120,000</vt:lpstr>
      <vt:lpstr>Management Structure</vt:lpstr>
      <vt:lpstr>Sustainability &amp; Impact </vt:lpstr>
      <vt:lpstr>Future Outlook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Suhail Ali  Student Number: 2424788 Lecturer Name: Fouziya Farheen   LCLM4006- Enterprise &amp; Entrepreneurship </dc:title>
  <dc:creator/>
  <cp:lastModifiedBy>Suhail Ali (2424788)</cp:lastModifiedBy>
  <cp:revision>739</cp:revision>
  <dcterms:created xsi:type="dcterms:W3CDTF">2025-02-02T15:00:59Z</dcterms:created>
  <dcterms:modified xsi:type="dcterms:W3CDTF">2025-11-08T23:40:06Z</dcterms:modified>
</cp:coreProperties>
</file>