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8" r:id="rId3"/>
    <p:sldId id="279" r:id="rId4"/>
    <p:sldId id="281" r:id="rId5"/>
    <p:sldId id="282" r:id="rId6"/>
    <p:sldId id="280" r:id="rId7"/>
    <p:sldId id="283" r:id="rId8"/>
    <p:sldId id="276" r:id="rId9"/>
    <p:sldId id="257" r:id="rId10"/>
    <p:sldId id="264" r:id="rId11"/>
    <p:sldId id="258" r:id="rId12"/>
    <p:sldId id="259" r:id="rId13"/>
    <p:sldId id="261" r:id="rId14"/>
    <p:sldId id="260" r:id="rId15"/>
    <p:sldId id="284" r:id="rId16"/>
    <p:sldId id="262" r:id="rId17"/>
    <p:sldId id="285" r:id="rId18"/>
    <p:sldId id="263" r:id="rId19"/>
    <p:sldId id="265" r:id="rId20"/>
    <p:sldId id="275" r:id="rId21"/>
    <p:sldId id="266" r:id="rId22"/>
    <p:sldId id="267" r:id="rId23"/>
    <p:sldId id="271" r:id="rId24"/>
    <p:sldId id="272" r:id="rId25"/>
    <p:sldId id="273" r:id="rId26"/>
    <p:sldId id="274" r:id="rId27"/>
    <p:sldId id="268" r:id="rId28"/>
    <p:sldId id="289" r:id="rId29"/>
    <p:sldId id="269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109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D918C-75B5-E548-9620-800CC98E3EC4}" type="datetimeFigureOut">
              <a:rPr lang="en-US" smtClean="0"/>
              <a:pPr/>
              <a:t>10/30/2017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D1C9F-000C-D947-9FE6-7F9DB1F8275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youtube.com/watch?v=iG9CE55wbt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ZBKX-6Gz6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ic.oup.com/crj/article-lookup/doi/10.1093/crj/clu00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Practice as Research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Episode 1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Quote…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“</a:t>
            </a:r>
            <a:r>
              <a:rPr lang="en-GB" dirty="0"/>
              <a:t>What a person thinks on his own without being stimulated by the thoughts &amp; experiences of others is at best paltry &amp; monotonous.” Einstein</a:t>
            </a:r>
          </a:p>
        </p:txBody>
      </p:sp>
    </p:spTree>
    <p:extLst>
      <p:ext uri="{BB962C8B-B14F-4D97-AF65-F5344CB8AC3E}">
        <p14:creationId xmlns:p14="http://schemas.microsoft.com/office/powerpoint/2010/main" val="1257758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Twitter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quote was tweeted by Ken Robinson.</a:t>
            </a:r>
          </a:p>
          <a:p>
            <a:r>
              <a:rPr lang="en-GB" dirty="0" smtClean="0"/>
              <a:t>Who?</a:t>
            </a:r>
          </a:p>
          <a:p>
            <a:r>
              <a:rPr lang="en-GB" dirty="0" smtClean="0"/>
              <a:t>You know…</a:t>
            </a:r>
          </a:p>
          <a:p>
            <a:r>
              <a:rPr lang="en-GB" dirty="0" smtClean="0"/>
              <a:t>Ken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598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956" t="20263" r="23795" b="8432"/>
          <a:stretch/>
        </p:blipFill>
        <p:spPr>
          <a:xfrm>
            <a:off x="1393116" y="511306"/>
            <a:ext cx="6357768" cy="6035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850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TED Talks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www.youtube.com/watch?v=iG9CE55wbtY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9257" y="2621859"/>
            <a:ext cx="4672405" cy="3504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777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Ken Robinson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Educational ideology:</a:t>
            </a:r>
          </a:p>
          <a:p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should </a:t>
            </a:r>
            <a:r>
              <a:rPr lang="en-GB" dirty="0"/>
              <a:t>foster diversity by offering a broad curriculum and encourage individualisation of the learning process.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should </a:t>
            </a:r>
            <a:r>
              <a:rPr lang="en-GB" dirty="0"/>
              <a:t>foster curiosity through creative teaching, which depends on high quality teacher training and development.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should </a:t>
            </a:r>
            <a:r>
              <a:rPr lang="en-GB" dirty="0"/>
              <a:t>focus on awakening creativity through alternative didactic </a:t>
            </a:r>
            <a:r>
              <a:rPr lang="en-GB" dirty="0" smtClean="0"/>
              <a:t>(questioning) processes </a:t>
            </a:r>
            <a:r>
              <a:rPr lang="en-GB" dirty="0"/>
              <a:t>that put less emphasis on standardised testing, </a:t>
            </a:r>
          </a:p>
        </p:txBody>
      </p:sp>
    </p:spTree>
    <p:extLst>
      <p:ext uri="{BB962C8B-B14F-4D97-AF65-F5344CB8AC3E}">
        <p14:creationId xmlns:p14="http://schemas.microsoft.com/office/powerpoint/2010/main" val="1162638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TED Talks: Worth checking out: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>
              <a:hlinkClick r:id="rId2"/>
            </a:endParaRPr>
          </a:p>
          <a:p>
            <a:r>
              <a:rPr lang="en-GB" dirty="0">
                <a:hlinkClick r:id="rId2"/>
              </a:rPr>
              <a:t>https://www.ted.com/playlists/171/the_most_popular_talks_of_all?gclid=Cj0KCQjwprbPBRCHARIsAF_7gDZnjxGEy54tCJhPNmrpzCFIBIX5LXxWofePHFg5vqVNGaNhOKFWOewaAj2FEALw_wcB</a:t>
            </a: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://www.youtube.com/watch?v=_</a:t>
            </a:r>
            <a:r>
              <a:rPr lang="en-GB" dirty="0" smtClean="0">
                <a:hlinkClick r:id="rId2"/>
              </a:rPr>
              <a:t>ZBKX-6Gz6A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064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 Ego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 am a ……………. practitioner.</a:t>
            </a:r>
          </a:p>
          <a:p>
            <a:endParaRPr lang="en-GB" dirty="0"/>
          </a:p>
          <a:p>
            <a:r>
              <a:rPr lang="en-GB" dirty="0" smtClean="0"/>
              <a:t>I enjoy ………… style of work.</a:t>
            </a:r>
          </a:p>
          <a:p>
            <a:endParaRPr lang="en-GB" dirty="0"/>
          </a:p>
          <a:p>
            <a:r>
              <a:rPr lang="en-GB" dirty="0" smtClean="0"/>
              <a:t>I want to accomplish ……………… with my practice.</a:t>
            </a:r>
          </a:p>
          <a:p>
            <a:endParaRPr lang="en-GB" dirty="0" smtClean="0"/>
          </a:p>
          <a:p>
            <a:r>
              <a:rPr lang="en-GB" dirty="0" smtClean="0"/>
              <a:t>I need to develop ……………… to accomplish this.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870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Practice as Research?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Application of research in a practical sense with a reflective stance.</a:t>
            </a:r>
          </a:p>
          <a:p>
            <a:endParaRPr lang="en-US" dirty="0" smtClean="0"/>
          </a:p>
          <a:p>
            <a:r>
              <a:rPr lang="en-US" dirty="0" smtClean="0"/>
              <a:t>Reflection upon increased understanding per session.</a:t>
            </a:r>
          </a:p>
          <a:p>
            <a:endParaRPr lang="en-US" dirty="0" smtClean="0"/>
          </a:p>
          <a:p>
            <a:r>
              <a:rPr lang="en-US" dirty="0" smtClean="0"/>
              <a:t>A field that ‘troubles the boundaries between creative practice and critical analysis’ </a:t>
            </a:r>
          </a:p>
          <a:p>
            <a:r>
              <a:rPr lang="en-US" sz="1800" dirty="0" smtClean="0"/>
              <a:t>(Kershaw and Nicholson, 2011: 2)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Practice as Research?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‘Practice as Research involves a research project in which </a:t>
            </a:r>
            <a:r>
              <a:rPr lang="en-US" b="1" dirty="0" smtClean="0"/>
              <a:t>practice</a:t>
            </a:r>
            <a:r>
              <a:rPr lang="en-US" dirty="0" smtClean="0"/>
              <a:t> is a key method of inquiry and where, in respect of the arts, a practice (creative writing, dance, musical score/performance, theatre/performance, visual exhibition, film, or other cultural practice) is submitted as substantial evidence of a research inquiry.’</a:t>
            </a:r>
          </a:p>
          <a:p>
            <a:r>
              <a:rPr lang="en-US" sz="1900" dirty="0" smtClean="0"/>
              <a:t>(Nelson, 2013: 8)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This is your journey to find what Practice as Research can mean for you.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David Williams considers a specific difference between </a:t>
            </a:r>
            <a:r>
              <a:rPr lang="en-US" dirty="0" err="1" smtClean="0"/>
              <a:t>PaR</a:t>
            </a:r>
            <a:r>
              <a:rPr lang="en-US" dirty="0" smtClean="0"/>
              <a:t> and more traditional approaches to research in the following distinction:</a:t>
            </a:r>
          </a:p>
          <a:p>
            <a:r>
              <a:rPr lang="en-US" dirty="0" smtClean="0"/>
              <a:t>‘...‘Practice as Research’ (where practice is at the </a:t>
            </a:r>
            <a:r>
              <a:rPr lang="en-US" b="1" dirty="0" smtClean="0"/>
              <a:t>centre</a:t>
            </a:r>
            <a:r>
              <a:rPr lang="en-US" dirty="0" smtClean="0"/>
              <a:t> of methodological enquiry) and ‘Practice based Research’ (research </a:t>
            </a:r>
            <a:r>
              <a:rPr lang="en-US" i="1" dirty="0" smtClean="0"/>
              <a:t>about</a:t>
            </a:r>
            <a:r>
              <a:rPr lang="en-US" dirty="0" smtClean="0"/>
              <a:t> practice) is the most helpful one.’</a:t>
            </a:r>
          </a:p>
          <a:p>
            <a:r>
              <a:rPr lang="en-US" sz="1800" dirty="0" smtClean="0"/>
              <a:t>(</a:t>
            </a:r>
            <a:r>
              <a:rPr lang="en-US" sz="1800" dirty="0" err="1" smtClean="0"/>
              <a:t>Hulton</a:t>
            </a:r>
            <a:r>
              <a:rPr lang="en-US" sz="1800" dirty="0" smtClean="0"/>
              <a:t>, 2014: 339)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Enhanced Vernacular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..or new ways to describe concepts and ideas.</a:t>
            </a:r>
          </a:p>
          <a:p>
            <a:r>
              <a:rPr lang="en-US" dirty="0" smtClean="0"/>
              <a:t>You must be open for your current understanding of terms in education and research to </a:t>
            </a:r>
            <a:r>
              <a:rPr lang="en-US" b="1" dirty="0" smtClean="0"/>
              <a:t>change.</a:t>
            </a:r>
          </a:p>
          <a:p>
            <a:r>
              <a:rPr lang="en-US" dirty="0" smtClean="0"/>
              <a:t>You must also be open to discovering new terms, words and meanings to describe your process effectively.</a:t>
            </a:r>
          </a:p>
          <a:p>
            <a:r>
              <a:rPr lang="en-US" dirty="0" smtClean="0"/>
              <a:t>Each week there will be a </a:t>
            </a:r>
            <a:r>
              <a:rPr lang="en-US" dirty="0" err="1" smtClean="0"/>
              <a:t>Moodle</a:t>
            </a:r>
            <a:r>
              <a:rPr lang="en-US" dirty="0" smtClean="0"/>
              <a:t> Thesaurus task – visit </a:t>
            </a:r>
            <a:r>
              <a:rPr lang="en-US" dirty="0" err="1" smtClean="0"/>
              <a:t>Moodle</a:t>
            </a:r>
            <a:r>
              <a:rPr lang="en-US" dirty="0" smtClean="0"/>
              <a:t> forums for more info.</a:t>
            </a:r>
          </a:p>
          <a:p>
            <a:endParaRPr lang="en-US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PaR</a:t>
            </a:r>
            <a:r>
              <a:rPr lang="en-US" dirty="0" smtClean="0"/>
              <a:t>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‘..projects that are designed to open up new areas of knowledge through investigative practice.’ </a:t>
            </a:r>
          </a:p>
          <a:p>
            <a:r>
              <a:rPr lang="en-GB" dirty="0" smtClean="0"/>
              <a:t>But:</a:t>
            </a:r>
          </a:p>
          <a:p>
            <a:r>
              <a:rPr lang="en-GB" dirty="0" smtClean="0"/>
              <a:t>‘..can never be defined by practice alone, however innovative.’</a:t>
            </a:r>
          </a:p>
          <a:p>
            <a:endParaRPr lang="en-GB" dirty="0" smtClean="0"/>
          </a:p>
          <a:p>
            <a:r>
              <a:rPr lang="en-US" sz="1800" dirty="0" smtClean="0"/>
              <a:t>(</a:t>
            </a:r>
            <a:r>
              <a:rPr lang="en-US" sz="1800" dirty="0" err="1" smtClean="0"/>
              <a:t>Hulton</a:t>
            </a:r>
            <a:r>
              <a:rPr lang="en-US" sz="1800" dirty="0" smtClean="0"/>
              <a:t>, 2014: 340)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08678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our perception of our world?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 ‘we know’ what ‘we know’?</a:t>
            </a:r>
          </a:p>
          <a:p>
            <a:r>
              <a:rPr lang="en-US" dirty="0" smtClean="0"/>
              <a:t>Sources</a:t>
            </a:r>
          </a:p>
          <a:p>
            <a:r>
              <a:rPr lang="en-US" dirty="0" smtClean="0"/>
              <a:t>Truth</a:t>
            </a:r>
          </a:p>
          <a:p>
            <a:r>
              <a:rPr lang="en-US" dirty="0" smtClean="0"/>
              <a:t>Reliability</a:t>
            </a:r>
          </a:p>
          <a:p>
            <a:r>
              <a:rPr lang="en-US" dirty="0" smtClean="0"/>
              <a:t>Culture – personal/ family and learning</a:t>
            </a:r>
          </a:p>
          <a:p>
            <a:r>
              <a:rPr lang="en-US" dirty="0" smtClean="0"/>
              <a:t>How is a scholar different from an artist?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our perception of our world?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Critical approaches – question everything. Particularly ‘things’ that you think you already understand.</a:t>
            </a:r>
          </a:p>
          <a:p>
            <a:endParaRPr lang="en-GB" dirty="0"/>
          </a:p>
          <a:p>
            <a:r>
              <a:rPr lang="en-GB" dirty="0" smtClean="0"/>
              <a:t>The who / where / what / how and 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71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Resulting evidence?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‘each model points to a different kind of ‘knowledge’ – distinct to action and integral to thought. Similarly, each model is held within a context of scholarly and artistic investigation and the ‘findings’ are ‘extractable’, rather than hermetically sealed within the experience of the event.’ </a:t>
            </a:r>
          </a:p>
          <a:p>
            <a:endParaRPr lang="en-GB" dirty="0" smtClean="0"/>
          </a:p>
          <a:p>
            <a:r>
              <a:rPr lang="en-US" sz="1800" dirty="0" smtClean="0"/>
              <a:t>(</a:t>
            </a:r>
            <a:r>
              <a:rPr lang="en-US" sz="1800" dirty="0" err="1" smtClean="0"/>
              <a:t>Hulton</a:t>
            </a:r>
            <a:r>
              <a:rPr lang="en-US" sz="1800" dirty="0" smtClean="0"/>
              <a:t>, 2014: 347)</a:t>
            </a:r>
          </a:p>
        </p:txBody>
      </p:sp>
    </p:spTree>
    <p:extLst>
      <p:ext uri="{BB962C8B-B14F-4D97-AF65-F5344CB8AC3E}">
        <p14:creationId xmlns:p14="http://schemas.microsoft.com/office/powerpoint/2010/main" val="14011605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your learning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Activist / Reflector/ Theorist/ Pragmatist from Honey and Mumford.</a:t>
            </a:r>
          </a:p>
          <a:p>
            <a:endParaRPr lang="en-GB" dirty="0" smtClean="0"/>
          </a:p>
          <a:p>
            <a:r>
              <a:rPr lang="en-GB" dirty="0" smtClean="0"/>
              <a:t>Visual/ Audio/ Read-write/ Kinetic</a:t>
            </a:r>
          </a:p>
          <a:p>
            <a:endParaRPr lang="en-GB" dirty="0"/>
          </a:p>
          <a:p>
            <a:r>
              <a:rPr lang="en-GB" dirty="0" smtClean="0"/>
              <a:t>Your preferred learning style may underpin your practical project.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5732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£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Practice as Research does not always ask popular questions, the work may not attract funding or creative acclaim.</a:t>
            </a:r>
          </a:p>
          <a:p>
            <a:r>
              <a:rPr lang="en-GB" dirty="0" smtClean="0"/>
              <a:t>Commercial work and ‘success’ needs considering in a different way to experimental work.</a:t>
            </a:r>
          </a:p>
          <a:p>
            <a:r>
              <a:rPr lang="en-GB" dirty="0" smtClean="0"/>
              <a:t>Consider (hypothesise) your expected outcomes, but be aware of your bias.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618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 as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Many practitioners experiment with ideas by applying practical processes to their practice to create new work. </a:t>
            </a:r>
          </a:p>
          <a:p>
            <a:r>
              <a:rPr lang="en-US" dirty="0" smtClean="0"/>
              <a:t>By introducing new modes of inquiry, new methods of approaching a creative task, new sources or collaborators, we can create new opportunities for experimentation.</a:t>
            </a:r>
          </a:p>
          <a:p>
            <a:r>
              <a:rPr lang="en-US" dirty="0" smtClean="0"/>
              <a:t>Documenting this experimentation process effectively can form a foundation for </a:t>
            </a:r>
            <a:r>
              <a:rPr lang="en-US" dirty="0" err="1" smtClean="0"/>
              <a:t>PaR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 as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r>
              <a:rPr lang="en-US" dirty="0" smtClean="0"/>
              <a:t>‘..the criteria for assessment of practice allowed for a considerable weighting of ‘process’ over ‘production’.’</a:t>
            </a:r>
          </a:p>
          <a:p>
            <a:r>
              <a:rPr lang="en-US" sz="1800" dirty="0" smtClean="0"/>
              <a:t>(</a:t>
            </a:r>
            <a:r>
              <a:rPr lang="en-US" sz="1800" dirty="0" err="1" smtClean="0"/>
              <a:t>Hulton</a:t>
            </a:r>
            <a:r>
              <a:rPr lang="en-US" sz="1800" dirty="0" smtClean="0"/>
              <a:t>, 2014: 355)</a:t>
            </a:r>
          </a:p>
          <a:p>
            <a:endParaRPr lang="en-US" dirty="0" smtClean="0"/>
          </a:p>
          <a:p>
            <a:r>
              <a:rPr lang="en-US" dirty="0" smtClean="0"/>
              <a:t>What does that mean to your discipline?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need to be engaged in your chosen field.</a:t>
            </a:r>
          </a:p>
          <a:p>
            <a:r>
              <a:rPr lang="en-US" dirty="0" smtClean="0"/>
              <a:t>Are you reading relevant literature? Are you watching appropriate footage? Are you active in the discipline?</a:t>
            </a:r>
          </a:p>
          <a:p>
            <a:endParaRPr lang="en-US" dirty="0" smtClean="0"/>
          </a:p>
          <a:p>
            <a:r>
              <a:rPr lang="en-US" dirty="0" smtClean="0"/>
              <a:t>Do you know what you want to do after university? How will you accomplish this goal?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1826"/>
            <a:ext cx="8229600" cy="4964337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Hulton</a:t>
            </a:r>
            <a:r>
              <a:rPr lang="en-US" dirty="0" smtClean="0"/>
              <a:t> states that practitioners and researchers should have a solid grounding in the existing scholarly works surrounding their chosen fields before setting out on their </a:t>
            </a:r>
            <a:r>
              <a:rPr lang="en-US" dirty="0" err="1" smtClean="0"/>
              <a:t>PaR</a:t>
            </a:r>
            <a:r>
              <a:rPr lang="en-US" dirty="0" smtClean="0"/>
              <a:t>  project </a:t>
            </a:r>
            <a:r>
              <a:rPr lang="en-US" sz="1900" dirty="0" smtClean="0"/>
              <a:t>(para, </a:t>
            </a:r>
            <a:r>
              <a:rPr lang="en-US" sz="1900" dirty="0" err="1" smtClean="0"/>
              <a:t>Hulton</a:t>
            </a:r>
            <a:r>
              <a:rPr lang="en-US" sz="1900" dirty="0" smtClean="0"/>
              <a:t>: 350).</a:t>
            </a:r>
          </a:p>
          <a:p>
            <a:endParaRPr lang="en-US" dirty="0" smtClean="0"/>
          </a:p>
          <a:p>
            <a:r>
              <a:rPr lang="en-US" dirty="0" smtClean="0"/>
              <a:t>Artaud principles: Paper copies/ Moodle</a:t>
            </a:r>
          </a:p>
          <a:p>
            <a:r>
              <a:rPr lang="en-US" dirty="0" smtClean="0"/>
              <a:t>Read ‘Technique’</a:t>
            </a:r>
          </a:p>
          <a:p>
            <a:r>
              <a:rPr lang="en-US" dirty="0" smtClean="0"/>
              <a:t>Select and read a ‘Subject’ </a:t>
            </a:r>
          </a:p>
          <a:p>
            <a:r>
              <a:rPr lang="en-US" b="1" dirty="0" smtClean="0"/>
              <a:t>Discuss and outline </a:t>
            </a:r>
            <a:r>
              <a:rPr lang="en-US" dirty="0" smtClean="0"/>
              <a:t>how you could demonstrate Artaud’s approach in practical work based upon your </a:t>
            </a:r>
            <a:r>
              <a:rPr lang="en-US" dirty="0" err="1" smtClean="0"/>
              <a:t>programme</a:t>
            </a:r>
            <a:r>
              <a:rPr lang="en-US" dirty="0" smtClean="0"/>
              <a:t> discipline (CP or AD).</a:t>
            </a:r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Sharing ideas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The way we share – disseminate- information may shape the project itself.</a:t>
            </a:r>
          </a:p>
          <a:p>
            <a:endParaRPr lang="en-US" dirty="0" smtClean="0"/>
          </a:p>
          <a:p>
            <a:r>
              <a:rPr lang="en-US" dirty="0" smtClean="0"/>
              <a:t>Does traditional dissemination help or hinder a practical project?</a:t>
            </a:r>
          </a:p>
          <a:p>
            <a:endParaRPr lang="en-US" dirty="0" smtClean="0"/>
          </a:p>
          <a:p>
            <a:r>
              <a:rPr lang="en-US" dirty="0" smtClean="0"/>
              <a:t>Essays/ Seminars/ Viva/ Conference/ </a:t>
            </a:r>
          </a:p>
          <a:p>
            <a:r>
              <a:rPr lang="en-US" dirty="0" smtClean="0"/>
              <a:t>Sharing/ Blog/ Scratch/ Conference/ Presentation</a:t>
            </a: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Dissemination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Your </a:t>
            </a:r>
            <a:r>
              <a:rPr lang="en-US" dirty="0" err="1" smtClean="0"/>
              <a:t>PaR</a:t>
            </a:r>
            <a:r>
              <a:rPr lang="en-US" dirty="0" smtClean="0"/>
              <a:t> work will be an exploration, an experiment, a journey towards a goal.</a:t>
            </a:r>
          </a:p>
          <a:p>
            <a:endParaRPr lang="en-US" dirty="0" smtClean="0"/>
          </a:p>
          <a:p>
            <a:r>
              <a:rPr lang="en-US" dirty="0" smtClean="0"/>
              <a:t>Other researchers and your audience may nor agree with you.</a:t>
            </a:r>
          </a:p>
          <a:p>
            <a:endParaRPr lang="en-US" dirty="0" smtClean="0"/>
          </a:p>
          <a:p>
            <a:pPr algn="r"/>
            <a:r>
              <a:rPr lang="en-US" dirty="0" smtClean="0"/>
              <a:t>Support your work with relevant theory.</a:t>
            </a:r>
          </a:p>
          <a:p>
            <a:pPr algn="r"/>
            <a:r>
              <a:rPr lang="en-US" dirty="0" smtClean="0"/>
              <a:t>You should always have an answer to the question ‘Why?’.</a:t>
            </a:r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Dissemination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‘the purpose of (such) experiments was not to increase the </a:t>
            </a:r>
            <a:r>
              <a:rPr lang="en-US" b="1" dirty="0" smtClean="0"/>
              <a:t>quantity</a:t>
            </a:r>
            <a:r>
              <a:rPr lang="en-US" dirty="0" smtClean="0"/>
              <a:t> of our knowledge and information but to </a:t>
            </a:r>
            <a:r>
              <a:rPr lang="en-US" b="1" dirty="0" smtClean="0"/>
              <a:t>deepen and enrich </a:t>
            </a:r>
            <a:r>
              <a:rPr lang="en-US" dirty="0" smtClean="0"/>
              <a:t>the quality of life itself’. </a:t>
            </a:r>
          </a:p>
          <a:p>
            <a:r>
              <a:rPr lang="en-US" sz="1800" dirty="0" smtClean="0"/>
              <a:t>(</a:t>
            </a:r>
            <a:r>
              <a:rPr lang="en-US" sz="1800" dirty="0" err="1" smtClean="0"/>
              <a:t>Roose</a:t>
            </a:r>
            <a:r>
              <a:rPr lang="en-US" sz="1800" dirty="0" smtClean="0"/>
              <a:t>-Evans in </a:t>
            </a:r>
            <a:r>
              <a:rPr lang="en-US" sz="1800" dirty="0" err="1" smtClean="0"/>
              <a:t>Hulton</a:t>
            </a:r>
            <a:r>
              <a:rPr lang="en-US" sz="1800" dirty="0" smtClean="0"/>
              <a:t>: 353)</a:t>
            </a:r>
            <a:endParaRPr lang="en-US" sz="18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should be assessed? The Practice or the Research?</a:t>
            </a:r>
          </a:p>
          <a:p>
            <a:endParaRPr lang="en-US" dirty="0" smtClean="0"/>
          </a:p>
          <a:p>
            <a:r>
              <a:rPr lang="en-US" dirty="0" smtClean="0"/>
              <a:t>You should demonstrate an informed balance of the influence of the one upon the other.</a:t>
            </a:r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Harvard referencing.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Faculty Referencing Guidelines are in a format called </a:t>
            </a:r>
            <a:r>
              <a:rPr lang="en-US" dirty="0" err="1" smtClean="0"/>
              <a:t>Havard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There are many forms of </a:t>
            </a:r>
            <a:r>
              <a:rPr lang="en-US" dirty="0" err="1" smtClean="0"/>
              <a:t>Havard</a:t>
            </a:r>
            <a:r>
              <a:rPr lang="en-US" dirty="0" smtClean="0"/>
              <a:t>.</a:t>
            </a:r>
          </a:p>
          <a:p>
            <a:r>
              <a:rPr lang="en-US" dirty="0" smtClean="0"/>
              <a:t>Stick to the Faculty version please – it’s on Moodle already.</a:t>
            </a:r>
          </a:p>
          <a:p>
            <a:endParaRPr lang="en-US" dirty="0" smtClean="0"/>
          </a:p>
          <a:p>
            <a:r>
              <a:rPr lang="en-US" b="1" dirty="0" smtClean="0"/>
              <a:t>I will not mark unreferenced work.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Ontology</a:t>
            </a:r>
          </a:p>
          <a:p>
            <a:r>
              <a:rPr lang="en-US" dirty="0" smtClean="0"/>
              <a:t>Epistemology</a:t>
            </a:r>
          </a:p>
          <a:p>
            <a:r>
              <a:rPr lang="en-US" dirty="0" smtClean="0"/>
              <a:t>Methodology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7527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 err="1" smtClean="0"/>
              <a:t>Hulton</a:t>
            </a:r>
            <a:r>
              <a:rPr lang="en-US" sz="2500" dirty="0" smtClean="0"/>
              <a:t>, D. Practice as Research in Drama and Theatre inside and outside academia: the implications for Classical Reception Studies, </a:t>
            </a:r>
            <a:r>
              <a:rPr lang="en-US" sz="2500" i="1" dirty="0" smtClean="0"/>
              <a:t>Classical Reception Journal</a:t>
            </a:r>
            <a:r>
              <a:rPr lang="en-US" sz="2500" dirty="0" smtClean="0"/>
              <a:t>. Vol. 6, </a:t>
            </a:r>
            <a:r>
              <a:rPr lang="en-US" sz="2500" dirty="0" err="1" smtClean="0"/>
              <a:t>Iss</a:t>
            </a:r>
            <a:r>
              <a:rPr lang="en-US" sz="2500" dirty="0" smtClean="0"/>
              <a:t> 2, 2014, pp. 338-359. Available from: </a:t>
            </a:r>
            <a:r>
              <a:rPr lang="en-US" sz="2500" dirty="0">
                <a:hlinkClick r:id="rId2"/>
              </a:rPr>
              <a:t>https://</a:t>
            </a:r>
            <a:r>
              <a:rPr lang="en-US" sz="2500" dirty="0" smtClean="0">
                <a:hlinkClick r:id="rId2"/>
              </a:rPr>
              <a:t>academic.oup.com/crj/article-lookup/doi/10.1093/crj/clu002</a:t>
            </a:r>
            <a:r>
              <a:rPr lang="en-US" sz="2500" dirty="0" smtClean="0"/>
              <a:t> Checked 23/10/17</a:t>
            </a:r>
          </a:p>
          <a:p>
            <a:r>
              <a:rPr lang="en-US" sz="2500" dirty="0" smtClean="0"/>
              <a:t>Kershaw, B. Nicholson, H. (</a:t>
            </a:r>
            <a:r>
              <a:rPr lang="en-US" sz="2500" dirty="0" err="1" smtClean="0"/>
              <a:t>eds</a:t>
            </a:r>
            <a:r>
              <a:rPr lang="en-US" sz="2500" dirty="0" smtClean="0"/>
              <a:t>) </a:t>
            </a:r>
            <a:r>
              <a:rPr lang="en-US" sz="2500" i="1" dirty="0" smtClean="0"/>
              <a:t>Research Methods in Theatre and Performance.</a:t>
            </a:r>
            <a:r>
              <a:rPr lang="en-US" sz="2500" dirty="0" smtClean="0"/>
              <a:t> Edinburgh, Edinburgh University Press, 2011.</a:t>
            </a:r>
          </a:p>
          <a:p>
            <a:r>
              <a:rPr lang="en-US" sz="2500" dirty="0" smtClean="0"/>
              <a:t>Nelson, R. </a:t>
            </a:r>
            <a:r>
              <a:rPr lang="en-US" sz="2500" i="1" dirty="0" smtClean="0"/>
              <a:t>Practice as Research in the Arts</a:t>
            </a:r>
            <a:r>
              <a:rPr lang="en-US" sz="2500" dirty="0" smtClean="0"/>
              <a:t>. Hampshire, Palgrave Macmillan, 2013.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1880</TotalTime>
  <Words>1197</Words>
  <Application>Microsoft Office PowerPoint</Application>
  <PresentationFormat>On-screen Show (4:3)</PresentationFormat>
  <Paragraphs>144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Arial</vt:lpstr>
      <vt:lpstr>Calibri</vt:lpstr>
      <vt:lpstr>Office Theme</vt:lpstr>
      <vt:lpstr>Practice as Research</vt:lpstr>
      <vt:lpstr>Quote…</vt:lpstr>
      <vt:lpstr>Twitter </vt:lpstr>
      <vt:lpstr>PowerPoint Presentation</vt:lpstr>
      <vt:lpstr>TED Talks</vt:lpstr>
      <vt:lpstr>Sir Ken Robinson</vt:lpstr>
      <vt:lpstr>TED Talks: Worth checking out:</vt:lpstr>
      <vt:lpstr>Professional Ego</vt:lpstr>
      <vt:lpstr>What is Practice as Research?</vt:lpstr>
      <vt:lpstr>What is Practice as Research?</vt:lpstr>
      <vt:lpstr>Definition</vt:lpstr>
      <vt:lpstr>Enhanced Vernacular </vt:lpstr>
      <vt:lpstr>PaR Definition</vt:lpstr>
      <vt:lpstr>What is our perception of our world?</vt:lpstr>
      <vt:lpstr>What is our perception of our world?</vt:lpstr>
      <vt:lpstr>Resulting evidence?</vt:lpstr>
      <vt:lpstr>Consider your learning styles</vt:lpstr>
      <vt:lpstr>£</vt:lpstr>
      <vt:lpstr>Process as Research</vt:lpstr>
      <vt:lpstr>Process as Research</vt:lpstr>
      <vt:lpstr>Process</vt:lpstr>
      <vt:lpstr>Process</vt:lpstr>
      <vt:lpstr>Sharing ideas</vt:lpstr>
      <vt:lpstr>Dissemination</vt:lpstr>
      <vt:lpstr>Dissemination</vt:lpstr>
      <vt:lpstr>Assessment</vt:lpstr>
      <vt:lpstr>Harvard referencing.</vt:lpstr>
      <vt:lpstr>Words</vt:lpstr>
      <vt:lpstr>Bibliography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  Classical Reception Journal</dc:title>
  <dc:creator>Coleg y Drindod</dc:creator>
  <cp:lastModifiedBy>Jonathan Pugh</cp:lastModifiedBy>
  <cp:revision>31</cp:revision>
  <dcterms:created xsi:type="dcterms:W3CDTF">2016-12-05T21:38:02Z</dcterms:created>
  <dcterms:modified xsi:type="dcterms:W3CDTF">2017-10-30T17:42:23Z</dcterms:modified>
</cp:coreProperties>
</file>