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</p:sldIdLst>
  <p:sldSz cx="9144000" cy="5143500" type="screen16x9"/>
  <p:notesSz cx="6858000" cy="9144000"/>
  <p:embeddedFontLst>
    <p:embeddedFont>
      <p:font typeface="Roboto" panose="02000000000000000000" pitchFamily="2" charset="0"/>
      <p:regular r:id="rId18"/>
      <p:bold r:id="rId19"/>
      <p:italic r:id="rId20"/>
      <p:boldItalic r:id="rId2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395E9CB-2443-478F-9E0B-7815A28D90EF}">
  <a:tblStyle styleId="{B395E9CB-2443-478F-9E0B-7815A28D90E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1" d="100"/>
          <a:sy n="111" d="100"/>
        </p:scale>
        <p:origin x="210" y="57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128ac9177a7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128ac9177a7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2ae11c1914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2ae11c1914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128ac9177a7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128ac9177a7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128ac9177a7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128ac9177a7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128ac9177a7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128ac9177a7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128ac9177a7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128ac9177a7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128ac9177a7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128ac9177a7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128ac9177a7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128ac9177a7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128ac9177a7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128ac9177a7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128ac9177a7_0_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128ac9177a7_0_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128ac9177a7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128ac9177a7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128ac9177a7_0_1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128ac9177a7_0_1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128ac9177a7_0_1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128ac9177a7_0_1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128ac9177a7_0_1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128ac9177a7_0_1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gradFill>
          <a:gsLst>
            <a:gs pos="0">
              <a:srgbClr val="FFC982"/>
            </a:gs>
            <a:gs pos="100000">
              <a:srgbClr val="F58F09"/>
            </a:gs>
          </a:gsLst>
          <a:lin ang="5400012" scaled="0"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P12GHW6UJA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300" b="1" i="1" u="sng">
                <a:solidFill>
                  <a:schemeClr val="dk2"/>
                </a:solidFill>
              </a:rPr>
              <a:t>Welcome to the module!</a:t>
            </a:r>
            <a:endParaRPr sz="5300" b="1" i="1" u="sng">
              <a:solidFill>
                <a:schemeClr val="dk2"/>
              </a:solidFill>
            </a:endParaRPr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BMLW4006 Legal Process 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>
            <a:spLocks noGrp="1"/>
          </p:cNvSpPr>
          <p:nvPr>
            <p:ph type="title"/>
          </p:nvPr>
        </p:nvSpPr>
        <p:spPr>
          <a:xfrm>
            <a:off x="311700" y="79575"/>
            <a:ext cx="8520600" cy="92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577" b="1" i="1" u="sng"/>
              <a:t>Content</a:t>
            </a:r>
            <a:r>
              <a:rPr lang="en"/>
              <a:t> </a:t>
            </a:r>
            <a:endParaRPr/>
          </a:p>
        </p:txBody>
      </p:sp>
      <p:sp>
        <p:nvSpPr>
          <p:cNvPr id="61" name="Google Shape;61;p14"/>
          <p:cNvSpPr txBox="1">
            <a:spLocks noGrp="1"/>
          </p:cNvSpPr>
          <p:nvPr>
            <p:ph type="body" idx="1"/>
          </p:nvPr>
        </p:nvSpPr>
        <p:spPr>
          <a:xfrm>
            <a:off x="311700" y="863550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Introductions. 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Learning outcomes. 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Today’s session. 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What will we study?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Assignment 1.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Assignment 2. 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Referencing.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Video.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Summary.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Thank You, any questions?</a:t>
            </a:r>
            <a:endParaRPr sz="2000" dirty="0">
              <a:solidFill>
                <a:schemeClr val="dk1"/>
              </a:solidFill>
            </a:endParaRPr>
          </a:p>
        </p:txBody>
      </p:sp>
      <p:pic>
        <p:nvPicPr>
          <p:cNvPr id="62" name="Google Shape;62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09400" y="1620100"/>
            <a:ext cx="3622900" cy="2717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>
            <a:spLocks noGrp="1"/>
          </p:cNvSpPr>
          <p:nvPr>
            <p:ph type="title"/>
          </p:nvPr>
        </p:nvSpPr>
        <p:spPr>
          <a:xfrm>
            <a:off x="311700" y="108250"/>
            <a:ext cx="8520600" cy="92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 b="1" i="1" u="sng"/>
              <a:t>Introductions</a:t>
            </a:r>
            <a:endParaRPr sz="5000" b="1" i="1" u="sng"/>
          </a:p>
        </p:txBody>
      </p:sp>
      <p:sp>
        <p:nvSpPr>
          <p:cNvPr id="68" name="Google Shape;68;p15"/>
          <p:cNvSpPr txBox="1">
            <a:spLocks noGrp="1"/>
          </p:cNvSpPr>
          <p:nvPr>
            <p:ph type="body" idx="1"/>
          </p:nvPr>
        </p:nvSpPr>
        <p:spPr>
          <a:xfrm>
            <a:off x="566825" y="1397400"/>
            <a:ext cx="37092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Name.</a:t>
            </a:r>
            <a:endParaRPr sz="20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Qualifications. </a:t>
            </a:r>
            <a:endParaRPr sz="20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Future career. </a:t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45500" y="1397400"/>
            <a:ext cx="4345350" cy="3092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>
            <a:spLocks noGrp="1"/>
          </p:cNvSpPr>
          <p:nvPr>
            <p:ph type="title"/>
          </p:nvPr>
        </p:nvSpPr>
        <p:spPr>
          <a:xfrm>
            <a:off x="311700" y="138850"/>
            <a:ext cx="8520600" cy="94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 b="1" i="1" u="sng"/>
              <a:t>Learning outcomes </a:t>
            </a:r>
            <a:endParaRPr sz="5000" b="1" i="1" u="sng"/>
          </a:p>
        </p:txBody>
      </p:sp>
      <p:sp>
        <p:nvSpPr>
          <p:cNvPr id="75" name="Google Shape;75;p1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"/>
              <a:buChar char="●"/>
            </a:pPr>
            <a:r>
              <a:rPr lang="en" sz="16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To equip students with a broad understanding of the operation of the English legal system</a:t>
            </a:r>
            <a:endParaRPr sz="16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"/>
              <a:buChar char="●"/>
            </a:pPr>
            <a:r>
              <a:rPr lang="en" sz="16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To develop students’ critical awareness of the social, political and cultural context in which law operates and its international dimensions</a:t>
            </a:r>
            <a:endParaRPr sz="16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6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Upon the successful completion of this module, the student should be able to demonstrate the ability to:</a:t>
            </a:r>
            <a:endParaRPr sz="16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"/>
              <a:buChar char="●"/>
            </a:pPr>
            <a:r>
              <a:rPr lang="en" sz="16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Demonstrate knowledge and understanding of the   relevant legislation and the legal process including the relationship between legislation and policies and practices.</a:t>
            </a:r>
            <a:endParaRPr sz="16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"/>
              <a:buChar char="●"/>
            </a:pPr>
            <a:r>
              <a:rPr lang="en" sz="16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Identify and evaluate the fundamental legal techniques of reasoning from precedent and interpreting statutes, including knowledge of fact-finding,</a:t>
            </a:r>
            <a:endParaRPr sz="16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6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There are two e-books in the library that you can access through our library services. These books are recommended texts for this course so you can chose one to use as a source for reference and use in your assignments.  </a:t>
            </a:r>
            <a:endParaRPr sz="16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>
            <a:spLocks noGrp="1"/>
          </p:cNvSpPr>
          <p:nvPr>
            <p:ph type="title"/>
          </p:nvPr>
        </p:nvSpPr>
        <p:spPr>
          <a:xfrm>
            <a:off x="311700" y="149075"/>
            <a:ext cx="8520600" cy="89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 b="1" i="1" u="sng"/>
              <a:t>Today’s session </a:t>
            </a:r>
            <a:endParaRPr sz="5000" b="1" i="1" u="sng"/>
          </a:p>
        </p:txBody>
      </p:sp>
      <p:sp>
        <p:nvSpPr>
          <p:cNvPr id="81" name="Google Shape;81;p17"/>
          <p:cNvSpPr txBox="1">
            <a:spLocks noGrp="1"/>
          </p:cNvSpPr>
          <p:nvPr>
            <p:ph type="body" idx="1"/>
          </p:nvPr>
        </p:nvSpPr>
        <p:spPr>
          <a:xfrm>
            <a:off x="638275" y="1581825"/>
            <a:ext cx="4913400" cy="249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What this module will entail?</a:t>
            </a:r>
            <a:endParaRPr sz="200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What are the assignments?</a:t>
            </a:r>
            <a:endParaRPr sz="200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Word counts for the assignment.</a:t>
            </a:r>
            <a:endParaRPr sz="200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Practice use of turnitin.</a:t>
            </a:r>
            <a:endParaRPr sz="200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Referencing. </a:t>
            </a:r>
            <a:endParaRPr sz="200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Any questions.</a:t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82" name="Google Shape;82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53775" y="1530800"/>
            <a:ext cx="3112624" cy="31126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8"/>
          <p:cNvSpPr txBox="1">
            <a:spLocks noGrp="1"/>
          </p:cNvSpPr>
          <p:nvPr>
            <p:ph type="title"/>
          </p:nvPr>
        </p:nvSpPr>
        <p:spPr>
          <a:xfrm>
            <a:off x="311700" y="1388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620" b="1" i="1" u="sng"/>
              <a:t>What will be studied?</a:t>
            </a:r>
            <a:endParaRPr sz="3620" b="1" i="1" u="sng"/>
          </a:p>
        </p:txBody>
      </p:sp>
      <p:pic>
        <p:nvPicPr>
          <p:cNvPr id="89" name="Google Shape;89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450" y="3250424"/>
            <a:ext cx="1746900" cy="1781701"/>
          </a:xfrm>
          <a:prstGeom prst="rect">
            <a:avLst/>
          </a:prstGeom>
          <a:noFill/>
          <a:ln>
            <a:noFill/>
          </a:ln>
        </p:spPr>
      </p:pic>
      <p:pic>
        <p:nvPicPr>
          <p:cNvPr id="90" name="Google Shape;90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244000" y="67975"/>
            <a:ext cx="1829225" cy="1865664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164840A-CA12-2880-7C63-04C491F320B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031" t="8351" r="22704" b="9374"/>
          <a:stretch/>
        </p:blipFill>
        <p:spPr bwMode="auto">
          <a:xfrm>
            <a:off x="2378298" y="853584"/>
            <a:ext cx="4296401" cy="404468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9"/>
          <p:cNvSpPr txBox="1">
            <a:spLocks noGrp="1"/>
          </p:cNvSpPr>
          <p:nvPr>
            <p:ph type="title"/>
          </p:nvPr>
        </p:nvSpPr>
        <p:spPr>
          <a:xfrm>
            <a:off x="311700" y="186850"/>
            <a:ext cx="8520600" cy="87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5020" b="1" i="1" u="sng"/>
              <a:t>Assignment 1</a:t>
            </a:r>
            <a:endParaRPr sz="5020" b="1" i="1" u="sng"/>
          </a:p>
        </p:txBody>
      </p:sp>
      <p:sp>
        <p:nvSpPr>
          <p:cNvPr id="96" name="Google Shape;96;p1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7354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47500" lnSpcReduction="20000"/>
          </a:bodyPr>
          <a:lstStyle/>
          <a:p>
            <a:pPr marL="457200" lvl="0" indent="-3238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-"/>
            </a:pPr>
            <a:r>
              <a:rPr lang="en" sz="3750" dirty="0">
                <a:solidFill>
                  <a:schemeClr val="dk1"/>
                </a:solidFill>
              </a:rPr>
              <a:t>1500 Words.</a:t>
            </a:r>
            <a:endParaRPr sz="3750" dirty="0">
              <a:solidFill>
                <a:schemeClr val="dk1"/>
              </a:solidFill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3750" dirty="0">
              <a:solidFill>
                <a:schemeClr val="dk1"/>
              </a:solidFill>
            </a:endParaRPr>
          </a:p>
          <a:p>
            <a:pPr marL="457200" lvl="0" indent="-32385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-"/>
            </a:pPr>
            <a:r>
              <a:rPr lang="en" sz="3750" dirty="0">
                <a:solidFill>
                  <a:schemeClr val="dk1"/>
                </a:solidFill>
              </a:rPr>
              <a:t>Due 10</a:t>
            </a:r>
            <a:r>
              <a:rPr lang="en" sz="3750" baseline="30000" dirty="0">
                <a:solidFill>
                  <a:schemeClr val="dk1"/>
                </a:solidFill>
              </a:rPr>
              <a:t>th</a:t>
            </a:r>
            <a:r>
              <a:rPr lang="en" sz="3750" dirty="0">
                <a:solidFill>
                  <a:schemeClr val="dk1"/>
                </a:solidFill>
              </a:rPr>
              <a:t> March 2023 by 23:59 on Turnitin.</a:t>
            </a:r>
            <a:endParaRPr sz="375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3750" dirty="0">
              <a:solidFill>
                <a:schemeClr val="dk1"/>
              </a:solidFill>
            </a:endParaRPr>
          </a:p>
          <a:p>
            <a:pPr marL="457200" lvl="0" indent="-32385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-"/>
            </a:pPr>
            <a:r>
              <a:rPr lang="en-GB" sz="3750" dirty="0">
                <a:solidFill>
                  <a:schemeClr val="dk1"/>
                </a:solidFill>
              </a:rPr>
              <a:t>Please bring your draft assignment to the session on Monday 6</a:t>
            </a:r>
            <a:r>
              <a:rPr lang="en-GB" sz="3750" baseline="30000" dirty="0">
                <a:solidFill>
                  <a:schemeClr val="dk1"/>
                </a:solidFill>
              </a:rPr>
              <a:t>th</a:t>
            </a:r>
            <a:r>
              <a:rPr lang="en-GB" sz="3750" dirty="0">
                <a:solidFill>
                  <a:schemeClr val="dk1"/>
                </a:solidFill>
              </a:rPr>
              <a:t> March 2023.</a:t>
            </a:r>
            <a:endParaRPr sz="3750" dirty="0">
              <a:solidFill>
                <a:schemeClr val="dk1"/>
              </a:solidFill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3750" dirty="0">
              <a:solidFill>
                <a:schemeClr val="dk1"/>
              </a:solidFill>
            </a:endParaRPr>
          </a:p>
          <a:p>
            <a:pPr marL="457200" lvl="0" indent="-32385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-"/>
            </a:pPr>
            <a:r>
              <a:rPr lang="en" sz="3750" dirty="0">
                <a:solidFill>
                  <a:schemeClr val="dk1"/>
                </a:solidFill>
              </a:rPr>
              <a:t>Draft link on turnitin is only for plagiarism score. </a:t>
            </a:r>
            <a:endParaRPr sz="375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dirty="0"/>
          </a:p>
        </p:txBody>
      </p:sp>
      <p:pic>
        <p:nvPicPr>
          <p:cNvPr id="97" name="Google Shape;97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31375" y="1314225"/>
            <a:ext cx="2792100" cy="2792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0"/>
          <p:cNvSpPr txBox="1">
            <a:spLocks noGrp="1"/>
          </p:cNvSpPr>
          <p:nvPr>
            <p:ph type="title"/>
          </p:nvPr>
        </p:nvSpPr>
        <p:spPr>
          <a:xfrm>
            <a:off x="311700" y="67700"/>
            <a:ext cx="8520600" cy="123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100" b="1" i="1" u="sng"/>
              <a:t>Let’s take a look at the question!</a:t>
            </a:r>
            <a:endParaRPr sz="4100" b="1" i="1" u="sng"/>
          </a:p>
        </p:txBody>
      </p:sp>
      <p:sp>
        <p:nvSpPr>
          <p:cNvPr id="103" name="Google Shape;103;p20"/>
          <p:cNvSpPr txBox="1"/>
          <p:nvPr/>
        </p:nvSpPr>
        <p:spPr>
          <a:xfrm>
            <a:off x="311700" y="1300700"/>
            <a:ext cx="8429700" cy="12926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English Legal System is based upon common law principles. Explain what this means. </a:t>
            </a:r>
          </a:p>
          <a:p>
            <a:pPr marL="457200"/>
            <a:endParaRPr lang="en-GB" sz="18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A copy has been uploaded to Moodle.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020" b="1" i="1" u="sng"/>
              <a:t>Assignment 2</a:t>
            </a:r>
            <a:endParaRPr sz="3020" b="1" i="1" u="sng"/>
          </a:p>
        </p:txBody>
      </p:sp>
      <p:sp>
        <p:nvSpPr>
          <p:cNvPr id="109" name="Google Shape;109;p2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dirty="0">
                <a:solidFill>
                  <a:schemeClr val="dk1"/>
                </a:solidFill>
              </a:rPr>
              <a:t>1500 words </a:t>
            </a:r>
            <a:endParaRPr dirty="0">
              <a:solidFill>
                <a:schemeClr val="dk1"/>
              </a:solidFill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dirty="0">
                <a:solidFill>
                  <a:schemeClr val="dk1"/>
                </a:solidFill>
              </a:rPr>
              <a:t>Question will be released once the first assignment has been submitted. </a:t>
            </a:r>
            <a:endParaRPr dirty="0">
              <a:solidFill>
                <a:schemeClr val="dk1"/>
              </a:solidFill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dirty="0">
                <a:solidFill>
                  <a:schemeClr val="dk1"/>
                </a:solidFill>
              </a:rPr>
              <a:t>Deadline is the 5</a:t>
            </a:r>
            <a:r>
              <a:rPr lang="en" baseline="30000" dirty="0">
                <a:solidFill>
                  <a:schemeClr val="dk1"/>
                </a:solidFill>
              </a:rPr>
              <a:t>th</a:t>
            </a:r>
            <a:r>
              <a:rPr lang="en" dirty="0">
                <a:solidFill>
                  <a:schemeClr val="dk1"/>
                </a:solidFill>
              </a:rPr>
              <a:t> May 2023.</a:t>
            </a:r>
            <a:endParaRPr dirty="0">
              <a:solidFill>
                <a:schemeClr val="dk1"/>
              </a:solidFill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dirty="0">
                <a:solidFill>
                  <a:schemeClr val="dk1"/>
                </a:solidFill>
              </a:rPr>
              <a:t>Must be submitted by 23:59.</a:t>
            </a: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dirty="0"/>
          </a:p>
        </p:txBody>
      </p:sp>
      <p:pic>
        <p:nvPicPr>
          <p:cNvPr id="110" name="Google Shape;110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87050" y="2316625"/>
            <a:ext cx="2745251" cy="2745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020" b="1" i="1" u="sng"/>
              <a:t>Referencing </a:t>
            </a:r>
            <a:endParaRPr sz="3020" b="1" i="1" u="sng"/>
          </a:p>
        </p:txBody>
      </p:sp>
      <p:sp>
        <p:nvSpPr>
          <p:cNvPr id="116" name="Google Shape;116;p2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Harvard referencing. </a:t>
            </a:r>
            <a:endParaRPr sz="2000">
              <a:solidFill>
                <a:schemeClr val="dk1"/>
              </a:solidFill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Harvard referencing guide on Moodle.</a:t>
            </a:r>
            <a:endParaRPr sz="20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Let’s take a look.</a:t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117" name="Google Shape;117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55824" y="1861800"/>
            <a:ext cx="3184050" cy="309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3"/>
          <p:cNvSpPr txBox="1">
            <a:spLocks noGrp="1"/>
          </p:cNvSpPr>
          <p:nvPr>
            <p:ph type="title"/>
          </p:nvPr>
        </p:nvSpPr>
        <p:spPr>
          <a:xfrm>
            <a:off x="311700" y="216650"/>
            <a:ext cx="8520600" cy="88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5020" b="1" i="1" u="sng"/>
              <a:t>Think about?</a:t>
            </a:r>
            <a:endParaRPr sz="5020" b="1" i="1" u="sng"/>
          </a:p>
        </p:txBody>
      </p:sp>
      <p:sp>
        <p:nvSpPr>
          <p:cNvPr id="123" name="Google Shape;123;p23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5601900" cy="383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What do you know about the law?</a:t>
            </a:r>
            <a:endParaRPr>
              <a:solidFill>
                <a:schemeClr val="dk1"/>
              </a:solidFill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Everyone will have the chance to answer. 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This is to gain an understanding of your knowledge before the course content is delivered. </a:t>
            </a:r>
            <a:endParaRPr>
              <a:solidFill>
                <a:schemeClr val="dk1"/>
              </a:solidFill>
            </a:endParaRPr>
          </a:p>
          <a:p>
            <a:pPr marL="45720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124" name="Google Shape;124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83094" y="1330550"/>
            <a:ext cx="2918725" cy="28398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982"/>
            </a:gs>
            <a:gs pos="100000">
              <a:srgbClr val="F58F09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020" b="1" i="1" u="sng"/>
              <a:t>Next lesson </a:t>
            </a:r>
            <a:endParaRPr sz="3020" b="1" i="1" u="sng"/>
          </a:p>
        </p:txBody>
      </p:sp>
      <p:sp>
        <p:nvSpPr>
          <p:cNvPr id="136" name="Google Shape;136;p2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What is law?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Before next weeks workshop you need to have listened to the pre recorded lecture which will be released on Thursday every week at 5pm. 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 </a:t>
            </a:r>
            <a:endParaRPr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You need to bring your notes from these lectures with you.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020" b="1" i="1" u="sng"/>
              <a:t>What is law? </a:t>
            </a:r>
            <a:endParaRPr sz="3020" b="1" i="1" u="sng"/>
          </a:p>
        </p:txBody>
      </p:sp>
      <p:sp>
        <p:nvSpPr>
          <p:cNvPr id="142" name="Google Shape;142;p2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                       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/>
              <a:t>                          </a:t>
            </a:r>
            <a:r>
              <a:rPr lang="en" u="sng">
                <a:solidFill>
                  <a:schemeClr val="hlink"/>
                </a:solidFill>
                <a:hlinkClick r:id="rId3"/>
              </a:rPr>
              <a:t>https://www.youtube.com/watch?v=zP12GHW6UJA</a:t>
            </a: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982"/>
            </a:gs>
            <a:gs pos="100000">
              <a:srgbClr val="F58F09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7"/>
          <p:cNvSpPr txBox="1">
            <a:spLocks noGrp="1"/>
          </p:cNvSpPr>
          <p:nvPr>
            <p:ph type="title"/>
          </p:nvPr>
        </p:nvSpPr>
        <p:spPr>
          <a:xfrm>
            <a:off x="311700" y="87850"/>
            <a:ext cx="8520600" cy="95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 b="1" i="1" u="sng"/>
              <a:t>Summary</a:t>
            </a:r>
            <a:r>
              <a:rPr lang="en"/>
              <a:t> </a:t>
            </a:r>
            <a:endParaRPr/>
          </a:p>
        </p:txBody>
      </p:sp>
      <p:sp>
        <p:nvSpPr>
          <p:cNvPr id="148" name="Google Shape;148;p2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Assignment 1 - question released. 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Need to ensure that you reference. 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Make use of the draft link on Moodle. 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Assignment 2 will be released after assignment 1 has been submitted. </a:t>
            </a:r>
            <a:endParaRPr sz="2000" dirty="0">
              <a:solidFill>
                <a:schemeClr val="dk1"/>
              </a:solidFill>
            </a:endParaRPr>
          </a:p>
          <a:p>
            <a:pPr marL="457200" lvl="0" indent="-355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 dirty="0">
                <a:solidFill>
                  <a:schemeClr val="dk1"/>
                </a:solidFill>
              </a:rPr>
              <a:t>Listen to next week’s lecture once it is released on Thursday at 5pm.</a:t>
            </a:r>
            <a:endParaRPr sz="2000" dirty="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8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i="1" u="sng"/>
              <a:t>Thank you!</a:t>
            </a:r>
            <a:endParaRPr b="1" i="1" u="sng"/>
          </a:p>
        </p:txBody>
      </p:sp>
      <p:sp>
        <p:nvSpPr>
          <p:cNvPr id="154" name="Google Shape;154;p28"/>
          <p:cNvSpPr txBox="1">
            <a:spLocks noGrp="1"/>
          </p:cNvSpPr>
          <p:nvPr>
            <p:ph type="subTitle" idx="1"/>
          </p:nvPr>
        </p:nvSpPr>
        <p:spPr>
          <a:xfrm>
            <a:off x="311700" y="279717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i="1" u="sng">
                <a:solidFill>
                  <a:schemeClr val="dk1"/>
                </a:solidFill>
              </a:rPr>
              <a:t>Any questions?</a:t>
            </a:r>
            <a:endParaRPr b="1" i="1" u="sng">
              <a:solidFill>
                <a:schemeClr val="dk1"/>
              </a:solidFill>
            </a:endParaRPr>
          </a:p>
        </p:txBody>
      </p:sp>
      <p:pic>
        <p:nvPicPr>
          <p:cNvPr id="155" name="Google Shape;155;p2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025" y="2398250"/>
            <a:ext cx="2704426" cy="27044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491</Words>
  <Application>Microsoft Office PowerPoint</Application>
  <PresentationFormat>On-screen Show (16:9)</PresentationFormat>
  <Paragraphs>84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Times New Roman</vt:lpstr>
      <vt:lpstr>Roboto</vt:lpstr>
      <vt:lpstr>Simple Light</vt:lpstr>
      <vt:lpstr>Welcome to the module!</vt:lpstr>
      <vt:lpstr>Content </vt:lpstr>
      <vt:lpstr>Introductions</vt:lpstr>
      <vt:lpstr>Learning outcomes </vt:lpstr>
      <vt:lpstr>Today’s session </vt:lpstr>
      <vt:lpstr>What will be studied?</vt:lpstr>
      <vt:lpstr>Assignment 1</vt:lpstr>
      <vt:lpstr>Let’s take a look at the question!</vt:lpstr>
      <vt:lpstr>Assignment 2</vt:lpstr>
      <vt:lpstr>Referencing </vt:lpstr>
      <vt:lpstr>Think about?</vt:lpstr>
      <vt:lpstr>Next lesson </vt:lpstr>
      <vt:lpstr>What is law? </vt:lpstr>
      <vt:lpstr>Summary 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the module!</dc:title>
  <dc:creator>Sian Turvey</dc:creator>
  <cp:lastModifiedBy>Sian Turvey</cp:lastModifiedBy>
  <cp:revision>1</cp:revision>
  <dcterms:modified xsi:type="dcterms:W3CDTF">2023-01-27T22:43:04Z</dcterms:modified>
</cp:coreProperties>
</file>