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6" r:id="rId2"/>
    <p:sldId id="258" r:id="rId3"/>
    <p:sldId id="259" r:id="rId4"/>
    <p:sldId id="271" r:id="rId5"/>
    <p:sldId id="269" r:id="rId6"/>
    <p:sldId id="260" r:id="rId7"/>
    <p:sldId id="261" r:id="rId8"/>
    <p:sldId id="262" r:id="rId9"/>
    <p:sldId id="267" r:id="rId10"/>
    <p:sldId id="263" r:id="rId11"/>
    <p:sldId id="268" r:id="rId12"/>
    <p:sldId id="264" r:id="rId13"/>
    <p:sldId id="265" r:id="rId14"/>
    <p:sldId id="266"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0" autoAdjust="0"/>
    <p:restoredTop sz="94660"/>
  </p:normalViewPr>
  <p:slideViewPr>
    <p:cSldViewPr snapToGrid="0">
      <p:cViewPr varScale="1">
        <p:scale>
          <a:sx n="95" d="100"/>
          <a:sy n="95" d="100"/>
        </p:scale>
        <p:origin x="704"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C4FA09A-2AD1-4A9C-A663-1495F8EBBBE8}" type="datetimeFigureOut">
              <a:rPr lang="en-IN" smtClean="0"/>
              <a:pPr/>
              <a:t>13/03/22</a:t>
            </a:fld>
            <a:endParaRPr lang="en-IN" dirty="0"/>
          </a:p>
        </p:txBody>
      </p:sp>
      <p:sp>
        <p:nvSpPr>
          <p:cNvPr id="5" name="Footer Placeholder 4"/>
          <p:cNvSpPr>
            <a:spLocks noGrp="1"/>
          </p:cNvSpPr>
          <p:nvPr>
            <p:ph type="ftr" sz="quarter" idx="11"/>
          </p:nvPr>
        </p:nvSpPr>
        <p:spPr>
          <a:xfrm>
            <a:off x="5332412" y="5883275"/>
            <a:ext cx="4324044" cy="365125"/>
          </a:xfrm>
        </p:spPr>
        <p:txBody>
          <a:bodyPr/>
          <a:lstStyle/>
          <a:p>
            <a:endParaRPr lang="en-IN" dirty="0"/>
          </a:p>
        </p:txBody>
      </p:sp>
      <p:sp>
        <p:nvSpPr>
          <p:cNvPr id="6" name="Slide Number Placeholder 5"/>
          <p:cNvSpPr>
            <a:spLocks noGrp="1"/>
          </p:cNvSpPr>
          <p:nvPr>
            <p:ph type="sldNum" sz="quarter" idx="12"/>
          </p:nvPr>
        </p:nvSpPr>
        <p:spPr/>
        <p:txBody>
          <a:bodyPr/>
          <a:lstStyle/>
          <a:p>
            <a:fld id="{393398D2-F131-43DF-9110-89482416AC55}" type="slidenum">
              <a:rPr lang="en-IN" smtClean="0"/>
              <a:pPr/>
              <a:t>‹#›</a:t>
            </a:fld>
            <a:endParaRPr lang="en-IN" dirty="0"/>
          </a:p>
        </p:txBody>
      </p:sp>
    </p:spTree>
    <p:extLst>
      <p:ext uri="{BB962C8B-B14F-4D97-AF65-F5344CB8AC3E}">
        <p14:creationId xmlns:p14="http://schemas.microsoft.com/office/powerpoint/2010/main" val="9907845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4FA09A-2AD1-4A9C-A663-1495F8EBBBE8}" type="datetimeFigureOut">
              <a:rPr lang="en-IN" smtClean="0"/>
              <a:pPr/>
              <a:t>13/03/22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a:xfrm>
            <a:off x="10951856" y="5867131"/>
            <a:ext cx="551167" cy="365125"/>
          </a:xfrm>
        </p:spPr>
        <p:txBody>
          <a:bodyPr/>
          <a:lstStyle/>
          <a:p>
            <a:fld id="{393398D2-F131-43DF-9110-89482416AC55}" type="slidenum">
              <a:rPr lang="en-IN" smtClean="0"/>
              <a:pPr/>
              <a:t>‹#›</a:t>
            </a:fld>
            <a:endParaRPr lang="en-IN" dirty="0"/>
          </a:p>
        </p:txBody>
      </p:sp>
    </p:spTree>
    <p:extLst>
      <p:ext uri="{BB962C8B-B14F-4D97-AF65-F5344CB8AC3E}">
        <p14:creationId xmlns:p14="http://schemas.microsoft.com/office/powerpoint/2010/main" val="2799934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4FA09A-2AD1-4A9C-A663-1495F8EBBBE8}" type="datetimeFigureOut">
              <a:rPr lang="en-IN" smtClean="0"/>
              <a:pPr/>
              <a:t>13/03/22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393398D2-F131-43DF-9110-89482416AC55}" type="slidenum">
              <a:rPr lang="en-IN" smtClean="0"/>
              <a:pPr/>
              <a:t>‹#›</a:t>
            </a:fld>
            <a:endParaRPr lang="en-IN" dirty="0"/>
          </a:p>
        </p:txBody>
      </p:sp>
    </p:spTree>
    <p:extLst>
      <p:ext uri="{BB962C8B-B14F-4D97-AF65-F5344CB8AC3E}">
        <p14:creationId xmlns:p14="http://schemas.microsoft.com/office/powerpoint/2010/main" val="19091536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C4FA09A-2AD1-4A9C-A663-1495F8EBBBE8}" type="datetimeFigureOut">
              <a:rPr lang="en-IN" smtClean="0"/>
              <a:pPr/>
              <a:t>13/03/22</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393398D2-F131-43DF-9110-89482416AC55}" type="slidenum">
              <a:rPr lang="en-IN" smtClean="0"/>
              <a:pPr/>
              <a:t>‹#›</a:t>
            </a:fld>
            <a:endParaRPr lang="en-IN" dirty="0"/>
          </a:p>
        </p:txBody>
      </p:sp>
    </p:spTree>
    <p:extLst>
      <p:ext uri="{BB962C8B-B14F-4D97-AF65-F5344CB8AC3E}">
        <p14:creationId xmlns:p14="http://schemas.microsoft.com/office/powerpoint/2010/main" val="1578798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C4FA09A-2AD1-4A9C-A663-1495F8EBBBE8}" type="datetimeFigureOut">
              <a:rPr lang="en-IN" smtClean="0"/>
              <a:pPr/>
              <a:t>13/03/22</a:t>
            </a:fld>
            <a:endParaRPr lang="en-IN" dirty="0"/>
          </a:p>
        </p:txBody>
      </p:sp>
      <p:sp>
        <p:nvSpPr>
          <p:cNvPr id="8" name="Footer Placeholder 7"/>
          <p:cNvSpPr>
            <a:spLocks noGrp="1"/>
          </p:cNvSpPr>
          <p:nvPr>
            <p:ph type="ftr" sz="quarter" idx="11"/>
          </p:nvPr>
        </p:nvSpPr>
        <p:spPr/>
        <p:txBody>
          <a:bodyPr/>
          <a:lstStyle/>
          <a:p>
            <a:endParaRPr lang="en-IN" dirty="0"/>
          </a:p>
        </p:txBody>
      </p:sp>
      <p:sp>
        <p:nvSpPr>
          <p:cNvPr id="9" name="Slide Number Placeholder 8"/>
          <p:cNvSpPr>
            <a:spLocks noGrp="1"/>
          </p:cNvSpPr>
          <p:nvPr>
            <p:ph type="sldNum" sz="quarter" idx="12"/>
          </p:nvPr>
        </p:nvSpPr>
        <p:spPr/>
        <p:txBody>
          <a:bodyPr/>
          <a:lstStyle/>
          <a:p>
            <a:fld id="{393398D2-F131-43DF-9110-89482416AC55}" type="slidenum">
              <a:rPr lang="en-IN" smtClean="0"/>
              <a:pPr/>
              <a:t>‹#›</a:t>
            </a:fld>
            <a:endParaRPr lang="en-IN" dirty="0"/>
          </a:p>
        </p:txBody>
      </p:sp>
    </p:spTree>
    <p:extLst>
      <p:ext uri="{BB962C8B-B14F-4D97-AF65-F5344CB8AC3E}">
        <p14:creationId xmlns:p14="http://schemas.microsoft.com/office/powerpoint/2010/main" val="1536405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C4FA09A-2AD1-4A9C-A663-1495F8EBBBE8}" type="datetimeFigureOut">
              <a:rPr lang="en-IN" smtClean="0"/>
              <a:pPr/>
              <a:t>13/03/22</a:t>
            </a:fld>
            <a:endParaRPr lang="en-IN" dirty="0"/>
          </a:p>
        </p:txBody>
      </p:sp>
      <p:sp>
        <p:nvSpPr>
          <p:cNvPr id="4" name="Footer Placeholder 3"/>
          <p:cNvSpPr>
            <a:spLocks noGrp="1"/>
          </p:cNvSpPr>
          <p:nvPr>
            <p:ph type="ftr" sz="quarter" idx="11"/>
          </p:nvPr>
        </p:nvSpPr>
        <p:spPr/>
        <p:txBody>
          <a:bodyPr/>
          <a:lstStyle/>
          <a:p>
            <a:endParaRPr lang="en-IN" dirty="0"/>
          </a:p>
        </p:txBody>
      </p:sp>
      <p:sp>
        <p:nvSpPr>
          <p:cNvPr id="5" name="Slide Number Placeholder 4"/>
          <p:cNvSpPr>
            <a:spLocks noGrp="1"/>
          </p:cNvSpPr>
          <p:nvPr>
            <p:ph type="sldNum" sz="quarter" idx="12"/>
          </p:nvPr>
        </p:nvSpPr>
        <p:spPr/>
        <p:txBody>
          <a:bodyPr/>
          <a:lstStyle/>
          <a:p>
            <a:fld id="{393398D2-F131-43DF-9110-89482416AC55}" type="slidenum">
              <a:rPr lang="en-IN" smtClean="0"/>
              <a:pPr/>
              <a:t>‹#›</a:t>
            </a:fld>
            <a:endParaRPr lang="en-IN" dirty="0"/>
          </a:p>
        </p:txBody>
      </p:sp>
    </p:spTree>
    <p:extLst>
      <p:ext uri="{BB962C8B-B14F-4D97-AF65-F5344CB8AC3E}">
        <p14:creationId xmlns:p14="http://schemas.microsoft.com/office/powerpoint/2010/main" val="3767072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4FA09A-2AD1-4A9C-A663-1495F8EBBBE8}" type="datetimeFigureOut">
              <a:rPr lang="en-IN" smtClean="0"/>
              <a:pPr/>
              <a:t>13/03/22</a:t>
            </a:fld>
            <a:endParaRPr lang="en-IN" dirty="0"/>
          </a:p>
        </p:txBody>
      </p:sp>
      <p:sp>
        <p:nvSpPr>
          <p:cNvPr id="3" name="Footer Placeholder 2"/>
          <p:cNvSpPr>
            <a:spLocks noGrp="1"/>
          </p:cNvSpPr>
          <p:nvPr>
            <p:ph type="ftr" sz="quarter" idx="11"/>
          </p:nvPr>
        </p:nvSpPr>
        <p:spPr/>
        <p:txBody>
          <a:bodyPr/>
          <a:lstStyle/>
          <a:p>
            <a:endParaRPr lang="en-IN" dirty="0"/>
          </a:p>
        </p:txBody>
      </p:sp>
      <p:sp>
        <p:nvSpPr>
          <p:cNvPr id="4" name="Slide Number Placeholder 3"/>
          <p:cNvSpPr>
            <a:spLocks noGrp="1"/>
          </p:cNvSpPr>
          <p:nvPr>
            <p:ph type="sldNum" sz="quarter" idx="12"/>
          </p:nvPr>
        </p:nvSpPr>
        <p:spPr/>
        <p:txBody>
          <a:bodyPr/>
          <a:lstStyle/>
          <a:p>
            <a:fld id="{393398D2-F131-43DF-9110-89482416AC55}" type="slidenum">
              <a:rPr lang="en-IN" smtClean="0"/>
              <a:pPr/>
              <a:t>‹#›</a:t>
            </a:fld>
            <a:endParaRPr lang="en-IN" dirty="0"/>
          </a:p>
        </p:txBody>
      </p:sp>
    </p:spTree>
    <p:extLst>
      <p:ext uri="{BB962C8B-B14F-4D97-AF65-F5344CB8AC3E}">
        <p14:creationId xmlns:p14="http://schemas.microsoft.com/office/powerpoint/2010/main" val="4872560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C4FA09A-2AD1-4A9C-A663-1495F8EBBBE8}" type="datetimeFigureOut">
              <a:rPr lang="en-IN" smtClean="0"/>
              <a:pPr/>
              <a:t>13/03/22</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393398D2-F131-43DF-9110-89482416AC55}" type="slidenum">
              <a:rPr lang="en-IN" smtClean="0"/>
              <a:pPr/>
              <a:t>‹#›</a:t>
            </a:fld>
            <a:endParaRPr lang="en-IN" dirty="0"/>
          </a:p>
        </p:txBody>
      </p:sp>
    </p:spTree>
    <p:extLst>
      <p:ext uri="{BB962C8B-B14F-4D97-AF65-F5344CB8AC3E}">
        <p14:creationId xmlns:p14="http://schemas.microsoft.com/office/powerpoint/2010/main" val="37295184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C4FA09A-2AD1-4A9C-A663-1495F8EBBBE8}" type="datetimeFigureOut">
              <a:rPr lang="en-IN" smtClean="0"/>
              <a:pPr/>
              <a:t>13/03/22</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393398D2-F131-43DF-9110-89482416AC55}" type="slidenum">
              <a:rPr lang="en-IN" smtClean="0"/>
              <a:pPr/>
              <a:t>‹#›</a:t>
            </a:fld>
            <a:endParaRPr lang="en-IN" dirty="0"/>
          </a:p>
        </p:txBody>
      </p:sp>
    </p:spTree>
    <p:extLst>
      <p:ext uri="{BB962C8B-B14F-4D97-AF65-F5344CB8AC3E}">
        <p14:creationId xmlns:p14="http://schemas.microsoft.com/office/powerpoint/2010/main" val="37712759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C4FA09A-2AD1-4A9C-A663-1495F8EBBBE8}" type="datetimeFigureOut">
              <a:rPr lang="en-IN" smtClean="0"/>
              <a:pPr/>
              <a:t>13/03/22</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393398D2-F131-43DF-9110-89482416AC55}" type="slidenum">
              <a:rPr lang="en-IN" smtClean="0"/>
              <a:pPr/>
              <a:t>‹#›</a:t>
            </a:fld>
            <a:endParaRPr lang="en-IN" dirty="0"/>
          </a:p>
        </p:txBody>
      </p:sp>
    </p:spTree>
    <p:extLst>
      <p:ext uri="{BB962C8B-B14F-4D97-AF65-F5344CB8AC3E}">
        <p14:creationId xmlns:p14="http://schemas.microsoft.com/office/powerpoint/2010/main" val="2802706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4FA09A-2AD1-4A9C-A663-1495F8EBBBE8}" type="datetimeFigureOut">
              <a:rPr lang="en-IN" smtClean="0"/>
              <a:pPr/>
              <a:t>13/03/22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393398D2-F131-43DF-9110-89482416AC55}" type="slidenum">
              <a:rPr lang="en-IN" smtClean="0"/>
              <a:pPr/>
              <a:t>‹#›</a:t>
            </a:fld>
            <a:endParaRPr lang="en-IN" dirty="0"/>
          </a:p>
        </p:txBody>
      </p:sp>
    </p:spTree>
    <p:extLst>
      <p:ext uri="{BB962C8B-B14F-4D97-AF65-F5344CB8AC3E}">
        <p14:creationId xmlns:p14="http://schemas.microsoft.com/office/powerpoint/2010/main" val="29249788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4FA09A-2AD1-4A9C-A663-1495F8EBBBE8}" type="datetimeFigureOut">
              <a:rPr lang="en-IN" smtClean="0"/>
              <a:pPr/>
              <a:t>13/03/22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393398D2-F131-43DF-9110-89482416AC55}" type="slidenum">
              <a:rPr lang="en-IN" smtClean="0"/>
              <a:pPr/>
              <a:t>‹#›</a:t>
            </a:fld>
            <a:endParaRPr lang="en-IN" dirty="0"/>
          </a:p>
        </p:txBody>
      </p:sp>
    </p:spTree>
    <p:extLst>
      <p:ext uri="{BB962C8B-B14F-4D97-AF65-F5344CB8AC3E}">
        <p14:creationId xmlns:p14="http://schemas.microsoft.com/office/powerpoint/2010/main" val="7468949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4FA09A-2AD1-4A9C-A663-1495F8EBBBE8}" type="datetimeFigureOut">
              <a:rPr lang="en-IN" smtClean="0"/>
              <a:pPr/>
              <a:t>13/03/22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393398D2-F131-43DF-9110-89482416AC55}" type="slidenum">
              <a:rPr lang="en-IN" smtClean="0"/>
              <a:pPr/>
              <a:t>‹#›</a:t>
            </a:fld>
            <a:endParaRPr lang="en-IN" dirty="0"/>
          </a:p>
        </p:txBody>
      </p:sp>
    </p:spTree>
    <p:extLst>
      <p:ext uri="{BB962C8B-B14F-4D97-AF65-F5344CB8AC3E}">
        <p14:creationId xmlns:p14="http://schemas.microsoft.com/office/powerpoint/2010/main" val="21902259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4FA09A-2AD1-4A9C-A663-1495F8EBBBE8}" type="datetimeFigureOut">
              <a:rPr lang="en-IN" smtClean="0"/>
              <a:pPr/>
              <a:t>13/03/22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393398D2-F131-43DF-9110-89482416AC55}" type="slidenum">
              <a:rPr lang="en-IN" smtClean="0"/>
              <a:pPr/>
              <a:t>‹#›</a:t>
            </a:fld>
            <a:endParaRPr lang="en-IN" dirty="0"/>
          </a:p>
        </p:txBody>
      </p:sp>
    </p:spTree>
    <p:extLst>
      <p:ext uri="{BB962C8B-B14F-4D97-AF65-F5344CB8AC3E}">
        <p14:creationId xmlns:p14="http://schemas.microsoft.com/office/powerpoint/2010/main" val="27452196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4FA09A-2AD1-4A9C-A663-1495F8EBBBE8}" type="datetimeFigureOut">
              <a:rPr lang="en-IN" smtClean="0"/>
              <a:pPr/>
              <a:t>13/03/22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393398D2-F131-43DF-9110-89482416AC55}" type="slidenum">
              <a:rPr lang="en-IN" smtClean="0"/>
              <a:pPr/>
              <a:t>‹#›</a:t>
            </a:fld>
            <a:endParaRPr lang="en-IN" dirty="0"/>
          </a:p>
        </p:txBody>
      </p:sp>
    </p:spTree>
    <p:extLst>
      <p:ext uri="{BB962C8B-B14F-4D97-AF65-F5344CB8AC3E}">
        <p14:creationId xmlns:p14="http://schemas.microsoft.com/office/powerpoint/2010/main" val="24894485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4FA09A-2AD1-4A9C-A663-1495F8EBBBE8}" type="datetimeFigureOut">
              <a:rPr lang="en-IN" smtClean="0"/>
              <a:pPr/>
              <a:t>13/03/22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393398D2-F131-43DF-9110-89482416AC55}" type="slidenum">
              <a:rPr lang="en-IN" smtClean="0"/>
              <a:pPr/>
              <a:t>‹#›</a:t>
            </a:fld>
            <a:endParaRPr lang="en-IN" dirty="0"/>
          </a:p>
        </p:txBody>
      </p:sp>
    </p:spTree>
    <p:extLst>
      <p:ext uri="{BB962C8B-B14F-4D97-AF65-F5344CB8AC3E}">
        <p14:creationId xmlns:p14="http://schemas.microsoft.com/office/powerpoint/2010/main" val="41726341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4FA09A-2AD1-4A9C-A663-1495F8EBBBE8}" type="datetimeFigureOut">
              <a:rPr lang="en-IN" smtClean="0"/>
              <a:pPr/>
              <a:t>13/03/22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393398D2-F131-43DF-9110-89482416AC55}" type="slidenum">
              <a:rPr lang="en-IN" smtClean="0"/>
              <a:pPr/>
              <a:t>‹#›</a:t>
            </a:fld>
            <a:endParaRPr lang="en-IN" dirty="0"/>
          </a:p>
        </p:txBody>
      </p:sp>
    </p:spTree>
    <p:extLst>
      <p:ext uri="{BB962C8B-B14F-4D97-AF65-F5344CB8AC3E}">
        <p14:creationId xmlns:p14="http://schemas.microsoft.com/office/powerpoint/2010/main" val="1883919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C4FA09A-2AD1-4A9C-A663-1495F8EBBBE8}" type="datetimeFigureOut">
              <a:rPr lang="en-IN" smtClean="0"/>
              <a:pPr/>
              <a:t>13/03/22</a:t>
            </a:fld>
            <a:endParaRPr lang="en-IN"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93398D2-F131-43DF-9110-89482416AC55}" type="slidenum">
              <a:rPr lang="en-IN" smtClean="0"/>
              <a:pPr/>
              <a:t>‹#›</a:t>
            </a:fld>
            <a:endParaRPr lang="en-IN" dirty="0"/>
          </a:p>
        </p:txBody>
      </p:sp>
    </p:spTree>
    <p:extLst>
      <p:ext uri="{BB962C8B-B14F-4D97-AF65-F5344CB8AC3E}">
        <p14:creationId xmlns:p14="http://schemas.microsoft.com/office/powerpoint/2010/main" val="254574382"/>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 id="2147483783" r:id="rId15"/>
    <p:sldLayoutId id="2147483784" r:id="rId16"/>
    <p:sldLayoutId id="2147483785"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18197" y="228601"/>
            <a:ext cx="9674223" cy="3323808"/>
          </a:xfrm>
        </p:spPr>
        <p:txBody>
          <a:bodyPr>
            <a:noAutofit/>
          </a:bodyPr>
          <a:lstStyle/>
          <a:p>
            <a:pPr algn="ctr"/>
            <a:br>
              <a:rPr lang="en-GB" sz="1600" b="1" i="1" dirty="0">
                <a:latin typeface="Arial" panose="020B0604020202020204" pitchFamily="34" charset="0"/>
                <a:cs typeface="Arial" panose="020B0604020202020204" pitchFamily="34" charset="0"/>
              </a:rPr>
            </a:br>
            <a:br>
              <a:rPr lang="en-GB" sz="3600" b="1" i="1" u="sng" dirty="0">
                <a:latin typeface="Arial" panose="020B0604020202020204" pitchFamily="34" charset="0"/>
                <a:cs typeface="Arial" panose="020B0604020202020204" pitchFamily="34" charset="0"/>
              </a:rPr>
            </a:br>
            <a:br>
              <a:rPr lang="en-GB" sz="2400" b="1" u="sng" dirty="0">
                <a:latin typeface="Arial" panose="020B0604020202020204" pitchFamily="34" charset="0"/>
                <a:cs typeface="Arial" panose="020B0604020202020204" pitchFamily="34" charset="0"/>
              </a:rPr>
            </a:br>
            <a:br>
              <a:rPr lang="en-GB" sz="2400" b="1" u="sng" dirty="0">
                <a:latin typeface="Arial" panose="020B0604020202020204" pitchFamily="34" charset="0"/>
                <a:cs typeface="Arial" panose="020B0604020202020204" pitchFamily="34" charset="0"/>
              </a:rPr>
            </a:br>
            <a:r>
              <a:rPr lang="en-GB" sz="1800" b="1" dirty="0">
                <a:latin typeface="Arial" panose="020B0604020202020204" pitchFamily="34" charset="0"/>
                <a:cs typeface="Arial" panose="020B0604020202020204" pitchFamily="34" charset="0"/>
              </a:rPr>
              <a:t>BMSW-4004</a:t>
            </a:r>
            <a:br>
              <a:rPr lang="en-GB" sz="1800" b="1" dirty="0">
                <a:latin typeface="Arial" panose="020B0604020202020204" pitchFamily="34" charset="0"/>
                <a:cs typeface="Arial" panose="020B0604020202020204" pitchFamily="34" charset="0"/>
              </a:rPr>
            </a:br>
            <a:br>
              <a:rPr lang="en-GB" sz="1800" b="1" dirty="0">
                <a:latin typeface="Arial" panose="020B0604020202020204" pitchFamily="34" charset="0"/>
                <a:cs typeface="Arial" panose="020B0604020202020204" pitchFamily="34" charset="0"/>
              </a:rPr>
            </a:br>
            <a:r>
              <a:rPr lang="en-GB" sz="1800" b="1" dirty="0">
                <a:latin typeface="Arial" panose="020B0604020202020204" pitchFamily="34" charset="0"/>
                <a:cs typeface="Arial" panose="020B0604020202020204" pitchFamily="34" charset="0"/>
              </a:rPr>
              <a:t>Task-1</a:t>
            </a:r>
            <a:br>
              <a:rPr lang="en-GB" sz="1800" b="1" dirty="0">
                <a:latin typeface="Arial" panose="020B0604020202020204" pitchFamily="34" charset="0"/>
                <a:cs typeface="Arial" panose="020B0604020202020204" pitchFamily="34" charset="0"/>
              </a:rPr>
            </a:br>
            <a:r>
              <a:rPr lang="en-GB" sz="1800" b="1" u="sng" dirty="0">
                <a:latin typeface="Arial" panose="020B0604020202020204" pitchFamily="34" charset="0"/>
                <a:cs typeface="Arial" panose="020B0604020202020204" pitchFamily="34" charset="0"/>
              </a:rPr>
              <a:t>Certificate of Higher Education in Skills for the Workplace:</a:t>
            </a:r>
            <a:br>
              <a:rPr lang="en-GB" sz="1800" b="1" u="sng" dirty="0">
                <a:latin typeface="Arial" panose="020B0604020202020204" pitchFamily="34" charset="0"/>
                <a:cs typeface="Arial" panose="020B0604020202020204" pitchFamily="34" charset="0"/>
              </a:rPr>
            </a:br>
            <a:br>
              <a:rPr lang="en-GB" sz="1800" b="1" u="sng" dirty="0">
                <a:latin typeface="Arial" panose="020B0604020202020204" pitchFamily="34" charset="0"/>
                <a:cs typeface="Arial" panose="020B0604020202020204" pitchFamily="34" charset="0"/>
              </a:rPr>
            </a:br>
            <a:r>
              <a:rPr lang="en-GB" sz="1800" b="1" u="sng" dirty="0">
                <a:latin typeface="Arial" panose="020B0604020202020204" pitchFamily="34" charset="0"/>
                <a:cs typeface="Arial" panose="020B0604020202020204" pitchFamily="34" charset="0"/>
              </a:rPr>
              <a:t>Problem Solving and Decision Making</a:t>
            </a:r>
            <a:br>
              <a:rPr lang="en-GB" sz="1800" b="1" i="1" dirty="0">
                <a:latin typeface="Arial" panose="020B0604020202020204" pitchFamily="34" charset="0"/>
                <a:cs typeface="Arial" panose="020B0604020202020204" pitchFamily="34" charset="0"/>
              </a:rPr>
            </a:br>
            <a:br>
              <a:rPr lang="en-GB" sz="1800" b="1" i="1" dirty="0">
                <a:latin typeface="Arial" panose="020B0604020202020204" pitchFamily="34" charset="0"/>
                <a:cs typeface="Arial" panose="020B0604020202020204" pitchFamily="34" charset="0"/>
              </a:rPr>
            </a:br>
            <a:r>
              <a:rPr lang="en-GB" sz="1800" b="1" i="1" dirty="0">
                <a:latin typeface="Arial" panose="020B0604020202020204" pitchFamily="34" charset="0"/>
                <a:cs typeface="Arial" panose="020B0604020202020204" pitchFamily="34" charset="0"/>
              </a:rPr>
              <a:t>Bestie  Jose</a:t>
            </a:r>
            <a:br>
              <a:rPr lang="en-GB" sz="1800" b="1" i="1" dirty="0">
                <a:latin typeface="Arial" panose="020B0604020202020204" pitchFamily="34" charset="0"/>
                <a:cs typeface="Arial" panose="020B0604020202020204" pitchFamily="34" charset="0"/>
              </a:rPr>
            </a:br>
            <a:br>
              <a:rPr lang="en-GB" sz="3600" b="1" i="1" u="sng" dirty="0">
                <a:latin typeface="Arial" panose="020B0604020202020204" pitchFamily="34" charset="0"/>
                <a:cs typeface="Arial" panose="020B0604020202020204" pitchFamily="34" charset="0"/>
              </a:rPr>
            </a:br>
            <a:r>
              <a:rPr lang="en-GB" sz="1600" i="1" dirty="0">
                <a:latin typeface="Arial" panose="020B0604020202020204" pitchFamily="34" charset="0"/>
                <a:cs typeface="Arial" panose="020B0604020202020204" pitchFamily="34" charset="0"/>
              </a:rPr>
              <a:t>Submitted by:- Saima Faser - 2108665</a:t>
            </a:r>
            <a:br>
              <a:rPr lang="en-IN" sz="1600" dirty="0">
                <a:latin typeface="Arial" panose="020B0604020202020204" pitchFamily="34" charset="0"/>
                <a:cs typeface="Arial" panose="020B0604020202020204" pitchFamily="34" charset="0"/>
              </a:rPr>
            </a:br>
            <a:endParaRPr lang="en-IN" sz="16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5790952" y="3556177"/>
            <a:ext cx="5117453" cy="2574165"/>
          </a:xfrm>
          <a:prstGeom prst="rect">
            <a:avLst/>
          </a:prstGeom>
        </p:spPr>
      </p:pic>
    </p:spTree>
    <p:extLst>
      <p:ext uri="{BB962C8B-B14F-4D97-AF65-F5344CB8AC3E}">
        <p14:creationId xmlns:p14="http://schemas.microsoft.com/office/powerpoint/2010/main" val="30977086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0"/>
            <a:ext cx="10018713" cy="1752599"/>
          </a:xfrm>
        </p:spPr>
        <p:txBody>
          <a:bodyPr>
            <a:normAutofit/>
          </a:bodyPr>
          <a:lstStyle/>
          <a:p>
            <a:r>
              <a:rPr lang="en-IN" b="1" u="sng" dirty="0">
                <a:latin typeface="Arial" panose="020B0604020202020204" pitchFamily="34" charset="0"/>
                <a:cs typeface="Arial" panose="020B0604020202020204" pitchFamily="34" charset="0"/>
              </a:rPr>
              <a:t>Introduction</a:t>
            </a:r>
          </a:p>
        </p:txBody>
      </p:sp>
      <p:sp>
        <p:nvSpPr>
          <p:cNvPr id="3" name="Content Placeholder 2"/>
          <p:cNvSpPr>
            <a:spLocks noGrp="1"/>
          </p:cNvSpPr>
          <p:nvPr>
            <p:ph idx="1"/>
          </p:nvPr>
        </p:nvSpPr>
        <p:spPr>
          <a:xfrm>
            <a:off x="1484308" y="1513333"/>
            <a:ext cx="10018713" cy="3124201"/>
          </a:xfrm>
        </p:spPr>
        <p:txBody>
          <a:bodyPr>
            <a:normAutofit/>
          </a:bodyPr>
          <a:lstStyle/>
          <a:p>
            <a:pPr algn="just">
              <a:lnSpc>
                <a:spcPct val="150000"/>
              </a:lnSpc>
            </a:pPr>
            <a:r>
              <a:rPr lang="en-GB" sz="1800" dirty="0">
                <a:latin typeface="Arial" panose="020B0604020202020204" pitchFamily="34" charset="0"/>
                <a:cs typeface="Arial" panose="020B0604020202020204" pitchFamily="34" charset="0"/>
              </a:rPr>
              <a:t>This presentation is based on Mid Cheshire Hospitals NHS Foundation Trust (MCHT), which are facing a wide range of issue in managing staff absentees. This company is facing issues with a high turnover and absenteeism in their company for manage target of analysing 4.51% </a:t>
            </a:r>
            <a:endParaRPr lang="en-IN" sz="1800" dirty="0">
              <a:latin typeface="Arial" panose="020B0604020202020204" pitchFamily="34" charset="0"/>
              <a:cs typeface="Arial" panose="020B0604020202020204" pitchFamily="34" charset="0"/>
            </a:endParaRPr>
          </a:p>
          <a:p>
            <a:pPr algn="just">
              <a:lnSpc>
                <a:spcPct val="150000"/>
              </a:lnSpc>
            </a:pPr>
            <a:r>
              <a:rPr lang="en-GB" sz="1800" dirty="0">
                <a:latin typeface="Arial" panose="020B0604020202020204" pitchFamily="34" charset="0"/>
                <a:cs typeface="Arial" panose="020B0604020202020204" pitchFamily="34" charset="0"/>
              </a:rPr>
              <a:t>This presentation includes different measures taken by company to control absenteeism. </a:t>
            </a:r>
            <a:endParaRPr lang="en-IN" sz="1800" dirty="0">
              <a:latin typeface="Arial" panose="020B0604020202020204" pitchFamily="34" charset="0"/>
              <a:cs typeface="Arial" panose="020B0604020202020204" pitchFamily="34" charset="0"/>
            </a:endParaRPr>
          </a:p>
          <a:p>
            <a:pPr algn="just">
              <a:lnSpc>
                <a:spcPct val="150000"/>
              </a:lnSpc>
            </a:pPr>
            <a:endParaRPr lang="en-IN" sz="18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7843234" y="4396123"/>
            <a:ext cx="3659787" cy="2233276"/>
          </a:xfrm>
          <a:prstGeom prst="rect">
            <a:avLst/>
          </a:prstGeom>
        </p:spPr>
      </p:pic>
    </p:spTree>
    <p:extLst>
      <p:ext uri="{BB962C8B-B14F-4D97-AF65-F5344CB8AC3E}">
        <p14:creationId xmlns:p14="http://schemas.microsoft.com/office/powerpoint/2010/main" val="9140300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9251" y="338072"/>
            <a:ext cx="10942749" cy="1246030"/>
          </a:xfrm>
        </p:spPr>
        <p:txBody>
          <a:bodyPr>
            <a:noAutofit/>
          </a:bodyPr>
          <a:lstStyle/>
          <a:p>
            <a:pPr lvl="1" algn="ctr" defTabSz="457200" rtl="0">
              <a:spcBef>
                <a:spcPct val="0"/>
              </a:spcBef>
            </a:pPr>
            <a:r>
              <a:rPr lang="en-GB" sz="4000" b="1" u="sng" dirty="0">
                <a:latin typeface="Arial" panose="020B0604020202020204" pitchFamily="34" charset="0"/>
                <a:cs typeface="Arial" panose="020B0604020202020204" pitchFamily="34" charset="0"/>
              </a:rPr>
              <a:t>Nature of problem on employees and organisations</a:t>
            </a:r>
            <a:br>
              <a:rPr lang="en-IN" sz="4000" b="1" u="sng" dirty="0">
                <a:latin typeface="Arial" panose="020B0604020202020204" pitchFamily="34" charset="0"/>
                <a:cs typeface="Arial" panose="020B0604020202020204" pitchFamily="34" charset="0"/>
              </a:rPr>
            </a:br>
            <a:endParaRPr lang="en-IN"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595928" y="1807335"/>
            <a:ext cx="10018713" cy="3124201"/>
          </a:xfrm>
        </p:spPr>
        <p:txBody>
          <a:bodyPr>
            <a:noAutofit/>
          </a:bodyPr>
          <a:lstStyle/>
          <a:p>
            <a:pPr algn="just">
              <a:lnSpc>
                <a:spcPct val="150000"/>
              </a:lnSpc>
            </a:pPr>
            <a:r>
              <a:rPr lang="en-GB" sz="1800" dirty="0">
                <a:latin typeface="Arial" panose="020B0604020202020204" pitchFamily="34" charset="0"/>
                <a:cs typeface="Arial" panose="020B0604020202020204" pitchFamily="34" charset="0"/>
              </a:rPr>
              <a:t>Employee’s absenteeism is defined by managing frequent absence of the employee from their workplace. </a:t>
            </a:r>
          </a:p>
          <a:p>
            <a:pPr algn="just">
              <a:lnSpc>
                <a:spcPct val="150000"/>
              </a:lnSpc>
            </a:pPr>
            <a:r>
              <a:rPr lang="en-GB" sz="1800" dirty="0">
                <a:latin typeface="Arial" panose="020B0604020202020204" pitchFamily="34" charset="0"/>
                <a:cs typeface="Arial" panose="020B0604020202020204" pitchFamily="34" charset="0"/>
              </a:rPr>
              <a:t>Mid Cheshire Hospitals NHS Foundation Trust’s employees are facing the major impact of this problem in the company, this is due to facing issue with pay checks, losing their values and having the fear of losing their jobs in some unidentified factors. </a:t>
            </a:r>
          </a:p>
          <a:p>
            <a:pPr algn="just">
              <a:lnSpc>
                <a:spcPct val="150000"/>
              </a:lnSpc>
            </a:pPr>
            <a:r>
              <a:rPr lang="en-GB" sz="1800" dirty="0">
                <a:latin typeface="Arial" panose="020B0604020202020204" pitchFamily="34" charset="0"/>
                <a:cs typeface="Arial" panose="020B0604020202020204" pitchFamily="34" charset="0"/>
              </a:rPr>
              <a:t>Every organisations have their own protocols to manage the resources and make functions to handle the crises including the issue of employee’s absentees in their company.</a:t>
            </a:r>
            <a:endParaRPr lang="en-IN" sz="18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8203842" y="5048183"/>
            <a:ext cx="3600919" cy="1552575"/>
          </a:xfrm>
          <a:prstGeom prst="rect">
            <a:avLst/>
          </a:prstGeom>
        </p:spPr>
      </p:pic>
    </p:spTree>
    <p:extLst>
      <p:ext uri="{BB962C8B-B14F-4D97-AF65-F5344CB8AC3E}">
        <p14:creationId xmlns:p14="http://schemas.microsoft.com/office/powerpoint/2010/main" val="29447854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Arial" panose="020B0604020202020204" pitchFamily="34" charset="0"/>
                <a:cs typeface="Arial" panose="020B0604020202020204" pitchFamily="34" charset="0"/>
              </a:rPr>
              <a:t>Impact of problem on employees and organisations</a:t>
            </a:r>
            <a:endParaRPr lang="en-IN" dirty="0"/>
          </a:p>
        </p:txBody>
      </p:sp>
      <p:sp>
        <p:nvSpPr>
          <p:cNvPr id="3" name="Content Placeholder 2"/>
          <p:cNvSpPr>
            <a:spLocks noGrp="1"/>
          </p:cNvSpPr>
          <p:nvPr>
            <p:ph idx="1"/>
          </p:nvPr>
        </p:nvSpPr>
        <p:spPr/>
        <p:txBody>
          <a:bodyPr>
            <a:normAutofit/>
          </a:bodyPr>
          <a:lstStyle/>
          <a:p>
            <a:pPr marL="0" indent="0" algn="just">
              <a:lnSpc>
                <a:spcPct val="150000"/>
              </a:lnSpc>
              <a:buNone/>
            </a:pPr>
            <a:r>
              <a:rPr lang="en-GB" sz="1800" dirty="0">
                <a:latin typeface="Arial" panose="020B0604020202020204" pitchFamily="34" charset="0"/>
                <a:cs typeface="Arial" panose="020B0604020202020204" pitchFamily="34" charset="0"/>
              </a:rPr>
              <a:t>At the same time, employers and the company also faced the worst impact of employee’s absenteeism due to being understaffed, increased liabilities and additional labour costs to manage and cover up the process and missed the work hours in an effective and applicable way (</a:t>
            </a:r>
            <a:r>
              <a:rPr lang="en-IN" sz="1800" dirty="0">
                <a:latin typeface="Arial" panose="020B0604020202020204" pitchFamily="34" charset="0"/>
                <a:cs typeface="Arial" panose="020B0604020202020204" pitchFamily="34" charset="0"/>
              </a:rPr>
              <a:t>Dodokh, 2022</a:t>
            </a:r>
            <a:r>
              <a:rPr lang="en-GB" sz="1800" dirty="0">
                <a:latin typeface="Arial" panose="020B0604020202020204" pitchFamily="34" charset="0"/>
                <a:cs typeface="Arial" panose="020B0604020202020204" pitchFamily="34" charset="0"/>
              </a:rPr>
              <a:t>). This issue is further being associated to manage common reasons and make the growth in employee’s absences which are totally justified and collect the data in an effective and applicable way. </a:t>
            </a:r>
            <a:endParaRPr lang="en-IN" sz="1800" dirty="0">
              <a:latin typeface="Arial" panose="020B0604020202020204" pitchFamily="34" charset="0"/>
              <a:cs typeface="Arial" panose="020B0604020202020204" pitchFamily="34" charset="0"/>
            </a:endParaRPr>
          </a:p>
          <a:p>
            <a:pPr marL="0" indent="0" algn="just">
              <a:lnSpc>
                <a:spcPct val="150000"/>
              </a:lnSpc>
              <a:buNone/>
            </a:pPr>
            <a:endParaRPr lang="en-IN"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60547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0"/>
            <a:ext cx="10018713" cy="1081825"/>
          </a:xfrm>
        </p:spPr>
        <p:txBody>
          <a:bodyPr/>
          <a:lstStyle/>
          <a:p>
            <a:r>
              <a:rPr lang="en-IN" b="1" u="sng" dirty="0">
                <a:latin typeface="Arial" panose="020B0604020202020204" pitchFamily="34" charset="0"/>
                <a:cs typeface="Arial" panose="020B0604020202020204" pitchFamily="34" charset="0"/>
              </a:rPr>
              <a:t>Swot analysis </a:t>
            </a:r>
          </a:p>
        </p:txBody>
      </p:sp>
      <p:sp>
        <p:nvSpPr>
          <p:cNvPr id="3" name="Content Placeholder 2"/>
          <p:cNvSpPr>
            <a:spLocks noGrp="1"/>
          </p:cNvSpPr>
          <p:nvPr>
            <p:ph idx="1"/>
          </p:nvPr>
        </p:nvSpPr>
        <p:spPr>
          <a:xfrm>
            <a:off x="1368400" y="838199"/>
            <a:ext cx="10596073" cy="4970173"/>
          </a:xfrm>
        </p:spPr>
        <p:txBody>
          <a:bodyPr>
            <a:noAutofit/>
          </a:bodyPr>
          <a:lstStyle/>
          <a:p>
            <a:pPr marL="0" indent="0">
              <a:buNone/>
            </a:pPr>
            <a:r>
              <a:rPr lang="en-GB" sz="1800" b="1" dirty="0">
                <a:latin typeface="Arial" panose="020B0604020202020204" pitchFamily="34" charset="0"/>
                <a:cs typeface="Arial" panose="020B0604020202020204" pitchFamily="34" charset="0"/>
              </a:rPr>
              <a:t>Strength:</a:t>
            </a:r>
            <a:endParaRPr lang="en-IN"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They provide the formal mental health and wellbeing support as long as the employee of the company needed.</a:t>
            </a:r>
            <a:endParaRPr lang="en-IN" sz="1800" dirty="0">
              <a:latin typeface="Arial" panose="020B0604020202020204" pitchFamily="34" charset="0"/>
              <a:cs typeface="Arial" panose="020B0604020202020204" pitchFamily="34" charset="0"/>
            </a:endParaRPr>
          </a:p>
          <a:p>
            <a:pPr marL="0" indent="0">
              <a:buNone/>
            </a:pPr>
            <a:r>
              <a:rPr lang="en-GB" sz="1800" b="1" dirty="0">
                <a:latin typeface="Arial" panose="020B0604020202020204" pitchFamily="34" charset="0"/>
                <a:cs typeface="Arial" panose="020B0604020202020204" pitchFamily="34" charset="0"/>
              </a:rPr>
              <a:t>Weaknesses:</a:t>
            </a:r>
            <a:endParaRPr lang="en-IN"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Employees may feel trust losses in the company while working with business environment.</a:t>
            </a:r>
            <a:endParaRPr lang="en-IN" sz="1800" dirty="0">
              <a:latin typeface="Arial" panose="020B0604020202020204" pitchFamily="34" charset="0"/>
              <a:cs typeface="Arial" panose="020B0604020202020204" pitchFamily="34" charset="0"/>
            </a:endParaRPr>
          </a:p>
          <a:p>
            <a:pPr marL="0" indent="0">
              <a:buNone/>
            </a:pPr>
            <a:r>
              <a:rPr lang="en-GB" sz="1800" b="1" dirty="0">
                <a:latin typeface="Arial" panose="020B0604020202020204" pitchFamily="34" charset="0"/>
                <a:cs typeface="Arial" panose="020B0604020202020204" pitchFamily="34" charset="0"/>
              </a:rPr>
              <a:t>Threats:</a:t>
            </a:r>
            <a:endParaRPr lang="en-IN"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Higher rate of employee’s absenteeism is the major threat for the company</a:t>
            </a:r>
            <a:endParaRPr lang="en-IN" sz="1800" dirty="0">
              <a:latin typeface="Arial" panose="020B0604020202020204" pitchFamily="34" charset="0"/>
              <a:cs typeface="Arial" panose="020B0604020202020204" pitchFamily="34" charset="0"/>
            </a:endParaRPr>
          </a:p>
          <a:p>
            <a:pPr marL="0" indent="0">
              <a:buNone/>
            </a:pPr>
            <a:r>
              <a:rPr lang="en-GB" sz="1800" b="1" dirty="0">
                <a:latin typeface="Arial" panose="020B0604020202020204" pitchFamily="34" charset="0"/>
                <a:cs typeface="Arial" panose="020B0604020202020204" pitchFamily="34" charset="0"/>
              </a:rPr>
              <a:t>Opportunities:</a:t>
            </a:r>
            <a:endParaRPr lang="en-IN"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They also provide some major experiencing the growth in the respective company and provide systematic resources for getting successful in the health sectors.</a:t>
            </a:r>
            <a:endParaRPr lang="en-IN" sz="1800" dirty="0">
              <a:latin typeface="Arial" panose="020B0604020202020204" pitchFamily="34" charset="0"/>
              <a:cs typeface="Arial" panose="020B0604020202020204" pitchFamily="34" charset="0"/>
            </a:endParaRPr>
          </a:p>
          <a:p>
            <a:endParaRPr lang="en-IN" sz="18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8354498" y="5203066"/>
            <a:ext cx="3609975" cy="1533658"/>
          </a:xfrm>
          <a:prstGeom prst="rect">
            <a:avLst/>
          </a:prstGeom>
        </p:spPr>
      </p:pic>
    </p:spTree>
    <p:extLst>
      <p:ext uri="{BB962C8B-B14F-4D97-AF65-F5344CB8AC3E}">
        <p14:creationId xmlns:p14="http://schemas.microsoft.com/office/powerpoint/2010/main" val="17244253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7190" y="0"/>
            <a:ext cx="10018713" cy="1493949"/>
          </a:xfrm>
        </p:spPr>
        <p:txBody>
          <a:bodyPr/>
          <a:lstStyle/>
          <a:p>
            <a:r>
              <a:rPr lang="en-IN" b="1" u="sng" dirty="0">
                <a:latin typeface="Arial" panose="020B0604020202020204" pitchFamily="34" charset="0"/>
                <a:cs typeface="Arial" panose="020B0604020202020204" pitchFamily="34" charset="0"/>
              </a:rPr>
              <a:t>Pestle analysis</a:t>
            </a:r>
          </a:p>
        </p:txBody>
      </p:sp>
      <p:sp>
        <p:nvSpPr>
          <p:cNvPr id="3" name="Content Placeholder 2"/>
          <p:cNvSpPr>
            <a:spLocks noGrp="1"/>
          </p:cNvSpPr>
          <p:nvPr>
            <p:ph idx="1"/>
          </p:nvPr>
        </p:nvSpPr>
        <p:spPr>
          <a:xfrm>
            <a:off x="1381280" y="1300767"/>
            <a:ext cx="10653825" cy="4056844"/>
          </a:xfrm>
        </p:spPr>
        <p:txBody>
          <a:bodyPr>
            <a:noAutofit/>
          </a:bodyPr>
          <a:lstStyle/>
          <a:p>
            <a:pPr marL="0" indent="0" algn="just">
              <a:lnSpc>
                <a:spcPct val="150000"/>
              </a:lnSpc>
              <a:buNone/>
            </a:pPr>
            <a:r>
              <a:rPr lang="en-GB" sz="1800" dirty="0">
                <a:latin typeface="Arial" panose="020B0604020202020204" pitchFamily="34" charset="0"/>
                <a:cs typeface="Arial" panose="020B0604020202020204" pitchFamily="34" charset="0"/>
              </a:rPr>
              <a:t>With the help of macro environment for managing the factors which help to contributing the respective problems in an effective way. There are other resourceful ways to gather information and manage wider range of impact on pestle analysis.</a:t>
            </a:r>
            <a:endParaRPr lang="en-GB" sz="1800" b="1" dirty="0">
              <a:latin typeface="Arial" panose="020B0604020202020204" pitchFamily="34" charset="0"/>
              <a:cs typeface="Arial" panose="020B0604020202020204" pitchFamily="34" charset="0"/>
            </a:endParaRPr>
          </a:p>
          <a:p>
            <a:pPr algn="just">
              <a:lnSpc>
                <a:spcPct val="150000"/>
              </a:lnSpc>
            </a:pPr>
            <a:r>
              <a:rPr lang="en-GB" sz="1800" b="1" dirty="0">
                <a:latin typeface="Arial" panose="020B0604020202020204" pitchFamily="34" charset="0"/>
                <a:cs typeface="Arial" panose="020B0604020202020204" pitchFamily="34" charset="0"/>
              </a:rPr>
              <a:t>Political</a:t>
            </a:r>
            <a:r>
              <a:rPr lang="en-GB" sz="1800" dirty="0">
                <a:latin typeface="Arial" panose="020B0604020202020204" pitchFamily="34" charset="0"/>
                <a:cs typeface="Arial" panose="020B0604020202020204" pitchFamily="34" charset="0"/>
              </a:rPr>
              <a:t>: These are the factors which are associated to tax, employment laws and introduction to the new laws and manage business policies.</a:t>
            </a:r>
          </a:p>
          <a:p>
            <a:pPr algn="just">
              <a:lnSpc>
                <a:spcPct val="150000"/>
              </a:lnSpc>
            </a:pPr>
            <a:r>
              <a:rPr lang="en-GB" sz="1800" b="1" dirty="0">
                <a:latin typeface="Arial" panose="020B0604020202020204" pitchFamily="34" charset="0"/>
                <a:cs typeface="Arial" panose="020B0604020202020204" pitchFamily="34" charset="0"/>
              </a:rPr>
              <a:t>Economic</a:t>
            </a:r>
            <a:r>
              <a:rPr lang="en-GB" sz="1800" dirty="0">
                <a:latin typeface="Arial" panose="020B0604020202020204" pitchFamily="34" charset="0"/>
                <a:cs typeface="Arial" panose="020B0604020202020204" pitchFamily="34" charset="0"/>
              </a:rPr>
              <a:t>: These are associated to some wider terms with high national and international approaches. This is very important to stay connected with the costs, tax and revenue amount of the company and get benefit to the employees also for manage the resources. </a:t>
            </a:r>
            <a:endParaRPr lang="en-IN" sz="18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8425130" y="5254580"/>
            <a:ext cx="3609975" cy="1500389"/>
          </a:xfrm>
          <a:prstGeom prst="rect">
            <a:avLst/>
          </a:prstGeom>
        </p:spPr>
      </p:pic>
    </p:spTree>
    <p:extLst>
      <p:ext uri="{BB962C8B-B14F-4D97-AF65-F5344CB8AC3E}">
        <p14:creationId xmlns:p14="http://schemas.microsoft.com/office/powerpoint/2010/main" val="1886206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7342" y="183524"/>
            <a:ext cx="10018713" cy="1752599"/>
          </a:xfrm>
        </p:spPr>
        <p:txBody>
          <a:bodyPr/>
          <a:lstStyle/>
          <a:p>
            <a:r>
              <a:rPr lang="en-IN" b="1" u="sng" dirty="0">
                <a:latin typeface="Arial" panose="020B0604020202020204" pitchFamily="34" charset="0"/>
                <a:cs typeface="Arial" panose="020B0604020202020204" pitchFamily="34" charset="0"/>
              </a:rPr>
              <a:t>Continue</a:t>
            </a:r>
          </a:p>
        </p:txBody>
      </p:sp>
      <p:sp>
        <p:nvSpPr>
          <p:cNvPr id="3" name="Content Placeholder 2"/>
          <p:cNvSpPr>
            <a:spLocks noGrp="1"/>
          </p:cNvSpPr>
          <p:nvPr>
            <p:ph idx="1"/>
          </p:nvPr>
        </p:nvSpPr>
        <p:spPr>
          <a:xfrm>
            <a:off x="1407037" y="1842751"/>
            <a:ext cx="10018713" cy="3124201"/>
          </a:xfrm>
        </p:spPr>
        <p:txBody>
          <a:bodyPr>
            <a:normAutofit/>
          </a:bodyPr>
          <a:lstStyle/>
          <a:p>
            <a:pPr algn="just">
              <a:lnSpc>
                <a:spcPct val="150000"/>
              </a:lnSpc>
            </a:pPr>
            <a:r>
              <a:rPr lang="en-GB" sz="1800" b="1" dirty="0">
                <a:latin typeface="Arial" panose="020B0604020202020204" pitchFamily="34" charset="0"/>
                <a:cs typeface="Arial" panose="020B0604020202020204" pitchFamily="34" charset="0"/>
              </a:rPr>
              <a:t>Environmental</a:t>
            </a:r>
            <a:r>
              <a:rPr lang="en-GB" sz="1800" dirty="0">
                <a:latin typeface="Arial" panose="020B0604020202020204" pitchFamily="34" charset="0"/>
                <a:cs typeface="Arial" panose="020B0604020202020204" pitchFamily="34" charset="0"/>
              </a:rPr>
              <a:t>: These are concerned with high business impact on the environment and its ecological footprint (</a:t>
            </a:r>
            <a:r>
              <a:rPr lang="en-IN" sz="1800" dirty="0">
                <a:latin typeface="Arial" panose="020B0604020202020204" pitchFamily="34" charset="0"/>
                <a:cs typeface="Arial" panose="020B0604020202020204" pitchFamily="34" charset="0"/>
              </a:rPr>
              <a:t>Ford et.al., 2022</a:t>
            </a:r>
            <a:r>
              <a:rPr lang="en-GB" sz="1800" dirty="0">
                <a:latin typeface="Arial" panose="020B0604020202020204" pitchFamily="34" charset="0"/>
                <a:cs typeface="Arial" panose="020B0604020202020204" pitchFamily="34" charset="0"/>
              </a:rPr>
              <a:t>). </a:t>
            </a:r>
            <a:endParaRPr lang="en-IN" sz="1800" dirty="0">
              <a:latin typeface="Arial" panose="020B0604020202020204" pitchFamily="34" charset="0"/>
              <a:cs typeface="Arial" panose="020B0604020202020204" pitchFamily="34" charset="0"/>
            </a:endParaRPr>
          </a:p>
          <a:p>
            <a:pPr algn="just">
              <a:lnSpc>
                <a:spcPct val="150000"/>
              </a:lnSpc>
            </a:pPr>
            <a:r>
              <a:rPr lang="en-GB" sz="1800" b="1" dirty="0">
                <a:latin typeface="Arial" panose="020B0604020202020204" pitchFamily="34" charset="0"/>
                <a:cs typeface="Arial" panose="020B0604020202020204" pitchFamily="34" charset="0"/>
              </a:rPr>
              <a:t>Social:</a:t>
            </a:r>
            <a:r>
              <a:rPr lang="en-GB" sz="1800" dirty="0">
                <a:latin typeface="Arial" panose="020B0604020202020204" pitchFamily="34" charset="0"/>
                <a:cs typeface="Arial" panose="020B0604020202020204" pitchFamily="34" charset="0"/>
              </a:rPr>
              <a:t> It task the amount of consideration which are associated to different attitudes and evolving the views and make the need for manage company’s people. After the impact of Covid-19 many of the businesses affect and their employees get demotivated. </a:t>
            </a:r>
            <a:endParaRPr lang="en-IN" sz="1800" dirty="0">
              <a:latin typeface="Arial" panose="020B0604020202020204" pitchFamily="34" charset="0"/>
              <a:cs typeface="Arial" panose="020B0604020202020204" pitchFamily="34" charset="0"/>
            </a:endParaRPr>
          </a:p>
          <a:p>
            <a:pPr algn="just">
              <a:lnSpc>
                <a:spcPct val="150000"/>
              </a:lnSpc>
            </a:pPr>
            <a:endParaRPr lang="en-IN" sz="18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7284724" y="4483054"/>
            <a:ext cx="4321331" cy="2143125"/>
          </a:xfrm>
          <a:prstGeom prst="rect">
            <a:avLst/>
          </a:prstGeom>
        </p:spPr>
      </p:pic>
    </p:spTree>
    <p:extLst>
      <p:ext uri="{BB962C8B-B14F-4D97-AF65-F5344CB8AC3E}">
        <p14:creationId xmlns:p14="http://schemas.microsoft.com/office/powerpoint/2010/main" val="29969167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132009"/>
            <a:ext cx="10018713" cy="1555123"/>
          </a:xfrm>
        </p:spPr>
        <p:txBody>
          <a:bodyPr/>
          <a:lstStyle/>
          <a:p>
            <a:r>
              <a:rPr lang="en-IN" b="1" u="sng" dirty="0">
                <a:latin typeface="Arial" panose="020B0604020202020204" pitchFamily="34" charset="0"/>
                <a:cs typeface="Arial" panose="020B0604020202020204" pitchFamily="34" charset="0"/>
              </a:rPr>
              <a:t>Continue</a:t>
            </a:r>
          </a:p>
        </p:txBody>
      </p:sp>
      <p:sp>
        <p:nvSpPr>
          <p:cNvPr id="3" name="Content Placeholder 2"/>
          <p:cNvSpPr>
            <a:spLocks noGrp="1"/>
          </p:cNvSpPr>
          <p:nvPr>
            <p:ph idx="1"/>
          </p:nvPr>
        </p:nvSpPr>
        <p:spPr>
          <a:xfrm>
            <a:off x="1613098" y="1687132"/>
            <a:ext cx="10018713" cy="3124201"/>
          </a:xfrm>
        </p:spPr>
        <p:txBody>
          <a:bodyPr>
            <a:normAutofit/>
          </a:bodyPr>
          <a:lstStyle/>
          <a:p>
            <a:pPr algn="just">
              <a:lnSpc>
                <a:spcPct val="150000"/>
              </a:lnSpc>
            </a:pPr>
            <a:r>
              <a:rPr lang="en-GB" sz="1800" b="1" dirty="0">
                <a:latin typeface="Arial" panose="020B0604020202020204" pitchFamily="34" charset="0"/>
                <a:cs typeface="Arial" panose="020B0604020202020204" pitchFamily="34" charset="0"/>
              </a:rPr>
              <a:t>Technological</a:t>
            </a:r>
            <a:r>
              <a:rPr lang="en-GB" sz="1800" dirty="0">
                <a:latin typeface="Arial" panose="020B0604020202020204" pitchFamily="34" charset="0"/>
                <a:cs typeface="Arial" panose="020B0604020202020204" pitchFamily="34" charset="0"/>
              </a:rPr>
              <a:t>: Many of the businesses are using high range of profit which are associated to make growth and embracing the technology. That will provide the high competitive advantage to the company and generate the values for the business functions in the company.  </a:t>
            </a:r>
            <a:endParaRPr lang="en-IN" sz="1800" dirty="0">
              <a:latin typeface="Arial" panose="020B0604020202020204" pitchFamily="34" charset="0"/>
              <a:cs typeface="Arial" panose="020B0604020202020204" pitchFamily="34" charset="0"/>
            </a:endParaRPr>
          </a:p>
          <a:p>
            <a:pPr algn="just">
              <a:lnSpc>
                <a:spcPct val="150000"/>
              </a:lnSpc>
            </a:pPr>
            <a:r>
              <a:rPr lang="en-GB" sz="1800" b="1" dirty="0">
                <a:latin typeface="Arial" panose="020B0604020202020204" pitchFamily="34" charset="0"/>
                <a:cs typeface="Arial" panose="020B0604020202020204" pitchFamily="34" charset="0"/>
              </a:rPr>
              <a:t>Legal</a:t>
            </a:r>
            <a:r>
              <a:rPr lang="en-GB" sz="1800" dirty="0">
                <a:latin typeface="Arial" panose="020B0604020202020204" pitchFamily="34" charset="0"/>
                <a:cs typeface="Arial" panose="020B0604020202020204" pitchFamily="34" charset="0"/>
              </a:rPr>
              <a:t>: Employment laws and other processing factors are associated to manage over time and HR practitioners to understand the changes that affect the company policies. </a:t>
            </a:r>
            <a:endParaRPr lang="en-IN" sz="1800" dirty="0">
              <a:latin typeface="Arial" panose="020B0604020202020204" pitchFamily="34" charset="0"/>
              <a:cs typeface="Arial" panose="020B0604020202020204" pitchFamily="34" charset="0"/>
            </a:endParaRPr>
          </a:p>
          <a:p>
            <a:pPr algn="just">
              <a:lnSpc>
                <a:spcPct val="150000"/>
              </a:lnSpc>
            </a:pPr>
            <a:endParaRPr lang="en-IN" sz="18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7933386" y="4237148"/>
            <a:ext cx="4078041" cy="2467109"/>
          </a:xfrm>
          <a:prstGeom prst="rect">
            <a:avLst/>
          </a:prstGeom>
        </p:spPr>
      </p:pic>
    </p:spTree>
    <p:extLst>
      <p:ext uri="{BB962C8B-B14F-4D97-AF65-F5344CB8AC3E}">
        <p14:creationId xmlns:p14="http://schemas.microsoft.com/office/powerpoint/2010/main" val="38220228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260797"/>
            <a:ext cx="10018713" cy="1752599"/>
          </a:xfrm>
        </p:spPr>
        <p:txBody>
          <a:bodyPr/>
          <a:lstStyle/>
          <a:p>
            <a:r>
              <a:rPr lang="en-IN" b="1" u="sng" dirty="0">
                <a:latin typeface="Arial" panose="020B0604020202020204" pitchFamily="34" charset="0"/>
                <a:cs typeface="Arial" panose="020B0604020202020204" pitchFamily="34" charset="0"/>
              </a:rPr>
              <a:t>Fish bone diagram</a:t>
            </a:r>
          </a:p>
        </p:txBody>
      </p:sp>
      <p:pic>
        <p:nvPicPr>
          <p:cNvPr id="15" name="Picture 14"/>
          <p:cNvPicPr>
            <a:picLocks noChangeAspect="1"/>
          </p:cNvPicPr>
          <p:nvPr/>
        </p:nvPicPr>
        <p:blipFill>
          <a:blip r:embed="rId2"/>
          <a:stretch>
            <a:fillRect/>
          </a:stretch>
        </p:blipFill>
        <p:spPr>
          <a:xfrm>
            <a:off x="2893928" y="2231330"/>
            <a:ext cx="7199473" cy="3657469"/>
          </a:xfrm>
          <a:prstGeom prst="rect">
            <a:avLst/>
          </a:prstGeom>
        </p:spPr>
      </p:pic>
    </p:spTree>
    <p:extLst>
      <p:ext uri="{BB962C8B-B14F-4D97-AF65-F5344CB8AC3E}">
        <p14:creationId xmlns:p14="http://schemas.microsoft.com/office/powerpoint/2010/main" val="42049229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1" algn="ctr" defTabSz="457200" rtl="0">
              <a:spcBef>
                <a:spcPct val="0"/>
              </a:spcBef>
            </a:pPr>
            <a:r>
              <a:rPr lang="en-GB" sz="4000" b="1" u="sng" dirty="0">
                <a:latin typeface="Arial" panose="020B0604020202020204" pitchFamily="34" charset="0"/>
                <a:cs typeface="Arial" panose="020B0604020202020204" pitchFamily="34" charset="0"/>
              </a:rPr>
              <a:t>Cause-and-effect analysis of the complex problem</a:t>
            </a:r>
            <a:br>
              <a:rPr lang="en-IN" sz="4000" b="1" u="sng" dirty="0">
                <a:latin typeface="Arial" panose="020B0604020202020204" pitchFamily="34" charset="0"/>
                <a:cs typeface="Arial" panose="020B0604020202020204" pitchFamily="34" charset="0"/>
              </a:rPr>
            </a:br>
            <a:endParaRPr lang="en-IN"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484310" y="2034863"/>
            <a:ext cx="10018713" cy="3202546"/>
          </a:xfrm>
        </p:spPr>
        <p:txBody>
          <a:bodyPr>
            <a:normAutofit/>
          </a:bodyPr>
          <a:lstStyle/>
          <a:p>
            <a:pPr algn="just">
              <a:lnSpc>
                <a:spcPct val="150000"/>
              </a:lnSpc>
            </a:pPr>
            <a:r>
              <a:rPr lang="en-GB" sz="1800" dirty="0">
                <a:latin typeface="Arial" panose="020B0604020202020204" pitchFamily="34" charset="0"/>
                <a:cs typeface="Arial" panose="020B0604020202020204" pitchFamily="34" charset="0"/>
              </a:rPr>
              <a:t>There are some factors that’s need to be considered in absenteeism such as workplace harassment, family related issues and job hunting at large platform (</a:t>
            </a:r>
            <a:r>
              <a:rPr lang="en-IN" sz="1800" dirty="0">
                <a:latin typeface="Arial" panose="020B0604020202020204" pitchFamily="34" charset="0"/>
                <a:cs typeface="Arial" panose="020B0604020202020204" pitchFamily="34" charset="0"/>
              </a:rPr>
              <a:t>Hastuti and Timming, 2022</a:t>
            </a:r>
            <a:r>
              <a:rPr lang="en-GB" sz="1800" dirty="0">
                <a:latin typeface="Arial" panose="020B0604020202020204" pitchFamily="34" charset="0"/>
                <a:cs typeface="Arial" panose="020B0604020202020204" pitchFamily="34" charset="0"/>
              </a:rPr>
              <a:t>). </a:t>
            </a:r>
          </a:p>
          <a:p>
            <a:pPr algn="just">
              <a:lnSpc>
                <a:spcPct val="150000"/>
              </a:lnSpc>
            </a:pPr>
            <a:r>
              <a:rPr lang="en-GB" sz="1800" dirty="0">
                <a:latin typeface="Arial" panose="020B0604020202020204" pitchFamily="34" charset="0"/>
                <a:cs typeface="Arial" panose="020B0604020202020204" pitchFamily="34" charset="0"/>
              </a:rPr>
              <a:t>There are different reason which the companies are facing issues of absenteeism are related to burnout the management, stress and low morale of the employees.</a:t>
            </a:r>
            <a:endParaRPr lang="en-IN" sz="18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7572777" y="4765183"/>
            <a:ext cx="4272767" cy="1989786"/>
          </a:xfrm>
          <a:prstGeom prst="rect">
            <a:avLst/>
          </a:prstGeom>
        </p:spPr>
      </p:pic>
    </p:spTree>
    <p:extLst>
      <p:ext uri="{BB962C8B-B14F-4D97-AF65-F5344CB8AC3E}">
        <p14:creationId xmlns:p14="http://schemas.microsoft.com/office/powerpoint/2010/main" val="29085731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1" algn="ctr" defTabSz="457200" rtl="0">
              <a:spcBef>
                <a:spcPct val="0"/>
              </a:spcBef>
            </a:pPr>
            <a:r>
              <a:rPr lang="en-GB" sz="4000" b="1" u="sng" dirty="0">
                <a:latin typeface="Arial" panose="020B0604020202020204" pitchFamily="34" charset="0"/>
                <a:cs typeface="Arial" panose="020B0604020202020204" pitchFamily="34" charset="0"/>
              </a:rPr>
              <a:t>PMI Tool Table</a:t>
            </a:r>
            <a:br>
              <a:rPr lang="en-IN" sz="4000" b="1" u="sng" dirty="0">
                <a:latin typeface="Arial" panose="020B0604020202020204" pitchFamily="34" charset="0"/>
                <a:cs typeface="Arial" panose="020B0604020202020204" pitchFamily="34" charset="0"/>
              </a:rPr>
            </a:br>
            <a:endParaRPr lang="en-IN" sz="4000" dirty="0">
              <a:latin typeface="Arial" panose="020B0604020202020204" pitchFamily="34" charset="0"/>
              <a:cs typeface="Arial" panose="020B0604020202020204" pitchFamily="34"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252380746"/>
              </p:ext>
            </p:extLst>
          </p:nvPr>
        </p:nvGraphicFramePr>
        <p:xfrm>
          <a:off x="2163652" y="2438400"/>
          <a:ext cx="8912178" cy="3279820"/>
        </p:xfrm>
        <a:graphic>
          <a:graphicData uri="http://schemas.openxmlformats.org/drawingml/2006/table">
            <a:tbl>
              <a:tblPr firstRow="1" firstCol="1" bandRow="1">
                <a:tableStyleId>{5C22544A-7EE6-4342-B048-85BDC9FD1C3A}</a:tableStyleId>
              </a:tblPr>
              <a:tblGrid>
                <a:gridCol w="2970726">
                  <a:extLst>
                    <a:ext uri="{9D8B030D-6E8A-4147-A177-3AD203B41FA5}">
                      <a16:colId xmlns:a16="http://schemas.microsoft.com/office/drawing/2014/main" val="20000"/>
                    </a:ext>
                  </a:extLst>
                </a:gridCol>
                <a:gridCol w="2970726">
                  <a:extLst>
                    <a:ext uri="{9D8B030D-6E8A-4147-A177-3AD203B41FA5}">
                      <a16:colId xmlns:a16="http://schemas.microsoft.com/office/drawing/2014/main" val="20001"/>
                    </a:ext>
                  </a:extLst>
                </a:gridCol>
                <a:gridCol w="2970726">
                  <a:extLst>
                    <a:ext uri="{9D8B030D-6E8A-4147-A177-3AD203B41FA5}">
                      <a16:colId xmlns:a16="http://schemas.microsoft.com/office/drawing/2014/main" val="20002"/>
                    </a:ext>
                  </a:extLst>
                </a:gridCol>
              </a:tblGrid>
              <a:tr h="381254">
                <a:tc>
                  <a:txBody>
                    <a:bodyPr/>
                    <a:lstStyle/>
                    <a:p>
                      <a:pPr algn="ctr">
                        <a:lnSpc>
                          <a:spcPct val="150000"/>
                        </a:lnSpc>
                        <a:spcAft>
                          <a:spcPts val="0"/>
                        </a:spcAft>
                      </a:pPr>
                      <a:r>
                        <a:rPr lang="en-GB" sz="1100" dirty="0">
                          <a:effectLst/>
                        </a:rPr>
                        <a:t>Plus</a:t>
                      </a:r>
                      <a:endParaRPr lang="en-IN" sz="1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100" dirty="0">
                          <a:effectLst/>
                        </a:rPr>
                        <a:t>Minus</a:t>
                      </a:r>
                      <a:endParaRPr lang="en-IN" sz="1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100" dirty="0">
                          <a:effectLst/>
                        </a:rPr>
                        <a:t>Interesting</a:t>
                      </a:r>
                      <a:endParaRPr lang="en-IN" sz="1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2517312">
                <a:tc>
                  <a:txBody>
                    <a:bodyPr/>
                    <a:lstStyle/>
                    <a:p>
                      <a:pPr marL="342900" lvl="0" indent="-342900" algn="just">
                        <a:lnSpc>
                          <a:spcPct val="150000"/>
                        </a:lnSpc>
                        <a:spcAft>
                          <a:spcPts val="0"/>
                        </a:spcAft>
                        <a:buFont typeface="Symbol" panose="05050102010706020507" pitchFamily="18" charset="2"/>
                        <a:buChar char=""/>
                      </a:pPr>
                      <a:r>
                        <a:rPr lang="en-GB" sz="1100" dirty="0">
                          <a:effectLst/>
                        </a:rPr>
                        <a:t>Learn about the company’s objective (8)</a:t>
                      </a:r>
                      <a:endParaRPr lang="en-IN" sz="1100" dirty="0">
                        <a:effectLst/>
                      </a:endParaRPr>
                    </a:p>
                    <a:p>
                      <a:pPr marL="342900" lvl="0" indent="-342900" algn="just">
                        <a:lnSpc>
                          <a:spcPct val="150000"/>
                        </a:lnSpc>
                        <a:spcAft>
                          <a:spcPts val="0"/>
                        </a:spcAft>
                        <a:buFont typeface="Symbol" panose="05050102010706020507" pitchFamily="18" charset="2"/>
                        <a:buChar char=""/>
                      </a:pPr>
                      <a:r>
                        <a:rPr lang="en-GB" sz="1100" dirty="0">
                          <a:effectLst/>
                        </a:rPr>
                        <a:t>Increase the change by getting promotion in the same or different company.  (8)</a:t>
                      </a:r>
                      <a:endParaRPr lang="en-IN" sz="1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gn="just">
                        <a:lnSpc>
                          <a:spcPct val="150000"/>
                        </a:lnSpc>
                        <a:spcAft>
                          <a:spcPts val="0"/>
                        </a:spcAft>
                        <a:buFont typeface="Symbol" panose="05050102010706020507" pitchFamily="18" charset="2"/>
                        <a:buChar char=""/>
                      </a:pPr>
                      <a:r>
                        <a:rPr lang="en-GB" sz="1100" dirty="0">
                          <a:effectLst/>
                        </a:rPr>
                        <a:t>Minimise the get together of social evening with the colleagues or friends. (5)</a:t>
                      </a:r>
                      <a:endParaRPr lang="en-IN" sz="1100" dirty="0">
                        <a:effectLst/>
                      </a:endParaRPr>
                    </a:p>
                    <a:p>
                      <a:pPr marL="342900" lvl="0" indent="-342900" algn="just">
                        <a:lnSpc>
                          <a:spcPct val="150000"/>
                        </a:lnSpc>
                        <a:spcAft>
                          <a:spcPts val="0"/>
                        </a:spcAft>
                        <a:buFont typeface="Symbol" panose="05050102010706020507" pitchFamily="18" charset="2"/>
                        <a:buChar char=""/>
                      </a:pPr>
                      <a:r>
                        <a:rPr lang="en-GB" sz="1100" dirty="0">
                          <a:effectLst/>
                        </a:rPr>
                        <a:t>Minimize the Cost of extra expenses (8)</a:t>
                      </a:r>
                      <a:endParaRPr lang="en-IN" sz="1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gn="just">
                        <a:lnSpc>
                          <a:spcPct val="150000"/>
                        </a:lnSpc>
                        <a:spcAft>
                          <a:spcPts val="0"/>
                        </a:spcAft>
                        <a:buFont typeface="Symbol" panose="05050102010706020507" pitchFamily="18" charset="2"/>
                        <a:buChar char=""/>
                      </a:pPr>
                      <a:r>
                        <a:rPr lang="en-GB" sz="1100" dirty="0">
                          <a:effectLst/>
                        </a:rPr>
                        <a:t>Make new friends (10)</a:t>
                      </a:r>
                      <a:endParaRPr lang="en-IN" sz="1100" dirty="0">
                        <a:effectLst/>
                      </a:endParaRPr>
                    </a:p>
                    <a:p>
                      <a:pPr marL="342900" lvl="0" indent="-342900" algn="just">
                        <a:lnSpc>
                          <a:spcPct val="150000"/>
                        </a:lnSpc>
                        <a:spcAft>
                          <a:spcPts val="0"/>
                        </a:spcAft>
                        <a:buFont typeface="Symbol" panose="05050102010706020507" pitchFamily="18" charset="2"/>
                        <a:buChar char=""/>
                      </a:pPr>
                      <a:r>
                        <a:rPr lang="en-GB" sz="1100" dirty="0">
                          <a:effectLst/>
                        </a:rPr>
                        <a:t>Join online courses (-8)</a:t>
                      </a:r>
                      <a:endParaRPr lang="en-IN" sz="1100" dirty="0">
                        <a:effectLst/>
                      </a:endParaRPr>
                    </a:p>
                    <a:p>
                      <a:pPr marL="342900" lvl="0" indent="-342900" algn="just">
                        <a:lnSpc>
                          <a:spcPct val="150000"/>
                        </a:lnSpc>
                        <a:spcAft>
                          <a:spcPts val="0"/>
                        </a:spcAft>
                        <a:buFont typeface="Symbol" panose="05050102010706020507" pitchFamily="18" charset="2"/>
                        <a:buChar char=""/>
                      </a:pPr>
                      <a:r>
                        <a:rPr lang="en-GB" sz="1100" dirty="0">
                          <a:effectLst/>
                        </a:rPr>
                        <a:t>Improve confidence (5)</a:t>
                      </a:r>
                      <a:endParaRPr lang="en-IN" sz="1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381254">
                <a:tc>
                  <a:txBody>
                    <a:bodyPr/>
                    <a:lstStyle/>
                    <a:p>
                      <a:pPr marL="342900" lvl="0" indent="-342900" algn="just">
                        <a:lnSpc>
                          <a:spcPct val="150000"/>
                        </a:lnSpc>
                        <a:spcAft>
                          <a:spcPts val="0"/>
                        </a:spcAft>
                        <a:buFont typeface="Symbol" panose="05050102010706020507" pitchFamily="18" charset="2"/>
                        <a:buChar char=""/>
                      </a:pPr>
                      <a:r>
                        <a:rPr lang="en-GB" sz="1100" dirty="0">
                          <a:effectLst/>
                        </a:rPr>
                        <a:t>Total 16</a:t>
                      </a:r>
                      <a:endParaRPr lang="en-IN" sz="1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gn="just">
                        <a:lnSpc>
                          <a:spcPct val="150000"/>
                        </a:lnSpc>
                        <a:spcAft>
                          <a:spcPts val="0"/>
                        </a:spcAft>
                        <a:buFont typeface="Symbol" panose="05050102010706020507" pitchFamily="18" charset="2"/>
                        <a:buChar char=""/>
                      </a:pPr>
                      <a:r>
                        <a:rPr lang="en-GB" sz="1100" dirty="0">
                          <a:effectLst/>
                        </a:rPr>
                        <a:t>Total (-13)</a:t>
                      </a:r>
                      <a:endParaRPr lang="en-IN" sz="1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gn="just">
                        <a:lnSpc>
                          <a:spcPct val="150000"/>
                        </a:lnSpc>
                        <a:spcAft>
                          <a:spcPts val="0"/>
                        </a:spcAft>
                        <a:buFont typeface="Symbol" panose="05050102010706020507" pitchFamily="18" charset="2"/>
                        <a:buChar char=""/>
                      </a:pPr>
                      <a:r>
                        <a:rPr lang="en-GB" sz="1100" dirty="0">
                          <a:effectLst/>
                        </a:rPr>
                        <a:t>Total 7</a:t>
                      </a:r>
                      <a:endParaRPr lang="en-IN" sz="1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5089310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60798"/>
            <a:ext cx="10018713" cy="1752599"/>
          </a:xfrm>
        </p:spPr>
        <p:txBody>
          <a:bodyPr>
            <a:normAutofit/>
          </a:bodyPr>
          <a:lstStyle/>
          <a:p>
            <a:pPr lvl="1" algn="ctr" defTabSz="457200" rtl="0">
              <a:spcBef>
                <a:spcPct val="0"/>
              </a:spcBef>
            </a:pPr>
            <a:r>
              <a:rPr lang="en-GB" sz="4000" b="1" u="sng" dirty="0">
                <a:latin typeface="Arial" panose="020B0604020202020204" pitchFamily="34" charset="0"/>
                <a:cs typeface="Arial" panose="020B0604020202020204" pitchFamily="34" charset="0"/>
              </a:rPr>
              <a:t>Alternative solutions</a:t>
            </a:r>
            <a:br>
              <a:rPr lang="en-IN" sz="4000" b="1" u="sng" dirty="0">
                <a:latin typeface="Arial" panose="020B0604020202020204" pitchFamily="34" charset="0"/>
                <a:cs typeface="Arial" panose="020B0604020202020204" pitchFamily="34" charset="0"/>
              </a:rPr>
            </a:br>
            <a:endParaRPr lang="en-IN"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574462" y="1688204"/>
            <a:ext cx="10018713" cy="3124201"/>
          </a:xfrm>
        </p:spPr>
        <p:txBody>
          <a:bodyPr>
            <a:normAutofit/>
          </a:bodyPr>
          <a:lstStyle/>
          <a:p>
            <a:pPr marL="0" indent="0" algn="just">
              <a:lnSpc>
                <a:spcPct val="150000"/>
              </a:lnSpc>
              <a:buNone/>
            </a:pPr>
            <a:r>
              <a:rPr lang="en-GB" sz="1800" dirty="0">
                <a:latin typeface="Arial" panose="020B0604020202020204" pitchFamily="34" charset="0"/>
                <a:cs typeface="Arial" panose="020B0604020202020204" pitchFamily="34" charset="0"/>
              </a:rPr>
              <a:t>In the respective Mid Cheshire Hospitals NHS Foundation Trust Company, the HR of the company should appoint </a:t>
            </a:r>
            <a:r>
              <a:rPr lang="en-GB" sz="1800" b="1" u="sng" dirty="0">
                <a:latin typeface="Arial" panose="020B0604020202020204" pitchFamily="34" charset="0"/>
                <a:cs typeface="Arial" panose="020B0604020202020204" pitchFamily="34" charset="0"/>
              </a:rPr>
              <a:t>some management practices </a:t>
            </a:r>
            <a:r>
              <a:rPr lang="en-GB" sz="1800" dirty="0">
                <a:latin typeface="Arial" panose="020B0604020202020204" pitchFamily="34" charset="0"/>
                <a:cs typeface="Arial" panose="020B0604020202020204" pitchFamily="34" charset="0"/>
              </a:rPr>
              <a:t>to reduce their high employee’s absenteeism in the organisation. These can be related to </a:t>
            </a:r>
            <a:r>
              <a:rPr lang="en-GB" sz="1800" b="1" u="sng" dirty="0">
                <a:latin typeface="Arial" panose="020B0604020202020204" pitchFamily="34" charset="0"/>
                <a:cs typeface="Arial" panose="020B0604020202020204" pitchFamily="34" charset="0"/>
              </a:rPr>
              <a:t>clear attendance policies</a:t>
            </a:r>
            <a:r>
              <a:rPr lang="en-GB" sz="1800" dirty="0">
                <a:latin typeface="Arial" panose="020B0604020202020204" pitchFamily="34" charset="0"/>
                <a:cs typeface="Arial" panose="020B0604020202020204" pitchFamily="34" charset="0"/>
              </a:rPr>
              <a:t>, </a:t>
            </a:r>
            <a:r>
              <a:rPr lang="en-GB" sz="1800" b="1" u="sng" dirty="0">
                <a:latin typeface="Arial" panose="020B0604020202020204" pitchFamily="34" charset="0"/>
                <a:cs typeface="Arial" panose="020B0604020202020204" pitchFamily="34" charset="0"/>
              </a:rPr>
              <a:t>providing rewards</a:t>
            </a:r>
            <a:r>
              <a:rPr lang="en-GB" sz="1800" dirty="0">
                <a:latin typeface="Arial" panose="020B0604020202020204" pitchFamily="34" charset="0"/>
                <a:cs typeface="Arial" panose="020B0604020202020204" pitchFamily="34" charset="0"/>
              </a:rPr>
              <a:t> with good attendance system and also they can improve their </a:t>
            </a:r>
            <a:r>
              <a:rPr lang="en-GB" sz="1800" b="1" u="sng" dirty="0">
                <a:latin typeface="Arial" panose="020B0604020202020204" pitchFamily="34" charset="0"/>
                <a:cs typeface="Arial" panose="020B0604020202020204" pitchFamily="34" charset="0"/>
              </a:rPr>
              <a:t>employee’s well-being </a:t>
            </a:r>
            <a:r>
              <a:rPr lang="en-GB" sz="1800" dirty="0">
                <a:latin typeface="Arial" panose="020B0604020202020204" pitchFamily="34" charset="0"/>
                <a:cs typeface="Arial" panose="020B0604020202020204" pitchFamily="34" charset="0"/>
              </a:rPr>
              <a:t>process to the company. </a:t>
            </a:r>
            <a:endParaRPr lang="en-IN" sz="18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6838681" y="4211391"/>
            <a:ext cx="5192869" cy="2475158"/>
          </a:xfrm>
          <a:prstGeom prst="rect">
            <a:avLst/>
          </a:prstGeom>
        </p:spPr>
      </p:pic>
    </p:spTree>
    <p:extLst>
      <p:ext uri="{BB962C8B-B14F-4D97-AF65-F5344CB8AC3E}">
        <p14:creationId xmlns:p14="http://schemas.microsoft.com/office/powerpoint/2010/main" val="21675676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132009"/>
            <a:ext cx="10018713" cy="1400578"/>
          </a:xfrm>
        </p:spPr>
        <p:txBody>
          <a:bodyPr/>
          <a:lstStyle/>
          <a:p>
            <a:r>
              <a:rPr lang="en-IN" b="1" u="sng" dirty="0">
                <a:latin typeface="Arial" panose="020B0604020202020204" pitchFamily="34" charset="0"/>
                <a:cs typeface="Arial" panose="020B0604020202020204" pitchFamily="34" charset="0"/>
              </a:rPr>
              <a:t>Conclusion</a:t>
            </a:r>
          </a:p>
        </p:txBody>
      </p:sp>
      <p:sp>
        <p:nvSpPr>
          <p:cNvPr id="3" name="Content Placeholder 2"/>
          <p:cNvSpPr>
            <a:spLocks noGrp="1"/>
          </p:cNvSpPr>
          <p:nvPr>
            <p:ph idx="1"/>
          </p:nvPr>
        </p:nvSpPr>
        <p:spPr>
          <a:xfrm>
            <a:off x="1484310" y="1765478"/>
            <a:ext cx="10018713" cy="3124201"/>
          </a:xfrm>
        </p:spPr>
        <p:txBody>
          <a:bodyPr>
            <a:normAutofit/>
          </a:bodyPr>
          <a:lstStyle/>
          <a:p>
            <a:pPr marL="0" indent="0" algn="just">
              <a:lnSpc>
                <a:spcPct val="150000"/>
              </a:lnSpc>
              <a:buNone/>
            </a:pPr>
            <a:r>
              <a:rPr lang="en-GB" sz="1800" dirty="0">
                <a:latin typeface="Arial" panose="020B0604020202020204" pitchFamily="34" charset="0"/>
                <a:cs typeface="Arial" panose="020B0604020202020204" pitchFamily="34" charset="0"/>
              </a:rPr>
              <a:t>From the above report, it has been analysed to complete the working and manage the issues of the company in an appropriate way. With the help of proper research it has been identified that employee’s absenteeism is becoming one of the major issues for the company. </a:t>
            </a:r>
            <a:endParaRPr lang="en-IN" sz="18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6606862" y="4520485"/>
            <a:ext cx="5034298" cy="2080474"/>
          </a:xfrm>
          <a:prstGeom prst="rect">
            <a:avLst/>
          </a:prstGeom>
        </p:spPr>
      </p:pic>
    </p:spTree>
    <p:extLst>
      <p:ext uri="{BB962C8B-B14F-4D97-AF65-F5344CB8AC3E}">
        <p14:creationId xmlns:p14="http://schemas.microsoft.com/office/powerpoint/2010/main" val="15021512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106252"/>
            <a:ext cx="10018713" cy="1529366"/>
          </a:xfrm>
        </p:spPr>
        <p:txBody>
          <a:bodyPr/>
          <a:lstStyle/>
          <a:p>
            <a:r>
              <a:rPr lang="en-IN" b="1" u="sng" dirty="0">
                <a:latin typeface="Arial" panose="020B0604020202020204" pitchFamily="34" charset="0"/>
                <a:cs typeface="Arial" panose="020B0604020202020204" pitchFamily="34" charset="0"/>
              </a:rPr>
              <a:t>References</a:t>
            </a:r>
          </a:p>
        </p:txBody>
      </p:sp>
      <p:sp>
        <p:nvSpPr>
          <p:cNvPr id="3" name="Content Placeholder 2"/>
          <p:cNvSpPr>
            <a:spLocks noGrp="1"/>
          </p:cNvSpPr>
          <p:nvPr>
            <p:ph idx="1"/>
          </p:nvPr>
        </p:nvSpPr>
        <p:spPr>
          <a:xfrm>
            <a:off x="1484310" y="1878676"/>
            <a:ext cx="10018713" cy="4560761"/>
          </a:xfrm>
        </p:spPr>
        <p:txBody>
          <a:bodyPr>
            <a:noAutofit/>
          </a:bodyPr>
          <a:lstStyle/>
          <a:p>
            <a:pPr algn="just">
              <a:lnSpc>
                <a:spcPct val="170000"/>
              </a:lnSpc>
            </a:pPr>
            <a:r>
              <a:rPr lang="en-IN" sz="1800" dirty="0">
                <a:latin typeface="Arial" panose="020B0604020202020204" pitchFamily="34" charset="0"/>
                <a:cs typeface="Arial" panose="020B0604020202020204" pitchFamily="34" charset="0"/>
              </a:rPr>
              <a:t>Darban, G., Karatepe, O.M. and Rezapouraghdam, H., 2022. Does work engagement mediate the impact of green human resource management on absenteeism and green recovery performance?. </a:t>
            </a:r>
            <a:r>
              <a:rPr lang="en-IN" sz="1800" i="1" dirty="0">
                <a:latin typeface="Arial" panose="020B0604020202020204" pitchFamily="34" charset="0"/>
                <a:cs typeface="Arial" panose="020B0604020202020204" pitchFamily="34" charset="0"/>
              </a:rPr>
              <a:t>Employee Relations: The International Journal</a:t>
            </a:r>
            <a:r>
              <a:rPr lang="en-IN" sz="1800" dirty="0">
                <a:latin typeface="Arial" panose="020B0604020202020204" pitchFamily="34" charset="0"/>
                <a:cs typeface="Arial" panose="020B0604020202020204" pitchFamily="34" charset="0"/>
              </a:rPr>
              <a:t>.</a:t>
            </a:r>
          </a:p>
          <a:p>
            <a:pPr algn="just">
              <a:lnSpc>
                <a:spcPct val="170000"/>
              </a:lnSpc>
            </a:pPr>
            <a:r>
              <a:rPr lang="en-IN" sz="1800" dirty="0">
                <a:latin typeface="Arial" panose="020B0604020202020204" pitchFamily="34" charset="0"/>
                <a:cs typeface="Arial" panose="020B0604020202020204" pitchFamily="34" charset="0"/>
              </a:rPr>
              <a:t>Dodokh, A.M.I., 2022. </a:t>
            </a:r>
            <a:r>
              <a:rPr lang="en-IN" sz="1800" i="1" dirty="0">
                <a:latin typeface="Arial" panose="020B0604020202020204" pitchFamily="34" charset="0"/>
                <a:cs typeface="Arial" panose="020B0604020202020204" pitchFamily="34" charset="0"/>
              </a:rPr>
              <a:t>Examining the Impact of Personal Social Media Use at Work on Workplace Outcomes</a:t>
            </a:r>
            <a:r>
              <a:rPr lang="en-IN" sz="1800" dirty="0">
                <a:latin typeface="Arial" panose="020B0604020202020204" pitchFamily="34" charset="0"/>
                <a:cs typeface="Arial" panose="020B0604020202020204" pitchFamily="34" charset="0"/>
              </a:rPr>
              <a:t> (Doctoral dissertation, University of Plymouth).</a:t>
            </a:r>
          </a:p>
          <a:p>
            <a:pPr algn="just">
              <a:lnSpc>
                <a:spcPct val="170000"/>
              </a:lnSpc>
            </a:pPr>
            <a:r>
              <a:rPr lang="en-IN" sz="1800" dirty="0">
                <a:latin typeface="Arial" panose="020B0604020202020204" pitchFamily="34" charset="0"/>
                <a:cs typeface="Arial" panose="020B0604020202020204" pitchFamily="34" charset="0"/>
              </a:rPr>
              <a:t>Ford, K., Hughes, K., Bellis, M.A. and Sharp, C., 2022. Impacts of a workplace physical activity intervention on employee physical activity &amp; mental health for NHS staff in Wales: an evaluation of the pilot Time to Move initiative. </a:t>
            </a:r>
            <a:r>
              <a:rPr lang="en-IN" sz="1800" i="1" dirty="0">
                <a:latin typeface="Arial" panose="020B0604020202020204" pitchFamily="34" charset="0"/>
                <a:cs typeface="Arial" panose="020B0604020202020204" pitchFamily="34" charset="0"/>
              </a:rPr>
              <a:t>International Journal of Population Data Science</a:t>
            </a:r>
            <a:r>
              <a:rPr lang="en-IN" sz="1800" dirty="0">
                <a:latin typeface="Arial" panose="020B0604020202020204" pitchFamily="34" charset="0"/>
                <a:cs typeface="Arial" panose="020B0604020202020204" pitchFamily="34" charset="0"/>
              </a:rPr>
              <a:t>, </a:t>
            </a:r>
            <a:r>
              <a:rPr lang="en-IN" sz="1800" i="1" dirty="0">
                <a:latin typeface="Arial" panose="020B0604020202020204" pitchFamily="34" charset="0"/>
                <a:cs typeface="Arial" panose="020B0604020202020204" pitchFamily="34" charset="0"/>
              </a:rPr>
              <a:t>7</a:t>
            </a:r>
            <a:r>
              <a:rPr lang="en-IN" sz="1800" dirty="0">
                <a:latin typeface="Arial" panose="020B0604020202020204" pitchFamily="34" charset="0"/>
                <a:cs typeface="Arial" panose="020B0604020202020204" pitchFamily="34" charset="0"/>
              </a:rPr>
              <a:t>(2).</a:t>
            </a:r>
          </a:p>
          <a:p>
            <a:pPr algn="just">
              <a:lnSpc>
                <a:spcPct val="170000"/>
              </a:lnSpc>
            </a:pPr>
            <a:endParaRPr lang="en-IN"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671542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013657" y="1857776"/>
            <a:ext cx="7328078" cy="3100589"/>
          </a:xfrm>
          <a:prstGeom prst="rect">
            <a:avLst/>
          </a:prstGeom>
        </p:spPr>
      </p:pic>
    </p:spTree>
    <p:extLst>
      <p:ext uri="{BB962C8B-B14F-4D97-AF65-F5344CB8AC3E}">
        <p14:creationId xmlns:p14="http://schemas.microsoft.com/office/powerpoint/2010/main" val="19168437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Template>
  <TotalTime>144</TotalTime>
  <Words>1015</Words>
  <Application>Microsoft Macintosh PowerPoint</Application>
  <PresentationFormat>Widescreen</PresentationFormat>
  <Paragraphs>55</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Corbel</vt:lpstr>
      <vt:lpstr>Symbol</vt:lpstr>
      <vt:lpstr>Parallax</vt:lpstr>
      <vt:lpstr>    BMSW-4004  Task-1 Certificate of Higher Education in Skills for the Workplace:  Problem Solving and Decision Making  Bestie  Jose  Submitted by:- Saima Faser - 2108665 </vt:lpstr>
      <vt:lpstr>Introduction</vt:lpstr>
      <vt:lpstr>Nature of problem on employees and organisations </vt:lpstr>
      <vt:lpstr>Impact of problem on employees and organisations</vt:lpstr>
      <vt:lpstr>Swot analysis </vt:lpstr>
      <vt:lpstr>Pestle analysis</vt:lpstr>
      <vt:lpstr>Continue</vt:lpstr>
      <vt:lpstr>Continue</vt:lpstr>
      <vt:lpstr>Fish bone diagram</vt:lpstr>
      <vt:lpstr>Cause-and-effect analysis of the complex problem </vt:lpstr>
      <vt:lpstr>PMI Tool Table </vt:lpstr>
      <vt:lpstr>Alternative solutions </vt:lpstr>
      <vt:lpstr>Conclusion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account</dc:creator>
  <cp:lastModifiedBy>Saima Faser (2108665)</cp:lastModifiedBy>
  <cp:revision>48</cp:revision>
  <dcterms:created xsi:type="dcterms:W3CDTF">2022-03-07T12:49:42Z</dcterms:created>
  <dcterms:modified xsi:type="dcterms:W3CDTF">2022-03-13T12:48:30Z</dcterms:modified>
</cp:coreProperties>
</file>