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65" r:id="rId2"/>
    <p:sldId id="263" r:id="rId3"/>
    <p:sldId id="264" r:id="rId4"/>
    <p:sldId id="258" r:id="rId5"/>
    <p:sldId id="266" r:id="rId6"/>
    <p:sldId id="261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4837"/>
    <a:srgbClr val="29687D"/>
    <a:srgbClr val="F0F2AF"/>
    <a:srgbClr val="FF1B1C"/>
    <a:srgbClr val="F8E865"/>
    <a:srgbClr val="0063F0"/>
    <a:srgbClr val="E32B15"/>
    <a:srgbClr val="FA9493"/>
    <a:srgbClr val="C2DDFF"/>
    <a:srgbClr val="EEE1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461"/>
  </p:normalViewPr>
  <p:slideViewPr>
    <p:cSldViewPr snapToGrid="0" snapToObjects="1">
      <p:cViewPr>
        <p:scale>
          <a:sx n="89" d="100"/>
          <a:sy n="89" d="100"/>
        </p:scale>
        <p:origin x="768" y="6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FAC3EF-F1CE-8E4C-8251-807D110D52D7}" type="datetimeFigureOut">
              <a:rPr lang="en-US" smtClean="0"/>
              <a:t>4/22/20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4F56B-33D8-F04C-8944-A9CC8452C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319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637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369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271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36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270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452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502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854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55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181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FB704E-618F-2149-B20B-993403D88D5D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CE2CD-FB48-314E-9C38-712B729FE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5576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ainting of a mountain&#13;&#10;&#13;&#10;Description automatically generated">
            <a:extLst>
              <a:ext uri="{FF2B5EF4-FFF2-40B4-BE49-F238E27FC236}">
                <a16:creationId xmlns:a16="http://schemas.microsoft.com/office/drawing/2014/main" id="{CA2AEECA-B7C5-C84A-B09E-1742719128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743" b="6118"/>
          <a:stretch/>
        </p:blipFill>
        <p:spPr>
          <a:xfrm>
            <a:off x="-2192" y="10"/>
            <a:ext cx="8436340" cy="6857990"/>
          </a:xfrm>
          <a:custGeom>
            <a:avLst/>
            <a:gdLst/>
            <a:ahLst/>
            <a:cxnLst/>
            <a:rect l="l" t="t" r="r" b="b"/>
            <a:pathLst>
              <a:path w="8436340" h="6858000">
                <a:moveTo>
                  <a:pt x="6950358" y="3911316"/>
                </a:moveTo>
                <a:lnTo>
                  <a:pt x="6950358" y="3925503"/>
                </a:lnTo>
                <a:lnTo>
                  <a:pt x="6948404" y="3918409"/>
                </a:lnTo>
                <a:close/>
                <a:moveTo>
                  <a:pt x="890899" y="2071857"/>
                </a:moveTo>
                <a:cubicBezTo>
                  <a:pt x="890899" y="2071857"/>
                  <a:pt x="890899" y="2071857"/>
                  <a:pt x="4934362" y="2071857"/>
                </a:cubicBezTo>
                <a:cubicBezTo>
                  <a:pt x="5187625" y="2071857"/>
                  <a:pt x="5432153" y="2211072"/>
                  <a:pt x="5554418" y="2437296"/>
                </a:cubicBezTo>
                <a:cubicBezTo>
                  <a:pt x="5554418" y="2437296"/>
                  <a:pt x="5554418" y="2437296"/>
                  <a:pt x="7580515" y="5926372"/>
                </a:cubicBezTo>
                <a:cubicBezTo>
                  <a:pt x="7711513" y="6143896"/>
                  <a:pt x="7711513" y="6422327"/>
                  <a:pt x="7580515" y="6639850"/>
                </a:cubicBezTo>
                <a:cubicBezTo>
                  <a:pt x="7580515" y="6639850"/>
                  <a:pt x="7580515" y="6639850"/>
                  <a:pt x="7473670" y="6823844"/>
                </a:cubicBezTo>
                <a:lnTo>
                  <a:pt x="7453836" y="6858000"/>
                </a:lnTo>
                <a:lnTo>
                  <a:pt x="0" y="6858000"/>
                </a:lnTo>
                <a:lnTo>
                  <a:pt x="0" y="2890622"/>
                </a:lnTo>
                <a:lnTo>
                  <a:pt x="78831" y="2754282"/>
                </a:lnTo>
                <a:cubicBezTo>
                  <a:pt x="137995" y="2651956"/>
                  <a:pt x="199068" y="2546330"/>
                  <a:pt x="262110" y="2437296"/>
                </a:cubicBezTo>
                <a:cubicBezTo>
                  <a:pt x="393108" y="2211072"/>
                  <a:pt x="628904" y="2071857"/>
                  <a:pt x="890899" y="2071857"/>
                </a:cubicBezTo>
                <a:close/>
                <a:moveTo>
                  <a:pt x="6355444" y="753840"/>
                </a:moveTo>
                <a:cubicBezTo>
                  <a:pt x="6355444" y="753840"/>
                  <a:pt x="6355444" y="753840"/>
                  <a:pt x="7595013" y="753840"/>
                </a:cubicBezTo>
                <a:cubicBezTo>
                  <a:pt x="7672653" y="753840"/>
                  <a:pt x="7747616" y="796518"/>
                  <a:pt x="7785098" y="865869"/>
                </a:cubicBezTo>
                <a:cubicBezTo>
                  <a:pt x="7785098" y="865869"/>
                  <a:pt x="7785098" y="865869"/>
                  <a:pt x="8406222" y="1935484"/>
                </a:cubicBezTo>
                <a:cubicBezTo>
                  <a:pt x="8446380" y="2002169"/>
                  <a:pt x="8446380" y="2087523"/>
                  <a:pt x="8406222" y="2154207"/>
                </a:cubicBezTo>
                <a:cubicBezTo>
                  <a:pt x="8406222" y="2154207"/>
                  <a:pt x="8406222" y="2154207"/>
                  <a:pt x="7785098" y="3223823"/>
                </a:cubicBezTo>
                <a:cubicBezTo>
                  <a:pt x="7747616" y="3293174"/>
                  <a:pt x="7672653" y="3335852"/>
                  <a:pt x="7595013" y="3335852"/>
                </a:cubicBezTo>
                <a:cubicBezTo>
                  <a:pt x="7595013" y="3335852"/>
                  <a:pt x="7595013" y="3335852"/>
                  <a:pt x="6355444" y="3335852"/>
                </a:cubicBezTo>
                <a:cubicBezTo>
                  <a:pt x="6275127" y="3335852"/>
                  <a:pt x="6202841" y="3293174"/>
                  <a:pt x="6162682" y="3223823"/>
                </a:cubicBezTo>
                <a:cubicBezTo>
                  <a:pt x="6162682" y="3223823"/>
                  <a:pt x="6162682" y="3223823"/>
                  <a:pt x="5544237" y="2154207"/>
                </a:cubicBezTo>
                <a:cubicBezTo>
                  <a:pt x="5504078" y="2087523"/>
                  <a:pt x="5504078" y="2002169"/>
                  <a:pt x="5544237" y="1935484"/>
                </a:cubicBezTo>
                <a:cubicBezTo>
                  <a:pt x="5544237" y="1935484"/>
                  <a:pt x="5544237" y="1935484"/>
                  <a:pt x="6162682" y="865869"/>
                </a:cubicBezTo>
                <a:cubicBezTo>
                  <a:pt x="6202841" y="796518"/>
                  <a:pt x="6275127" y="753840"/>
                  <a:pt x="6355444" y="753840"/>
                </a:cubicBezTo>
                <a:close/>
                <a:moveTo>
                  <a:pt x="0" y="0"/>
                </a:moveTo>
                <a:lnTo>
                  <a:pt x="6535339" y="0"/>
                </a:lnTo>
                <a:lnTo>
                  <a:pt x="6421432" y="196155"/>
                </a:lnTo>
                <a:cubicBezTo>
                  <a:pt x="6196056" y="584267"/>
                  <a:pt x="5928944" y="1044253"/>
                  <a:pt x="5612367" y="1589421"/>
                </a:cubicBezTo>
                <a:cubicBezTo>
                  <a:pt x="5490102" y="1815646"/>
                  <a:pt x="5245573" y="1954861"/>
                  <a:pt x="4992310" y="1954861"/>
                </a:cubicBezTo>
                <a:cubicBezTo>
                  <a:pt x="4992310" y="1954861"/>
                  <a:pt x="4992310" y="1954861"/>
                  <a:pt x="948847" y="1954861"/>
                </a:cubicBezTo>
                <a:cubicBezTo>
                  <a:pt x="686852" y="1954861"/>
                  <a:pt x="451057" y="1815646"/>
                  <a:pt x="320058" y="1589421"/>
                </a:cubicBezTo>
                <a:cubicBezTo>
                  <a:pt x="320058" y="1589421"/>
                  <a:pt x="320058" y="1589421"/>
                  <a:pt x="4048" y="1042874"/>
                </a:cubicBezTo>
                <a:lnTo>
                  <a:pt x="0" y="1035874"/>
                </a:lnTo>
                <a:close/>
              </a:path>
            </a:pathLst>
          </a:cu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2406D245-D1EC-5E4F-BE24-40879F03B8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223318"/>
            <a:ext cx="6473292" cy="3151425"/>
          </a:xfrm>
        </p:spPr>
        <p:txBody>
          <a:bodyPr>
            <a:normAutofit/>
          </a:bodyPr>
          <a:lstStyle/>
          <a:p>
            <a:r>
              <a:rPr lang="en-US" sz="4400" dirty="0" err="1">
                <a:latin typeface="Castellar" panose="020A0402060406010301" pitchFamily="18" charset="77"/>
              </a:rPr>
              <a:t>Ogwyn</a:t>
            </a:r>
            <a:r>
              <a:rPr lang="en-US" sz="4400" dirty="0">
                <a:latin typeface="Castellar" panose="020A0402060406010301" pitchFamily="18" charset="77"/>
              </a:rPr>
              <a:t> Davies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66797F46-B3B0-D441-8ACD-196FDCFEB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8064" y="4585549"/>
            <a:ext cx="4889157" cy="2061645"/>
          </a:xfrm>
        </p:spPr>
        <p:txBody>
          <a:bodyPr>
            <a:normAutofit/>
          </a:bodyPr>
          <a:lstStyle/>
          <a:p>
            <a:r>
              <a:rPr lang="en-US" sz="28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Cyflwyniad</a:t>
            </a:r>
            <a:r>
              <a:rPr lang="en-US" sz="28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US" sz="28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byr</a:t>
            </a:r>
            <a:r>
              <a:rPr lang="en-US" sz="28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US" sz="28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ar</a:t>
            </a:r>
            <a:r>
              <a:rPr lang="en-US" sz="28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US" sz="28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fywyd</a:t>
            </a:r>
            <a:r>
              <a:rPr lang="en-US" sz="28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US" sz="28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yr</a:t>
            </a:r>
            <a:r>
              <a:rPr lang="en-US" sz="28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US" sz="28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arlunydd</a:t>
            </a:r>
            <a:r>
              <a:rPr lang="en-US" sz="28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o Abertawe </a:t>
            </a:r>
          </a:p>
          <a:p>
            <a:r>
              <a:rPr lang="en-US" sz="20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– </a:t>
            </a:r>
            <a:r>
              <a:rPr lang="en-US" sz="2000" dirty="0" err="1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Mr</a:t>
            </a:r>
            <a:r>
              <a:rPr lang="en-US" sz="2000" dirty="0">
                <a:solidFill>
                  <a:srgbClr val="F7DB4A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R Page -</a:t>
            </a:r>
          </a:p>
        </p:txBody>
      </p:sp>
    </p:spTree>
    <p:extLst>
      <p:ext uri="{BB962C8B-B14F-4D97-AF65-F5344CB8AC3E}">
        <p14:creationId xmlns:p14="http://schemas.microsoft.com/office/powerpoint/2010/main" val="2865810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4B3A-D618-D74F-BC97-B91CEE647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84" y="5566756"/>
            <a:ext cx="10592174" cy="65694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4000">
              <a:solidFill>
                <a:srgbClr val="00000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0A6FB4-2F70-F841-94C9-81866E3A31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405" b="19577"/>
          <a:stretch/>
        </p:blipFill>
        <p:spPr>
          <a:xfrm>
            <a:off x="20" y="206071"/>
            <a:ext cx="12191980" cy="480186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C4B454-4893-E54F-92B6-E1A237FF1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0E7A6CBB-5BDC-D04E-92C2-B32ED6765561}"/>
              </a:ext>
            </a:extLst>
          </p:cNvPr>
          <p:cNvSpPr txBox="1">
            <a:spLocks/>
          </p:cNvSpPr>
          <p:nvPr/>
        </p:nvSpPr>
        <p:spPr>
          <a:xfrm>
            <a:off x="441753" y="5127284"/>
            <a:ext cx="11308492" cy="1421928"/>
          </a:xfrm>
          <a:prstGeom prst="rect">
            <a:avLst/>
          </a:prstGeom>
        </p:spPr>
        <p:txBody>
          <a:bodyPr vert="horz" wrap="square" lIns="91440" tIns="45720" rIns="91440" bIns="45720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Ganwyd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Ogwyn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Davies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Nhrebanos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yng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Nghwm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Tawe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1925. Fe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wnaeth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astudio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celf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ym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Mhrifysgol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celf Abertawe,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symud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i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Dregaron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er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mwyn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addysgu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celf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yr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Ysgol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Uwchradd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am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nifer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o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flynyddoedd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. Mae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llawer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o’i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ddarluniau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wedi’u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hysbrydoli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gan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dirlun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Cymru,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gyda’i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ddarnau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mwyaf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adnabyddus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yn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cynnwys</a:t>
            </a:r>
            <a:r>
              <a:rPr lang="en-GB" sz="2400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767855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d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3AAD7-4B89-0C45-8C89-25A9F3547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951470"/>
            <a:ext cx="3444240" cy="1309815"/>
          </a:xfrm>
        </p:spPr>
        <p:txBody>
          <a:bodyPr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3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‘Soar y Mynydd’ a </a:t>
            </a:r>
            <a:br>
              <a:rPr lang="en-US" sz="3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</a:br>
            <a:r>
              <a:rPr lang="en-US" sz="3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‘Capel Ebenezer’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4734B-4C40-2540-B6A7-0582B1629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" y="2830777"/>
            <a:ext cx="3566160" cy="3075753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cy-GB" dirty="0">
                <a:solidFill>
                  <a:srgbClr val="FA9493"/>
                </a:solidFill>
                <a:latin typeface="Centaur" panose="020F0502020204030204" pitchFamily="34" charset="0"/>
                <a:cs typeface="Centaur" panose="020F0502020204030204" pitchFamily="34" charset="0"/>
              </a:rPr>
              <a:t>Mae paentiadau yr arlunydd o gapeli Cymreig yn cynnwys teipograffeg sydd yn portreadu emynau a chaneuon Cymraeg sydd wedi’u cymhlitho mewn i’r cefndir yn ddiwnïad.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9F4EED-91A4-FE4B-AFF9-75D50EAE6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61" r="6147" b="1"/>
          <a:stretch/>
        </p:blipFill>
        <p:spPr>
          <a:xfrm>
            <a:off x="4466900" y="531074"/>
            <a:ext cx="3566160" cy="55771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523D48-3229-CB4D-A6FD-963CF54EEB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27" r="1" b="1"/>
          <a:stretch/>
        </p:blipFill>
        <p:spPr>
          <a:xfrm>
            <a:off x="8321044" y="531074"/>
            <a:ext cx="3566160" cy="557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685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B9D4066-C5DA-1541-9BF1-6954B5648C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/>
          </a:blip>
          <a:srcRect l="10720" r="17528" b="-3"/>
          <a:stretch/>
        </p:blipFill>
        <p:spPr>
          <a:xfrm>
            <a:off x="3125968" y="2527222"/>
            <a:ext cx="3316388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31A294-CFF3-5A49-AF02-07D55FAED1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/>
          </a:blip>
          <a:srcRect l="9311" r="1564" b="3"/>
          <a:stretch/>
        </p:blipFill>
        <p:spPr>
          <a:xfrm>
            <a:off x="1" y="1"/>
            <a:ext cx="4443799" cy="3776782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54286ED-5E6B-084D-BC89-95499D2755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/>
          </a:blip>
          <a:srcRect l="7447" r="9166" b="-4"/>
          <a:stretch/>
        </p:blipFill>
        <p:spPr>
          <a:xfrm>
            <a:off x="20" y="3917273"/>
            <a:ext cx="344056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DD257392-088E-4D55-B128-FFD59A895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51" name="Content Placeholder 16">
            <a:extLst>
              <a:ext uri="{FF2B5EF4-FFF2-40B4-BE49-F238E27FC236}">
                <a16:creationId xmlns:a16="http://schemas.microsoft.com/office/drawing/2014/main" id="{881D78A1-8D8F-3946-A996-70D6FF4BBD84}"/>
              </a:ext>
            </a:extLst>
          </p:cNvPr>
          <p:cNvSpPr txBox="1">
            <a:spLocks/>
          </p:cNvSpPr>
          <p:nvPr/>
        </p:nvSpPr>
        <p:spPr>
          <a:xfrm>
            <a:off x="6753091" y="783562"/>
            <a:ext cx="4905381" cy="55852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solidFill>
                <a:srgbClr val="00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dirty="0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Mae’r mwyafrif o’i ddarnau yn parhau gyda’r thema o ddefnyddio teipograffeg sydd yn dathlu ei ymdeimlad o genedlaetholdeb a’i gariad o ddiwylliant Cymru. Mae hyn yn dod i’r amlwg yn ei ddarnau teipograffegol megis ‘Hen Wlad fy Nhadau 1’ a ‘2’.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sz="2400" dirty="0">
              <a:solidFill>
                <a:srgbClr val="000000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dirty="0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Mae darnau diweddarach megis ‘Welsh Wall ‘95’ yn cyfleu arddulliau celfyddydol Cymraeg modern yn deillio o’r gwaith graffiti ‘Cofiwch Dryweryn’ a darnau eraill Cymraeg o’r 1960au.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8625810-5FD7-A24E-8E39-B86FFAC6A843}"/>
              </a:ext>
            </a:extLst>
          </p:cNvPr>
          <p:cNvSpPr txBox="1"/>
          <p:nvPr/>
        </p:nvSpPr>
        <p:spPr>
          <a:xfrm>
            <a:off x="4347130" y="460397"/>
            <a:ext cx="78448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E32B15"/>
                </a:solidFill>
                <a:latin typeface="Gill Sans Ultra Bold" panose="020B0A02020104020203" pitchFamily="34" charset="77"/>
              </a:rPr>
              <a:t>SYLFAEN GRAFFITI CYMRU</a:t>
            </a:r>
          </a:p>
        </p:txBody>
      </p:sp>
    </p:spTree>
    <p:extLst>
      <p:ext uri="{BB962C8B-B14F-4D97-AF65-F5344CB8AC3E}">
        <p14:creationId xmlns:p14="http://schemas.microsoft.com/office/powerpoint/2010/main" val="33449480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8C9A-827A-234B-907D-9AB34F959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506" y="2670993"/>
            <a:ext cx="7217084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 dirty="0">
                <a:solidFill>
                  <a:srgbClr val="0063F0"/>
                </a:solidFill>
                <a:latin typeface="Bookman Old Style" panose="02050604050505020204" pitchFamily="18" charset="0"/>
              </a:rPr>
              <a:t>DYLANWAD AR Y DYFODOL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6A2836C-9EE7-6F40-83A7-9E98469FF1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263" b="-2"/>
          <a:stretch/>
        </p:blipFill>
        <p:spPr>
          <a:xfrm>
            <a:off x="317635" y="299363"/>
            <a:ext cx="4160452" cy="30492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BE868B1-677C-1944-BF7C-E11BE381D3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822" r="2" b="14831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pic>
        <p:nvPicPr>
          <p:cNvPr id="18" name="Content Placeholder 7">
            <a:extLst>
              <a:ext uri="{FF2B5EF4-FFF2-40B4-BE49-F238E27FC236}">
                <a16:creationId xmlns:a16="http://schemas.microsoft.com/office/drawing/2014/main" id="{C498A476-41C8-8443-8BAD-C94637828A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74" r="7211" b="3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6B30490-C15C-5646-A311-EB3AB5302EAA}"/>
              </a:ext>
            </a:extLst>
          </p:cNvPr>
          <p:cNvSpPr txBox="1"/>
          <p:nvPr/>
        </p:nvSpPr>
        <p:spPr>
          <a:xfrm>
            <a:off x="4599857" y="4227942"/>
            <a:ext cx="75921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Mae etifeddiaeth arlunwyr fel Ogwyn Davies dal i’w gweld ac yn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dylanwadu ar gelf Cymraeg, yn ogystal â chymuned a diwylliant Cymru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hyd heddiw. Mae hyn yn dod i’r amlwg ar arwyneb Canolfan y Mileniwm yng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Nghaerdydd. Yn yr un modd, mae wal ‘Cofiwch Dryweryn’ wedi ennyn yr un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statws yng Nghymru yn dilyn y difrod cyflawnwyd yn erbyn y cofeb blwyddyn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diwethaf, gyda’r ymateb cenedlaethol yn ymddangos fel welydd graffiti ar draws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y gwlad yn  portreadu’r geiriau enwog, gan gynnwys nifer o esiamplau yn </a:t>
            </a:r>
          </a:p>
          <a:p>
            <a:pPr algn="ctr"/>
            <a:r>
              <a:rPr lang="cy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Abertawe.</a:t>
            </a:r>
          </a:p>
        </p:txBody>
      </p:sp>
    </p:spTree>
    <p:extLst>
      <p:ext uri="{BB962C8B-B14F-4D97-AF65-F5344CB8AC3E}">
        <p14:creationId xmlns:p14="http://schemas.microsoft.com/office/powerpoint/2010/main" val="4256482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641ACE-69A0-0C4C-98D4-EAB70EA127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/>
          </a:blip>
          <a:srcRect t="19559" r="1" b="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980CAA-8DB7-FA4B-95FE-9EB8E7876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126" y="-6294"/>
            <a:ext cx="5053914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dirty="0">
                <a:solidFill>
                  <a:srgbClr val="000000"/>
                </a:solidFill>
                <a:latin typeface="Candara" panose="020E0502030303020204" pitchFamily="34" charset="0"/>
              </a:rPr>
              <a:t>Cyflwyno’r tasg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D640BB-1C21-1C4A-BA5D-3683BE58278C}"/>
              </a:ext>
            </a:extLst>
          </p:cNvPr>
          <p:cNvSpPr txBox="1"/>
          <p:nvPr/>
        </p:nvSpPr>
        <p:spPr>
          <a:xfrm>
            <a:off x="466563" y="954984"/>
            <a:ext cx="505391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rgbClr val="29687D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Mae Ogwyn Davies yn defnyddio amrywiaeth o ddeunyddiau ar gyfer ei ddarluniau. </a:t>
            </a:r>
          </a:p>
          <a:p>
            <a:endParaRPr lang="cy-GB" b="1" dirty="0">
              <a:solidFill>
                <a:srgbClr val="29687D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r>
              <a:rPr lang="cy-GB" b="1" dirty="0">
                <a:solidFill>
                  <a:srgbClr val="29687D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Mae’r ddeunyddiau yma yn cynnwys darnau o bapurau newydd a darnau o sgoriau cerddorol wedi’i haenu ar ben ei gilydd ac yna’n ychwanegu lliw iddynt. Gweler esiampl o hyn yn y llun gosodwyd sef ‘Mynydd Gwyngoed, Gaeaf’ gan Ogwyn Davies. </a:t>
            </a:r>
          </a:p>
          <a:p>
            <a:endParaRPr lang="cy-GB" b="1" dirty="0">
              <a:solidFill>
                <a:srgbClr val="29687D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Gan ddefnyddio’r templed darparwyd, naill ai :</a:t>
            </a:r>
          </a:p>
          <a:p>
            <a:pPr algn="ctr"/>
            <a:endParaRPr lang="cy-GB" b="1" dirty="0">
              <a:solidFill>
                <a:schemeClr val="bg1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A - Copiwch y geiriau gweler ar y taflen ffeithiau</a:t>
            </a:r>
          </a:p>
          <a:p>
            <a:pPr algn="ctr"/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</a:t>
            </a:r>
            <a:r>
              <a:rPr lang="cy-GB" b="1" u="sng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neu </a:t>
            </a:r>
          </a:p>
          <a:p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B - Torrwch y darnau oddi ar y daflen gan osod y   </a:t>
            </a:r>
          </a:p>
          <a:p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     darnau ar y templed. </a:t>
            </a:r>
          </a:p>
          <a:p>
            <a:endParaRPr lang="cy-GB" b="1" dirty="0">
              <a:solidFill>
                <a:schemeClr val="bg1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Cewch naill ai defnyddio pensiliau lliw neu pasteli olew. </a:t>
            </a:r>
          </a:p>
          <a:p>
            <a:endParaRPr lang="cy-GB" b="1" dirty="0">
              <a:solidFill>
                <a:schemeClr val="bg1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Mae’n </a:t>
            </a:r>
            <a:r>
              <a:rPr lang="cy-GB" b="1" u="sng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rhaid</a:t>
            </a:r>
            <a:r>
              <a:rPr lang="cy-GB" b="1" dirty="0">
                <a:solidFill>
                  <a:schemeClr val="bg1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defnyddio tôn a chyfuno wrth ychwanegu lliw i’ch darnau.</a:t>
            </a:r>
          </a:p>
        </p:txBody>
      </p:sp>
    </p:spTree>
    <p:extLst>
      <p:ext uri="{BB962C8B-B14F-4D97-AF65-F5344CB8AC3E}">
        <p14:creationId xmlns:p14="http://schemas.microsoft.com/office/powerpoint/2010/main" val="8722540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05AF-AA94-2A45-AE28-7BF912763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cy-GB" dirty="0">
                <a:solidFill>
                  <a:srgbClr val="DE4837"/>
                </a:solidFill>
                <a:latin typeface="Britannic Bold" panose="020B0903060703020204" pitchFamily="34" charset="77"/>
                <a:ea typeface="Ayuthaya" pitchFamily="2" charset="-34"/>
                <a:cs typeface="Ayuthaya" pitchFamily="2" charset="-34"/>
              </a:rPr>
              <a:t>Meini Prawf Llwyddiant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A688B-A336-2F4A-8D2B-9C27FA923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755" y="2400041"/>
            <a:ext cx="6459745" cy="4282958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Cyflwyno darn o waith safonol sydd yn                 arddangos dealltwriaeth a defnydd o dôn                             a chyfuno</a:t>
            </a:r>
          </a:p>
          <a:p>
            <a:r>
              <a:rPr lang="cy-GB" sz="2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Gallu cofio ac esbonio ffeithiau am waith a                bywyd yr arlunydd Ogwyn Davies</a:t>
            </a:r>
          </a:p>
          <a:p>
            <a:endParaRPr lang="cy-GB" sz="2400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r>
              <a:rPr lang="cy-GB" sz="2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Hunan asesu eich gwaith trwy ddefnyddio dau              gair ar y bwrdd gwyn i ddisgrifio eich darn</a:t>
            </a:r>
          </a:p>
          <a:p>
            <a:endParaRPr lang="cy-GB" sz="2400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pPr marL="0" indent="0">
              <a:buNone/>
            </a:pPr>
            <a:r>
              <a:rPr lang="cy-GB" sz="24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Ychwanegwch y ddau gair mewn i frawddeg, hynny yw:</a:t>
            </a:r>
          </a:p>
          <a:p>
            <a:pPr marL="457200" lvl="1" indent="0">
              <a:buNone/>
            </a:pPr>
            <a:r>
              <a:rPr lang="cy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“Defnyddiais...tôn a chyfuno”</a:t>
            </a:r>
          </a:p>
          <a:p>
            <a:pPr marL="457200" lvl="1" indent="0">
              <a:buNone/>
            </a:pPr>
            <a:r>
              <a:rPr lang="cy-GB" sz="2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“Credaf bod fy ngwaith yn...trawiadol a haniaethol”</a:t>
            </a:r>
          </a:p>
          <a:p>
            <a:pPr lvl="1"/>
            <a:endParaRPr lang="cy-GB" sz="1000" dirty="0"/>
          </a:p>
          <a:p>
            <a:endParaRPr lang="cy-GB" sz="1100" dirty="0"/>
          </a:p>
          <a:p>
            <a:endParaRPr lang="en-US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F75445-6EE9-094F-8440-8FD9474D9D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05" r="24544" b="-2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98480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22FB172-7FF8-2645-81D9-85F12FFA45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/>
          </a:blip>
          <a:srcRect l="13971" r="16333" b="-2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1ACE83D-7993-0F48-96EC-64BA1A20D2CF}"/>
              </a:ext>
            </a:extLst>
          </p:cNvPr>
          <p:cNvSpPr txBox="1">
            <a:spLocks/>
          </p:cNvSpPr>
          <p:nvPr/>
        </p:nvSpPr>
        <p:spPr>
          <a:xfrm>
            <a:off x="469900" y="304800"/>
            <a:ext cx="6394152" cy="28829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spcAft>
                <a:spcPts val="600"/>
              </a:spcAft>
            </a:pP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Fe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allech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chi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ddefnyddio'r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enghreifftiau</a:t>
            </a:r>
            <a:endParaRPr lang="en-US" sz="2400" dirty="0">
              <a:solidFill>
                <a:srgbClr val="000000"/>
              </a:solidFill>
              <a:latin typeface="Athelas" panose="02000503000000020003" pitchFamily="2" charset="77"/>
            </a:endParaRPr>
          </a:p>
          <a:p>
            <a:pPr marL="285750" indent="-285750">
              <a:spcAft>
                <a:spcPts val="600"/>
              </a:spcAft>
            </a:pP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frawddegau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cychwynnol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isod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i'ch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helpu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chi:</a:t>
            </a:r>
            <a:b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</a:br>
            <a:endParaRPr lang="en-US" sz="2400" dirty="0">
              <a:solidFill>
                <a:srgbClr val="000000"/>
              </a:solidFill>
              <a:latin typeface="Athelas" panose="02000503000000020003" pitchFamily="2" charset="77"/>
            </a:endParaRPr>
          </a:p>
          <a:p>
            <a:pPr marL="285750" indent="-285750">
              <a:spcAft>
                <a:spcPts val="600"/>
              </a:spcAft>
            </a:pP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Mae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nghwaith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. . .</a:t>
            </a:r>
          </a:p>
          <a:p>
            <a:pPr marL="285750" indent="-285750">
              <a:spcAft>
                <a:spcPts val="600"/>
              </a:spcAft>
            </a:pP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Defnyddiais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. . .</a:t>
            </a:r>
          </a:p>
          <a:p>
            <a:pPr marL="285750" indent="-285750">
              <a:spcAft>
                <a:spcPts val="600"/>
              </a:spcAft>
            </a:pP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Credaf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bod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fy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ngwaith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Athelas" panose="02000503000000020003" pitchFamily="2" charset="77"/>
              </a:rPr>
              <a:t>adlewyrchu</a:t>
            </a:r>
            <a:r>
              <a:rPr lang="en-US" sz="2400" dirty="0">
                <a:solidFill>
                  <a:srgbClr val="000000"/>
                </a:solidFill>
                <a:latin typeface="Athelas" panose="02000503000000020003" pitchFamily="2" charset="77"/>
              </a:rPr>
              <a:t> . . .</a:t>
            </a:r>
            <a:br>
              <a:rPr lang="en-US" sz="2000" dirty="0">
                <a:solidFill>
                  <a:srgbClr val="000000"/>
                </a:solidFill>
              </a:rPr>
            </a:br>
            <a:br>
              <a:rPr lang="en-US" sz="2000" dirty="0">
                <a:solidFill>
                  <a:srgbClr val="000000"/>
                </a:solidFill>
              </a:rPr>
            </a:br>
            <a:r>
              <a:rPr lang="en-US" sz="2000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70B26E5-4535-CF48-9E1C-ABFAC0D00ED2}"/>
              </a:ext>
            </a:extLst>
          </p:cNvPr>
          <p:cNvSpPr txBox="1">
            <a:spLocks/>
          </p:cNvSpPr>
          <p:nvPr/>
        </p:nvSpPr>
        <p:spPr>
          <a:xfrm>
            <a:off x="257309" y="3187700"/>
            <a:ext cx="5838691" cy="3317773"/>
          </a:xfrm>
          <a:prstGeom prst="rect">
            <a:avLst/>
          </a:prstGeom>
        </p:spPr>
        <p:txBody>
          <a:bodyPr vert="horz" lIns="91440" tIns="45720" rIns="91440" bIns="45720" numCol="3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Diddorol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Tywyll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Golau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Ffurf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Siâp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Cyfansoddi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Graddliwio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Lliw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Arsylwi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Tôn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Cyfuno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Gwead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Cyferbyniol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Trawiadol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Llifeiriog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Esthetig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Arallfydol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Etheraidd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Crefyddol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Diwylliannol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 Bywiog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Realistig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Effeithiol </a:t>
            </a:r>
          </a:p>
          <a:p>
            <a:pPr marL="0"/>
            <a:r>
              <a:rPr lang="en-US" sz="2000" noProof="1">
                <a:solidFill>
                  <a:srgbClr val="000000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Teipograffeg</a:t>
            </a:r>
          </a:p>
        </p:txBody>
      </p:sp>
    </p:spTree>
    <p:extLst>
      <p:ext uri="{BB962C8B-B14F-4D97-AF65-F5344CB8AC3E}">
        <p14:creationId xmlns:p14="http://schemas.microsoft.com/office/powerpoint/2010/main" val="1990528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519</Words>
  <Application>Microsoft Macintosh PowerPoint</Application>
  <PresentationFormat>Widescreen</PresentationFormat>
  <Paragraphs>74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Arial</vt:lpstr>
      <vt:lpstr>Athelas</vt:lpstr>
      <vt:lpstr>Big Caslon Medium</vt:lpstr>
      <vt:lpstr>Bookman Old Style</vt:lpstr>
      <vt:lpstr>Britannic Bold</vt:lpstr>
      <vt:lpstr>Calibri</vt:lpstr>
      <vt:lpstr>Calibri Light</vt:lpstr>
      <vt:lpstr>Candara</vt:lpstr>
      <vt:lpstr>Castellar</vt:lpstr>
      <vt:lpstr>Centaur</vt:lpstr>
      <vt:lpstr>Gill Sans Ultra Bold</vt:lpstr>
      <vt:lpstr>Office Theme</vt:lpstr>
      <vt:lpstr>Ogwyn Davies</vt:lpstr>
      <vt:lpstr>PowerPoint Presentation</vt:lpstr>
      <vt:lpstr>‘Soar y Mynydd’ a  ‘Capel Ebenezer’</vt:lpstr>
      <vt:lpstr>PowerPoint Presentation</vt:lpstr>
      <vt:lpstr>DYLANWAD AR Y DYFODOL</vt:lpstr>
      <vt:lpstr>Cyflwyno’r tasg</vt:lpstr>
      <vt:lpstr>Meini Prawf Llwyddiant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Ogwyn Davies</dc:title>
  <dc:creator>Rhys Page (P149374)</dc:creator>
  <cp:lastModifiedBy>Rhys Page (P149374)</cp:lastModifiedBy>
  <cp:revision>2</cp:revision>
  <dcterms:created xsi:type="dcterms:W3CDTF">2020-04-22T21:36:31Z</dcterms:created>
  <dcterms:modified xsi:type="dcterms:W3CDTF">2020-04-22T23:08:32Z</dcterms:modified>
</cp:coreProperties>
</file>