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2" r:id="rId7"/>
    <p:sldId id="265" r:id="rId8"/>
    <p:sldId id="270" r:id="rId9"/>
    <p:sldId id="263" r:id="rId10"/>
    <p:sldId id="264" r:id="rId11"/>
    <p:sldId id="271"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74" d="100"/>
          <a:sy n="74" d="100"/>
        </p:scale>
        <p:origin x="4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2886882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3632737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125595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E0E5B81-A560-495E-A087-6A49B045AC59}"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3020825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E0E5B81-A560-495E-A087-6A49B045AC59}"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1508151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E0E5B81-A560-495E-A087-6A49B045AC59}" type="datetimeFigureOut">
              <a:rPr lang="en-GB" smtClean="0"/>
              <a:t>10/01/2019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2603951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0E5B81-A560-495E-A087-6A49B045AC59}" type="datetimeFigureOut">
              <a:rPr lang="en-GB" smtClean="0"/>
              <a:t>10/01/2019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2909742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0E5B81-A560-495E-A087-6A49B045AC59}"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1452942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0E5B81-A560-495E-A087-6A49B045AC59}"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2311623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81811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876161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30997076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502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37155840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889343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0E5B81-A560-495E-A087-6A49B045AC59}"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3031C-3042-492C-9B05-5CE4970C3BEC}" type="slidenum">
              <a:rPr lang="en-GB" smtClean="0"/>
              <a:t>‹#›</a:t>
            </a:fld>
            <a:endParaRPr lang="en-GB"/>
          </a:p>
        </p:txBody>
      </p:sp>
    </p:spTree>
    <p:extLst>
      <p:ext uri="{BB962C8B-B14F-4D97-AF65-F5344CB8AC3E}">
        <p14:creationId xmlns:p14="http://schemas.microsoft.com/office/powerpoint/2010/main" val="6411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E0E5B81-A560-495E-A087-6A49B045AC59}" type="datetimeFigureOut">
              <a:rPr lang="en-GB" smtClean="0"/>
              <a:t>10/01/2019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593031C-3042-492C-9B05-5CE4970C3BEC}" type="slidenum">
              <a:rPr lang="en-GB" smtClean="0"/>
              <a:t>‹#›</a:t>
            </a:fld>
            <a:endParaRPr lang="en-GB"/>
          </a:p>
        </p:txBody>
      </p:sp>
    </p:spTree>
    <p:extLst>
      <p:ext uri="{BB962C8B-B14F-4D97-AF65-F5344CB8AC3E}">
        <p14:creationId xmlns:p14="http://schemas.microsoft.com/office/powerpoint/2010/main" val="17583311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XshzKmaepq4"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Adults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338280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this topic important?</a:t>
            </a:r>
            <a:endParaRPr lang="en-GB" dirty="0"/>
          </a:p>
        </p:txBody>
      </p:sp>
      <p:sp>
        <p:nvSpPr>
          <p:cNvPr id="3" name="Content Placeholder 2"/>
          <p:cNvSpPr>
            <a:spLocks noGrp="1"/>
          </p:cNvSpPr>
          <p:nvPr>
            <p:ph idx="1"/>
          </p:nvPr>
        </p:nvSpPr>
        <p:spPr>
          <a:xfrm>
            <a:off x="677334" y="2084946"/>
            <a:ext cx="8596668" cy="3132629"/>
          </a:xfrm>
        </p:spPr>
        <p:txBody>
          <a:bodyPr>
            <a:noAutofit/>
          </a:bodyPr>
          <a:lstStyle/>
          <a:p>
            <a:r>
              <a:rPr lang="en-GB" dirty="0" smtClean="0"/>
              <a:t>More and more adults are experiencing stress in their day to day lives. An independent 2018 survey conducted by Forth shows that levels of stress are dangerously high.</a:t>
            </a:r>
          </a:p>
          <a:p>
            <a:r>
              <a:rPr lang="en-GB" dirty="0" smtClean="0"/>
              <a:t>According to this survey; 85% of adults experience stress regularly, 39% of adults admit they feel too stressed in their day to day lives and 54% of adults who are stressed worry about the impact it has on their health. </a:t>
            </a:r>
            <a:r>
              <a:rPr lang="en-GB" dirty="0"/>
              <a:t>I</a:t>
            </a:r>
            <a:r>
              <a:rPr lang="en-GB" dirty="0" smtClean="0"/>
              <a:t>t was also found that women tend to experience stress more than men - on average around they suffer from stress for 3 more days per month than men (Forth, 2018).</a:t>
            </a:r>
          </a:p>
          <a:p>
            <a:r>
              <a:rPr lang="en-GB" dirty="0" smtClean="0"/>
              <a:t>A little stress can be good for you, however levels of stress similar to these can have adverse effects on the body – both short term and long term. Short term effects can include: low energy, headaches, insomnia, loss of libido, low self esteem, having difficulty relaxing and feeling overwhelmed. (WebMD, 2018).</a:t>
            </a:r>
          </a:p>
        </p:txBody>
      </p:sp>
    </p:spTree>
    <p:extLst>
      <p:ext uri="{BB962C8B-B14F-4D97-AF65-F5344CB8AC3E}">
        <p14:creationId xmlns:p14="http://schemas.microsoft.com/office/powerpoint/2010/main" val="17520842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Experiencing high levels of stress can over time lead to a higher risk of heart problems and disease. It can also lead to an unhealthy lifestyle as most people’s response to long term stress is to over eat comfort foods - such as foods with high fat and salt, which is not good for the cardiovascular system either. Long term stress can also have a negative impact on well being – which can lead to anxiety and depression. (</a:t>
            </a:r>
            <a:r>
              <a:rPr lang="en-GB" dirty="0" err="1"/>
              <a:t>PsychCentral</a:t>
            </a:r>
            <a:r>
              <a:rPr lang="en-GB" dirty="0"/>
              <a:t>, 2018).</a:t>
            </a:r>
          </a:p>
          <a:p>
            <a:r>
              <a:rPr lang="en-GB" dirty="0"/>
              <a:t>With this being a prevalent issue, access to the outdoors must be addressed, studies have identified the benefits to mental and emotional health that occur when people are subjected to exercise in the outdoors. (Gladwell et al., 2013).</a:t>
            </a:r>
          </a:p>
          <a:p>
            <a:endParaRPr lang="en-GB" dirty="0"/>
          </a:p>
        </p:txBody>
      </p:sp>
    </p:spTree>
    <p:extLst>
      <p:ext uri="{BB962C8B-B14F-4D97-AF65-F5344CB8AC3E}">
        <p14:creationId xmlns:p14="http://schemas.microsoft.com/office/powerpoint/2010/main" val="19844362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6194" r="25396" b="1978"/>
          <a:stretch/>
        </p:blipFill>
        <p:spPr>
          <a:xfrm>
            <a:off x="7097472" y="2166082"/>
            <a:ext cx="2176530" cy="3301091"/>
          </a:xfrm>
          <a:prstGeom prst="rect">
            <a:avLst/>
          </a:prstGeom>
        </p:spPr>
      </p:pic>
      <p:sp>
        <p:nvSpPr>
          <p:cNvPr id="2" name="Title 1"/>
          <p:cNvSpPr>
            <a:spLocks noGrp="1"/>
          </p:cNvSpPr>
          <p:nvPr>
            <p:ph type="title"/>
          </p:nvPr>
        </p:nvSpPr>
        <p:spPr/>
        <p:txBody>
          <a:bodyPr/>
          <a:lstStyle/>
          <a:p>
            <a:r>
              <a:rPr lang="en-GB" dirty="0" smtClean="0"/>
              <a:t>The relationship between the outdoors and older adults.</a:t>
            </a:r>
            <a:endParaRPr lang="en-GB" dirty="0"/>
          </a:p>
        </p:txBody>
      </p:sp>
      <p:sp>
        <p:nvSpPr>
          <p:cNvPr id="3" name="Content Placeholder 2"/>
          <p:cNvSpPr>
            <a:spLocks noGrp="1"/>
          </p:cNvSpPr>
          <p:nvPr>
            <p:ph idx="1"/>
          </p:nvPr>
        </p:nvSpPr>
        <p:spPr>
          <a:xfrm>
            <a:off x="677334" y="2160589"/>
            <a:ext cx="6109832" cy="3880773"/>
          </a:xfrm>
        </p:spPr>
        <p:txBody>
          <a:bodyPr>
            <a:normAutofit fontScale="92500" lnSpcReduction="10000"/>
          </a:bodyPr>
          <a:lstStyle/>
          <a:p>
            <a:r>
              <a:rPr lang="en-GB" dirty="0" smtClean="0"/>
              <a:t>A study conducted by Kerr </a:t>
            </a:r>
            <a:r>
              <a:rPr lang="en-GB" dirty="0"/>
              <a:t>et al., </a:t>
            </a:r>
            <a:r>
              <a:rPr lang="en-GB" dirty="0" smtClean="0"/>
              <a:t>(2012) looked into how elderly adults reacted to regular physical activity and access to the outdoors. </a:t>
            </a:r>
          </a:p>
          <a:p>
            <a:r>
              <a:rPr lang="en-GB" dirty="0" smtClean="0"/>
              <a:t>This study found that elderly adults tend to exercise for longer when they exercise outdoors.</a:t>
            </a:r>
          </a:p>
          <a:p>
            <a:r>
              <a:rPr lang="en-GB" dirty="0" smtClean="0"/>
              <a:t>The additional exposure to the outdoors – and subsequently the exposure to vitamin D – results in greater bone health.</a:t>
            </a:r>
          </a:p>
          <a:p>
            <a:r>
              <a:rPr lang="en-GB" dirty="0" smtClean="0"/>
              <a:t>Experiencing the outdoors also lead improved physical </a:t>
            </a:r>
            <a:r>
              <a:rPr lang="en-GB" dirty="0"/>
              <a:t>functioning, less fear of falling and fewer depressive symptoms</a:t>
            </a:r>
            <a:r>
              <a:rPr lang="en-GB" dirty="0" smtClean="0"/>
              <a:t>.</a:t>
            </a:r>
          </a:p>
          <a:p>
            <a:r>
              <a:rPr lang="en-GB" dirty="0" smtClean="0"/>
              <a:t>The limitations of this study however mean that the relationship with the outdoors and improved health and functioning is only casual and requires further research.</a:t>
            </a:r>
            <a:endParaRPr lang="en-GB" dirty="0"/>
          </a:p>
        </p:txBody>
      </p:sp>
    </p:spTree>
    <p:extLst>
      <p:ext uri="{BB962C8B-B14F-4D97-AF65-F5344CB8AC3E}">
        <p14:creationId xmlns:p14="http://schemas.microsoft.com/office/powerpoint/2010/main" val="3368762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current situation?</a:t>
            </a:r>
            <a:endParaRPr lang="en-GB" dirty="0"/>
          </a:p>
        </p:txBody>
      </p:sp>
      <p:sp>
        <p:nvSpPr>
          <p:cNvPr id="3" name="Content Placeholder 2"/>
          <p:cNvSpPr>
            <a:spLocks noGrp="1"/>
          </p:cNvSpPr>
          <p:nvPr>
            <p:ph idx="1"/>
          </p:nvPr>
        </p:nvSpPr>
        <p:spPr>
          <a:xfrm>
            <a:off x="677334" y="2160589"/>
            <a:ext cx="6702260" cy="3880773"/>
          </a:xfrm>
        </p:spPr>
        <p:txBody>
          <a:bodyPr/>
          <a:lstStyle/>
          <a:p>
            <a:r>
              <a:rPr lang="en-GB" dirty="0" smtClean="0"/>
              <a:t>In 2010, 54% of the adult population spent time in the                               natural, outdoor environment at least once a week.</a:t>
            </a:r>
          </a:p>
          <a:p>
            <a:r>
              <a:rPr lang="en-GB" dirty="0" smtClean="0"/>
              <a:t>This grew to 58% by 2014.</a:t>
            </a:r>
          </a:p>
          <a:p>
            <a:r>
              <a:rPr lang="en-GB" dirty="0" smtClean="0"/>
              <a:t>By 2018, 62% of adults were making at least one trip into                                   nature per week. (Gov.uk, 2018).</a:t>
            </a:r>
          </a:p>
          <a:p>
            <a:endParaRPr lang="en-GB" dirty="0"/>
          </a:p>
          <a:p>
            <a:r>
              <a:rPr lang="en-GB" dirty="0" smtClean="0"/>
              <a:t>Also, in 2009/10 only 38% of </a:t>
            </a:r>
            <a:r>
              <a:rPr lang="en-GB" dirty="0"/>
              <a:t>people living in England’s </a:t>
            </a:r>
            <a:r>
              <a:rPr lang="en-GB" dirty="0" smtClean="0"/>
              <a:t>most                        </a:t>
            </a:r>
            <a:r>
              <a:rPr lang="en-GB" dirty="0"/>
              <a:t>deprived </a:t>
            </a:r>
            <a:r>
              <a:rPr lang="en-GB" dirty="0" smtClean="0"/>
              <a:t>areas spent time in Nature, this grew to 51% in                               2018. (Gov.uk, 2015).</a:t>
            </a:r>
          </a:p>
        </p:txBody>
      </p:sp>
      <p:pic>
        <p:nvPicPr>
          <p:cNvPr id="1026" name="Picture 2" descr="Image result for thought emoj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9651" y="2591524"/>
            <a:ext cx="2708597" cy="2708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60944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ways to use the outdoors</a:t>
            </a:r>
          </a:p>
        </p:txBody>
      </p:sp>
      <p:sp>
        <p:nvSpPr>
          <p:cNvPr id="3" name="Content Placeholder 2"/>
          <p:cNvSpPr>
            <a:spLocks noGrp="1"/>
          </p:cNvSpPr>
          <p:nvPr>
            <p:ph sz="half" idx="1"/>
          </p:nvPr>
        </p:nvSpPr>
        <p:spPr/>
        <p:txBody>
          <a:bodyPr/>
          <a:lstStyle/>
          <a:p>
            <a:endParaRPr lang="en-GB" dirty="0" smtClean="0"/>
          </a:p>
          <a:p>
            <a:r>
              <a:rPr lang="en-GB" dirty="0" smtClean="0"/>
              <a:t>Active travel</a:t>
            </a:r>
          </a:p>
          <a:p>
            <a:r>
              <a:rPr lang="en-GB" dirty="0" smtClean="0"/>
              <a:t>Walks and hikes </a:t>
            </a:r>
          </a:p>
          <a:p>
            <a:r>
              <a:rPr lang="en-GB" dirty="0" smtClean="0"/>
              <a:t>Mountain biking</a:t>
            </a:r>
          </a:p>
          <a:p>
            <a:r>
              <a:rPr lang="en-GB" dirty="0" smtClean="0"/>
              <a:t>Canoeing/kayaking </a:t>
            </a:r>
          </a:p>
          <a:p>
            <a:r>
              <a:rPr lang="en-GB" dirty="0" smtClean="0"/>
              <a:t>Nature photography </a:t>
            </a:r>
          </a:p>
          <a:p>
            <a:pPr marL="0" indent="0">
              <a:buNone/>
            </a:pPr>
            <a:endParaRPr lang="en-GB" dirty="0" smtClean="0"/>
          </a:p>
          <a:p>
            <a:endParaRPr lang="en-GB" dirty="0"/>
          </a:p>
        </p:txBody>
      </p:sp>
      <p:sp>
        <p:nvSpPr>
          <p:cNvPr id="4" name="Content Placeholder 3"/>
          <p:cNvSpPr>
            <a:spLocks noGrp="1"/>
          </p:cNvSpPr>
          <p:nvPr>
            <p:ph sz="half" idx="2"/>
          </p:nvPr>
        </p:nvSpPr>
        <p:spPr/>
        <p:txBody>
          <a:bodyPr/>
          <a:lstStyle/>
          <a:p>
            <a:endParaRPr lang="en-GB" dirty="0" smtClean="0"/>
          </a:p>
          <a:p>
            <a:r>
              <a:rPr lang="en-GB" dirty="0" smtClean="0"/>
              <a:t>Going to the park </a:t>
            </a:r>
          </a:p>
          <a:p>
            <a:r>
              <a:rPr lang="en-GB" dirty="0" smtClean="0"/>
              <a:t>Playing sports </a:t>
            </a:r>
          </a:p>
          <a:p>
            <a:r>
              <a:rPr lang="en-GB" dirty="0" smtClean="0"/>
              <a:t>Outdoor gyms </a:t>
            </a:r>
          </a:p>
          <a:p>
            <a:r>
              <a:rPr lang="en-GB" dirty="0" smtClean="0"/>
              <a:t>Skate parks </a:t>
            </a:r>
          </a:p>
          <a:p>
            <a:r>
              <a:rPr lang="en-GB" dirty="0" smtClean="0"/>
              <a:t>Walking the dog </a:t>
            </a:r>
            <a:endParaRPr lang="en-GB" dirty="0"/>
          </a:p>
        </p:txBody>
      </p:sp>
    </p:spTree>
    <p:extLst>
      <p:ext uri="{BB962C8B-B14F-4D97-AF65-F5344CB8AC3E}">
        <p14:creationId xmlns:p14="http://schemas.microsoft.com/office/powerpoint/2010/main" val="3369329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barriers are preventing adults from engaging with the outdoor?</a:t>
            </a:r>
            <a:endParaRPr lang="en-GB" dirty="0"/>
          </a:p>
        </p:txBody>
      </p:sp>
      <p:sp>
        <p:nvSpPr>
          <p:cNvPr id="3" name="Content Placeholder 2"/>
          <p:cNvSpPr>
            <a:spLocks noGrp="1"/>
          </p:cNvSpPr>
          <p:nvPr>
            <p:ph idx="1"/>
          </p:nvPr>
        </p:nvSpPr>
        <p:spPr/>
        <p:txBody>
          <a:bodyPr/>
          <a:lstStyle/>
          <a:p>
            <a:r>
              <a:rPr lang="en-GB" dirty="0" smtClean="0"/>
              <a:t>Disabilities/illness </a:t>
            </a:r>
          </a:p>
          <a:p>
            <a:r>
              <a:rPr lang="en-GB" dirty="0" smtClean="0"/>
              <a:t>Lack of knowledge/experience </a:t>
            </a:r>
          </a:p>
          <a:p>
            <a:r>
              <a:rPr lang="en-GB" dirty="0" smtClean="0"/>
              <a:t>Working </a:t>
            </a:r>
          </a:p>
          <a:p>
            <a:r>
              <a:rPr lang="en-GB" dirty="0" smtClean="0"/>
              <a:t>Childcare</a:t>
            </a:r>
          </a:p>
          <a:p>
            <a:r>
              <a:rPr lang="en-GB" dirty="0" smtClean="0"/>
              <a:t>Not having access to the appropriate environments </a:t>
            </a:r>
          </a:p>
          <a:p>
            <a:endParaRPr lang="en-GB" dirty="0" smtClean="0"/>
          </a:p>
        </p:txBody>
      </p:sp>
      <p:pic>
        <p:nvPicPr>
          <p:cNvPr id="4" name="Picture 3"/>
          <p:cNvPicPr>
            <a:picLocks noChangeAspect="1"/>
          </p:cNvPicPr>
          <p:nvPr/>
        </p:nvPicPr>
        <p:blipFill rotWithShape="1">
          <a:blip r:embed="rId2"/>
          <a:srcRect t="24047" b="6987"/>
          <a:stretch/>
        </p:blipFill>
        <p:spPr>
          <a:xfrm>
            <a:off x="4746939" y="4481849"/>
            <a:ext cx="3492672" cy="1957128"/>
          </a:xfrm>
          <a:prstGeom prst="rect">
            <a:avLst/>
          </a:prstGeom>
        </p:spPr>
      </p:pic>
    </p:spTree>
    <p:extLst>
      <p:ext uri="{BB962C8B-B14F-4D97-AF65-F5344CB8AC3E}">
        <p14:creationId xmlns:p14="http://schemas.microsoft.com/office/powerpoint/2010/main" val="40559432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Mountain biking in Wales.</a:t>
            </a:r>
            <a:endParaRPr lang="en-GB" dirty="0"/>
          </a:p>
        </p:txBody>
      </p:sp>
      <p:sp>
        <p:nvSpPr>
          <p:cNvPr id="3" name="Content Placeholder 2"/>
          <p:cNvSpPr>
            <a:spLocks noGrp="1"/>
          </p:cNvSpPr>
          <p:nvPr>
            <p:ph sz="half" idx="1"/>
          </p:nvPr>
        </p:nvSpPr>
        <p:spPr/>
        <p:txBody>
          <a:bodyPr/>
          <a:lstStyle/>
          <a:p>
            <a:r>
              <a:rPr lang="en-GB" dirty="0"/>
              <a:t>Mountain biking in natural environments allows time for relaxation, exercise and appreciating nature and the environment. Mountain biking gives you time away from cars as well as connecting you to nature.</a:t>
            </a:r>
          </a:p>
          <a:p>
            <a:pPr marL="0" indent="0" algn="r">
              <a:buNone/>
            </a:pPr>
            <a:r>
              <a:rPr lang="en-GB" dirty="0"/>
              <a:t>(</a:t>
            </a:r>
            <a:r>
              <a:rPr lang="en-GB" dirty="0" err="1"/>
              <a:t>Hardiman</a:t>
            </a:r>
            <a:r>
              <a:rPr lang="en-GB" dirty="0"/>
              <a:t> and Burgin, 2013)</a:t>
            </a:r>
          </a:p>
          <a:p>
            <a:r>
              <a:rPr lang="en-GB" dirty="0"/>
              <a:t>Paid centres – Bike Park Wales </a:t>
            </a:r>
          </a:p>
          <a:p>
            <a:r>
              <a:rPr lang="en-GB" dirty="0"/>
              <a:t>Natural trails – </a:t>
            </a:r>
            <a:r>
              <a:rPr lang="en-GB" dirty="0" err="1"/>
              <a:t>Brechfa</a:t>
            </a:r>
            <a:r>
              <a:rPr lang="en-GB" dirty="0"/>
              <a:t> forest </a:t>
            </a:r>
          </a:p>
          <a:p>
            <a:endParaRPr lang="en-GB" dirty="0"/>
          </a:p>
        </p:txBody>
      </p:sp>
      <p:pic>
        <p:nvPicPr>
          <p:cNvPr id="5" name="Picture 4">
            <a:hlinkClick r:id="rId2"/>
          </p:cNvPr>
          <p:cNvPicPr>
            <a:picLocks noChangeAspect="1"/>
          </p:cNvPicPr>
          <p:nvPr/>
        </p:nvPicPr>
        <p:blipFill rotWithShape="1">
          <a:blip r:embed="rId3"/>
          <a:srcRect l="4859" t="19516" r="40318" b="17731"/>
          <a:stretch/>
        </p:blipFill>
        <p:spPr>
          <a:xfrm>
            <a:off x="5203065" y="2472744"/>
            <a:ext cx="4443211" cy="2859407"/>
          </a:xfrm>
          <a:prstGeom prst="rect">
            <a:avLst/>
          </a:prstGeom>
        </p:spPr>
      </p:pic>
      <p:pic>
        <p:nvPicPr>
          <p:cNvPr id="6" name="Picture 5">
            <a:hlinkClick r:id="rId2"/>
          </p:cNvPr>
          <p:cNvPicPr>
            <a:picLocks noChangeAspect="1"/>
          </p:cNvPicPr>
          <p:nvPr/>
        </p:nvPicPr>
        <p:blipFill rotWithShape="1">
          <a:blip r:embed="rId3"/>
          <a:srcRect l="4859" t="19516" r="40318" b="17731"/>
          <a:stretch/>
        </p:blipFill>
        <p:spPr>
          <a:xfrm>
            <a:off x="5203065" y="2472743"/>
            <a:ext cx="4443211" cy="2859407"/>
          </a:xfrm>
          <a:prstGeom prst="rect">
            <a:avLst/>
          </a:prstGeom>
        </p:spPr>
      </p:pic>
    </p:spTree>
    <p:extLst>
      <p:ext uri="{BB962C8B-B14F-4D97-AF65-F5344CB8AC3E}">
        <p14:creationId xmlns:p14="http://schemas.microsoft.com/office/powerpoint/2010/main" val="8138764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Active travel</a:t>
            </a:r>
            <a:endParaRPr lang="en-GB" dirty="0"/>
          </a:p>
        </p:txBody>
      </p:sp>
      <p:sp>
        <p:nvSpPr>
          <p:cNvPr id="3" name="Text Placeholder 2"/>
          <p:cNvSpPr>
            <a:spLocks noGrp="1"/>
          </p:cNvSpPr>
          <p:nvPr>
            <p:ph type="body" idx="1"/>
          </p:nvPr>
        </p:nvSpPr>
        <p:spPr>
          <a:xfrm>
            <a:off x="675744" y="1594932"/>
            <a:ext cx="4185623" cy="576262"/>
          </a:xfrm>
        </p:spPr>
        <p:txBody>
          <a:bodyPr/>
          <a:lstStyle/>
          <a:p>
            <a:r>
              <a:rPr lang="en-GB" dirty="0" smtClean="0"/>
              <a:t>Bike share scheme </a:t>
            </a:r>
            <a:endParaRPr lang="en-GB" dirty="0"/>
          </a:p>
        </p:txBody>
      </p:sp>
      <p:sp>
        <p:nvSpPr>
          <p:cNvPr id="4" name="Content Placeholder 3"/>
          <p:cNvSpPr>
            <a:spLocks noGrp="1"/>
          </p:cNvSpPr>
          <p:nvPr>
            <p:ph sz="half" idx="2"/>
          </p:nvPr>
        </p:nvSpPr>
        <p:spPr>
          <a:xfrm>
            <a:off x="675744" y="2243064"/>
            <a:ext cx="4185623" cy="3830980"/>
          </a:xfrm>
        </p:spPr>
        <p:txBody>
          <a:bodyPr>
            <a:normAutofit fontScale="85000" lnSpcReduction="10000"/>
          </a:bodyPr>
          <a:lstStyle/>
          <a:p>
            <a:r>
              <a:rPr lang="en-GB" dirty="0" smtClean="0"/>
              <a:t>“</a:t>
            </a:r>
            <a:r>
              <a:rPr lang="en-GB" dirty="0" err="1" smtClean="0"/>
              <a:t>NextBike</a:t>
            </a:r>
            <a:r>
              <a:rPr lang="en-GB" dirty="0" smtClean="0"/>
              <a:t>” in Cardiff </a:t>
            </a:r>
          </a:p>
          <a:p>
            <a:r>
              <a:rPr lang="en-GB" dirty="0" smtClean="0"/>
              <a:t>Users pay £1 per 30 minutes of use with a flat rate of £10 for any duration between 5 and 24 hours</a:t>
            </a:r>
          </a:p>
          <a:p>
            <a:r>
              <a:rPr lang="en-GB" dirty="0" smtClean="0"/>
              <a:t>Docking stations all around the city making for an easy commute</a:t>
            </a:r>
            <a:endParaRPr lang="en-GB" dirty="0"/>
          </a:p>
          <a:p>
            <a:r>
              <a:rPr lang="en-GB" dirty="0" smtClean="0"/>
              <a:t>Example journey: </a:t>
            </a:r>
            <a:r>
              <a:rPr lang="en-GB" dirty="0"/>
              <a:t>Barrage </a:t>
            </a:r>
            <a:r>
              <a:rPr lang="en-GB" dirty="0" smtClean="0"/>
              <a:t>Walkway to </a:t>
            </a:r>
            <a:r>
              <a:rPr lang="en-GB" dirty="0"/>
              <a:t>Cardiff Central </a:t>
            </a:r>
            <a:r>
              <a:rPr lang="en-GB" dirty="0" smtClean="0"/>
              <a:t>Station. By bus -  £3.80 day to go ticket with a 21 minute journey.  By </a:t>
            </a:r>
            <a:r>
              <a:rPr lang="en-GB" dirty="0" err="1" smtClean="0"/>
              <a:t>Nextbike</a:t>
            </a:r>
            <a:r>
              <a:rPr lang="en-GB" dirty="0"/>
              <a:t> </a:t>
            </a:r>
            <a:r>
              <a:rPr lang="en-GB" dirty="0" smtClean="0"/>
              <a:t>– 17 minute journey which would cost £2 for a return journey</a:t>
            </a:r>
          </a:p>
          <a:p>
            <a:endParaRPr lang="en-GB" dirty="0"/>
          </a:p>
          <a:p>
            <a:pPr marL="0" indent="0">
              <a:buNone/>
            </a:pPr>
            <a:r>
              <a:rPr lang="en-GB" dirty="0"/>
              <a:t>(Hughes, 2018</a:t>
            </a:r>
            <a:r>
              <a:rPr lang="en-GB" dirty="0" smtClean="0"/>
              <a:t>)</a:t>
            </a:r>
          </a:p>
          <a:p>
            <a:pPr marL="0" indent="0">
              <a:buNone/>
            </a:pPr>
            <a:r>
              <a:rPr lang="en-GB" dirty="0"/>
              <a:t>(UK and GmbH, 2019)</a:t>
            </a:r>
            <a:endParaRPr lang="en-GB" dirty="0" smtClean="0"/>
          </a:p>
          <a:p>
            <a:endParaRPr lang="en-GB" dirty="0" smtClean="0"/>
          </a:p>
          <a:p>
            <a:pPr marL="0" indent="0">
              <a:buNone/>
            </a:pPr>
            <a:endParaRPr lang="en-GB" dirty="0"/>
          </a:p>
        </p:txBody>
      </p:sp>
      <p:pic>
        <p:nvPicPr>
          <p:cNvPr id="9" name="Picture 8"/>
          <p:cNvPicPr>
            <a:picLocks noChangeAspect="1"/>
          </p:cNvPicPr>
          <p:nvPr/>
        </p:nvPicPr>
        <p:blipFill>
          <a:blip r:embed="rId2"/>
          <a:stretch>
            <a:fillRect/>
          </a:stretch>
        </p:blipFill>
        <p:spPr>
          <a:xfrm>
            <a:off x="5198772" y="2243064"/>
            <a:ext cx="4533060" cy="3014662"/>
          </a:xfrm>
          <a:prstGeom prst="rect">
            <a:avLst/>
          </a:prstGeom>
        </p:spPr>
      </p:pic>
    </p:spTree>
    <p:extLst>
      <p:ext uri="{BB962C8B-B14F-4D97-AF65-F5344CB8AC3E}">
        <p14:creationId xmlns:p14="http://schemas.microsoft.com/office/powerpoint/2010/main" val="9034372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75745" y="1053400"/>
            <a:ext cx="4185623" cy="576262"/>
          </a:xfrm>
        </p:spPr>
        <p:txBody>
          <a:bodyPr/>
          <a:lstStyle/>
          <a:p>
            <a:r>
              <a:rPr lang="en-GB" dirty="0"/>
              <a:t>Bike to work scheme </a:t>
            </a:r>
          </a:p>
          <a:p>
            <a:endParaRPr lang="en-GB" dirty="0"/>
          </a:p>
        </p:txBody>
      </p:sp>
      <p:sp>
        <p:nvSpPr>
          <p:cNvPr id="4" name="Content Placeholder 3"/>
          <p:cNvSpPr>
            <a:spLocks noGrp="1"/>
          </p:cNvSpPr>
          <p:nvPr>
            <p:ph sz="half" idx="2"/>
          </p:nvPr>
        </p:nvSpPr>
        <p:spPr>
          <a:xfrm>
            <a:off x="675744" y="1462237"/>
            <a:ext cx="4185623" cy="4809774"/>
          </a:xfrm>
        </p:spPr>
        <p:txBody>
          <a:bodyPr>
            <a:normAutofit fontScale="70000" lnSpcReduction="20000"/>
          </a:bodyPr>
          <a:lstStyle/>
          <a:p>
            <a:r>
              <a:rPr lang="en-GB" sz="2100" dirty="0"/>
              <a:t>The scheme allows employees to spend up to £1000 on bikes and equipment, tax-free, making a claimed saving of up to 42 per cent on the overall </a:t>
            </a:r>
            <a:r>
              <a:rPr lang="en-GB" sz="2100" dirty="0" smtClean="0"/>
              <a:t>value. You </a:t>
            </a:r>
            <a:r>
              <a:rPr lang="en-GB" sz="2100" dirty="0"/>
              <a:t>can use the bike and equipment to cycle to work, and in leisure time.</a:t>
            </a:r>
          </a:p>
          <a:p>
            <a:pPr marL="0" indent="0" algn="r">
              <a:buNone/>
            </a:pPr>
            <a:r>
              <a:rPr lang="en-GB" sz="2100" dirty="0"/>
              <a:t>(Arthurs-Brennan, 2018</a:t>
            </a:r>
            <a:r>
              <a:rPr lang="en-GB" sz="2100" dirty="0" smtClean="0"/>
              <a:t>)</a:t>
            </a:r>
          </a:p>
          <a:p>
            <a:pPr marL="0" indent="0" algn="r">
              <a:buNone/>
            </a:pPr>
            <a:endParaRPr lang="en-GB" sz="2100" dirty="0"/>
          </a:p>
          <a:p>
            <a:r>
              <a:rPr lang="en-GB" sz="2100" dirty="0"/>
              <a:t>According to the survey, nine per cent of participants were non-cyclists who started cycling once they had joined the scheme. Overall an average 65 per cent of scheme users increased the amount of cycling they did, by an average of around 30 minutes a day</a:t>
            </a:r>
            <a:r>
              <a:rPr lang="en-GB" sz="2100" dirty="0" smtClean="0"/>
              <a:t>. </a:t>
            </a:r>
            <a:r>
              <a:rPr lang="en-GB" sz="2100" dirty="0"/>
              <a:t>There is additional evidence from other studies, including those of similar initiatives in Ireland and elsewhere, that the scheme encouraged an increase in cycling among participants and particularly promoted non-cyclists to take up cycling</a:t>
            </a:r>
            <a:r>
              <a:rPr lang="en-GB" sz="2100" dirty="0" smtClean="0"/>
              <a:t>.</a:t>
            </a:r>
          </a:p>
          <a:p>
            <a:pPr marL="0" indent="0" algn="r">
              <a:buNone/>
            </a:pPr>
            <a:r>
              <a:rPr lang="en-GB" sz="2100" dirty="0"/>
              <a:t>(Swift et al., 2016)</a:t>
            </a:r>
          </a:p>
          <a:p>
            <a:endParaRPr lang="en-GB" dirty="0"/>
          </a:p>
        </p:txBody>
      </p:sp>
      <p:pic>
        <p:nvPicPr>
          <p:cNvPr id="7" name="Picture 6"/>
          <p:cNvPicPr>
            <a:picLocks noChangeAspect="1"/>
          </p:cNvPicPr>
          <p:nvPr/>
        </p:nvPicPr>
        <p:blipFill>
          <a:blip r:embed="rId2"/>
          <a:stretch>
            <a:fillRect/>
          </a:stretch>
        </p:blipFill>
        <p:spPr>
          <a:xfrm>
            <a:off x="5935953" y="1985828"/>
            <a:ext cx="3333750" cy="3324225"/>
          </a:xfrm>
          <a:prstGeom prst="rect">
            <a:avLst/>
          </a:prstGeom>
        </p:spPr>
      </p:pic>
    </p:spTree>
    <p:extLst>
      <p:ext uri="{BB962C8B-B14F-4D97-AF65-F5344CB8AC3E}">
        <p14:creationId xmlns:p14="http://schemas.microsoft.com/office/powerpoint/2010/main" val="623714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forward.</a:t>
            </a:r>
            <a:endParaRPr lang="en-GB" dirty="0"/>
          </a:p>
        </p:txBody>
      </p:sp>
      <p:sp>
        <p:nvSpPr>
          <p:cNvPr id="3" name="Content Placeholder 2"/>
          <p:cNvSpPr>
            <a:spLocks noGrp="1"/>
          </p:cNvSpPr>
          <p:nvPr>
            <p:ph idx="1"/>
          </p:nvPr>
        </p:nvSpPr>
        <p:spPr/>
        <p:txBody>
          <a:bodyPr/>
          <a:lstStyle/>
          <a:p>
            <a:r>
              <a:rPr lang="en-GB" dirty="0" smtClean="0"/>
              <a:t>What is the trend going forward?</a:t>
            </a:r>
          </a:p>
          <a:p>
            <a:r>
              <a:rPr lang="en-GB" dirty="0" smtClean="0"/>
              <a:t>What developments are in place to get more people using the outdoors?</a:t>
            </a:r>
          </a:p>
          <a:p>
            <a:endParaRPr lang="en-GB" dirty="0"/>
          </a:p>
        </p:txBody>
      </p:sp>
      <p:pic>
        <p:nvPicPr>
          <p:cNvPr id="4" name="Picture 3"/>
          <p:cNvPicPr>
            <a:picLocks noChangeAspect="1"/>
          </p:cNvPicPr>
          <p:nvPr/>
        </p:nvPicPr>
        <p:blipFill>
          <a:blip r:embed="rId2"/>
          <a:stretch>
            <a:fillRect/>
          </a:stretch>
        </p:blipFill>
        <p:spPr>
          <a:xfrm>
            <a:off x="3111551" y="3285994"/>
            <a:ext cx="3728233" cy="2985557"/>
          </a:xfrm>
          <a:prstGeom prst="rect">
            <a:avLst/>
          </a:prstGeom>
        </p:spPr>
      </p:pic>
    </p:spTree>
    <p:extLst>
      <p:ext uri="{BB962C8B-B14F-4D97-AF65-F5344CB8AC3E}">
        <p14:creationId xmlns:p14="http://schemas.microsoft.com/office/powerpoint/2010/main" val="310750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2172834"/>
            <a:ext cx="8596668" cy="1826581"/>
          </a:xfrm>
        </p:spPr>
        <p:txBody>
          <a:bodyPr/>
          <a:lstStyle/>
          <a:p>
            <a:pPr algn="ctr"/>
            <a:r>
              <a:rPr lang="en-GB" dirty="0" smtClean="0"/>
              <a:t>Summary.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039865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735" y="800100"/>
            <a:ext cx="8596668" cy="4773947"/>
          </a:xfrm>
        </p:spPr>
        <p:txBody>
          <a:bodyPr>
            <a:normAutofit fontScale="90000"/>
          </a:bodyPr>
          <a:lstStyle/>
          <a:p>
            <a:r>
              <a:rPr lang="en-GB" sz="1200" dirty="0">
                <a:solidFill>
                  <a:schemeClr val="tx1"/>
                </a:solidFill>
              </a:rPr>
              <a:t>References</a:t>
            </a:r>
            <a:br>
              <a:rPr lang="en-GB" sz="1200" dirty="0">
                <a:solidFill>
                  <a:schemeClr val="tx1"/>
                </a:solidFill>
              </a:rPr>
            </a:br>
            <a:r>
              <a:rPr lang="en-GB" sz="1200" dirty="0">
                <a:solidFill>
                  <a:schemeClr val="tx1"/>
                </a:solidFill>
              </a:rPr>
              <a:t>Arthurs-Brennan, M. (2018). </a:t>
            </a:r>
            <a:r>
              <a:rPr lang="en-GB" sz="1200" i="1" dirty="0">
                <a:solidFill>
                  <a:schemeClr val="tx1"/>
                </a:solidFill>
              </a:rPr>
              <a:t>Is the Cycle to Work scheme still relevant in 2018? - Cycling Weekly</a:t>
            </a:r>
            <a:r>
              <a:rPr lang="en-GB" sz="1200" dirty="0">
                <a:solidFill>
                  <a:schemeClr val="tx1"/>
                </a:solidFill>
              </a:rPr>
              <a:t>. [online] Cycling Weekly. Available at: https://www.cyclingweekly.com/news/latest-news/cycle-to-work-scheme-10-things-to-know-5055 [Accessed 10 Jan. 2019].</a:t>
            </a:r>
            <a:br>
              <a:rPr lang="en-GB" sz="1200" dirty="0">
                <a:solidFill>
                  <a:schemeClr val="tx1"/>
                </a:solidFill>
              </a:rPr>
            </a:br>
            <a:r>
              <a:rPr lang="en-GB" sz="1200" dirty="0">
                <a:solidFill>
                  <a:schemeClr val="tx1"/>
                </a:solidFill>
              </a:rPr>
              <a:t>Forth. (2018). </a:t>
            </a:r>
            <a:r>
              <a:rPr lang="en-GB" sz="1200" i="1" dirty="0">
                <a:solidFill>
                  <a:schemeClr val="tx1"/>
                </a:solidFill>
              </a:rPr>
              <a:t>Stress Statistics UK 2018 - Survey of 2,000 British People on Causes of Stress and How They Relieve It</a:t>
            </a:r>
            <a:r>
              <a:rPr lang="en-GB" sz="1200" dirty="0">
                <a:solidFill>
                  <a:schemeClr val="tx1"/>
                </a:solidFill>
              </a:rPr>
              <a:t>. [online] Available at: https://www.forthwithlife.co.uk/blog/great-britain-and-stress/ [Accessed 8 Jan. 2019].</a:t>
            </a:r>
            <a:br>
              <a:rPr lang="en-GB" sz="1200" dirty="0">
                <a:solidFill>
                  <a:schemeClr val="tx1"/>
                </a:solidFill>
              </a:rPr>
            </a:br>
            <a:r>
              <a:rPr lang="en-GB" sz="1200" dirty="0">
                <a:solidFill>
                  <a:schemeClr val="tx1"/>
                </a:solidFill>
              </a:rPr>
              <a:t>Gladwell, V., Brown, D., Wood, C., </a:t>
            </a:r>
            <a:r>
              <a:rPr lang="en-GB" sz="1200" dirty="0" err="1">
                <a:solidFill>
                  <a:schemeClr val="tx1"/>
                </a:solidFill>
              </a:rPr>
              <a:t>Sandercock</a:t>
            </a:r>
            <a:r>
              <a:rPr lang="en-GB" sz="1200" dirty="0">
                <a:solidFill>
                  <a:schemeClr val="tx1"/>
                </a:solidFill>
              </a:rPr>
              <a:t>, G. and Barton, J. (2013). The great outdoors: how a green exercise environment can benefit all. </a:t>
            </a:r>
            <a:r>
              <a:rPr lang="en-GB" sz="1200" i="1" dirty="0">
                <a:solidFill>
                  <a:schemeClr val="tx1"/>
                </a:solidFill>
              </a:rPr>
              <a:t>Extreme Physiology &amp; Medicine</a:t>
            </a:r>
            <a:r>
              <a:rPr lang="en-GB" sz="1200" dirty="0">
                <a:solidFill>
                  <a:schemeClr val="tx1"/>
                </a:solidFill>
              </a:rPr>
              <a:t>, 2(1), p.3.</a:t>
            </a:r>
            <a:br>
              <a:rPr lang="en-GB" sz="1200" dirty="0">
                <a:solidFill>
                  <a:schemeClr val="tx1"/>
                </a:solidFill>
              </a:rPr>
            </a:br>
            <a:r>
              <a:rPr lang="en-GB" sz="1200" dirty="0">
                <a:solidFill>
                  <a:schemeClr val="tx1"/>
                </a:solidFill>
              </a:rPr>
              <a:t>GOV.UK. (2015). </a:t>
            </a:r>
            <a:r>
              <a:rPr lang="en-GB" sz="1200" i="1" dirty="0">
                <a:solidFill>
                  <a:schemeClr val="tx1"/>
                </a:solidFill>
              </a:rPr>
              <a:t>Survey shows more people are heading for the outdoors in England</a:t>
            </a:r>
            <a:r>
              <a:rPr lang="en-GB" sz="1200" dirty="0">
                <a:solidFill>
                  <a:schemeClr val="tx1"/>
                </a:solidFill>
              </a:rPr>
              <a:t>. [online] Available at: https://www.gov.uk/government/news/survey-shows-more-people-are-heading-for-the-outdoors-in-england [Accessed 9 Jan. 2019].</a:t>
            </a:r>
            <a:br>
              <a:rPr lang="en-GB" sz="1200" dirty="0">
                <a:solidFill>
                  <a:schemeClr val="tx1"/>
                </a:solidFill>
              </a:rPr>
            </a:br>
            <a:r>
              <a:rPr lang="en-GB" sz="1200" dirty="0">
                <a:solidFill>
                  <a:schemeClr val="tx1"/>
                </a:solidFill>
              </a:rPr>
              <a:t>GOV.UK. (2018). </a:t>
            </a:r>
            <a:r>
              <a:rPr lang="en-GB" sz="1200" i="1" dirty="0">
                <a:solidFill>
                  <a:schemeClr val="tx1"/>
                </a:solidFill>
              </a:rPr>
              <a:t>People are spending more time outside in the natural environment than ever before</a:t>
            </a:r>
            <a:r>
              <a:rPr lang="en-GB" sz="1200" dirty="0">
                <a:solidFill>
                  <a:schemeClr val="tx1"/>
                </a:solidFill>
              </a:rPr>
              <a:t>. [online] Available at: https://www.gov.uk/government/news/people-are-spending-more-time-outside-in-the-natural-environment-than-ever-before [Accessed 9 Jan. 2019].</a:t>
            </a:r>
            <a:br>
              <a:rPr lang="en-GB" sz="1200" dirty="0">
                <a:solidFill>
                  <a:schemeClr val="tx1"/>
                </a:solidFill>
              </a:rPr>
            </a:br>
            <a:r>
              <a:rPr lang="en-GB" sz="1200" dirty="0" err="1">
                <a:solidFill>
                  <a:schemeClr val="tx1"/>
                </a:solidFill>
              </a:rPr>
              <a:t>Hardiman</a:t>
            </a:r>
            <a:r>
              <a:rPr lang="en-GB" sz="1200" dirty="0">
                <a:solidFill>
                  <a:schemeClr val="tx1"/>
                </a:solidFill>
              </a:rPr>
              <a:t>, N. and Burgin, S. (2013). Mountain biking: downhill for the environment or chance to up a gear?. </a:t>
            </a:r>
            <a:r>
              <a:rPr lang="en-GB" sz="1200" i="1" dirty="0">
                <a:solidFill>
                  <a:schemeClr val="tx1"/>
                </a:solidFill>
              </a:rPr>
              <a:t>International Journal of Environmental Studies</a:t>
            </a:r>
            <a:r>
              <a:rPr lang="en-GB" sz="1200" dirty="0">
                <a:solidFill>
                  <a:schemeClr val="tx1"/>
                </a:solidFill>
              </a:rPr>
              <a:t>, 70(6), pp.976-986.</a:t>
            </a:r>
            <a:br>
              <a:rPr lang="en-GB" sz="1200" dirty="0">
                <a:solidFill>
                  <a:schemeClr val="tx1"/>
                </a:solidFill>
              </a:rPr>
            </a:br>
            <a:r>
              <a:rPr lang="en-GB" sz="1200" dirty="0">
                <a:solidFill>
                  <a:schemeClr val="tx1"/>
                </a:solidFill>
              </a:rPr>
              <a:t>Hughes, M. (2018). </a:t>
            </a:r>
            <a:r>
              <a:rPr lang="en-GB" sz="1200" i="1" dirty="0">
                <a:solidFill>
                  <a:schemeClr val="tx1"/>
                </a:solidFill>
              </a:rPr>
              <a:t>This is how much Cardiff's new bike hire scheme costs and how it works</a:t>
            </a:r>
            <a:r>
              <a:rPr lang="en-GB" sz="1200" dirty="0">
                <a:solidFill>
                  <a:schemeClr val="tx1"/>
                </a:solidFill>
              </a:rPr>
              <a:t>. [online] </a:t>
            </a:r>
            <a:r>
              <a:rPr lang="en-GB" sz="1200" dirty="0" err="1">
                <a:solidFill>
                  <a:schemeClr val="tx1"/>
                </a:solidFill>
              </a:rPr>
              <a:t>walesonline</a:t>
            </a:r>
            <a:r>
              <a:rPr lang="en-GB" sz="1200" dirty="0">
                <a:solidFill>
                  <a:schemeClr val="tx1"/>
                </a:solidFill>
              </a:rPr>
              <a:t>. Available at: https://www.walesonline.co.uk/news/wales-news/how-much-cardiffs-new-bike-14459100 [Accessed 10 Jan. 2019].</a:t>
            </a:r>
            <a:br>
              <a:rPr lang="en-GB" sz="1200" dirty="0">
                <a:solidFill>
                  <a:schemeClr val="tx1"/>
                </a:solidFill>
              </a:rPr>
            </a:br>
            <a:r>
              <a:rPr lang="en-GB" sz="1200" dirty="0">
                <a:solidFill>
                  <a:schemeClr val="tx1"/>
                </a:solidFill>
              </a:rPr>
              <a:t>Kerr, J., Marshall, S., </a:t>
            </a:r>
            <a:r>
              <a:rPr lang="en-GB" sz="1200" dirty="0" err="1">
                <a:solidFill>
                  <a:schemeClr val="tx1"/>
                </a:solidFill>
              </a:rPr>
              <a:t>Godbole</a:t>
            </a:r>
            <a:r>
              <a:rPr lang="en-GB" sz="1200" dirty="0">
                <a:solidFill>
                  <a:schemeClr val="tx1"/>
                </a:solidFill>
              </a:rPr>
              <a:t>, S., </a:t>
            </a:r>
            <a:r>
              <a:rPr lang="en-GB" sz="1200" dirty="0" err="1">
                <a:solidFill>
                  <a:schemeClr val="tx1"/>
                </a:solidFill>
              </a:rPr>
              <a:t>Neukam</a:t>
            </a:r>
            <a:r>
              <a:rPr lang="en-GB" sz="1200" dirty="0">
                <a:solidFill>
                  <a:schemeClr val="tx1"/>
                </a:solidFill>
              </a:rPr>
              <a:t>, S., </a:t>
            </a:r>
            <a:r>
              <a:rPr lang="en-GB" sz="1200" dirty="0" err="1">
                <a:solidFill>
                  <a:schemeClr val="tx1"/>
                </a:solidFill>
              </a:rPr>
              <a:t>Crist</a:t>
            </a:r>
            <a:r>
              <a:rPr lang="en-GB" sz="1200" dirty="0">
                <a:solidFill>
                  <a:schemeClr val="tx1"/>
                </a:solidFill>
              </a:rPr>
              <a:t>, K., </a:t>
            </a:r>
            <a:r>
              <a:rPr lang="en-GB" sz="1200" dirty="0" err="1">
                <a:solidFill>
                  <a:schemeClr val="tx1"/>
                </a:solidFill>
              </a:rPr>
              <a:t>Wasilenko</a:t>
            </a:r>
            <a:r>
              <a:rPr lang="en-GB" sz="1200" dirty="0">
                <a:solidFill>
                  <a:schemeClr val="tx1"/>
                </a:solidFill>
              </a:rPr>
              <a:t>, K., </a:t>
            </a:r>
            <a:r>
              <a:rPr lang="en-GB" sz="1200" dirty="0" err="1">
                <a:solidFill>
                  <a:schemeClr val="tx1"/>
                </a:solidFill>
              </a:rPr>
              <a:t>Golshan</a:t>
            </a:r>
            <a:r>
              <a:rPr lang="en-GB" sz="1200" dirty="0">
                <a:solidFill>
                  <a:schemeClr val="tx1"/>
                </a:solidFill>
              </a:rPr>
              <a:t>, S. and Buchner, D. (2012). The Relationship between Outdoor Activity and Health in Older Adults Using GPS. </a:t>
            </a:r>
            <a:r>
              <a:rPr lang="en-GB" sz="1200" i="1" dirty="0">
                <a:solidFill>
                  <a:schemeClr val="tx1"/>
                </a:solidFill>
              </a:rPr>
              <a:t>International Journal of Environmental Research and Public Health</a:t>
            </a:r>
            <a:r>
              <a:rPr lang="en-GB" sz="1200" dirty="0">
                <a:solidFill>
                  <a:schemeClr val="tx1"/>
                </a:solidFill>
              </a:rPr>
              <a:t>, 9(12), pp.4615-4625.</a:t>
            </a:r>
            <a:br>
              <a:rPr lang="en-GB" sz="1200" dirty="0">
                <a:solidFill>
                  <a:schemeClr val="tx1"/>
                </a:solidFill>
              </a:rPr>
            </a:br>
            <a:r>
              <a:rPr lang="en-GB" sz="1200" dirty="0">
                <a:solidFill>
                  <a:schemeClr val="tx1"/>
                </a:solidFill>
              </a:rPr>
              <a:t>Psych Central. (2018). </a:t>
            </a:r>
            <a:r>
              <a:rPr lang="en-GB" sz="1200" i="1" dirty="0">
                <a:solidFill>
                  <a:schemeClr val="tx1"/>
                </a:solidFill>
              </a:rPr>
              <a:t>The Physical Effects of Long-Term Stress</a:t>
            </a:r>
            <a:r>
              <a:rPr lang="en-GB" sz="1200" dirty="0">
                <a:solidFill>
                  <a:schemeClr val="tx1"/>
                </a:solidFill>
              </a:rPr>
              <a:t>. [online] Available at: https://psychcentral.com/lib/the-physical-effects-of-long-term-stress/ [Accessed 8 Jan. 2019].</a:t>
            </a:r>
            <a:br>
              <a:rPr lang="en-GB" sz="1200" dirty="0">
                <a:solidFill>
                  <a:schemeClr val="tx1"/>
                </a:solidFill>
              </a:rPr>
            </a:br>
            <a:r>
              <a:rPr lang="en-GB" sz="1200" dirty="0">
                <a:solidFill>
                  <a:schemeClr val="tx1"/>
                </a:solidFill>
              </a:rPr>
              <a:t>Swift, S., Green, M., </a:t>
            </a:r>
            <a:r>
              <a:rPr lang="en-GB" sz="1200" dirty="0" err="1">
                <a:solidFill>
                  <a:schemeClr val="tx1"/>
                </a:solidFill>
              </a:rPr>
              <a:t>Hillage</a:t>
            </a:r>
            <a:r>
              <a:rPr lang="en-GB" sz="1200" dirty="0">
                <a:solidFill>
                  <a:schemeClr val="tx1"/>
                </a:solidFill>
              </a:rPr>
              <a:t>, J. and </a:t>
            </a:r>
            <a:r>
              <a:rPr lang="en-GB" sz="1200" dirty="0" err="1">
                <a:solidFill>
                  <a:schemeClr val="tx1"/>
                </a:solidFill>
              </a:rPr>
              <a:t>Nafilyan</a:t>
            </a:r>
            <a:r>
              <a:rPr lang="en-GB" sz="1200" dirty="0">
                <a:solidFill>
                  <a:schemeClr val="tx1"/>
                </a:solidFill>
              </a:rPr>
              <a:t>, V. (2016). Impact of the Cycle to Work Scheme. Evidence Report. </a:t>
            </a:r>
            <a:r>
              <a:rPr lang="en-GB" sz="1200" i="1" dirty="0">
                <a:solidFill>
                  <a:schemeClr val="tx1"/>
                </a:solidFill>
              </a:rPr>
              <a:t>Institute for Employment Studies</a:t>
            </a:r>
            <a:r>
              <a:rPr lang="en-GB" sz="1200" dirty="0">
                <a:solidFill>
                  <a:schemeClr val="tx1"/>
                </a:solidFill>
              </a:rPr>
              <a:t>.</a:t>
            </a:r>
            <a:br>
              <a:rPr lang="en-GB" sz="1200" dirty="0">
                <a:solidFill>
                  <a:schemeClr val="tx1"/>
                </a:solidFill>
              </a:rPr>
            </a:br>
            <a:r>
              <a:rPr lang="en-GB" sz="1200" dirty="0">
                <a:solidFill>
                  <a:schemeClr val="tx1"/>
                </a:solidFill>
              </a:rPr>
              <a:t>UK, n. and GmbH, n. (2019). </a:t>
            </a:r>
            <a:r>
              <a:rPr lang="en-GB" sz="1200" i="1" dirty="0" err="1">
                <a:solidFill>
                  <a:schemeClr val="tx1"/>
                </a:solidFill>
              </a:rPr>
              <a:t>nextbike</a:t>
            </a:r>
            <a:r>
              <a:rPr lang="en-GB" sz="1200" i="1" dirty="0">
                <a:solidFill>
                  <a:schemeClr val="tx1"/>
                </a:solidFill>
              </a:rPr>
              <a:t> Cardiff - Original bike sharing</a:t>
            </a:r>
            <a:r>
              <a:rPr lang="en-GB" sz="1200" dirty="0">
                <a:solidFill>
                  <a:schemeClr val="tx1"/>
                </a:solidFill>
              </a:rPr>
              <a:t>. [online] Nextbike.co.uk. Available at: https://www.nextbike.co.uk/en/cardiff/ [Accessed 10 Jan. 2019].</a:t>
            </a:r>
            <a:br>
              <a:rPr lang="en-GB" sz="1200" dirty="0">
                <a:solidFill>
                  <a:schemeClr val="tx1"/>
                </a:solidFill>
              </a:rPr>
            </a:br>
            <a:r>
              <a:rPr lang="en-GB" sz="1200" dirty="0">
                <a:solidFill>
                  <a:schemeClr val="tx1"/>
                </a:solidFill>
              </a:rPr>
              <a:t>WebMD. (2018). </a:t>
            </a:r>
            <a:r>
              <a:rPr lang="en-GB" sz="1200" i="1" dirty="0">
                <a:solidFill>
                  <a:schemeClr val="tx1"/>
                </a:solidFill>
              </a:rPr>
              <a:t>Stress Symptoms: Effects of Stress on the Body</a:t>
            </a:r>
            <a:r>
              <a:rPr lang="en-GB" sz="1200" dirty="0">
                <a:solidFill>
                  <a:schemeClr val="tx1"/>
                </a:solidFill>
              </a:rPr>
              <a:t>. [online] Available at: https://www.webmd.com/balance/stress-management/stress-symptoms-effects_of-stress-on-the-body#2 [Accessed 8 Jan. 2019].</a:t>
            </a:r>
            <a:r>
              <a:rPr lang="en-GB" sz="1200" dirty="0"/>
              <a:t/>
            </a:r>
            <a:br>
              <a:rPr lang="en-GB" sz="1200" dirty="0"/>
            </a:br>
            <a:endParaRPr lang="en-GB" sz="1200" dirty="0"/>
          </a:p>
        </p:txBody>
      </p:sp>
    </p:spTree>
    <p:extLst>
      <p:ext uri="{BB962C8B-B14F-4D97-AF65-F5344CB8AC3E}">
        <p14:creationId xmlns:p14="http://schemas.microsoft.com/office/powerpoint/2010/main" val="101960899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TM02900688[[fn=Facet]]</Template>
  <TotalTime>2638</TotalTime>
  <Words>906</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Adults</vt:lpstr>
      <vt:lpstr>Why is this topic important?</vt:lpstr>
      <vt:lpstr>PowerPoint Presentation</vt:lpstr>
      <vt:lpstr>The relationship between the outdoors and older adults.</vt:lpstr>
      <vt:lpstr>What is the current situation?</vt:lpstr>
      <vt:lpstr>Different ways to use the outdoors</vt:lpstr>
      <vt:lpstr>What barriers are preventing adults from engaging with the outdoor?</vt:lpstr>
      <vt:lpstr>Mountain biking in Wales.</vt:lpstr>
      <vt:lpstr>Active travel</vt:lpstr>
      <vt:lpstr>PowerPoint Presentation</vt:lpstr>
      <vt:lpstr>Looking forward.</vt:lpstr>
      <vt:lpstr>Summary.</vt:lpstr>
      <vt:lpstr>References Arthurs-Brennan, M. (2018). Is the Cycle to Work scheme still relevant in 2018? - Cycling Weekly. [online] Cycling Weekly. Available at: https://www.cyclingweekly.com/news/latest-news/cycle-to-work-scheme-10-things-to-know-5055 [Accessed 10 Jan. 2019]. Forth. (2018). Stress Statistics UK 2018 - Survey of 2,000 British People on Causes of Stress and How They Relieve It. [online] Available at: https://www.forthwithlife.co.uk/blog/great-britain-and-stress/ [Accessed 8 Jan. 2019]. Gladwell, V., Brown, D., Wood, C., Sandercock, G. and Barton, J. (2013). The great outdoors: how a green exercise environment can benefit all. Extreme Physiology &amp; Medicine, 2(1), p.3. GOV.UK. (2015). Survey shows more people are heading for the outdoors in England. [online] Available at: https://www.gov.uk/government/news/survey-shows-more-people-are-heading-for-the-outdoors-in-england [Accessed 9 Jan. 2019]. GOV.UK. (2018). People are spending more time outside in the natural environment than ever before. [online] Available at: https://www.gov.uk/government/news/people-are-spending-more-time-outside-in-the-natural-environment-than-ever-before [Accessed 9 Jan. 2019]. Hardiman, N. and Burgin, S. (2013). Mountain biking: downhill for the environment or chance to up a gear?. International Journal of Environmental Studies, 70(6), pp.976-986. Hughes, M. (2018). This is how much Cardiff's new bike hire scheme costs and how it works. [online] walesonline. Available at: https://www.walesonline.co.uk/news/wales-news/how-much-cardiffs-new-bike-14459100 [Accessed 10 Jan. 2019]. Kerr, J., Marshall, S., Godbole, S., Neukam, S., Crist, K., Wasilenko, K., Golshan, S. and Buchner, D. (2012). The Relationship between Outdoor Activity and Health in Older Adults Using GPS. International Journal of Environmental Research and Public Health, 9(12), pp.4615-4625. Psych Central. (2018). The Physical Effects of Long-Term Stress. [online] Available at: https://psychcentral.com/lib/the-physical-effects-of-long-term-stress/ [Accessed 8 Jan. 2019]. Swift, S., Green, M., Hillage, J. and Nafilyan, V. (2016). Impact of the Cycle to Work Scheme. Evidence Report. Institute for Employment Studies. UK, n. and GmbH, n. (2019). nextbike Cardiff - Original bike sharing. [online] Nextbike.co.uk. Available at: https://www.nextbike.co.uk/en/cardiff/ [Accessed 10 Jan. 2019]. WebMD. (2018). Stress Symptoms: Effects of Stress on the Body. [online] Available at: https://www.webmd.com/balance/stress-management/stress-symptoms-effects_of-stress-on-the-body#2 [Accessed 8 Jan. 2019].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Adults</dc:title>
  <dc:creator>Lewis Jones</dc:creator>
  <cp:lastModifiedBy>Lewis Jones</cp:lastModifiedBy>
  <cp:revision>33</cp:revision>
  <dcterms:created xsi:type="dcterms:W3CDTF">2019-01-08T16:10:43Z</dcterms:created>
  <dcterms:modified xsi:type="dcterms:W3CDTF">2019-01-10T23:04:44Z</dcterms:modified>
</cp:coreProperties>
</file>