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8"/>
  </p:notesMasterIdLst>
  <p:handoutMasterIdLst>
    <p:handoutMasterId r:id="rId19"/>
  </p:handoutMasterIdLst>
  <p:sldIdLst>
    <p:sldId id="372" r:id="rId4"/>
    <p:sldId id="330" r:id="rId5"/>
    <p:sldId id="351" r:id="rId6"/>
    <p:sldId id="354" r:id="rId7"/>
    <p:sldId id="356" r:id="rId8"/>
    <p:sldId id="360" r:id="rId9"/>
    <p:sldId id="359" r:id="rId10"/>
    <p:sldId id="361" r:id="rId11"/>
    <p:sldId id="362" r:id="rId12"/>
    <p:sldId id="363" r:id="rId13"/>
    <p:sldId id="364" r:id="rId14"/>
    <p:sldId id="365" r:id="rId15"/>
    <p:sldId id="366" r:id="rId16"/>
    <p:sldId id="369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64" d="100"/>
          <a:sy n="64" d="100"/>
        </p:scale>
        <p:origin x="698" y="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48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informal language that is used to help plan out the logic (algorithm) for a problem.</a:t>
            </a:r>
          </a:p>
          <a:p>
            <a:r>
              <a:rPr lang="en-GB" dirty="0" smtClean="0"/>
              <a:t>It is written in </a:t>
            </a:r>
            <a:r>
              <a:rPr lang="en-GB" b="1" dirty="0" smtClean="0"/>
              <a:t>plain English</a:t>
            </a:r>
            <a:r>
              <a:rPr lang="en-GB" dirty="0" smtClean="0"/>
              <a:t> using short statements.</a:t>
            </a:r>
          </a:p>
          <a:p>
            <a:r>
              <a:rPr lang="en-GB" dirty="0" smtClean="0"/>
              <a:t>It is another method used to break a problem down into:</a:t>
            </a:r>
          </a:p>
          <a:p>
            <a:pPr lvl="1"/>
            <a:r>
              <a:rPr lang="en-GB" dirty="0" smtClean="0"/>
              <a:t>more manageable and easily understandable steps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nd in a way that is easily understandable by a programmer to convert it to a computer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seudocode </a:t>
            </a:r>
            <a:r>
              <a:rPr lang="en-GB" dirty="0"/>
              <a:t>statements </a:t>
            </a:r>
            <a:r>
              <a:rPr lang="en-GB" dirty="0" smtClean="0"/>
              <a:t>can do the following:</a:t>
            </a:r>
            <a:endParaRPr lang="en-GB" dirty="0"/>
          </a:p>
          <a:p>
            <a:pPr lvl="1"/>
            <a:r>
              <a:rPr lang="en-GB" dirty="0"/>
              <a:t>Prompting for </a:t>
            </a:r>
            <a:r>
              <a:rPr lang="en-GB" dirty="0" smtClean="0"/>
              <a:t>input.</a:t>
            </a:r>
            <a:endParaRPr lang="en-GB" dirty="0"/>
          </a:p>
          <a:p>
            <a:pPr lvl="1"/>
            <a:r>
              <a:rPr lang="en-GB" dirty="0"/>
              <a:t>Setting variable </a:t>
            </a:r>
            <a:r>
              <a:rPr lang="en-GB" dirty="0" smtClean="0"/>
              <a:t>values – remember variables are used to store some value or item.</a:t>
            </a:r>
            <a:endParaRPr lang="en-GB" dirty="0"/>
          </a:p>
          <a:p>
            <a:pPr lvl="1"/>
            <a:r>
              <a:rPr lang="en-GB" dirty="0"/>
              <a:t>Displaying </a:t>
            </a:r>
            <a:r>
              <a:rPr lang="en-GB" dirty="0" smtClean="0"/>
              <a:t>output.</a:t>
            </a:r>
            <a:endParaRPr lang="en-GB" dirty="0"/>
          </a:p>
          <a:p>
            <a:pPr lvl="1"/>
            <a:r>
              <a:rPr lang="en-GB" dirty="0"/>
              <a:t>Simple calculations and </a:t>
            </a:r>
            <a:r>
              <a:rPr lang="en-GB" dirty="0" smtClean="0"/>
              <a:t>processes.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Prompting for Input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Input operations get data into programs.</a:t>
            </a:r>
          </a:p>
          <a:p>
            <a:r>
              <a:rPr lang="en-GB" dirty="0" smtClean="0"/>
              <a:t>You have to prompt users for input, so you need to </a:t>
            </a:r>
            <a:r>
              <a:rPr lang="en-GB" b="1" i="1" dirty="0" smtClean="0"/>
              <a:t>display</a:t>
            </a:r>
            <a:r>
              <a:rPr lang="en-GB" dirty="0" smtClean="0"/>
              <a:t> a message for the user to know what to input.</a:t>
            </a:r>
          </a:p>
          <a:p>
            <a:pPr lvl="1"/>
            <a:r>
              <a:rPr lang="en-GB" dirty="0" smtClean="0"/>
              <a:t>The word “</a:t>
            </a:r>
            <a:r>
              <a:rPr lang="en-GB" b="1" dirty="0" smtClean="0"/>
              <a:t>Display</a:t>
            </a:r>
            <a:r>
              <a:rPr lang="en-GB" dirty="0" smtClean="0"/>
              <a:t>”, “</a:t>
            </a:r>
            <a:r>
              <a:rPr lang="en-GB" b="1" dirty="0" smtClean="0"/>
              <a:t>Write</a:t>
            </a:r>
            <a:r>
              <a:rPr lang="en-GB" dirty="0" smtClean="0"/>
              <a:t>” or “</a:t>
            </a:r>
            <a:r>
              <a:rPr lang="en-GB" b="1" dirty="0" smtClean="0"/>
              <a:t>Output</a:t>
            </a:r>
            <a:r>
              <a:rPr lang="en-GB" dirty="0" smtClean="0"/>
              <a:t>” are commonly used in pseudocode to display/write messages to the screen.</a:t>
            </a:r>
          </a:p>
          <a:p>
            <a:pPr lvl="1"/>
            <a:r>
              <a:rPr lang="en-GB" dirty="0" smtClean="0"/>
              <a:t>The actual message is written in quotes </a:t>
            </a:r>
            <a:r>
              <a:rPr lang="en-GB" b="1" dirty="0" smtClean="0"/>
              <a:t>“…message…”.</a:t>
            </a:r>
          </a:p>
          <a:p>
            <a:r>
              <a:rPr lang="en-GB" dirty="0" smtClean="0"/>
              <a:t>Then you have to wait for the user to respond with the input.</a:t>
            </a:r>
          </a:p>
          <a:p>
            <a:pPr lvl="1"/>
            <a:r>
              <a:rPr lang="en-GB" dirty="0" smtClean="0"/>
              <a:t>The word “</a:t>
            </a:r>
            <a:r>
              <a:rPr lang="en-GB" b="1" dirty="0" smtClean="0"/>
              <a:t>Input</a:t>
            </a:r>
            <a:r>
              <a:rPr lang="en-GB" dirty="0" smtClean="0"/>
              <a:t>” followed by a </a:t>
            </a:r>
            <a:r>
              <a:rPr lang="en-GB" b="1" dirty="0" smtClean="0"/>
              <a:t>variable name</a:t>
            </a:r>
            <a:r>
              <a:rPr lang="en-GB" dirty="0" smtClean="0"/>
              <a:t> is used in pseudocode.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For example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pseudocode prompts the user for input by displaying a helpful message first.</a:t>
            </a:r>
          </a:p>
          <a:p>
            <a:r>
              <a:rPr lang="en-GB" dirty="0" smtClean="0"/>
              <a:t>The user’s input is stored in a variable called </a:t>
            </a:r>
            <a:r>
              <a:rPr lang="en-GB" b="1" dirty="0" smtClean="0"/>
              <a:t>age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Note</a:t>
            </a:r>
            <a:r>
              <a:rPr lang="en-GB" dirty="0" smtClean="0"/>
              <a:t>: variables are </a:t>
            </a:r>
            <a:r>
              <a:rPr lang="en-GB" b="1" u="sng" dirty="0" smtClean="0"/>
              <a:t>not</a:t>
            </a:r>
            <a:r>
              <a:rPr lang="en-GB" dirty="0" smtClean="0"/>
              <a:t> written in quotes.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338218"/>
              </p:ext>
            </p:extLst>
          </p:nvPr>
        </p:nvGraphicFramePr>
        <p:xfrm>
          <a:off x="1030018" y="2132856"/>
          <a:ext cx="7722440" cy="1651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Pseudocode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 smtClean="0"/>
                        <a:t>Explanation</a:t>
                      </a:r>
                      <a:endParaRPr lang="en-GB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Display “What is your age”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Message</a:t>
                      </a:r>
                      <a:r>
                        <a:rPr lang="en-GB" i="1" baseline="0" dirty="0" smtClean="0"/>
                        <a:t> p</a:t>
                      </a:r>
                      <a:r>
                        <a:rPr lang="en-GB" i="1" dirty="0" smtClean="0"/>
                        <a:t>rompting the user for input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Input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Waiting for input</a:t>
                      </a:r>
                      <a:r>
                        <a:rPr lang="en-GB" i="1" baseline="0" dirty="0" smtClean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what words do you think are used to display output to users in pseudocode?</a:t>
            </a:r>
          </a:p>
          <a:p>
            <a:r>
              <a:rPr lang="en-GB" dirty="0"/>
              <a:t>We have actually already used </a:t>
            </a:r>
            <a:r>
              <a:rPr lang="en-GB" dirty="0" smtClean="0"/>
              <a:t>this already: </a:t>
            </a:r>
          </a:p>
          <a:p>
            <a:pPr lvl="1"/>
            <a:r>
              <a:rPr lang="en-GB" dirty="0" smtClean="0"/>
              <a:t>“</a:t>
            </a:r>
            <a:r>
              <a:rPr lang="en-GB" dirty="0"/>
              <a:t>Display” or “Write” or “Output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My examples use “</a:t>
            </a:r>
            <a:r>
              <a:rPr lang="en-GB" b="1" dirty="0" smtClean="0"/>
              <a:t>Display</a:t>
            </a:r>
            <a:r>
              <a:rPr lang="en-GB" dirty="0" smtClean="0"/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Input and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Extending </a:t>
            </a:r>
            <a:r>
              <a:rPr lang="en-GB" dirty="0"/>
              <a:t>the previous </a:t>
            </a:r>
            <a:r>
              <a:rPr lang="en-GB" dirty="0" smtClean="0"/>
              <a:t>example, Pseudocode: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Display “What is your age?”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Input age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“Here is the value you entered</a:t>
            </a:r>
            <a:r>
              <a:rPr lang="en-GB" dirty="0" smtClean="0"/>
              <a:t>:”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Display age</a:t>
            </a:r>
            <a:endParaRPr lang="en-GB" dirty="0"/>
          </a:p>
          <a:p>
            <a:r>
              <a:rPr lang="en-GB" dirty="0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 dirty="0" smtClean="0"/>
              <a:t>Program Output (Input shown in bold)</a:t>
            </a:r>
            <a:endParaRPr lang="en-GB" b="1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725"/>
          <a:stretch/>
        </p:blipFill>
        <p:spPr>
          <a:xfrm>
            <a:off x="1017757" y="5538857"/>
            <a:ext cx="7658700" cy="11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Input and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extend the previous example: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93354"/>
              </p:ext>
            </p:extLst>
          </p:nvPr>
        </p:nvGraphicFramePr>
        <p:xfrm>
          <a:off x="612648" y="2348880"/>
          <a:ext cx="7722440" cy="320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Pseudocode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Explanation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Display “What is your age”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Message</a:t>
                      </a:r>
                      <a:r>
                        <a:rPr lang="en-GB" i="1" baseline="0" dirty="0" smtClean="0"/>
                        <a:t> p</a:t>
                      </a:r>
                      <a:r>
                        <a:rPr lang="en-GB" i="1" dirty="0" smtClean="0"/>
                        <a:t>rompting the user for input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Input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Waiting for input</a:t>
                      </a:r>
                      <a:r>
                        <a:rPr lang="en-GB" i="1" baseline="0" dirty="0" smtClean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Display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Output message to show user what</a:t>
                      </a:r>
                      <a:r>
                        <a:rPr lang="en-GB" i="1" baseline="0" dirty="0" smtClean="0"/>
                        <a:t> they input and so they know what is being displayed.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Display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Displaying the value stored in the variable,</a:t>
                      </a:r>
                      <a:r>
                        <a:rPr lang="en-GB" baseline="0" dirty="0" smtClean="0"/>
                        <a:t> 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Pseudocode:</a:t>
            </a:r>
            <a:br>
              <a:rPr lang="en-GB" dirty="0" smtClean="0"/>
            </a:br>
            <a:r>
              <a:rPr lang="en-GB" dirty="0" smtClean="0"/>
              <a:t>Setting Variables and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Variables are not always set through input.</a:t>
            </a:r>
          </a:p>
          <a:p>
            <a:pPr lvl="1"/>
            <a:r>
              <a:rPr lang="en-GB" dirty="0" smtClean="0"/>
              <a:t>They can be set to an initial value</a:t>
            </a:r>
          </a:p>
          <a:p>
            <a:pPr lvl="1"/>
            <a:r>
              <a:rPr lang="en-GB" dirty="0" smtClean="0"/>
              <a:t>They can be set through a calculation</a:t>
            </a:r>
          </a:p>
          <a:p>
            <a:r>
              <a:rPr lang="en-GB" dirty="0" smtClean="0"/>
              <a:t>To set a variable in pseudocode, you use the word “</a:t>
            </a:r>
            <a:r>
              <a:rPr lang="en-GB" b="1" dirty="0" smtClean="0"/>
              <a:t>Set</a:t>
            </a:r>
            <a:r>
              <a:rPr lang="en-GB" dirty="0" smtClean="0"/>
              <a:t>”.</a:t>
            </a:r>
            <a:endParaRPr lang="en-GB" dirty="0"/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Set price = 20</a:t>
            </a:r>
          </a:p>
          <a:p>
            <a:pPr lvl="2"/>
            <a:r>
              <a:rPr lang="en-GB" dirty="0" smtClean="0"/>
              <a:t>Setting the variable to a constant value</a:t>
            </a:r>
          </a:p>
          <a:p>
            <a:pPr lvl="1"/>
            <a:r>
              <a:rPr lang="en-GB" dirty="0" smtClean="0"/>
              <a:t>Set sum = number1 + number2</a:t>
            </a:r>
          </a:p>
          <a:p>
            <a:pPr lvl="2"/>
            <a:r>
              <a:rPr lang="en-GB" dirty="0" smtClean="0"/>
              <a:t>Setting the variable based on a calculation using other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Calculations are performed using math operators.</a:t>
            </a:r>
          </a:p>
          <a:p>
            <a:pPr marL="0" indent="0">
              <a:buNone/>
            </a:pPr>
            <a:endParaRPr lang="en-GB" dirty="0" smtClean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466237"/>
              </p:ext>
            </p:extLst>
          </p:nvPr>
        </p:nvGraphicFramePr>
        <p:xfrm>
          <a:off x="971600" y="2813980"/>
          <a:ext cx="7794448" cy="264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Symbol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Operator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Description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Examples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+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Addition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Adds two</a:t>
                      </a:r>
                      <a:r>
                        <a:rPr lang="en-GB" sz="1600" baseline="0" dirty="0" smtClean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 + 3 = 5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-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Subtraction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Subtracts one number</a:t>
                      </a:r>
                      <a:r>
                        <a:rPr lang="en-GB" sz="1600" baseline="0" dirty="0" smtClean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7 –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*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Multiplication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Multiplies</a:t>
                      </a:r>
                      <a:r>
                        <a:rPr lang="en-GB" sz="1600" baseline="0" dirty="0" smtClean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5 * 4 = 20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/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Division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Divides</a:t>
                      </a:r>
                      <a:r>
                        <a:rPr lang="en-GB" sz="1600" baseline="0" dirty="0" smtClean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12</a:t>
                      </a:r>
                      <a:r>
                        <a:rPr lang="en-GB" sz="1600" baseline="0" dirty="0" smtClean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%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Modulus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Divides one number by another</a:t>
                      </a:r>
                      <a:r>
                        <a:rPr lang="en-GB" sz="1600" baseline="0" dirty="0" smtClean="0"/>
                        <a:t> and give the </a:t>
                      </a:r>
                      <a:r>
                        <a:rPr lang="en-GB" sz="1600" b="1" baseline="0" dirty="0" smtClean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14 % 3 =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About that </a:t>
            </a:r>
            <a:r>
              <a:rPr lang="en-GB" dirty="0" smtClean="0"/>
              <a:t>modulus </a:t>
            </a:r>
            <a:r>
              <a:rPr lang="en-GB" dirty="0" smtClean="0"/>
              <a:t>operator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modulus </a:t>
            </a:r>
            <a:r>
              <a:rPr lang="en-GB" dirty="0" smtClean="0"/>
              <a:t>operator, </a:t>
            </a:r>
            <a:r>
              <a:rPr lang="en-GB" b="1" dirty="0" smtClean="0"/>
              <a:t>%</a:t>
            </a:r>
            <a:r>
              <a:rPr lang="en-GB" dirty="0" smtClean="0"/>
              <a:t>, </a:t>
            </a:r>
            <a:r>
              <a:rPr lang="en-GB" dirty="0"/>
              <a:t>returns the remainder after dividing one number by another.</a:t>
            </a:r>
          </a:p>
          <a:p>
            <a:pPr lvl="1"/>
            <a:r>
              <a:rPr lang="en-GB" dirty="0" smtClean="0"/>
              <a:t>15 % 2 = </a:t>
            </a:r>
            <a:r>
              <a:rPr lang="en-GB" b="1" dirty="0" smtClean="0"/>
              <a:t>1</a:t>
            </a:r>
            <a:r>
              <a:rPr lang="en-GB" dirty="0" smtClean="0"/>
              <a:t>	15 </a:t>
            </a:r>
            <a:r>
              <a:rPr lang="en-GB" dirty="0" smtClean="0">
                <a:sym typeface="Symbol" panose="05050102010706020507" pitchFamily="18" charset="2"/>
              </a:rPr>
              <a:t> 2 = 7 remainder </a:t>
            </a:r>
            <a:r>
              <a:rPr lang="en-GB" b="1" dirty="0" smtClean="0">
                <a:sym typeface="Symbol" panose="05050102010706020507" pitchFamily="18" charset="2"/>
              </a:rPr>
              <a:t>1</a:t>
            </a:r>
          </a:p>
          <a:p>
            <a:pPr lvl="1"/>
            <a:r>
              <a:rPr lang="en-GB" dirty="0" smtClean="0"/>
              <a:t>39 % 4 </a:t>
            </a:r>
            <a:r>
              <a:rPr lang="en-GB" dirty="0"/>
              <a:t>= </a:t>
            </a:r>
            <a:r>
              <a:rPr lang="en-GB" b="1" dirty="0" smtClean="0"/>
              <a:t>3</a:t>
            </a:r>
            <a:r>
              <a:rPr lang="en-GB" dirty="0"/>
              <a:t>	</a:t>
            </a:r>
            <a:r>
              <a:rPr lang="en-GB" dirty="0" smtClean="0"/>
              <a:t>39 </a:t>
            </a:r>
            <a:r>
              <a:rPr lang="en-GB" dirty="0">
                <a:sym typeface="Symbol" panose="05050102010706020507" pitchFamily="18" charset="2"/>
              </a:rPr>
              <a:t> </a:t>
            </a:r>
            <a:r>
              <a:rPr lang="en-GB" dirty="0" smtClean="0">
                <a:sym typeface="Symbol" panose="05050102010706020507" pitchFamily="18" charset="2"/>
              </a:rPr>
              <a:t>4 </a:t>
            </a:r>
            <a:r>
              <a:rPr lang="en-GB" dirty="0">
                <a:sym typeface="Symbol" panose="05050102010706020507" pitchFamily="18" charset="2"/>
              </a:rPr>
              <a:t>= </a:t>
            </a:r>
            <a:r>
              <a:rPr lang="en-GB" dirty="0" smtClean="0">
                <a:sym typeface="Symbol" panose="05050102010706020507" pitchFamily="18" charset="2"/>
              </a:rPr>
              <a:t>9 </a:t>
            </a:r>
            <a:r>
              <a:rPr lang="en-GB" dirty="0">
                <a:sym typeface="Symbol" panose="05050102010706020507" pitchFamily="18" charset="2"/>
              </a:rPr>
              <a:t>remainder </a:t>
            </a:r>
            <a:r>
              <a:rPr lang="en-GB" b="1" dirty="0" smtClean="0">
                <a:sym typeface="Symbol" panose="05050102010706020507" pitchFamily="18" charset="2"/>
              </a:rPr>
              <a:t>3</a:t>
            </a:r>
            <a:endParaRPr lang="en-GB" b="1" dirty="0">
              <a:sym typeface="Symbol" panose="05050102010706020507" pitchFamily="18" charset="2"/>
            </a:endParaRPr>
          </a:p>
          <a:p>
            <a:pPr lvl="1"/>
            <a:r>
              <a:rPr lang="en-GB" dirty="0" smtClean="0"/>
              <a:t>21 </a:t>
            </a:r>
            <a:r>
              <a:rPr lang="en-GB" dirty="0"/>
              <a:t>% </a:t>
            </a:r>
            <a:r>
              <a:rPr lang="en-GB" dirty="0" smtClean="0"/>
              <a:t>7 </a:t>
            </a:r>
            <a:r>
              <a:rPr lang="en-GB" dirty="0"/>
              <a:t>= </a:t>
            </a:r>
            <a:r>
              <a:rPr lang="en-GB" b="1" dirty="0" smtClean="0"/>
              <a:t>0</a:t>
            </a:r>
            <a:r>
              <a:rPr lang="en-GB" dirty="0"/>
              <a:t>	</a:t>
            </a:r>
            <a:r>
              <a:rPr lang="en-GB" dirty="0" smtClean="0"/>
              <a:t>21 </a:t>
            </a:r>
            <a:r>
              <a:rPr lang="en-GB" dirty="0">
                <a:sym typeface="Symbol" panose="05050102010706020507" pitchFamily="18" charset="2"/>
              </a:rPr>
              <a:t> </a:t>
            </a:r>
            <a:r>
              <a:rPr lang="en-GB" dirty="0" smtClean="0">
                <a:sym typeface="Symbol" panose="05050102010706020507" pitchFamily="18" charset="2"/>
              </a:rPr>
              <a:t>7 </a:t>
            </a:r>
            <a:r>
              <a:rPr lang="en-GB" dirty="0">
                <a:sym typeface="Symbol" panose="05050102010706020507" pitchFamily="18" charset="2"/>
              </a:rPr>
              <a:t>= </a:t>
            </a:r>
            <a:r>
              <a:rPr lang="en-GB" dirty="0" smtClean="0">
                <a:sym typeface="Symbol" panose="05050102010706020507" pitchFamily="18" charset="2"/>
              </a:rPr>
              <a:t>3 </a:t>
            </a:r>
            <a:r>
              <a:rPr lang="en-GB" dirty="0">
                <a:sym typeface="Symbol" panose="05050102010706020507" pitchFamily="18" charset="2"/>
              </a:rPr>
              <a:t>remainder </a:t>
            </a:r>
            <a:r>
              <a:rPr lang="en-GB" b="1" dirty="0" smtClean="0">
                <a:sym typeface="Symbol" panose="05050102010706020507" pitchFamily="18" charset="2"/>
              </a:rPr>
              <a:t>0</a:t>
            </a:r>
            <a:endParaRPr lang="en-GB" dirty="0" smtClean="0"/>
          </a:p>
          <a:p>
            <a:r>
              <a:rPr lang="en-GB" dirty="0" smtClean="0"/>
              <a:t>The modulus operator has many uses which are not immediately obvious.</a:t>
            </a:r>
          </a:p>
          <a:p>
            <a:r>
              <a:rPr lang="en-GB" dirty="0" smtClean="0"/>
              <a:t>For example, to test for an even or odd number.</a:t>
            </a:r>
          </a:p>
          <a:p>
            <a:pPr lvl="1"/>
            <a:r>
              <a:rPr lang="en-GB" dirty="0" smtClean="0"/>
              <a:t>Let n represent any number</a:t>
            </a:r>
          </a:p>
          <a:p>
            <a:pPr lvl="2"/>
            <a:r>
              <a:rPr lang="en-GB" dirty="0" smtClean="0"/>
              <a:t>If n % 2 = 1, the number is odd</a:t>
            </a:r>
          </a:p>
          <a:p>
            <a:pPr lvl="2"/>
            <a:r>
              <a:rPr lang="en-GB" dirty="0" smtClean="0"/>
              <a:t>If n % 2 = 0, the number is even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Pseudocode: Input, Process &amp;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Tip </a:t>
            </a:r>
            <a:r>
              <a:rPr lang="en-GB" dirty="0" smtClean="0"/>
              <a:t>calculator </a:t>
            </a:r>
            <a:r>
              <a:rPr lang="en-GB" dirty="0" smtClean="0"/>
              <a:t>problem.</a:t>
            </a:r>
            <a:endParaRPr lang="en-GB" dirty="0" smtClean="0"/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</a:t>
            </a:r>
            <a:r>
              <a:rPr lang="en-GB" dirty="0" smtClean="0">
                <a:solidFill>
                  <a:prstClr val="black"/>
                </a:solidFill>
              </a:rPr>
              <a:t>tip to pay. </a:t>
            </a:r>
            <a:r>
              <a:rPr lang="en-GB" dirty="0">
                <a:solidFill>
                  <a:prstClr val="black"/>
                </a:solidFill>
              </a:rPr>
              <a:t>The calculator will then calculate the tip amount and display both the tip amount and the final, total bill amount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  <a:endParaRPr lang="en-GB" dirty="0" smtClean="0"/>
          </a:p>
          <a:p>
            <a:r>
              <a:rPr lang="en-GB" dirty="0" smtClean="0"/>
              <a:t>Write a solution for this problem using pseudocode.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Pseudocode: Tip Calculator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/>
              <a:t>Input</a:t>
            </a:r>
            <a:r>
              <a:rPr lang="en-GB" dirty="0" smtClean="0"/>
              <a:t> </a:t>
            </a:r>
            <a:r>
              <a:rPr lang="en-GB" dirty="0" err="1" smtClean="0"/>
              <a:t>billAmount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/>
              <a:t>Input</a:t>
            </a:r>
            <a:r>
              <a:rPr lang="en-GB" dirty="0" smtClean="0"/>
              <a:t> </a:t>
            </a:r>
            <a:r>
              <a:rPr lang="en-GB" dirty="0" err="1" smtClean="0"/>
              <a:t>tipAmount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/>
              <a:t>totalBillAmount</a:t>
            </a:r>
            <a:r>
              <a:rPr lang="en-GB" dirty="0" smtClean="0"/>
              <a:t> = </a:t>
            </a:r>
            <a:r>
              <a:rPr lang="en-GB" dirty="0" err="1" smtClean="0"/>
              <a:t>billAmount</a:t>
            </a:r>
            <a:r>
              <a:rPr lang="en-GB" dirty="0" smtClean="0"/>
              <a:t> + </a:t>
            </a:r>
            <a:r>
              <a:rPr lang="en-GB" dirty="0" err="1" smtClean="0"/>
              <a:t>tipAmount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</a:t>
            </a:r>
            <a:r>
              <a:rPr lang="en-GB" dirty="0" err="1" smtClean="0"/>
              <a:t>tipAmount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</a:t>
            </a:r>
            <a:r>
              <a:rPr lang="en-GB" dirty="0" err="1" smtClean="0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0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Possible output (input shown in bold)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 smtClean="0"/>
              <a:t>What </a:t>
            </a:r>
            <a:r>
              <a:rPr lang="en-GB" sz="1600" dirty="0"/>
              <a:t>is the Bill Amount</a:t>
            </a:r>
            <a:r>
              <a:rPr lang="en-GB" sz="1600" dirty="0" smtClean="0"/>
              <a:t>?</a:t>
            </a:r>
            <a:endParaRPr lang="en-GB" sz="1600" dirty="0"/>
          </a:p>
          <a:p>
            <a:r>
              <a:rPr lang="en-GB" sz="1600" b="1" dirty="0" smtClean="0"/>
              <a:t>500 [Enter]</a:t>
            </a:r>
            <a:endParaRPr lang="en-GB" sz="1600" b="1" dirty="0"/>
          </a:p>
          <a:p>
            <a:r>
              <a:rPr lang="en-GB" sz="1600" dirty="0" smtClean="0"/>
              <a:t>What </a:t>
            </a:r>
            <a:r>
              <a:rPr lang="en-GB" sz="1600" dirty="0"/>
              <a:t>tip amount would you like to give</a:t>
            </a:r>
            <a:r>
              <a:rPr lang="en-GB" sz="1600" dirty="0" smtClean="0"/>
              <a:t>?</a:t>
            </a:r>
            <a:endParaRPr lang="en-GB" sz="1600" dirty="0"/>
          </a:p>
          <a:p>
            <a:r>
              <a:rPr lang="en-GB" sz="1600" b="1" dirty="0" smtClean="0"/>
              <a:t>10 [Enter]</a:t>
            </a:r>
            <a:endParaRPr lang="en-GB" sz="1600" b="1" dirty="0"/>
          </a:p>
          <a:p>
            <a:r>
              <a:rPr lang="en-GB" sz="1600" dirty="0" smtClean="0"/>
              <a:t>You </a:t>
            </a:r>
            <a:r>
              <a:rPr lang="en-GB" sz="1600" dirty="0"/>
              <a:t>chose to pay the following tip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 smtClean="0"/>
              <a:t>10</a:t>
            </a:r>
          </a:p>
          <a:p>
            <a:r>
              <a:rPr lang="en-GB" sz="1600" dirty="0" smtClean="0"/>
              <a:t>Your </a:t>
            </a:r>
            <a:r>
              <a:rPr lang="en-GB" sz="1600" dirty="0"/>
              <a:t>final, total bill amount to pay is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 smtClean="0"/>
              <a:t>510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</a:t>
            </a:r>
            <a:r>
              <a:rPr lang="en-GB" dirty="0"/>
              <a:t>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 smtClean="0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11220</TotalTime>
  <Words>956</Words>
  <Application>Microsoft Office PowerPoint</Application>
  <PresentationFormat>On-screen Show (4:3)</PresentationFormat>
  <Paragraphs>152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Cambria</vt:lpstr>
      <vt:lpstr>Symbol</vt:lpstr>
      <vt:lpstr>Wingdings</vt:lpstr>
      <vt:lpstr>Wingdings 2</vt:lpstr>
      <vt:lpstr>Median</vt:lpstr>
      <vt:lpstr>Pseudocode</vt:lpstr>
      <vt:lpstr>Pseudocode</vt:lpstr>
      <vt:lpstr>Pseudocode</vt:lpstr>
      <vt:lpstr>Pseudocode: Prompting for Input</vt:lpstr>
      <vt:lpstr>Pseudocode: Prompting for Input</vt:lpstr>
      <vt:lpstr>Pseudocode: Displaying Output</vt:lpstr>
      <vt:lpstr>Pseudocode: Input and Output</vt:lpstr>
      <vt:lpstr>Pseudocode: Input and Output</vt:lpstr>
      <vt:lpstr>Pseudocode: Setting Variables and Calculations</vt:lpstr>
      <vt:lpstr>Pseudocode: Calculations</vt:lpstr>
      <vt:lpstr>About that modulus operator</vt:lpstr>
      <vt:lpstr>Pseudocode: Input, Process &amp; Output</vt:lpstr>
      <vt:lpstr>Pseudocode: Tip Calculator Problem</vt:lpstr>
      <vt:lpstr>Pseudocode: Tip Calculator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1947</cp:revision>
  <cp:lastPrinted>2014-09-29T16:21:25Z</cp:lastPrinted>
  <dcterms:created xsi:type="dcterms:W3CDTF">2013-09-18T07:00:31Z</dcterms:created>
  <dcterms:modified xsi:type="dcterms:W3CDTF">2021-01-26T13:53:37Z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