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</p:sldIdLst>
  <p:sldSz cx="15113000" cy="21374100"/>
  <p:notesSz cx="6858000" cy="9144000"/>
  <p:embeddedFontLst>
    <p:embeddedFont>
      <p:font typeface="Calibri" panose="020F0502020204030204" pitchFamily="34" charset="0"/>
      <p:regular r:id="rId3"/>
      <p:bold r:id="rId4"/>
      <p:italic r:id="rId5"/>
      <p:boldItalic r:id="rId6"/>
    </p:embeddedFont>
    <p:embeddedFont>
      <p:font typeface="Times New Roman Bold" panose="02020803070505020304" pitchFamily="18" charset="0"/>
      <p:bold r:id="rId7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288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 showGuides="1">
      <p:cViewPr varScale="1">
        <p:scale>
          <a:sx n="20" d="100"/>
          <a:sy n="20" d="100"/>
        </p:scale>
        <p:origin x="2252" y="5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font" Target="fonts/font1.fntdata"/><Relationship Id="rId7" Type="http://schemas.openxmlformats.org/officeDocument/2006/relationships/font" Target="fonts/font5.fntdata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font" Target="fonts/font4.fntdata"/><Relationship Id="rId11" Type="http://schemas.openxmlformats.org/officeDocument/2006/relationships/tableStyles" Target="tableStyles.xml"/><Relationship Id="rId5" Type="http://schemas.openxmlformats.org/officeDocument/2006/relationships/font" Target="fonts/font3.fntdata"/><Relationship Id="rId10" Type="http://schemas.openxmlformats.org/officeDocument/2006/relationships/theme" Target="theme/theme1.xml"/><Relationship Id="rId4" Type="http://schemas.openxmlformats.org/officeDocument/2006/relationships/font" Target="fonts/font2.fntdata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7/27/2026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7/27/2026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7/27/2026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7/27/2026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7/27/2026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7/27/2026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7/27/2026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7/27/2026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7/27/2026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7/27/2026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7/27/2026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t>7/27/2026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svg"/><Relationship Id="rId4" Type="http://schemas.openxmlformats.org/officeDocument/2006/relationships/image" Target="../media/image3.png"/><Relationship Id="rId9" Type="http://schemas.openxmlformats.org/officeDocument/2006/relationships/image" Target="../media/image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F6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 rot="-10800000">
            <a:off x="367665" y="76835"/>
            <a:ext cx="14278610" cy="1317625"/>
            <a:chOff x="0" y="0"/>
            <a:chExt cx="1526519" cy="139169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526519" cy="139169"/>
            </a:xfrm>
            <a:custGeom>
              <a:avLst/>
              <a:gdLst/>
              <a:ahLst/>
              <a:cxnLst/>
              <a:rect l="l" t="t" r="r" b="b"/>
              <a:pathLst>
                <a:path w="1526519" h="139169">
                  <a:moveTo>
                    <a:pt x="20523" y="0"/>
                  </a:moveTo>
                  <a:lnTo>
                    <a:pt x="1505996" y="0"/>
                  </a:lnTo>
                  <a:cubicBezTo>
                    <a:pt x="1511439" y="0"/>
                    <a:pt x="1516659" y="2162"/>
                    <a:pt x="1520508" y="6011"/>
                  </a:cubicBezTo>
                  <a:cubicBezTo>
                    <a:pt x="1524357" y="9860"/>
                    <a:pt x="1526519" y="15080"/>
                    <a:pt x="1526519" y="20523"/>
                  </a:cubicBezTo>
                  <a:lnTo>
                    <a:pt x="1526519" y="118646"/>
                  </a:lnTo>
                  <a:cubicBezTo>
                    <a:pt x="1526519" y="129981"/>
                    <a:pt x="1517331" y="139169"/>
                    <a:pt x="1505996" y="139169"/>
                  </a:cubicBezTo>
                  <a:lnTo>
                    <a:pt x="20523" y="139169"/>
                  </a:lnTo>
                  <a:cubicBezTo>
                    <a:pt x="9188" y="139169"/>
                    <a:pt x="0" y="129981"/>
                    <a:pt x="0" y="118646"/>
                  </a:cubicBezTo>
                  <a:lnTo>
                    <a:pt x="0" y="20523"/>
                  </a:lnTo>
                  <a:cubicBezTo>
                    <a:pt x="0" y="9188"/>
                    <a:pt x="9188" y="0"/>
                    <a:pt x="20523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5DE0E6">
                    <a:alpha val="100000"/>
                  </a:srgbClr>
                </a:gs>
                <a:gs pos="100000">
                  <a:srgbClr val="004AAD">
                    <a:alpha val="100000"/>
                  </a:srgbClr>
                </a:gs>
              </a:gsLst>
              <a:lin ang="0"/>
            </a:gradFill>
          </p:spPr>
        </p:sp>
        <p:sp>
          <p:nvSpPr>
            <p:cNvPr id="4" name="TextBox 4"/>
            <p:cNvSpPr txBox="1"/>
            <p:nvPr/>
          </p:nvSpPr>
          <p:spPr>
            <a:xfrm>
              <a:off x="0" y="-95250"/>
              <a:ext cx="1526519" cy="23441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50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3802380" y="2944495"/>
            <a:ext cx="3693160" cy="3474085"/>
            <a:chOff x="0" y="0"/>
            <a:chExt cx="517021" cy="446485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517021" cy="446485"/>
            </a:xfrm>
            <a:custGeom>
              <a:avLst/>
              <a:gdLst/>
              <a:ahLst/>
              <a:cxnLst/>
              <a:rect l="l" t="t" r="r" b="b"/>
              <a:pathLst>
                <a:path w="517021" h="446485">
                  <a:moveTo>
                    <a:pt x="60594" y="0"/>
                  </a:moveTo>
                  <a:lnTo>
                    <a:pt x="456427" y="0"/>
                  </a:lnTo>
                  <a:cubicBezTo>
                    <a:pt x="489892" y="0"/>
                    <a:pt x="517021" y="27129"/>
                    <a:pt x="517021" y="60594"/>
                  </a:cubicBezTo>
                  <a:lnTo>
                    <a:pt x="517021" y="385890"/>
                  </a:lnTo>
                  <a:cubicBezTo>
                    <a:pt x="517021" y="401961"/>
                    <a:pt x="510637" y="417373"/>
                    <a:pt x="499274" y="428737"/>
                  </a:cubicBezTo>
                  <a:cubicBezTo>
                    <a:pt x="487910" y="440101"/>
                    <a:pt x="472498" y="446485"/>
                    <a:pt x="456427" y="446485"/>
                  </a:cubicBezTo>
                  <a:lnTo>
                    <a:pt x="60594" y="446485"/>
                  </a:lnTo>
                  <a:cubicBezTo>
                    <a:pt x="27129" y="446485"/>
                    <a:pt x="0" y="419356"/>
                    <a:pt x="0" y="385890"/>
                  </a:cubicBezTo>
                  <a:lnTo>
                    <a:pt x="0" y="60594"/>
                  </a:lnTo>
                  <a:cubicBezTo>
                    <a:pt x="0" y="27129"/>
                    <a:pt x="27129" y="0"/>
                    <a:pt x="60594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004AAD">
                    <a:alpha val="22000"/>
                  </a:srgbClr>
                </a:gs>
                <a:gs pos="100000">
                  <a:srgbClr val="CB6CE6">
                    <a:alpha val="22000"/>
                  </a:srgbClr>
                </a:gs>
              </a:gsLst>
              <a:lin ang="0"/>
            </a:gradFill>
          </p:spPr>
        </p:sp>
        <p:sp>
          <p:nvSpPr>
            <p:cNvPr id="7" name="TextBox 7"/>
            <p:cNvSpPr txBox="1"/>
            <p:nvPr/>
          </p:nvSpPr>
          <p:spPr>
            <a:xfrm>
              <a:off x="0" y="-95250"/>
              <a:ext cx="517021" cy="54173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5040"/>
                </a:lnSpc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7705090" y="2944495"/>
            <a:ext cx="3365500" cy="3474085"/>
            <a:chOff x="0" y="0"/>
            <a:chExt cx="471127" cy="402951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471127" cy="402951"/>
            </a:xfrm>
            <a:custGeom>
              <a:avLst/>
              <a:gdLst/>
              <a:ahLst/>
              <a:cxnLst/>
              <a:rect l="l" t="t" r="r" b="b"/>
              <a:pathLst>
                <a:path w="471127" h="402951">
                  <a:moveTo>
                    <a:pt x="66497" y="0"/>
                  </a:moveTo>
                  <a:lnTo>
                    <a:pt x="404630" y="0"/>
                  </a:lnTo>
                  <a:cubicBezTo>
                    <a:pt x="422266" y="0"/>
                    <a:pt x="439180" y="7006"/>
                    <a:pt x="451651" y="19477"/>
                  </a:cubicBezTo>
                  <a:cubicBezTo>
                    <a:pt x="464121" y="31947"/>
                    <a:pt x="471127" y="48861"/>
                    <a:pt x="471127" y="66497"/>
                  </a:cubicBezTo>
                  <a:lnTo>
                    <a:pt x="471127" y="336454"/>
                  </a:lnTo>
                  <a:cubicBezTo>
                    <a:pt x="471127" y="354090"/>
                    <a:pt x="464121" y="371004"/>
                    <a:pt x="451651" y="383475"/>
                  </a:cubicBezTo>
                  <a:cubicBezTo>
                    <a:pt x="439180" y="395945"/>
                    <a:pt x="422266" y="402951"/>
                    <a:pt x="404630" y="402951"/>
                  </a:cubicBezTo>
                  <a:lnTo>
                    <a:pt x="66497" y="402951"/>
                  </a:lnTo>
                  <a:cubicBezTo>
                    <a:pt x="48861" y="402951"/>
                    <a:pt x="31947" y="395945"/>
                    <a:pt x="19477" y="383475"/>
                  </a:cubicBezTo>
                  <a:cubicBezTo>
                    <a:pt x="7006" y="371004"/>
                    <a:pt x="0" y="354090"/>
                    <a:pt x="0" y="336454"/>
                  </a:cubicBezTo>
                  <a:lnTo>
                    <a:pt x="0" y="66497"/>
                  </a:lnTo>
                  <a:cubicBezTo>
                    <a:pt x="0" y="48861"/>
                    <a:pt x="7006" y="31947"/>
                    <a:pt x="19477" y="19477"/>
                  </a:cubicBezTo>
                  <a:cubicBezTo>
                    <a:pt x="31947" y="7006"/>
                    <a:pt x="48861" y="0"/>
                    <a:pt x="66497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004AAD">
                    <a:alpha val="22000"/>
                  </a:srgbClr>
                </a:gs>
                <a:gs pos="100000">
                  <a:srgbClr val="CB6CE6">
                    <a:alpha val="22000"/>
                  </a:srgbClr>
                </a:gs>
              </a:gsLst>
              <a:lin ang="0"/>
            </a:gradFill>
          </p:spPr>
        </p:sp>
        <p:sp>
          <p:nvSpPr>
            <p:cNvPr id="10" name="TextBox 10"/>
            <p:cNvSpPr txBox="1"/>
            <p:nvPr/>
          </p:nvSpPr>
          <p:spPr>
            <a:xfrm>
              <a:off x="0" y="-95250"/>
              <a:ext cx="471127" cy="49820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5040"/>
                </a:lnSpc>
              </a:pPr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11281410" y="2944495"/>
            <a:ext cx="3533775" cy="3430905"/>
            <a:chOff x="0" y="0"/>
            <a:chExt cx="471128" cy="446485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471128" cy="446485"/>
            </a:xfrm>
            <a:custGeom>
              <a:avLst/>
              <a:gdLst/>
              <a:ahLst/>
              <a:cxnLst/>
              <a:rect l="l" t="t" r="r" b="b"/>
              <a:pathLst>
                <a:path w="471128" h="446485">
                  <a:moveTo>
                    <a:pt x="66497" y="0"/>
                  </a:moveTo>
                  <a:lnTo>
                    <a:pt x="404631" y="0"/>
                  </a:lnTo>
                  <a:cubicBezTo>
                    <a:pt x="441357" y="0"/>
                    <a:pt x="471128" y="29772"/>
                    <a:pt x="471128" y="66497"/>
                  </a:cubicBezTo>
                  <a:lnTo>
                    <a:pt x="471128" y="379988"/>
                  </a:lnTo>
                  <a:cubicBezTo>
                    <a:pt x="471128" y="397624"/>
                    <a:pt x="464122" y="414537"/>
                    <a:pt x="451652" y="427008"/>
                  </a:cubicBezTo>
                  <a:cubicBezTo>
                    <a:pt x="439181" y="439479"/>
                    <a:pt x="422267" y="446485"/>
                    <a:pt x="404631" y="446485"/>
                  </a:cubicBezTo>
                  <a:lnTo>
                    <a:pt x="66497" y="446485"/>
                  </a:lnTo>
                  <a:cubicBezTo>
                    <a:pt x="48861" y="446485"/>
                    <a:pt x="31947" y="439479"/>
                    <a:pt x="19477" y="427008"/>
                  </a:cubicBezTo>
                  <a:cubicBezTo>
                    <a:pt x="7006" y="414537"/>
                    <a:pt x="0" y="397624"/>
                    <a:pt x="0" y="379988"/>
                  </a:cubicBezTo>
                  <a:lnTo>
                    <a:pt x="0" y="66497"/>
                  </a:lnTo>
                  <a:cubicBezTo>
                    <a:pt x="0" y="48861"/>
                    <a:pt x="7006" y="31947"/>
                    <a:pt x="19477" y="19477"/>
                  </a:cubicBezTo>
                  <a:cubicBezTo>
                    <a:pt x="31947" y="7006"/>
                    <a:pt x="48861" y="0"/>
                    <a:pt x="66497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004AAD">
                    <a:alpha val="22000"/>
                  </a:srgbClr>
                </a:gs>
                <a:gs pos="100000">
                  <a:srgbClr val="CB6CE6">
                    <a:alpha val="22000"/>
                  </a:srgbClr>
                </a:gs>
              </a:gsLst>
              <a:lin ang="0"/>
            </a:gradFill>
          </p:spPr>
        </p:sp>
        <p:sp>
          <p:nvSpPr>
            <p:cNvPr id="13" name="TextBox 13"/>
            <p:cNvSpPr txBox="1"/>
            <p:nvPr/>
          </p:nvSpPr>
          <p:spPr>
            <a:xfrm>
              <a:off x="0" y="-95250"/>
              <a:ext cx="471128" cy="54173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5040"/>
                </a:lnSpc>
              </a:pPr>
              <a:endParaRPr/>
            </a:p>
          </p:txBody>
        </p:sp>
      </p:grpSp>
      <p:sp>
        <p:nvSpPr>
          <p:cNvPr id="14" name="Freeform 14"/>
          <p:cNvSpPr/>
          <p:nvPr/>
        </p:nvSpPr>
        <p:spPr>
          <a:xfrm>
            <a:off x="234916" y="7413710"/>
            <a:ext cx="3049366" cy="3043229"/>
          </a:xfrm>
          <a:custGeom>
            <a:avLst/>
            <a:gdLst/>
            <a:ahLst/>
            <a:cxnLst/>
            <a:rect l="l" t="t" r="r" b="b"/>
            <a:pathLst>
              <a:path w="3049366" h="3043229">
                <a:moveTo>
                  <a:pt x="0" y="0"/>
                </a:moveTo>
                <a:lnTo>
                  <a:pt x="3049366" y="0"/>
                </a:lnTo>
                <a:lnTo>
                  <a:pt x="3049366" y="3043229"/>
                </a:lnTo>
                <a:lnTo>
                  <a:pt x="0" y="3043229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1285" r="-1285"/>
            </a:stretch>
          </a:blipFill>
        </p:spPr>
      </p:sp>
      <p:grpSp>
        <p:nvGrpSpPr>
          <p:cNvPr id="15" name="Group 15"/>
          <p:cNvGrpSpPr/>
          <p:nvPr/>
        </p:nvGrpSpPr>
        <p:grpSpPr>
          <a:xfrm>
            <a:off x="3357880" y="6375400"/>
            <a:ext cx="5775960" cy="4641850"/>
            <a:chOff x="0" y="-95240"/>
            <a:chExt cx="773480" cy="518345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761150" cy="423105"/>
            </a:xfrm>
            <a:custGeom>
              <a:avLst/>
              <a:gdLst/>
              <a:ahLst/>
              <a:cxnLst/>
              <a:rect l="l" t="t" r="r" b="b"/>
              <a:pathLst>
                <a:path w="761150" h="423105">
                  <a:moveTo>
                    <a:pt x="41160" y="0"/>
                  </a:moveTo>
                  <a:lnTo>
                    <a:pt x="719990" y="0"/>
                  </a:lnTo>
                  <a:cubicBezTo>
                    <a:pt x="730907" y="0"/>
                    <a:pt x="741376" y="4336"/>
                    <a:pt x="749094" y="12055"/>
                  </a:cubicBezTo>
                  <a:cubicBezTo>
                    <a:pt x="756813" y="19774"/>
                    <a:pt x="761150" y="30243"/>
                    <a:pt x="761150" y="41160"/>
                  </a:cubicBezTo>
                  <a:lnTo>
                    <a:pt x="761150" y="381945"/>
                  </a:lnTo>
                  <a:cubicBezTo>
                    <a:pt x="761150" y="392861"/>
                    <a:pt x="756813" y="403330"/>
                    <a:pt x="749094" y="411049"/>
                  </a:cubicBezTo>
                  <a:cubicBezTo>
                    <a:pt x="741376" y="418768"/>
                    <a:pt x="730907" y="423105"/>
                    <a:pt x="719990" y="423105"/>
                  </a:cubicBezTo>
                  <a:lnTo>
                    <a:pt x="41160" y="423105"/>
                  </a:lnTo>
                  <a:cubicBezTo>
                    <a:pt x="30243" y="423105"/>
                    <a:pt x="19774" y="418768"/>
                    <a:pt x="12055" y="411049"/>
                  </a:cubicBezTo>
                  <a:cubicBezTo>
                    <a:pt x="4336" y="403330"/>
                    <a:pt x="0" y="392861"/>
                    <a:pt x="0" y="381945"/>
                  </a:cubicBezTo>
                  <a:lnTo>
                    <a:pt x="0" y="41160"/>
                  </a:lnTo>
                  <a:cubicBezTo>
                    <a:pt x="0" y="30243"/>
                    <a:pt x="4336" y="19774"/>
                    <a:pt x="12055" y="12055"/>
                  </a:cubicBezTo>
                  <a:cubicBezTo>
                    <a:pt x="19774" y="4336"/>
                    <a:pt x="30243" y="0"/>
                    <a:pt x="4116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000000">
                    <a:alpha val="15000"/>
                  </a:srgbClr>
                </a:gs>
                <a:gs pos="100000">
                  <a:srgbClr val="3533CD">
                    <a:alpha val="15000"/>
                  </a:srgbClr>
                </a:gs>
              </a:gsLst>
              <a:lin ang="0"/>
            </a:gradFill>
          </p:spPr>
        </p:sp>
        <p:sp>
          <p:nvSpPr>
            <p:cNvPr id="17" name="TextBox 17"/>
            <p:cNvSpPr txBox="1"/>
            <p:nvPr/>
          </p:nvSpPr>
          <p:spPr>
            <a:xfrm>
              <a:off x="0" y="-95240"/>
              <a:ext cx="773480" cy="51834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5040"/>
                </a:lnSpc>
              </a:pPr>
              <a:endParaRPr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9309100" y="7296785"/>
            <a:ext cx="5642610" cy="3331845"/>
            <a:chOff x="0" y="0"/>
            <a:chExt cx="761150" cy="423105"/>
          </a:xfrm>
        </p:grpSpPr>
        <p:sp>
          <p:nvSpPr>
            <p:cNvPr id="19" name="Freeform 19"/>
            <p:cNvSpPr/>
            <p:nvPr/>
          </p:nvSpPr>
          <p:spPr>
            <a:xfrm>
              <a:off x="0" y="0"/>
              <a:ext cx="761150" cy="423105"/>
            </a:xfrm>
            <a:custGeom>
              <a:avLst/>
              <a:gdLst/>
              <a:ahLst/>
              <a:cxnLst/>
              <a:rect l="l" t="t" r="r" b="b"/>
              <a:pathLst>
                <a:path w="761150" h="423105">
                  <a:moveTo>
                    <a:pt x="41160" y="0"/>
                  </a:moveTo>
                  <a:lnTo>
                    <a:pt x="719990" y="0"/>
                  </a:lnTo>
                  <a:cubicBezTo>
                    <a:pt x="730907" y="0"/>
                    <a:pt x="741376" y="4336"/>
                    <a:pt x="749094" y="12055"/>
                  </a:cubicBezTo>
                  <a:cubicBezTo>
                    <a:pt x="756813" y="19774"/>
                    <a:pt x="761150" y="30243"/>
                    <a:pt x="761150" y="41160"/>
                  </a:cubicBezTo>
                  <a:lnTo>
                    <a:pt x="761150" y="381945"/>
                  </a:lnTo>
                  <a:cubicBezTo>
                    <a:pt x="761150" y="392861"/>
                    <a:pt x="756813" y="403330"/>
                    <a:pt x="749094" y="411049"/>
                  </a:cubicBezTo>
                  <a:cubicBezTo>
                    <a:pt x="741376" y="418768"/>
                    <a:pt x="730907" y="423105"/>
                    <a:pt x="719990" y="423105"/>
                  </a:cubicBezTo>
                  <a:lnTo>
                    <a:pt x="41160" y="423105"/>
                  </a:lnTo>
                  <a:cubicBezTo>
                    <a:pt x="30243" y="423105"/>
                    <a:pt x="19774" y="418768"/>
                    <a:pt x="12055" y="411049"/>
                  </a:cubicBezTo>
                  <a:cubicBezTo>
                    <a:pt x="4336" y="403330"/>
                    <a:pt x="0" y="392861"/>
                    <a:pt x="0" y="381945"/>
                  </a:cubicBezTo>
                  <a:lnTo>
                    <a:pt x="0" y="41160"/>
                  </a:lnTo>
                  <a:cubicBezTo>
                    <a:pt x="0" y="30243"/>
                    <a:pt x="4336" y="19774"/>
                    <a:pt x="12055" y="12055"/>
                  </a:cubicBezTo>
                  <a:cubicBezTo>
                    <a:pt x="19774" y="4336"/>
                    <a:pt x="30243" y="0"/>
                    <a:pt x="4116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000000">
                    <a:alpha val="16000"/>
                  </a:srgbClr>
                </a:gs>
                <a:gs pos="100000">
                  <a:srgbClr val="3533CD">
                    <a:alpha val="16000"/>
                  </a:srgbClr>
                </a:gs>
              </a:gsLst>
              <a:lin ang="0"/>
            </a:gradFill>
          </p:spPr>
        </p:sp>
        <p:sp>
          <p:nvSpPr>
            <p:cNvPr id="20" name="TextBox 20"/>
            <p:cNvSpPr txBox="1"/>
            <p:nvPr/>
          </p:nvSpPr>
          <p:spPr>
            <a:xfrm>
              <a:off x="0" y="-95250"/>
              <a:ext cx="761150" cy="51835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5040"/>
                </a:lnSpc>
              </a:pPr>
              <a:endParaRPr/>
            </a:p>
          </p:txBody>
        </p:sp>
      </p:grpSp>
      <p:sp>
        <p:nvSpPr>
          <p:cNvPr id="21" name="Freeform 21"/>
          <p:cNvSpPr/>
          <p:nvPr/>
        </p:nvSpPr>
        <p:spPr>
          <a:xfrm>
            <a:off x="5174159" y="11471056"/>
            <a:ext cx="9686245" cy="1267456"/>
          </a:xfrm>
          <a:custGeom>
            <a:avLst/>
            <a:gdLst/>
            <a:ahLst/>
            <a:cxnLst/>
            <a:rect l="l" t="t" r="r" b="b"/>
            <a:pathLst>
              <a:path w="9686245" h="1267456">
                <a:moveTo>
                  <a:pt x="0" y="0"/>
                </a:moveTo>
                <a:lnTo>
                  <a:pt x="9686246" y="0"/>
                </a:lnTo>
                <a:lnTo>
                  <a:pt x="9686246" y="1267456"/>
                </a:lnTo>
                <a:lnTo>
                  <a:pt x="0" y="1267456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</p:sp>
      <p:grpSp>
        <p:nvGrpSpPr>
          <p:cNvPr id="22" name="Group 22"/>
          <p:cNvGrpSpPr/>
          <p:nvPr/>
        </p:nvGrpSpPr>
        <p:grpSpPr>
          <a:xfrm>
            <a:off x="10033000" y="13600430"/>
            <a:ext cx="4739005" cy="3005455"/>
            <a:chOff x="0" y="0"/>
            <a:chExt cx="844066" cy="498401"/>
          </a:xfrm>
        </p:grpSpPr>
        <p:sp>
          <p:nvSpPr>
            <p:cNvPr id="23" name="Freeform 23"/>
            <p:cNvSpPr/>
            <p:nvPr/>
          </p:nvSpPr>
          <p:spPr>
            <a:xfrm>
              <a:off x="0" y="0"/>
              <a:ext cx="844066" cy="498401"/>
            </a:xfrm>
            <a:custGeom>
              <a:avLst/>
              <a:gdLst/>
              <a:ahLst/>
              <a:cxnLst/>
              <a:rect l="l" t="t" r="r" b="b"/>
              <a:pathLst>
                <a:path w="844066" h="498401">
                  <a:moveTo>
                    <a:pt x="43970" y="0"/>
                  </a:moveTo>
                  <a:lnTo>
                    <a:pt x="800096" y="0"/>
                  </a:lnTo>
                  <a:cubicBezTo>
                    <a:pt x="824380" y="0"/>
                    <a:pt x="844066" y="19686"/>
                    <a:pt x="844066" y="43970"/>
                  </a:cubicBezTo>
                  <a:lnTo>
                    <a:pt x="844066" y="454431"/>
                  </a:lnTo>
                  <a:cubicBezTo>
                    <a:pt x="844066" y="478715"/>
                    <a:pt x="824380" y="498401"/>
                    <a:pt x="800096" y="498401"/>
                  </a:cubicBezTo>
                  <a:lnTo>
                    <a:pt x="43970" y="498401"/>
                  </a:lnTo>
                  <a:cubicBezTo>
                    <a:pt x="19686" y="498401"/>
                    <a:pt x="0" y="478715"/>
                    <a:pt x="0" y="454431"/>
                  </a:cubicBezTo>
                  <a:lnTo>
                    <a:pt x="0" y="43970"/>
                  </a:lnTo>
                  <a:cubicBezTo>
                    <a:pt x="0" y="19686"/>
                    <a:pt x="19686" y="0"/>
                    <a:pt x="4397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5DE0E6">
                    <a:alpha val="22000"/>
                  </a:srgbClr>
                </a:gs>
                <a:gs pos="100000">
                  <a:srgbClr val="004AAD">
                    <a:alpha val="22000"/>
                  </a:srgbClr>
                </a:gs>
              </a:gsLst>
              <a:lin ang="0"/>
            </a:gradFill>
          </p:spPr>
        </p:sp>
        <p:sp>
          <p:nvSpPr>
            <p:cNvPr id="24" name="TextBox 24"/>
            <p:cNvSpPr txBox="1"/>
            <p:nvPr/>
          </p:nvSpPr>
          <p:spPr>
            <a:xfrm>
              <a:off x="0" y="-95250"/>
              <a:ext cx="844066" cy="59365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5040"/>
                </a:lnSpc>
              </a:pPr>
              <a:endParaRPr/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0299700" y="17131665"/>
            <a:ext cx="4560570" cy="2164715"/>
            <a:chOff x="0" y="0"/>
            <a:chExt cx="844066" cy="307358"/>
          </a:xfrm>
        </p:grpSpPr>
        <p:sp>
          <p:nvSpPr>
            <p:cNvPr id="26" name="Freeform 26"/>
            <p:cNvSpPr/>
            <p:nvPr/>
          </p:nvSpPr>
          <p:spPr>
            <a:xfrm>
              <a:off x="0" y="0"/>
              <a:ext cx="844066" cy="307358"/>
            </a:xfrm>
            <a:custGeom>
              <a:avLst/>
              <a:gdLst/>
              <a:ahLst/>
              <a:cxnLst/>
              <a:rect l="l" t="t" r="r" b="b"/>
              <a:pathLst>
                <a:path w="844066" h="307358">
                  <a:moveTo>
                    <a:pt x="43970" y="0"/>
                  </a:moveTo>
                  <a:lnTo>
                    <a:pt x="800096" y="0"/>
                  </a:lnTo>
                  <a:cubicBezTo>
                    <a:pt x="824380" y="0"/>
                    <a:pt x="844066" y="19686"/>
                    <a:pt x="844066" y="43970"/>
                  </a:cubicBezTo>
                  <a:lnTo>
                    <a:pt x="844066" y="263388"/>
                  </a:lnTo>
                  <a:cubicBezTo>
                    <a:pt x="844066" y="287672"/>
                    <a:pt x="824380" y="307358"/>
                    <a:pt x="800096" y="307358"/>
                  </a:cubicBezTo>
                  <a:lnTo>
                    <a:pt x="43970" y="307358"/>
                  </a:lnTo>
                  <a:cubicBezTo>
                    <a:pt x="19686" y="307358"/>
                    <a:pt x="0" y="287672"/>
                    <a:pt x="0" y="263388"/>
                  </a:cubicBezTo>
                  <a:lnTo>
                    <a:pt x="0" y="43970"/>
                  </a:lnTo>
                  <a:cubicBezTo>
                    <a:pt x="0" y="19686"/>
                    <a:pt x="19686" y="0"/>
                    <a:pt x="4397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5DE0E6">
                    <a:alpha val="22000"/>
                  </a:srgbClr>
                </a:gs>
                <a:gs pos="100000">
                  <a:srgbClr val="004AAD">
                    <a:alpha val="22000"/>
                  </a:srgbClr>
                </a:gs>
              </a:gsLst>
              <a:lin ang="0"/>
            </a:gradFill>
          </p:spPr>
        </p:sp>
        <p:sp>
          <p:nvSpPr>
            <p:cNvPr id="27" name="TextBox 27"/>
            <p:cNvSpPr txBox="1"/>
            <p:nvPr/>
          </p:nvSpPr>
          <p:spPr>
            <a:xfrm>
              <a:off x="0" y="-95250"/>
              <a:ext cx="844066" cy="40260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5040"/>
                </a:lnSpc>
              </a:pPr>
              <a:endParaRPr/>
            </a:p>
          </p:txBody>
        </p:sp>
      </p:grpSp>
      <p:sp>
        <p:nvSpPr>
          <p:cNvPr id="28" name="Freeform 28"/>
          <p:cNvSpPr/>
          <p:nvPr/>
        </p:nvSpPr>
        <p:spPr>
          <a:xfrm rot="-2700000">
            <a:off x="8751524" y="12710592"/>
            <a:ext cx="996578" cy="1779604"/>
          </a:xfrm>
          <a:custGeom>
            <a:avLst/>
            <a:gdLst/>
            <a:ahLst/>
            <a:cxnLst/>
            <a:rect l="l" t="t" r="r" b="b"/>
            <a:pathLst>
              <a:path w="996578" h="1779604">
                <a:moveTo>
                  <a:pt x="0" y="0"/>
                </a:moveTo>
                <a:lnTo>
                  <a:pt x="996578" y="0"/>
                </a:lnTo>
                <a:lnTo>
                  <a:pt x="996578" y="1779604"/>
                </a:lnTo>
                <a:lnTo>
                  <a:pt x="0" y="1779604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grpSp>
        <p:nvGrpSpPr>
          <p:cNvPr id="29" name="Group 29"/>
          <p:cNvGrpSpPr/>
          <p:nvPr/>
        </p:nvGrpSpPr>
        <p:grpSpPr>
          <a:xfrm>
            <a:off x="582241" y="16034921"/>
            <a:ext cx="4460296" cy="418319"/>
            <a:chOff x="0" y="0"/>
            <a:chExt cx="635000" cy="59555"/>
          </a:xfrm>
        </p:grpSpPr>
        <p:sp>
          <p:nvSpPr>
            <p:cNvPr id="30" name="Freeform 30"/>
            <p:cNvSpPr/>
            <p:nvPr/>
          </p:nvSpPr>
          <p:spPr>
            <a:xfrm>
              <a:off x="0" y="0"/>
              <a:ext cx="635000" cy="59555"/>
            </a:xfrm>
            <a:custGeom>
              <a:avLst/>
              <a:gdLst/>
              <a:ahLst/>
              <a:cxnLst/>
              <a:rect l="l" t="t" r="r" b="b"/>
              <a:pathLst>
                <a:path w="635000" h="59555">
                  <a:moveTo>
                    <a:pt x="29777" y="0"/>
                  </a:moveTo>
                  <a:lnTo>
                    <a:pt x="605223" y="0"/>
                  </a:lnTo>
                  <a:cubicBezTo>
                    <a:pt x="621668" y="0"/>
                    <a:pt x="635000" y="13332"/>
                    <a:pt x="635000" y="29777"/>
                  </a:cubicBezTo>
                  <a:lnTo>
                    <a:pt x="635000" y="29777"/>
                  </a:lnTo>
                  <a:cubicBezTo>
                    <a:pt x="635000" y="46223"/>
                    <a:pt x="621668" y="59555"/>
                    <a:pt x="605223" y="59555"/>
                  </a:cubicBezTo>
                  <a:lnTo>
                    <a:pt x="29777" y="59555"/>
                  </a:lnTo>
                  <a:cubicBezTo>
                    <a:pt x="13332" y="59555"/>
                    <a:pt x="0" y="46223"/>
                    <a:pt x="0" y="29777"/>
                  </a:cubicBezTo>
                  <a:lnTo>
                    <a:pt x="0" y="29777"/>
                  </a:lnTo>
                  <a:cubicBezTo>
                    <a:pt x="0" y="13332"/>
                    <a:pt x="13332" y="0"/>
                    <a:pt x="29777" y="0"/>
                  </a:cubicBezTo>
                  <a:close/>
                </a:path>
              </a:pathLst>
            </a:custGeom>
            <a:solidFill>
              <a:srgbClr val="3873B7"/>
            </a:solidFill>
          </p:spPr>
        </p:sp>
        <p:sp>
          <p:nvSpPr>
            <p:cNvPr id="31" name="TextBox 31"/>
            <p:cNvSpPr txBox="1"/>
            <p:nvPr/>
          </p:nvSpPr>
          <p:spPr>
            <a:xfrm>
              <a:off x="0" y="-95250"/>
              <a:ext cx="635000" cy="15480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5040"/>
                </a:lnSpc>
              </a:pPr>
              <a:endParaRPr/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302699" y="11944132"/>
            <a:ext cx="4739838" cy="3909814"/>
            <a:chOff x="0" y="0"/>
            <a:chExt cx="663536" cy="547340"/>
          </a:xfrm>
        </p:grpSpPr>
        <p:sp>
          <p:nvSpPr>
            <p:cNvPr id="33" name="Freeform 33"/>
            <p:cNvSpPr/>
            <p:nvPr/>
          </p:nvSpPr>
          <p:spPr>
            <a:xfrm>
              <a:off x="0" y="0"/>
              <a:ext cx="663536" cy="547340"/>
            </a:xfrm>
            <a:custGeom>
              <a:avLst/>
              <a:gdLst/>
              <a:ahLst/>
              <a:cxnLst/>
              <a:rect l="l" t="t" r="r" b="b"/>
              <a:pathLst>
                <a:path w="663536" h="547340">
                  <a:moveTo>
                    <a:pt x="47215" y="0"/>
                  </a:moveTo>
                  <a:lnTo>
                    <a:pt x="616321" y="0"/>
                  </a:lnTo>
                  <a:cubicBezTo>
                    <a:pt x="642397" y="0"/>
                    <a:pt x="663536" y="21139"/>
                    <a:pt x="663536" y="47215"/>
                  </a:cubicBezTo>
                  <a:lnTo>
                    <a:pt x="663536" y="500125"/>
                  </a:lnTo>
                  <a:cubicBezTo>
                    <a:pt x="663536" y="526201"/>
                    <a:pt x="642397" y="547340"/>
                    <a:pt x="616321" y="547340"/>
                  </a:cubicBezTo>
                  <a:lnTo>
                    <a:pt x="47215" y="547340"/>
                  </a:lnTo>
                  <a:cubicBezTo>
                    <a:pt x="21139" y="547340"/>
                    <a:pt x="0" y="526201"/>
                    <a:pt x="0" y="500125"/>
                  </a:cubicBezTo>
                  <a:lnTo>
                    <a:pt x="0" y="47215"/>
                  </a:lnTo>
                  <a:cubicBezTo>
                    <a:pt x="0" y="21139"/>
                    <a:pt x="21139" y="0"/>
                    <a:pt x="47215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5DE0E6">
                    <a:alpha val="19000"/>
                  </a:srgbClr>
                </a:gs>
                <a:gs pos="100000">
                  <a:srgbClr val="004AAD">
                    <a:alpha val="19000"/>
                  </a:srgbClr>
                </a:gs>
              </a:gsLst>
              <a:lin ang="0"/>
            </a:gradFill>
          </p:spPr>
        </p:sp>
        <p:sp>
          <p:nvSpPr>
            <p:cNvPr id="34" name="TextBox 34"/>
            <p:cNvSpPr txBox="1"/>
            <p:nvPr/>
          </p:nvSpPr>
          <p:spPr>
            <a:xfrm>
              <a:off x="0" y="-95250"/>
              <a:ext cx="663536" cy="64259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5040"/>
                </a:lnSpc>
              </a:pPr>
              <a:endParaRPr/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323215" y="16625570"/>
            <a:ext cx="7347585" cy="2597785"/>
            <a:chOff x="0" y="0"/>
            <a:chExt cx="972211" cy="390901"/>
          </a:xfrm>
        </p:grpSpPr>
        <p:sp>
          <p:nvSpPr>
            <p:cNvPr id="36" name="Freeform 36"/>
            <p:cNvSpPr/>
            <p:nvPr/>
          </p:nvSpPr>
          <p:spPr>
            <a:xfrm>
              <a:off x="0" y="0"/>
              <a:ext cx="972211" cy="390901"/>
            </a:xfrm>
            <a:custGeom>
              <a:avLst/>
              <a:gdLst/>
              <a:ahLst/>
              <a:cxnLst/>
              <a:rect l="l" t="t" r="r" b="b"/>
              <a:pathLst>
                <a:path w="972211" h="390901">
                  <a:moveTo>
                    <a:pt x="32224" y="0"/>
                  </a:moveTo>
                  <a:lnTo>
                    <a:pt x="939987" y="0"/>
                  </a:lnTo>
                  <a:cubicBezTo>
                    <a:pt x="948533" y="0"/>
                    <a:pt x="956730" y="3395"/>
                    <a:pt x="962773" y="9438"/>
                  </a:cubicBezTo>
                  <a:cubicBezTo>
                    <a:pt x="968816" y="15481"/>
                    <a:pt x="972211" y="23678"/>
                    <a:pt x="972211" y="32224"/>
                  </a:cubicBezTo>
                  <a:lnTo>
                    <a:pt x="972211" y="358677"/>
                  </a:lnTo>
                  <a:cubicBezTo>
                    <a:pt x="972211" y="376474"/>
                    <a:pt x="957784" y="390901"/>
                    <a:pt x="939987" y="390901"/>
                  </a:cubicBezTo>
                  <a:lnTo>
                    <a:pt x="32224" y="390901"/>
                  </a:lnTo>
                  <a:cubicBezTo>
                    <a:pt x="23678" y="390901"/>
                    <a:pt x="15481" y="387506"/>
                    <a:pt x="9438" y="381463"/>
                  </a:cubicBezTo>
                  <a:cubicBezTo>
                    <a:pt x="3395" y="375420"/>
                    <a:pt x="0" y="367223"/>
                    <a:pt x="0" y="358677"/>
                  </a:cubicBezTo>
                  <a:lnTo>
                    <a:pt x="0" y="32224"/>
                  </a:lnTo>
                  <a:cubicBezTo>
                    <a:pt x="0" y="14427"/>
                    <a:pt x="14427" y="0"/>
                    <a:pt x="32224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5DE0E6">
                    <a:alpha val="19000"/>
                  </a:srgbClr>
                </a:gs>
                <a:gs pos="100000">
                  <a:srgbClr val="004AAD">
                    <a:alpha val="19000"/>
                  </a:srgbClr>
                </a:gs>
              </a:gsLst>
              <a:lin ang="0"/>
            </a:gradFill>
          </p:spPr>
        </p:sp>
        <p:sp>
          <p:nvSpPr>
            <p:cNvPr id="37" name="TextBox 37"/>
            <p:cNvSpPr txBox="1"/>
            <p:nvPr/>
          </p:nvSpPr>
          <p:spPr>
            <a:xfrm>
              <a:off x="0" y="-95250"/>
              <a:ext cx="972211" cy="48615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5040"/>
                </a:lnSpc>
              </a:pPr>
              <a:endParaRPr/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314960" y="19630390"/>
            <a:ext cx="14457680" cy="1534160"/>
            <a:chOff x="0" y="0"/>
            <a:chExt cx="1946815" cy="214801"/>
          </a:xfrm>
        </p:grpSpPr>
        <p:sp>
          <p:nvSpPr>
            <p:cNvPr id="39" name="Freeform 39"/>
            <p:cNvSpPr/>
            <p:nvPr/>
          </p:nvSpPr>
          <p:spPr>
            <a:xfrm>
              <a:off x="0" y="0"/>
              <a:ext cx="1946815" cy="214801"/>
            </a:xfrm>
            <a:custGeom>
              <a:avLst/>
              <a:gdLst/>
              <a:ahLst/>
              <a:cxnLst/>
              <a:rect l="l" t="t" r="r" b="b"/>
              <a:pathLst>
                <a:path w="1946815" h="214801">
                  <a:moveTo>
                    <a:pt x="16092" y="0"/>
                  </a:moveTo>
                  <a:lnTo>
                    <a:pt x="1930722" y="0"/>
                  </a:lnTo>
                  <a:cubicBezTo>
                    <a:pt x="1934990" y="0"/>
                    <a:pt x="1939084" y="1695"/>
                    <a:pt x="1942101" y="4713"/>
                  </a:cubicBezTo>
                  <a:cubicBezTo>
                    <a:pt x="1945119" y="7731"/>
                    <a:pt x="1946815" y="11824"/>
                    <a:pt x="1946815" y="16092"/>
                  </a:cubicBezTo>
                  <a:lnTo>
                    <a:pt x="1946815" y="198709"/>
                  </a:lnTo>
                  <a:cubicBezTo>
                    <a:pt x="1946815" y="202977"/>
                    <a:pt x="1945119" y="207070"/>
                    <a:pt x="1942101" y="210088"/>
                  </a:cubicBezTo>
                  <a:cubicBezTo>
                    <a:pt x="1939084" y="213105"/>
                    <a:pt x="1934990" y="214801"/>
                    <a:pt x="1930722" y="214801"/>
                  </a:cubicBezTo>
                  <a:lnTo>
                    <a:pt x="16092" y="214801"/>
                  </a:lnTo>
                  <a:cubicBezTo>
                    <a:pt x="11824" y="214801"/>
                    <a:pt x="7731" y="213105"/>
                    <a:pt x="4713" y="210088"/>
                  </a:cubicBezTo>
                  <a:cubicBezTo>
                    <a:pt x="1695" y="207070"/>
                    <a:pt x="0" y="202977"/>
                    <a:pt x="0" y="198709"/>
                  </a:cubicBezTo>
                  <a:lnTo>
                    <a:pt x="0" y="16092"/>
                  </a:lnTo>
                  <a:cubicBezTo>
                    <a:pt x="0" y="11824"/>
                    <a:pt x="1695" y="7731"/>
                    <a:pt x="4713" y="4713"/>
                  </a:cubicBezTo>
                  <a:cubicBezTo>
                    <a:pt x="7731" y="1695"/>
                    <a:pt x="11824" y="0"/>
                    <a:pt x="16092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7B2D9F">
                    <a:alpha val="26000"/>
                  </a:srgbClr>
                </a:gs>
                <a:gs pos="100000">
                  <a:srgbClr val="FDD82E">
                    <a:alpha val="26000"/>
                  </a:srgbClr>
                </a:gs>
              </a:gsLst>
              <a:lin ang="5400000"/>
            </a:gradFill>
          </p:spPr>
        </p:sp>
        <p:sp>
          <p:nvSpPr>
            <p:cNvPr id="40" name="TextBox 40"/>
            <p:cNvSpPr txBox="1"/>
            <p:nvPr/>
          </p:nvSpPr>
          <p:spPr>
            <a:xfrm>
              <a:off x="0" y="-95250"/>
              <a:ext cx="1946815" cy="31005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5040"/>
                </a:lnSpc>
              </a:pPr>
              <a:endParaRPr/>
            </a:p>
          </p:txBody>
        </p:sp>
      </p:grpSp>
      <p:sp>
        <p:nvSpPr>
          <p:cNvPr id="41" name="Freeform 41"/>
          <p:cNvSpPr/>
          <p:nvPr/>
        </p:nvSpPr>
        <p:spPr>
          <a:xfrm>
            <a:off x="234950" y="3164205"/>
            <a:ext cx="3378835" cy="2306320"/>
          </a:xfrm>
          <a:custGeom>
            <a:avLst/>
            <a:gdLst/>
            <a:ahLst/>
            <a:cxnLst/>
            <a:rect l="l" t="t" r="r" b="b"/>
            <a:pathLst>
              <a:path w="3378540" h="1712411">
                <a:moveTo>
                  <a:pt x="0" y="0"/>
                </a:moveTo>
                <a:lnTo>
                  <a:pt x="3378541" y="0"/>
                </a:lnTo>
                <a:lnTo>
                  <a:pt x="3378541" y="1712410"/>
                </a:lnTo>
                <a:lnTo>
                  <a:pt x="0" y="1712410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</p:sp>
      <p:grpSp>
        <p:nvGrpSpPr>
          <p:cNvPr id="42" name="Group 42"/>
          <p:cNvGrpSpPr/>
          <p:nvPr/>
        </p:nvGrpSpPr>
        <p:grpSpPr>
          <a:xfrm>
            <a:off x="549468" y="2565654"/>
            <a:ext cx="2829710" cy="436894"/>
            <a:chOff x="0" y="0"/>
            <a:chExt cx="635000" cy="98041"/>
          </a:xfrm>
        </p:grpSpPr>
        <p:sp>
          <p:nvSpPr>
            <p:cNvPr id="43" name="Freeform 43"/>
            <p:cNvSpPr/>
            <p:nvPr/>
          </p:nvSpPr>
          <p:spPr>
            <a:xfrm>
              <a:off x="0" y="0"/>
              <a:ext cx="635000" cy="98041"/>
            </a:xfrm>
            <a:custGeom>
              <a:avLst/>
              <a:gdLst/>
              <a:ahLst/>
              <a:cxnLst/>
              <a:rect l="l" t="t" r="r" b="b"/>
              <a:pathLst>
                <a:path w="635000" h="98041">
                  <a:moveTo>
                    <a:pt x="49021" y="0"/>
                  </a:moveTo>
                  <a:lnTo>
                    <a:pt x="585979" y="0"/>
                  </a:lnTo>
                  <a:cubicBezTo>
                    <a:pt x="598981" y="0"/>
                    <a:pt x="611449" y="5165"/>
                    <a:pt x="620642" y="14358"/>
                  </a:cubicBezTo>
                  <a:cubicBezTo>
                    <a:pt x="629835" y="23551"/>
                    <a:pt x="635000" y="36019"/>
                    <a:pt x="635000" y="49021"/>
                  </a:cubicBezTo>
                  <a:lnTo>
                    <a:pt x="635000" y="49021"/>
                  </a:lnTo>
                  <a:cubicBezTo>
                    <a:pt x="635000" y="76094"/>
                    <a:pt x="613053" y="98041"/>
                    <a:pt x="585979" y="98041"/>
                  </a:cubicBezTo>
                  <a:lnTo>
                    <a:pt x="49021" y="98041"/>
                  </a:lnTo>
                  <a:cubicBezTo>
                    <a:pt x="36019" y="98041"/>
                    <a:pt x="23551" y="92876"/>
                    <a:pt x="14358" y="83683"/>
                  </a:cubicBezTo>
                  <a:cubicBezTo>
                    <a:pt x="5165" y="74490"/>
                    <a:pt x="0" y="62022"/>
                    <a:pt x="0" y="49021"/>
                  </a:cubicBezTo>
                  <a:lnTo>
                    <a:pt x="0" y="49021"/>
                  </a:lnTo>
                  <a:cubicBezTo>
                    <a:pt x="0" y="36019"/>
                    <a:pt x="5165" y="23551"/>
                    <a:pt x="14358" y="14358"/>
                  </a:cubicBezTo>
                  <a:cubicBezTo>
                    <a:pt x="23551" y="5165"/>
                    <a:pt x="36019" y="0"/>
                    <a:pt x="49021" y="0"/>
                  </a:cubicBezTo>
                  <a:close/>
                </a:path>
              </a:pathLst>
            </a:custGeom>
            <a:solidFill>
              <a:srgbClr val="3873B7"/>
            </a:solidFill>
          </p:spPr>
        </p:sp>
        <p:sp>
          <p:nvSpPr>
            <p:cNvPr id="44" name="TextBox 44"/>
            <p:cNvSpPr txBox="1"/>
            <p:nvPr/>
          </p:nvSpPr>
          <p:spPr>
            <a:xfrm>
              <a:off x="0" y="-95250"/>
              <a:ext cx="635000" cy="19329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5040"/>
                </a:lnSpc>
              </a:pPr>
              <a:endParaRPr/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02699" y="6493588"/>
            <a:ext cx="6385298" cy="481972"/>
            <a:chOff x="0" y="0"/>
            <a:chExt cx="635000" cy="47931"/>
          </a:xfrm>
        </p:grpSpPr>
        <p:sp>
          <p:nvSpPr>
            <p:cNvPr id="46" name="Freeform 46"/>
            <p:cNvSpPr/>
            <p:nvPr/>
          </p:nvSpPr>
          <p:spPr>
            <a:xfrm>
              <a:off x="0" y="0"/>
              <a:ext cx="635000" cy="47931"/>
            </a:xfrm>
            <a:custGeom>
              <a:avLst/>
              <a:gdLst/>
              <a:ahLst/>
              <a:cxnLst/>
              <a:rect l="l" t="t" r="r" b="b"/>
              <a:pathLst>
                <a:path w="635000" h="47931">
                  <a:moveTo>
                    <a:pt x="23965" y="0"/>
                  </a:moveTo>
                  <a:lnTo>
                    <a:pt x="611035" y="0"/>
                  </a:lnTo>
                  <a:cubicBezTo>
                    <a:pt x="624270" y="0"/>
                    <a:pt x="635000" y="10730"/>
                    <a:pt x="635000" y="23965"/>
                  </a:cubicBezTo>
                  <a:lnTo>
                    <a:pt x="635000" y="23965"/>
                  </a:lnTo>
                  <a:cubicBezTo>
                    <a:pt x="635000" y="30321"/>
                    <a:pt x="632475" y="36417"/>
                    <a:pt x="627981" y="40912"/>
                  </a:cubicBezTo>
                  <a:cubicBezTo>
                    <a:pt x="623486" y="45406"/>
                    <a:pt x="617391" y="47931"/>
                    <a:pt x="611035" y="47931"/>
                  </a:cubicBezTo>
                  <a:lnTo>
                    <a:pt x="23965" y="47931"/>
                  </a:lnTo>
                  <a:cubicBezTo>
                    <a:pt x="10730" y="47931"/>
                    <a:pt x="0" y="37201"/>
                    <a:pt x="0" y="23965"/>
                  </a:cubicBezTo>
                  <a:lnTo>
                    <a:pt x="0" y="23965"/>
                  </a:lnTo>
                  <a:cubicBezTo>
                    <a:pt x="0" y="10730"/>
                    <a:pt x="10730" y="0"/>
                    <a:pt x="23965" y="0"/>
                  </a:cubicBezTo>
                  <a:close/>
                </a:path>
              </a:pathLst>
            </a:custGeom>
            <a:solidFill>
              <a:srgbClr val="3873B7"/>
            </a:solidFill>
          </p:spPr>
        </p:sp>
        <p:sp>
          <p:nvSpPr>
            <p:cNvPr id="47" name="TextBox 47"/>
            <p:cNvSpPr txBox="1"/>
            <p:nvPr/>
          </p:nvSpPr>
          <p:spPr>
            <a:xfrm>
              <a:off x="0" y="-95250"/>
              <a:ext cx="635000" cy="14318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5040"/>
                </a:lnSpc>
              </a:pPr>
              <a:endParaRPr/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10355006" y="10831969"/>
            <a:ext cx="4460296" cy="461988"/>
            <a:chOff x="0" y="0"/>
            <a:chExt cx="635000" cy="65772"/>
          </a:xfrm>
        </p:grpSpPr>
        <p:sp>
          <p:nvSpPr>
            <p:cNvPr id="49" name="Freeform 49"/>
            <p:cNvSpPr/>
            <p:nvPr/>
          </p:nvSpPr>
          <p:spPr>
            <a:xfrm>
              <a:off x="0" y="0"/>
              <a:ext cx="635000" cy="65772"/>
            </a:xfrm>
            <a:custGeom>
              <a:avLst/>
              <a:gdLst/>
              <a:ahLst/>
              <a:cxnLst/>
              <a:rect l="l" t="t" r="r" b="b"/>
              <a:pathLst>
                <a:path w="635000" h="65772">
                  <a:moveTo>
                    <a:pt x="32886" y="0"/>
                  </a:moveTo>
                  <a:lnTo>
                    <a:pt x="602114" y="0"/>
                  </a:lnTo>
                  <a:cubicBezTo>
                    <a:pt x="620276" y="0"/>
                    <a:pt x="635000" y="14724"/>
                    <a:pt x="635000" y="32886"/>
                  </a:cubicBezTo>
                  <a:lnTo>
                    <a:pt x="635000" y="32886"/>
                  </a:lnTo>
                  <a:cubicBezTo>
                    <a:pt x="635000" y="51048"/>
                    <a:pt x="620276" y="65772"/>
                    <a:pt x="602114" y="65772"/>
                  </a:cubicBezTo>
                  <a:lnTo>
                    <a:pt x="32886" y="65772"/>
                  </a:lnTo>
                  <a:cubicBezTo>
                    <a:pt x="14724" y="65772"/>
                    <a:pt x="0" y="51048"/>
                    <a:pt x="0" y="32886"/>
                  </a:cubicBezTo>
                  <a:lnTo>
                    <a:pt x="0" y="32886"/>
                  </a:lnTo>
                  <a:cubicBezTo>
                    <a:pt x="0" y="14724"/>
                    <a:pt x="14724" y="0"/>
                    <a:pt x="32886" y="0"/>
                  </a:cubicBezTo>
                  <a:close/>
                </a:path>
              </a:pathLst>
            </a:custGeom>
            <a:solidFill>
              <a:srgbClr val="3873B7"/>
            </a:solidFill>
          </p:spPr>
        </p:sp>
        <p:sp>
          <p:nvSpPr>
            <p:cNvPr id="50" name="TextBox 50"/>
            <p:cNvSpPr txBox="1"/>
            <p:nvPr/>
          </p:nvSpPr>
          <p:spPr>
            <a:xfrm>
              <a:off x="0" y="-95250"/>
              <a:ext cx="635000" cy="16102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5040"/>
                </a:lnSpc>
              </a:pPr>
              <a:endParaRPr/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90103" y="11297680"/>
            <a:ext cx="4460296" cy="461988"/>
            <a:chOff x="0" y="0"/>
            <a:chExt cx="635000" cy="65772"/>
          </a:xfrm>
        </p:grpSpPr>
        <p:sp>
          <p:nvSpPr>
            <p:cNvPr id="52" name="Freeform 52"/>
            <p:cNvSpPr/>
            <p:nvPr/>
          </p:nvSpPr>
          <p:spPr>
            <a:xfrm>
              <a:off x="0" y="0"/>
              <a:ext cx="635000" cy="65772"/>
            </a:xfrm>
            <a:custGeom>
              <a:avLst/>
              <a:gdLst/>
              <a:ahLst/>
              <a:cxnLst/>
              <a:rect l="l" t="t" r="r" b="b"/>
              <a:pathLst>
                <a:path w="635000" h="65772">
                  <a:moveTo>
                    <a:pt x="32886" y="0"/>
                  </a:moveTo>
                  <a:lnTo>
                    <a:pt x="602114" y="0"/>
                  </a:lnTo>
                  <a:cubicBezTo>
                    <a:pt x="620276" y="0"/>
                    <a:pt x="635000" y="14724"/>
                    <a:pt x="635000" y="32886"/>
                  </a:cubicBezTo>
                  <a:lnTo>
                    <a:pt x="635000" y="32886"/>
                  </a:lnTo>
                  <a:cubicBezTo>
                    <a:pt x="635000" y="51048"/>
                    <a:pt x="620276" y="65772"/>
                    <a:pt x="602114" y="65772"/>
                  </a:cubicBezTo>
                  <a:lnTo>
                    <a:pt x="32886" y="65772"/>
                  </a:lnTo>
                  <a:cubicBezTo>
                    <a:pt x="14724" y="65772"/>
                    <a:pt x="0" y="51048"/>
                    <a:pt x="0" y="32886"/>
                  </a:cubicBezTo>
                  <a:lnTo>
                    <a:pt x="0" y="32886"/>
                  </a:lnTo>
                  <a:cubicBezTo>
                    <a:pt x="0" y="14724"/>
                    <a:pt x="14724" y="0"/>
                    <a:pt x="32886" y="0"/>
                  </a:cubicBezTo>
                  <a:close/>
                </a:path>
              </a:pathLst>
            </a:custGeom>
            <a:solidFill>
              <a:srgbClr val="3873B7"/>
            </a:solidFill>
          </p:spPr>
        </p:sp>
        <p:sp>
          <p:nvSpPr>
            <p:cNvPr id="53" name="TextBox 53"/>
            <p:cNvSpPr txBox="1"/>
            <p:nvPr/>
          </p:nvSpPr>
          <p:spPr>
            <a:xfrm>
              <a:off x="0" y="-95250"/>
              <a:ext cx="635000" cy="16102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5040"/>
                </a:lnSpc>
              </a:pPr>
              <a:endParaRPr/>
            </a:p>
          </p:txBody>
        </p:sp>
      </p:grpSp>
      <p:sp>
        <p:nvSpPr>
          <p:cNvPr id="54" name="Freeform 54"/>
          <p:cNvSpPr/>
          <p:nvPr/>
        </p:nvSpPr>
        <p:spPr>
          <a:xfrm>
            <a:off x="5173980" y="12912090"/>
            <a:ext cx="3550920" cy="2834005"/>
          </a:xfrm>
          <a:custGeom>
            <a:avLst/>
            <a:gdLst/>
            <a:ahLst/>
            <a:cxnLst/>
            <a:rect l="l" t="t" r="r" b="b"/>
            <a:pathLst>
              <a:path w="3425117" h="1682861">
                <a:moveTo>
                  <a:pt x="0" y="0"/>
                </a:moveTo>
                <a:lnTo>
                  <a:pt x="3425117" y="0"/>
                </a:lnTo>
                <a:lnTo>
                  <a:pt x="3425117" y="1682861"/>
                </a:lnTo>
                <a:lnTo>
                  <a:pt x="0" y="1682861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</p:sp>
      <p:sp>
        <p:nvSpPr>
          <p:cNvPr id="55" name="TextBox 55"/>
          <p:cNvSpPr txBox="1"/>
          <p:nvPr/>
        </p:nvSpPr>
        <p:spPr>
          <a:xfrm>
            <a:off x="1751330" y="164465"/>
            <a:ext cx="11998325" cy="1313180"/>
          </a:xfrm>
          <a:prstGeom prst="rect">
            <a:avLst/>
          </a:prstGeom>
        </p:spPr>
        <p:txBody>
          <a:bodyPr wrap="square" lIns="0" tIns="0" rIns="0" bIns="0" rtlCol="0" anchor="t">
            <a:noAutofit/>
          </a:bodyPr>
          <a:lstStyle/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altLang="en-US" sz="2400" b="1" dirty="0">
                <a:solidFill>
                  <a:srgbClr val="FFFFFF"/>
                </a:solidFill>
                <a:latin typeface="Times New Roman Bold" panose="02020803070505020304"/>
                <a:ea typeface="Times New Roman Bold" panose="02020803070505020304"/>
                <a:cs typeface="Times New Roman Bold" panose="02020803070505020304"/>
                <a:sym typeface="Times New Roman Bold" panose="02020803070505020304"/>
              </a:rPr>
              <a:t>Programme: MSc Public Health and Social Care in Practice</a:t>
            </a:r>
          </a:p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altLang="en-US" sz="2400" b="1" dirty="0">
                <a:solidFill>
                  <a:srgbClr val="FFFFFF"/>
                </a:solidFill>
                <a:latin typeface="Times New Roman Bold" panose="02020803070505020304"/>
                <a:ea typeface="Times New Roman Bold" panose="02020803070505020304"/>
                <a:cs typeface="Times New Roman Bold" panose="02020803070505020304"/>
                <a:sym typeface="Times New Roman Bold" panose="02020803070505020304"/>
              </a:rPr>
              <a:t>Module: Population Health and Digital Health Promotion</a:t>
            </a:r>
          </a:p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altLang="en-US" sz="2400" b="1" dirty="0">
                <a:solidFill>
                  <a:srgbClr val="FFFFFF"/>
                </a:solidFill>
                <a:latin typeface="Times New Roman Bold" panose="02020803070505020304"/>
                <a:ea typeface="Times New Roman Bold" panose="02020803070505020304"/>
                <a:cs typeface="Times New Roman Bold" panose="02020803070505020304"/>
                <a:sym typeface="Times New Roman Bold" panose="02020803070505020304"/>
              </a:rPr>
              <a:t>Module code: LCHS7009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1841734" y="1477899"/>
            <a:ext cx="11834896" cy="46672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3640"/>
              </a:lnSpc>
              <a:spcBef>
                <a:spcPct val="0"/>
              </a:spcBef>
            </a:pPr>
            <a:r>
              <a:rPr lang="en-US" sz="2600" b="1" dirty="0" err="1">
                <a:solidFill>
                  <a:srgbClr val="000000"/>
                </a:solidFill>
                <a:latin typeface="Times New Roman Bold" panose="02020803070505020304"/>
                <a:ea typeface="Times New Roman Bold" panose="02020803070505020304"/>
                <a:cs typeface="Times New Roman Bold" panose="02020803070505020304"/>
                <a:sym typeface="Times New Roman Bold" panose="02020803070505020304"/>
              </a:rPr>
              <a:t>PulseCare</a:t>
            </a:r>
            <a:r>
              <a:rPr lang="en-US" sz="2600" b="1" dirty="0">
                <a:solidFill>
                  <a:srgbClr val="000000"/>
                </a:solidFill>
                <a:latin typeface="Times New Roman Bold" panose="02020803070505020304"/>
                <a:ea typeface="Times New Roman Bold" panose="02020803070505020304"/>
                <a:cs typeface="Times New Roman Bold" panose="02020803070505020304"/>
                <a:sym typeface="Times New Roman Bold" panose="02020803070505020304"/>
              </a:rPr>
              <a:t>: A digital application to monitor blood pressure among individuals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904470" y="2539832"/>
            <a:ext cx="2146589" cy="43180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500"/>
              </a:lnSpc>
              <a:spcBef>
                <a:spcPct val="0"/>
              </a:spcBef>
            </a:pPr>
            <a:r>
              <a:rPr lang="en-US" sz="2500" b="1" dirty="0">
                <a:solidFill>
                  <a:srgbClr val="F4F6FC"/>
                </a:solidFill>
                <a:latin typeface="Times New Roman Bold" panose="02020803070505020304"/>
                <a:ea typeface="Times New Roman Bold" panose="02020803070505020304"/>
                <a:cs typeface="Times New Roman Bold" panose="02020803070505020304"/>
                <a:sym typeface="Times New Roman Bold" panose="02020803070505020304"/>
              </a:rPr>
              <a:t>1.0 Background</a:t>
            </a:r>
          </a:p>
        </p:txBody>
      </p:sp>
      <p:sp>
        <p:nvSpPr>
          <p:cNvPr id="58" name="TextBox 58"/>
          <p:cNvSpPr txBox="1"/>
          <p:nvPr/>
        </p:nvSpPr>
        <p:spPr>
          <a:xfrm>
            <a:off x="3548380" y="2405380"/>
            <a:ext cx="3764280" cy="689610"/>
          </a:xfrm>
          <a:prstGeom prst="rect">
            <a:avLst/>
          </a:prstGeom>
        </p:spPr>
        <p:txBody>
          <a:bodyPr wrap="square" lIns="0" tIns="0" rIns="0" bIns="0" rtlCol="0" anchor="t">
            <a:noAutofit/>
          </a:bodyPr>
          <a:lstStyle/>
          <a:p>
            <a:pPr algn="ctr">
              <a:lnSpc>
                <a:spcPts val="2380"/>
              </a:lnSpc>
              <a:spcBef>
                <a:spcPct val="0"/>
              </a:spcBef>
            </a:pPr>
            <a:r>
              <a:rPr lang="en-US" b="1" dirty="0">
                <a:solidFill>
                  <a:srgbClr val="000000"/>
                </a:solidFill>
                <a:latin typeface="Times New Roman Bold" panose="02020803070505020304"/>
                <a:ea typeface="Times New Roman Bold" panose="02020803070505020304"/>
                <a:cs typeface="Times New Roman Bold" panose="02020803070505020304"/>
                <a:sym typeface="Times New Roman Bold" panose="02020803070505020304"/>
              </a:rPr>
              <a:t>1.1 Scale of the Public Health Problem</a:t>
            </a:r>
          </a:p>
        </p:txBody>
      </p:sp>
      <p:sp>
        <p:nvSpPr>
          <p:cNvPr id="59" name="TextBox 59"/>
          <p:cNvSpPr txBox="1"/>
          <p:nvPr/>
        </p:nvSpPr>
        <p:spPr>
          <a:xfrm>
            <a:off x="3940175" y="3147695"/>
            <a:ext cx="3435350" cy="2986405"/>
          </a:xfrm>
          <a:prstGeom prst="rect">
            <a:avLst/>
          </a:prstGeom>
        </p:spPr>
        <p:txBody>
          <a:bodyPr lIns="0" tIns="0" rIns="0" bIns="0" rtlCol="0" anchor="t">
            <a:noAutofit/>
          </a:bodyPr>
          <a:lstStyle/>
          <a:p>
            <a:pPr algn="just">
              <a:lnSpc>
                <a:spcPts val="2075"/>
              </a:lnSpc>
            </a:pPr>
            <a:r>
              <a:rPr lang="en-US" dirty="0">
                <a:solidFill>
                  <a:srgbClr val="000000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About 1.4 billion individuals aged 30-79 years struggle with hypertension, and many of these have not been diagnosed or managed properly. Accessible interventions are needed to facilitate early detection, treatment adherence and long-term self-management of hypertension as it is associated with stroke, heart and kidney disease, among other complications (WHO, 2025).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7268210" y="2302510"/>
            <a:ext cx="3801745" cy="927735"/>
          </a:xfrm>
          <a:prstGeom prst="rect">
            <a:avLst/>
          </a:prstGeom>
        </p:spPr>
        <p:txBody>
          <a:bodyPr lIns="0" tIns="0" rIns="0" bIns="0" rtlCol="0" anchor="t">
            <a:noAutofit/>
          </a:bodyPr>
          <a:lstStyle/>
          <a:p>
            <a:pPr algn="ctr">
              <a:lnSpc>
                <a:spcPts val="2380"/>
              </a:lnSpc>
              <a:spcBef>
                <a:spcPct val="0"/>
              </a:spcBef>
            </a:pPr>
            <a:r>
              <a:rPr lang="en-US" b="1">
                <a:solidFill>
                  <a:srgbClr val="000000"/>
                </a:solidFill>
                <a:latin typeface="Times New Roman Bold" panose="02020803070505020304"/>
                <a:ea typeface="Times New Roman Bold" panose="02020803070505020304"/>
                <a:cs typeface="Times New Roman Bold" panose="02020803070505020304"/>
                <a:sym typeface="Times New Roman Bold" panose="02020803070505020304"/>
              </a:rPr>
              <a:t>1.2 Previous Public Health Interventions</a:t>
            </a:r>
          </a:p>
          <a:p>
            <a:pPr algn="ctr">
              <a:lnSpc>
                <a:spcPts val="2380"/>
              </a:lnSpc>
              <a:spcBef>
                <a:spcPct val="0"/>
              </a:spcBef>
            </a:pPr>
            <a:endParaRPr lang="en-US" b="1">
              <a:solidFill>
                <a:srgbClr val="000000"/>
              </a:solidFill>
              <a:latin typeface="Times New Roman Bold" panose="02020803070505020304"/>
              <a:ea typeface="Times New Roman Bold" panose="02020803070505020304"/>
              <a:cs typeface="Times New Roman Bold" panose="02020803070505020304"/>
              <a:sym typeface="Times New Roman Bold" panose="02020803070505020304"/>
            </a:endParaRPr>
          </a:p>
        </p:txBody>
      </p:sp>
      <p:sp>
        <p:nvSpPr>
          <p:cNvPr id="61" name="TextBox 61"/>
          <p:cNvSpPr txBox="1"/>
          <p:nvPr/>
        </p:nvSpPr>
        <p:spPr>
          <a:xfrm>
            <a:off x="7930515" y="3186430"/>
            <a:ext cx="3069590" cy="2989580"/>
          </a:xfrm>
          <a:prstGeom prst="rect">
            <a:avLst/>
          </a:prstGeom>
        </p:spPr>
        <p:txBody>
          <a:bodyPr lIns="0" tIns="0" rIns="0" bIns="0" rtlCol="0" anchor="t">
            <a:noAutofit/>
          </a:bodyPr>
          <a:lstStyle/>
          <a:p>
            <a:pPr algn="just">
              <a:lnSpc>
                <a:spcPts val="2075"/>
              </a:lnSpc>
            </a:pPr>
            <a:r>
              <a:rPr lang="en-US" sz="2000" dirty="0">
                <a:solidFill>
                  <a:srgbClr val="000000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Non-digital interventions include drugs, screening, dietary changes, and in-person counseling, which significantly lowers blood pressure. Digital methods like self-monitoring apps and telemonitoring offer small but significant SBP reductions and improve medication adherence. </a:t>
            </a:r>
          </a:p>
          <a:p>
            <a:pPr algn="just">
              <a:lnSpc>
                <a:spcPts val="2075"/>
              </a:lnSpc>
            </a:pPr>
            <a:endParaRPr lang="en-US" sz="2000" dirty="0">
              <a:solidFill>
                <a:srgbClr val="000000"/>
              </a:solidFill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  <a:p>
            <a:pPr algn="just">
              <a:lnSpc>
                <a:spcPts val="2075"/>
              </a:lnSpc>
            </a:pPr>
            <a:endParaRPr lang="en-US" sz="2000" dirty="0">
              <a:solidFill>
                <a:srgbClr val="000000"/>
              </a:solidFill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</p:txBody>
      </p:sp>
      <p:sp>
        <p:nvSpPr>
          <p:cNvPr id="62" name="TextBox 62"/>
          <p:cNvSpPr txBox="1"/>
          <p:nvPr/>
        </p:nvSpPr>
        <p:spPr>
          <a:xfrm>
            <a:off x="10999998" y="2323863"/>
            <a:ext cx="3662284" cy="9150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380"/>
              </a:lnSpc>
              <a:spcBef>
                <a:spcPct val="0"/>
              </a:spcBef>
            </a:pPr>
            <a:r>
              <a:rPr lang="en-US" b="1">
                <a:solidFill>
                  <a:srgbClr val="000000"/>
                </a:solidFill>
                <a:latin typeface="Times New Roman Bold" panose="02020803070505020304"/>
                <a:ea typeface="Times New Roman Bold" panose="02020803070505020304"/>
                <a:cs typeface="Times New Roman Bold" panose="02020803070505020304"/>
                <a:sym typeface="Times New Roman Bold" panose="02020803070505020304"/>
              </a:rPr>
              <a:t>1.3 Chosen Digital Intervention: PulseCare</a:t>
            </a:r>
          </a:p>
          <a:p>
            <a:pPr algn="ctr">
              <a:lnSpc>
                <a:spcPts val="2380"/>
              </a:lnSpc>
              <a:spcBef>
                <a:spcPct val="0"/>
              </a:spcBef>
            </a:pPr>
            <a:endParaRPr lang="en-US" b="1">
              <a:solidFill>
                <a:srgbClr val="000000"/>
              </a:solidFill>
              <a:latin typeface="Times New Roman Bold" panose="02020803070505020304"/>
              <a:ea typeface="Times New Roman Bold" panose="02020803070505020304"/>
              <a:cs typeface="Times New Roman Bold" panose="02020803070505020304"/>
              <a:sym typeface="Times New Roman Bold" panose="02020803070505020304"/>
            </a:endParaRPr>
          </a:p>
        </p:txBody>
      </p:sp>
      <p:sp>
        <p:nvSpPr>
          <p:cNvPr id="63" name="TextBox 63"/>
          <p:cNvSpPr txBox="1"/>
          <p:nvPr/>
        </p:nvSpPr>
        <p:spPr>
          <a:xfrm>
            <a:off x="11395885" y="3236730"/>
            <a:ext cx="3148063" cy="29267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2075"/>
              </a:lnSpc>
            </a:pPr>
            <a:r>
              <a:rPr lang="en-US">
                <a:solidFill>
                  <a:srgbClr val="000000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PulseCare is an envisioned mobile app that would capture blood pressure readings, provide easy-to-understand charts, alert users to abnormal patterns, remind them to take the medication, and allow for secure sharing with health care providers for timely clinical review decisions and support.</a:t>
            </a:r>
          </a:p>
          <a:p>
            <a:pPr algn="just">
              <a:lnSpc>
                <a:spcPts val="2075"/>
              </a:lnSpc>
            </a:pPr>
            <a:endParaRPr lang="en-US">
              <a:solidFill>
                <a:srgbClr val="000000"/>
              </a:solidFill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</p:txBody>
      </p:sp>
      <p:sp>
        <p:nvSpPr>
          <p:cNvPr id="64" name="TextBox 64"/>
          <p:cNvSpPr txBox="1"/>
          <p:nvPr/>
        </p:nvSpPr>
        <p:spPr>
          <a:xfrm>
            <a:off x="234950" y="6467475"/>
            <a:ext cx="6230620" cy="393700"/>
          </a:xfrm>
          <a:prstGeom prst="rect">
            <a:avLst/>
          </a:prstGeom>
        </p:spPr>
        <p:txBody>
          <a:bodyPr lIns="0" tIns="0" rIns="0" bIns="0" rtlCol="0" anchor="t">
            <a:noAutofit/>
          </a:bodyPr>
          <a:lstStyle/>
          <a:p>
            <a:pPr algn="ctr">
              <a:lnSpc>
                <a:spcPts val="3500"/>
              </a:lnSpc>
              <a:spcBef>
                <a:spcPct val="0"/>
              </a:spcBef>
            </a:pPr>
            <a:r>
              <a:rPr lang="en-US" sz="2500" b="1">
                <a:solidFill>
                  <a:srgbClr val="FFFFFF"/>
                </a:solidFill>
                <a:latin typeface="Times New Roman Bold" panose="02020803070505020304"/>
                <a:ea typeface="Times New Roman Bold" panose="02020803070505020304"/>
                <a:cs typeface="Times New Roman Bold" panose="02020803070505020304"/>
                <a:sym typeface="Times New Roman Bold" panose="02020803070505020304"/>
              </a:rPr>
              <a:t>2.0 Health promotion values and principles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406953" y="10418839"/>
            <a:ext cx="2786171" cy="5022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960"/>
              </a:lnSpc>
              <a:spcBef>
                <a:spcPct val="0"/>
              </a:spcBef>
            </a:pPr>
            <a:r>
              <a:rPr lang="en-US" sz="1400" b="1">
                <a:solidFill>
                  <a:srgbClr val="000000"/>
                </a:solidFill>
                <a:latin typeface="Times New Roman Bold" panose="02020803070505020304"/>
                <a:ea typeface="Times New Roman Bold" panose="02020803070505020304"/>
                <a:cs typeface="Times New Roman Bold" panose="02020803070505020304"/>
                <a:sym typeface="Times New Roman Bold" panose="02020803070505020304"/>
              </a:rPr>
              <a:t>Figure</a:t>
            </a:r>
            <a:r>
              <a:rPr lang="en-IN" altLang="en-US" sz="1400" b="1">
                <a:solidFill>
                  <a:srgbClr val="000000"/>
                </a:solidFill>
                <a:latin typeface="Times New Roman Bold" panose="02020803070505020304"/>
                <a:ea typeface="Times New Roman Bold" panose="02020803070505020304"/>
                <a:cs typeface="Times New Roman Bold" panose="02020803070505020304"/>
                <a:sym typeface="Times New Roman Bold" panose="02020803070505020304"/>
              </a:rPr>
              <a:t> 2</a:t>
            </a:r>
            <a:r>
              <a:rPr lang="en-US" sz="1400" b="1">
                <a:solidFill>
                  <a:srgbClr val="000000"/>
                </a:solidFill>
                <a:latin typeface="Times New Roman Bold" panose="02020803070505020304"/>
                <a:ea typeface="Times New Roman Bold" panose="02020803070505020304"/>
                <a:cs typeface="Times New Roman Bold" panose="02020803070505020304"/>
                <a:sym typeface="Times New Roman Bold" panose="02020803070505020304"/>
              </a:rPr>
              <a:t>: Health Promotion Values</a:t>
            </a:r>
          </a:p>
          <a:p>
            <a:pPr algn="ctr">
              <a:lnSpc>
                <a:spcPts val="1960"/>
              </a:lnSpc>
              <a:spcBef>
                <a:spcPct val="0"/>
              </a:spcBef>
            </a:pPr>
            <a:r>
              <a:rPr lang="en-US" sz="1400" b="1">
                <a:solidFill>
                  <a:srgbClr val="000000"/>
                </a:solidFill>
                <a:latin typeface="Times New Roman Bold" panose="02020803070505020304"/>
                <a:ea typeface="Times New Roman Bold" panose="02020803070505020304"/>
                <a:cs typeface="Times New Roman Bold" panose="02020803070505020304"/>
                <a:sym typeface="Times New Roman Bold" panose="02020803070505020304"/>
              </a:rPr>
              <a:t>Source: (University of Galway, 2025)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2915920" y="6915150"/>
            <a:ext cx="5448300" cy="663575"/>
          </a:xfrm>
          <a:prstGeom prst="rect">
            <a:avLst/>
          </a:prstGeom>
        </p:spPr>
        <p:txBody>
          <a:bodyPr wrap="square" lIns="0" tIns="0" rIns="0" bIns="0" rtlCol="0" anchor="t">
            <a:noAutofit/>
          </a:bodyPr>
          <a:lstStyle/>
          <a:p>
            <a:pPr algn="ctr">
              <a:lnSpc>
                <a:spcPts val="2520"/>
              </a:lnSpc>
              <a:spcBef>
                <a:spcPct val="0"/>
              </a:spcBef>
            </a:pPr>
            <a:r>
              <a:rPr lang="en-US" b="1" dirty="0">
                <a:solidFill>
                  <a:srgbClr val="000000"/>
                </a:solidFill>
                <a:latin typeface="Times New Roman Bold" panose="02020803070505020304"/>
                <a:ea typeface="Times New Roman Bold" panose="02020803070505020304"/>
                <a:cs typeface="Times New Roman Bold" panose="02020803070505020304"/>
                <a:sym typeface="Times New Roman Bold" panose="02020803070505020304"/>
              </a:rPr>
              <a:t>2.1 Health Promotion Values and Principles</a:t>
            </a:r>
          </a:p>
        </p:txBody>
      </p:sp>
      <p:sp>
        <p:nvSpPr>
          <p:cNvPr id="67" name="TextBox 67"/>
          <p:cNvSpPr txBox="1"/>
          <p:nvPr/>
        </p:nvSpPr>
        <p:spPr>
          <a:xfrm>
            <a:off x="8851850" y="6800935"/>
            <a:ext cx="6164702" cy="6400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520"/>
              </a:lnSpc>
              <a:spcBef>
                <a:spcPct val="0"/>
              </a:spcBef>
            </a:pPr>
            <a:r>
              <a:rPr lang="en-US" sz="1800" b="1">
                <a:solidFill>
                  <a:srgbClr val="000000"/>
                </a:solidFill>
                <a:latin typeface="Times New Roman Bold" panose="02020803070505020304"/>
                <a:ea typeface="Times New Roman Bold" panose="02020803070505020304"/>
                <a:cs typeface="Times New Roman Bold" panose="02020803070505020304"/>
                <a:sym typeface="Times New Roman Bold" panose="02020803070505020304"/>
              </a:rPr>
              <a:t>2.2 Alignment of PulseCare with Health Promotion Principles</a:t>
            </a:r>
          </a:p>
          <a:p>
            <a:pPr algn="ctr">
              <a:lnSpc>
                <a:spcPts val="2520"/>
              </a:lnSpc>
              <a:spcBef>
                <a:spcPct val="0"/>
              </a:spcBef>
            </a:pPr>
            <a:endParaRPr lang="en-US" sz="1800" b="1">
              <a:solidFill>
                <a:srgbClr val="000000"/>
              </a:solidFill>
              <a:latin typeface="Times New Roman Bold" panose="02020803070505020304"/>
              <a:ea typeface="Times New Roman Bold" panose="02020803070505020304"/>
              <a:cs typeface="Times New Roman Bold" panose="02020803070505020304"/>
              <a:sym typeface="Times New Roman Bold" panose="02020803070505020304"/>
            </a:endParaRPr>
          </a:p>
        </p:txBody>
      </p:sp>
      <p:sp>
        <p:nvSpPr>
          <p:cNvPr id="68" name="TextBox 68"/>
          <p:cNvSpPr txBox="1"/>
          <p:nvPr/>
        </p:nvSpPr>
        <p:spPr>
          <a:xfrm>
            <a:off x="3439160" y="7336155"/>
            <a:ext cx="5525135" cy="3545205"/>
          </a:xfrm>
          <a:prstGeom prst="rect">
            <a:avLst/>
          </a:prstGeom>
        </p:spPr>
        <p:txBody>
          <a:bodyPr wrap="square" lIns="0" tIns="0" rIns="0" bIns="0" rtlCol="0" anchor="t">
            <a:noAutofit/>
          </a:bodyPr>
          <a:lstStyle/>
          <a:p>
            <a:pPr marL="345440" lvl="1" indent="-172720" algn="just">
              <a:lnSpc>
                <a:spcPts val="2240"/>
              </a:lnSpc>
              <a:buFont typeface="Arial" panose="020B0604020202020204"/>
              <a:buChar char="•"/>
            </a:pPr>
            <a:r>
              <a:rPr lang="en-US" sz="2000">
                <a:solidFill>
                  <a:srgbClr val="000000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Health promotion empowers individuals by fostering autonomy, participation, equity, inclusion, and respect. </a:t>
            </a:r>
          </a:p>
          <a:p>
            <a:pPr marL="345440" lvl="1" indent="-172720" algn="just">
              <a:lnSpc>
                <a:spcPts val="2240"/>
              </a:lnSpc>
              <a:buFont typeface="Arial" panose="020B0604020202020204"/>
              <a:buChar char="•"/>
            </a:pPr>
            <a:r>
              <a:rPr lang="en-US" sz="2000">
                <a:solidFill>
                  <a:srgbClr val="000000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It relies on person-centered practice, disease prevention, accessible information, professional collaboration, and evidence-based action. </a:t>
            </a:r>
          </a:p>
          <a:p>
            <a:pPr marL="345440" lvl="1" indent="-172720" algn="just">
              <a:lnSpc>
                <a:spcPts val="2240"/>
              </a:lnSpc>
              <a:buFont typeface="Arial" panose="020B0604020202020204"/>
              <a:buChar char="•"/>
            </a:pPr>
            <a:r>
              <a:rPr lang="en-US" sz="2000">
                <a:solidFill>
                  <a:srgbClr val="000000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Digital interventions should provide clear, actionable knowledge to improve decision-making (Busse et al., 2022). </a:t>
            </a:r>
          </a:p>
          <a:p>
            <a:pPr marL="345440" lvl="1" indent="-172720" algn="just">
              <a:lnSpc>
                <a:spcPts val="2240"/>
              </a:lnSpc>
              <a:buFont typeface="Arial" panose="020B0604020202020204"/>
              <a:buChar char="•"/>
            </a:pPr>
            <a:r>
              <a:rPr lang="en-US" sz="2000">
                <a:solidFill>
                  <a:srgbClr val="000000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Interventions must be designed to avoid widening disparities linked to age, income, disability, language, or digital access (Badr et al., 2024). 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9250045" y="7414260"/>
            <a:ext cx="5521960" cy="3629025"/>
          </a:xfrm>
          <a:prstGeom prst="rect">
            <a:avLst/>
          </a:prstGeom>
        </p:spPr>
        <p:txBody>
          <a:bodyPr lIns="0" tIns="0" rIns="0" bIns="0" rtlCol="0" anchor="t">
            <a:noAutofit/>
          </a:bodyPr>
          <a:lstStyle/>
          <a:p>
            <a:pPr marL="345440" lvl="1" indent="-172720" algn="just">
              <a:lnSpc>
                <a:spcPts val="2240"/>
              </a:lnSpc>
              <a:buFont typeface="Arial" panose="020B0604020202020204"/>
              <a:buChar char="•"/>
            </a:pPr>
            <a:r>
              <a:rPr lang="en-US">
                <a:solidFill>
                  <a:srgbClr val="000000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 PulseCare fosters patient autonomy through trend tracking and alerts, while reminders and ongoing support boost overall app engagement (Cao et al., 2022). </a:t>
            </a:r>
          </a:p>
          <a:p>
            <a:pPr marL="345440" lvl="1" indent="-172720" algn="just">
              <a:lnSpc>
                <a:spcPts val="2240"/>
              </a:lnSpc>
              <a:buFont typeface="Arial" panose="020B0604020202020204"/>
              <a:buChar char="•"/>
            </a:pPr>
            <a:r>
              <a:rPr lang="en-US">
                <a:solidFill>
                  <a:srgbClr val="000000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 The app enhances health knowledge, exercise, low-salt diets, and treatment adherence while facilitating shared decision-making with providers (Liu et al., 2023). </a:t>
            </a:r>
          </a:p>
          <a:p>
            <a:pPr marL="345440" lvl="1" indent="-172720" algn="just">
              <a:lnSpc>
                <a:spcPts val="2240"/>
              </a:lnSpc>
              <a:buFont typeface="Arial" panose="020B0604020202020204"/>
              <a:buChar char="•"/>
            </a:pPr>
            <a:r>
              <a:rPr lang="en-US">
                <a:solidFill>
                  <a:srgbClr val="000000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AI recommendations are purely informational and clinically reviewed to prevent incorrect guidance or anxiety, fulfilling the principle of non-maleficence (Xu and Shuttleworth, 2024). 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10542654" y="10810655"/>
            <a:ext cx="4229463" cy="41171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3500"/>
              </a:lnSpc>
              <a:spcBef>
                <a:spcPct val="0"/>
              </a:spcBef>
            </a:pPr>
            <a:r>
              <a:rPr lang="en-US" sz="2500" b="1" dirty="0">
                <a:solidFill>
                  <a:srgbClr val="FFFFFF"/>
                </a:solidFill>
                <a:latin typeface="Times New Roman Bold" panose="02020803070505020304"/>
                <a:ea typeface="Times New Roman Bold" panose="02020803070505020304"/>
                <a:cs typeface="Times New Roman Bold" panose="02020803070505020304"/>
                <a:sym typeface="Times New Roman Bold" panose="02020803070505020304"/>
              </a:rPr>
              <a:t>3.0 </a:t>
            </a:r>
            <a:r>
              <a:rPr lang="en-US" sz="2500" b="1" dirty="0" err="1">
                <a:solidFill>
                  <a:srgbClr val="FFFFFF"/>
                </a:solidFill>
                <a:latin typeface="Times New Roman Bold" panose="02020803070505020304"/>
                <a:ea typeface="Times New Roman Bold" panose="02020803070505020304"/>
                <a:cs typeface="Times New Roman Bold" panose="02020803070505020304"/>
                <a:sym typeface="Times New Roman Bold" panose="02020803070505020304"/>
              </a:rPr>
              <a:t>Behavioural</a:t>
            </a:r>
            <a:r>
              <a:rPr lang="en-US" sz="2500" b="1" dirty="0">
                <a:solidFill>
                  <a:srgbClr val="FFFFFF"/>
                </a:solidFill>
                <a:latin typeface="Times New Roman Bold" panose="02020803070505020304"/>
                <a:ea typeface="Times New Roman Bold" panose="02020803070505020304"/>
                <a:cs typeface="Times New Roman Bold" panose="02020803070505020304"/>
                <a:sym typeface="Times New Roman Bold" panose="02020803070505020304"/>
              </a:rPr>
              <a:t> change theory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9770810" y="12873954"/>
            <a:ext cx="3978504" cy="50228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960"/>
              </a:lnSpc>
              <a:spcBef>
                <a:spcPct val="0"/>
              </a:spcBef>
            </a:pPr>
            <a:r>
              <a:rPr lang="en-US" sz="1400" b="1" dirty="0">
                <a:solidFill>
                  <a:srgbClr val="000000"/>
                </a:solidFill>
                <a:latin typeface="Times New Roman Bold" panose="02020803070505020304"/>
                <a:ea typeface="Times New Roman Bold" panose="02020803070505020304"/>
                <a:cs typeface="Times New Roman Bold" panose="02020803070505020304"/>
                <a:sym typeface="Times New Roman Bold" panose="02020803070505020304"/>
              </a:rPr>
              <a:t>Figure</a:t>
            </a:r>
            <a:r>
              <a:rPr lang="en-IN" altLang="en-US" sz="1400" b="1" dirty="0">
                <a:solidFill>
                  <a:srgbClr val="000000"/>
                </a:solidFill>
                <a:latin typeface="Times New Roman Bold" panose="02020803070505020304"/>
                <a:ea typeface="Times New Roman Bold" panose="02020803070505020304"/>
                <a:cs typeface="Times New Roman Bold" panose="02020803070505020304"/>
                <a:sym typeface="Times New Roman Bold" panose="02020803070505020304"/>
              </a:rPr>
              <a:t> 3</a:t>
            </a:r>
            <a:r>
              <a:rPr lang="en-US" sz="1400" b="1" dirty="0">
                <a:solidFill>
                  <a:srgbClr val="000000"/>
                </a:solidFill>
                <a:latin typeface="Times New Roman Bold" panose="02020803070505020304"/>
                <a:ea typeface="Times New Roman Bold" panose="02020803070505020304"/>
                <a:cs typeface="Times New Roman Bold" panose="02020803070505020304"/>
                <a:sym typeface="Times New Roman Bold" panose="02020803070505020304"/>
              </a:rPr>
              <a:t>: Transtheoretical Model </a:t>
            </a:r>
          </a:p>
          <a:p>
            <a:pPr algn="ctr">
              <a:lnSpc>
                <a:spcPts val="1960"/>
              </a:lnSpc>
              <a:spcBef>
                <a:spcPct val="0"/>
              </a:spcBef>
            </a:pPr>
            <a:r>
              <a:rPr lang="en-US" sz="1400" b="1" dirty="0">
                <a:solidFill>
                  <a:srgbClr val="000000"/>
                </a:solidFill>
                <a:latin typeface="Times New Roman Bold" panose="02020803070505020304"/>
                <a:ea typeface="Times New Roman Bold" panose="02020803070505020304"/>
                <a:cs typeface="Times New Roman Bold" panose="02020803070505020304"/>
                <a:sym typeface="Times New Roman Bold" panose="02020803070505020304"/>
              </a:rPr>
              <a:t>(Source: Schweitzer, </a:t>
            </a:r>
            <a:r>
              <a:rPr lang="en-US" sz="1400" b="1" dirty="0" err="1">
                <a:solidFill>
                  <a:srgbClr val="000000"/>
                </a:solidFill>
                <a:latin typeface="Times New Roman Bold" panose="02020803070505020304"/>
                <a:ea typeface="Times New Roman Bold" panose="02020803070505020304"/>
                <a:cs typeface="Times New Roman Bold" panose="02020803070505020304"/>
                <a:sym typeface="Times New Roman Bold" panose="02020803070505020304"/>
              </a:rPr>
              <a:t>Schlögl</a:t>
            </a:r>
            <a:r>
              <a:rPr lang="en-US" sz="1400" b="1" dirty="0">
                <a:solidFill>
                  <a:srgbClr val="000000"/>
                </a:solidFill>
                <a:latin typeface="Times New Roman Bold" panose="02020803070505020304"/>
                <a:ea typeface="Times New Roman Bold" panose="02020803070505020304"/>
                <a:cs typeface="Times New Roman Bold" panose="02020803070505020304"/>
                <a:sym typeface="Times New Roman Bold" panose="02020803070505020304"/>
              </a:rPr>
              <a:t> and Schweitzer, 2024)</a:t>
            </a:r>
          </a:p>
        </p:txBody>
      </p:sp>
      <p:sp>
        <p:nvSpPr>
          <p:cNvPr id="72" name="TextBox 72"/>
          <p:cNvSpPr txBox="1"/>
          <p:nvPr/>
        </p:nvSpPr>
        <p:spPr>
          <a:xfrm>
            <a:off x="9948545" y="13705205"/>
            <a:ext cx="4698365" cy="3077845"/>
          </a:xfrm>
          <a:prstGeom prst="rect">
            <a:avLst/>
          </a:prstGeom>
        </p:spPr>
        <p:txBody>
          <a:bodyPr wrap="square" lIns="0" tIns="0" rIns="0" bIns="0" rtlCol="0" anchor="t">
            <a:noAutofit/>
          </a:bodyPr>
          <a:lstStyle/>
          <a:p>
            <a:pPr marL="367030" lvl="1" indent="-183515" algn="just">
              <a:lnSpc>
                <a:spcPts val="2075"/>
              </a:lnSpc>
              <a:buFont typeface="Arial" panose="020B0604020202020204"/>
              <a:buChar char="•"/>
            </a:pPr>
            <a:r>
              <a:rPr lang="en-US" sz="1700">
                <a:solidFill>
                  <a:srgbClr val="000000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The Transtheoretical Model views behaviour change as a gradual process through five stages: precontemplation, contemplation, preparation, action and maintenance.</a:t>
            </a:r>
          </a:p>
          <a:p>
            <a:pPr marL="367030" lvl="1" indent="-183515" algn="just">
              <a:lnSpc>
                <a:spcPts val="2075"/>
              </a:lnSpc>
              <a:buFont typeface="Arial" panose="020B0604020202020204"/>
              <a:buChar char="•"/>
            </a:pPr>
            <a:r>
              <a:rPr lang="en-US" sz="1700">
                <a:solidFill>
                  <a:srgbClr val="000000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Individuals may progress, remain at one stage or relapse, so health interventions should be tailored to their readiness to change.</a:t>
            </a:r>
          </a:p>
          <a:p>
            <a:pPr marL="367030" lvl="1" indent="-183515" algn="just">
              <a:lnSpc>
                <a:spcPts val="2075"/>
              </a:lnSpc>
              <a:buFont typeface="Arial" panose="020B0604020202020204"/>
              <a:buChar char="•"/>
            </a:pPr>
            <a:r>
              <a:rPr lang="en-US" sz="1700">
                <a:solidFill>
                  <a:srgbClr val="000000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Behavioural theory can improve the relevance, personalisation and long-term engagement of mobile health interventions (Schweitzer, Schlögl and Schweitzer, 2024).</a:t>
            </a:r>
          </a:p>
          <a:p>
            <a:pPr algn="just">
              <a:lnSpc>
                <a:spcPts val="2075"/>
              </a:lnSpc>
            </a:pPr>
            <a:endParaRPr lang="en-US" sz="1700">
              <a:solidFill>
                <a:srgbClr val="000000"/>
              </a:solidFill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  <a:p>
            <a:pPr algn="just">
              <a:lnSpc>
                <a:spcPts val="2075"/>
              </a:lnSpc>
            </a:pPr>
            <a:endParaRPr lang="en-US" sz="1700">
              <a:solidFill>
                <a:srgbClr val="000000"/>
              </a:solidFill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  <a:p>
            <a:pPr algn="just">
              <a:lnSpc>
                <a:spcPts val="2075"/>
              </a:lnSpc>
            </a:pPr>
            <a:endParaRPr lang="en-US" sz="1700">
              <a:solidFill>
                <a:srgbClr val="000000"/>
              </a:solidFill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</p:txBody>
      </p:sp>
      <p:sp>
        <p:nvSpPr>
          <p:cNvPr id="73" name="TextBox 73"/>
          <p:cNvSpPr txBox="1"/>
          <p:nvPr/>
        </p:nvSpPr>
        <p:spPr>
          <a:xfrm>
            <a:off x="11070775" y="16729504"/>
            <a:ext cx="2678539" cy="29450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2520"/>
              </a:lnSpc>
              <a:spcBef>
                <a:spcPct val="0"/>
              </a:spcBef>
            </a:pPr>
            <a:r>
              <a:rPr lang="en-US" sz="1800" b="1" dirty="0">
                <a:solidFill>
                  <a:srgbClr val="000000"/>
                </a:solidFill>
                <a:latin typeface="Times New Roman Bold" panose="02020803070505020304"/>
                <a:ea typeface="Times New Roman Bold" panose="02020803070505020304"/>
                <a:cs typeface="Times New Roman Bold" panose="02020803070505020304"/>
                <a:sym typeface="Times New Roman Bold" panose="02020803070505020304"/>
              </a:rPr>
              <a:t>Application to </a:t>
            </a:r>
            <a:r>
              <a:rPr lang="en-US" sz="1800" b="1" dirty="0" err="1">
                <a:solidFill>
                  <a:srgbClr val="000000"/>
                </a:solidFill>
                <a:latin typeface="Times New Roman Bold" panose="02020803070505020304"/>
                <a:ea typeface="Times New Roman Bold" panose="02020803070505020304"/>
                <a:cs typeface="Times New Roman Bold" panose="02020803070505020304"/>
                <a:sym typeface="Times New Roman Bold" panose="02020803070505020304"/>
              </a:rPr>
              <a:t>PulseCare</a:t>
            </a:r>
            <a:endParaRPr lang="en-US" sz="1800" b="1" dirty="0">
              <a:solidFill>
                <a:srgbClr val="000000"/>
              </a:solidFill>
              <a:latin typeface="Times New Roman Bold" panose="02020803070505020304"/>
              <a:ea typeface="Times New Roman Bold" panose="02020803070505020304"/>
              <a:cs typeface="Times New Roman Bold" panose="02020803070505020304"/>
              <a:sym typeface="Times New Roman Bold" panose="02020803070505020304"/>
            </a:endParaRPr>
          </a:p>
        </p:txBody>
      </p:sp>
      <p:sp>
        <p:nvSpPr>
          <p:cNvPr id="74" name="TextBox 74"/>
          <p:cNvSpPr txBox="1"/>
          <p:nvPr/>
        </p:nvSpPr>
        <p:spPr>
          <a:xfrm>
            <a:off x="10368915" y="17320895"/>
            <a:ext cx="4403090" cy="1760220"/>
          </a:xfrm>
          <a:prstGeom prst="rect">
            <a:avLst/>
          </a:prstGeom>
        </p:spPr>
        <p:txBody>
          <a:bodyPr wrap="square" lIns="0" tIns="0" rIns="0" bIns="0" rtlCol="0" anchor="t">
            <a:noAutofit/>
          </a:bodyPr>
          <a:lstStyle/>
          <a:p>
            <a:pPr algn="just">
              <a:lnSpc>
                <a:spcPts val="2075"/>
              </a:lnSpc>
            </a:pPr>
            <a:r>
              <a:rPr lang="en-US" sz="1700">
                <a:solidFill>
                  <a:srgbClr val="000000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PulseCare supports each TTM stage through education, personalised feedback, goal-setting, BP tracking, medication reminders, lifestyle guidance, progress summaries and non-judgemental relapse support, improving engagement and hypertension self-management.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1141155" y="11294190"/>
            <a:ext cx="3062400" cy="43180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500"/>
              </a:lnSpc>
              <a:spcBef>
                <a:spcPct val="0"/>
              </a:spcBef>
            </a:pPr>
            <a:r>
              <a:rPr lang="en-US" sz="2500" b="1">
                <a:solidFill>
                  <a:srgbClr val="FFFFFF"/>
                </a:solidFill>
                <a:latin typeface="Times New Roman Bold" panose="02020803070505020304"/>
                <a:ea typeface="Times New Roman Bold" panose="02020803070505020304"/>
                <a:cs typeface="Times New Roman Bold" panose="02020803070505020304"/>
                <a:sym typeface="Times New Roman Bold" panose="02020803070505020304"/>
              </a:rPr>
              <a:t>4.0 Expected outcome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367904" y="12057159"/>
            <a:ext cx="4536422" cy="35979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45440" lvl="1" indent="-172720" algn="just">
              <a:lnSpc>
                <a:spcPts val="2240"/>
              </a:lnSpc>
              <a:buFont typeface="Arial" panose="020B0604020202020204"/>
              <a:buChar char="•"/>
            </a:pPr>
            <a:r>
              <a:rPr lang="en-US" sz="1600">
                <a:solidFill>
                  <a:srgbClr val="000000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PulseCare personalises hypertension support by matching education and guidance to each user’s readiness to change.</a:t>
            </a:r>
          </a:p>
          <a:p>
            <a:pPr marL="345440" lvl="1" indent="-172720" algn="just">
              <a:lnSpc>
                <a:spcPts val="2240"/>
              </a:lnSpc>
              <a:buFont typeface="Arial" panose="020B0604020202020204"/>
              <a:buChar char="•"/>
            </a:pPr>
            <a:r>
              <a:rPr lang="en-US" sz="1600">
                <a:solidFill>
                  <a:srgbClr val="000000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Goal-setting, BP monitoring, medication reminders, exercise and dietary support may improve self-management and motivation.</a:t>
            </a:r>
          </a:p>
          <a:p>
            <a:pPr marL="345440" lvl="1" indent="-172720" algn="just">
              <a:lnSpc>
                <a:spcPts val="2240"/>
              </a:lnSpc>
              <a:buFont typeface="Arial" panose="020B0604020202020204"/>
              <a:buChar char="•"/>
            </a:pPr>
            <a:r>
              <a:rPr lang="en-US" sz="1600">
                <a:solidFill>
                  <a:srgbClr val="000000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TTM-based and app-supported interventions can improve medication adherence and reduce blood pressure (Chen et al., 2022; Kassavou et al., 2022).</a:t>
            </a:r>
          </a:p>
          <a:p>
            <a:pPr marL="345440" lvl="1" indent="-172720" algn="just">
              <a:lnSpc>
                <a:spcPts val="2240"/>
              </a:lnSpc>
              <a:buFont typeface="Arial" panose="020B0604020202020204"/>
              <a:buChar char="•"/>
            </a:pPr>
            <a:r>
              <a:rPr lang="en-US" sz="1600">
                <a:solidFill>
                  <a:srgbClr val="000000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Barriers include limited digital literacy, poor internet access, privacy concerns and technical difficulties, particularly among older adults (Hepburn, Williams and McCann, 2025).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1173415" y="15993380"/>
            <a:ext cx="2184158" cy="41171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3500"/>
              </a:lnSpc>
              <a:spcBef>
                <a:spcPct val="0"/>
              </a:spcBef>
            </a:pPr>
            <a:r>
              <a:rPr lang="en-US" sz="2500" b="1" dirty="0">
                <a:solidFill>
                  <a:srgbClr val="FFFFFF"/>
                </a:solidFill>
                <a:latin typeface="Times New Roman Bold" panose="02020803070505020304"/>
                <a:ea typeface="Times New Roman Bold" panose="02020803070505020304"/>
                <a:cs typeface="Times New Roman Bold" panose="02020803070505020304"/>
                <a:sym typeface="Times New Roman Bold" panose="02020803070505020304"/>
              </a:rPr>
              <a:t>5.0 Conclusion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484505" y="16783050"/>
            <a:ext cx="7109460" cy="229806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345440" lvl="1" indent="-172720" algn="just">
              <a:lnSpc>
                <a:spcPts val="2240"/>
              </a:lnSpc>
              <a:buFont typeface="Arial" panose="020B0604020202020204"/>
              <a:buChar char="•"/>
            </a:pPr>
            <a:r>
              <a:rPr lang="en-US" sz="1600">
                <a:solidFill>
                  <a:srgbClr val="000000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Policymakers should address digital inequalities, regulate AI use and protect patient data fairly.</a:t>
            </a:r>
          </a:p>
          <a:p>
            <a:pPr marL="345440" lvl="1" indent="-172720" algn="just">
              <a:lnSpc>
                <a:spcPts val="2240"/>
              </a:lnSpc>
              <a:buFont typeface="Arial" panose="020B0604020202020204"/>
              <a:buChar char="•"/>
            </a:pPr>
            <a:r>
              <a:rPr lang="en-US" sz="1600">
                <a:solidFill>
                  <a:srgbClr val="000000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Integrating PulseCare into healthcare systems may reduce clinical workload through remote monitoring and shared decision-making.</a:t>
            </a:r>
          </a:p>
          <a:p>
            <a:pPr marL="345440" lvl="1" indent="-172720" algn="just">
              <a:lnSpc>
                <a:spcPts val="2240"/>
              </a:lnSpc>
              <a:buFont typeface="Arial" panose="020B0604020202020204"/>
              <a:buChar char="•"/>
            </a:pPr>
            <a:r>
              <a:rPr lang="en-US" sz="1600">
                <a:solidFill>
                  <a:srgbClr val="000000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Patient and clinician training is essential to improve digital literacy, collaboration and effective technology use.</a:t>
            </a:r>
          </a:p>
          <a:p>
            <a:pPr marL="345440" lvl="1" indent="-172720" algn="just">
              <a:lnSpc>
                <a:spcPts val="2240"/>
              </a:lnSpc>
              <a:buFont typeface="Arial" panose="020B0604020202020204"/>
              <a:buChar char="•"/>
            </a:pPr>
            <a:r>
              <a:rPr lang="en-US" sz="1600">
                <a:solidFill>
                  <a:srgbClr val="000000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Future multi-centre trials should assess long-term behaviour change, cost-effectiveness and equity using frameworks such as the Transtheoretical Model.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521970" y="19269075"/>
            <a:ext cx="1450340" cy="313055"/>
          </a:xfrm>
          <a:prstGeom prst="rect">
            <a:avLst/>
          </a:prstGeom>
        </p:spPr>
        <p:style>
          <a:lnRef idx="0">
            <a:srgbClr val="FFFFFF"/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lIns="0" tIns="0" rIns="0" bIns="0" rtlCol="0" anchor="t">
            <a:noAutofit/>
          </a:bodyPr>
          <a:lstStyle/>
          <a:p>
            <a:pPr algn="ctr">
              <a:lnSpc>
                <a:spcPts val="2660"/>
              </a:lnSpc>
              <a:spcBef>
                <a:spcPct val="0"/>
              </a:spcBef>
            </a:pPr>
            <a:r>
              <a:rPr lang="en-US" sz="1900" b="1">
                <a:solidFill>
                  <a:schemeClr val="bg1"/>
                </a:solidFill>
                <a:latin typeface="Times New Roman Bold" panose="02020803070505020304"/>
                <a:ea typeface="Times New Roman Bold" panose="02020803070505020304"/>
                <a:cs typeface="Times New Roman Bold" panose="02020803070505020304"/>
                <a:sym typeface="Times New Roman Bold" panose="02020803070505020304"/>
              </a:rPr>
              <a:t>References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847090" y="5619115"/>
            <a:ext cx="2401570" cy="640080"/>
          </a:xfrm>
          <a:prstGeom prst="rect">
            <a:avLst/>
          </a:prstGeom>
        </p:spPr>
        <p:txBody>
          <a:bodyPr lIns="0" tIns="0" rIns="0" bIns="0" rtlCol="0" anchor="t">
            <a:noAutofit/>
          </a:bodyPr>
          <a:lstStyle/>
          <a:p>
            <a:pPr algn="ctr">
              <a:lnSpc>
                <a:spcPts val="1680"/>
              </a:lnSpc>
              <a:spcBef>
                <a:spcPct val="0"/>
              </a:spcBef>
            </a:pPr>
            <a:r>
              <a:rPr lang="en-US" sz="1200" b="1">
                <a:solidFill>
                  <a:srgbClr val="000000"/>
                </a:solidFill>
                <a:latin typeface="Times New Roman Bold" panose="02020803070505020304"/>
                <a:ea typeface="Times New Roman Bold" panose="02020803070505020304"/>
                <a:cs typeface="Times New Roman Bold" panose="02020803070505020304"/>
                <a:sym typeface="Times New Roman Bold" panose="02020803070505020304"/>
              </a:rPr>
              <a:t>Figure</a:t>
            </a:r>
            <a:r>
              <a:rPr lang="en-IN" altLang="en-US" sz="1200" b="1">
                <a:solidFill>
                  <a:srgbClr val="000000"/>
                </a:solidFill>
                <a:latin typeface="Times New Roman Bold" panose="02020803070505020304"/>
                <a:ea typeface="Times New Roman Bold" panose="02020803070505020304"/>
                <a:cs typeface="Times New Roman Bold" panose="02020803070505020304"/>
                <a:sym typeface="Times New Roman Bold" panose="02020803070505020304"/>
              </a:rPr>
              <a:t> 1</a:t>
            </a:r>
            <a:r>
              <a:rPr lang="en-US" sz="1200" b="1">
                <a:solidFill>
                  <a:srgbClr val="000000"/>
                </a:solidFill>
                <a:latin typeface="Times New Roman Bold" panose="02020803070505020304"/>
                <a:ea typeface="Times New Roman Bold" panose="02020803070505020304"/>
                <a:cs typeface="Times New Roman Bold" panose="02020803070505020304"/>
                <a:sym typeface="Times New Roman Bold" panose="02020803070505020304"/>
              </a:rPr>
              <a:t>: AI integrates with physicians</a:t>
            </a:r>
          </a:p>
          <a:p>
            <a:pPr algn="ctr">
              <a:lnSpc>
                <a:spcPts val="1680"/>
              </a:lnSpc>
              <a:spcBef>
                <a:spcPct val="0"/>
              </a:spcBef>
            </a:pPr>
            <a:r>
              <a:rPr lang="en-US" sz="1200" b="1">
                <a:solidFill>
                  <a:srgbClr val="000000"/>
                </a:solidFill>
                <a:latin typeface="Times New Roman Bold" panose="02020803070505020304"/>
                <a:ea typeface="Times New Roman Bold" panose="02020803070505020304"/>
                <a:cs typeface="Times New Roman Bold" panose="02020803070505020304"/>
                <a:sym typeface="Times New Roman Bold" panose="02020803070505020304"/>
              </a:rPr>
              <a:t>(Source: Khude, and Shende, 2025).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5685155" y="15854045"/>
            <a:ext cx="2099945" cy="652780"/>
          </a:xfrm>
          <a:prstGeom prst="rect">
            <a:avLst/>
          </a:prstGeom>
        </p:spPr>
        <p:txBody>
          <a:bodyPr wrap="square" lIns="0" tIns="0" rIns="0" bIns="0" rtlCol="0" anchor="t">
            <a:noAutofit/>
          </a:bodyPr>
          <a:lstStyle/>
          <a:p>
            <a:pPr algn="ctr">
              <a:lnSpc>
                <a:spcPts val="1680"/>
              </a:lnSpc>
              <a:spcBef>
                <a:spcPct val="0"/>
              </a:spcBef>
            </a:pPr>
            <a:r>
              <a:rPr lang="en-US" sz="1200" b="1" dirty="0">
                <a:solidFill>
                  <a:srgbClr val="000000"/>
                </a:solidFill>
                <a:latin typeface="Times New Roman Bold" panose="02020803070505020304"/>
                <a:ea typeface="Times New Roman Bold" panose="02020803070505020304"/>
                <a:cs typeface="Times New Roman Bold" panose="02020803070505020304"/>
                <a:sym typeface="Times New Roman Bold" panose="02020803070505020304"/>
              </a:rPr>
              <a:t>Figure</a:t>
            </a:r>
            <a:r>
              <a:rPr lang="en-IN" altLang="en-US" sz="1200" b="1" dirty="0">
                <a:solidFill>
                  <a:srgbClr val="000000"/>
                </a:solidFill>
                <a:latin typeface="Times New Roman Bold" panose="02020803070505020304"/>
                <a:ea typeface="Times New Roman Bold" panose="02020803070505020304"/>
                <a:cs typeface="Times New Roman Bold" panose="02020803070505020304"/>
                <a:sym typeface="Times New Roman Bold" panose="02020803070505020304"/>
              </a:rPr>
              <a:t> 4</a:t>
            </a:r>
            <a:r>
              <a:rPr lang="en-US" sz="1200" b="1" dirty="0">
                <a:solidFill>
                  <a:srgbClr val="000000"/>
                </a:solidFill>
                <a:latin typeface="Times New Roman Bold" panose="02020803070505020304"/>
                <a:ea typeface="Times New Roman Bold" panose="02020803070505020304"/>
                <a:cs typeface="Times New Roman Bold" panose="02020803070505020304"/>
                <a:sym typeface="Times New Roman Bold" panose="02020803070505020304"/>
              </a:rPr>
              <a:t>: Hypertension</a:t>
            </a:r>
            <a:r>
              <a:rPr lang="en-IN" altLang="en-US" sz="1200" b="1" dirty="0">
                <a:solidFill>
                  <a:srgbClr val="000000"/>
                </a:solidFill>
                <a:latin typeface="Times New Roman Bold" panose="02020803070505020304"/>
                <a:ea typeface="Times New Roman Bold" panose="02020803070505020304"/>
                <a:cs typeface="Times New Roman Bold" panose="02020803070505020304"/>
                <a:sym typeface="Times New Roman Bold" panose="02020803070505020304"/>
              </a:rPr>
              <a:t> Test</a:t>
            </a:r>
            <a:endParaRPr lang="en-US" sz="1200" b="1" dirty="0">
              <a:solidFill>
                <a:srgbClr val="000000"/>
              </a:solidFill>
              <a:latin typeface="Times New Roman Bold" panose="02020803070505020304"/>
              <a:ea typeface="Times New Roman Bold" panose="02020803070505020304"/>
              <a:cs typeface="Times New Roman Bold" panose="02020803070505020304"/>
              <a:sym typeface="Times New Roman Bold" panose="02020803070505020304"/>
            </a:endParaRPr>
          </a:p>
          <a:p>
            <a:pPr algn="ctr">
              <a:lnSpc>
                <a:spcPts val="1680"/>
              </a:lnSpc>
              <a:spcBef>
                <a:spcPct val="0"/>
              </a:spcBef>
            </a:pPr>
            <a:r>
              <a:rPr lang="en-US" sz="1200" b="1" dirty="0">
                <a:solidFill>
                  <a:srgbClr val="000000"/>
                </a:solidFill>
                <a:latin typeface="Times New Roman Bold" panose="02020803070505020304"/>
                <a:ea typeface="Times New Roman Bold" panose="02020803070505020304"/>
                <a:cs typeface="Times New Roman Bold" panose="02020803070505020304"/>
                <a:sym typeface="Times New Roman Bold" panose="02020803070505020304"/>
              </a:rPr>
              <a:t>(Source: WHO, 2025)</a:t>
            </a:r>
          </a:p>
        </p:txBody>
      </p:sp>
      <p:sp>
        <p:nvSpPr>
          <p:cNvPr id="82" name="TextBox 82"/>
          <p:cNvSpPr txBox="1"/>
          <p:nvPr/>
        </p:nvSpPr>
        <p:spPr>
          <a:xfrm>
            <a:off x="529590" y="19630390"/>
            <a:ext cx="14024610" cy="148971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830"/>
              </a:lnSpc>
              <a:spcBef>
                <a:spcPct val="0"/>
              </a:spcBef>
            </a:pPr>
            <a:r>
              <a:rPr lang="en-US" sz="690">
                <a:solidFill>
                  <a:srgbClr val="000000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Badr, J., Motulsky, A. and Denis, J.L. (2024). Digital health technologies and inequalities: a scoping review of potential impacts and policy recommendations. Health Policy, 146, p.105122. https://www.sciencedirect.com/science/article/pii/S0168851024001325 </a:t>
            </a:r>
          </a:p>
          <a:p>
            <a:pPr algn="l">
              <a:lnSpc>
                <a:spcPts val="830"/>
              </a:lnSpc>
              <a:spcBef>
                <a:spcPct val="0"/>
              </a:spcBef>
            </a:pPr>
            <a:r>
              <a:rPr lang="en-US" sz="690">
                <a:solidFill>
                  <a:srgbClr val="000000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Busse, T.S., Nitsche, J., Kernebeck, S., Jux, C., Weitz, J., Ehlers, J.P. and Bork, U. (2022). Approaches to improvement of digital health literacy (eHL) in the context of person-centered care. International Journal of Environmental Research and Public Health, 19(14), p.8309. https://www.mdpi.com/1660-4601/19/14/8309 </a:t>
            </a:r>
          </a:p>
          <a:p>
            <a:pPr algn="l">
              <a:lnSpc>
                <a:spcPts val="830"/>
              </a:lnSpc>
              <a:spcBef>
                <a:spcPct val="0"/>
              </a:spcBef>
            </a:pPr>
            <a:r>
              <a:rPr lang="en-US" sz="690">
                <a:solidFill>
                  <a:srgbClr val="000000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Cao, W., Milks, M.W., Liu, X., Gregory, M.E., Addison, D., Zhang, P. and Li, L. (2022). mHealth interventions for self-management of hypertension: framework and systematic review on engagement, interactivity, and tailoring. JMIR mHealth and uHealth, 10(3), p.e29415. https://mhealth.jmir.org/2022/3/e29415 </a:t>
            </a:r>
          </a:p>
          <a:p>
            <a:pPr algn="l">
              <a:lnSpc>
                <a:spcPts val="830"/>
              </a:lnSpc>
              <a:spcBef>
                <a:spcPct val="0"/>
              </a:spcBef>
            </a:pPr>
            <a:r>
              <a:rPr lang="en-US" sz="690">
                <a:solidFill>
                  <a:srgbClr val="000000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Chen, P., Shen, Y., He, C. and Sun, X. (2022). Effectiveness of a transtheoretical model-based intervention to improve blood pressure control of hypertensive patients in China: a clustered randomized controlled trial. Frontiers in Public Health, 9, p.760421. https://www.frontiersin.org/journals/public-health/articles/10.3389/fpubh.2021.760421/full </a:t>
            </a:r>
          </a:p>
          <a:p>
            <a:pPr algn="l">
              <a:lnSpc>
                <a:spcPts val="830"/>
              </a:lnSpc>
              <a:spcBef>
                <a:spcPct val="0"/>
              </a:spcBef>
            </a:pPr>
            <a:r>
              <a:rPr lang="en-US" sz="690">
                <a:solidFill>
                  <a:srgbClr val="000000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Hepburn, J., Williams, L. and McCann, L. (2025). Barriers to and facilitators of digital health technology adoption among older adults with chronic diseases: updated systematic review. JMIR aging, 8, p.e80000. https://aging.jmir.org/2025/1/e80000 </a:t>
            </a:r>
          </a:p>
          <a:p>
            <a:pPr algn="l">
              <a:lnSpc>
                <a:spcPts val="830"/>
              </a:lnSpc>
              <a:spcBef>
                <a:spcPct val="0"/>
              </a:spcBef>
            </a:pPr>
            <a:r>
              <a:rPr lang="en-US" sz="690">
                <a:solidFill>
                  <a:srgbClr val="000000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Kassavou, A., Wang, M., Mirzaei, V., Shpendi, S. and Hasan, R., (2022). The association between smartphone app–based self-monitoring of hypertension-related behaviors and reductions in high blood pressure: systematic review and meta-analysis. JMIR mHealth and uHealth, 10(7), p.e34767. Available at: https://mhealth.jmir.org/2022/7/e34767</a:t>
            </a:r>
          </a:p>
          <a:p>
            <a:pPr algn="l">
              <a:lnSpc>
                <a:spcPts val="830"/>
              </a:lnSpc>
              <a:spcBef>
                <a:spcPct val="0"/>
              </a:spcBef>
            </a:pPr>
            <a:r>
              <a:rPr lang="en-US" sz="690">
                <a:solidFill>
                  <a:srgbClr val="000000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Khude, H. and Shende, P., (2025). AI-driven clinical decision support systems: Revolutionizing medication selection and personalized drug therapy. Advances in Integrative Medicine, 12(4), p.100529. Available at:https://www.sciencedirect.com/science/article/abs/pii/S2212958825000886</a:t>
            </a:r>
          </a:p>
          <a:p>
            <a:pPr algn="l">
              <a:lnSpc>
                <a:spcPts val="830"/>
              </a:lnSpc>
              <a:spcBef>
                <a:spcPct val="0"/>
              </a:spcBef>
            </a:pPr>
            <a:r>
              <a:rPr lang="en-US" sz="690">
                <a:solidFill>
                  <a:srgbClr val="000000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Liu, F., Song, T., Yu, P., Deng, N., Guan, Y., Yang, Y. and Ma, Y. (2023). Efficacy of an mHealth app to support patients’ self-management of hypertension: randomized controlled trial. Journal of medical Internet research, 25, p.e43809. https://www.jmir.org/2023/1/e43809/ </a:t>
            </a:r>
          </a:p>
          <a:p>
            <a:pPr algn="l">
              <a:lnSpc>
                <a:spcPts val="830"/>
              </a:lnSpc>
              <a:spcBef>
                <a:spcPct val="0"/>
              </a:spcBef>
            </a:pPr>
            <a:r>
              <a:rPr lang="en-US" sz="690">
                <a:solidFill>
                  <a:srgbClr val="000000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Schweitzer, R., Schlögl, S. and Schweitzer, M. (2024). Technology-supported behavior change Applying design thinking to mHealth application development. European Journal of Investigation in Health, Psychology and Education, 14(3), pp.584-608. https://www.mdpi.com/2254-9625/14/3/39 </a:t>
            </a:r>
          </a:p>
          <a:p>
            <a:pPr algn="l">
              <a:lnSpc>
                <a:spcPts val="830"/>
              </a:lnSpc>
              <a:spcBef>
                <a:spcPct val="0"/>
              </a:spcBef>
            </a:pPr>
            <a:r>
              <a:rPr lang="en-US" sz="690">
                <a:solidFill>
                  <a:srgbClr val="000000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University of Galway (2025). Health promotion values - university of Galway. [online] Universityofgalway.ie. Available at: https://www.universityofgalway.ie/hprc/welcome/healthpromotionvalues/# [Accessed 25 July 2026].</a:t>
            </a:r>
          </a:p>
          <a:p>
            <a:pPr algn="l">
              <a:lnSpc>
                <a:spcPts val="830"/>
              </a:lnSpc>
              <a:spcBef>
                <a:spcPct val="0"/>
              </a:spcBef>
            </a:pPr>
            <a:r>
              <a:rPr lang="en-US" sz="690">
                <a:solidFill>
                  <a:srgbClr val="000000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WHO (2025). Hypertension. [online] Who.int. World Health Organization: WHO. Available at: https://www.who.int/news-room/fact-sheets/detail/hypertension [Accessed 25 July 2026].</a:t>
            </a:r>
          </a:p>
          <a:p>
            <a:pPr algn="l">
              <a:lnSpc>
                <a:spcPts val="830"/>
              </a:lnSpc>
              <a:spcBef>
                <a:spcPct val="0"/>
              </a:spcBef>
            </a:pPr>
            <a:r>
              <a:rPr lang="en-US" sz="690">
                <a:solidFill>
                  <a:srgbClr val="000000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Xu, H. and Shuttleworth, K.M.J. (2024). Medical artificial intelligence and the black box problem: a view based on the ethical principle of “do no harm”. Intelligent Medicine, 4(1), pp.52-57. https://www.sciencedirect.com/science/article/pii/S2667102623000578 </a:t>
            </a:r>
          </a:p>
          <a:p>
            <a:pPr algn="l">
              <a:lnSpc>
                <a:spcPts val="830"/>
              </a:lnSpc>
              <a:spcBef>
                <a:spcPct val="0"/>
              </a:spcBef>
            </a:pPr>
            <a:r>
              <a:rPr lang="en-US" sz="690">
                <a:solidFill>
                  <a:srgbClr val="000000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Zhang, B., Kalampakorn, S., Powwattana, A., Sillabutra, J. and Liu, G. (2024). A transtheoretical model-based online intervention to improve medication adherence for Chinese adults newly diagnosed with type 2 diabetes: a mixed-method study. Journal of Primary Care &amp; Community Health, 15, p.21501319241263657. https://journals.sagepub.com/doi/pdf/10.1177/21501319241263657 </a:t>
            </a:r>
          </a:p>
          <a:p>
            <a:pPr algn="l">
              <a:lnSpc>
                <a:spcPts val="830"/>
              </a:lnSpc>
              <a:spcBef>
                <a:spcPct val="0"/>
              </a:spcBef>
            </a:pPr>
            <a:r>
              <a:rPr lang="en-US" sz="690">
                <a:solidFill>
                  <a:srgbClr val="000000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Zhou, Y., Si-Jia, L., Ren-Qian, H., Hao-Ming, M., Ao-Qi, W., Xing-Yi, T., Pei, R.Y. and Piao, M.H. (2024). Behavior change techniques used in self-management interventions based on mHealth apps for adults with hypertension: systematic review and meta-analysis of randomized controlled trials. Journal of Medical Internet Research, 26, p.e54978. https://www.jmir.org/2024/1/e54978/PDF </a:t>
            </a:r>
          </a:p>
        </p:txBody>
      </p:sp>
      <p:sp>
        <p:nvSpPr>
          <p:cNvPr id="91" name="TextBox 81"/>
          <p:cNvSpPr txBox="1"/>
          <p:nvPr/>
        </p:nvSpPr>
        <p:spPr>
          <a:xfrm>
            <a:off x="7861300" y="18769965"/>
            <a:ext cx="2352675" cy="647065"/>
          </a:xfrm>
          <a:prstGeom prst="rect">
            <a:avLst/>
          </a:prstGeom>
        </p:spPr>
        <p:txBody>
          <a:bodyPr wrap="square" lIns="0" tIns="0" rIns="0" bIns="0" rtlCol="0" anchor="t">
            <a:noAutofit/>
          </a:bodyPr>
          <a:lstStyle/>
          <a:p>
            <a:pPr algn="ctr">
              <a:lnSpc>
                <a:spcPts val="1680"/>
              </a:lnSpc>
              <a:spcBef>
                <a:spcPct val="0"/>
              </a:spcBef>
            </a:pPr>
            <a:r>
              <a:rPr lang="en-US" sz="1200" b="1" dirty="0">
                <a:solidFill>
                  <a:srgbClr val="000000"/>
                </a:solidFill>
                <a:latin typeface="Times New Roman Bold" panose="02020803070505020304"/>
                <a:ea typeface="Times New Roman Bold" panose="02020803070505020304"/>
                <a:cs typeface="Times New Roman Bold" panose="02020803070505020304"/>
                <a:sym typeface="Times New Roman Bold" panose="02020803070505020304"/>
              </a:rPr>
              <a:t>Figure</a:t>
            </a:r>
            <a:r>
              <a:rPr lang="en-IN" altLang="en-US" sz="1200" b="1" dirty="0">
                <a:solidFill>
                  <a:srgbClr val="000000"/>
                </a:solidFill>
                <a:latin typeface="Times New Roman Bold" panose="02020803070505020304"/>
                <a:ea typeface="Times New Roman Bold" panose="02020803070505020304"/>
                <a:cs typeface="Times New Roman Bold" panose="02020803070505020304"/>
                <a:sym typeface="Times New Roman Bold" panose="02020803070505020304"/>
              </a:rPr>
              <a:t> 5</a:t>
            </a:r>
            <a:r>
              <a:rPr lang="en-US" sz="1200" b="1" dirty="0">
                <a:solidFill>
                  <a:srgbClr val="000000"/>
                </a:solidFill>
                <a:latin typeface="Times New Roman Bold" panose="02020803070505020304"/>
                <a:ea typeface="Times New Roman Bold" panose="02020803070505020304"/>
                <a:cs typeface="Times New Roman Bold" panose="02020803070505020304"/>
                <a:sym typeface="Times New Roman Bold" panose="02020803070505020304"/>
              </a:rPr>
              <a:t>: Hypertension</a:t>
            </a:r>
            <a:r>
              <a:rPr lang="en-IN" altLang="en-US" sz="1200" b="1" dirty="0">
                <a:solidFill>
                  <a:srgbClr val="000000"/>
                </a:solidFill>
                <a:latin typeface="Times New Roman Bold" panose="02020803070505020304"/>
                <a:ea typeface="Times New Roman Bold" panose="02020803070505020304"/>
                <a:cs typeface="Times New Roman Bold" panose="02020803070505020304"/>
                <a:sym typeface="Times New Roman Bold" panose="02020803070505020304"/>
              </a:rPr>
              <a:t> </a:t>
            </a:r>
          </a:p>
          <a:p>
            <a:pPr algn="ctr">
              <a:lnSpc>
                <a:spcPts val="1680"/>
              </a:lnSpc>
              <a:spcBef>
                <a:spcPct val="0"/>
              </a:spcBef>
            </a:pPr>
            <a:r>
              <a:rPr lang="en-US" sz="1200" b="1" dirty="0">
                <a:solidFill>
                  <a:srgbClr val="000000"/>
                </a:solidFill>
                <a:latin typeface="Times New Roman Bold" panose="02020803070505020304"/>
                <a:ea typeface="Times New Roman Bold" panose="02020803070505020304"/>
                <a:cs typeface="Times New Roman Bold" panose="02020803070505020304"/>
                <a:sym typeface="Times New Roman Bold" panose="02020803070505020304"/>
              </a:rPr>
              <a:t>(Source: WHO, 2025)</a:t>
            </a:r>
          </a:p>
        </p:txBody>
      </p:sp>
      <p:pic>
        <p:nvPicPr>
          <p:cNvPr id="92" name="Picture 91"/>
          <p:cNvPicPr/>
          <p:nvPr/>
        </p:nvPicPr>
        <p:blipFill>
          <a:blip r:embed="rId8"/>
          <a:stretch>
            <a:fillRect/>
          </a:stretch>
        </p:blipFill>
        <p:spPr>
          <a:xfrm>
            <a:off x="7861300" y="16506825"/>
            <a:ext cx="2368550" cy="2153285"/>
          </a:xfrm>
          <a:prstGeom prst="rect">
            <a:avLst/>
          </a:prstGeom>
        </p:spPr>
      </p:pic>
      <p:pic>
        <p:nvPicPr>
          <p:cNvPr id="93" name="Picture 92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2700" y="0"/>
            <a:ext cx="2935605" cy="1394460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1638</Words>
  <Application>Microsoft Office PowerPoint</Application>
  <PresentationFormat>Custom</PresentationFormat>
  <Paragraphs>63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Arial</vt:lpstr>
      <vt:lpstr>Times New Roman Bold</vt:lpstr>
      <vt:lpstr>Times New Roman</vt:lpstr>
      <vt:lpstr>Calibri</vt:lpstr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kamlesh nakum</dc:creator>
  <cp:lastModifiedBy>Admin</cp:lastModifiedBy>
  <cp:revision>1</cp:revision>
  <dcterms:created xsi:type="dcterms:W3CDTF">2026-07-25T12:04:56Z</dcterms:created>
  <dcterms:modified xsi:type="dcterms:W3CDTF">2026-07-27T08:18:38Z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1033-12.1.0.27458</vt:lpwstr>
  </property>
  <property fmtid="{D5CDD505-2E9C-101B-9397-08002B2CF9AE}" pid="3" name="ICV">
    <vt:lpwstr>C29D6C879B2942FB9B8A75CE427447BE_12</vt:lpwstr>
  </property>
</Properties>
</file>