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63" r:id="rId3"/>
    <p:sldId id="274" r:id="rId4"/>
    <p:sldId id="266" r:id="rId5"/>
    <p:sldId id="268" r:id="rId6"/>
    <p:sldId id="269" r:id="rId7"/>
    <p:sldId id="270" r:id="rId8"/>
    <p:sldId id="272" r:id="rId9"/>
    <p:sldId id="275" r:id="rId10"/>
    <p:sldId id="257" r:id="rId11"/>
    <p:sldId id="276" r:id="rId12"/>
    <p:sldId id="258" r:id="rId13"/>
    <p:sldId id="261" r:id="rId14"/>
    <p:sldId id="262" r:id="rId15"/>
    <p:sldId id="259" r:id="rId16"/>
    <p:sldId id="26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11" d="100"/>
          <a:sy n="111" d="100"/>
        </p:scale>
        <p:origin x="76" y="6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6" Type="http://schemas.openxmlformats.org/officeDocument/2006/relationships/image" Target="../media/image9.svg"/><Relationship Id="rId5" Type="http://schemas.openxmlformats.org/officeDocument/2006/relationships/image" Target="../media/image8.sv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5" Type="http://schemas.openxmlformats.org/officeDocument/2006/relationships/image" Target="../media/image14.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E869AD-1850-46AB-A22B-F2D43399A993}"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8A8D6F1D-A516-4C84-AD0A-CCF92316D3CA}">
      <dgm:prSet/>
      <dgm:spPr/>
      <dgm:t>
        <a:bodyPr/>
        <a:lstStyle/>
        <a:p>
          <a:pPr>
            <a:defRPr cap="all"/>
          </a:pPr>
          <a:r>
            <a:rPr lang="en-GB"/>
            <a:t>Since around 1965 the Drivers Vehicle Licensing Facility has existed in Swansea.</a:t>
          </a:r>
          <a:endParaRPr lang="en-US"/>
        </a:p>
      </dgm:t>
    </dgm:pt>
    <dgm:pt modelId="{33C9E07D-F229-4684-90A1-941EDAEBB6A8}" type="parTrans" cxnId="{4436B476-3B53-4544-AFB4-E9179716F023}">
      <dgm:prSet/>
      <dgm:spPr/>
      <dgm:t>
        <a:bodyPr/>
        <a:lstStyle/>
        <a:p>
          <a:endParaRPr lang="en-US"/>
        </a:p>
      </dgm:t>
    </dgm:pt>
    <dgm:pt modelId="{02DE65C4-8621-4972-B23A-3D4E48AFD90B}" type="sibTrans" cxnId="{4436B476-3B53-4544-AFB4-E9179716F023}">
      <dgm:prSet/>
      <dgm:spPr/>
      <dgm:t>
        <a:bodyPr/>
        <a:lstStyle/>
        <a:p>
          <a:endParaRPr lang="en-US"/>
        </a:p>
      </dgm:t>
    </dgm:pt>
    <dgm:pt modelId="{7799C185-B7D8-44F2-9DB1-CF7750817879}">
      <dgm:prSet/>
      <dgm:spPr/>
      <dgm:t>
        <a:bodyPr/>
        <a:lstStyle/>
        <a:p>
          <a:pPr>
            <a:defRPr cap="all"/>
          </a:pPr>
          <a:r>
            <a:rPr lang="en-GB"/>
            <a:t>Its workforce are made up mainly of staff from Swansea and the Surrounding areas</a:t>
          </a:r>
          <a:endParaRPr lang="en-US"/>
        </a:p>
      </dgm:t>
    </dgm:pt>
    <dgm:pt modelId="{F219233C-942F-47C7-811C-51C73BC703D0}" type="parTrans" cxnId="{2730E830-0AD0-48BA-96EB-809665BE55CF}">
      <dgm:prSet/>
      <dgm:spPr/>
      <dgm:t>
        <a:bodyPr/>
        <a:lstStyle/>
        <a:p>
          <a:endParaRPr lang="en-US"/>
        </a:p>
      </dgm:t>
    </dgm:pt>
    <dgm:pt modelId="{F7D31D4E-F131-4AB5-9F86-D9AAAB049146}" type="sibTrans" cxnId="{2730E830-0AD0-48BA-96EB-809665BE55CF}">
      <dgm:prSet/>
      <dgm:spPr/>
      <dgm:t>
        <a:bodyPr/>
        <a:lstStyle/>
        <a:p>
          <a:endParaRPr lang="en-US"/>
        </a:p>
      </dgm:t>
    </dgm:pt>
    <dgm:pt modelId="{BDCF4667-6AE1-43E5-B54B-13E1B07B8685}">
      <dgm:prSet/>
      <dgm:spPr/>
      <dgm:t>
        <a:bodyPr/>
        <a:lstStyle/>
        <a:p>
          <a:pPr>
            <a:defRPr cap="all"/>
          </a:pPr>
          <a:r>
            <a:rPr lang="en-GB"/>
            <a:t>Many of the staff were recruited at its inception, held little or no qualifications at first, gaining experience and professionalism as the organisation grew.</a:t>
          </a:r>
          <a:endParaRPr lang="en-US"/>
        </a:p>
      </dgm:t>
    </dgm:pt>
    <dgm:pt modelId="{74105708-C95A-4E47-B3C4-00975DC91CBF}" type="parTrans" cxnId="{14F23BD1-01FB-4FF6-B3DA-BABA533C6C23}">
      <dgm:prSet/>
      <dgm:spPr/>
      <dgm:t>
        <a:bodyPr/>
        <a:lstStyle/>
        <a:p>
          <a:endParaRPr lang="en-US"/>
        </a:p>
      </dgm:t>
    </dgm:pt>
    <dgm:pt modelId="{0DAFAFB4-555B-4B56-9116-A7DC4DAB2311}" type="sibTrans" cxnId="{14F23BD1-01FB-4FF6-B3DA-BABA533C6C23}">
      <dgm:prSet/>
      <dgm:spPr/>
      <dgm:t>
        <a:bodyPr/>
        <a:lstStyle/>
        <a:p>
          <a:endParaRPr lang="en-US"/>
        </a:p>
      </dgm:t>
    </dgm:pt>
    <dgm:pt modelId="{86A38169-021F-488D-85EB-05C03AA86FA5}">
      <dgm:prSet/>
      <dgm:spPr/>
      <dgm:t>
        <a:bodyPr/>
        <a:lstStyle/>
        <a:p>
          <a:pPr>
            <a:defRPr cap="all"/>
          </a:pPr>
          <a:r>
            <a:rPr lang="en-GB"/>
            <a:t>This is in keeping with the evolution of Civil Service Departments globally</a:t>
          </a:r>
          <a:endParaRPr lang="en-US"/>
        </a:p>
      </dgm:t>
    </dgm:pt>
    <dgm:pt modelId="{47FAE074-A993-4B96-A59D-F06B6371D39C}" type="parTrans" cxnId="{752761FF-B9E2-4CE3-B536-E709D5283825}">
      <dgm:prSet/>
      <dgm:spPr/>
      <dgm:t>
        <a:bodyPr/>
        <a:lstStyle/>
        <a:p>
          <a:endParaRPr lang="en-US"/>
        </a:p>
      </dgm:t>
    </dgm:pt>
    <dgm:pt modelId="{7BAF1B49-E4D6-4B24-B4B8-3A241E75CC95}" type="sibTrans" cxnId="{752761FF-B9E2-4CE3-B536-E709D5283825}">
      <dgm:prSet/>
      <dgm:spPr/>
      <dgm:t>
        <a:bodyPr/>
        <a:lstStyle/>
        <a:p>
          <a:endParaRPr lang="en-US"/>
        </a:p>
      </dgm:t>
    </dgm:pt>
    <dgm:pt modelId="{A8386208-54BC-49EA-98ED-C7CBAAE410DA}">
      <dgm:prSet/>
      <dgm:spPr/>
      <dgm:t>
        <a:bodyPr/>
        <a:lstStyle/>
        <a:p>
          <a:pPr>
            <a:defRPr cap="all"/>
          </a:pPr>
          <a:r>
            <a:rPr lang="en-GB"/>
            <a:t>In more recent years it has professionalised, introduced the Code for Civil Servants, facilitated modern apprenticships, recruited from Graduate and Post Graduate pools and attracted talent from elsewhere</a:t>
          </a:r>
          <a:endParaRPr lang="en-US"/>
        </a:p>
      </dgm:t>
    </dgm:pt>
    <dgm:pt modelId="{AE77DD1F-ED8B-4B15-ABC5-CC18DE0AE72C}" type="parTrans" cxnId="{8A47C802-C2CB-4724-873B-71E76FE2E91A}">
      <dgm:prSet/>
      <dgm:spPr/>
      <dgm:t>
        <a:bodyPr/>
        <a:lstStyle/>
        <a:p>
          <a:endParaRPr lang="en-US"/>
        </a:p>
      </dgm:t>
    </dgm:pt>
    <dgm:pt modelId="{C9D05BBA-0476-4F71-9172-64291E99F1CA}" type="sibTrans" cxnId="{8A47C802-C2CB-4724-873B-71E76FE2E91A}">
      <dgm:prSet/>
      <dgm:spPr/>
      <dgm:t>
        <a:bodyPr/>
        <a:lstStyle/>
        <a:p>
          <a:endParaRPr lang="en-US"/>
        </a:p>
      </dgm:t>
    </dgm:pt>
    <dgm:pt modelId="{F71AB5F1-5802-42CE-84B3-E86432AF0CC7}">
      <dgm:prSet/>
      <dgm:spPr/>
      <dgm:t>
        <a:bodyPr/>
        <a:lstStyle/>
        <a:p>
          <a:pPr>
            <a:defRPr cap="all"/>
          </a:pPr>
          <a:r>
            <a:rPr lang="en-GB"/>
            <a:t>Despite that it remains an organisation where friends and family are introduced to employment there and it is not uncommon to find two, sometimes three generations of the same family.</a:t>
          </a:r>
          <a:endParaRPr lang="en-US"/>
        </a:p>
      </dgm:t>
    </dgm:pt>
    <dgm:pt modelId="{D442BF0F-30E1-44D8-BB59-BD20C19735C3}" type="parTrans" cxnId="{DFFCC848-9D40-453C-8A15-A173D3ED96AD}">
      <dgm:prSet/>
      <dgm:spPr/>
      <dgm:t>
        <a:bodyPr/>
        <a:lstStyle/>
        <a:p>
          <a:endParaRPr lang="en-US"/>
        </a:p>
      </dgm:t>
    </dgm:pt>
    <dgm:pt modelId="{351CFA25-155C-48B1-A679-44FC6F831C6A}" type="sibTrans" cxnId="{DFFCC848-9D40-453C-8A15-A173D3ED96AD}">
      <dgm:prSet/>
      <dgm:spPr/>
      <dgm:t>
        <a:bodyPr/>
        <a:lstStyle/>
        <a:p>
          <a:endParaRPr lang="en-US"/>
        </a:p>
      </dgm:t>
    </dgm:pt>
    <dgm:pt modelId="{69BF9202-DE3A-4C74-9915-775FBEBBCE24}" type="pres">
      <dgm:prSet presAssocID="{AAE869AD-1850-46AB-A22B-F2D43399A993}" presName="Name0" presStyleCnt="0">
        <dgm:presLayoutVars>
          <dgm:dir/>
          <dgm:resizeHandles val="exact"/>
        </dgm:presLayoutVars>
      </dgm:prSet>
      <dgm:spPr/>
    </dgm:pt>
    <dgm:pt modelId="{7F0A0461-7BC8-4195-AB6C-33748B6CE0BE}" type="pres">
      <dgm:prSet presAssocID="{8A8D6F1D-A516-4C84-AD0A-CCF92316D3CA}" presName="node" presStyleLbl="node1" presStyleIdx="0" presStyleCnt="6">
        <dgm:presLayoutVars>
          <dgm:bulletEnabled val="1"/>
        </dgm:presLayoutVars>
      </dgm:prSet>
      <dgm:spPr/>
    </dgm:pt>
    <dgm:pt modelId="{EE33A9C7-A8B6-42D6-BF1D-7E053CECF27D}" type="pres">
      <dgm:prSet presAssocID="{02DE65C4-8621-4972-B23A-3D4E48AFD90B}" presName="sibTrans" presStyleLbl="sibTrans1D1" presStyleIdx="0" presStyleCnt="5"/>
      <dgm:spPr/>
    </dgm:pt>
    <dgm:pt modelId="{896D2EA0-1A57-4B5A-8D93-8A8D2AB836D7}" type="pres">
      <dgm:prSet presAssocID="{02DE65C4-8621-4972-B23A-3D4E48AFD90B}" presName="connectorText" presStyleLbl="sibTrans1D1" presStyleIdx="0" presStyleCnt="5"/>
      <dgm:spPr/>
    </dgm:pt>
    <dgm:pt modelId="{5805035E-9742-4DE8-9F20-2F553DED5185}" type="pres">
      <dgm:prSet presAssocID="{7799C185-B7D8-44F2-9DB1-CF7750817879}" presName="node" presStyleLbl="node1" presStyleIdx="1" presStyleCnt="6">
        <dgm:presLayoutVars>
          <dgm:bulletEnabled val="1"/>
        </dgm:presLayoutVars>
      </dgm:prSet>
      <dgm:spPr/>
    </dgm:pt>
    <dgm:pt modelId="{67D0A2E6-F3F9-40EB-9939-5A2DE3E53B5A}" type="pres">
      <dgm:prSet presAssocID="{F7D31D4E-F131-4AB5-9F86-D9AAAB049146}" presName="sibTrans" presStyleLbl="sibTrans1D1" presStyleIdx="1" presStyleCnt="5"/>
      <dgm:spPr/>
    </dgm:pt>
    <dgm:pt modelId="{927FFCF7-2E80-41E3-8BA8-C699B893BF08}" type="pres">
      <dgm:prSet presAssocID="{F7D31D4E-F131-4AB5-9F86-D9AAAB049146}" presName="connectorText" presStyleLbl="sibTrans1D1" presStyleIdx="1" presStyleCnt="5"/>
      <dgm:spPr/>
    </dgm:pt>
    <dgm:pt modelId="{62D1900B-EBC0-42AE-AEE0-509123B3C5B4}" type="pres">
      <dgm:prSet presAssocID="{BDCF4667-6AE1-43E5-B54B-13E1B07B8685}" presName="node" presStyleLbl="node1" presStyleIdx="2" presStyleCnt="6">
        <dgm:presLayoutVars>
          <dgm:bulletEnabled val="1"/>
        </dgm:presLayoutVars>
      </dgm:prSet>
      <dgm:spPr/>
    </dgm:pt>
    <dgm:pt modelId="{EAFA279E-95A4-4574-926E-B49511BAFF10}" type="pres">
      <dgm:prSet presAssocID="{0DAFAFB4-555B-4B56-9116-A7DC4DAB2311}" presName="sibTrans" presStyleLbl="sibTrans1D1" presStyleIdx="2" presStyleCnt="5"/>
      <dgm:spPr/>
    </dgm:pt>
    <dgm:pt modelId="{EA4256CA-1B85-4EC8-85BF-F5940A960DE5}" type="pres">
      <dgm:prSet presAssocID="{0DAFAFB4-555B-4B56-9116-A7DC4DAB2311}" presName="connectorText" presStyleLbl="sibTrans1D1" presStyleIdx="2" presStyleCnt="5"/>
      <dgm:spPr/>
    </dgm:pt>
    <dgm:pt modelId="{B77C1DD7-7943-44CA-8640-8A3DEFD0F83B}" type="pres">
      <dgm:prSet presAssocID="{86A38169-021F-488D-85EB-05C03AA86FA5}" presName="node" presStyleLbl="node1" presStyleIdx="3" presStyleCnt="6">
        <dgm:presLayoutVars>
          <dgm:bulletEnabled val="1"/>
        </dgm:presLayoutVars>
      </dgm:prSet>
      <dgm:spPr/>
    </dgm:pt>
    <dgm:pt modelId="{DFF58E5C-5180-4D04-BFCB-2A981A98F37A}" type="pres">
      <dgm:prSet presAssocID="{7BAF1B49-E4D6-4B24-B4B8-3A241E75CC95}" presName="sibTrans" presStyleLbl="sibTrans1D1" presStyleIdx="3" presStyleCnt="5"/>
      <dgm:spPr/>
    </dgm:pt>
    <dgm:pt modelId="{E7BBF9D4-71E5-4A01-A07C-278A0979E4B7}" type="pres">
      <dgm:prSet presAssocID="{7BAF1B49-E4D6-4B24-B4B8-3A241E75CC95}" presName="connectorText" presStyleLbl="sibTrans1D1" presStyleIdx="3" presStyleCnt="5"/>
      <dgm:spPr/>
    </dgm:pt>
    <dgm:pt modelId="{99506152-0BB6-4EA5-83AD-3F65D614AB0F}" type="pres">
      <dgm:prSet presAssocID="{A8386208-54BC-49EA-98ED-C7CBAAE410DA}" presName="node" presStyleLbl="node1" presStyleIdx="4" presStyleCnt="6">
        <dgm:presLayoutVars>
          <dgm:bulletEnabled val="1"/>
        </dgm:presLayoutVars>
      </dgm:prSet>
      <dgm:spPr/>
    </dgm:pt>
    <dgm:pt modelId="{8B0B4AAD-9045-4FF2-B308-EBCB000D05E9}" type="pres">
      <dgm:prSet presAssocID="{C9D05BBA-0476-4F71-9172-64291E99F1CA}" presName="sibTrans" presStyleLbl="sibTrans1D1" presStyleIdx="4" presStyleCnt="5"/>
      <dgm:spPr/>
    </dgm:pt>
    <dgm:pt modelId="{CED3BF2A-1E8E-4F3A-9DB8-CFE37C87421A}" type="pres">
      <dgm:prSet presAssocID="{C9D05BBA-0476-4F71-9172-64291E99F1CA}" presName="connectorText" presStyleLbl="sibTrans1D1" presStyleIdx="4" presStyleCnt="5"/>
      <dgm:spPr/>
    </dgm:pt>
    <dgm:pt modelId="{3EB66B5B-945A-4E12-9F59-CF5F41D4DFDE}" type="pres">
      <dgm:prSet presAssocID="{F71AB5F1-5802-42CE-84B3-E86432AF0CC7}" presName="node" presStyleLbl="node1" presStyleIdx="5" presStyleCnt="6">
        <dgm:presLayoutVars>
          <dgm:bulletEnabled val="1"/>
        </dgm:presLayoutVars>
      </dgm:prSet>
      <dgm:spPr/>
    </dgm:pt>
  </dgm:ptLst>
  <dgm:cxnLst>
    <dgm:cxn modelId="{8A47C802-C2CB-4724-873B-71E76FE2E91A}" srcId="{AAE869AD-1850-46AB-A22B-F2D43399A993}" destId="{A8386208-54BC-49EA-98ED-C7CBAAE410DA}" srcOrd="4" destOrd="0" parTransId="{AE77DD1F-ED8B-4B15-ABC5-CC18DE0AE72C}" sibTransId="{C9D05BBA-0476-4F71-9172-64291E99F1CA}"/>
    <dgm:cxn modelId="{0D50C80B-92CE-43C0-A3F3-1D62743CF42D}" type="presOf" srcId="{C9D05BBA-0476-4F71-9172-64291E99F1CA}" destId="{CED3BF2A-1E8E-4F3A-9DB8-CFE37C87421A}" srcOrd="1" destOrd="0" presId="urn:microsoft.com/office/officeart/2016/7/layout/RepeatingBendingProcessNew"/>
    <dgm:cxn modelId="{A5CA9C12-EDC2-48EF-9D72-14A5E65C069B}" type="presOf" srcId="{A8386208-54BC-49EA-98ED-C7CBAAE410DA}" destId="{99506152-0BB6-4EA5-83AD-3F65D614AB0F}" srcOrd="0" destOrd="0" presId="urn:microsoft.com/office/officeart/2016/7/layout/RepeatingBendingProcessNew"/>
    <dgm:cxn modelId="{99EFDC13-CD12-44C5-83FD-6409C2791618}" type="presOf" srcId="{86A38169-021F-488D-85EB-05C03AA86FA5}" destId="{B77C1DD7-7943-44CA-8640-8A3DEFD0F83B}" srcOrd="0" destOrd="0" presId="urn:microsoft.com/office/officeart/2016/7/layout/RepeatingBendingProcessNew"/>
    <dgm:cxn modelId="{9ECA8514-84F8-42AA-88E7-5C7D46909E7D}" type="presOf" srcId="{BDCF4667-6AE1-43E5-B54B-13E1B07B8685}" destId="{62D1900B-EBC0-42AE-AEE0-509123B3C5B4}" srcOrd="0" destOrd="0" presId="urn:microsoft.com/office/officeart/2016/7/layout/RepeatingBendingProcessNew"/>
    <dgm:cxn modelId="{2730E830-0AD0-48BA-96EB-809665BE55CF}" srcId="{AAE869AD-1850-46AB-A22B-F2D43399A993}" destId="{7799C185-B7D8-44F2-9DB1-CF7750817879}" srcOrd="1" destOrd="0" parTransId="{F219233C-942F-47C7-811C-51C73BC703D0}" sibTransId="{F7D31D4E-F131-4AB5-9F86-D9AAAB049146}"/>
    <dgm:cxn modelId="{71DAF343-296C-45AA-A719-639ADFCBF8E1}" type="presOf" srcId="{F7D31D4E-F131-4AB5-9F86-D9AAAB049146}" destId="{927FFCF7-2E80-41E3-8BA8-C699B893BF08}" srcOrd="1" destOrd="0" presId="urn:microsoft.com/office/officeart/2016/7/layout/RepeatingBendingProcessNew"/>
    <dgm:cxn modelId="{6860A648-F4B6-4349-A573-C2B3B203EF6C}" type="presOf" srcId="{02DE65C4-8621-4972-B23A-3D4E48AFD90B}" destId="{896D2EA0-1A57-4B5A-8D93-8A8D2AB836D7}" srcOrd="1" destOrd="0" presId="urn:microsoft.com/office/officeart/2016/7/layout/RepeatingBendingProcessNew"/>
    <dgm:cxn modelId="{DFFCC848-9D40-453C-8A15-A173D3ED96AD}" srcId="{AAE869AD-1850-46AB-A22B-F2D43399A993}" destId="{F71AB5F1-5802-42CE-84B3-E86432AF0CC7}" srcOrd="5" destOrd="0" parTransId="{D442BF0F-30E1-44D8-BB59-BD20C19735C3}" sibTransId="{351CFA25-155C-48B1-A679-44FC6F831C6A}"/>
    <dgm:cxn modelId="{4000E16E-09FC-4CBD-A81E-48A19366B87E}" type="presOf" srcId="{8A8D6F1D-A516-4C84-AD0A-CCF92316D3CA}" destId="{7F0A0461-7BC8-4195-AB6C-33748B6CE0BE}" srcOrd="0" destOrd="0" presId="urn:microsoft.com/office/officeart/2016/7/layout/RepeatingBendingProcessNew"/>
    <dgm:cxn modelId="{4436B476-3B53-4544-AFB4-E9179716F023}" srcId="{AAE869AD-1850-46AB-A22B-F2D43399A993}" destId="{8A8D6F1D-A516-4C84-AD0A-CCF92316D3CA}" srcOrd="0" destOrd="0" parTransId="{33C9E07D-F229-4684-90A1-941EDAEBB6A8}" sibTransId="{02DE65C4-8621-4972-B23A-3D4E48AFD90B}"/>
    <dgm:cxn modelId="{5BE89685-F46E-4918-8D25-82385913C1F4}" type="presOf" srcId="{F71AB5F1-5802-42CE-84B3-E86432AF0CC7}" destId="{3EB66B5B-945A-4E12-9F59-CF5F41D4DFDE}" srcOrd="0" destOrd="0" presId="urn:microsoft.com/office/officeart/2016/7/layout/RepeatingBendingProcessNew"/>
    <dgm:cxn modelId="{6B39468E-3687-45EA-8C21-3644C887F4E8}" type="presOf" srcId="{C9D05BBA-0476-4F71-9172-64291E99F1CA}" destId="{8B0B4AAD-9045-4FF2-B308-EBCB000D05E9}" srcOrd="0" destOrd="0" presId="urn:microsoft.com/office/officeart/2016/7/layout/RepeatingBendingProcessNew"/>
    <dgm:cxn modelId="{6EC3C998-773D-4124-8C31-26089F06F6D9}" type="presOf" srcId="{0DAFAFB4-555B-4B56-9116-A7DC4DAB2311}" destId="{EA4256CA-1B85-4EC8-85BF-F5940A960DE5}" srcOrd="1" destOrd="0" presId="urn:microsoft.com/office/officeart/2016/7/layout/RepeatingBendingProcessNew"/>
    <dgm:cxn modelId="{5FCFCAA1-7322-4F6D-8FC6-5575323A6754}" type="presOf" srcId="{0DAFAFB4-555B-4B56-9116-A7DC4DAB2311}" destId="{EAFA279E-95A4-4574-926E-B49511BAFF10}" srcOrd="0" destOrd="0" presId="urn:microsoft.com/office/officeart/2016/7/layout/RepeatingBendingProcessNew"/>
    <dgm:cxn modelId="{2D2DEBA3-8D9B-4155-B5B6-99953F6D681B}" type="presOf" srcId="{7799C185-B7D8-44F2-9DB1-CF7750817879}" destId="{5805035E-9742-4DE8-9F20-2F553DED5185}" srcOrd="0" destOrd="0" presId="urn:microsoft.com/office/officeart/2016/7/layout/RepeatingBendingProcessNew"/>
    <dgm:cxn modelId="{603323AB-C927-4576-A537-2FAAC1563ADE}" type="presOf" srcId="{7BAF1B49-E4D6-4B24-B4B8-3A241E75CC95}" destId="{DFF58E5C-5180-4D04-BFCB-2A981A98F37A}" srcOrd="0" destOrd="0" presId="urn:microsoft.com/office/officeart/2016/7/layout/RepeatingBendingProcessNew"/>
    <dgm:cxn modelId="{2E064FB7-325E-48B8-BF3B-69DF8A5BC5A8}" type="presOf" srcId="{F7D31D4E-F131-4AB5-9F86-D9AAAB049146}" destId="{67D0A2E6-F3F9-40EB-9939-5A2DE3E53B5A}" srcOrd="0" destOrd="0" presId="urn:microsoft.com/office/officeart/2016/7/layout/RepeatingBendingProcessNew"/>
    <dgm:cxn modelId="{1C0DA1C2-3336-4372-B2A4-1FFD0707B6DB}" type="presOf" srcId="{7BAF1B49-E4D6-4B24-B4B8-3A241E75CC95}" destId="{E7BBF9D4-71E5-4A01-A07C-278A0979E4B7}" srcOrd="1" destOrd="0" presId="urn:microsoft.com/office/officeart/2016/7/layout/RepeatingBendingProcessNew"/>
    <dgm:cxn modelId="{14F23BD1-01FB-4FF6-B3DA-BABA533C6C23}" srcId="{AAE869AD-1850-46AB-A22B-F2D43399A993}" destId="{BDCF4667-6AE1-43E5-B54B-13E1B07B8685}" srcOrd="2" destOrd="0" parTransId="{74105708-C95A-4E47-B3C4-00975DC91CBF}" sibTransId="{0DAFAFB4-555B-4B56-9116-A7DC4DAB2311}"/>
    <dgm:cxn modelId="{C1E4B2DF-21FE-409A-A2AF-574E18DDCBA2}" type="presOf" srcId="{AAE869AD-1850-46AB-A22B-F2D43399A993}" destId="{69BF9202-DE3A-4C74-9915-775FBEBBCE24}" srcOrd="0" destOrd="0" presId="urn:microsoft.com/office/officeart/2016/7/layout/RepeatingBendingProcessNew"/>
    <dgm:cxn modelId="{E02E15F2-B110-46B7-9279-3484BD573EB3}" type="presOf" srcId="{02DE65C4-8621-4972-B23A-3D4E48AFD90B}" destId="{EE33A9C7-A8B6-42D6-BF1D-7E053CECF27D}" srcOrd="0" destOrd="0" presId="urn:microsoft.com/office/officeart/2016/7/layout/RepeatingBendingProcessNew"/>
    <dgm:cxn modelId="{752761FF-B9E2-4CE3-B536-E709D5283825}" srcId="{AAE869AD-1850-46AB-A22B-F2D43399A993}" destId="{86A38169-021F-488D-85EB-05C03AA86FA5}" srcOrd="3" destOrd="0" parTransId="{47FAE074-A993-4B96-A59D-F06B6371D39C}" sibTransId="{7BAF1B49-E4D6-4B24-B4B8-3A241E75CC95}"/>
    <dgm:cxn modelId="{D2215480-3A66-49BE-98DE-C6711C0A8FB7}" type="presParOf" srcId="{69BF9202-DE3A-4C74-9915-775FBEBBCE24}" destId="{7F0A0461-7BC8-4195-AB6C-33748B6CE0BE}" srcOrd="0" destOrd="0" presId="urn:microsoft.com/office/officeart/2016/7/layout/RepeatingBendingProcessNew"/>
    <dgm:cxn modelId="{A869B3AE-3CFE-4924-B2AA-2098EF784132}" type="presParOf" srcId="{69BF9202-DE3A-4C74-9915-775FBEBBCE24}" destId="{EE33A9C7-A8B6-42D6-BF1D-7E053CECF27D}" srcOrd="1" destOrd="0" presId="urn:microsoft.com/office/officeart/2016/7/layout/RepeatingBendingProcessNew"/>
    <dgm:cxn modelId="{6EBCEF47-7028-4A8A-959D-FCA0E5D0B456}" type="presParOf" srcId="{EE33A9C7-A8B6-42D6-BF1D-7E053CECF27D}" destId="{896D2EA0-1A57-4B5A-8D93-8A8D2AB836D7}" srcOrd="0" destOrd="0" presId="urn:microsoft.com/office/officeart/2016/7/layout/RepeatingBendingProcessNew"/>
    <dgm:cxn modelId="{5D393C92-03C6-4979-A951-AEF414482BD4}" type="presParOf" srcId="{69BF9202-DE3A-4C74-9915-775FBEBBCE24}" destId="{5805035E-9742-4DE8-9F20-2F553DED5185}" srcOrd="2" destOrd="0" presId="urn:microsoft.com/office/officeart/2016/7/layout/RepeatingBendingProcessNew"/>
    <dgm:cxn modelId="{25195A12-173E-44FE-AFA2-CD839099DE37}" type="presParOf" srcId="{69BF9202-DE3A-4C74-9915-775FBEBBCE24}" destId="{67D0A2E6-F3F9-40EB-9939-5A2DE3E53B5A}" srcOrd="3" destOrd="0" presId="urn:microsoft.com/office/officeart/2016/7/layout/RepeatingBendingProcessNew"/>
    <dgm:cxn modelId="{0A48B17A-8230-4F1B-8CA2-30576116A7D3}" type="presParOf" srcId="{67D0A2E6-F3F9-40EB-9939-5A2DE3E53B5A}" destId="{927FFCF7-2E80-41E3-8BA8-C699B893BF08}" srcOrd="0" destOrd="0" presId="urn:microsoft.com/office/officeart/2016/7/layout/RepeatingBendingProcessNew"/>
    <dgm:cxn modelId="{9085A0AC-9284-48F3-8EE9-B132C79498B2}" type="presParOf" srcId="{69BF9202-DE3A-4C74-9915-775FBEBBCE24}" destId="{62D1900B-EBC0-42AE-AEE0-509123B3C5B4}" srcOrd="4" destOrd="0" presId="urn:microsoft.com/office/officeart/2016/7/layout/RepeatingBendingProcessNew"/>
    <dgm:cxn modelId="{650A5376-C31B-4415-9888-BA76159E1799}" type="presParOf" srcId="{69BF9202-DE3A-4C74-9915-775FBEBBCE24}" destId="{EAFA279E-95A4-4574-926E-B49511BAFF10}" srcOrd="5" destOrd="0" presId="urn:microsoft.com/office/officeart/2016/7/layout/RepeatingBendingProcessNew"/>
    <dgm:cxn modelId="{195C4D4A-7FB6-4008-8FA0-31B74127C557}" type="presParOf" srcId="{EAFA279E-95A4-4574-926E-B49511BAFF10}" destId="{EA4256CA-1B85-4EC8-85BF-F5940A960DE5}" srcOrd="0" destOrd="0" presId="urn:microsoft.com/office/officeart/2016/7/layout/RepeatingBendingProcessNew"/>
    <dgm:cxn modelId="{6F1A72C5-47A3-4AF2-8669-33514F00ABCA}" type="presParOf" srcId="{69BF9202-DE3A-4C74-9915-775FBEBBCE24}" destId="{B77C1DD7-7943-44CA-8640-8A3DEFD0F83B}" srcOrd="6" destOrd="0" presId="urn:microsoft.com/office/officeart/2016/7/layout/RepeatingBendingProcessNew"/>
    <dgm:cxn modelId="{BAACFE13-171A-417B-8730-0EC359F3EA06}" type="presParOf" srcId="{69BF9202-DE3A-4C74-9915-775FBEBBCE24}" destId="{DFF58E5C-5180-4D04-BFCB-2A981A98F37A}" srcOrd="7" destOrd="0" presId="urn:microsoft.com/office/officeart/2016/7/layout/RepeatingBendingProcessNew"/>
    <dgm:cxn modelId="{2A39924C-F528-44F0-8D03-CDD2CC61DB40}" type="presParOf" srcId="{DFF58E5C-5180-4D04-BFCB-2A981A98F37A}" destId="{E7BBF9D4-71E5-4A01-A07C-278A0979E4B7}" srcOrd="0" destOrd="0" presId="urn:microsoft.com/office/officeart/2016/7/layout/RepeatingBendingProcessNew"/>
    <dgm:cxn modelId="{7F87369B-A128-4AC4-863D-3A5BECB7EE63}" type="presParOf" srcId="{69BF9202-DE3A-4C74-9915-775FBEBBCE24}" destId="{99506152-0BB6-4EA5-83AD-3F65D614AB0F}" srcOrd="8" destOrd="0" presId="urn:microsoft.com/office/officeart/2016/7/layout/RepeatingBendingProcessNew"/>
    <dgm:cxn modelId="{C88C365E-D9CE-4BC9-BFDF-DFB9871D273F}" type="presParOf" srcId="{69BF9202-DE3A-4C74-9915-775FBEBBCE24}" destId="{8B0B4AAD-9045-4FF2-B308-EBCB000D05E9}" srcOrd="9" destOrd="0" presId="urn:microsoft.com/office/officeart/2016/7/layout/RepeatingBendingProcessNew"/>
    <dgm:cxn modelId="{F5E26D9C-454E-43D8-A87D-64CEFFCFB8F8}" type="presParOf" srcId="{8B0B4AAD-9045-4FF2-B308-EBCB000D05E9}" destId="{CED3BF2A-1E8E-4F3A-9DB8-CFE37C87421A}" srcOrd="0" destOrd="0" presId="urn:microsoft.com/office/officeart/2016/7/layout/RepeatingBendingProcessNew"/>
    <dgm:cxn modelId="{C9950CCA-A909-405D-B8D7-BE6D9EBDC934}" type="presParOf" srcId="{69BF9202-DE3A-4C74-9915-775FBEBBCE24}" destId="{3EB66B5B-945A-4E12-9F59-CF5F41D4DFDE}" srcOrd="10"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63B52B-1789-4360-AF8F-F8F2644D94FE}" type="doc">
      <dgm:prSet loTypeId="urn:microsoft.com/office/officeart/2005/8/layout/process1" loCatId="process" qsTypeId="urn:microsoft.com/office/officeart/2005/8/quickstyle/simple1" qsCatId="simple" csTypeId="urn:microsoft.com/office/officeart/2005/8/colors/accent0_3" csCatId="mainScheme"/>
      <dgm:spPr/>
      <dgm:t>
        <a:bodyPr/>
        <a:lstStyle/>
        <a:p>
          <a:endParaRPr lang="en-US"/>
        </a:p>
      </dgm:t>
    </dgm:pt>
    <dgm:pt modelId="{3EE77D44-C206-41F7-A630-A836294DD9CD}">
      <dgm:prSet/>
      <dgm:spPr/>
      <dgm:t>
        <a:bodyPr/>
        <a:lstStyle/>
        <a:p>
          <a:r>
            <a:rPr lang="en-GB"/>
            <a:t>During the Covid Pandemic of 2020 – 22 the DVLA was heavily criticised for its lack of business continuity and ability to perform and criticism has remained in respect of its Drivers Medical performance.</a:t>
          </a:r>
          <a:endParaRPr lang="en-US"/>
        </a:p>
      </dgm:t>
    </dgm:pt>
    <dgm:pt modelId="{115D649F-2044-4B99-9BAA-DC8800A50C15}" type="parTrans" cxnId="{64922C03-CF9B-447D-A1EA-B6BB766A1772}">
      <dgm:prSet/>
      <dgm:spPr/>
      <dgm:t>
        <a:bodyPr/>
        <a:lstStyle/>
        <a:p>
          <a:endParaRPr lang="en-US"/>
        </a:p>
      </dgm:t>
    </dgm:pt>
    <dgm:pt modelId="{C5A52D5F-B868-4084-BC03-E38B455CAA1F}" type="sibTrans" cxnId="{64922C03-CF9B-447D-A1EA-B6BB766A1772}">
      <dgm:prSet/>
      <dgm:spPr/>
      <dgm:t>
        <a:bodyPr/>
        <a:lstStyle/>
        <a:p>
          <a:endParaRPr lang="en-US"/>
        </a:p>
      </dgm:t>
    </dgm:pt>
    <dgm:pt modelId="{EB73F5FE-891A-4108-B0B9-123FDD903E05}">
      <dgm:prSet/>
      <dgm:spPr/>
      <dgm:t>
        <a:bodyPr/>
        <a:lstStyle/>
        <a:p>
          <a:r>
            <a:rPr lang="en-GB"/>
            <a:t>Problems that were identified were that many of the staff worked from home, yet many of the tasks undertaken by staff had to be completed on site and whilst they arranged for home working facilities the applications continued to be submitted but were not processed in a timely fashion, resulting in unacceptable delays, stress and loss of earning. </a:t>
          </a:r>
          <a:endParaRPr lang="en-US"/>
        </a:p>
      </dgm:t>
    </dgm:pt>
    <dgm:pt modelId="{48A82878-667E-4FF3-B28F-EBE8C0480780}" type="parTrans" cxnId="{95044B80-C371-4EF2-904C-6CC7196876C5}">
      <dgm:prSet/>
      <dgm:spPr/>
      <dgm:t>
        <a:bodyPr/>
        <a:lstStyle/>
        <a:p>
          <a:endParaRPr lang="en-US"/>
        </a:p>
      </dgm:t>
    </dgm:pt>
    <dgm:pt modelId="{A5C6AD84-CE05-4136-8E6B-A72D171D8120}" type="sibTrans" cxnId="{95044B80-C371-4EF2-904C-6CC7196876C5}">
      <dgm:prSet/>
      <dgm:spPr/>
      <dgm:t>
        <a:bodyPr/>
        <a:lstStyle/>
        <a:p>
          <a:endParaRPr lang="en-US"/>
        </a:p>
      </dgm:t>
    </dgm:pt>
    <dgm:pt modelId="{C061C5BE-2EC7-4324-98A9-FE0648174BBE}">
      <dgm:prSet/>
      <dgm:spPr/>
      <dgm:t>
        <a:bodyPr/>
        <a:lstStyle/>
        <a:p>
          <a:r>
            <a:rPr lang="en-GB"/>
            <a:t>It is proposed that the introduction of AI will improve performance, public delivery and satisfaction and to create a workforce and environment that is up to date with modern technology and trends. National Audit Office(2022)</a:t>
          </a:r>
          <a:endParaRPr lang="en-US"/>
        </a:p>
      </dgm:t>
    </dgm:pt>
    <dgm:pt modelId="{C4FE3FB2-BA69-4E13-BBBD-45861239DB3D}" type="parTrans" cxnId="{D985B89A-5214-4D0C-ADD2-804CBBE69A94}">
      <dgm:prSet/>
      <dgm:spPr/>
      <dgm:t>
        <a:bodyPr/>
        <a:lstStyle/>
        <a:p>
          <a:endParaRPr lang="en-US"/>
        </a:p>
      </dgm:t>
    </dgm:pt>
    <dgm:pt modelId="{F93A887C-B23C-4713-8C37-72CE2713F524}" type="sibTrans" cxnId="{D985B89A-5214-4D0C-ADD2-804CBBE69A94}">
      <dgm:prSet/>
      <dgm:spPr/>
      <dgm:t>
        <a:bodyPr/>
        <a:lstStyle/>
        <a:p>
          <a:endParaRPr lang="en-US"/>
        </a:p>
      </dgm:t>
    </dgm:pt>
    <dgm:pt modelId="{DCB30092-E75B-4C22-91FF-97CF42B19F20}" type="pres">
      <dgm:prSet presAssocID="{DA63B52B-1789-4360-AF8F-F8F2644D94FE}" presName="Name0" presStyleCnt="0">
        <dgm:presLayoutVars>
          <dgm:dir/>
          <dgm:resizeHandles val="exact"/>
        </dgm:presLayoutVars>
      </dgm:prSet>
      <dgm:spPr/>
    </dgm:pt>
    <dgm:pt modelId="{53F16502-CAF2-429F-BB1D-84016E8E96FE}" type="pres">
      <dgm:prSet presAssocID="{3EE77D44-C206-41F7-A630-A836294DD9CD}" presName="node" presStyleLbl="node1" presStyleIdx="0" presStyleCnt="3">
        <dgm:presLayoutVars>
          <dgm:bulletEnabled val="1"/>
        </dgm:presLayoutVars>
      </dgm:prSet>
      <dgm:spPr/>
    </dgm:pt>
    <dgm:pt modelId="{5E84EFFF-9676-45AE-AF6F-40351B96AAD4}" type="pres">
      <dgm:prSet presAssocID="{C5A52D5F-B868-4084-BC03-E38B455CAA1F}" presName="sibTrans" presStyleLbl="sibTrans2D1" presStyleIdx="0" presStyleCnt="2"/>
      <dgm:spPr/>
    </dgm:pt>
    <dgm:pt modelId="{14E48417-430D-43BE-A434-298310F77E66}" type="pres">
      <dgm:prSet presAssocID="{C5A52D5F-B868-4084-BC03-E38B455CAA1F}" presName="connectorText" presStyleLbl="sibTrans2D1" presStyleIdx="0" presStyleCnt="2"/>
      <dgm:spPr/>
    </dgm:pt>
    <dgm:pt modelId="{9AA03B9F-AFF9-48DF-A4CE-69D9787D98F0}" type="pres">
      <dgm:prSet presAssocID="{EB73F5FE-891A-4108-B0B9-123FDD903E05}" presName="node" presStyleLbl="node1" presStyleIdx="1" presStyleCnt="3">
        <dgm:presLayoutVars>
          <dgm:bulletEnabled val="1"/>
        </dgm:presLayoutVars>
      </dgm:prSet>
      <dgm:spPr/>
    </dgm:pt>
    <dgm:pt modelId="{01847A8A-A177-49F2-A8D9-A3A08EBEA5B9}" type="pres">
      <dgm:prSet presAssocID="{A5C6AD84-CE05-4136-8E6B-A72D171D8120}" presName="sibTrans" presStyleLbl="sibTrans2D1" presStyleIdx="1" presStyleCnt="2"/>
      <dgm:spPr/>
    </dgm:pt>
    <dgm:pt modelId="{091EC816-774A-4A60-97AC-DE5F00D3C2C3}" type="pres">
      <dgm:prSet presAssocID="{A5C6AD84-CE05-4136-8E6B-A72D171D8120}" presName="connectorText" presStyleLbl="sibTrans2D1" presStyleIdx="1" presStyleCnt="2"/>
      <dgm:spPr/>
    </dgm:pt>
    <dgm:pt modelId="{DB95E6BA-6FBF-417E-A4D8-953D471499F7}" type="pres">
      <dgm:prSet presAssocID="{C061C5BE-2EC7-4324-98A9-FE0648174BBE}" presName="node" presStyleLbl="node1" presStyleIdx="2" presStyleCnt="3">
        <dgm:presLayoutVars>
          <dgm:bulletEnabled val="1"/>
        </dgm:presLayoutVars>
      </dgm:prSet>
      <dgm:spPr/>
    </dgm:pt>
  </dgm:ptLst>
  <dgm:cxnLst>
    <dgm:cxn modelId="{64922C03-CF9B-447D-A1EA-B6BB766A1772}" srcId="{DA63B52B-1789-4360-AF8F-F8F2644D94FE}" destId="{3EE77D44-C206-41F7-A630-A836294DD9CD}" srcOrd="0" destOrd="0" parTransId="{115D649F-2044-4B99-9BAA-DC8800A50C15}" sibTransId="{C5A52D5F-B868-4084-BC03-E38B455CAA1F}"/>
    <dgm:cxn modelId="{77CE0E0B-F2E8-4EBD-B373-17113218222E}" type="presOf" srcId="{A5C6AD84-CE05-4136-8E6B-A72D171D8120}" destId="{01847A8A-A177-49F2-A8D9-A3A08EBEA5B9}" srcOrd="0" destOrd="0" presId="urn:microsoft.com/office/officeart/2005/8/layout/process1"/>
    <dgm:cxn modelId="{05743224-AD56-4839-B2DD-9C97748784A0}" type="presOf" srcId="{DA63B52B-1789-4360-AF8F-F8F2644D94FE}" destId="{DCB30092-E75B-4C22-91FF-97CF42B19F20}" srcOrd="0" destOrd="0" presId="urn:microsoft.com/office/officeart/2005/8/layout/process1"/>
    <dgm:cxn modelId="{D6109253-2B84-4825-93F4-4D5EE110AF20}" type="presOf" srcId="{C5A52D5F-B868-4084-BC03-E38B455CAA1F}" destId="{5E84EFFF-9676-45AE-AF6F-40351B96AAD4}" srcOrd="0" destOrd="0" presId="urn:microsoft.com/office/officeart/2005/8/layout/process1"/>
    <dgm:cxn modelId="{F4C1457A-C45F-4E99-98AF-22D6F72FF1DB}" type="presOf" srcId="{3EE77D44-C206-41F7-A630-A836294DD9CD}" destId="{53F16502-CAF2-429F-BB1D-84016E8E96FE}" srcOrd="0" destOrd="0" presId="urn:microsoft.com/office/officeart/2005/8/layout/process1"/>
    <dgm:cxn modelId="{95044B80-C371-4EF2-904C-6CC7196876C5}" srcId="{DA63B52B-1789-4360-AF8F-F8F2644D94FE}" destId="{EB73F5FE-891A-4108-B0B9-123FDD903E05}" srcOrd="1" destOrd="0" parTransId="{48A82878-667E-4FF3-B28F-EBE8C0480780}" sibTransId="{A5C6AD84-CE05-4136-8E6B-A72D171D8120}"/>
    <dgm:cxn modelId="{EE2F1F83-6122-4B8F-AA6D-D50097623F73}" type="presOf" srcId="{EB73F5FE-891A-4108-B0B9-123FDD903E05}" destId="{9AA03B9F-AFF9-48DF-A4CE-69D9787D98F0}" srcOrd="0" destOrd="0" presId="urn:microsoft.com/office/officeart/2005/8/layout/process1"/>
    <dgm:cxn modelId="{B2965488-044B-4A00-9A7F-8DDEE9AD6B05}" type="presOf" srcId="{C5A52D5F-B868-4084-BC03-E38B455CAA1F}" destId="{14E48417-430D-43BE-A434-298310F77E66}" srcOrd="1" destOrd="0" presId="urn:microsoft.com/office/officeart/2005/8/layout/process1"/>
    <dgm:cxn modelId="{D985B89A-5214-4D0C-ADD2-804CBBE69A94}" srcId="{DA63B52B-1789-4360-AF8F-F8F2644D94FE}" destId="{C061C5BE-2EC7-4324-98A9-FE0648174BBE}" srcOrd="2" destOrd="0" parTransId="{C4FE3FB2-BA69-4E13-BBBD-45861239DB3D}" sibTransId="{F93A887C-B23C-4713-8C37-72CE2713F524}"/>
    <dgm:cxn modelId="{53B3AA9D-3A3D-49B9-8ECB-4080E6B359B5}" type="presOf" srcId="{C061C5BE-2EC7-4324-98A9-FE0648174BBE}" destId="{DB95E6BA-6FBF-417E-A4D8-953D471499F7}" srcOrd="0" destOrd="0" presId="urn:microsoft.com/office/officeart/2005/8/layout/process1"/>
    <dgm:cxn modelId="{5E1B80AA-DD8B-416E-B485-A6376016FA82}" type="presOf" srcId="{A5C6AD84-CE05-4136-8E6B-A72D171D8120}" destId="{091EC816-774A-4A60-97AC-DE5F00D3C2C3}" srcOrd="1" destOrd="0" presId="urn:microsoft.com/office/officeart/2005/8/layout/process1"/>
    <dgm:cxn modelId="{17754B53-3A65-4CFA-9494-4C2F097F41A4}" type="presParOf" srcId="{DCB30092-E75B-4C22-91FF-97CF42B19F20}" destId="{53F16502-CAF2-429F-BB1D-84016E8E96FE}" srcOrd="0" destOrd="0" presId="urn:microsoft.com/office/officeart/2005/8/layout/process1"/>
    <dgm:cxn modelId="{640AC716-B6E7-4669-B6DD-73236893112B}" type="presParOf" srcId="{DCB30092-E75B-4C22-91FF-97CF42B19F20}" destId="{5E84EFFF-9676-45AE-AF6F-40351B96AAD4}" srcOrd="1" destOrd="0" presId="urn:microsoft.com/office/officeart/2005/8/layout/process1"/>
    <dgm:cxn modelId="{349E25EA-5E28-4EAB-A373-4C435505CD7B}" type="presParOf" srcId="{5E84EFFF-9676-45AE-AF6F-40351B96AAD4}" destId="{14E48417-430D-43BE-A434-298310F77E66}" srcOrd="0" destOrd="0" presId="urn:microsoft.com/office/officeart/2005/8/layout/process1"/>
    <dgm:cxn modelId="{D120E586-B55E-4825-87F0-6662B414D109}" type="presParOf" srcId="{DCB30092-E75B-4C22-91FF-97CF42B19F20}" destId="{9AA03B9F-AFF9-48DF-A4CE-69D9787D98F0}" srcOrd="2" destOrd="0" presId="urn:microsoft.com/office/officeart/2005/8/layout/process1"/>
    <dgm:cxn modelId="{7A3ABB4C-34FA-4628-AEA7-FFAC3DD4C6F8}" type="presParOf" srcId="{DCB30092-E75B-4C22-91FF-97CF42B19F20}" destId="{01847A8A-A177-49F2-A8D9-A3A08EBEA5B9}" srcOrd="3" destOrd="0" presId="urn:microsoft.com/office/officeart/2005/8/layout/process1"/>
    <dgm:cxn modelId="{291F2EAA-8F43-41D3-8130-DB0E7EF7E9FD}" type="presParOf" srcId="{01847A8A-A177-49F2-A8D9-A3A08EBEA5B9}" destId="{091EC816-774A-4A60-97AC-DE5F00D3C2C3}" srcOrd="0" destOrd="0" presId="urn:microsoft.com/office/officeart/2005/8/layout/process1"/>
    <dgm:cxn modelId="{BDA230F0-CD27-4CF2-8A03-7F531F63B063}" type="presParOf" srcId="{DCB30092-E75B-4C22-91FF-97CF42B19F20}" destId="{DB95E6BA-6FBF-417E-A4D8-953D471499F7}"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D6CB563-9695-44AA-AD82-245BA27482D4}" type="doc">
      <dgm:prSet loTypeId="urn:microsoft.com/office/officeart/2018/5/layout/IconLeaf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F16B7B5E-478E-436A-A76D-01603560F2BD}">
      <dgm:prSet/>
      <dgm:spPr/>
      <dgm:t>
        <a:bodyPr/>
        <a:lstStyle/>
        <a:p>
          <a:pPr>
            <a:defRPr cap="all"/>
          </a:pPr>
          <a:r>
            <a:rPr lang="en-GB"/>
            <a:t>All existing drivers medical staff will be affected by the change</a:t>
          </a:r>
          <a:endParaRPr lang="en-US"/>
        </a:p>
      </dgm:t>
    </dgm:pt>
    <dgm:pt modelId="{FF588B31-0C6F-47A5-BDC2-5C5E11C25494}" type="parTrans" cxnId="{50CAB66E-90DD-4BAA-ABFA-73B0BD330AA1}">
      <dgm:prSet/>
      <dgm:spPr/>
      <dgm:t>
        <a:bodyPr/>
        <a:lstStyle/>
        <a:p>
          <a:endParaRPr lang="en-US"/>
        </a:p>
      </dgm:t>
    </dgm:pt>
    <dgm:pt modelId="{70077B6E-45CF-4F34-AA3F-F2D35694740E}" type="sibTrans" cxnId="{50CAB66E-90DD-4BAA-ABFA-73B0BD330AA1}">
      <dgm:prSet/>
      <dgm:spPr/>
      <dgm:t>
        <a:bodyPr/>
        <a:lstStyle/>
        <a:p>
          <a:endParaRPr lang="en-US"/>
        </a:p>
      </dgm:t>
    </dgm:pt>
    <dgm:pt modelId="{DD1DF5F2-0784-49DB-B3D5-77191D60CE0A}">
      <dgm:prSet/>
      <dgm:spPr/>
      <dgm:t>
        <a:bodyPr/>
        <a:lstStyle/>
        <a:p>
          <a:pPr>
            <a:defRPr cap="all"/>
          </a:pPr>
          <a:r>
            <a:rPr lang="en-GB"/>
            <a:t>There will be a requirement for some to retrain and redeploy, others to be offered Voluntary Severence (potentially Compulsary at a later date)</a:t>
          </a:r>
          <a:endParaRPr lang="en-US"/>
        </a:p>
      </dgm:t>
    </dgm:pt>
    <dgm:pt modelId="{2D4DD257-7BEE-4C9C-8123-53F00B548770}" type="parTrans" cxnId="{3CB538DD-5399-4C87-9E96-39F8BDE26D45}">
      <dgm:prSet/>
      <dgm:spPr/>
      <dgm:t>
        <a:bodyPr/>
        <a:lstStyle/>
        <a:p>
          <a:endParaRPr lang="en-US"/>
        </a:p>
      </dgm:t>
    </dgm:pt>
    <dgm:pt modelId="{41F5C394-9B1F-4D94-9B1D-42947AD79BD3}" type="sibTrans" cxnId="{3CB538DD-5399-4C87-9E96-39F8BDE26D45}">
      <dgm:prSet/>
      <dgm:spPr/>
      <dgm:t>
        <a:bodyPr/>
        <a:lstStyle/>
        <a:p>
          <a:endParaRPr lang="en-US"/>
        </a:p>
      </dgm:t>
    </dgm:pt>
    <dgm:pt modelId="{BF99B4F6-D5AC-4824-890A-DAC196445888}">
      <dgm:prSet/>
      <dgm:spPr/>
      <dgm:t>
        <a:bodyPr/>
        <a:lstStyle/>
        <a:p>
          <a:pPr>
            <a:defRPr cap="all"/>
          </a:pPr>
          <a:r>
            <a:rPr lang="en-GB"/>
            <a:t>A number of existing staff will need to upskill to undertake roles within the department under the new model and to support business requirements.</a:t>
          </a:r>
          <a:endParaRPr lang="en-US"/>
        </a:p>
      </dgm:t>
    </dgm:pt>
    <dgm:pt modelId="{B3801A56-B12E-4AC6-9B50-E0A2BE7051B2}" type="parTrans" cxnId="{FF0AD9E8-C247-46EF-9497-0C1689E9DD1D}">
      <dgm:prSet/>
      <dgm:spPr/>
      <dgm:t>
        <a:bodyPr/>
        <a:lstStyle/>
        <a:p>
          <a:endParaRPr lang="en-US"/>
        </a:p>
      </dgm:t>
    </dgm:pt>
    <dgm:pt modelId="{49FE78FD-36F7-4A56-A26E-EDB37FB0D3A3}" type="sibTrans" cxnId="{FF0AD9E8-C247-46EF-9497-0C1689E9DD1D}">
      <dgm:prSet/>
      <dgm:spPr/>
      <dgm:t>
        <a:bodyPr/>
        <a:lstStyle/>
        <a:p>
          <a:endParaRPr lang="en-US"/>
        </a:p>
      </dgm:t>
    </dgm:pt>
    <dgm:pt modelId="{26FA299A-8BD9-4DC3-80EE-4BA7A748B027}">
      <dgm:prSet/>
      <dgm:spPr/>
      <dgm:t>
        <a:bodyPr/>
        <a:lstStyle/>
        <a:p>
          <a:pPr>
            <a:defRPr cap="all"/>
          </a:pPr>
          <a:r>
            <a:rPr lang="en-GB"/>
            <a:t>A project manager will be sought to manage the design and implementation processes</a:t>
          </a:r>
          <a:endParaRPr lang="en-US"/>
        </a:p>
      </dgm:t>
    </dgm:pt>
    <dgm:pt modelId="{7C52BE36-E62F-414E-9A2B-DBF809671DB1}" type="parTrans" cxnId="{BA862316-A0F1-458C-8F44-8A526F4C3635}">
      <dgm:prSet/>
      <dgm:spPr/>
      <dgm:t>
        <a:bodyPr/>
        <a:lstStyle/>
        <a:p>
          <a:endParaRPr lang="en-US"/>
        </a:p>
      </dgm:t>
    </dgm:pt>
    <dgm:pt modelId="{D36911FA-D38E-42C3-9F01-CECD89E09CAC}" type="sibTrans" cxnId="{BA862316-A0F1-458C-8F44-8A526F4C3635}">
      <dgm:prSet/>
      <dgm:spPr/>
      <dgm:t>
        <a:bodyPr/>
        <a:lstStyle/>
        <a:p>
          <a:endParaRPr lang="en-US"/>
        </a:p>
      </dgm:t>
    </dgm:pt>
    <dgm:pt modelId="{D7EBB430-2FB2-4C02-9D87-730662E5D7C4}">
      <dgm:prSet/>
      <dgm:spPr/>
      <dgm:t>
        <a:bodyPr/>
        <a:lstStyle/>
        <a:p>
          <a:pPr>
            <a:defRPr cap="all"/>
          </a:pPr>
          <a:r>
            <a:rPr lang="en-GB"/>
            <a:t>IT Personnel to design and maintain (based on existing AI package that is to be further developed to encompass this business requirement)</a:t>
          </a:r>
          <a:endParaRPr lang="en-US"/>
        </a:p>
      </dgm:t>
    </dgm:pt>
    <dgm:pt modelId="{672D7BF4-322F-4353-A0B1-40752B9E27F9}" type="parTrans" cxnId="{578A6967-2A0F-4A0C-B4F0-6014736DF6D1}">
      <dgm:prSet/>
      <dgm:spPr/>
      <dgm:t>
        <a:bodyPr/>
        <a:lstStyle/>
        <a:p>
          <a:endParaRPr lang="en-US"/>
        </a:p>
      </dgm:t>
    </dgm:pt>
    <dgm:pt modelId="{FB7CA68E-61BB-4E2A-97D3-B0494445D55C}" type="sibTrans" cxnId="{578A6967-2A0F-4A0C-B4F0-6014736DF6D1}">
      <dgm:prSet/>
      <dgm:spPr/>
      <dgm:t>
        <a:bodyPr/>
        <a:lstStyle/>
        <a:p>
          <a:endParaRPr lang="en-US"/>
        </a:p>
      </dgm:t>
    </dgm:pt>
    <dgm:pt modelId="{80CAF881-A0C4-4851-9D4A-0B7A7E8CECDA}">
      <dgm:prSet/>
      <dgm:spPr/>
      <dgm:t>
        <a:bodyPr/>
        <a:lstStyle/>
        <a:p>
          <a:pPr>
            <a:defRPr cap="all"/>
          </a:pPr>
          <a:r>
            <a:rPr lang="en-GB"/>
            <a:t>All staff that remain will need to undertake specific Civil Service AI training packages and achieve Prince 2 accreditation within a two year period of commencement of the project.</a:t>
          </a:r>
          <a:endParaRPr lang="en-US"/>
        </a:p>
      </dgm:t>
    </dgm:pt>
    <dgm:pt modelId="{0FFFB180-6B22-4B0D-B8F7-593E812F251D}" type="parTrans" cxnId="{B370DFC4-0678-4660-82D1-845177E68C0A}">
      <dgm:prSet/>
      <dgm:spPr/>
      <dgm:t>
        <a:bodyPr/>
        <a:lstStyle/>
        <a:p>
          <a:endParaRPr lang="en-US"/>
        </a:p>
      </dgm:t>
    </dgm:pt>
    <dgm:pt modelId="{AA4F3F13-020F-44AC-88A2-E2D142C0E6B2}" type="sibTrans" cxnId="{B370DFC4-0678-4660-82D1-845177E68C0A}">
      <dgm:prSet/>
      <dgm:spPr/>
      <dgm:t>
        <a:bodyPr/>
        <a:lstStyle/>
        <a:p>
          <a:endParaRPr lang="en-US"/>
        </a:p>
      </dgm:t>
    </dgm:pt>
    <dgm:pt modelId="{6666A023-9D27-4420-9752-CEC5F3916493}" type="pres">
      <dgm:prSet presAssocID="{5D6CB563-9695-44AA-AD82-245BA27482D4}" presName="root" presStyleCnt="0">
        <dgm:presLayoutVars>
          <dgm:dir/>
          <dgm:resizeHandles val="exact"/>
        </dgm:presLayoutVars>
      </dgm:prSet>
      <dgm:spPr/>
    </dgm:pt>
    <dgm:pt modelId="{6059505B-A02B-448B-BAE4-BF07605683F1}" type="pres">
      <dgm:prSet presAssocID="{F16B7B5E-478E-436A-A76D-01603560F2BD}" presName="compNode" presStyleCnt="0"/>
      <dgm:spPr/>
    </dgm:pt>
    <dgm:pt modelId="{75FCD864-23AE-44FA-BCB9-DA103640F918}" type="pres">
      <dgm:prSet presAssocID="{F16B7B5E-478E-436A-A76D-01603560F2BD}" presName="iconBgRect" presStyleLbl="bgShp" presStyleIdx="0" presStyleCnt="6"/>
      <dgm:spPr>
        <a:prstGeom prst="round2DiagRect">
          <a:avLst>
            <a:gd name="adj1" fmla="val 29727"/>
            <a:gd name="adj2" fmla="val 0"/>
          </a:avLst>
        </a:prstGeom>
      </dgm:spPr>
    </dgm:pt>
    <dgm:pt modelId="{C2B068A0-E907-404D-9195-22CEEA6A9F0A}" type="pres">
      <dgm:prSet presAssocID="{F16B7B5E-478E-436A-A76D-01603560F2BD}"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edical"/>
        </a:ext>
      </dgm:extLst>
    </dgm:pt>
    <dgm:pt modelId="{F493001E-C144-4728-9B09-FFD0E19BB5B9}" type="pres">
      <dgm:prSet presAssocID="{F16B7B5E-478E-436A-A76D-01603560F2BD}" presName="spaceRect" presStyleCnt="0"/>
      <dgm:spPr/>
    </dgm:pt>
    <dgm:pt modelId="{DCCEA1BE-AD2D-41A7-8F9E-7ACBCED5C75A}" type="pres">
      <dgm:prSet presAssocID="{F16B7B5E-478E-436A-A76D-01603560F2BD}" presName="textRect" presStyleLbl="revTx" presStyleIdx="0" presStyleCnt="6">
        <dgm:presLayoutVars>
          <dgm:chMax val="1"/>
          <dgm:chPref val="1"/>
        </dgm:presLayoutVars>
      </dgm:prSet>
      <dgm:spPr/>
    </dgm:pt>
    <dgm:pt modelId="{B4E6BD7C-A19D-408B-A7C1-4F47A4BC7C55}" type="pres">
      <dgm:prSet presAssocID="{70077B6E-45CF-4F34-AA3F-F2D35694740E}" presName="sibTrans" presStyleCnt="0"/>
      <dgm:spPr/>
    </dgm:pt>
    <dgm:pt modelId="{61507F46-D01A-4A13-A424-29F9E35F5429}" type="pres">
      <dgm:prSet presAssocID="{DD1DF5F2-0784-49DB-B3D5-77191D60CE0A}" presName="compNode" presStyleCnt="0"/>
      <dgm:spPr/>
    </dgm:pt>
    <dgm:pt modelId="{79C6AC6E-E5F4-474C-8769-90CA8C3FE84E}" type="pres">
      <dgm:prSet presAssocID="{DD1DF5F2-0784-49DB-B3D5-77191D60CE0A}" presName="iconBgRect" presStyleLbl="bgShp" presStyleIdx="1" presStyleCnt="6"/>
      <dgm:spPr>
        <a:prstGeom prst="round2DiagRect">
          <a:avLst>
            <a:gd name="adj1" fmla="val 29727"/>
            <a:gd name="adj2" fmla="val 0"/>
          </a:avLst>
        </a:prstGeom>
      </dgm:spPr>
    </dgm:pt>
    <dgm:pt modelId="{A7B5DE72-ECB0-4087-85A6-25741F42ABE1}" type="pres">
      <dgm:prSet presAssocID="{DD1DF5F2-0784-49DB-B3D5-77191D60CE0A}"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D0B02AA9-7233-4BEB-9B0C-25A5CCD48623}" type="pres">
      <dgm:prSet presAssocID="{DD1DF5F2-0784-49DB-B3D5-77191D60CE0A}" presName="spaceRect" presStyleCnt="0"/>
      <dgm:spPr/>
    </dgm:pt>
    <dgm:pt modelId="{B352BA55-4E56-4762-B5B7-4DBFABEDD5C1}" type="pres">
      <dgm:prSet presAssocID="{DD1DF5F2-0784-49DB-B3D5-77191D60CE0A}" presName="textRect" presStyleLbl="revTx" presStyleIdx="1" presStyleCnt="6">
        <dgm:presLayoutVars>
          <dgm:chMax val="1"/>
          <dgm:chPref val="1"/>
        </dgm:presLayoutVars>
      </dgm:prSet>
      <dgm:spPr/>
    </dgm:pt>
    <dgm:pt modelId="{706E223E-89C1-40E1-98E9-4BBBDFBC7197}" type="pres">
      <dgm:prSet presAssocID="{41F5C394-9B1F-4D94-9B1D-42947AD79BD3}" presName="sibTrans" presStyleCnt="0"/>
      <dgm:spPr/>
    </dgm:pt>
    <dgm:pt modelId="{02C4C0D9-E3D5-4593-875E-00F6A8B6A38A}" type="pres">
      <dgm:prSet presAssocID="{BF99B4F6-D5AC-4824-890A-DAC196445888}" presName="compNode" presStyleCnt="0"/>
      <dgm:spPr/>
    </dgm:pt>
    <dgm:pt modelId="{BD2AB554-B39E-4EE8-9B0B-36DE61682535}" type="pres">
      <dgm:prSet presAssocID="{BF99B4F6-D5AC-4824-890A-DAC196445888}" presName="iconBgRect" presStyleLbl="bgShp" presStyleIdx="2" presStyleCnt="6"/>
      <dgm:spPr>
        <a:prstGeom prst="round2DiagRect">
          <a:avLst>
            <a:gd name="adj1" fmla="val 29727"/>
            <a:gd name="adj2" fmla="val 0"/>
          </a:avLst>
        </a:prstGeom>
      </dgm:spPr>
    </dgm:pt>
    <dgm:pt modelId="{8EE32A41-5877-472A-A1DA-82976437037C}" type="pres">
      <dgm:prSet presAssocID="{BF99B4F6-D5AC-4824-890A-DAC196445888}"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ierarchy"/>
        </a:ext>
      </dgm:extLst>
    </dgm:pt>
    <dgm:pt modelId="{7311C75E-3ACD-407E-A616-CFAAC15EBB85}" type="pres">
      <dgm:prSet presAssocID="{BF99B4F6-D5AC-4824-890A-DAC196445888}" presName="spaceRect" presStyleCnt="0"/>
      <dgm:spPr/>
    </dgm:pt>
    <dgm:pt modelId="{54DEDB7E-5EDB-4B03-B04B-50E133277C23}" type="pres">
      <dgm:prSet presAssocID="{BF99B4F6-D5AC-4824-890A-DAC196445888}" presName="textRect" presStyleLbl="revTx" presStyleIdx="2" presStyleCnt="6">
        <dgm:presLayoutVars>
          <dgm:chMax val="1"/>
          <dgm:chPref val="1"/>
        </dgm:presLayoutVars>
      </dgm:prSet>
      <dgm:spPr/>
    </dgm:pt>
    <dgm:pt modelId="{6C3E63B5-9BDF-4184-84F1-E0D10228C713}" type="pres">
      <dgm:prSet presAssocID="{49FE78FD-36F7-4A56-A26E-EDB37FB0D3A3}" presName="sibTrans" presStyleCnt="0"/>
      <dgm:spPr/>
    </dgm:pt>
    <dgm:pt modelId="{0C3863E6-69D5-45E7-ADA1-7FE33B525B00}" type="pres">
      <dgm:prSet presAssocID="{26FA299A-8BD9-4DC3-80EE-4BA7A748B027}" presName="compNode" presStyleCnt="0"/>
      <dgm:spPr/>
    </dgm:pt>
    <dgm:pt modelId="{A452F74C-9F1E-4C6A-A654-604D8494D309}" type="pres">
      <dgm:prSet presAssocID="{26FA299A-8BD9-4DC3-80EE-4BA7A748B027}" presName="iconBgRect" presStyleLbl="bgShp" presStyleIdx="3" presStyleCnt="6"/>
      <dgm:spPr>
        <a:prstGeom prst="round2DiagRect">
          <a:avLst>
            <a:gd name="adj1" fmla="val 29727"/>
            <a:gd name="adj2" fmla="val 0"/>
          </a:avLst>
        </a:prstGeom>
      </dgm:spPr>
    </dgm:pt>
    <dgm:pt modelId="{15FB6525-9A01-4974-880A-569B5C4B3B4B}" type="pres">
      <dgm:prSet presAssocID="{26FA299A-8BD9-4DC3-80EE-4BA7A748B027}"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AC2F8DD1-9406-496F-AEE2-45B02544B53F}" type="pres">
      <dgm:prSet presAssocID="{26FA299A-8BD9-4DC3-80EE-4BA7A748B027}" presName="spaceRect" presStyleCnt="0"/>
      <dgm:spPr/>
    </dgm:pt>
    <dgm:pt modelId="{F85C72FA-E740-4439-9083-767ABDB3AC79}" type="pres">
      <dgm:prSet presAssocID="{26FA299A-8BD9-4DC3-80EE-4BA7A748B027}" presName="textRect" presStyleLbl="revTx" presStyleIdx="3" presStyleCnt="6">
        <dgm:presLayoutVars>
          <dgm:chMax val="1"/>
          <dgm:chPref val="1"/>
        </dgm:presLayoutVars>
      </dgm:prSet>
      <dgm:spPr/>
    </dgm:pt>
    <dgm:pt modelId="{59957C59-DD23-4352-B902-F27460D5F501}" type="pres">
      <dgm:prSet presAssocID="{D36911FA-D38E-42C3-9F01-CECD89E09CAC}" presName="sibTrans" presStyleCnt="0"/>
      <dgm:spPr/>
    </dgm:pt>
    <dgm:pt modelId="{0E48857B-618E-4218-A214-B6F08A575E9C}" type="pres">
      <dgm:prSet presAssocID="{D7EBB430-2FB2-4C02-9D87-730662E5D7C4}" presName="compNode" presStyleCnt="0"/>
      <dgm:spPr/>
    </dgm:pt>
    <dgm:pt modelId="{30A165DC-0992-4ACA-B3A5-64683159AC3F}" type="pres">
      <dgm:prSet presAssocID="{D7EBB430-2FB2-4C02-9D87-730662E5D7C4}" presName="iconBgRect" presStyleLbl="bgShp" presStyleIdx="4" presStyleCnt="6"/>
      <dgm:spPr>
        <a:prstGeom prst="round2DiagRect">
          <a:avLst>
            <a:gd name="adj1" fmla="val 29727"/>
            <a:gd name="adj2" fmla="val 0"/>
          </a:avLst>
        </a:prstGeom>
      </dgm:spPr>
    </dgm:pt>
    <dgm:pt modelId="{91A4498B-10C9-41A3-9D8F-3958103BCB71}" type="pres">
      <dgm:prSet presAssocID="{D7EBB430-2FB2-4C02-9D87-730662E5D7C4}"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Processor"/>
        </a:ext>
      </dgm:extLst>
    </dgm:pt>
    <dgm:pt modelId="{7CF12565-A26B-4D63-8713-3B527A36F681}" type="pres">
      <dgm:prSet presAssocID="{D7EBB430-2FB2-4C02-9D87-730662E5D7C4}" presName="spaceRect" presStyleCnt="0"/>
      <dgm:spPr/>
    </dgm:pt>
    <dgm:pt modelId="{AFDC36AE-2011-46D4-9D06-8E7E922B1C80}" type="pres">
      <dgm:prSet presAssocID="{D7EBB430-2FB2-4C02-9D87-730662E5D7C4}" presName="textRect" presStyleLbl="revTx" presStyleIdx="4" presStyleCnt="6">
        <dgm:presLayoutVars>
          <dgm:chMax val="1"/>
          <dgm:chPref val="1"/>
        </dgm:presLayoutVars>
      </dgm:prSet>
      <dgm:spPr/>
    </dgm:pt>
    <dgm:pt modelId="{21E6090A-DBAC-497E-A352-3A287A6F1B87}" type="pres">
      <dgm:prSet presAssocID="{FB7CA68E-61BB-4E2A-97D3-B0494445D55C}" presName="sibTrans" presStyleCnt="0"/>
      <dgm:spPr/>
    </dgm:pt>
    <dgm:pt modelId="{72EA7DE4-936A-4CA1-8BDE-168A93A9651C}" type="pres">
      <dgm:prSet presAssocID="{80CAF881-A0C4-4851-9D4A-0B7A7E8CECDA}" presName="compNode" presStyleCnt="0"/>
      <dgm:spPr/>
    </dgm:pt>
    <dgm:pt modelId="{CE2DC7E8-6E5E-4887-8CE7-A3178C2A0E73}" type="pres">
      <dgm:prSet presAssocID="{80CAF881-A0C4-4851-9D4A-0B7A7E8CECDA}" presName="iconBgRect" presStyleLbl="bgShp" presStyleIdx="5" presStyleCnt="6"/>
      <dgm:spPr>
        <a:prstGeom prst="round2DiagRect">
          <a:avLst>
            <a:gd name="adj1" fmla="val 29727"/>
            <a:gd name="adj2" fmla="val 0"/>
          </a:avLst>
        </a:prstGeom>
      </dgm:spPr>
    </dgm:pt>
    <dgm:pt modelId="{E05AC776-9945-41B3-BA8F-E56D449038E3}" type="pres">
      <dgm:prSet presAssocID="{80CAF881-A0C4-4851-9D4A-0B7A7E8CECDA}"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183CD841-CA53-4CD2-A74D-A1A61BF9F208}" type="pres">
      <dgm:prSet presAssocID="{80CAF881-A0C4-4851-9D4A-0B7A7E8CECDA}" presName="spaceRect" presStyleCnt="0"/>
      <dgm:spPr/>
    </dgm:pt>
    <dgm:pt modelId="{5ACC5112-CBC0-4232-A640-B6C0C5D41AD2}" type="pres">
      <dgm:prSet presAssocID="{80CAF881-A0C4-4851-9D4A-0B7A7E8CECDA}" presName="textRect" presStyleLbl="revTx" presStyleIdx="5" presStyleCnt="6">
        <dgm:presLayoutVars>
          <dgm:chMax val="1"/>
          <dgm:chPref val="1"/>
        </dgm:presLayoutVars>
      </dgm:prSet>
      <dgm:spPr/>
    </dgm:pt>
  </dgm:ptLst>
  <dgm:cxnLst>
    <dgm:cxn modelId="{BA862316-A0F1-458C-8F44-8A526F4C3635}" srcId="{5D6CB563-9695-44AA-AD82-245BA27482D4}" destId="{26FA299A-8BD9-4DC3-80EE-4BA7A748B027}" srcOrd="3" destOrd="0" parTransId="{7C52BE36-E62F-414E-9A2B-DBF809671DB1}" sibTransId="{D36911FA-D38E-42C3-9F01-CECD89E09CAC}"/>
    <dgm:cxn modelId="{978DD22E-C717-44F2-9064-2D714F6B7209}" type="presOf" srcId="{26FA299A-8BD9-4DC3-80EE-4BA7A748B027}" destId="{F85C72FA-E740-4439-9083-767ABDB3AC79}" srcOrd="0" destOrd="0" presId="urn:microsoft.com/office/officeart/2018/5/layout/IconLeafLabelList"/>
    <dgm:cxn modelId="{578A6967-2A0F-4A0C-B4F0-6014736DF6D1}" srcId="{5D6CB563-9695-44AA-AD82-245BA27482D4}" destId="{D7EBB430-2FB2-4C02-9D87-730662E5D7C4}" srcOrd="4" destOrd="0" parTransId="{672D7BF4-322F-4353-A0B1-40752B9E27F9}" sibTransId="{FB7CA68E-61BB-4E2A-97D3-B0494445D55C}"/>
    <dgm:cxn modelId="{50CAB66E-90DD-4BAA-ABFA-73B0BD330AA1}" srcId="{5D6CB563-9695-44AA-AD82-245BA27482D4}" destId="{F16B7B5E-478E-436A-A76D-01603560F2BD}" srcOrd="0" destOrd="0" parTransId="{FF588B31-0C6F-47A5-BDC2-5C5E11C25494}" sibTransId="{70077B6E-45CF-4F34-AA3F-F2D35694740E}"/>
    <dgm:cxn modelId="{9C31927E-43C4-470B-88FE-1578A202A394}" type="presOf" srcId="{DD1DF5F2-0784-49DB-B3D5-77191D60CE0A}" destId="{B352BA55-4E56-4762-B5B7-4DBFABEDD5C1}" srcOrd="0" destOrd="0" presId="urn:microsoft.com/office/officeart/2018/5/layout/IconLeafLabelList"/>
    <dgm:cxn modelId="{312CCA95-6CD7-42F6-BE80-7AE2E3227D20}" type="presOf" srcId="{BF99B4F6-D5AC-4824-890A-DAC196445888}" destId="{54DEDB7E-5EDB-4B03-B04B-50E133277C23}" srcOrd="0" destOrd="0" presId="urn:microsoft.com/office/officeart/2018/5/layout/IconLeafLabelList"/>
    <dgm:cxn modelId="{69F5B89B-DCCC-4BE6-BCF8-4B1EFB590037}" type="presOf" srcId="{5D6CB563-9695-44AA-AD82-245BA27482D4}" destId="{6666A023-9D27-4420-9752-CEC5F3916493}" srcOrd="0" destOrd="0" presId="urn:microsoft.com/office/officeart/2018/5/layout/IconLeafLabelList"/>
    <dgm:cxn modelId="{DDEA37B4-7C90-44E2-9914-87EB3533CCCE}" type="presOf" srcId="{D7EBB430-2FB2-4C02-9D87-730662E5D7C4}" destId="{AFDC36AE-2011-46D4-9D06-8E7E922B1C80}" srcOrd="0" destOrd="0" presId="urn:microsoft.com/office/officeart/2018/5/layout/IconLeafLabelList"/>
    <dgm:cxn modelId="{EA609EB9-9373-4968-AFCC-26A919F440EB}" type="presOf" srcId="{80CAF881-A0C4-4851-9D4A-0B7A7E8CECDA}" destId="{5ACC5112-CBC0-4232-A640-B6C0C5D41AD2}" srcOrd="0" destOrd="0" presId="urn:microsoft.com/office/officeart/2018/5/layout/IconLeafLabelList"/>
    <dgm:cxn modelId="{B370DFC4-0678-4660-82D1-845177E68C0A}" srcId="{5D6CB563-9695-44AA-AD82-245BA27482D4}" destId="{80CAF881-A0C4-4851-9D4A-0B7A7E8CECDA}" srcOrd="5" destOrd="0" parTransId="{0FFFB180-6B22-4B0D-B8F7-593E812F251D}" sibTransId="{AA4F3F13-020F-44AC-88A2-E2D142C0E6B2}"/>
    <dgm:cxn modelId="{3CB538DD-5399-4C87-9E96-39F8BDE26D45}" srcId="{5D6CB563-9695-44AA-AD82-245BA27482D4}" destId="{DD1DF5F2-0784-49DB-B3D5-77191D60CE0A}" srcOrd="1" destOrd="0" parTransId="{2D4DD257-7BEE-4C9C-8123-53F00B548770}" sibTransId="{41F5C394-9B1F-4D94-9B1D-42947AD79BD3}"/>
    <dgm:cxn modelId="{FF0AD9E8-C247-46EF-9497-0C1689E9DD1D}" srcId="{5D6CB563-9695-44AA-AD82-245BA27482D4}" destId="{BF99B4F6-D5AC-4824-890A-DAC196445888}" srcOrd="2" destOrd="0" parTransId="{B3801A56-B12E-4AC6-9B50-E0A2BE7051B2}" sibTransId="{49FE78FD-36F7-4A56-A26E-EDB37FB0D3A3}"/>
    <dgm:cxn modelId="{4C658BF0-8557-4057-AF31-A3513A524F1E}" type="presOf" srcId="{F16B7B5E-478E-436A-A76D-01603560F2BD}" destId="{DCCEA1BE-AD2D-41A7-8F9E-7ACBCED5C75A}" srcOrd="0" destOrd="0" presId="urn:microsoft.com/office/officeart/2018/5/layout/IconLeafLabelList"/>
    <dgm:cxn modelId="{BB33FE08-EDA2-4B0B-B575-59A22CBA2284}" type="presParOf" srcId="{6666A023-9D27-4420-9752-CEC5F3916493}" destId="{6059505B-A02B-448B-BAE4-BF07605683F1}" srcOrd="0" destOrd="0" presId="urn:microsoft.com/office/officeart/2018/5/layout/IconLeafLabelList"/>
    <dgm:cxn modelId="{9E62EE9C-2F37-4430-8140-699E6721E7FB}" type="presParOf" srcId="{6059505B-A02B-448B-BAE4-BF07605683F1}" destId="{75FCD864-23AE-44FA-BCB9-DA103640F918}" srcOrd="0" destOrd="0" presId="urn:microsoft.com/office/officeart/2018/5/layout/IconLeafLabelList"/>
    <dgm:cxn modelId="{D9E637FA-7508-4CE4-A189-A0E4597878D0}" type="presParOf" srcId="{6059505B-A02B-448B-BAE4-BF07605683F1}" destId="{C2B068A0-E907-404D-9195-22CEEA6A9F0A}" srcOrd="1" destOrd="0" presId="urn:microsoft.com/office/officeart/2018/5/layout/IconLeafLabelList"/>
    <dgm:cxn modelId="{9E5AEA1A-1E0D-4A33-9771-499C1B7D1CA9}" type="presParOf" srcId="{6059505B-A02B-448B-BAE4-BF07605683F1}" destId="{F493001E-C144-4728-9B09-FFD0E19BB5B9}" srcOrd="2" destOrd="0" presId="urn:microsoft.com/office/officeart/2018/5/layout/IconLeafLabelList"/>
    <dgm:cxn modelId="{73833A12-AB31-43F4-A6A0-A41ABABBA341}" type="presParOf" srcId="{6059505B-A02B-448B-BAE4-BF07605683F1}" destId="{DCCEA1BE-AD2D-41A7-8F9E-7ACBCED5C75A}" srcOrd="3" destOrd="0" presId="urn:microsoft.com/office/officeart/2018/5/layout/IconLeafLabelList"/>
    <dgm:cxn modelId="{164FC646-9A59-4D08-9B6A-64A4214413C5}" type="presParOf" srcId="{6666A023-9D27-4420-9752-CEC5F3916493}" destId="{B4E6BD7C-A19D-408B-A7C1-4F47A4BC7C55}" srcOrd="1" destOrd="0" presId="urn:microsoft.com/office/officeart/2018/5/layout/IconLeafLabelList"/>
    <dgm:cxn modelId="{3724BF3C-F219-4EC0-BB51-BFB2D3ECF7B9}" type="presParOf" srcId="{6666A023-9D27-4420-9752-CEC5F3916493}" destId="{61507F46-D01A-4A13-A424-29F9E35F5429}" srcOrd="2" destOrd="0" presId="urn:microsoft.com/office/officeart/2018/5/layout/IconLeafLabelList"/>
    <dgm:cxn modelId="{446F83D8-6F5A-4DFD-9A6D-28517307CD19}" type="presParOf" srcId="{61507F46-D01A-4A13-A424-29F9E35F5429}" destId="{79C6AC6E-E5F4-474C-8769-90CA8C3FE84E}" srcOrd="0" destOrd="0" presId="urn:microsoft.com/office/officeart/2018/5/layout/IconLeafLabelList"/>
    <dgm:cxn modelId="{4BA37B74-0A72-4701-9772-6E7183FE6F94}" type="presParOf" srcId="{61507F46-D01A-4A13-A424-29F9E35F5429}" destId="{A7B5DE72-ECB0-4087-85A6-25741F42ABE1}" srcOrd="1" destOrd="0" presId="urn:microsoft.com/office/officeart/2018/5/layout/IconLeafLabelList"/>
    <dgm:cxn modelId="{2B5ABD25-2557-408D-AEFE-0BB0866ACEDA}" type="presParOf" srcId="{61507F46-D01A-4A13-A424-29F9E35F5429}" destId="{D0B02AA9-7233-4BEB-9B0C-25A5CCD48623}" srcOrd="2" destOrd="0" presId="urn:microsoft.com/office/officeart/2018/5/layout/IconLeafLabelList"/>
    <dgm:cxn modelId="{9774D4C2-D071-4877-84C3-41A7F406AE9F}" type="presParOf" srcId="{61507F46-D01A-4A13-A424-29F9E35F5429}" destId="{B352BA55-4E56-4762-B5B7-4DBFABEDD5C1}" srcOrd="3" destOrd="0" presId="urn:microsoft.com/office/officeart/2018/5/layout/IconLeafLabelList"/>
    <dgm:cxn modelId="{308B4912-87E7-4D3D-A135-D7AB93A2DF6D}" type="presParOf" srcId="{6666A023-9D27-4420-9752-CEC5F3916493}" destId="{706E223E-89C1-40E1-98E9-4BBBDFBC7197}" srcOrd="3" destOrd="0" presId="urn:microsoft.com/office/officeart/2018/5/layout/IconLeafLabelList"/>
    <dgm:cxn modelId="{DCB0678A-F8E8-4AF2-A476-30DF8E8D91DF}" type="presParOf" srcId="{6666A023-9D27-4420-9752-CEC5F3916493}" destId="{02C4C0D9-E3D5-4593-875E-00F6A8B6A38A}" srcOrd="4" destOrd="0" presId="urn:microsoft.com/office/officeart/2018/5/layout/IconLeafLabelList"/>
    <dgm:cxn modelId="{8ACD2FF8-34A8-456E-B411-6874265E98E6}" type="presParOf" srcId="{02C4C0D9-E3D5-4593-875E-00F6A8B6A38A}" destId="{BD2AB554-B39E-4EE8-9B0B-36DE61682535}" srcOrd="0" destOrd="0" presId="urn:microsoft.com/office/officeart/2018/5/layout/IconLeafLabelList"/>
    <dgm:cxn modelId="{83F4DE2D-06B1-49AD-9113-D8A64BDC5070}" type="presParOf" srcId="{02C4C0D9-E3D5-4593-875E-00F6A8B6A38A}" destId="{8EE32A41-5877-472A-A1DA-82976437037C}" srcOrd="1" destOrd="0" presId="urn:microsoft.com/office/officeart/2018/5/layout/IconLeafLabelList"/>
    <dgm:cxn modelId="{DDF1E0B9-2D0C-4C25-8F39-5F04A4CCFCCB}" type="presParOf" srcId="{02C4C0D9-E3D5-4593-875E-00F6A8B6A38A}" destId="{7311C75E-3ACD-407E-A616-CFAAC15EBB85}" srcOrd="2" destOrd="0" presId="urn:microsoft.com/office/officeart/2018/5/layout/IconLeafLabelList"/>
    <dgm:cxn modelId="{CCE7BF26-8EE1-4CDB-90C6-CB6822C6F51E}" type="presParOf" srcId="{02C4C0D9-E3D5-4593-875E-00F6A8B6A38A}" destId="{54DEDB7E-5EDB-4B03-B04B-50E133277C23}" srcOrd="3" destOrd="0" presId="urn:microsoft.com/office/officeart/2018/5/layout/IconLeafLabelList"/>
    <dgm:cxn modelId="{DE1F3DA1-ABC7-4167-8828-F2E1CBBFBF4E}" type="presParOf" srcId="{6666A023-9D27-4420-9752-CEC5F3916493}" destId="{6C3E63B5-9BDF-4184-84F1-E0D10228C713}" srcOrd="5" destOrd="0" presId="urn:microsoft.com/office/officeart/2018/5/layout/IconLeafLabelList"/>
    <dgm:cxn modelId="{FE804A20-DFE3-41EB-8BC2-4313ED5289DA}" type="presParOf" srcId="{6666A023-9D27-4420-9752-CEC5F3916493}" destId="{0C3863E6-69D5-45E7-ADA1-7FE33B525B00}" srcOrd="6" destOrd="0" presId="urn:microsoft.com/office/officeart/2018/5/layout/IconLeafLabelList"/>
    <dgm:cxn modelId="{7F8E8DB7-625F-466C-BC94-5E56D8D89FCD}" type="presParOf" srcId="{0C3863E6-69D5-45E7-ADA1-7FE33B525B00}" destId="{A452F74C-9F1E-4C6A-A654-604D8494D309}" srcOrd="0" destOrd="0" presId="urn:microsoft.com/office/officeart/2018/5/layout/IconLeafLabelList"/>
    <dgm:cxn modelId="{D8BB5254-E494-4EAA-9D7E-4FF27F3045D8}" type="presParOf" srcId="{0C3863E6-69D5-45E7-ADA1-7FE33B525B00}" destId="{15FB6525-9A01-4974-880A-569B5C4B3B4B}" srcOrd="1" destOrd="0" presId="urn:microsoft.com/office/officeart/2018/5/layout/IconLeafLabelList"/>
    <dgm:cxn modelId="{5CA8D684-04F0-4721-B458-2AF95C08E673}" type="presParOf" srcId="{0C3863E6-69D5-45E7-ADA1-7FE33B525B00}" destId="{AC2F8DD1-9406-496F-AEE2-45B02544B53F}" srcOrd="2" destOrd="0" presId="urn:microsoft.com/office/officeart/2018/5/layout/IconLeafLabelList"/>
    <dgm:cxn modelId="{56EEA3B6-FB55-4D29-A2BC-E92D50E043D2}" type="presParOf" srcId="{0C3863E6-69D5-45E7-ADA1-7FE33B525B00}" destId="{F85C72FA-E740-4439-9083-767ABDB3AC79}" srcOrd="3" destOrd="0" presId="urn:microsoft.com/office/officeart/2018/5/layout/IconLeafLabelList"/>
    <dgm:cxn modelId="{6F0EDDCA-657B-454E-BF23-C79091BE4E69}" type="presParOf" srcId="{6666A023-9D27-4420-9752-CEC5F3916493}" destId="{59957C59-DD23-4352-B902-F27460D5F501}" srcOrd="7" destOrd="0" presId="urn:microsoft.com/office/officeart/2018/5/layout/IconLeafLabelList"/>
    <dgm:cxn modelId="{EFF79D1E-5841-4FE1-8E44-05A4DEF22898}" type="presParOf" srcId="{6666A023-9D27-4420-9752-CEC5F3916493}" destId="{0E48857B-618E-4218-A214-B6F08A575E9C}" srcOrd="8" destOrd="0" presId="urn:microsoft.com/office/officeart/2018/5/layout/IconLeafLabelList"/>
    <dgm:cxn modelId="{D7DB7050-859A-427C-A5A3-B70531C0A2B6}" type="presParOf" srcId="{0E48857B-618E-4218-A214-B6F08A575E9C}" destId="{30A165DC-0992-4ACA-B3A5-64683159AC3F}" srcOrd="0" destOrd="0" presId="urn:microsoft.com/office/officeart/2018/5/layout/IconLeafLabelList"/>
    <dgm:cxn modelId="{2B914614-3F87-4EF6-B3D3-E5959F26F04C}" type="presParOf" srcId="{0E48857B-618E-4218-A214-B6F08A575E9C}" destId="{91A4498B-10C9-41A3-9D8F-3958103BCB71}" srcOrd="1" destOrd="0" presId="urn:microsoft.com/office/officeart/2018/5/layout/IconLeafLabelList"/>
    <dgm:cxn modelId="{4FB5EBCF-8E7C-4129-9797-35737A8D4902}" type="presParOf" srcId="{0E48857B-618E-4218-A214-B6F08A575E9C}" destId="{7CF12565-A26B-4D63-8713-3B527A36F681}" srcOrd="2" destOrd="0" presId="urn:microsoft.com/office/officeart/2018/5/layout/IconLeafLabelList"/>
    <dgm:cxn modelId="{7DFDE61C-6918-4027-BD25-CDB6EA6516A2}" type="presParOf" srcId="{0E48857B-618E-4218-A214-B6F08A575E9C}" destId="{AFDC36AE-2011-46D4-9D06-8E7E922B1C80}" srcOrd="3" destOrd="0" presId="urn:microsoft.com/office/officeart/2018/5/layout/IconLeafLabelList"/>
    <dgm:cxn modelId="{419F956A-7E20-4124-8FAE-EA1E8CADF82E}" type="presParOf" srcId="{6666A023-9D27-4420-9752-CEC5F3916493}" destId="{21E6090A-DBAC-497E-A352-3A287A6F1B87}" srcOrd="9" destOrd="0" presId="urn:microsoft.com/office/officeart/2018/5/layout/IconLeafLabelList"/>
    <dgm:cxn modelId="{42444596-78E6-4C01-848A-135C5CCD3511}" type="presParOf" srcId="{6666A023-9D27-4420-9752-CEC5F3916493}" destId="{72EA7DE4-936A-4CA1-8BDE-168A93A9651C}" srcOrd="10" destOrd="0" presId="urn:microsoft.com/office/officeart/2018/5/layout/IconLeafLabelList"/>
    <dgm:cxn modelId="{D427F7D8-2690-46CE-BC72-3401EB49068C}" type="presParOf" srcId="{72EA7DE4-936A-4CA1-8BDE-168A93A9651C}" destId="{CE2DC7E8-6E5E-4887-8CE7-A3178C2A0E73}" srcOrd="0" destOrd="0" presId="urn:microsoft.com/office/officeart/2018/5/layout/IconLeafLabelList"/>
    <dgm:cxn modelId="{AACE846E-DA01-4A31-A49E-4D065DAA6609}" type="presParOf" srcId="{72EA7DE4-936A-4CA1-8BDE-168A93A9651C}" destId="{E05AC776-9945-41B3-BA8F-E56D449038E3}" srcOrd="1" destOrd="0" presId="urn:microsoft.com/office/officeart/2018/5/layout/IconLeafLabelList"/>
    <dgm:cxn modelId="{4BC15B0D-AF14-4B22-8E7C-009514370D96}" type="presParOf" srcId="{72EA7DE4-936A-4CA1-8BDE-168A93A9651C}" destId="{183CD841-CA53-4CD2-A74D-A1A61BF9F208}" srcOrd="2" destOrd="0" presId="urn:microsoft.com/office/officeart/2018/5/layout/IconLeafLabelList"/>
    <dgm:cxn modelId="{0E7A969B-DA32-4FBB-AA99-BA27BF82C477}" type="presParOf" srcId="{72EA7DE4-936A-4CA1-8BDE-168A93A9651C}" destId="{5ACC5112-CBC0-4232-A640-B6C0C5D41AD2}"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5E14192-8DF2-4100-9391-F3EEF434F2F7}" type="doc">
      <dgm:prSet loTypeId="urn:microsoft.com/office/officeart/2018/2/layout/IconLabelList" loCatId="icon" qsTypeId="urn:microsoft.com/office/officeart/2005/8/quickstyle/simple1" qsCatId="simple" csTypeId="urn:microsoft.com/office/officeart/2005/8/colors/colorful2" csCatId="colorful" phldr="1"/>
      <dgm:spPr/>
      <dgm:t>
        <a:bodyPr/>
        <a:lstStyle/>
        <a:p>
          <a:endParaRPr lang="en-US"/>
        </a:p>
      </dgm:t>
    </dgm:pt>
    <dgm:pt modelId="{E0389AF0-32EA-4086-B8C0-E6ED9BD0A90D}">
      <dgm:prSet/>
      <dgm:spPr/>
      <dgm:t>
        <a:bodyPr/>
        <a:lstStyle/>
        <a:p>
          <a:pPr>
            <a:lnSpc>
              <a:spcPct val="100000"/>
            </a:lnSpc>
          </a:pPr>
          <a:r>
            <a:rPr lang="en-GB"/>
            <a:t>The Automated system will be introduced to scan, check and test applications, rejecting any that are incomplete or require further supporting information with those that are complete progressing to a medical practitioner for review and advice followed by final review by decision maker prior to authorisation of license.</a:t>
          </a:r>
          <a:endParaRPr lang="en-US"/>
        </a:p>
      </dgm:t>
    </dgm:pt>
    <dgm:pt modelId="{0569CA85-D903-4CE1-B90E-2F4BE0B21DDD}" type="parTrans" cxnId="{386DF7CF-FB23-4454-A4C9-80E77F8C9350}">
      <dgm:prSet/>
      <dgm:spPr/>
      <dgm:t>
        <a:bodyPr/>
        <a:lstStyle/>
        <a:p>
          <a:endParaRPr lang="en-US"/>
        </a:p>
      </dgm:t>
    </dgm:pt>
    <dgm:pt modelId="{CEF52886-773E-4E3B-8945-650320437F72}" type="sibTrans" cxnId="{386DF7CF-FB23-4454-A4C9-80E77F8C9350}">
      <dgm:prSet/>
      <dgm:spPr/>
      <dgm:t>
        <a:bodyPr/>
        <a:lstStyle/>
        <a:p>
          <a:endParaRPr lang="en-US"/>
        </a:p>
      </dgm:t>
    </dgm:pt>
    <dgm:pt modelId="{1E5B27A2-04FC-4F1A-9603-66CC66E8740A}">
      <dgm:prSet/>
      <dgm:spPr/>
      <dgm:t>
        <a:bodyPr/>
        <a:lstStyle/>
        <a:p>
          <a:pPr>
            <a:lnSpc>
              <a:spcPct val="100000"/>
            </a:lnSpc>
          </a:pPr>
          <a:r>
            <a:rPr lang="en-GB"/>
            <a:t>Research undertaken within the Civil Service has shown that the use of AI in general business has saved as much as two working days for the agencies</a:t>
          </a:r>
          <a:endParaRPr lang="en-US"/>
        </a:p>
      </dgm:t>
    </dgm:pt>
    <dgm:pt modelId="{CD181595-E2B9-4960-BADC-53C2D582192F}" type="parTrans" cxnId="{3CC69CAA-0C5D-4A19-8324-1EA7892823F5}">
      <dgm:prSet/>
      <dgm:spPr/>
      <dgm:t>
        <a:bodyPr/>
        <a:lstStyle/>
        <a:p>
          <a:endParaRPr lang="en-US"/>
        </a:p>
      </dgm:t>
    </dgm:pt>
    <dgm:pt modelId="{59C68F3C-554B-4DEB-A4D9-B420301BA56F}" type="sibTrans" cxnId="{3CC69CAA-0C5D-4A19-8324-1EA7892823F5}">
      <dgm:prSet/>
      <dgm:spPr/>
      <dgm:t>
        <a:bodyPr/>
        <a:lstStyle/>
        <a:p>
          <a:endParaRPr lang="en-US"/>
        </a:p>
      </dgm:t>
    </dgm:pt>
    <dgm:pt modelId="{5B2E1988-B2F8-468E-B200-BB81ECECA968}">
      <dgm:prSet/>
      <dgm:spPr/>
      <dgm:t>
        <a:bodyPr/>
        <a:lstStyle/>
        <a:p>
          <a:pPr>
            <a:lnSpc>
              <a:spcPct val="100000"/>
            </a:lnSpc>
          </a:pPr>
          <a:r>
            <a:rPr lang="en-GB"/>
            <a:t>However, it is notable that current research suggests that over 53% of all staff do not believe that they have sufficient knowledge or skills set to work within an AI environment</a:t>
          </a:r>
          <a:endParaRPr lang="en-US"/>
        </a:p>
      </dgm:t>
    </dgm:pt>
    <dgm:pt modelId="{E76596B1-9BE7-4E41-B058-65AAB7CF72F9}" type="parTrans" cxnId="{26A351A7-9EF2-4F10-9C25-B002167A54AF}">
      <dgm:prSet/>
      <dgm:spPr/>
      <dgm:t>
        <a:bodyPr/>
        <a:lstStyle/>
        <a:p>
          <a:endParaRPr lang="en-US"/>
        </a:p>
      </dgm:t>
    </dgm:pt>
    <dgm:pt modelId="{1F191A2F-695E-4937-9941-A0389DAEC7BB}" type="sibTrans" cxnId="{26A351A7-9EF2-4F10-9C25-B002167A54AF}">
      <dgm:prSet/>
      <dgm:spPr/>
      <dgm:t>
        <a:bodyPr/>
        <a:lstStyle/>
        <a:p>
          <a:endParaRPr lang="en-US"/>
        </a:p>
      </dgm:t>
    </dgm:pt>
    <dgm:pt modelId="{1F4723EE-EF4B-49F4-8DA4-9F71AC0951D5}">
      <dgm:prSet/>
      <dgm:spPr/>
      <dgm:t>
        <a:bodyPr/>
        <a:lstStyle/>
        <a:p>
          <a:pPr>
            <a:lnSpc>
              <a:spcPct val="100000"/>
            </a:lnSpc>
          </a:pPr>
          <a:r>
            <a:rPr lang="en-GB"/>
            <a:t>That there is a legal obligation on the employer to ensure that staff have the necessary training and experience to undertake a role</a:t>
          </a:r>
          <a:endParaRPr lang="en-US"/>
        </a:p>
      </dgm:t>
    </dgm:pt>
    <dgm:pt modelId="{914F0792-B899-4990-9CCB-27896EF5884A}" type="parTrans" cxnId="{332D66D7-7985-4991-9D86-C629163A6A60}">
      <dgm:prSet/>
      <dgm:spPr/>
      <dgm:t>
        <a:bodyPr/>
        <a:lstStyle/>
        <a:p>
          <a:endParaRPr lang="en-US"/>
        </a:p>
      </dgm:t>
    </dgm:pt>
    <dgm:pt modelId="{C52E1277-F133-4A54-AFC0-0FCF511353D7}" type="sibTrans" cxnId="{332D66D7-7985-4991-9D86-C629163A6A60}">
      <dgm:prSet/>
      <dgm:spPr/>
      <dgm:t>
        <a:bodyPr/>
        <a:lstStyle/>
        <a:p>
          <a:endParaRPr lang="en-US"/>
        </a:p>
      </dgm:t>
    </dgm:pt>
    <dgm:pt modelId="{7C68A2F8-8438-4F87-AD26-134D13C3E8FC}">
      <dgm:prSet/>
      <dgm:spPr/>
      <dgm:t>
        <a:bodyPr/>
        <a:lstStyle/>
        <a:p>
          <a:pPr>
            <a:lnSpc>
              <a:spcPct val="100000"/>
            </a:lnSpc>
          </a:pPr>
          <a:r>
            <a:rPr lang="en-GB"/>
            <a:t>If this implementation is not effective, fails or attracts significant internal and external criticism, then public confidence will be lost</a:t>
          </a:r>
          <a:endParaRPr lang="en-US"/>
        </a:p>
      </dgm:t>
    </dgm:pt>
    <dgm:pt modelId="{3C88B3C6-6A09-45E4-89E6-A9F39227142C}" type="parTrans" cxnId="{F52AC6B7-DDAE-41CC-8053-D2F5F5B4E3A1}">
      <dgm:prSet/>
      <dgm:spPr/>
      <dgm:t>
        <a:bodyPr/>
        <a:lstStyle/>
        <a:p>
          <a:endParaRPr lang="en-US"/>
        </a:p>
      </dgm:t>
    </dgm:pt>
    <dgm:pt modelId="{6E58F3CE-718C-4423-BAC3-FB94FA370CA7}" type="sibTrans" cxnId="{F52AC6B7-DDAE-41CC-8053-D2F5F5B4E3A1}">
      <dgm:prSet/>
      <dgm:spPr/>
      <dgm:t>
        <a:bodyPr/>
        <a:lstStyle/>
        <a:p>
          <a:endParaRPr lang="en-US"/>
        </a:p>
      </dgm:t>
    </dgm:pt>
    <dgm:pt modelId="{B7A23F73-3FB1-4C88-8656-EE5F0F0CA0CE}" type="pres">
      <dgm:prSet presAssocID="{A5E14192-8DF2-4100-9391-F3EEF434F2F7}" presName="root" presStyleCnt="0">
        <dgm:presLayoutVars>
          <dgm:dir/>
          <dgm:resizeHandles val="exact"/>
        </dgm:presLayoutVars>
      </dgm:prSet>
      <dgm:spPr/>
    </dgm:pt>
    <dgm:pt modelId="{B94FDEFA-3EEA-4334-845A-BA0D943B0DDD}" type="pres">
      <dgm:prSet presAssocID="{E0389AF0-32EA-4086-B8C0-E6ED9BD0A90D}" presName="compNode" presStyleCnt="0"/>
      <dgm:spPr/>
    </dgm:pt>
    <dgm:pt modelId="{8EC27716-8E6F-4697-A18C-C5B072DE219D}" type="pres">
      <dgm:prSet presAssocID="{E0389AF0-32EA-4086-B8C0-E6ED9BD0A90D}"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Test tubes"/>
        </a:ext>
      </dgm:extLst>
    </dgm:pt>
    <dgm:pt modelId="{5B11D023-8718-48EB-BD77-ABD55C0CC66A}" type="pres">
      <dgm:prSet presAssocID="{E0389AF0-32EA-4086-B8C0-E6ED9BD0A90D}" presName="spaceRect" presStyleCnt="0"/>
      <dgm:spPr/>
    </dgm:pt>
    <dgm:pt modelId="{B054DDF7-AD4B-4054-B831-DDB50B8E18F2}" type="pres">
      <dgm:prSet presAssocID="{E0389AF0-32EA-4086-B8C0-E6ED9BD0A90D}" presName="textRect" presStyleLbl="revTx" presStyleIdx="0" presStyleCnt="5">
        <dgm:presLayoutVars>
          <dgm:chMax val="1"/>
          <dgm:chPref val="1"/>
        </dgm:presLayoutVars>
      </dgm:prSet>
      <dgm:spPr/>
    </dgm:pt>
    <dgm:pt modelId="{C383B9C0-0E65-4595-86C3-E3B68E98E31D}" type="pres">
      <dgm:prSet presAssocID="{CEF52886-773E-4E3B-8945-650320437F72}" presName="sibTrans" presStyleCnt="0"/>
      <dgm:spPr/>
    </dgm:pt>
    <dgm:pt modelId="{7E5178A6-6615-4E60-87DB-D5F5FAF4A880}" type="pres">
      <dgm:prSet presAssocID="{1E5B27A2-04FC-4F1A-9603-66CC66E8740A}" presName="compNode" presStyleCnt="0"/>
      <dgm:spPr/>
    </dgm:pt>
    <dgm:pt modelId="{33C578AD-7D0C-41E1-817B-9D25D3D3540E}" type="pres">
      <dgm:prSet presAssocID="{1E5B27A2-04FC-4F1A-9603-66CC66E8740A}"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siness Growth"/>
        </a:ext>
      </dgm:extLst>
    </dgm:pt>
    <dgm:pt modelId="{7424329E-7DEF-4E0D-849F-D7EA111F5B64}" type="pres">
      <dgm:prSet presAssocID="{1E5B27A2-04FC-4F1A-9603-66CC66E8740A}" presName="spaceRect" presStyleCnt="0"/>
      <dgm:spPr/>
    </dgm:pt>
    <dgm:pt modelId="{7171F2FF-5337-4567-B1F9-6B730A1082F4}" type="pres">
      <dgm:prSet presAssocID="{1E5B27A2-04FC-4F1A-9603-66CC66E8740A}" presName="textRect" presStyleLbl="revTx" presStyleIdx="1" presStyleCnt="5">
        <dgm:presLayoutVars>
          <dgm:chMax val="1"/>
          <dgm:chPref val="1"/>
        </dgm:presLayoutVars>
      </dgm:prSet>
      <dgm:spPr/>
    </dgm:pt>
    <dgm:pt modelId="{CF2EA2D6-D30E-4B46-ACC9-3222ED519F6C}" type="pres">
      <dgm:prSet presAssocID="{59C68F3C-554B-4DEB-A4D9-B420301BA56F}" presName="sibTrans" presStyleCnt="0"/>
      <dgm:spPr/>
    </dgm:pt>
    <dgm:pt modelId="{48C42E8C-F525-437E-A7F0-59CCC21AB9D3}" type="pres">
      <dgm:prSet presAssocID="{5B2E1988-B2F8-468E-B200-BB81ECECA968}" presName="compNode" presStyleCnt="0"/>
      <dgm:spPr/>
    </dgm:pt>
    <dgm:pt modelId="{D17BB273-0A62-4B11-9C42-629870EF7A3B}" type="pres">
      <dgm:prSet presAssocID="{5B2E1988-B2F8-468E-B200-BB81ECECA968}"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lassroom"/>
        </a:ext>
      </dgm:extLst>
    </dgm:pt>
    <dgm:pt modelId="{6F8D5DCA-1EAD-4246-A78C-E040B4C835DF}" type="pres">
      <dgm:prSet presAssocID="{5B2E1988-B2F8-468E-B200-BB81ECECA968}" presName="spaceRect" presStyleCnt="0"/>
      <dgm:spPr/>
    </dgm:pt>
    <dgm:pt modelId="{5548A322-2B89-4D3C-B7D4-8DCE6DCC1D6B}" type="pres">
      <dgm:prSet presAssocID="{5B2E1988-B2F8-468E-B200-BB81ECECA968}" presName="textRect" presStyleLbl="revTx" presStyleIdx="2" presStyleCnt="5">
        <dgm:presLayoutVars>
          <dgm:chMax val="1"/>
          <dgm:chPref val="1"/>
        </dgm:presLayoutVars>
      </dgm:prSet>
      <dgm:spPr/>
    </dgm:pt>
    <dgm:pt modelId="{5D746996-85DE-42CE-BC0F-12AF7FF710E1}" type="pres">
      <dgm:prSet presAssocID="{1F191A2F-695E-4937-9941-A0389DAEC7BB}" presName="sibTrans" presStyleCnt="0"/>
      <dgm:spPr/>
    </dgm:pt>
    <dgm:pt modelId="{E624A950-8323-4825-904E-E90AC09A999D}" type="pres">
      <dgm:prSet presAssocID="{1F4723EE-EF4B-49F4-8DA4-9F71AC0951D5}" presName="compNode" presStyleCnt="0"/>
      <dgm:spPr/>
    </dgm:pt>
    <dgm:pt modelId="{13065577-1C5E-47CB-900C-5DB8011BF513}" type="pres">
      <dgm:prSet presAssocID="{1F4723EE-EF4B-49F4-8DA4-9F71AC0951D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ffice Worker"/>
        </a:ext>
      </dgm:extLst>
    </dgm:pt>
    <dgm:pt modelId="{E9D1EB67-C55F-451C-B640-5342B1D450E7}" type="pres">
      <dgm:prSet presAssocID="{1F4723EE-EF4B-49F4-8DA4-9F71AC0951D5}" presName="spaceRect" presStyleCnt="0"/>
      <dgm:spPr/>
    </dgm:pt>
    <dgm:pt modelId="{4A62C7F7-9FA0-42A0-B7AE-9C1A5CD2466D}" type="pres">
      <dgm:prSet presAssocID="{1F4723EE-EF4B-49F4-8DA4-9F71AC0951D5}" presName="textRect" presStyleLbl="revTx" presStyleIdx="3" presStyleCnt="5">
        <dgm:presLayoutVars>
          <dgm:chMax val="1"/>
          <dgm:chPref val="1"/>
        </dgm:presLayoutVars>
      </dgm:prSet>
      <dgm:spPr/>
    </dgm:pt>
    <dgm:pt modelId="{122ECEE3-DA9A-4FEC-8A1B-7CEE5FD4428D}" type="pres">
      <dgm:prSet presAssocID="{C52E1277-F133-4A54-AFC0-0FCF511353D7}" presName="sibTrans" presStyleCnt="0"/>
      <dgm:spPr/>
    </dgm:pt>
    <dgm:pt modelId="{D54010E2-BEE3-43AD-809C-FA139CE3ABC3}" type="pres">
      <dgm:prSet presAssocID="{7C68A2F8-8438-4F87-AD26-134D13C3E8FC}" presName="compNode" presStyleCnt="0"/>
      <dgm:spPr/>
    </dgm:pt>
    <dgm:pt modelId="{A045A206-68A6-4B2C-A61F-272AC50E875F}" type="pres">
      <dgm:prSet presAssocID="{7C68A2F8-8438-4F87-AD26-134D13C3E8FC}"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Irritant"/>
        </a:ext>
      </dgm:extLst>
    </dgm:pt>
    <dgm:pt modelId="{57E40522-C126-4E03-8AC9-A4EA55D7CD28}" type="pres">
      <dgm:prSet presAssocID="{7C68A2F8-8438-4F87-AD26-134D13C3E8FC}" presName="spaceRect" presStyleCnt="0"/>
      <dgm:spPr/>
    </dgm:pt>
    <dgm:pt modelId="{7DC06781-BEB5-4742-B04D-C1D4EB8FEEAE}" type="pres">
      <dgm:prSet presAssocID="{7C68A2F8-8438-4F87-AD26-134D13C3E8FC}" presName="textRect" presStyleLbl="revTx" presStyleIdx="4" presStyleCnt="5">
        <dgm:presLayoutVars>
          <dgm:chMax val="1"/>
          <dgm:chPref val="1"/>
        </dgm:presLayoutVars>
      </dgm:prSet>
      <dgm:spPr/>
    </dgm:pt>
  </dgm:ptLst>
  <dgm:cxnLst>
    <dgm:cxn modelId="{B8A32005-74EF-4BA9-B02B-62EC3B2C81D0}" type="presOf" srcId="{5B2E1988-B2F8-468E-B200-BB81ECECA968}" destId="{5548A322-2B89-4D3C-B7D4-8DCE6DCC1D6B}" srcOrd="0" destOrd="0" presId="urn:microsoft.com/office/officeart/2018/2/layout/IconLabelList"/>
    <dgm:cxn modelId="{F6586047-3114-488D-9EF4-8F0B0403593B}" type="presOf" srcId="{E0389AF0-32EA-4086-B8C0-E6ED9BD0A90D}" destId="{B054DDF7-AD4B-4054-B831-DDB50B8E18F2}" srcOrd="0" destOrd="0" presId="urn:microsoft.com/office/officeart/2018/2/layout/IconLabelList"/>
    <dgm:cxn modelId="{0F74BE73-158D-4AEF-9CB8-2E485E4AAF34}" type="presOf" srcId="{7C68A2F8-8438-4F87-AD26-134D13C3E8FC}" destId="{7DC06781-BEB5-4742-B04D-C1D4EB8FEEAE}" srcOrd="0" destOrd="0" presId="urn:microsoft.com/office/officeart/2018/2/layout/IconLabelList"/>
    <dgm:cxn modelId="{F7130A5A-334C-48D9-80B1-4FCEF35C3C39}" type="presOf" srcId="{1F4723EE-EF4B-49F4-8DA4-9F71AC0951D5}" destId="{4A62C7F7-9FA0-42A0-B7AE-9C1A5CD2466D}" srcOrd="0" destOrd="0" presId="urn:microsoft.com/office/officeart/2018/2/layout/IconLabelList"/>
    <dgm:cxn modelId="{937F8387-DB89-485E-AE5F-43B11A0468EC}" type="presOf" srcId="{A5E14192-8DF2-4100-9391-F3EEF434F2F7}" destId="{B7A23F73-3FB1-4C88-8656-EE5F0F0CA0CE}" srcOrd="0" destOrd="0" presId="urn:microsoft.com/office/officeart/2018/2/layout/IconLabelList"/>
    <dgm:cxn modelId="{B6FE2A88-F215-40C7-BCB3-47AAE8C4DC5E}" type="presOf" srcId="{1E5B27A2-04FC-4F1A-9603-66CC66E8740A}" destId="{7171F2FF-5337-4567-B1F9-6B730A1082F4}" srcOrd="0" destOrd="0" presId="urn:microsoft.com/office/officeart/2018/2/layout/IconLabelList"/>
    <dgm:cxn modelId="{26A351A7-9EF2-4F10-9C25-B002167A54AF}" srcId="{A5E14192-8DF2-4100-9391-F3EEF434F2F7}" destId="{5B2E1988-B2F8-468E-B200-BB81ECECA968}" srcOrd="2" destOrd="0" parTransId="{E76596B1-9BE7-4E41-B058-65AAB7CF72F9}" sibTransId="{1F191A2F-695E-4937-9941-A0389DAEC7BB}"/>
    <dgm:cxn modelId="{3CC69CAA-0C5D-4A19-8324-1EA7892823F5}" srcId="{A5E14192-8DF2-4100-9391-F3EEF434F2F7}" destId="{1E5B27A2-04FC-4F1A-9603-66CC66E8740A}" srcOrd="1" destOrd="0" parTransId="{CD181595-E2B9-4960-BADC-53C2D582192F}" sibTransId="{59C68F3C-554B-4DEB-A4D9-B420301BA56F}"/>
    <dgm:cxn modelId="{F52AC6B7-DDAE-41CC-8053-D2F5F5B4E3A1}" srcId="{A5E14192-8DF2-4100-9391-F3EEF434F2F7}" destId="{7C68A2F8-8438-4F87-AD26-134D13C3E8FC}" srcOrd="4" destOrd="0" parTransId="{3C88B3C6-6A09-45E4-89E6-A9F39227142C}" sibTransId="{6E58F3CE-718C-4423-BAC3-FB94FA370CA7}"/>
    <dgm:cxn modelId="{386DF7CF-FB23-4454-A4C9-80E77F8C9350}" srcId="{A5E14192-8DF2-4100-9391-F3EEF434F2F7}" destId="{E0389AF0-32EA-4086-B8C0-E6ED9BD0A90D}" srcOrd="0" destOrd="0" parTransId="{0569CA85-D903-4CE1-B90E-2F4BE0B21DDD}" sibTransId="{CEF52886-773E-4E3B-8945-650320437F72}"/>
    <dgm:cxn modelId="{332D66D7-7985-4991-9D86-C629163A6A60}" srcId="{A5E14192-8DF2-4100-9391-F3EEF434F2F7}" destId="{1F4723EE-EF4B-49F4-8DA4-9F71AC0951D5}" srcOrd="3" destOrd="0" parTransId="{914F0792-B899-4990-9CCB-27896EF5884A}" sibTransId="{C52E1277-F133-4A54-AFC0-0FCF511353D7}"/>
    <dgm:cxn modelId="{AB3FF234-7019-44B7-8DA8-5CD9328414A3}" type="presParOf" srcId="{B7A23F73-3FB1-4C88-8656-EE5F0F0CA0CE}" destId="{B94FDEFA-3EEA-4334-845A-BA0D943B0DDD}" srcOrd="0" destOrd="0" presId="urn:microsoft.com/office/officeart/2018/2/layout/IconLabelList"/>
    <dgm:cxn modelId="{0F11E736-563E-40FA-8903-4C1825C83071}" type="presParOf" srcId="{B94FDEFA-3EEA-4334-845A-BA0D943B0DDD}" destId="{8EC27716-8E6F-4697-A18C-C5B072DE219D}" srcOrd="0" destOrd="0" presId="urn:microsoft.com/office/officeart/2018/2/layout/IconLabelList"/>
    <dgm:cxn modelId="{38AA0C65-69CA-40C5-886E-953C4A7490B3}" type="presParOf" srcId="{B94FDEFA-3EEA-4334-845A-BA0D943B0DDD}" destId="{5B11D023-8718-48EB-BD77-ABD55C0CC66A}" srcOrd="1" destOrd="0" presId="urn:microsoft.com/office/officeart/2018/2/layout/IconLabelList"/>
    <dgm:cxn modelId="{33A50652-8B6F-4298-B9EE-100FFB9DCEFA}" type="presParOf" srcId="{B94FDEFA-3EEA-4334-845A-BA0D943B0DDD}" destId="{B054DDF7-AD4B-4054-B831-DDB50B8E18F2}" srcOrd="2" destOrd="0" presId="urn:microsoft.com/office/officeart/2018/2/layout/IconLabelList"/>
    <dgm:cxn modelId="{3F25B523-1F71-4FAF-B0C7-8A12D018B578}" type="presParOf" srcId="{B7A23F73-3FB1-4C88-8656-EE5F0F0CA0CE}" destId="{C383B9C0-0E65-4595-86C3-E3B68E98E31D}" srcOrd="1" destOrd="0" presId="urn:microsoft.com/office/officeart/2018/2/layout/IconLabelList"/>
    <dgm:cxn modelId="{7D297D33-55D6-462D-9FFD-B380913B02E3}" type="presParOf" srcId="{B7A23F73-3FB1-4C88-8656-EE5F0F0CA0CE}" destId="{7E5178A6-6615-4E60-87DB-D5F5FAF4A880}" srcOrd="2" destOrd="0" presId="urn:microsoft.com/office/officeart/2018/2/layout/IconLabelList"/>
    <dgm:cxn modelId="{17410B3E-6FE6-47BC-B76C-9FA2742A53A7}" type="presParOf" srcId="{7E5178A6-6615-4E60-87DB-D5F5FAF4A880}" destId="{33C578AD-7D0C-41E1-817B-9D25D3D3540E}" srcOrd="0" destOrd="0" presId="urn:microsoft.com/office/officeart/2018/2/layout/IconLabelList"/>
    <dgm:cxn modelId="{9CBCADB9-7D98-4529-9CCF-3FC1D607A495}" type="presParOf" srcId="{7E5178A6-6615-4E60-87DB-D5F5FAF4A880}" destId="{7424329E-7DEF-4E0D-849F-D7EA111F5B64}" srcOrd="1" destOrd="0" presId="urn:microsoft.com/office/officeart/2018/2/layout/IconLabelList"/>
    <dgm:cxn modelId="{114B9D75-15BD-4129-B8A8-B0F570540A45}" type="presParOf" srcId="{7E5178A6-6615-4E60-87DB-D5F5FAF4A880}" destId="{7171F2FF-5337-4567-B1F9-6B730A1082F4}" srcOrd="2" destOrd="0" presId="urn:microsoft.com/office/officeart/2018/2/layout/IconLabelList"/>
    <dgm:cxn modelId="{8D9521C5-B18C-4EEC-9856-8511466E0DEA}" type="presParOf" srcId="{B7A23F73-3FB1-4C88-8656-EE5F0F0CA0CE}" destId="{CF2EA2D6-D30E-4B46-ACC9-3222ED519F6C}" srcOrd="3" destOrd="0" presId="urn:microsoft.com/office/officeart/2018/2/layout/IconLabelList"/>
    <dgm:cxn modelId="{E9292E9D-B3BB-4867-9EF0-6DD47324B051}" type="presParOf" srcId="{B7A23F73-3FB1-4C88-8656-EE5F0F0CA0CE}" destId="{48C42E8C-F525-437E-A7F0-59CCC21AB9D3}" srcOrd="4" destOrd="0" presId="urn:microsoft.com/office/officeart/2018/2/layout/IconLabelList"/>
    <dgm:cxn modelId="{F1D553D0-1154-400F-A5AD-3715FFA5AC0B}" type="presParOf" srcId="{48C42E8C-F525-437E-A7F0-59CCC21AB9D3}" destId="{D17BB273-0A62-4B11-9C42-629870EF7A3B}" srcOrd="0" destOrd="0" presId="urn:microsoft.com/office/officeart/2018/2/layout/IconLabelList"/>
    <dgm:cxn modelId="{B970C1D1-AB66-44D4-A3E3-7017AE5EFF41}" type="presParOf" srcId="{48C42E8C-F525-437E-A7F0-59CCC21AB9D3}" destId="{6F8D5DCA-1EAD-4246-A78C-E040B4C835DF}" srcOrd="1" destOrd="0" presId="urn:microsoft.com/office/officeart/2018/2/layout/IconLabelList"/>
    <dgm:cxn modelId="{3F0C680F-4930-4395-A664-24A9900F25FB}" type="presParOf" srcId="{48C42E8C-F525-437E-A7F0-59CCC21AB9D3}" destId="{5548A322-2B89-4D3C-B7D4-8DCE6DCC1D6B}" srcOrd="2" destOrd="0" presId="urn:microsoft.com/office/officeart/2018/2/layout/IconLabelList"/>
    <dgm:cxn modelId="{A7A4402F-192E-4803-B73D-D6F4370AA01B}" type="presParOf" srcId="{B7A23F73-3FB1-4C88-8656-EE5F0F0CA0CE}" destId="{5D746996-85DE-42CE-BC0F-12AF7FF710E1}" srcOrd="5" destOrd="0" presId="urn:microsoft.com/office/officeart/2018/2/layout/IconLabelList"/>
    <dgm:cxn modelId="{1BBE2439-066F-43F5-83A9-3D90C0494A30}" type="presParOf" srcId="{B7A23F73-3FB1-4C88-8656-EE5F0F0CA0CE}" destId="{E624A950-8323-4825-904E-E90AC09A999D}" srcOrd="6" destOrd="0" presId="urn:microsoft.com/office/officeart/2018/2/layout/IconLabelList"/>
    <dgm:cxn modelId="{F3F39E1B-155D-49F1-AF80-E60A51A12AB4}" type="presParOf" srcId="{E624A950-8323-4825-904E-E90AC09A999D}" destId="{13065577-1C5E-47CB-900C-5DB8011BF513}" srcOrd="0" destOrd="0" presId="urn:microsoft.com/office/officeart/2018/2/layout/IconLabelList"/>
    <dgm:cxn modelId="{BB49CA1B-CFB0-43EE-B2B9-5C6ED7DDB6B2}" type="presParOf" srcId="{E624A950-8323-4825-904E-E90AC09A999D}" destId="{E9D1EB67-C55F-451C-B640-5342B1D450E7}" srcOrd="1" destOrd="0" presId="urn:microsoft.com/office/officeart/2018/2/layout/IconLabelList"/>
    <dgm:cxn modelId="{B569E29C-0413-49DB-8FC1-814F7A2E097E}" type="presParOf" srcId="{E624A950-8323-4825-904E-E90AC09A999D}" destId="{4A62C7F7-9FA0-42A0-B7AE-9C1A5CD2466D}" srcOrd="2" destOrd="0" presId="urn:microsoft.com/office/officeart/2018/2/layout/IconLabelList"/>
    <dgm:cxn modelId="{B01B1E6D-FE76-436E-ADB7-FFC727AEDD53}" type="presParOf" srcId="{B7A23F73-3FB1-4C88-8656-EE5F0F0CA0CE}" destId="{122ECEE3-DA9A-4FEC-8A1B-7CEE5FD4428D}" srcOrd="7" destOrd="0" presId="urn:microsoft.com/office/officeart/2018/2/layout/IconLabelList"/>
    <dgm:cxn modelId="{A15FB796-1F0C-4E06-A55C-899E9D7B7599}" type="presParOf" srcId="{B7A23F73-3FB1-4C88-8656-EE5F0F0CA0CE}" destId="{D54010E2-BEE3-43AD-809C-FA139CE3ABC3}" srcOrd="8" destOrd="0" presId="urn:microsoft.com/office/officeart/2018/2/layout/IconLabelList"/>
    <dgm:cxn modelId="{94F79476-E831-4450-92A9-828311447817}" type="presParOf" srcId="{D54010E2-BEE3-43AD-809C-FA139CE3ABC3}" destId="{A045A206-68A6-4B2C-A61F-272AC50E875F}" srcOrd="0" destOrd="0" presId="urn:microsoft.com/office/officeart/2018/2/layout/IconLabelList"/>
    <dgm:cxn modelId="{7B097406-833C-48F6-8FC7-C7FD3C552278}" type="presParOf" srcId="{D54010E2-BEE3-43AD-809C-FA139CE3ABC3}" destId="{57E40522-C126-4E03-8AC9-A4EA55D7CD28}" srcOrd="1" destOrd="0" presId="urn:microsoft.com/office/officeart/2018/2/layout/IconLabelList"/>
    <dgm:cxn modelId="{F3B2D373-8A9D-43C8-BB3A-B6C406EDAEAE}" type="presParOf" srcId="{D54010E2-BEE3-43AD-809C-FA139CE3ABC3}" destId="{7DC06781-BEB5-4742-B04D-C1D4EB8FEEAE}"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E69EA60-937B-4791-B52B-48F02FD40A41}"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E6C677F4-9614-456C-B193-04BBD827A9C3}">
      <dgm:prSet/>
      <dgm:spPr/>
      <dgm:t>
        <a:bodyPr/>
        <a:lstStyle/>
        <a:p>
          <a:r>
            <a:rPr lang="en-GB"/>
            <a:t>Why?</a:t>
          </a:r>
          <a:endParaRPr lang="en-US"/>
        </a:p>
      </dgm:t>
    </dgm:pt>
    <dgm:pt modelId="{E2CB51DC-73ED-4BD0-BFA8-80250B1DA399}" type="parTrans" cxnId="{06D9F55D-848A-4775-8FAB-95B76FEA45E6}">
      <dgm:prSet/>
      <dgm:spPr/>
      <dgm:t>
        <a:bodyPr/>
        <a:lstStyle/>
        <a:p>
          <a:endParaRPr lang="en-US"/>
        </a:p>
      </dgm:t>
    </dgm:pt>
    <dgm:pt modelId="{81E6B1E9-AE61-4370-9D9F-984C816B9E6A}" type="sibTrans" cxnId="{06D9F55D-848A-4775-8FAB-95B76FEA45E6}">
      <dgm:prSet/>
      <dgm:spPr/>
      <dgm:t>
        <a:bodyPr/>
        <a:lstStyle/>
        <a:p>
          <a:endParaRPr lang="en-US"/>
        </a:p>
      </dgm:t>
    </dgm:pt>
    <dgm:pt modelId="{43A91348-25A4-4754-8A42-BCFEA691B803}">
      <dgm:prSet/>
      <dgm:spPr/>
      <dgm:t>
        <a:bodyPr/>
        <a:lstStyle/>
        <a:p>
          <a:r>
            <a:rPr lang="en-GB"/>
            <a:t>To ensure that the Agency is able to deliver a service that is acceptable, in a timely and professional manner</a:t>
          </a:r>
          <a:endParaRPr lang="en-US"/>
        </a:p>
      </dgm:t>
    </dgm:pt>
    <dgm:pt modelId="{2C32A8DD-7378-40B8-AF28-76B8593E6980}" type="parTrans" cxnId="{D844CD7C-E1F1-4838-B17A-FEBD60D743C7}">
      <dgm:prSet/>
      <dgm:spPr/>
      <dgm:t>
        <a:bodyPr/>
        <a:lstStyle/>
        <a:p>
          <a:endParaRPr lang="en-US"/>
        </a:p>
      </dgm:t>
    </dgm:pt>
    <dgm:pt modelId="{3D0E8E9E-4CE6-4D3F-9730-CA59B1B3EB30}" type="sibTrans" cxnId="{D844CD7C-E1F1-4838-B17A-FEBD60D743C7}">
      <dgm:prSet/>
      <dgm:spPr/>
      <dgm:t>
        <a:bodyPr/>
        <a:lstStyle/>
        <a:p>
          <a:endParaRPr lang="en-US"/>
        </a:p>
      </dgm:t>
    </dgm:pt>
    <dgm:pt modelId="{4A934C19-2353-49E3-B981-228C3E44774B}">
      <dgm:prSet/>
      <dgm:spPr/>
      <dgm:t>
        <a:bodyPr/>
        <a:lstStyle/>
        <a:p>
          <a:r>
            <a:rPr lang="en-GB"/>
            <a:t>To Utilise AI facilities as required by central government objectives</a:t>
          </a:r>
          <a:endParaRPr lang="en-US"/>
        </a:p>
      </dgm:t>
    </dgm:pt>
    <dgm:pt modelId="{295D7882-A049-43B8-AABC-706CB1E3BEDB}" type="parTrans" cxnId="{58C7525D-0E50-468E-A8DD-68EE3420B1BB}">
      <dgm:prSet/>
      <dgm:spPr/>
      <dgm:t>
        <a:bodyPr/>
        <a:lstStyle/>
        <a:p>
          <a:endParaRPr lang="en-US"/>
        </a:p>
      </dgm:t>
    </dgm:pt>
    <dgm:pt modelId="{253C5975-00AB-4A70-B873-84A616CB0F2D}" type="sibTrans" cxnId="{58C7525D-0E50-468E-A8DD-68EE3420B1BB}">
      <dgm:prSet/>
      <dgm:spPr/>
      <dgm:t>
        <a:bodyPr/>
        <a:lstStyle/>
        <a:p>
          <a:endParaRPr lang="en-US"/>
        </a:p>
      </dgm:t>
    </dgm:pt>
    <dgm:pt modelId="{D1B9418E-FEB1-43A9-B558-31025F5F79A7}">
      <dgm:prSet/>
      <dgm:spPr/>
      <dgm:t>
        <a:bodyPr/>
        <a:lstStyle/>
        <a:p>
          <a:r>
            <a:rPr lang="en-GB"/>
            <a:t>To create a workforce that is able to work and continue to work within this evolving field</a:t>
          </a:r>
          <a:endParaRPr lang="en-US"/>
        </a:p>
      </dgm:t>
    </dgm:pt>
    <dgm:pt modelId="{F834A5E0-D100-4DB8-9F0C-A424211944BF}" type="parTrans" cxnId="{BE5AF505-C1D8-46BC-AD27-57531B4CB745}">
      <dgm:prSet/>
      <dgm:spPr/>
      <dgm:t>
        <a:bodyPr/>
        <a:lstStyle/>
        <a:p>
          <a:endParaRPr lang="en-US"/>
        </a:p>
      </dgm:t>
    </dgm:pt>
    <dgm:pt modelId="{5DD4AFD8-9F8B-4D0A-A6E9-AC1FCFAB20EA}" type="sibTrans" cxnId="{BE5AF505-C1D8-46BC-AD27-57531B4CB745}">
      <dgm:prSet/>
      <dgm:spPr/>
      <dgm:t>
        <a:bodyPr/>
        <a:lstStyle/>
        <a:p>
          <a:endParaRPr lang="en-US"/>
        </a:p>
      </dgm:t>
    </dgm:pt>
    <dgm:pt modelId="{BB5B63BA-9B08-4366-9684-C82637F4B8B1}">
      <dgm:prSet/>
      <dgm:spPr/>
      <dgm:t>
        <a:bodyPr/>
        <a:lstStyle/>
        <a:p>
          <a:r>
            <a:rPr lang="en-GB"/>
            <a:t>To ensure that the organisation has an effective document system and that staff and systems are able to protect the publics information from fraud, abuse, cyber attack and,</a:t>
          </a:r>
          <a:endParaRPr lang="en-US"/>
        </a:p>
      </dgm:t>
    </dgm:pt>
    <dgm:pt modelId="{6663DA89-22F7-4574-9604-6139F9F7B620}" type="parTrans" cxnId="{1B395B41-9408-4C40-9EEB-69E8C2B81CD7}">
      <dgm:prSet/>
      <dgm:spPr/>
      <dgm:t>
        <a:bodyPr/>
        <a:lstStyle/>
        <a:p>
          <a:endParaRPr lang="en-US"/>
        </a:p>
      </dgm:t>
    </dgm:pt>
    <dgm:pt modelId="{52FB9E4A-D189-481A-898D-90604D405EF3}" type="sibTrans" cxnId="{1B395B41-9408-4C40-9EEB-69E8C2B81CD7}">
      <dgm:prSet/>
      <dgm:spPr/>
      <dgm:t>
        <a:bodyPr/>
        <a:lstStyle/>
        <a:p>
          <a:endParaRPr lang="en-US"/>
        </a:p>
      </dgm:t>
    </dgm:pt>
    <dgm:pt modelId="{C65D12A4-9BD0-499D-B50D-E1B08CF08BBA}">
      <dgm:prSet/>
      <dgm:spPr/>
      <dgm:t>
        <a:bodyPr/>
        <a:lstStyle/>
        <a:p>
          <a:r>
            <a:rPr lang="en-GB"/>
            <a:t>To ensure that law enforcement agencies, insurance companies and Court’s have up to date information when dealing with the motorist which in turn will contribute to safer road networks.</a:t>
          </a:r>
          <a:endParaRPr lang="en-US"/>
        </a:p>
      </dgm:t>
    </dgm:pt>
    <dgm:pt modelId="{0F14B2F9-F399-49DA-B41C-E02DE927378D}" type="parTrans" cxnId="{2ABD8426-0BCB-4AF5-9AE5-9597A8AB6FF1}">
      <dgm:prSet/>
      <dgm:spPr/>
      <dgm:t>
        <a:bodyPr/>
        <a:lstStyle/>
        <a:p>
          <a:endParaRPr lang="en-US"/>
        </a:p>
      </dgm:t>
    </dgm:pt>
    <dgm:pt modelId="{FF5FB9E8-2A7D-48D4-8A13-895AB4AEFFB6}" type="sibTrans" cxnId="{2ABD8426-0BCB-4AF5-9AE5-9597A8AB6FF1}">
      <dgm:prSet/>
      <dgm:spPr/>
      <dgm:t>
        <a:bodyPr/>
        <a:lstStyle/>
        <a:p>
          <a:endParaRPr lang="en-US"/>
        </a:p>
      </dgm:t>
    </dgm:pt>
    <dgm:pt modelId="{FBAA360B-5AAC-4625-9130-6C5E488AE55F}">
      <dgm:prSet/>
      <dgm:spPr/>
      <dgm:t>
        <a:bodyPr/>
        <a:lstStyle/>
        <a:p>
          <a:r>
            <a:rPr lang="en-GB"/>
            <a:t>AI lack of skills and understanding is ranked 6</a:t>
          </a:r>
          <a:r>
            <a:rPr lang="en-GB" baseline="30000"/>
            <a:t>th</a:t>
          </a:r>
          <a:r>
            <a:rPr lang="en-GB"/>
            <a:t> highest risk to organisations</a:t>
          </a:r>
          <a:endParaRPr lang="en-US"/>
        </a:p>
      </dgm:t>
    </dgm:pt>
    <dgm:pt modelId="{979753BD-228E-438F-8876-70E6759097FD}" type="parTrans" cxnId="{A971E957-C18F-404A-929A-41E14786F407}">
      <dgm:prSet/>
      <dgm:spPr/>
      <dgm:t>
        <a:bodyPr/>
        <a:lstStyle/>
        <a:p>
          <a:endParaRPr lang="en-US"/>
        </a:p>
      </dgm:t>
    </dgm:pt>
    <dgm:pt modelId="{15A70FAB-EAC8-4880-A94F-B14998955AEA}" type="sibTrans" cxnId="{A971E957-C18F-404A-929A-41E14786F407}">
      <dgm:prSet/>
      <dgm:spPr/>
      <dgm:t>
        <a:bodyPr/>
        <a:lstStyle/>
        <a:p>
          <a:endParaRPr lang="en-US"/>
        </a:p>
      </dgm:t>
    </dgm:pt>
    <dgm:pt modelId="{B61900A5-4053-45F6-A0DE-45E98AF2AF73}">
      <dgm:prSet/>
      <dgm:spPr/>
      <dgm:t>
        <a:bodyPr/>
        <a:lstStyle/>
        <a:p>
          <a:r>
            <a:rPr lang="en-GB"/>
            <a:t>Wollowski(2025)</a:t>
          </a:r>
          <a:endParaRPr lang="en-US"/>
        </a:p>
      </dgm:t>
    </dgm:pt>
    <dgm:pt modelId="{8C60EF33-F0F6-4A3A-869C-5117C6840AE0}" type="parTrans" cxnId="{F4396E29-9BBB-4071-8A74-AFF4528664C1}">
      <dgm:prSet/>
      <dgm:spPr/>
      <dgm:t>
        <a:bodyPr/>
        <a:lstStyle/>
        <a:p>
          <a:endParaRPr lang="en-US"/>
        </a:p>
      </dgm:t>
    </dgm:pt>
    <dgm:pt modelId="{9884A194-19B4-4D00-8583-5B215E6B6D78}" type="sibTrans" cxnId="{F4396E29-9BBB-4071-8A74-AFF4528664C1}">
      <dgm:prSet/>
      <dgm:spPr/>
      <dgm:t>
        <a:bodyPr/>
        <a:lstStyle/>
        <a:p>
          <a:endParaRPr lang="en-US"/>
        </a:p>
      </dgm:t>
    </dgm:pt>
    <dgm:pt modelId="{F8C6411C-4B49-4E99-A3E0-A48BAE5A8846}">
      <dgm:prSet/>
      <dgm:spPr/>
      <dgm:t>
        <a:bodyPr/>
        <a:lstStyle/>
        <a:p>
          <a:r>
            <a:rPr lang="en-GB"/>
            <a:t>World Economic Forum (2026)</a:t>
          </a:r>
          <a:endParaRPr lang="en-US"/>
        </a:p>
      </dgm:t>
    </dgm:pt>
    <dgm:pt modelId="{FA540893-E4C4-408A-ADD8-A40809E6B5D9}" type="parTrans" cxnId="{03D55805-218F-4C45-8708-3E740C54B9C3}">
      <dgm:prSet/>
      <dgm:spPr/>
      <dgm:t>
        <a:bodyPr/>
        <a:lstStyle/>
        <a:p>
          <a:endParaRPr lang="en-US"/>
        </a:p>
      </dgm:t>
    </dgm:pt>
    <dgm:pt modelId="{2181DA7D-9900-4EB4-841F-E2169D222C93}" type="sibTrans" cxnId="{03D55805-218F-4C45-8708-3E740C54B9C3}">
      <dgm:prSet/>
      <dgm:spPr/>
      <dgm:t>
        <a:bodyPr/>
        <a:lstStyle/>
        <a:p>
          <a:endParaRPr lang="en-US"/>
        </a:p>
      </dgm:t>
    </dgm:pt>
    <dgm:pt modelId="{A2A45D4A-3B3D-4973-8BB6-C60DF2A28856}" type="pres">
      <dgm:prSet presAssocID="{4E69EA60-937B-4791-B52B-48F02FD40A41}" presName="Name0" presStyleCnt="0">
        <dgm:presLayoutVars>
          <dgm:dir/>
          <dgm:resizeHandles val="exact"/>
        </dgm:presLayoutVars>
      </dgm:prSet>
      <dgm:spPr/>
    </dgm:pt>
    <dgm:pt modelId="{4F113B9C-CB80-4391-A5BA-A81E727D89A8}" type="pres">
      <dgm:prSet presAssocID="{E6C677F4-9614-456C-B193-04BBD827A9C3}" presName="node" presStyleLbl="node1" presStyleIdx="0" presStyleCnt="9">
        <dgm:presLayoutVars>
          <dgm:bulletEnabled val="1"/>
        </dgm:presLayoutVars>
      </dgm:prSet>
      <dgm:spPr/>
    </dgm:pt>
    <dgm:pt modelId="{AB06F9C2-3B32-4897-852D-CF2E36F542E1}" type="pres">
      <dgm:prSet presAssocID="{81E6B1E9-AE61-4370-9D9F-984C816B9E6A}" presName="sibTrans" presStyleLbl="sibTrans1D1" presStyleIdx="0" presStyleCnt="8"/>
      <dgm:spPr/>
    </dgm:pt>
    <dgm:pt modelId="{65BEF377-EF94-4A77-B83E-09F7FB7076E6}" type="pres">
      <dgm:prSet presAssocID="{81E6B1E9-AE61-4370-9D9F-984C816B9E6A}" presName="connectorText" presStyleLbl="sibTrans1D1" presStyleIdx="0" presStyleCnt="8"/>
      <dgm:spPr/>
    </dgm:pt>
    <dgm:pt modelId="{E8A1D9A7-4A21-4EAC-BAFF-5C3F20C0EC46}" type="pres">
      <dgm:prSet presAssocID="{43A91348-25A4-4754-8A42-BCFEA691B803}" presName="node" presStyleLbl="node1" presStyleIdx="1" presStyleCnt="9">
        <dgm:presLayoutVars>
          <dgm:bulletEnabled val="1"/>
        </dgm:presLayoutVars>
      </dgm:prSet>
      <dgm:spPr/>
    </dgm:pt>
    <dgm:pt modelId="{4B171597-85B2-40C2-A179-407946668B3F}" type="pres">
      <dgm:prSet presAssocID="{3D0E8E9E-4CE6-4D3F-9730-CA59B1B3EB30}" presName="sibTrans" presStyleLbl="sibTrans1D1" presStyleIdx="1" presStyleCnt="8"/>
      <dgm:spPr/>
    </dgm:pt>
    <dgm:pt modelId="{230B8594-4DFD-4125-84E8-475F1CCCBE78}" type="pres">
      <dgm:prSet presAssocID="{3D0E8E9E-4CE6-4D3F-9730-CA59B1B3EB30}" presName="connectorText" presStyleLbl="sibTrans1D1" presStyleIdx="1" presStyleCnt="8"/>
      <dgm:spPr/>
    </dgm:pt>
    <dgm:pt modelId="{F135B30F-862F-43A8-9634-98220F95AFA6}" type="pres">
      <dgm:prSet presAssocID="{4A934C19-2353-49E3-B981-228C3E44774B}" presName="node" presStyleLbl="node1" presStyleIdx="2" presStyleCnt="9">
        <dgm:presLayoutVars>
          <dgm:bulletEnabled val="1"/>
        </dgm:presLayoutVars>
      </dgm:prSet>
      <dgm:spPr/>
    </dgm:pt>
    <dgm:pt modelId="{E456635D-05EB-491D-AE37-96A76C5917D7}" type="pres">
      <dgm:prSet presAssocID="{253C5975-00AB-4A70-B873-84A616CB0F2D}" presName="sibTrans" presStyleLbl="sibTrans1D1" presStyleIdx="2" presStyleCnt="8"/>
      <dgm:spPr/>
    </dgm:pt>
    <dgm:pt modelId="{F7BA86DB-1DB2-4283-BDF6-C570A75BB1C0}" type="pres">
      <dgm:prSet presAssocID="{253C5975-00AB-4A70-B873-84A616CB0F2D}" presName="connectorText" presStyleLbl="sibTrans1D1" presStyleIdx="2" presStyleCnt="8"/>
      <dgm:spPr/>
    </dgm:pt>
    <dgm:pt modelId="{19D05B9C-0DF4-4275-8771-52C0FDB65FAC}" type="pres">
      <dgm:prSet presAssocID="{D1B9418E-FEB1-43A9-B558-31025F5F79A7}" presName="node" presStyleLbl="node1" presStyleIdx="3" presStyleCnt="9">
        <dgm:presLayoutVars>
          <dgm:bulletEnabled val="1"/>
        </dgm:presLayoutVars>
      </dgm:prSet>
      <dgm:spPr/>
    </dgm:pt>
    <dgm:pt modelId="{6B9A5948-F059-4051-BDDE-7664AFD935AC}" type="pres">
      <dgm:prSet presAssocID="{5DD4AFD8-9F8B-4D0A-A6E9-AC1FCFAB20EA}" presName="sibTrans" presStyleLbl="sibTrans1D1" presStyleIdx="3" presStyleCnt="8"/>
      <dgm:spPr/>
    </dgm:pt>
    <dgm:pt modelId="{376ACA7B-AE88-4CB6-84BB-F2CFEA15DCFB}" type="pres">
      <dgm:prSet presAssocID="{5DD4AFD8-9F8B-4D0A-A6E9-AC1FCFAB20EA}" presName="connectorText" presStyleLbl="sibTrans1D1" presStyleIdx="3" presStyleCnt="8"/>
      <dgm:spPr/>
    </dgm:pt>
    <dgm:pt modelId="{9B8B96CD-ECBB-4442-9AF1-9E305858D5BC}" type="pres">
      <dgm:prSet presAssocID="{BB5B63BA-9B08-4366-9684-C82637F4B8B1}" presName="node" presStyleLbl="node1" presStyleIdx="4" presStyleCnt="9">
        <dgm:presLayoutVars>
          <dgm:bulletEnabled val="1"/>
        </dgm:presLayoutVars>
      </dgm:prSet>
      <dgm:spPr/>
    </dgm:pt>
    <dgm:pt modelId="{06690158-9ED0-466C-9FC7-377E0EF95E29}" type="pres">
      <dgm:prSet presAssocID="{52FB9E4A-D189-481A-898D-90604D405EF3}" presName="sibTrans" presStyleLbl="sibTrans1D1" presStyleIdx="4" presStyleCnt="8"/>
      <dgm:spPr/>
    </dgm:pt>
    <dgm:pt modelId="{E7F10D44-1828-4372-B7FA-876BDC0193E7}" type="pres">
      <dgm:prSet presAssocID="{52FB9E4A-D189-481A-898D-90604D405EF3}" presName="connectorText" presStyleLbl="sibTrans1D1" presStyleIdx="4" presStyleCnt="8"/>
      <dgm:spPr/>
    </dgm:pt>
    <dgm:pt modelId="{95BB2E34-C368-482B-9520-80BBDD24C40F}" type="pres">
      <dgm:prSet presAssocID="{C65D12A4-9BD0-499D-B50D-E1B08CF08BBA}" presName="node" presStyleLbl="node1" presStyleIdx="5" presStyleCnt="9">
        <dgm:presLayoutVars>
          <dgm:bulletEnabled val="1"/>
        </dgm:presLayoutVars>
      </dgm:prSet>
      <dgm:spPr/>
    </dgm:pt>
    <dgm:pt modelId="{44034EA9-81B5-4868-8695-2800C82B2D7B}" type="pres">
      <dgm:prSet presAssocID="{FF5FB9E8-2A7D-48D4-8A13-895AB4AEFFB6}" presName="sibTrans" presStyleLbl="sibTrans1D1" presStyleIdx="5" presStyleCnt="8"/>
      <dgm:spPr/>
    </dgm:pt>
    <dgm:pt modelId="{FD572764-4EF0-478C-AD5E-A0C38AE50D2B}" type="pres">
      <dgm:prSet presAssocID="{FF5FB9E8-2A7D-48D4-8A13-895AB4AEFFB6}" presName="connectorText" presStyleLbl="sibTrans1D1" presStyleIdx="5" presStyleCnt="8"/>
      <dgm:spPr/>
    </dgm:pt>
    <dgm:pt modelId="{1EA579AB-75FB-4CB4-8A03-39A89FEA83E1}" type="pres">
      <dgm:prSet presAssocID="{FBAA360B-5AAC-4625-9130-6C5E488AE55F}" presName="node" presStyleLbl="node1" presStyleIdx="6" presStyleCnt="9">
        <dgm:presLayoutVars>
          <dgm:bulletEnabled val="1"/>
        </dgm:presLayoutVars>
      </dgm:prSet>
      <dgm:spPr/>
    </dgm:pt>
    <dgm:pt modelId="{601FF03E-1BC3-4B74-AB2D-C176C00C4484}" type="pres">
      <dgm:prSet presAssocID="{15A70FAB-EAC8-4880-A94F-B14998955AEA}" presName="sibTrans" presStyleLbl="sibTrans1D1" presStyleIdx="6" presStyleCnt="8"/>
      <dgm:spPr/>
    </dgm:pt>
    <dgm:pt modelId="{C466CA12-0AFB-4863-BF9F-D0F05A9620AC}" type="pres">
      <dgm:prSet presAssocID="{15A70FAB-EAC8-4880-A94F-B14998955AEA}" presName="connectorText" presStyleLbl="sibTrans1D1" presStyleIdx="6" presStyleCnt="8"/>
      <dgm:spPr/>
    </dgm:pt>
    <dgm:pt modelId="{9D27A801-D6CF-43DD-B437-034AFB4D20AA}" type="pres">
      <dgm:prSet presAssocID="{B61900A5-4053-45F6-A0DE-45E98AF2AF73}" presName="node" presStyleLbl="node1" presStyleIdx="7" presStyleCnt="9">
        <dgm:presLayoutVars>
          <dgm:bulletEnabled val="1"/>
        </dgm:presLayoutVars>
      </dgm:prSet>
      <dgm:spPr/>
    </dgm:pt>
    <dgm:pt modelId="{1D29EB5C-E577-4124-B416-2110432B6352}" type="pres">
      <dgm:prSet presAssocID="{9884A194-19B4-4D00-8583-5B215E6B6D78}" presName="sibTrans" presStyleLbl="sibTrans1D1" presStyleIdx="7" presStyleCnt="8"/>
      <dgm:spPr/>
    </dgm:pt>
    <dgm:pt modelId="{13BD3142-4EEF-41EB-8FA3-2B66A19C30FD}" type="pres">
      <dgm:prSet presAssocID="{9884A194-19B4-4D00-8583-5B215E6B6D78}" presName="connectorText" presStyleLbl="sibTrans1D1" presStyleIdx="7" presStyleCnt="8"/>
      <dgm:spPr/>
    </dgm:pt>
    <dgm:pt modelId="{17D9392F-98ED-430C-B742-3C57989342CA}" type="pres">
      <dgm:prSet presAssocID="{F8C6411C-4B49-4E99-A3E0-A48BAE5A8846}" presName="node" presStyleLbl="node1" presStyleIdx="8" presStyleCnt="9">
        <dgm:presLayoutVars>
          <dgm:bulletEnabled val="1"/>
        </dgm:presLayoutVars>
      </dgm:prSet>
      <dgm:spPr/>
    </dgm:pt>
  </dgm:ptLst>
  <dgm:cxnLst>
    <dgm:cxn modelId="{03D55805-218F-4C45-8708-3E740C54B9C3}" srcId="{4E69EA60-937B-4791-B52B-48F02FD40A41}" destId="{F8C6411C-4B49-4E99-A3E0-A48BAE5A8846}" srcOrd="8" destOrd="0" parTransId="{FA540893-E4C4-408A-ADD8-A40809E6B5D9}" sibTransId="{2181DA7D-9900-4EB4-841F-E2169D222C93}"/>
    <dgm:cxn modelId="{BE5AF505-C1D8-46BC-AD27-57531B4CB745}" srcId="{4E69EA60-937B-4791-B52B-48F02FD40A41}" destId="{D1B9418E-FEB1-43A9-B558-31025F5F79A7}" srcOrd="3" destOrd="0" parTransId="{F834A5E0-D100-4DB8-9F0C-A424211944BF}" sibTransId="{5DD4AFD8-9F8B-4D0A-A6E9-AC1FCFAB20EA}"/>
    <dgm:cxn modelId="{2DDF2F09-7963-4933-BCDF-C5637F7F184E}" type="presOf" srcId="{C65D12A4-9BD0-499D-B50D-E1B08CF08BBA}" destId="{95BB2E34-C368-482B-9520-80BBDD24C40F}" srcOrd="0" destOrd="0" presId="urn:microsoft.com/office/officeart/2016/7/layout/RepeatingBendingProcessNew"/>
    <dgm:cxn modelId="{5DBBE710-55A7-416D-897D-1857C6ABEAEB}" type="presOf" srcId="{9884A194-19B4-4D00-8583-5B215E6B6D78}" destId="{1D29EB5C-E577-4124-B416-2110432B6352}" srcOrd="0" destOrd="0" presId="urn:microsoft.com/office/officeart/2016/7/layout/RepeatingBendingProcessNew"/>
    <dgm:cxn modelId="{C46B8511-AFA5-48E6-A1F7-02E5979B7CD1}" type="presOf" srcId="{81E6B1E9-AE61-4370-9D9F-984C816B9E6A}" destId="{AB06F9C2-3B32-4897-852D-CF2E36F542E1}" srcOrd="0" destOrd="0" presId="urn:microsoft.com/office/officeart/2016/7/layout/RepeatingBendingProcessNew"/>
    <dgm:cxn modelId="{213E2F17-665E-4F6A-9E52-5E2818EE112E}" type="presOf" srcId="{D1B9418E-FEB1-43A9-B558-31025F5F79A7}" destId="{19D05B9C-0DF4-4275-8771-52C0FDB65FAC}" srcOrd="0" destOrd="0" presId="urn:microsoft.com/office/officeart/2016/7/layout/RepeatingBendingProcessNew"/>
    <dgm:cxn modelId="{1F582222-A452-41A9-ACFD-22F1FB2A4BD2}" type="presOf" srcId="{FBAA360B-5AAC-4625-9130-6C5E488AE55F}" destId="{1EA579AB-75FB-4CB4-8A03-39A89FEA83E1}" srcOrd="0" destOrd="0" presId="urn:microsoft.com/office/officeart/2016/7/layout/RepeatingBendingProcessNew"/>
    <dgm:cxn modelId="{2ABD8426-0BCB-4AF5-9AE5-9597A8AB6FF1}" srcId="{4E69EA60-937B-4791-B52B-48F02FD40A41}" destId="{C65D12A4-9BD0-499D-B50D-E1B08CF08BBA}" srcOrd="5" destOrd="0" parTransId="{0F14B2F9-F399-49DA-B41C-E02DE927378D}" sibTransId="{FF5FB9E8-2A7D-48D4-8A13-895AB4AEFFB6}"/>
    <dgm:cxn modelId="{F4396E29-9BBB-4071-8A74-AFF4528664C1}" srcId="{4E69EA60-937B-4791-B52B-48F02FD40A41}" destId="{B61900A5-4053-45F6-A0DE-45E98AF2AF73}" srcOrd="7" destOrd="0" parTransId="{8C60EF33-F0F6-4A3A-869C-5117C6840AE0}" sibTransId="{9884A194-19B4-4D00-8583-5B215E6B6D78}"/>
    <dgm:cxn modelId="{71A17A3C-B7BF-4795-A3F2-086A43F066BB}" type="presOf" srcId="{15A70FAB-EAC8-4880-A94F-B14998955AEA}" destId="{C466CA12-0AFB-4863-BF9F-D0F05A9620AC}" srcOrd="1" destOrd="0" presId="urn:microsoft.com/office/officeart/2016/7/layout/RepeatingBendingProcessNew"/>
    <dgm:cxn modelId="{58C7525D-0E50-468E-A8DD-68EE3420B1BB}" srcId="{4E69EA60-937B-4791-B52B-48F02FD40A41}" destId="{4A934C19-2353-49E3-B981-228C3E44774B}" srcOrd="2" destOrd="0" parTransId="{295D7882-A049-43B8-AABC-706CB1E3BEDB}" sibTransId="{253C5975-00AB-4A70-B873-84A616CB0F2D}"/>
    <dgm:cxn modelId="{06D9F55D-848A-4775-8FAB-95B76FEA45E6}" srcId="{4E69EA60-937B-4791-B52B-48F02FD40A41}" destId="{E6C677F4-9614-456C-B193-04BBD827A9C3}" srcOrd="0" destOrd="0" parTransId="{E2CB51DC-73ED-4BD0-BFA8-80250B1DA399}" sibTransId="{81E6B1E9-AE61-4370-9D9F-984C816B9E6A}"/>
    <dgm:cxn modelId="{1B395B41-9408-4C40-9EEB-69E8C2B81CD7}" srcId="{4E69EA60-937B-4791-B52B-48F02FD40A41}" destId="{BB5B63BA-9B08-4366-9684-C82637F4B8B1}" srcOrd="4" destOrd="0" parTransId="{6663DA89-22F7-4574-9604-6139F9F7B620}" sibTransId="{52FB9E4A-D189-481A-898D-90604D405EF3}"/>
    <dgm:cxn modelId="{45D04C6A-A848-48BF-A0FF-26E584894873}" type="presOf" srcId="{5DD4AFD8-9F8B-4D0A-A6E9-AC1FCFAB20EA}" destId="{6B9A5948-F059-4051-BDDE-7664AFD935AC}" srcOrd="0" destOrd="0" presId="urn:microsoft.com/office/officeart/2016/7/layout/RepeatingBendingProcessNew"/>
    <dgm:cxn modelId="{88441F72-F45B-4D6E-9382-F274CF56C6A2}" type="presOf" srcId="{BB5B63BA-9B08-4366-9684-C82637F4B8B1}" destId="{9B8B96CD-ECBB-4442-9AF1-9E305858D5BC}" srcOrd="0" destOrd="0" presId="urn:microsoft.com/office/officeart/2016/7/layout/RepeatingBendingProcessNew"/>
    <dgm:cxn modelId="{A6C96774-41E1-454B-A252-28270B8D9EDF}" type="presOf" srcId="{3D0E8E9E-4CE6-4D3F-9730-CA59B1B3EB30}" destId="{4B171597-85B2-40C2-A179-407946668B3F}" srcOrd="0" destOrd="0" presId="urn:microsoft.com/office/officeart/2016/7/layout/RepeatingBendingProcessNew"/>
    <dgm:cxn modelId="{A971E957-C18F-404A-929A-41E14786F407}" srcId="{4E69EA60-937B-4791-B52B-48F02FD40A41}" destId="{FBAA360B-5AAC-4625-9130-6C5E488AE55F}" srcOrd="6" destOrd="0" parTransId="{979753BD-228E-438F-8876-70E6759097FD}" sibTransId="{15A70FAB-EAC8-4880-A94F-B14998955AEA}"/>
    <dgm:cxn modelId="{3AA9F05A-CCC1-4250-8BE8-BC5048E6B1C3}" type="presOf" srcId="{253C5975-00AB-4A70-B873-84A616CB0F2D}" destId="{E456635D-05EB-491D-AE37-96A76C5917D7}" srcOrd="0" destOrd="0" presId="urn:microsoft.com/office/officeart/2016/7/layout/RepeatingBendingProcessNew"/>
    <dgm:cxn modelId="{D844CD7C-E1F1-4838-B17A-FEBD60D743C7}" srcId="{4E69EA60-937B-4791-B52B-48F02FD40A41}" destId="{43A91348-25A4-4754-8A42-BCFEA691B803}" srcOrd="1" destOrd="0" parTransId="{2C32A8DD-7378-40B8-AF28-76B8593E6980}" sibTransId="{3D0E8E9E-4CE6-4D3F-9730-CA59B1B3EB30}"/>
    <dgm:cxn modelId="{F741C07D-9683-43D5-BF89-70B5CE50CF19}" type="presOf" srcId="{F8C6411C-4B49-4E99-A3E0-A48BAE5A8846}" destId="{17D9392F-98ED-430C-B742-3C57989342CA}" srcOrd="0" destOrd="0" presId="urn:microsoft.com/office/officeart/2016/7/layout/RepeatingBendingProcessNew"/>
    <dgm:cxn modelId="{74F60083-A378-455D-96AD-93B9109A79BF}" type="presOf" srcId="{43A91348-25A4-4754-8A42-BCFEA691B803}" destId="{E8A1D9A7-4A21-4EAC-BAFF-5C3F20C0EC46}" srcOrd="0" destOrd="0" presId="urn:microsoft.com/office/officeart/2016/7/layout/RepeatingBendingProcessNew"/>
    <dgm:cxn modelId="{F74E9586-FD8E-4E10-9569-DC1604BB903C}" type="presOf" srcId="{4A934C19-2353-49E3-B981-228C3E44774B}" destId="{F135B30F-862F-43A8-9634-98220F95AFA6}" srcOrd="0" destOrd="0" presId="urn:microsoft.com/office/officeart/2016/7/layout/RepeatingBendingProcessNew"/>
    <dgm:cxn modelId="{193D318C-F7D9-44FB-B63E-95EEC08E2966}" type="presOf" srcId="{FF5FB9E8-2A7D-48D4-8A13-895AB4AEFFB6}" destId="{44034EA9-81B5-4868-8695-2800C82B2D7B}" srcOrd="0" destOrd="0" presId="urn:microsoft.com/office/officeart/2016/7/layout/RepeatingBendingProcessNew"/>
    <dgm:cxn modelId="{19EA5A8C-86F6-4216-872C-9BC9225D12F5}" type="presOf" srcId="{81E6B1E9-AE61-4370-9D9F-984C816B9E6A}" destId="{65BEF377-EF94-4A77-B83E-09F7FB7076E6}" srcOrd="1" destOrd="0" presId="urn:microsoft.com/office/officeart/2016/7/layout/RepeatingBendingProcessNew"/>
    <dgm:cxn modelId="{46397297-B9CF-4CB0-8079-9BD7C3A94211}" type="presOf" srcId="{52FB9E4A-D189-481A-898D-90604D405EF3}" destId="{06690158-9ED0-466C-9FC7-377E0EF95E29}" srcOrd="0" destOrd="0" presId="urn:microsoft.com/office/officeart/2016/7/layout/RepeatingBendingProcessNew"/>
    <dgm:cxn modelId="{5A0F10A8-3B12-46A3-8F83-D9E5677FA911}" type="presOf" srcId="{52FB9E4A-D189-481A-898D-90604D405EF3}" destId="{E7F10D44-1828-4372-B7FA-876BDC0193E7}" srcOrd="1" destOrd="0" presId="urn:microsoft.com/office/officeart/2016/7/layout/RepeatingBendingProcessNew"/>
    <dgm:cxn modelId="{4ED196B3-9909-4137-8612-CF653F741E66}" type="presOf" srcId="{E6C677F4-9614-456C-B193-04BBD827A9C3}" destId="{4F113B9C-CB80-4391-A5BA-A81E727D89A8}" srcOrd="0" destOrd="0" presId="urn:microsoft.com/office/officeart/2016/7/layout/RepeatingBendingProcessNew"/>
    <dgm:cxn modelId="{D806C5BD-F6B9-4F21-89E7-473D869E5FC6}" type="presOf" srcId="{3D0E8E9E-4CE6-4D3F-9730-CA59B1B3EB30}" destId="{230B8594-4DFD-4125-84E8-475F1CCCBE78}" srcOrd="1" destOrd="0" presId="urn:microsoft.com/office/officeart/2016/7/layout/RepeatingBendingProcessNew"/>
    <dgm:cxn modelId="{6A1B8AC3-4774-4539-8FE1-BE9454BEB5C7}" type="presOf" srcId="{253C5975-00AB-4A70-B873-84A616CB0F2D}" destId="{F7BA86DB-1DB2-4283-BDF6-C570A75BB1C0}" srcOrd="1" destOrd="0" presId="urn:microsoft.com/office/officeart/2016/7/layout/RepeatingBendingProcessNew"/>
    <dgm:cxn modelId="{752A2EC7-DC44-4B22-8F79-F1E0728D0B7A}" type="presOf" srcId="{15A70FAB-EAC8-4880-A94F-B14998955AEA}" destId="{601FF03E-1BC3-4B74-AB2D-C176C00C4484}" srcOrd="0" destOrd="0" presId="urn:microsoft.com/office/officeart/2016/7/layout/RepeatingBendingProcessNew"/>
    <dgm:cxn modelId="{9A908ACB-E1A1-42F1-AA0B-0F1DD9452A69}" type="presOf" srcId="{4E69EA60-937B-4791-B52B-48F02FD40A41}" destId="{A2A45D4A-3B3D-4973-8BB6-C60DF2A28856}" srcOrd="0" destOrd="0" presId="urn:microsoft.com/office/officeart/2016/7/layout/RepeatingBendingProcessNew"/>
    <dgm:cxn modelId="{CDA336EB-4367-4773-AFFB-3113071BA366}" type="presOf" srcId="{9884A194-19B4-4D00-8583-5B215E6B6D78}" destId="{13BD3142-4EEF-41EB-8FA3-2B66A19C30FD}" srcOrd="1" destOrd="0" presId="urn:microsoft.com/office/officeart/2016/7/layout/RepeatingBendingProcessNew"/>
    <dgm:cxn modelId="{7FB16DEB-AFC8-4EBE-AFEC-3BC1BF918E70}" type="presOf" srcId="{FF5FB9E8-2A7D-48D4-8A13-895AB4AEFFB6}" destId="{FD572764-4EF0-478C-AD5E-A0C38AE50D2B}" srcOrd="1" destOrd="0" presId="urn:microsoft.com/office/officeart/2016/7/layout/RepeatingBendingProcessNew"/>
    <dgm:cxn modelId="{F1D1D6F0-2D58-4F66-B749-69241B8EF64B}" type="presOf" srcId="{B61900A5-4053-45F6-A0DE-45E98AF2AF73}" destId="{9D27A801-D6CF-43DD-B437-034AFB4D20AA}" srcOrd="0" destOrd="0" presId="urn:microsoft.com/office/officeart/2016/7/layout/RepeatingBendingProcessNew"/>
    <dgm:cxn modelId="{9E95C1F5-006C-4E8B-8A5F-8B6FE1B2EBE2}" type="presOf" srcId="{5DD4AFD8-9F8B-4D0A-A6E9-AC1FCFAB20EA}" destId="{376ACA7B-AE88-4CB6-84BB-F2CFEA15DCFB}" srcOrd="1" destOrd="0" presId="urn:microsoft.com/office/officeart/2016/7/layout/RepeatingBendingProcessNew"/>
    <dgm:cxn modelId="{1423CC2A-129E-4B5D-AB4E-D86F9440EDF9}" type="presParOf" srcId="{A2A45D4A-3B3D-4973-8BB6-C60DF2A28856}" destId="{4F113B9C-CB80-4391-A5BA-A81E727D89A8}" srcOrd="0" destOrd="0" presId="urn:microsoft.com/office/officeart/2016/7/layout/RepeatingBendingProcessNew"/>
    <dgm:cxn modelId="{EB023E26-F08C-4CDC-827E-A8B74D3C2F1A}" type="presParOf" srcId="{A2A45D4A-3B3D-4973-8BB6-C60DF2A28856}" destId="{AB06F9C2-3B32-4897-852D-CF2E36F542E1}" srcOrd="1" destOrd="0" presId="urn:microsoft.com/office/officeart/2016/7/layout/RepeatingBendingProcessNew"/>
    <dgm:cxn modelId="{35338BB7-B38A-4345-93BA-0B354318AAE3}" type="presParOf" srcId="{AB06F9C2-3B32-4897-852D-CF2E36F542E1}" destId="{65BEF377-EF94-4A77-B83E-09F7FB7076E6}" srcOrd="0" destOrd="0" presId="urn:microsoft.com/office/officeart/2016/7/layout/RepeatingBendingProcessNew"/>
    <dgm:cxn modelId="{9D973062-6FE7-48D3-A7A5-4F925673E953}" type="presParOf" srcId="{A2A45D4A-3B3D-4973-8BB6-C60DF2A28856}" destId="{E8A1D9A7-4A21-4EAC-BAFF-5C3F20C0EC46}" srcOrd="2" destOrd="0" presId="urn:microsoft.com/office/officeart/2016/7/layout/RepeatingBendingProcessNew"/>
    <dgm:cxn modelId="{437AD848-C1DB-4C07-8305-E5DFC3D687BF}" type="presParOf" srcId="{A2A45D4A-3B3D-4973-8BB6-C60DF2A28856}" destId="{4B171597-85B2-40C2-A179-407946668B3F}" srcOrd="3" destOrd="0" presId="urn:microsoft.com/office/officeart/2016/7/layout/RepeatingBendingProcessNew"/>
    <dgm:cxn modelId="{B77BDF6D-41BF-4BC3-AD78-3CF6776BC3A7}" type="presParOf" srcId="{4B171597-85B2-40C2-A179-407946668B3F}" destId="{230B8594-4DFD-4125-84E8-475F1CCCBE78}" srcOrd="0" destOrd="0" presId="urn:microsoft.com/office/officeart/2016/7/layout/RepeatingBendingProcessNew"/>
    <dgm:cxn modelId="{4144B195-515B-4E7D-A117-FCD3589C835D}" type="presParOf" srcId="{A2A45D4A-3B3D-4973-8BB6-C60DF2A28856}" destId="{F135B30F-862F-43A8-9634-98220F95AFA6}" srcOrd="4" destOrd="0" presId="urn:microsoft.com/office/officeart/2016/7/layout/RepeatingBendingProcessNew"/>
    <dgm:cxn modelId="{BE25FBAE-4CD8-4690-8105-58FFEE3B7148}" type="presParOf" srcId="{A2A45D4A-3B3D-4973-8BB6-C60DF2A28856}" destId="{E456635D-05EB-491D-AE37-96A76C5917D7}" srcOrd="5" destOrd="0" presId="urn:microsoft.com/office/officeart/2016/7/layout/RepeatingBendingProcessNew"/>
    <dgm:cxn modelId="{9C68AA12-118B-47E4-8792-689F7D5663BD}" type="presParOf" srcId="{E456635D-05EB-491D-AE37-96A76C5917D7}" destId="{F7BA86DB-1DB2-4283-BDF6-C570A75BB1C0}" srcOrd="0" destOrd="0" presId="urn:microsoft.com/office/officeart/2016/7/layout/RepeatingBendingProcessNew"/>
    <dgm:cxn modelId="{BC40D1C2-6F97-4C64-AB89-8E01090CD87F}" type="presParOf" srcId="{A2A45D4A-3B3D-4973-8BB6-C60DF2A28856}" destId="{19D05B9C-0DF4-4275-8771-52C0FDB65FAC}" srcOrd="6" destOrd="0" presId="urn:microsoft.com/office/officeart/2016/7/layout/RepeatingBendingProcessNew"/>
    <dgm:cxn modelId="{C01B67C9-F561-4414-99E2-97C8300AC89E}" type="presParOf" srcId="{A2A45D4A-3B3D-4973-8BB6-C60DF2A28856}" destId="{6B9A5948-F059-4051-BDDE-7664AFD935AC}" srcOrd="7" destOrd="0" presId="urn:microsoft.com/office/officeart/2016/7/layout/RepeatingBendingProcessNew"/>
    <dgm:cxn modelId="{3E3899D8-69F0-4C58-9B5E-BC035F969547}" type="presParOf" srcId="{6B9A5948-F059-4051-BDDE-7664AFD935AC}" destId="{376ACA7B-AE88-4CB6-84BB-F2CFEA15DCFB}" srcOrd="0" destOrd="0" presId="urn:microsoft.com/office/officeart/2016/7/layout/RepeatingBendingProcessNew"/>
    <dgm:cxn modelId="{E759A793-223B-41CB-A257-C86BE72FFE84}" type="presParOf" srcId="{A2A45D4A-3B3D-4973-8BB6-C60DF2A28856}" destId="{9B8B96CD-ECBB-4442-9AF1-9E305858D5BC}" srcOrd="8" destOrd="0" presId="urn:microsoft.com/office/officeart/2016/7/layout/RepeatingBendingProcessNew"/>
    <dgm:cxn modelId="{38BE3F1E-ECA8-400D-BE01-261DFE3E5FE8}" type="presParOf" srcId="{A2A45D4A-3B3D-4973-8BB6-C60DF2A28856}" destId="{06690158-9ED0-466C-9FC7-377E0EF95E29}" srcOrd="9" destOrd="0" presId="urn:microsoft.com/office/officeart/2016/7/layout/RepeatingBendingProcessNew"/>
    <dgm:cxn modelId="{7B0F9494-9E26-415C-A82F-A98035598391}" type="presParOf" srcId="{06690158-9ED0-466C-9FC7-377E0EF95E29}" destId="{E7F10D44-1828-4372-B7FA-876BDC0193E7}" srcOrd="0" destOrd="0" presId="urn:microsoft.com/office/officeart/2016/7/layout/RepeatingBendingProcessNew"/>
    <dgm:cxn modelId="{F90C02D4-7A0C-4057-BDF1-D3E44ED7F68C}" type="presParOf" srcId="{A2A45D4A-3B3D-4973-8BB6-C60DF2A28856}" destId="{95BB2E34-C368-482B-9520-80BBDD24C40F}" srcOrd="10" destOrd="0" presId="urn:microsoft.com/office/officeart/2016/7/layout/RepeatingBendingProcessNew"/>
    <dgm:cxn modelId="{6D29602E-CF15-4F92-B4E3-F43CE85466F4}" type="presParOf" srcId="{A2A45D4A-3B3D-4973-8BB6-C60DF2A28856}" destId="{44034EA9-81B5-4868-8695-2800C82B2D7B}" srcOrd="11" destOrd="0" presId="urn:microsoft.com/office/officeart/2016/7/layout/RepeatingBendingProcessNew"/>
    <dgm:cxn modelId="{B8D56CD8-3D8B-4CE0-8C1C-71DA256862CC}" type="presParOf" srcId="{44034EA9-81B5-4868-8695-2800C82B2D7B}" destId="{FD572764-4EF0-478C-AD5E-A0C38AE50D2B}" srcOrd="0" destOrd="0" presId="urn:microsoft.com/office/officeart/2016/7/layout/RepeatingBendingProcessNew"/>
    <dgm:cxn modelId="{A84EE1E5-DB5E-496D-9669-A4B499A0B731}" type="presParOf" srcId="{A2A45D4A-3B3D-4973-8BB6-C60DF2A28856}" destId="{1EA579AB-75FB-4CB4-8A03-39A89FEA83E1}" srcOrd="12" destOrd="0" presId="urn:microsoft.com/office/officeart/2016/7/layout/RepeatingBendingProcessNew"/>
    <dgm:cxn modelId="{0D038804-0226-4BAC-A59E-04BFB5ABA889}" type="presParOf" srcId="{A2A45D4A-3B3D-4973-8BB6-C60DF2A28856}" destId="{601FF03E-1BC3-4B74-AB2D-C176C00C4484}" srcOrd="13" destOrd="0" presId="urn:microsoft.com/office/officeart/2016/7/layout/RepeatingBendingProcessNew"/>
    <dgm:cxn modelId="{69385FDA-37A3-41A9-94CA-EC02296AA72E}" type="presParOf" srcId="{601FF03E-1BC3-4B74-AB2D-C176C00C4484}" destId="{C466CA12-0AFB-4863-BF9F-D0F05A9620AC}" srcOrd="0" destOrd="0" presId="urn:microsoft.com/office/officeart/2016/7/layout/RepeatingBendingProcessNew"/>
    <dgm:cxn modelId="{655B4F6C-EF9F-4C91-9170-A1FC46B6C14D}" type="presParOf" srcId="{A2A45D4A-3B3D-4973-8BB6-C60DF2A28856}" destId="{9D27A801-D6CF-43DD-B437-034AFB4D20AA}" srcOrd="14" destOrd="0" presId="urn:microsoft.com/office/officeart/2016/7/layout/RepeatingBendingProcessNew"/>
    <dgm:cxn modelId="{0A5440F0-F793-4C31-9327-89A74969E2E5}" type="presParOf" srcId="{A2A45D4A-3B3D-4973-8BB6-C60DF2A28856}" destId="{1D29EB5C-E577-4124-B416-2110432B6352}" srcOrd="15" destOrd="0" presId="urn:microsoft.com/office/officeart/2016/7/layout/RepeatingBendingProcessNew"/>
    <dgm:cxn modelId="{BA79B9A8-32CB-4233-B05C-F886C1A2BE09}" type="presParOf" srcId="{1D29EB5C-E577-4124-B416-2110432B6352}" destId="{13BD3142-4EEF-41EB-8FA3-2B66A19C30FD}" srcOrd="0" destOrd="0" presId="urn:microsoft.com/office/officeart/2016/7/layout/RepeatingBendingProcessNew"/>
    <dgm:cxn modelId="{8DF93693-536B-4D54-B712-C8EEE1D21A37}" type="presParOf" srcId="{A2A45D4A-3B3D-4973-8BB6-C60DF2A28856}" destId="{17D9392F-98ED-430C-B742-3C57989342CA}" srcOrd="16"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46A7F60-FDF3-4F2E-8D88-6AD8B5CB9EE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C561C06-8960-4388-9940-661E8FE431B9}">
      <dgm:prSet/>
      <dgm:spPr/>
      <dgm:t>
        <a:bodyPr/>
        <a:lstStyle/>
        <a:p>
          <a:r>
            <a:rPr lang="en-GB"/>
            <a:t>Welfare</a:t>
          </a:r>
          <a:endParaRPr lang="en-US"/>
        </a:p>
      </dgm:t>
    </dgm:pt>
    <dgm:pt modelId="{B515CCCA-7B06-489D-BA2B-DF5361E07F13}" type="parTrans" cxnId="{DCF808FF-0DE6-4A81-A095-323F24D6EE99}">
      <dgm:prSet/>
      <dgm:spPr/>
      <dgm:t>
        <a:bodyPr/>
        <a:lstStyle/>
        <a:p>
          <a:endParaRPr lang="en-US"/>
        </a:p>
      </dgm:t>
    </dgm:pt>
    <dgm:pt modelId="{AF996CD5-9585-43B2-ABE0-AD50FE8F760E}" type="sibTrans" cxnId="{DCF808FF-0DE6-4A81-A095-323F24D6EE99}">
      <dgm:prSet/>
      <dgm:spPr/>
      <dgm:t>
        <a:bodyPr/>
        <a:lstStyle/>
        <a:p>
          <a:endParaRPr lang="en-US"/>
        </a:p>
      </dgm:t>
    </dgm:pt>
    <dgm:pt modelId="{FF813D57-EF99-416C-B449-85CBDDDCBDFD}">
      <dgm:prSet/>
      <dgm:spPr/>
      <dgm:t>
        <a:bodyPr/>
        <a:lstStyle/>
        <a:p>
          <a:r>
            <a:rPr lang="en-GB"/>
            <a:t>It is acknowledged that any change within a business area creates stress for employees and managers and it is imperative at this time that staff are supported therefore access to Employee support services, Human Resources and Guildhall meetings will be facilitated.</a:t>
          </a:r>
          <a:endParaRPr lang="en-US"/>
        </a:p>
      </dgm:t>
    </dgm:pt>
    <dgm:pt modelId="{BB74E54D-8CA6-40BC-8AB4-60D309115E55}" type="parTrans" cxnId="{1C9850CE-4918-4EBC-9591-F49164CC763A}">
      <dgm:prSet/>
      <dgm:spPr/>
      <dgm:t>
        <a:bodyPr/>
        <a:lstStyle/>
        <a:p>
          <a:endParaRPr lang="en-US"/>
        </a:p>
      </dgm:t>
    </dgm:pt>
    <dgm:pt modelId="{08271E2C-F0E6-4E0D-A4F8-096B91B837F2}" type="sibTrans" cxnId="{1C9850CE-4918-4EBC-9591-F49164CC763A}">
      <dgm:prSet/>
      <dgm:spPr/>
      <dgm:t>
        <a:bodyPr/>
        <a:lstStyle/>
        <a:p>
          <a:endParaRPr lang="en-US"/>
        </a:p>
      </dgm:t>
    </dgm:pt>
    <dgm:pt modelId="{C9B22A4E-5182-4F2A-BDEC-65F8E6F97951}">
      <dgm:prSet/>
      <dgm:spPr/>
      <dgm:t>
        <a:bodyPr/>
        <a:lstStyle/>
        <a:p>
          <a:r>
            <a:rPr lang="en-GB"/>
            <a:t>Staff directly affected will continue to have weekly meetings with managers but will also be offered additional support should it be required</a:t>
          </a:r>
          <a:endParaRPr lang="en-US"/>
        </a:p>
      </dgm:t>
    </dgm:pt>
    <dgm:pt modelId="{FDAFA0A1-E653-410C-B969-3BA30C6FD2C5}" type="parTrans" cxnId="{06550FB1-CCB1-4BB3-86F3-CDC47C9D0FFC}">
      <dgm:prSet/>
      <dgm:spPr/>
      <dgm:t>
        <a:bodyPr/>
        <a:lstStyle/>
        <a:p>
          <a:endParaRPr lang="en-US"/>
        </a:p>
      </dgm:t>
    </dgm:pt>
    <dgm:pt modelId="{E55A49AF-C897-46A9-B737-5F9370AB86F3}" type="sibTrans" cxnId="{06550FB1-CCB1-4BB3-86F3-CDC47C9D0FFC}">
      <dgm:prSet/>
      <dgm:spPr/>
      <dgm:t>
        <a:bodyPr/>
        <a:lstStyle/>
        <a:p>
          <a:endParaRPr lang="en-US"/>
        </a:p>
      </dgm:t>
    </dgm:pt>
    <dgm:pt modelId="{C37A6CC2-4D05-4F1D-9F20-D4C6CCDE4D04}">
      <dgm:prSet/>
      <dgm:spPr/>
      <dgm:t>
        <a:bodyPr/>
        <a:lstStyle/>
        <a:p>
          <a:r>
            <a:rPr lang="en-GB"/>
            <a:t>Engagement will take place with Staff associations</a:t>
          </a:r>
          <a:endParaRPr lang="en-US"/>
        </a:p>
      </dgm:t>
    </dgm:pt>
    <dgm:pt modelId="{FDC0CFE6-6B08-4938-92EE-4B587848AAD7}" type="parTrans" cxnId="{85BFC11C-3972-4241-8B6F-31185F27C4C8}">
      <dgm:prSet/>
      <dgm:spPr/>
      <dgm:t>
        <a:bodyPr/>
        <a:lstStyle/>
        <a:p>
          <a:endParaRPr lang="en-US"/>
        </a:p>
      </dgm:t>
    </dgm:pt>
    <dgm:pt modelId="{6F5E740D-BDA8-4E14-805A-58CCC4854F3A}" type="sibTrans" cxnId="{85BFC11C-3972-4241-8B6F-31185F27C4C8}">
      <dgm:prSet/>
      <dgm:spPr/>
      <dgm:t>
        <a:bodyPr/>
        <a:lstStyle/>
        <a:p>
          <a:endParaRPr lang="en-US"/>
        </a:p>
      </dgm:t>
    </dgm:pt>
    <dgm:pt modelId="{F547184B-4655-41E1-BCE4-790D8A7F47BD}">
      <dgm:prSet/>
      <dgm:spPr/>
      <dgm:t>
        <a:bodyPr/>
        <a:lstStyle/>
        <a:p>
          <a:r>
            <a:rPr lang="en-GB"/>
            <a:t>Internal communications will be used to keep staff updated to avoid misinformation and,</a:t>
          </a:r>
          <a:endParaRPr lang="en-US"/>
        </a:p>
      </dgm:t>
    </dgm:pt>
    <dgm:pt modelId="{5203F53C-5141-4B11-B847-FDB1A351DE37}" type="parTrans" cxnId="{86CE2E73-6EAC-4553-9849-791D85932C13}">
      <dgm:prSet/>
      <dgm:spPr/>
      <dgm:t>
        <a:bodyPr/>
        <a:lstStyle/>
        <a:p>
          <a:endParaRPr lang="en-US"/>
        </a:p>
      </dgm:t>
    </dgm:pt>
    <dgm:pt modelId="{AE512997-04DA-4E92-924E-C76C1A7F2078}" type="sibTrans" cxnId="{86CE2E73-6EAC-4553-9849-791D85932C13}">
      <dgm:prSet/>
      <dgm:spPr/>
      <dgm:t>
        <a:bodyPr/>
        <a:lstStyle/>
        <a:p>
          <a:endParaRPr lang="en-US"/>
        </a:p>
      </dgm:t>
    </dgm:pt>
    <dgm:pt modelId="{329BC188-576D-4D0A-B71B-3912DEF61411}">
      <dgm:prSet/>
      <dgm:spPr/>
      <dgm:t>
        <a:bodyPr/>
        <a:lstStyle/>
        <a:p>
          <a:r>
            <a:rPr lang="en-GB"/>
            <a:t>Public facing communications will ensure that the public are informed so as to avoid any unnecessary communications or interactions.</a:t>
          </a:r>
          <a:endParaRPr lang="en-US"/>
        </a:p>
      </dgm:t>
    </dgm:pt>
    <dgm:pt modelId="{12C79446-AC5E-4926-8C84-D5802BBC385C}" type="parTrans" cxnId="{F47F645B-EF5F-45F3-96AA-347DCC233B9B}">
      <dgm:prSet/>
      <dgm:spPr/>
      <dgm:t>
        <a:bodyPr/>
        <a:lstStyle/>
        <a:p>
          <a:endParaRPr lang="en-US"/>
        </a:p>
      </dgm:t>
    </dgm:pt>
    <dgm:pt modelId="{D79D6745-7665-4909-B743-DF99D0F12CC4}" type="sibTrans" cxnId="{F47F645B-EF5F-45F3-96AA-347DCC233B9B}">
      <dgm:prSet/>
      <dgm:spPr/>
      <dgm:t>
        <a:bodyPr/>
        <a:lstStyle/>
        <a:p>
          <a:endParaRPr lang="en-US"/>
        </a:p>
      </dgm:t>
    </dgm:pt>
    <dgm:pt modelId="{2C82778D-73A8-48FB-B0DB-4062DD7486FA}" type="pres">
      <dgm:prSet presAssocID="{846A7F60-FDF3-4F2E-8D88-6AD8B5CB9EEA}" presName="linear" presStyleCnt="0">
        <dgm:presLayoutVars>
          <dgm:animLvl val="lvl"/>
          <dgm:resizeHandles val="exact"/>
        </dgm:presLayoutVars>
      </dgm:prSet>
      <dgm:spPr/>
    </dgm:pt>
    <dgm:pt modelId="{EBF79A54-06BF-417B-B5E7-94F05096500F}" type="pres">
      <dgm:prSet presAssocID="{8C561C06-8960-4388-9940-661E8FE431B9}" presName="parentText" presStyleLbl="node1" presStyleIdx="0" presStyleCnt="6">
        <dgm:presLayoutVars>
          <dgm:chMax val="0"/>
          <dgm:bulletEnabled val="1"/>
        </dgm:presLayoutVars>
      </dgm:prSet>
      <dgm:spPr/>
    </dgm:pt>
    <dgm:pt modelId="{C6C80907-DF3E-4C3B-B01A-0BD8EBB30CDE}" type="pres">
      <dgm:prSet presAssocID="{AF996CD5-9585-43B2-ABE0-AD50FE8F760E}" presName="spacer" presStyleCnt="0"/>
      <dgm:spPr/>
    </dgm:pt>
    <dgm:pt modelId="{C67F3250-FD51-46BC-9FA7-D079EBA2CB1F}" type="pres">
      <dgm:prSet presAssocID="{FF813D57-EF99-416C-B449-85CBDDDCBDFD}" presName="parentText" presStyleLbl="node1" presStyleIdx="1" presStyleCnt="6">
        <dgm:presLayoutVars>
          <dgm:chMax val="0"/>
          <dgm:bulletEnabled val="1"/>
        </dgm:presLayoutVars>
      </dgm:prSet>
      <dgm:spPr/>
    </dgm:pt>
    <dgm:pt modelId="{BA32EFF1-1FD5-40FE-9138-7D5D982F6F8A}" type="pres">
      <dgm:prSet presAssocID="{08271E2C-F0E6-4E0D-A4F8-096B91B837F2}" presName="spacer" presStyleCnt="0"/>
      <dgm:spPr/>
    </dgm:pt>
    <dgm:pt modelId="{4D56EB91-A9EA-4559-B731-CB56C8AD8E39}" type="pres">
      <dgm:prSet presAssocID="{C9B22A4E-5182-4F2A-BDEC-65F8E6F97951}" presName="parentText" presStyleLbl="node1" presStyleIdx="2" presStyleCnt="6">
        <dgm:presLayoutVars>
          <dgm:chMax val="0"/>
          <dgm:bulletEnabled val="1"/>
        </dgm:presLayoutVars>
      </dgm:prSet>
      <dgm:spPr/>
    </dgm:pt>
    <dgm:pt modelId="{6EAFC590-0E40-49DB-B647-03724E206AE1}" type="pres">
      <dgm:prSet presAssocID="{E55A49AF-C897-46A9-B737-5F9370AB86F3}" presName="spacer" presStyleCnt="0"/>
      <dgm:spPr/>
    </dgm:pt>
    <dgm:pt modelId="{2CAC044E-F8AD-42DF-8C00-E9533FD77663}" type="pres">
      <dgm:prSet presAssocID="{C37A6CC2-4D05-4F1D-9F20-D4C6CCDE4D04}" presName="parentText" presStyleLbl="node1" presStyleIdx="3" presStyleCnt="6">
        <dgm:presLayoutVars>
          <dgm:chMax val="0"/>
          <dgm:bulletEnabled val="1"/>
        </dgm:presLayoutVars>
      </dgm:prSet>
      <dgm:spPr/>
    </dgm:pt>
    <dgm:pt modelId="{54021EC5-DBEB-4CCA-9CF7-9E927BEC10AC}" type="pres">
      <dgm:prSet presAssocID="{6F5E740D-BDA8-4E14-805A-58CCC4854F3A}" presName="spacer" presStyleCnt="0"/>
      <dgm:spPr/>
    </dgm:pt>
    <dgm:pt modelId="{E2C96226-3882-4E86-ACBB-C9ECC0A20352}" type="pres">
      <dgm:prSet presAssocID="{F547184B-4655-41E1-BCE4-790D8A7F47BD}" presName="parentText" presStyleLbl="node1" presStyleIdx="4" presStyleCnt="6">
        <dgm:presLayoutVars>
          <dgm:chMax val="0"/>
          <dgm:bulletEnabled val="1"/>
        </dgm:presLayoutVars>
      </dgm:prSet>
      <dgm:spPr/>
    </dgm:pt>
    <dgm:pt modelId="{793F6AE6-B93B-4FE4-A70C-DD817D5B3FCA}" type="pres">
      <dgm:prSet presAssocID="{AE512997-04DA-4E92-924E-C76C1A7F2078}" presName="spacer" presStyleCnt="0"/>
      <dgm:spPr/>
    </dgm:pt>
    <dgm:pt modelId="{20C9C93E-DCCF-4D1B-8D44-2CCD9AE867AA}" type="pres">
      <dgm:prSet presAssocID="{329BC188-576D-4D0A-B71B-3912DEF61411}" presName="parentText" presStyleLbl="node1" presStyleIdx="5" presStyleCnt="6">
        <dgm:presLayoutVars>
          <dgm:chMax val="0"/>
          <dgm:bulletEnabled val="1"/>
        </dgm:presLayoutVars>
      </dgm:prSet>
      <dgm:spPr/>
    </dgm:pt>
  </dgm:ptLst>
  <dgm:cxnLst>
    <dgm:cxn modelId="{85BFC11C-3972-4241-8B6F-31185F27C4C8}" srcId="{846A7F60-FDF3-4F2E-8D88-6AD8B5CB9EEA}" destId="{C37A6CC2-4D05-4F1D-9F20-D4C6CCDE4D04}" srcOrd="3" destOrd="0" parTransId="{FDC0CFE6-6B08-4938-92EE-4B587848AAD7}" sibTransId="{6F5E740D-BDA8-4E14-805A-58CCC4854F3A}"/>
    <dgm:cxn modelId="{09261625-0FFB-44F8-A355-C26CE1E5FD2F}" type="presOf" srcId="{329BC188-576D-4D0A-B71B-3912DEF61411}" destId="{20C9C93E-DCCF-4D1B-8D44-2CCD9AE867AA}" srcOrd="0" destOrd="0" presId="urn:microsoft.com/office/officeart/2005/8/layout/vList2"/>
    <dgm:cxn modelId="{A6625627-7F17-40C6-9812-C6D9760080E3}" type="presOf" srcId="{846A7F60-FDF3-4F2E-8D88-6AD8B5CB9EEA}" destId="{2C82778D-73A8-48FB-B0DB-4062DD7486FA}" srcOrd="0" destOrd="0" presId="urn:microsoft.com/office/officeart/2005/8/layout/vList2"/>
    <dgm:cxn modelId="{3CA26B36-8B6D-448D-89F7-5D1AEED419E6}" type="presOf" srcId="{FF813D57-EF99-416C-B449-85CBDDDCBDFD}" destId="{C67F3250-FD51-46BC-9FA7-D079EBA2CB1F}" srcOrd="0" destOrd="0" presId="urn:microsoft.com/office/officeart/2005/8/layout/vList2"/>
    <dgm:cxn modelId="{1D366A3F-DD04-486B-A183-D1D6CDD1C636}" type="presOf" srcId="{C9B22A4E-5182-4F2A-BDEC-65F8E6F97951}" destId="{4D56EB91-A9EA-4559-B731-CB56C8AD8E39}" srcOrd="0" destOrd="0" presId="urn:microsoft.com/office/officeart/2005/8/layout/vList2"/>
    <dgm:cxn modelId="{F47F645B-EF5F-45F3-96AA-347DCC233B9B}" srcId="{846A7F60-FDF3-4F2E-8D88-6AD8B5CB9EEA}" destId="{329BC188-576D-4D0A-B71B-3912DEF61411}" srcOrd="5" destOrd="0" parTransId="{12C79446-AC5E-4926-8C84-D5802BBC385C}" sibTransId="{D79D6745-7665-4909-B743-DF99D0F12CC4}"/>
    <dgm:cxn modelId="{86CE2E73-6EAC-4553-9849-791D85932C13}" srcId="{846A7F60-FDF3-4F2E-8D88-6AD8B5CB9EEA}" destId="{F547184B-4655-41E1-BCE4-790D8A7F47BD}" srcOrd="4" destOrd="0" parTransId="{5203F53C-5141-4B11-B847-FDB1A351DE37}" sibTransId="{AE512997-04DA-4E92-924E-C76C1A7F2078}"/>
    <dgm:cxn modelId="{7BC6D173-C2CF-4120-9A95-13C9C7E028B3}" type="presOf" srcId="{F547184B-4655-41E1-BCE4-790D8A7F47BD}" destId="{E2C96226-3882-4E86-ACBB-C9ECC0A20352}" srcOrd="0" destOrd="0" presId="urn:microsoft.com/office/officeart/2005/8/layout/vList2"/>
    <dgm:cxn modelId="{62B7CA77-C967-4845-90D1-B0D6D43A0535}" type="presOf" srcId="{C37A6CC2-4D05-4F1D-9F20-D4C6CCDE4D04}" destId="{2CAC044E-F8AD-42DF-8C00-E9533FD77663}" srcOrd="0" destOrd="0" presId="urn:microsoft.com/office/officeart/2005/8/layout/vList2"/>
    <dgm:cxn modelId="{54B3FC8E-8C3E-4424-B709-EF9A14012391}" type="presOf" srcId="{8C561C06-8960-4388-9940-661E8FE431B9}" destId="{EBF79A54-06BF-417B-B5E7-94F05096500F}" srcOrd="0" destOrd="0" presId="urn:microsoft.com/office/officeart/2005/8/layout/vList2"/>
    <dgm:cxn modelId="{06550FB1-CCB1-4BB3-86F3-CDC47C9D0FFC}" srcId="{846A7F60-FDF3-4F2E-8D88-6AD8B5CB9EEA}" destId="{C9B22A4E-5182-4F2A-BDEC-65F8E6F97951}" srcOrd="2" destOrd="0" parTransId="{FDAFA0A1-E653-410C-B969-3BA30C6FD2C5}" sibTransId="{E55A49AF-C897-46A9-B737-5F9370AB86F3}"/>
    <dgm:cxn modelId="{1C9850CE-4918-4EBC-9591-F49164CC763A}" srcId="{846A7F60-FDF3-4F2E-8D88-6AD8B5CB9EEA}" destId="{FF813D57-EF99-416C-B449-85CBDDDCBDFD}" srcOrd="1" destOrd="0" parTransId="{BB74E54D-8CA6-40BC-8AB4-60D309115E55}" sibTransId="{08271E2C-F0E6-4E0D-A4F8-096B91B837F2}"/>
    <dgm:cxn modelId="{DCF808FF-0DE6-4A81-A095-323F24D6EE99}" srcId="{846A7F60-FDF3-4F2E-8D88-6AD8B5CB9EEA}" destId="{8C561C06-8960-4388-9940-661E8FE431B9}" srcOrd="0" destOrd="0" parTransId="{B515CCCA-7B06-489D-BA2B-DF5361E07F13}" sibTransId="{AF996CD5-9585-43B2-ABE0-AD50FE8F760E}"/>
    <dgm:cxn modelId="{EE5686AB-209A-405E-B3D3-68F04D9EAAC6}" type="presParOf" srcId="{2C82778D-73A8-48FB-B0DB-4062DD7486FA}" destId="{EBF79A54-06BF-417B-B5E7-94F05096500F}" srcOrd="0" destOrd="0" presId="urn:microsoft.com/office/officeart/2005/8/layout/vList2"/>
    <dgm:cxn modelId="{69A865CE-6376-4855-B2F8-93D3B9507B72}" type="presParOf" srcId="{2C82778D-73A8-48FB-B0DB-4062DD7486FA}" destId="{C6C80907-DF3E-4C3B-B01A-0BD8EBB30CDE}" srcOrd="1" destOrd="0" presId="urn:microsoft.com/office/officeart/2005/8/layout/vList2"/>
    <dgm:cxn modelId="{553726EC-B966-4A1B-B30C-2B1C1478680F}" type="presParOf" srcId="{2C82778D-73A8-48FB-B0DB-4062DD7486FA}" destId="{C67F3250-FD51-46BC-9FA7-D079EBA2CB1F}" srcOrd="2" destOrd="0" presId="urn:microsoft.com/office/officeart/2005/8/layout/vList2"/>
    <dgm:cxn modelId="{34876F89-B23A-43D8-88D4-A5144B13E6FE}" type="presParOf" srcId="{2C82778D-73A8-48FB-B0DB-4062DD7486FA}" destId="{BA32EFF1-1FD5-40FE-9138-7D5D982F6F8A}" srcOrd="3" destOrd="0" presId="urn:microsoft.com/office/officeart/2005/8/layout/vList2"/>
    <dgm:cxn modelId="{8741BA10-AB08-401C-9B4E-DCA687290FC0}" type="presParOf" srcId="{2C82778D-73A8-48FB-B0DB-4062DD7486FA}" destId="{4D56EB91-A9EA-4559-B731-CB56C8AD8E39}" srcOrd="4" destOrd="0" presId="urn:microsoft.com/office/officeart/2005/8/layout/vList2"/>
    <dgm:cxn modelId="{162D0B80-D0E0-4AAD-AE1F-120E4021827A}" type="presParOf" srcId="{2C82778D-73A8-48FB-B0DB-4062DD7486FA}" destId="{6EAFC590-0E40-49DB-B647-03724E206AE1}" srcOrd="5" destOrd="0" presId="urn:microsoft.com/office/officeart/2005/8/layout/vList2"/>
    <dgm:cxn modelId="{D242A649-A12F-4276-9B70-0F15AD251F04}" type="presParOf" srcId="{2C82778D-73A8-48FB-B0DB-4062DD7486FA}" destId="{2CAC044E-F8AD-42DF-8C00-E9533FD77663}" srcOrd="6" destOrd="0" presId="urn:microsoft.com/office/officeart/2005/8/layout/vList2"/>
    <dgm:cxn modelId="{B4770018-7C4D-42BD-B209-68DD387F0A95}" type="presParOf" srcId="{2C82778D-73A8-48FB-B0DB-4062DD7486FA}" destId="{54021EC5-DBEB-4CCA-9CF7-9E927BEC10AC}" srcOrd="7" destOrd="0" presId="urn:microsoft.com/office/officeart/2005/8/layout/vList2"/>
    <dgm:cxn modelId="{25DD856E-2CB3-44DF-88DC-3538EE900D68}" type="presParOf" srcId="{2C82778D-73A8-48FB-B0DB-4062DD7486FA}" destId="{E2C96226-3882-4E86-ACBB-C9ECC0A20352}" srcOrd="8" destOrd="0" presId="urn:microsoft.com/office/officeart/2005/8/layout/vList2"/>
    <dgm:cxn modelId="{D6A95DD4-4440-4AAB-84D2-2F52C326FC9F}" type="presParOf" srcId="{2C82778D-73A8-48FB-B0DB-4062DD7486FA}" destId="{793F6AE6-B93B-4FE4-A70C-DD817D5B3FCA}" srcOrd="9" destOrd="0" presId="urn:microsoft.com/office/officeart/2005/8/layout/vList2"/>
    <dgm:cxn modelId="{CC7502DC-8A3F-494F-8D9F-8CBAD97DDBE0}" type="presParOf" srcId="{2C82778D-73A8-48FB-B0DB-4062DD7486FA}" destId="{20C9C93E-DCCF-4D1B-8D44-2CCD9AE867AA}" srcOrd="1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2AFB148-D64C-4153-BA9C-D65E1C2975B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9423403-4725-4A7B-A10C-2D579DD741B7}">
      <dgm:prSet/>
      <dgm:spPr/>
      <dgm:t>
        <a:bodyPr/>
        <a:lstStyle/>
        <a:p>
          <a:r>
            <a:rPr lang="en-GB"/>
            <a:t>Redeployment options will be explored, as will re training and where appropriate exit from the organisation where roles cease to exist, where staff will engage with HR, be able to seek legal advice and make informed choices.</a:t>
          </a:r>
          <a:endParaRPr lang="en-US"/>
        </a:p>
      </dgm:t>
    </dgm:pt>
    <dgm:pt modelId="{2A806F02-6E9F-4522-8A76-8027C901218F}" type="parTrans" cxnId="{BA3C0162-54CC-474A-A129-07AB1DEE8E1F}">
      <dgm:prSet/>
      <dgm:spPr/>
      <dgm:t>
        <a:bodyPr/>
        <a:lstStyle/>
        <a:p>
          <a:endParaRPr lang="en-US"/>
        </a:p>
      </dgm:t>
    </dgm:pt>
    <dgm:pt modelId="{91C0717F-84C6-43FD-AA04-E47463B68C46}" type="sibTrans" cxnId="{BA3C0162-54CC-474A-A129-07AB1DEE8E1F}">
      <dgm:prSet/>
      <dgm:spPr/>
      <dgm:t>
        <a:bodyPr/>
        <a:lstStyle/>
        <a:p>
          <a:endParaRPr lang="en-US"/>
        </a:p>
      </dgm:t>
    </dgm:pt>
    <dgm:pt modelId="{B95C0C1E-1E02-461D-822C-FCAF8AA19FFA}">
      <dgm:prSet/>
      <dgm:spPr/>
      <dgm:t>
        <a:bodyPr/>
        <a:lstStyle/>
        <a:p>
          <a:r>
            <a:rPr lang="en-GB"/>
            <a:t>It is estimated across all organisations as much as 17% reduction will be made in the workforce due to automation / use of Artificial Intelligence</a:t>
          </a:r>
          <a:endParaRPr lang="en-US"/>
        </a:p>
      </dgm:t>
    </dgm:pt>
    <dgm:pt modelId="{960C35FE-A70D-480A-930F-55841DEA75BC}" type="parTrans" cxnId="{0E4CD1A3-D30B-4E12-8D02-D1104A1A8FCD}">
      <dgm:prSet/>
      <dgm:spPr/>
      <dgm:t>
        <a:bodyPr/>
        <a:lstStyle/>
        <a:p>
          <a:endParaRPr lang="en-US"/>
        </a:p>
      </dgm:t>
    </dgm:pt>
    <dgm:pt modelId="{EE268E60-A569-43F9-BFA0-E1857A8F83B4}" type="sibTrans" cxnId="{0E4CD1A3-D30B-4E12-8D02-D1104A1A8FCD}">
      <dgm:prSet/>
      <dgm:spPr/>
      <dgm:t>
        <a:bodyPr/>
        <a:lstStyle/>
        <a:p>
          <a:endParaRPr lang="en-US"/>
        </a:p>
      </dgm:t>
    </dgm:pt>
    <dgm:pt modelId="{C076F0CB-3879-40CB-B3D5-DF50BDA8A4B2}">
      <dgm:prSet/>
      <dgm:spPr/>
      <dgm:t>
        <a:bodyPr/>
        <a:lstStyle/>
        <a:p>
          <a:r>
            <a:rPr lang="en-GB"/>
            <a:t>This will create concern, fear and unrest both internally and externally and as a responsible employer, care should be taken to support employees, with retraining, relocating and further job opportunities both within and without the organisation.</a:t>
          </a:r>
          <a:endParaRPr lang="en-US"/>
        </a:p>
      </dgm:t>
    </dgm:pt>
    <dgm:pt modelId="{47E3D0AA-1516-4EA7-A123-38B4F1C87704}" type="parTrans" cxnId="{1AC5B4E6-272B-451F-8D1A-13358A3A412F}">
      <dgm:prSet/>
      <dgm:spPr/>
      <dgm:t>
        <a:bodyPr/>
        <a:lstStyle/>
        <a:p>
          <a:endParaRPr lang="en-US"/>
        </a:p>
      </dgm:t>
    </dgm:pt>
    <dgm:pt modelId="{FCB4544A-C57E-433A-AAB6-3B479D13F98E}" type="sibTrans" cxnId="{1AC5B4E6-272B-451F-8D1A-13358A3A412F}">
      <dgm:prSet/>
      <dgm:spPr/>
      <dgm:t>
        <a:bodyPr/>
        <a:lstStyle/>
        <a:p>
          <a:endParaRPr lang="en-US"/>
        </a:p>
      </dgm:t>
    </dgm:pt>
    <dgm:pt modelId="{D2A120C5-6D8B-47F0-BA59-1694AB8175A8}">
      <dgm:prSet/>
      <dgm:spPr/>
      <dgm:t>
        <a:bodyPr/>
        <a:lstStyle/>
        <a:p>
          <a:r>
            <a:rPr lang="en-GB"/>
            <a:t>However, its introduction must be ethical</a:t>
          </a:r>
          <a:endParaRPr lang="en-US"/>
        </a:p>
      </dgm:t>
    </dgm:pt>
    <dgm:pt modelId="{C1739C95-CD9C-4CFC-A23C-11B7260D1C58}" type="parTrans" cxnId="{C8490D1E-6321-4ED6-BDC7-E4700C1F0B82}">
      <dgm:prSet/>
      <dgm:spPr/>
      <dgm:t>
        <a:bodyPr/>
        <a:lstStyle/>
        <a:p>
          <a:endParaRPr lang="en-US"/>
        </a:p>
      </dgm:t>
    </dgm:pt>
    <dgm:pt modelId="{7B3BE62F-033F-43FF-B57F-D7C277005420}" type="sibTrans" cxnId="{C8490D1E-6321-4ED6-BDC7-E4700C1F0B82}">
      <dgm:prSet/>
      <dgm:spPr/>
      <dgm:t>
        <a:bodyPr/>
        <a:lstStyle/>
        <a:p>
          <a:endParaRPr lang="en-US"/>
        </a:p>
      </dgm:t>
    </dgm:pt>
    <dgm:pt modelId="{68B3944D-67D0-47EF-9877-9AC31D016202}">
      <dgm:prSet/>
      <dgm:spPr/>
      <dgm:t>
        <a:bodyPr/>
        <a:lstStyle/>
        <a:p>
          <a:r>
            <a:rPr lang="en-GB"/>
            <a:t>It is imperative that implementation is completed sensitively, remembering the ethos of Adair’s model, the I, the We and the It and that those competing demands are managed appropriately</a:t>
          </a:r>
          <a:endParaRPr lang="en-US"/>
        </a:p>
      </dgm:t>
    </dgm:pt>
    <dgm:pt modelId="{7B371CD6-4E9D-4C5A-932C-6C56910BF166}" type="parTrans" cxnId="{AE43DE79-7AD5-48D7-8AF1-5C09C2573B79}">
      <dgm:prSet/>
      <dgm:spPr/>
      <dgm:t>
        <a:bodyPr/>
        <a:lstStyle/>
        <a:p>
          <a:endParaRPr lang="en-US"/>
        </a:p>
      </dgm:t>
    </dgm:pt>
    <dgm:pt modelId="{B1BD5BC2-C4BA-4C86-A682-F73BB9B6CCD2}" type="sibTrans" cxnId="{AE43DE79-7AD5-48D7-8AF1-5C09C2573B79}">
      <dgm:prSet/>
      <dgm:spPr/>
      <dgm:t>
        <a:bodyPr/>
        <a:lstStyle/>
        <a:p>
          <a:endParaRPr lang="en-US"/>
        </a:p>
      </dgm:t>
    </dgm:pt>
    <dgm:pt modelId="{DC999299-685E-4F64-A5B3-AAAD54D27B15}">
      <dgm:prSet/>
      <dgm:spPr/>
      <dgm:t>
        <a:bodyPr/>
        <a:lstStyle/>
        <a:p>
          <a:r>
            <a:rPr lang="en-GB"/>
            <a:t>OECD(2026)</a:t>
          </a:r>
          <a:endParaRPr lang="en-US"/>
        </a:p>
      </dgm:t>
    </dgm:pt>
    <dgm:pt modelId="{5769B6FA-3EFB-4653-BA71-C1B279D95FFD}" type="parTrans" cxnId="{6A15A0A4-E5D8-4F6C-AB90-A33375DAB7B6}">
      <dgm:prSet/>
      <dgm:spPr/>
      <dgm:t>
        <a:bodyPr/>
        <a:lstStyle/>
        <a:p>
          <a:endParaRPr lang="en-US"/>
        </a:p>
      </dgm:t>
    </dgm:pt>
    <dgm:pt modelId="{A4B76951-393D-4B7A-9C00-41F5041D4301}" type="sibTrans" cxnId="{6A15A0A4-E5D8-4F6C-AB90-A33375DAB7B6}">
      <dgm:prSet/>
      <dgm:spPr/>
      <dgm:t>
        <a:bodyPr/>
        <a:lstStyle/>
        <a:p>
          <a:endParaRPr lang="en-US"/>
        </a:p>
      </dgm:t>
    </dgm:pt>
    <dgm:pt modelId="{45580311-BDF6-497D-A048-A10EC6F67AB3}">
      <dgm:prSet/>
      <dgm:spPr/>
      <dgm:t>
        <a:bodyPr/>
        <a:lstStyle/>
        <a:p>
          <a:r>
            <a:rPr lang="en-GB"/>
            <a:t>CIPD(2025)</a:t>
          </a:r>
          <a:endParaRPr lang="en-US"/>
        </a:p>
      </dgm:t>
    </dgm:pt>
    <dgm:pt modelId="{BBB3915B-F8DC-4618-A85A-D07F0561EFC6}" type="parTrans" cxnId="{CCB811E0-B029-4D0D-97E5-F4CD076AD80E}">
      <dgm:prSet/>
      <dgm:spPr/>
      <dgm:t>
        <a:bodyPr/>
        <a:lstStyle/>
        <a:p>
          <a:endParaRPr lang="en-US"/>
        </a:p>
      </dgm:t>
    </dgm:pt>
    <dgm:pt modelId="{2A169E50-54B6-44E2-AED7-9F5B95766BD8}" type="sibTrans" cxnId="{CCB811E0-B029-4D0D-97E5-F4CD076AD80E}">
      <dgm:prSet/>
      <dgm:spPr/>
      <dgm:t>
        <a:bodyPr/>
        <a:lstStyle/>
        <a:p>
          <a:endParaRPr lang="en-US"/>
        </a:p>
      </dgm:t>
    </dgm:pt>
    <dgm:pt modelId="{891D65CD-4959-4C75-95A6-89C7C4BDB55B}" type="pres">
      <dgm:prSet presAssocID="{82AFB148-D64C-4153-BA9C-D65E1C2975B2}" presName="linear" presStyleCnt="0">
        <dgm:presLayoutVars>
          <dgm:animLvl val="lvl"/>
          <dgm:resizeHandles val="exact"/>
        </dgm:presLayoutVars>
      </dgm:prSet>
      <dgm:spPr/>
    </dgm:pt>
    <dgm:pt modelId="{D0115FF5-40B9-4834-9E79-0B2BC695C5C5}" type="pres">
      <dgm:prSet presAssocID="{09423403-4725-4A7B-A10C-2D579DD741B7}" presName="parentText" presStyleLbl="node1" presStyleIdx="0" presStyleCnt="7">
        <dgm:presLayoutVars>
          <dgm:chMax val="0"/>
          <dgm:bulletEnabled val="1"/>
        </dgm:presLayoutVars>
      </dgm:prSet>
      <dgm:spPr/>
    </dgm:pt>
    <dgm:pt modelId="{97A1C3FD-C40D-4B9D-9A9B-6E55F4A5F2C0}" type="pres">
      <dgm:prSet presAssocID="{91C0717F-84C6-43FD-AA04-E47463B68C46}" presName="spacer" presStyleCnt="0"/>
      <dgm:spPr/>
    </dgm:pt>
    <dgm:pt modelId="{FA0A0AFF-FB49-453D-9244-B3E7500B047A}" type="pres">
      <dgm:prSet presAssocID="{B95C0C1E-1E02-461D-822C-FCAF8AA19FFA}" presName="parentText" presStyleLbl="node1" presStyleIdx="1" presStyleCnt="7">
        <dgm:presLayoutVars>
          <dgm:chMax val="0"/>
          <dgm:bulletEnabled val="1"/>
        </dgm:presLayoutVars>
      </dgm:prSet>
      <dgm:spPr/>
    </dgm:pt>
    <dgm:pt modelId="{FFB97A80-B666-446F-AF62-48F4C8E6FE03}" type="pres">
      <dgm:prSet presAssocID="{EE268E60-A569-43F9-BFA0-E1857A8F83B4}" presName="spacer" presStyleCnt="0"/>
      <dgm:spPr/>
    </dgm:pt>
    <dgm:pt modelId="{CAEACDCF-2917-44E6-A448-2C96ECADD231}" type="pres">
      <dgm:prSet presAssocID="{C076F0CB-3879-40CB-B3D5-DF50BDA8A4B2}" presName="parentText" presStyleLbl="node1" presStyleIdx="2" presStyleCnt="7">
        <dgm:presLayoutVars>
          <dgm:chMax val="0"/>
          <dgm:bulletEnabled val="1"/>
        </dgm:presLayoutVars>
      </dgm:prSet>
      <dgm:spPr/>
    </dgm:pt>
    <dgm:pt modelId="{BB09B077-73A8-4A59-8983-D8FDA330C5A1}" type="pres">
      <dgm:prSet presAssocID="{FCB4544A-C57E-433A-AAB6-3B479D13F98E}" presName="spacer" presStyleCnt="0"/>
      <dgm:spPr/>
    </dgm:pt>
    <dgm:pt modelId="{F798AC53-8990-4EAF-A276-542AC43727A6}" type="pres">
      <dgm:prSet presAssocID="{D2A120C5-6D8B-47F0-BA59-1694AB8175A8}" presName="parentText" presStyleLbl="node1" presStyleIdx="3" presStyleCnt="7">
        <dgm:presLayoutVars>
          <dgm:chMax val="0"/>
          <dgm:bulletEnabled val="1"/>
        </dgm:presLayoutVars>
      </dgm:prSet>
      <dgm:spPr/>
    </dgm:pt>
    <dgm:pt modelId="{51DD2948-6875-48C5-858B-B76B0A8C6BC8}" type="pres">
      <dgm:prSet presAssocID="{7B3BE62F-033F-43FF-B57F-D7C277005420}" presName="spacer" presStyleCnt="0"/>
      <dgm:spPr/>
    </dgm:pt>
    <dgm:pt modelId="{DE4365FF-F09C-4160-95EE-CD641692AB7B}" type="pres">
      <dgm:prSet presAssocID="{68B3944D-67D0-47EF-9877-9AC31D016202}" presName="parentText" presStyleLbl="node1" presStyleIdx="4" presStyleCnt="7">
        <dgm:presLayoutVars>
          <dgm:chMax val="0"/>
          <dgm:bulletEnabled val="1"/>
        </dgm:presLayoutVars>
      </dgm:prSet>
      <dgm:spPr/>
    </dgm:pt>
    <dgm:pt modelId="{94476599-04B9-4382-8F18-2940F1A30D33}" type="pres">
      <dgm:prSet presAssocID="{B1BD5BC2-C4BA-4C86-A682-F73BB9B6CCD2}" presName="spacer" presStyleCnt="0"/>
      <dgm:spPr/>
    </dgm:pt>
    <dgm:pt modelId="{6A7B0431-C07E-443B-8550-2BC83E925793}" type="pres">
      <dgm:prSet presAssocID="{DC999299-685E-4F64-A5B3-AAAD54D27B15}" presName="parentText" presStyleLbl="node1" presStyleIdx="5" presStyleCnt="7">
        <dgm:presLayoutVars>
          <dgm:chMax val="0"/>
          <dgm:bulletEnabled val="1"/>
        </dgm:presLayoutVars>
      </dgm:prSet>
      <dgm:spPr/>
    </dgm:pt>
    <dgm:pt modelId="{C67FC061-7F95-40CC-ABA8-5657B86CBF24}" type="pres">
      <dgm:prSet presAssocID="{A4B76951-393D-4B7A-9C00-41F5041D4301}" presName="spacer" presStyleCnt="0"/>
      <dgm:spPr/>
    </dgm:pt>
    <dgm:pt modelId="{6B6D4648-006E-4E2C-8E44-41249A295C0E}" type="pres">
      <dgm:prSet presAssocID="{45580311-BDF6-497D-A048-A10EC6F67AB3}" presName="parentText" presStyleLbl="node1" presStyleIdx="6" presStyleCnt="7">
        <dgm:presLayoutVars>
          <dgm:chMax val="0"/>
          <dgm:bulletEnabled val="1"/>
        </dgm:presLayoutVars>
      </dgm:prSet>
      <dgm:spPr/>
    </dgm:pt>
  </dgm:ptLst>
  <dgm:cxnLst>
    <dgm:cxn modelId="{51836910-23AA-4767-B325-AC18BA64148E}" type="presOf" srcId="{68B3944D-67D0-47EF-9877-9AC31D016202}" destId="{DE4365FF-F09C-4160-95EE-CD641692AB7B}" srcOrd="0" destOrd="0" presId="urn:microsoft.com/office/officeart/2005/8/layout/vList2"/>
    <dgm:cxn modelId="{1232A519-076E-4210-8FFB-E2B27CB90BF1}" type="presOf" srcId="{B95C0C1E-1E02-461D-822C-FCAF8AA19FFA}" destId="{FA0A0AFF-FB49-453D-9244-B3E7500B047A}" srcOrd="0" destOrd="0" presId="urn:microsoft.com/office/officeart/2005/8/layout/vList2"/>
    <dgm:cxn modelId="{C8490D1E-6321-4ED6-BDC7-E4700C1F0B82}" srcId="{82AFB148-D64C-4153-BA9C-D65E1C2975B2}" destId="{D2A120C5-6D8B-47F0-BA59-1694AB8175A8}" srcOrd="3" destOrd="0" parTransId="{C1739C95-CD9C-4CFC-A23C-11B7260D1C58}" sibTransId="{7B3BE62F-033F-43FF-B57F-D7C277005420}"/>
    <dgm:cxn modelId="{BA3C0162-54CC-474A-A129-07AB1DEE8E1F}" srcId="{82AFB148-D64C-4153-BA9C-D65E1C2975B2}" destId="{09423403-4725-4A7B-A10C-2D579DD741B7}" srcOrd="0" destOrd="0" parTransId="{2A806F02-6E9F-4522-8A76-8027C901218F}" sibTransId="{91C0717F-84C6-43FD-AA04-E47463B68C46}"/>
    <dgm:cxn modelId="{9EA33A64-B61A-4542-A43C-D6F735471CB8}" type="presOf" srcId="{DC999299-685E-4F64-A5B3-AAAD54D27B15}" destId="{6A7B0431-C07E-443B-8550-2BC83E925793}" srcOrd="0" destOrd="0" presId="urn:microsoft.com/office/officeart/2005/8/layout/vList2"/>
    <dgm:cxn modelId="{2EC6486C-2F10-472E-9480-6B9523269664}" type="presOf" srcId="{D2A120C5-6D8B-47F0-BA59-1694AB8175A8}" destId="{F798AC53-8990-4EAF-A276-542AC43727A6}" srcOrd="0" destOrd="0" presId="urn:microsoft.com/office/officeart/2005/8/layout/vList2"/>
    <dgm:cxn modelId="{51C18078-E47B-4820-8C31-2B90BD42419D}" type="presOf" srcId="{82AFB148-D64C-4153-BA9C-D65E1C2975B2}" destId="{891D65CD-4959-4C75-95A6-89C7C4BDB55B}" srcOrd="0" destOrd="0" presId="urn:microsoft.com/office/officeart/2005/8/layout/vList2"/>
    <dgm:cxn modelId="{AE43DE79-7AD5-48D7-8AF1-5C09C2573B79}" srcId="{82AFB148-D64C-4153-BA9C-D65E1C2975B2}" destId="{68B3944D-67D0-47EF-9877-9AC31D016202}" srcOrd="4" destOrd="0" parTransId="{7B371CD6-4E9D-4C5A-932C-6C56910BF166}" sibTransId="{B1BD5BC2-C4BA-4C86-A682-F73BB9B6CCD2}"/>
    <dgm:cxn modelId="{F0D1D984-C9B1-48D9-AEB0-106EDAB1D4D1}" type="presOf" srcId="{C076F0CB-3879-40CB-B3D5-DF50BDA8A4B2}" destId="{CAEACDCF-2917-44E6-A448-2C96ECADD231}" srcOrd="0" destOrd="0" presId="urn:microsoft.com/office/officeart/2005/8/layout/vList2"/>
    <dgm:cxn modelId="{0E4CD1A3-D30B-4E12-8D02-D1104A1A8FCD}" srcId="{82AFB148-D64C-4153-BA9C-D65E1C2975B2}" destId="{B95C0C1E-1E02-461D-822C-FCAF8AA19FFA}" srcOrd="1" destOrd="0" parTransId="{960C35FE-A70D-480A-930F-55841DEA75BC}" sibTransId="{EE268E60-A569-43F9-BFA0-E1857A8F83B4}"/>
    <dgm:cxn modelId="{6A15A0A4-E5D8-4F6C-AB90-A33375DAB7B6}" srcId="{82AFB148-D64C-4153-BA9C-D65E1C2975B2}" destId="{DC999299-685E-4F64-A5B3-AAAD54D27B15}" srcOrd="5" destOrd="0" parTransId="{5769B6FA-3EFB-4653-BA71-C1B279D95FFD}" sibTransId="{A4B76951-393D-4B7A-9C00-41F5041D4301}"/>
    <dgm:cxn modelId="{13A9EFD4-B094-4721-A219-35C9CA717480}" type="presOf" srcId="{45580311-BDF6-497D-A048-A10EC6F67AB3}" destId="{6B6D4648-006E-4E2C-8E44-41249A295C0E}" srcOrd="0" destOrd="0" presId="urn:microsoft.com/office/officeart/2005/8/layout/vList2"/>
    <dgm:cxn modelId="{CCB811E0-B029-4D0D-97E5-F4CD076AD80E}" srcId="{82AFB148-D64C-4153-BA9C-D65E1C2975B2}" destId="{45580311-BDF6-497D-A048-A10EC6F67AB3}" srcOrd="6" destOrd="0" parTransId="{BBB3915B-F8DC-4618-A85A-D07F0561EFC6}" sibTransId="{2A169E50-54B6-44E2-AED7-9F5B95766BD8}"/>
    <dgm:cxn modelId="{1AC5B4E6-272B-451F-8D1A-13358A3A412F}" srcId="{82AFB148-D64C-4153-BA9C-D65E1C2975B2}" destId="{C076F0CB-3879-40CB-B3D5-DF50BDA8A4B2}" srcOrd="2" destOrd="0" parTransId="{47E3D0AA-1516-4EA7-A123-38B4F1C87704}" sibTransId="{FCB4544A-C57E-433A-AAB6-3B479D13F98E}"/>
    <dgm:cxn modelId="{02BD33EE-BBAB-41E1-99AC-AE80EDA0E821}" type="presOf" srcId="{09423403-4725-4A7B-A10C-2D579DD741B7}" destId="{D0115FF5-40B9-4834-9E79-0B2BC695C5C5}" srcOrd="0" destOrd="0" presId="urn:microsoft.com/office/officeart/2005/8/layout/vList2"/>
    <dgm:cxn modelId="{A9291F09-9B45-4B1A-87E3-8CCA766C170C}" type="presParOf" srcId="{891D65CD-4959-4C75-95A6-89C7C4BDB55B}" destId="{D0115FF5-40B9-4834-9E79-0B2BC695C5C5}" srcOrd="0" destOrd="0" presId="urn:microsoft.com/office/officeart/2005/8/layout/vList2"/>
    <dgm:cxn modelId="{59789651-2A6F-4A59-AD5C-C6D560C74C6B}" type="presParOf" srcId="{891D65CD-4959-4C75-95A6-89C7C4BDB55B}" destId="{97A1C3FD-C40D-4B9D-9A9B-6E55F4A5F2C0}" srcOrd="1" destOrd="0" presId="urn:microsoft.com/office/officeart/2005/8/layout/vList2"/>
    <dgm:cxn modelId="{48A409BF-B355-4C33-B5C7-844197F5D5CB}" type="presParOf" srcId="{891D65CD-4959-4C75-95A6-89C7C4BDB55B}" destId="{FA0A0AFF-FB49-453D-9244-B3E7500B047A}" srcOrd="2" destOrd="0" presId="urn:microsoft.com/office/officeart/2005/8/layout/vList2"/>
    <dgm:cxn modelId="{8CE0CCA5-6CAE-40F0-B112-A9BC4684DF74}" type="presParOf" srcId="{891D65CD-4959-4C75-95A6-89C7C4BDB55B}" destId="{FFB97A80-B666-446F-AF62-48F4C8E6FE03}" srcOrd="3" destOrd="0" presId="urn:microsoft.com/office/officeart/2005/8/layout/vList2"/>
    <dgm:cxn modelId="{90C7FBCE-A344-469E-A1DD-7F1BB36306B7}" type="presParOf" srcId="{891D65CD-4959-4C75-95A6-89C7C4BDB55B}" destId="{CAEACDCF-2917-44E6-A448-2C96ECADD231}" srcOrd="4" destOrd="0" presId="urn:microsoft.com/office/officeart/2005/8/layout/vList2"/>
    <dgm:cxn modelId="{27CF7A7B-FDBD-4CA0-BE31-CC3B7E69275D}" type="presParOf" srcId="{891D65CD-4959-4C75-95A6-89C7C4BDB55B}" destId="{BB09B077-73A8-4A59-8983-D8FDA330C5A1}" srcOrd="5" destOrd="0" presId="urn:microsoft.com/office/officeart/2005/8/layout/vList2"/>
    <dgm:cxn modelId="{EE09A04C-AF21-4D05-99E3-5BA487D3294F}" type="presParOf" srcId="{891D65CD-4959-4C75-95A6-89C7C4BDB55B}" destId="{F798AC53-8990-4EAF-A276-542AC43727A6}" srcOrd="6" destOrd="0" presId="urn:microsoft.com/office/officeart/2005/8/layout/vList2"/>
    <dgm:cxn modelId="{E955E66E-A53D-407E-8618-D7AB35DCF950}" type="presParOf" srcId="{891D65CD-4959-4C75-95A6-89C7C4BDB55B}" destId="{51DD2948-6875-48C5-858B-B76B0A8C6BC8}" srcOrd="7" destOrd="0" presId="urn:microsoft.com/office/officeart/2005/8/layout/vList2"/>
    <dgm:cxn modelId="{452D45EF-6F79-46E9-A4F2-43E6E1594A3A}" type="presParOf" srcId="{891D65CD-4959-4C75-95A6-89C7C4BDB55B}" destId="{DE4365FF-F09C-4160-95EE-CD641692AB7B}" srcOrd="8" destOrd="0" presId="urn:microsoft.com/office/officeart/2005/8/layout/vList2"/>
    <dgm:cxn modelId="{75C04AB6-7079-44CB-B880-038007A689E6}" type="presParOf" srcId="{891D65CD-4959-4C75-95A6-89C7C4BDB55B}" destId="{94476599-04B9-4382-8F18-2940F1A30D33}" srcOrd="9" destOrd="0" presId="urn:microsoft.com/office/officeart/2005/8/layout/vList2"/>
    <dgm:cxn modelId="{A7B191A5-E5EE-4E10-BBDF-A44D852C9DCF}" type="presParOf" srcId="{891D65CD-4959-4C75-95A6-89C7C4BDB55B}" destId="{6A7B0431-C07E-443B-8550-2BC83E925793}" srcOrd="10" destOrd="0" presId="urn:microsoft.com/office/officeart/2005/8/layout/vList2"/>
    <dgm:cxn modelId="{E75D56F8-94C4-4470-B92D-6E82D9D0CCEA}" type="presParOf" srcId="{891D65CD-4959-4C75-95A6-89C7C4BDB55B}" destId="{C67FC061-7F95-40CC-ABA8-5657B86CBF24}" srcOrd="11" destOrd="0" presId="urn:microsoft.com/office/officeart/2005/8/layout/vList2"/>
    <dgm:cxn modelId="{6559C9E3-6D27-479B-BB5D-FA881E01501E}" type="presParOf" srcId="{891D65CD-4959-4C75-95A6-89C7C4BDB55B}" destId="{6B6D4648-006E-4E2C-8E44-41249A295C0E}" srcOrd="12"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33A9C7-A8B6-42D6-BF1D-7E053CECF27D}">
      <dsp:nvSpPr>
        <dsp:cNvPr id="0" name=""/>
        <dsp:cNvSpPr/>
      </dsp:nvSpPr>
      <dsp:spPr>
        <a:xfrm>
          <a:off x="2580948" y="676388"/>
          <a:ext cx="518903" cy="91440"/>
        </a:xfrm>
        <a:custGeom>
          <a:avLst/>
          <a:gdLst/>
          <a:ahLst/>
          <a:cxnLst/>
          <a:rect l="0" t="0" r="0" b="0"/>
          <a:pathLst>
            <a:path>
              <a:moveTo>
                <a:pt x="0" y="45720"/>
              </a:moveTo>
              <a:lnTo>
                <a:pt x="518903"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6662" y="719358"/>
        <a:ext cx="27475" cy="5500"/>
      </dsp:txXfrm>
    </dsp:sp>
    <dsp:sp modelId="{7F0A0461-7BC8-4195-AB6C-33748B6CE0BE}">
      <dsp:nvSpPr>
        <dsp:cNvPr id="0" name=""/>
        <dsp:cNvSpPr/>
      </dsp:nvSpPr>
      <dsp:spPr>
        <a:xfrm>
          <a:off x="193601" y="5364"/>
          <a:ext cx="2389146" cy="143348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070" tIns="122886" rIns="117070" bIns="122886" numCol="1" spcCol="1270" anchor="ctr" anchorCtr="0">
          <a:noAutofit/>
        </a:bodyPr>
        <a:lstStyle/>
        <a:p>
          <a:pPr marL="0" lvl="0" indent="0" algn="ctr" defTabSz="533400">
            <a:lnSpc>
              <a:spcPct val="90000"/>
            </a:lnSpc>
            <a:spcBef>
              <a:spcPct val="0"/>
            </a:spcBef>
            <a:spcAft>
              <a:spcPct val="35000"/>
            </a:spcAft>
            <a:buNone/>
            <a:defRPr cap="all"/>
          </a:pPr>
          <a:r>
            <a:rPr lang="en-GB" sz="1200" kern="1200"/>
            <a:t>Since around 1965 the Drivers Vehicle Licensing Facility has existed in Swansea.</a:t>
          </a:r>
          <a:endParaRPr lang="en-US" sz="1200" kern="1200"/>
        </a:p>
      </dsp:txBody>
      <dsp:txXfrm>
        <a:off x="193601" y="5364"/>
        <a:ext cx="2389146" cy="1433487"/>
      </dsp:txXfrm>
    </dsp:sp>
    <dsp:sp modelId="{67D0A2E6-F3F9-40EB-9939-5A2DE3E53B5A}">
      <dsp:nvSpPr>
        <dsp:cNvPr id="0" name=""/>
        <dsp:cNvSpPr/>
      </dsp:nvSpPr>
      <dsp:spPr>
        <a:xfrm>
          <a:off x="1388174" y="1437052"/>
          <a:ext cx="2938650" cy="518903"/>
        </a:xfrm>
        <a:custGeom>
          <a:avLst/>
          <a:gdLst/>
          <a:ahLst/>
          <a:cxnLst/>
          <a:rect l="0" t="0" r="0" b="0"/>
          <a:pathLst>
            <a:path>
              <a:moveTo>
                <a:pt x="2938650" y="0"/>
              </a:moveTo>
              <a:lnTo>
                <a:pt x="2938650" y="276551"/>
              </a:lnTo>
              <a:lnTo>
                <a:pt x="0" y="276551"/>
              </a:lnTo>
              <a:lnTo>
                <a:pt x="0" y="518903"/>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82760" y="1693753"/>
        <a:ext cx="149479" cy="5500"/>
      </dsp:txXfrm>
    </dsp:sp>
    <dsp:sp modelId="{5805035E-9742-4DE8-9F20-2F553DED5185}">
      <dsp:nvSpPr>
        <dsp:cNvPr id="0" name=""/>
        <dsp:cNvSpPr/>
      </dsp:nvSpPr>
      <dsp:spPr>
        <a:xfrm>
          <a:off x="3132251" y="5364"/>
          <a:ext cx="2389146" cy="1433487"/>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070" tIns="122886" rIns="117070" bIns="122886" numCol="1" spcCol="1270" anchor="ctr" anchorCtr="0">
          <a:noAutofit/>
        </a:bodyPr>
        <a:lstStyle/>
        <a:p>
          <a:pPr marL="0" lvl="0" indent="0" algn="ctr" defTabSz="533400">
            <a:lnSpc>
              <a:spcPct val="90000"/>
            </a:lnSpc>
            <a:spcBef>
              <a:spcPct val="0"/>
            </a:spcBef>
            <a:spcAft>
              <a:spcPct val="35000"/>
            </a:spcAft>
            <a:buNone/>
            <a:defRPr cap="all"/>
          </a:pPr>
          <a:r>
            <a:rPr lang="en-GB" sz="1200" kern="1200"/>
            <a:t>Its workforce are made up mainly of staff from Swansea and the Surrounding areas</a:t>
          </a:r>
          <a:endParaRPr lang="en-US" sz="1200" kern="1200"/>
        </a:p>
      </dsp:txBody>
      <dsp:txXfrm>
        <a:off x="3132251" y="5364"/>
        <a:ext cx="2389146" cy="1433487"/>
      </dsp:txXfrm>
    </dsp:sp>
    <dsp:sp modelId="{EAFA279E-95A4-4574-926E-B49511BAFF10}">
      <dsp:nvSpPr>
        <dsp:cNvPr id="0" name=""/>
        <dsp:cNvSpPr/>
      </dsp:nvSpPr>
      <dsp:spPr>
        <a:xfrm>
          <a:off x="2580948" y="2659380"/>
          <a:ext cx="518903" cy="91440"/>
        </a:xfrm>
        <a:custGeom>
          <a:avLst/>
          <a:gdLst/>
          <a:ahLst/>
          <a:cxnLst/>
          <a:rect l="0" t="0" r="0" b="0"/>
          <a:pathLst>
            <a:path>
              <a:moveTo>
                <a:pt x="0" y="45720"/>
              </a:moveTo>
              <a:lnTo>
                <a:pt x="518903"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6662" y="2702349"/>
        <a:ext cx="27475" cy="5500"/>
      </dsp:txXfrm>
    </dsp:sp>
    <dsp:sp modelId="{62D1900B-EBC0-42AE-AEE0-509123B3C5B4}">
      <dsp:nvSpPr>
        <dsp:cNvPr id="0" name=""/>
        <dsp:cNvSpPr/>
      </dsp:nvSpPr>
      <dsp:spPr>
        <a:xfrm>
          <a:off x="193601" y="1988356"/>
          <a:ext cx="2389146" cy="1433487"/>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070" tIns="122886" rIns="117070" bIns="122886" numCol="1" spcCol="1270" anchor="ctr" anchorCtr="0">
          <a:noAutofit/>
        </a:bodyPr>
        <a:lstStyle/>
        <a:p>
          <a:pPr marL="0" lvl="0" indent="0" algn="ctr" defTabSz="533400">
            <a:lnSpc>
              <a:spcPct val="90000"/>
            </a:lnSpc>
            <a:spcBef>
              <a:spcPct val="0"/>
            </a:spcBef>
            <a:spcAft>
              <a:spcPct val="35000"/>
            </a:spcAft>
            <a:buNone/>
            <a:defRPr cap="all"/>
          </a:pPr>
          <a:r>
            <a:rPr lang="en-GB" sz="1200" kern="1200"/>
            <a:t>Many of the staff were recruited at its inception, held little or no qualifications at first, gaining experience and professionalism as the organisation grew.</a:t>
          </a:r>
          <a:endParaRPr lang="en-US" sz="1200" kern="1200"/>
        </a:p>
      </dsp:txBody>
      <dsp:txXfrm>
        <a:off x="193601" y="1988356"/>
        <a:ext cx="2389146" cy="1433487"/>
      </dsp:txXfrm>
    </dsp:sp>
    <dsp:sp modelId="{DFF58E5C-5180-4D04-BFCB-2A981A98F37A}">
      <dsp:nvSpPr>
        <dsp:cNvPr id="0" name=""/>
        <dsp:cNvSpPr/>
      </dsp:nvSpPr>
      <dsp:spPr>
        <a:xfrm>
          <a:off x="1388174" y="3420043"/>
          <a:ext cx="2938650" cy="518903"/>
        </a:xfrm>
        <a:custGeom>
          <a:avLst/>
          <a:gdLst/>
          <a:ahLst/>
          <a:cxnLst/>
          <a:rect l="0" t="0" r="0" b="0"/>
          <a:pathLst>
            <a:path>
              <a:moveTo>
                <a:pt x="2938650" y="0"/>
              </a:moveTo>
              <a:lnTo>
                <a:pt x="2938650" y="276551"/>
              </a:lnTo>
              <a:lnTo>
                <a:pt x="0" y="276551"/>
              </a:lnTo>
              <a:lnTo>
                <a:pt x="0" y="518903"/>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782760" y="3676745"/>
        <a:ext cx="149479" cy="5500"/>
      </dsp:txXfrm>
    </dsp:sp>
    <dsp:sp modelId="{B77C1DD7-7943-44CA-8640-8A3DEFD0F83B}">
      <dsp:nvSpPr>
        <dsp:cNvPr id="0" name=""/>
        <dsp:cNvSpPr/>
      </dsp:nvSpPr>
      <dsp:spPr>
        <a:xfrm>
          <a:off x="3132251" y="1988356"/>
          <a:ext cx="2389146" cy="143348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070" tIns="122886" rIns="117070" bIns="122886" numCol="1" spcCol="1270" anchor="ctr" anchorCtr="0">
          <a:noAutofit/>
        </a:bodyPr>
        <a:lstStyle/>
        <a:p>
          <a:pPr marL="0" lvl="0" indent="0" algn="ctr" defTabSz="533400">
            <a:lnSpc>
              <a:spcPct val="90000"/>
            </a:lnSpc>
            <a:spcBef>
              <a:spcPct val="0"/>
            </a:spcBef>
            <a:spcAft>
              <a:spcPct val="35000"/>
            </a:spcAft>
            <a:buNone/>
            <a:defRPr cap="all"/>
          </a:pPr>
          <a:r>
            <a:rPr lang="en-GB" sz="1200" kern="1200"/>
            <a:t>This is in keeping with the evolution of Civil Service Departments globally</a:t>
          </a:r>
          <a:endParaRPr lang="en-US" sz="1200" kern="1200"/>
        </a:p>
      </dsp:txBody>
      <dsp:txXfrm>
        <a:off x="3132251" y="1988356"/>
        <a:ext cx="2389146" cy="1433487"/>
      </dsp:txXfrm>
    </dsp:sp>
    <dsp:sp modelId="{8B0B4AAD-9045-4FF2-B308-EBCB000D05E9}">
      <dsp:nvSpPr>
        <dsp:cNvPr id="0" name=""/>
        <dsp:cNvSpPr/>
      </dsp:nvSpPr>
      <dsp:spPr>
        <a:xfrm>
          <a:off x="2580948" y="4642371"/>
          <a:ext cx="518903" cy="91440"/>
        </a:xfrm>
        <a:custGeom>
          <a:avLst/>
          <a:gdLst/>
          <a:ahLst/>
          <a:cxnLst/>
          <a:rect l="0" t="0" r="0" b="0"/>
          <a:pathLst>
            <a:path>
              <a:moveTo>
                <a:pt x="0" y="45720"/>
              </a:moveTo>
              <a:lnTo>
                <a:pt x="518903"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26662" y="4685341"/>
        <a:ext cx="27475" cy="5500"/>
      </dsp:txXfrm>
    </dsp:sp>
    <dsp:sp modelId="{99506152-0BB6-4EA5-83AD-3F65D614AB0F}">
      <dsp:nvSpPr>
        <dsp:cNvPr id="0" name=""/>
        <dsp:cNvSpPr/>
      </dsp:nvSpPr>
      <dsp:spPr>
        <a:xfrm>
          <a:off x="193601" y="3971347"/>
          <a:ext cx="2389146" cy="1433487"/>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070" tIns="122886" rIns="117070" bIns="122886" numCol="1" spcCol="1270" anchor="ctr" anchorCtr="0">
          <a:noAutofit/>
        </a:bodyPr>
        <a:lstStyle/>
        <a:p>
          <a:pPr marL="0" lvl="0" indent="0" algn="ctr" defTabSz="533400">
            <a:lnSpc>
              <a:spcPct val="90000"/>
            </a:lnSpc>
            <a:spcBef>
              <a:spcPct val="0"/>
            </a:spcBef>
            <a:spcAft>
              <a:spcPct val="35000"/>
            </a:spcAft>
            <a:buNone/>
            <a:defRPr cap="all"/>
          </a:pPr>
          <a:r>
            <a:rPr lang="en-GB" sz="1200" kern="1200"/>
            <a:t>In more recent years it has professionalised, introduced the Code for Civil Servants, facilitated modern apprenticships, recruited from Graduate and Post Graduate pools and attracted talent from elsewhere</a:t>
          </a:r>
          <a:endParaRPr lang="en-US" sz="1200" kern="1200"/>
        </a:p>
      </dsp:txBody>
      <dsp:txXfrm>
        <a:off x="193601" y="3971347"/>
        <a:ext cx="2389146" cy="1433487"/>
      </dsp:txXfrm>
    </dsp:sp>
    <dsp:sp modelId="{3EB66B5B-945A-4E12-9F59-CF5F41D4DFDE}">
      <dsp:nvSpPr>
        <dsp:cNvPr id="0" name=""/>
        <dsp:cNvSpPr/>
      </dsp:nvSpPr>
      <dsp:spPr>
        <a:xfrm>
          <a:off x="3132251" y="3971347"/>
          <a:ext cx="2389146" cy="1433487"/>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7070" tIns="122886" rIns="117070" bIns="122886" numCol="1" spcCol="1270" anchor="ctr" anchorCtr="0">
          <a:noAutofit/>
        </a:bodyPr>
        <a:lstStyle/>
        <a:p>
          <a:pPr marL="0" lvl="0" indent="0" algn="ctr" defTabSz="533400">
            <a:lnSpc>
              <a:spcPct val="90000"/>
            </a:lnSpc>
            <a:spcBef>
              <a:spcPct val="0"/>
            </a:spcBef>
            <a:spcAft>
              <a:spcPct val="35000"/>
            </a:spcAft>
            <a:buNone/>
            <a:defRPr cap="all"/>
          </a:pPr>
          <a:r>
            <a:rPr lang="en-GB" sz="1200" kern="1200"/>
            <a:t>Despite that it remains an organisation where friends and family are introduced to employment there and it is not uncommon to find two, sometimes three generations of the same family.</a:t>
          </a:r>
          <a:endParaRPr lang="en-US" sz="1200" kern="1200"/>
        </a:p>
      </dsp:txBody>
      <dsp:txXfrm>
        <a:off x="3132251" y="3971347"/>
        <a:ext cx="2389146" cy="14334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F16502-CAF2-429F-BB1D-84016E8E96FE}">
      <dsp:nvSpPr>
        <dsp:cNvPr id="0" name=""/>
        <dsp:cNvSpPr/>
      </dsp:nvSpPr>
      <dsp:spPr>
        <a:xfrm>
          <a:off x="9397" y="148655"/>
          <a:ext cx="2808688" cy="3442838"/>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During the Covid Pandemic of 2020 – 22 the DVLA was heavily criticised for its lack of business continuity and ability to perform and criticism has remained in respect of its Drivers Medical performance.</a:t>
          </a:r>
          <a:endParaRPr lang="en-US" sz="1700" kern="1200"/>
        </a:p>
      </dsp:txBody>
      <dsp:txXfrm>
        <a:off x="91661" y="230919"/>
        <a:ext cx="2644160" cy="3278310"/>
      </dsp:txXfrm>
    </dsp:sp>
    <dsp:sp modelId="{5E84EFFF-9676-45AE-AF6F-40351B96AAD4}">
      <dsp:nvSpPr>
        <dsp:cNvPr id="0" name=""/>
        <dsp:cNvSpPr/>
      </dsp:nvSpPr>
      <dsp:spPr>
        <a:xfrm>
          <a:off x="3098954" y="1521797"/>
          <a:ext cx="595442" cy="696554"/>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98954" y="1661108"/>
        <a:ext cx="416809" cy="417932"/>
      </dsp:txXfrm>
    </dsp:sp>
    <dsp:sp modelId="{9AA03B9F-AFF9-48DF-A4CE-69D9787D98F0}">
      <dsp:nvSpPr>
        <dsp:cNvPr id="0" name=""/>
        <dsp:cNvSpPr/>
      </dsp:nvSpPr>
      <dsp:spPr>
        <a:xfrm>
          <a:off x="3941561" y="148655"/>
          <a:ext cx="2808688" cy="3442838"/>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Problems that were identified were that many of the staff worked from home, yet many of the tasks undertaken by staff had to be completed on site and whilst they arranged for home working facilities the applications continued to be submitted but were not processed in a timely fashion, resulting in unacceptable delays, stress and loss of earning. </a:t>
          </a:r>
          <a:endParaRPr lang="en-US" sz="1700" kern="1200"/>
        </a:p>
      </dsp:txBody>
      <dsp:txXfrm>
        <a:off x="4023825" y="230919"/>
        <a:ext cx="2644160" cy="3278310"/>
      </dsp:txXfrm>
    </dsp:sp>
    <dsp:sp modelId="{01847A8A-A177-49F2-A8D9-A3A08EBEA5B9}">
      <dsp:nvSpPr>
        <dsp:cNvPr id="0" name=""/>
        <dsp:cNvSpPr/>
      </dsp:nvSpPr>
      <dsp:spPr>
        <a:xfrm>
          <a:off x="7031119" y="1521797"/>
          <a:ext cx="595442" cy="696554"/>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031119" y="1661108"/>
        <a:ext cx="416809" cy="417932"/>
      </dsp:txXfrm>
    </dsp:sp>
    <dsp:sp modelId="{DB95E6BA-6FBF-417E-A4D8-953D471499F7}">
      <dsp:nvSpPr>
        <dsp:cNvPr id="0" name=""/>
        <dsp:cNvSpPr/>
      </dsp:nvSpPr>
      <dsp:spPr>
        <a:xfrm>
          <a:off x="7873726" y="148655"/>
          <a:ext cx="2808688" cy="3442838"/>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It is proposed that the introduction of AI will improve performance, public delivery and satisfaction and to create a workforce and environment that is up to date with modern technology and trends. National Audit Office(2022)</a:t>
          </a:r>
          <a:endParaRPr lang="en-US" sz="1700" kern="1200"/>
        </a:p>
      </dsp:txBody>
      <dsp:txXfrm>
        <a:off x="7955990" y="230919"/>
        <a:ext cx="2644160" cy="3278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CD864-23AE-44FA-BCB9-DA103640F918}">
      <dsp:nvSpPr>
        <dsp:cNvPr id="0" name=""/>
        <dsp:cNvSpPr/>
      </dsp:nvSpPr>
      <dsp:spPr>
        <a:xfrm>
          <a:off x="307364" y="547433"/>
          <a:ext cx="947882" cy="947882"/>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B068A0-E907-404D-9195-22CEEA6A9F0A}">
      <dsp:nvSpPr>
        <dsp:cNvPr id="0" name=""/>
        <dsp:cNvSpPr/>
      </dsp:nvSpPr>
      <dsp:spPr>
        <a:xfrm>
          <a:off x="509372" y="749441"/>
          <a:ext cx="543867" cy="54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CEA1BE-AD2D-41A7-8F9E-7ACBCED5C75A}">
      <dsp:nvSpPr>
        <dsp:cNvPr id="0" name=""/>
        <dsp:cNvSpPr/>
      </dsp:nvSpPr>
      <dsp:spPr>
        <a:xfrm>
          <a:off x="4353" y="1790558"/>
          <a:ext cx="1553906" cy="1402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All existing drivers medical staff will be affected by the change</a:t>
          </a:r>
          <a:endParaRPr lang="en-US" sz="1100" kern="1200"/>
        </a:p>
      </dsp:txBody>
      <dsp:txXfrm>
        <a:off x="4353" y="1790558"/>
        <a:ext cx="1553906" cy="1402157"/>
      </dsp:txXfrm>
    </dsp:sp>
    <dsp:sp modelId="{79C6AC6E-E5F4-474C-8769-90CA8C3FE84E}">
      <dsp:nvSpPr>
        <dsp:cNvPr id="0" name=""/>
        <dsp:cNvSpPr/>
      </dsp:nvSpPr>
      <dsp:spPr>
        <a:xfrm>
          <a:off x="2133204" y="547433"/>
          <a:ext cx="947882" cy="947882"/>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B5DE72-ECB0-4087-85A6-25741F42ABE1}">
      <dsp:nvSpPr>
        <dsp:cNvPr id="0" name=""/>
        <dsp:cNvSpPr/>
      </dsp:nvSpPr>
      <dsp:spPr>
        <a:xfrm>
          <a:off x="2335212" y="749441"/>
          <a:ext cx="543867" cy="54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52BA55-4E56-4762-B5B7-4DBFABEDD5C1}">
      <dsp:nvSpPr>
        <dsp:cNvPr id="0" name=""/>
        <dsp:cNvSpPr/>
      </dsp:nvSpPr>
      <dsp:spPr>
        <a:xfrm>
          <a:off x="1830193" y="1790558"/>
          <a:ext cx="1553906" cy="1402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There will be a requirement for some to retrain and redeploy, others to be offered Voluntary Severence (potentially Compulsary at a later date)</a:t>
          </a:r>
          <a:endParaRPr lang="en-US" sz="1100" kern="1200"/>
        </a:p>
      </dsp:txBody>
      <dsp:txXfrm>
        <a:off x="1830193" y="1790558"/>
        <a:ext cx="1553906" cy="1402157"/>
      </dsp:txXfrm>
    </dsp:sp>
    <dsp:sp modelId="{BD2AB554-B39E-4EE8-9B0B-36DE61682535}">
      <dsp:nvSpPr>
        <dsp:cNvPr id="0" name=""/>
        <dsp:cNvSpPr/>
      </dsp:nvSpPr>
      <dsp:spPr>
        <a:xfrm>
          <a:off x="3959044" y="547433"/>
          <a:ext cx="947882" cy="947882"/>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E32A41-5877-472A-A1DA-82976437037C}">
      <dsp:nvSpPr>
        <dsp:cNvPr id="0" name=""/>
        <dsp:cNvSpPr/>
      </dsp:nvSpPr>
      <dsp:spPr>
        <a:xfrm>
          <a:off x="4161052" y="749441"/>
          <a:ext cx="543867" cy="54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DEDB7E-5EDB-4B03-B04B-50E133277C23}">
      <dsp:nvSpPr>
        <dsp:cNvPr id="0" name=""/>
        <dsp:cNvSpPr/>
      </dsp:nvSpPr>
      <dsp:spPr>
        <a:xfrm>
          <a:off x="3656032" y="1790558"/>
          <a:ext cx="1553906" cy="1402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 number of existing staff will need to upskill to undertake roles within the department under the new model and to support business requirements.</a:t>
          </a:r>
          <a:endParaRPr lang="en-US" sz="1100" kern="1200"/>
        </a:p>
      </dsp:txBody>
      <dsp:txXfrm>
        <a:off x="3656032" y="1790558"/>
        <a:ext cx="1553906" cy="1402157"/>
      </dsp:txXfrm>
    </dsp:sp>
    <dsp:sp modelId="{A452F74C-9F1E-4C6A-A654-604D8494D309}">
      <dsp:nvSpPr>
        <dsp:cNvPr id="0" name=""/>
        <dsp:cNvSpPr/>
      </dsp:nvSpPr>
      <dsp:spPr>
        <a:xfrm>
          <a:off x="5784884" y="547433"/>
          <a:ext cx="947882" cy="947882"/>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FB6525-9A01-4974-880A-569B5C4B3B4B}">
      <dsp:nvSpPr>
        <dsp:cNvPr id="0" name=""/>
        <dsp:cNvSpPr/>
      </dsp:nvSpPr>
      <dsp:spPr>
        <a:xfrm>
          <a:off x="5986892" y="749441"/>
          <a:ext cx="543867" cy="54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5C72FA-E740-4439-9083-767ABDB3AC79}">
      <dsp:nvSpPr>
        <dsp:cNvPr id="0" name=""/>
        <dsp:cNvSpPr/>
      </dsp:nvSpPr>
      <dsp:spPr>
        <a:xfrm>
          <a:off x="5481872" y="1790558"/>
          <a:ext cx="1553906" cy="1402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 project manager will be sought to manage the design and implementation processes</a:t>
          </a:r>
          <a:endParaRPr lang="en-US" sz="1100" kern="1200"/>
        </a:p>
      </dsp:txBody>
      <dsp:txXfrm>
        <a:off x="5481872" y="1790558"/>
        <a:ext cx="1553906" cy="1402157"/>
      </dsp:txXfrm>
    </dsp:sp>
    <dsp:sp modelId="{30A165DC-0992-4ACA-B3A5-64683159AC3F}">
      <dsp:nvSpPr>
        <dsp:cNvPr id="0" name=""/>
        <dsp:cNvSpPr/>
      </dsp:nvSpPr>
      <dsp:spPr>
        <a:xfrm>
          <a:off x="7610724" y="547433"/>
          <a:ext cx="947882" cy="947882"/>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A4498B-10C9-41A3-9D8F-3958103BCB71}">
      <dsp:nvSpPr>
        <dsp:cNvPr id="0" name=""/>
        <dsp:cNvSpPr/>
      </dsp:nvSpPr>
      <dsp:spPr>
        <a:xfrm>
          <a:off x="7812732" y="749441"/>
          <a:ext cx="543867" cy="54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DC36AE-2011-46D4-9D06-8E7E922B1C80}">
      <dsp:nvSpPr>
        <dsp:cNvPr id="0" name=""/>
        <dsp:cNvSpPr/>
      </dsp:nvSpPr>
      <dsp:spPr>
        <a:xfrm>
          <a:off x="7307712" y="1790558"/>
          <a:ext cx="1553906" cy="1402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IT Personnel to design and maintain (based on existing AI package that is to be further developed to encompass this business requirement)</a:t>
          </a:r>
          <a:endParaRPr lang="en-US" sz="1100" kern="1200"/>
        </a:p>
      </dsp:txBody>
      <dsp:txXfrm>
        <a:off x="7307712" y="1790558"/>
        <a:ext cx="1553906" cy="1402157"/>
      </dsp:txXfrm>
    </dsp:sp>
    <dsp:sp modelId="{CE2DC7E8-6E5E-4887-8CE7-A3178C2A0E73}">
      <dsp:nvSpPr>
        <dsp:cNvPr id="0" name=""/>
        <dsp:cNvSpPr/>
      </dsp:nvSpPr>
      <dsp:spPr>
        <a:xfrm>
          <a:off x="9436564" y="547433"/>
          <a:ext cx="947882" cy="947882"/>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5AC776-9945-41B3-BA8F-E56D449038E3}">
      <dsp:nvSpPr>
        <dsp:cNvPr id="0" name=""/>
        <dsp:cNvSpPr/>
      </dsp:nvSpPr>
      <dsp:spPr>
        <a:xfrm>
          <a:off x="9638572" y="749441"/>
          <a:ext cx="543867" cy="5438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CC5112-CBC0-4232-A640-B6C0C5D41AD2}">
      <dsp:nvSpPr>
        <dsp:cNvPr id="0" name=""/>
        <dsp:cNvSpPr/>
      </dsp:nvSpPr>
      <dsp:spPr>
        <a:xfrm>
          <a:off x="9133552" y="1790558"/>
          <a:ext cx="1553906" cy="1402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All staff that remain will need to undertake specific Civil Service AI training packages and achieve Prince 2 accreditation within a two year period of commencement of the project.</a:t>
          </a:r>
          <a:endParaRPr lang="en-US" sz="1100" kern="1200"/>
        </a:p>
      </dsp:txBody>
      <dsp:txXfrm>
        <a:off x="9133552" y="1790558"/>
        <a:ext cx="1553906" cy="14021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27716-8E6F-4697-A18C-C5B072DE219D}">
      <dsp:nvSpPr>
        <dsp:cNvPr id="0" name=""/>
        <dsp:cNvSpPr/>
      </dsp:nvSpPr>
      <dsp:spPr>
        <a:xfrm>
          <a:off x="718049" y="409054"/>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54DDF7-AD4B-4054-B831-DDB50B8E18F2}">
      <dsp:nvSpPr>
        <dsp:cNvPr id="0" name=""/>
        <dsp:cNvSpPr/>
      </dsp:nvSpPr>
      <dsp:spPr>
        <a:xfrm>
          <a:off x="223049" y="1711615"/>
          <a:ext cx="1800000" cy="19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The Automated system will be introduced to scan, check and test applications, rejecting any that are incomplete or require further supporting information with those that are complete progressing to a medical practitioner for review and advice followed by final review by decision maker prior to authorisation of license.</a:t>
          </a:r>
          <a:endParaRPr lang="en-US" sz="1100" kern="1200"/>
        </a:p>
      </dsp:txBody>
      <dsp:txXfrm>
        <a:off x="223049" y="1711615"/>
        <a:ext cx="1800000" cy="1980000"/>
      </dsp:txXfrm>
    </dsp:sp>
    <dsp:sp modelId="{33C578AD-7D0C-41E1-817B-9D25D3D3540E}">
      <dsp:nvSpPr>
        <dsp:cNvPr id="0" name=""/>
        <dsp:cNvSpPr/>
      </dsp:nvSpPr>
      <dsp:spPr>
        <a:xfrm>
          <a:off x="2833049" y="409054"/>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71F2FF-5337-4567-B1F9-6B730A1082F4}">
      <dsp:nvSpPr>
        <dsp:cNvPr id="0" name=""/>
        <dsp:cNvSpPr/>
      </dsp:nvSpPr>
      <dsp:spPr>
        <a:xfrm>
          <a:off x="2338049" y="1711615"/>
          <a:ext cx="1800000" cy="19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Research undertaken within the Civil Service has shown that the use of AI in general business has saved as much as two working days for the agencies</a:t>
          </a:r>
          <a:endParaRPr lang="en-US" sz="1100" kern="1200"/>
        </a:p>
      </dsp:txBody>
      <dsp:txXfrm>
        <a:off x="2338049" y="1711615"/>
        <a:ext cx="1800000" cy="1980000"/>
      </dsp:txXfrm>
    </dsp:sp>
    <dsp:sp modelId="{D17BB273-0A62-4B11-9C42-629870EF7A3B}">
      <dsp:nvSpPr>
        <dsp:cNvPr id="0" name=""/>
        <dsp:cNvSpPr/>
      </dsp:nvSpPr>
      <dsp:spPr>
        <a:xfrm>
          <a:off x="4948050" y="409054"/>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48A322-2B89-4D3C-B7D4-8DCE6DCC1D6B}">
      <dsp:nvSpPr>
        <dsp:cNvPr id="0" name=""/>
        <dsp:cNvSpPr/>
      </dsp:nvSpPr>
      <dsp:spPr>
        <a:xfrm>
          <a:off x="4453050" y="1711615"/>
          <a:ext cx="1800000" cy="19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However, it is notable that current research suggests that over 53% of all staff do not believe that they have sufficient knowledge or skills set to work within an AI environment</a:t>
          </a:r>
          <a:endParaRPr lang="en-US" sz="1100" kern="1200"/>
        </a:p>
      </dsp:txBody>
      <dsp:txXfrm>
        <a:off x="4453050" y="1711615"/>
        <a:ext cx="1800000" cy="1980000"/>
      </dsp:txXfrm>
    </dsp:sp>
    <dsp:sp modelId="{13065577-1C5E-47CB-900C-5DB8011BF513}">
      <dsp:nvSpPr>
        <dsp:cNvPr id="0" name=""/>
        <dsp:cNvSpPr/>
      </dsp:nvSpPr>
      <dsp:spPr>
        <a:xfrm>
          <a:off x="7063050" y="409054"/>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62C7F7-9FA0-42A0-B7AE-9C1A5CD2466D}">
      <dsp:nvSpPr>
        <dsp:cNvPr id="0" name=""/>
        <dsp:cNvSpPr/>
      </dsp:nvSpPr>
      <dsp:spPr>
        <a:xfrm>
          <a:off x="6568050" y="1711615"/>
          <a:ext cx="1800000" cy="19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That there is a legal obligation on the employer to ensure that staff have the necessary training and experience to undertake a role</a:t>
          </a:r>
          <a:endParaRPr lang="en-US" sz="1100" kern="1200"/>
        </a:p>
      </dsp:txBody>
      <dsp:txXfrm>
        <a:off x="6568050" y="1711615"/>
        <a:ext cx="1800000" cy="1980000"/>
      </dsp:txXfrm>
    </dsp:sp>
    <dsp:sp modelId="{A045A206-68A6-4B2C-A61F-272AC50E875F}">
      <dsp:nvSpPr>
        <dsp:cNvPr id="0" name=""/>
        <dsp:cNvSpPr/>
      </dsp:nvSpPr>
      <dsp:spPr>
        <a:xfrm>
          <a:off x="9178050" y="409054"/>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C06781-BEB5-4742-B04D-C1D4EB8FEEAE}">
      <dsp:nvSpPr>
        <dsp:cNvPr id="0" name=""/>
        <dsp:cNvSpPr/>
      </dsp:nvSpPr>
      <dsp:spPr>
        <a:xfrm>
          <a:off x="8683050" y="1711615"/>
          <a:ext cx="1800000" cy="198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If this implementation is not effective, fails or attracts significant internal and external criticism, then public confidence will be lost</a:t>
          </a:r>
          <a:endParaRPr lang="en-US" sz="1100" kern="1200"/>
        </a:p>
      </dsp:txBody>
      <dsp:txXfrm>
        <a:off x="8683050" y="1711615"/>
        <a:ext cx="1800000" cy="198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06F9C2-3B32-4897-852D-CF2E36F542E1}">
      <dsp:nvSpPr>
        <dsp:cNvPr id="0" name=""/>
        <dsp:cNvSpPr/>
      </dsp:nvSpPr>
      <dsp:spPr>
        <a:xfrm>
          <a:off x="1801760" y="1139609"/>
          <a:ext cx="381450" cy="91440"/>
        </a:xfrm>
        <a:custGeom>
          <a:avLst/>
          <a:gdLst/>
          <a:ahLst/>
          <a:cxnLst/>
          <a:rect l="0" t="0" r="0" b="0"/>
          <a:pathLst>
            <a:path>
              <a:moveTo>
                <a:pt x="0" y="45720"/>
              </a:moveTo>
              <a:lnTo>
                <a:pt x="381450"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82184" y="1183267"/>
        <a:ext cx="20602" cy="4124"/>
      </dsp:txXfrm>
    </dsp:sp>
    <dsp:sp modelId="{4F113B9C-CB80-4391-A5BA-A81E727D89A8}">
      <dsp:nvSpPr>
        <dsp:cNvPr id="0" name=""/>
        <dsp:cNvSpPr/>
      </dsp:nvSpPr>
      <dsp:spPr>
        <a:xfrm>
          <a:off x="12034" y="647872"/>
          <a:ext cx="1791525" cy="107491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786" tIns="92147" rIns="87786" bIns="92147" numCol="1" spcCol="1270" anchor="ctr" anchorCtr="0">
          <a:noAutofit/>
        </a:bodyPr>
        <a:lstStyle/>
        <a:p>
          <a:pPr marL="0" lvl="0" indent="0" algn="ctr" defTabSz="533400">
            <a:lnSpc>
              <a:spcPct val="90000"/>
            </a:lnSpc>
            <a:spcBef>
              <a:spcPct val="0"/>
            </a:spcBef>
            <a:spcAft>
              <a:spcPct val="35000"/>
            </a:spcAft>
            <a:buNone/>
          </a:pPr>
          <a:r>
            <a:rPr lang="en-GB" sz="1200" kern="1200"/>
            <a:t>Why?</a:t>
          </a:r>
          <a:endParaRPr lang="en-US" sz="1200" kern="1200"/>
        </a:p>
      </dsp:txBody>
      <dsp:txXfrm>
        <a:off x="12034" y="647872"/>
        <a:ext cx="1791525" cy="1074915"/>
      </dsp:txXfrm>
    </dsp:sp>
    <dsp:sp modelId="{4B171597-85B2-40C2-A179-407946668B3F}">
      <dsp:nvSpPr>
        <dsp:cNvPr id="0" name=""/>
        <dsp:cNvSpPr/>
      </dsp:nvSpPr>
      <dsp:spPr>
        <a:xfrm>
          <a:off x="4005336" y="1139609"/>
          <a:ext cx="381450" cy="91440"/>
        </a:xfrm>
        <a:custGeom>
          <a:avLst/>
          <a:gdLst/>
          <a:ahLst/>
          <a:cxnLst/>
          <a:rect l="0" t="0" r="0" b="0"/>
          <a:pathLst>
            <a:path>
              <a:moveTo>
                <a:pt x="0" y="45720"/>
              </a:moveTo>
              <a:lnTo>
                <a:pt x="381450"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85760" y="1183267"/>
        <a:ext cx="20602" cy="4124"/>
      </dsp:txXfrm>
    </dsp:sp>
    <dsp:sp modelId="{E8A1D9A7-4A21-4EAC-BAFF-5C3F20C0EC46}">
      <dsp:nvSpPr>
        <dsp:cNvPr id="0" name=""/>
        <dsp:cNvSpPr/>
      </dsp:nvSpPr>
      <dsp:spPr>
        <a:xfrm>
          <a:off x="2215611" y="647872"/>
          <a:ext cx="1791525" cy="107491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786" tIns="92147" rIns="87786" bIns="92147" numCol="1" spcCol="1270" anchor="ctr" anchorCtr="0">
          <a:noAutofit/>
        </a:bodyPr>
        <a:lstStyle/>
        <a:p>
          <a:pPr marL="0" lvl="0" indent="0" algn="ctr" defTabSz="533400">
            <a:lnSpc>
              <a:spcPct val="90000"/>
            </a:lnSpc>
            <a:spcBef>
              <a:spcPct val="0"/>
            </a:spcBef>
            <a:spcAft>
              <a:spcPct val="35000"/>
            </a:spcAft>
            <a:buNone/>
          </a:pPr>
          <a:r>
            <a:rPr lang="en-GB" sz="1200" kern="1200"/>
            <a:t>To ensure that the Agency is able to deliver a service that is acceptable, in a timely and professional manner</a:t>
          </a:r>
          <a:endParaRPr lang="en-US" sz="1200" kern="1200"/>
        </a:p>
      </dsp:txBody>
      <dsp:txXfrm>
        <a:off x="2215611" y="647872"/>
        <a:ext cx="1791525" cy="1074915"/>
      </dsp:txXfrm>
    </dsp:sp>
    <dsp:sp modelId="{E456635D-05EB-491D-AE37-96A76C5917D7}">
      <dsp:nvSpPr>
        <dsp:cNvPr id="0" name=""/>
        <dsp:cNvSpPr/>
      </dsp:nvSpPr>
      <dsp:spPr>
        <a:xfrm>
          <a:off x="6208912" y="1139609"/>
          <a:ext cx="381450" cy="91440"/>
        </a:xfrm>
        <a:custGeom>
          <a:avLst/>
          <a:gdLst/>
          <a:ahLst/>
          <a:cxnLst/>
          <a:rect l="0" t="0" r="0" b="0"/>
          <a:pathLst>
            <a:path>
              <a:moveTo>
                <a:pt x="0" y="45720"/>
              </a:moveTo>
              <a:lnTo>
                <a:pt x="381450"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89336" y="1183267"/>
        <a:ext cx="20602" cy="4124"/>
      </dsp:txXfrm>
    </dsp:sp>
    <dsp:sp modelId="{F135B30F-862F-43A8-9634-98220F95AFA6}">
      <dsp:nvSpPr>
        <dsp:cNvPr id="0" name=""/>
        <dsp:cNvSpPr/>
      </dsp:nvSpPr>
      <dsp:spPr>
        <a:xfrm>
          <a:off x="4419187" y="647872"/>
          <a:ext cx="1791525" cy="107491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786" tIns="92147" rIns="87786" bIns="92147" numCol="1" spcCol="1270" anchor="ctr" anchorCtr="0">
          <a:noAutofit/>
        </a:bodyPr>
        <a:lstStyle/>
        <a:p>
          <a:pPr marL="0" lvl="0" indent="0" algn="ctr" defTabSz="533400">
            <a:lnSpc>
              <a:spcPct val="90000"/>
            </a:lnSpc>
            <a:spcBef>
              <a:spcPct val="0"/>
            </a:spcBef>
            <a:spcAft>
              <a:spcPct val="35000"/>
            </a:spcAft>
            <a:buNone/>
          </a:pPr>
          <a:r>
            <a:rPr lang="en-GB" sz="1200" kern="1200"/>
            <a:t>To Utilise AI facilities as required by central government objectives</a:t>
          </a:r>
          <a:endParaRPr lang="en-US" sz="1200" kern="1200"/>
        </a:p>
      </dsp:txBody>
      <dsp:txXfrm>
        <a:off x="4419187" y="647872"/>
        <a:ext cx="1791525" cy="1074915"/>
      </dsp:txXfrm>
    </dsp:sp>
    <dsp:sp modelId="{6B9A5948-F059-4051-BDDE-7664AFD935AC}">
      <dsp:nvSpPr>
        <dsp:cNvPr id="0" name=""/>
        <dsp:cNvSpPr/>
      </dsp:nvSpPr>
      <dsp:spPr>
        <a:xfrm>
          <a:off x="8412488" y="1139609"/>
          <a:ext cx="381450" cy="91440"/>
        </a:xfrm>
        <a:custGeom>
          <a:avLst/>
          <a:gdLst/>
          <a:ahLst/>
          <a:cxnLst/>
          <a:rect l="0" t="0" r="0" b="0"/>
          <a:pathLst>
            <a:path>
              <a:moveTo>
                <a:pt x="0" y="45720"/>
              </a:moveTo>
              <a:lnTo>
                <a:pt x="381450"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92912" y="1183267"/>
        <a:ext cx="20602" cy="4124"/>
      </dsp:txXfrm>
    </dsp:sp>
    <dsp:sp modelId="{19D05B9C-0DF4-4275-8771-52C0FDB65FAC}">
      <dsp:nvSpPr>
        <dsp:cNvPr id="0" name=""/>
        <dsp:cNvSpPr/>
      </dsp:nvSpPr>
      <dsp:spPr>
        <a:xfrm>
          <a:off x="6622763" y="647872"/>
          <a:ext cx="1791525" cy="107491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786" tIns="92147" rIns="87786" bIns="92147" numCol="1" spcCol="1270" anchor="ctr" anchorCtr="0">
          <a:noAutofit/>
        </a:bodyPr>
        <a:lstStyle/>
        <a:p>
          <a:pPr marL="0" lvl="0" indent="0" algn="ctr" defTabSz="533400">
            <a:lnSpc>
              <a:spcPct val="90000"/>
            </a:lnSpc>
            <a:spcBef>
              <a:spcPct val="0"/>
            </a:spcBef>
            <a:spcAft>
              <a:spcPct val="35000"/>
            </a:spcAft>
            <a:buNone/>
          </a:pPr>
          <a:r>
            <a:rPr lang="en-GB" sz="1200" kern="1200"/>
            <a:t>To create a workforce that is able to work and continue to work within this evolving field</a:t>
          </a:r>
          <a:endParaRPr lang="en-US" sz="1200" kern="1200"/>
        </a:p>
      </dsp:txBody>
      <dsp:txXfrm>
        <a:off x="6622763" y="647872"/>
        <a:ext cx="1791525" cy="1074915"/>
      </dsp:txXfrm>
    </dsp:sp>
    <dsp:sp modelId="{06690158-9ED0-466C-9FC7-377E0EF95E29}">
      <dsp:nvSpPr>
        <dsp:cNvPr id="0" name=""/>
        <dsp:cNvSpPr/>
      </dsp:nvSpPr>
      <dsp:spPr>
        <a:xfrm>
          <a:off x="907797" y="1720987"/>
          <a:ext cx="8814304" cy="381450"/>
        </a:xfrm>
        <a:custGeom>
          <a:avLst/>
          <a:gdLst/>
          <a:ahLst/>
          <a:cxnLst/>
          <a:rect l="0" t="0" r="0" b="0"/>
          <a:pathLst>
            <a:path>
              <a:moveTo>
                <a:pt x="8814304" y="0"/>
              </a:moveTo>
              <a:lnTo>
                <a:pt x="8814304" y="207825"/>
              </a:lnTo>
              <a:lnTo>
                <a:pt x="0" y="207825"/>
              </a:lnTo>
              <a:lnTo>
                <a:pt x="0" y="38145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94351" y="1909650"/>
        <a:ext cx="441196" cy="4124"/>
      </dsp:txXfrm>
    </dsp:sp>
    <dsp:sp modelId="{9B8B96CD-ECBB-4442-9AF1-9E305858D5BC}">
      <dsp:nvSpPr>
        <dsp:cNvPr id="0" name=""/>
        <dsp:cNvSpPr/>
      </dsp:nvSpPr>
      <dsp:spPr>
        <a:xfrm>
          <a:off x="8826339" y="647872"/>
          <a:ext cx="1791525" cy="1074915"/>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786" tIns="92147" rIns="87786" bIns="92147" numCol="1" spcCol="1270" anchor="ctr" anchorCtr="0">
          <a:noAutofit/>
        </a:bodyPr>
        <a:lstStyle/>
        <a:p>
          <a:pPr marL="0" lvl="0" indent="0" algn="ctr" defTabSz="533400">
            <a:lnSpc>
              <a:spcPct val="90000"/>
            </a:lnSpc>
            <a:spcBef>
              <a:spcPct val="0"/>
            </a:spcBef>
            <a:spcAft>
              <a:spcPct val="35000"/>
            </a:spcAft>
            <a:buNone/>
          </a:pPr>
          <a:r>
            <a:rPr lang="en-GB" sz="1200" kern="1200"/>
            <a:t>To ensure that the organisation has an effective document system and that staff and systems are able to protect the publics information from fraud, abuse, cyber attack and,</a:t>
          </a:r>
          <a:endParaRPr lang="en-US" sz="1200" kern="1200"/>
        </a:p>
      </dsp:txBody>
      <dsp:txXfrm>
        <a:off x="8826339" y="647872"/>
        <a:ext cx="1791525" cy="1074915"/>
      </dsp:txXfrm>
    </dsp:sp>
    <dsp:sp modelId="{44034EA9-81B5-4868-8695-2800C82B2D7B}">
      <dsp:nvSpPr>
        <dsp:cNvPr id="0" name=""/>
        <dsp:cNvSpPr/>
      </dsp:nvSpPr>
      <dsp:spPr>
        <a:xfrm>
          <a:off x="1801760" y="2626576"/>
          <a:ext cx="381450" cy="91440"/>
        </a:xfrm>
        <a:custGeom>
          <a:avLst/>
          <a:gdLst/>
          <a:ahLst/>
          <a:cxnLst/>
          <a:rect l="0" t="0" r="0" b="0"/>
          <a:pathLst>
            <a:path>
              <a:moveTo>
                <a:pt x="0" y="45720"/>
              </a:moveTo>
              <a:lnTo>
                <a:pt x="381450"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82184" y="2670233"/>
        <a:ext cx="20602" cy="4124"/>
      </dsp:txXfrm>
    </dsp:sp>
    <dsp:sp modelId="{95BB2E34-C368-482B-9520-80BBDD24C40F}">
      <dsp:nvSpPr>
        <dsp:cNvPr id="0" name=""/>
        <dsp:cNvSpPr/>
      </dsp:nvSpPr>
      <dsp:spPr>
        <a:xfrm>
          <a:off x="12034" y="2134838"/>
          <a:ext cx="1791525" cy="107491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786" tIns="92147" rIns="87786" bIns="92147" numCol="1" spcCol="1270" anchor="ctr" anchorCtr="0">
          <a:noAutofit/>
        </a:bodyPr>
        <a:lstStyle/>
        <a:p>
          <a:pPr marL="0" lvl="0" indent="0" algn="ctr" defTabSz="533400">
            <a:lnSpc>
              <a:spcPct val="90000"/>
            </a:lnSpc>
            <a:spcBef>
              <a:spcPct val="0"/>
            </a:spcBef>
            <a:spcAft>
              <a:spcPct val="35000"/>
            </a:spcAft>
            <a:buNone/>
          </a:pPr>
          <a:r>
            <a:rPr lang="en-GB" sz="1200" kern="1200"/>
            <a:t>To ensure that law enforcement agencies, insurance companies and Court’s have up to date information when dealing with the motorist which in turn will contribute to safer road networks.</a:t>
          </a:r>
          <a:endParaRPr lang="en-US" sz="1200" kern="1200"/>
        </a:p>
      </dsp:txBody>
      <dsp:txXfrm>
        <a:off x="12034" y="2134838"/>
        <a:ext cx="1791525" cy="1074915"/>
      </dsp:txXfrm>
    </dsp:sp>
    <dsp:sp modelId="{601FF03E-1BC3-4B74-AB2D-C176C00C4484}">
      <dsp:nvSpPr>
        <dsp:cNvPr id="0" name=""/>
        <dsp:cNvSpPr/>
      </dsp:nvSpPr>
      <dsp:spPr>
        <a:xfrm>
          <a:off x="4005336" y="2626576"/>
          <a:ext cx="381450" cy="91440"/>
        </a:xfrm>
        <a:custGeom>
          <a:avLst/>
          <a:gdLst/>
          <a:ahLst/>
          <a:cxnLst/>
          <a:rect l="0" t="0" r="0" b="0"/>
          <a:pathLst>
            <a:path>
              <a:moveTo>
                <a:pt x="0" y="45720"/>
              </a:moveTo>
              <a:lnTo>
                <a:pt x="381450"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85760" y="2670233"/>
        <a:ext cx="20602" cy="4124"/>
      </dsp:txXfrm>
    </dsp:sp>
    <dsp:sp modelId="{1EA579AB-75FB-4CB4-8A03-39A89FEA83E1}">
      <dsp:nvSpPr>
        <dsp:cNvPr id="0" name=""/>
        <dsp:cNvSpPr/>
      </dsp:nvSpPr>
      <dsp:spPr>
        <a:xfrm>
          <a:off x="2215611" y="2134838"/>
          <a:ext cx="1791525" cy="1074915"/>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786" tIns="92147" rIns="87786" bIns="92147" numCol="1" spcCol="1270" anchor="ctr" anchorCtr="0">
          <a:noAutofit/>
        </a:bodyPr>
        <a:lstStyle/>
        <a:p>
          <a:pPr marL="0" lvl="0" indent="0" algn="ctr" defTabSz="533400">
            <a:lnSpc>
              <a:spcPct val="90000"/>
            </a:lnSpc>
            <a:spcBef>
              <a:spcPct val="0"/>
            </a:spcBef>
            <a:spcAft>
              <a:spcPct val="35000"/>
            </a:spcAft>
            <a:buNone/>
          </a:pPr>
          <a:r>
            <a:rPr lang="en-GB" sz="1200" kern="1200"/>
            <a:t>AI lack of skills and understanding is ranked 6</a:t>
          </a:r>
          <a:r>
            <a:rPr lang="en-GB" sz="1200" kern="1200" baseline="30000"/>
            <a:t>th</a:t>
          </a:r>
          <a:r>
            <a:rPr lang="en-GB" sz="1200" kern="1200"/>
            <a:t> highest risk to organisations</a:t>
          </a:r>
          <a:endParaRPr lang="en-US" sz="1200" kern="1200"/>
        </a:p>
      </dsp:txBody>
      <dsp:txXfrm>
        <a:off x="2215611" y="2134838"/>
        <a:ext cx="1791525" cy="1074915"/>
      </dsp:txXfrm>
    </dsp:sp>
    <dsp:sp modelId="{1D29EB5C-E577-4124-B416-2110432B6352}">
      <dsp:nvSpPr>
        <dsp:cNvPr id="0" name=""/>
        <dsp:cNvSpPr/>
      </dsp:nvSpPr>
      <dsp:spPr>
        <a:xfrm>
          <a:off x="6208912" y="2626576"/>
          <a:ext cx="381450" cy="91440"/>
        </a:xfrm>
        <a:custGeom>
          <a:avLst/>
          <a:gdLst/>
          <a:ahLst/>
          <a:cxnLst/>
          <a:rect l="0" t="0" r="0" b="0"/>
          <a:pathLst>
            <a:path>
              <a:moveTo>
                <a:pt x="0" y="45720"/>
              </a:moveTo>
              <a:lnTo>
                <a:pt x="381450"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389336" y="2670233"/>
        <a:ext cx="20602" cy="4124"/>
      </dsp:txXfrm>
    </dsp:sp>
    <dsp:sp modelId="{9D27A801-D6CF-43DD-B437-034AFB4D20AA}">
      <dsp:nvSpPr>
        <dsp:cNvPr id="0" name=""/>
        <dsp:cNvSpPr/>
      </dsp:nvSpPr>
      <dsp:spPr>
        <a:xfrm>
          <a:off x="4419187" y="2134838"/>
          <a:ext cx="1791525" cy="1074915"/>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786" tIns="92147" rIns="87786" bIns="92147" numCol="1" spcCol="1270" anchor="ctr" anchorCtr="0">
          <a:noAutofit/>
        </a:bodyPr>
        <a:lstStyle/>
        <a:p>
          <a:pPr marL="0" lvl="0" indent="0" algn="ctr" defTabSz="533400">
            <a:lnSpc>
              <a:spcPct val="90000"/>
            </a:lnSpc>
            <a:spcBef>
              <a:spcPct val="0"/>
            </a:spcBef>
            <a:spcAft>
              <a:spcPct val="35000"/>
            </a:spcAft>
            <a:buNone/>
          </a:pPr>
          <a:r>
            <a:rPr lang="en-GB" sz="1200" kern="1200"/>
            <a:t>Wollowski(2025)</a:t>
          </a:r>
          <a:endParaRPr lang="en-US" sz="1200" kern="1200"/>
        </a:p>
      </dsp:txBody>
      <dsp:txXfrm>
        <a:off x="4419187" y="2134838"/>
        <a:ext cx="1791525" cy="1074915"/>
      </dsp:txXfrm>
    </dsp:sp>
    <dsp:sp modelId="{17D9392F-98ED-430C-B742-3C57989342CA}">
      <dsp:nvSpPr>
        <dsp:cNvPr id="0" name=""/>
        <dsp:cNvSpPr/>
      </dsp:nvSpPr>
      <dsp:spPr>
        <a:xfrm>
          <a:off x="6622763" y="2134838"/>
          <a:ext cx="1791525" cy="107491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786" tIns="92147" rIns="87786" bIns="92147" numCol="1" spcCol="1270" anchor="ctr" anchorCtr="0">
          <a:noAutofit/>
        </a:bodyPr>
        <a:lstStyle/>
        <a:p>
          <a:pPr marL="0" lvl="0" indent="0" algn="ctr" defTabSz="533400">
            <a:lnSpc>
              <a:spcPct val="90000"/>
            </a:lnSpc>
            <a:spcBef>
              <a:spcPct val="0"/>
            </a:spcBef>
            <a:spcAft>
              <a:spcPct val="35000"/>
            </a:spcAft>
            <a:buNone/>
          </a:pPr>
          <a:r>
            <a:rPr lang="en-GB" sz="1200" kern="1200"/>
            <a:t>World Economic Forum (2026)</a:t>
          </a:r>
          <a:endParaRPr lang="en-US" sz="1200" kern="1200"/>
        </a:p>
      </dsp:txBody>
      <dsp:txXfrm>
        <a:off x="6622763" y="2134838"/>
        <a:ext cx="1791525" cy="107491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F79A54-06BF-417B-B5E7-94F05096500F}">
      <dsp:nvSpPr>
        <dsp:cNvPr id="0" name=""/>
        <dsp:cNvSpPr/>
      </dsp:nvSpPr>
      <dsp:spPr>
        <a:xfrm>
          <a:off x="0" y="222891"/>
          <a:ext cx="7442201" cy="7897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Welfare</a:t>
          </a:r>
          <a:endParaRPr lang="en-US" sz="1500" kern="1200"/>
        </a:p>
      </dsp:txBody>
      <dsp:txXfrm>
        <a:off x="38552" y="261443"/>
        <a:ext cx="7365097" cy="712646"/>
      </dsp:txXfrm>
    </dsp:sp>
    <dsp:sp modelId="{C67F3250-FD51-46BC-9FA7-D079EBA2CB1F}">
      <dsp:nvSpPr>
        <dsp:cNvPr id="0" name=""/>
        <dsp:cNvSpPr/>
      </dsp:nvSpPr>
      <dsp:spPr>
        <a:xfrm>
          <a:off x="0" y="1055842"/>
          <a:ext cx="7442201" cy="789750"/>
        </a:xfrm>
        <a:prstGeom prst="roundRect">
          <a:avLst/>
        </a:prstGeom>
        <a:solidFill>
          <a:schemeClr val="accent5">
            <a:hueOff val="3801788"/>
            <a:satOff val="-5332"/>
            <a:lumOff val="-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It is acknowledged that any change within a business area creates stress for employees and managers and it is imperative at this time that staff are supported therefore access to Employee support services, Human Resources and Guildhall meetings will be facilitated.</a:t>
          </a:r>
          <a:endParaRPr lang="en-US" sz="1500" kern="1200"/>
        </a:p>
      </dsp:txBody>
      <dsp:txXfrm>
        <a:off x="38552" y="1094394"/>
        <a:ext cx="7365097" cy="712646"/>
      </dsp:txXfrm>
    </dsp:sp>
    <dsp:sp modelId="{4D56EB91-A9EA-4559-B731-CB56C8AD8E39}">
      <dsp:nvSpPr>
        <dsp:cNvPr id="0" name=""/>
        <dsp:cNvSpPr/>
      </dsp:nvSpPr>
      <dsp:spPr>
        <a:xfrm>
          <a:off x="0" y="1888792"/>
          <a:ext cx="7442201" cy="789750"/>
        </a:xfrm>
        <a:prstGeom prst="roundRect">
          <a:avLst/>
        </a:prstGeom>
        <a:solidFill>
          <a:schemeClr val="accent5">
            <a:hueOff val="7603576"/>
            <a:satOff val="-10664"/>
            <a:lumOff val="-10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Staff directly affected will continue to have weekly meetings with managers but will also be offered additional support should it be required</a:t>
          </a:r>
          <a:endParaRPr lang="en-US" sz="1500" kern="1200"/>
        </a:p>
      </dsp:txBody>
      <dsp:txXfrm>
        <a:off x="38552" y="1927344"/>
        <a:ext cx="7365097" cy="712646"/>
      </dsp:txXfrm>
    </dsp:sp>
    <dsp:sp modelId="{2CAC044E-F8AD-42DF-8C00-E9533FD77663}">
      <dsp:nvSpPr>
        <dsp:cNvPr id="0" name=""/>
        <dsp:cNvSpPr/>
      </dsp:nvSpPr>
      <dsp:spPr>
        <a:xfrm>
          <a:off x="0" y="2721742"/>
          <a:ext cx="7442201" cy="789750"/>
        </a:xfrm>
        <a:prstGeom prst="roundRect">
          <a:avLst/>
        </a:prstGeom>
        <a:solidFill>
          <a:schemeClr val="accent5">
            <a:hueOff val="11405365"/>
            <a:satOff val="-15996"/>
            <a:lumOff val="-16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Engagement will take place with Staff associations</a:t>
          </a:r>
          <a:endParaRPr lang="en-US" sz="1500" kern="1200"/>
        </a:p>
      </dsp:txBody>
      <dsp:txXfrm>
        <a:off x="38552" y="2760294"/>
        <a:ext cx="7365097" cy="712646"/>
      </dsp:txXfrm>
    </dsp:sp>
    <dsp:sp modelId="{E2C96226-3882-4E86-ACBB-C9ECC0A20352}">
      <dsp:nvSpPr>
        <dsp:cNvPr id="0" name=""/>
        <dsp:cNvSpPr/>
      </dsp:nvSpPr>
      <dsp:spPr>
        <a:xfrm>
          <a:off x="0" y="3554692"/>
          <a:ext cx="7442201" cy="789750"/>
        </a:xfrm>
        <a:prstGeom prst="roundRect">
          <a:avLst/>
        </a:prstGeom>
        <a:solidFill>
          <a:schemeClr val="accent5">
            <a:hueOff val="15207153"/>
            <a:satOff val="-21328"/>
            <a:lumOff val="-21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Internal communications will be used to keep staff updated to avoid misinformation and,</a:t>
          </a:r>
          <a:endParaRPr lang="en-US" sz="1500" kern="1200"/>
        </a:p>
      </dsp:txBody>
      <dsp:txXfrm>
        <a:off x="38552" y="3593244"/>
        <a:ext cx="7365097" cy="712646"/>
      </dsp:txXfrm>
    </dsp:sp>
    <dsp:sp modelId="{20C9C93E-DCCF-4D1B-8D44-2CCD9AE867AA}">
      <dsp:nvSpPr>
        <dsp:cNvPr id="0" name=""/>
        <dsp:cNvSpPr/>
      </dsp:nvSpPr>
      <dsp:spPr>
        <a:xfrm>
          <a:off x="0" y="4387642"/>
          <a:ext cx="7442201" cy="789750"/>
        </a:xfrm>
        <a:prstGeom prst="roundRect">
          <a:avLst/>
        </a:prstGeom>
        <a:solidFill>
          <a:schemeClr val="accent5">
            <a:hueOff val="19008940"/>
            <a:satOff val="-26660"/>
            <a:lumOff val="-27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Public facing communications will ensure that the public are informed so as to avoid any unnecessary communications or interactions.</a:t>
          </a:r>
          <a:endParaRPr lang="en-US" sz="1500" kern="1200"/>
        </a:p>
      </dsp:txBody>
      <dsp:txXfrm>
        <a:off x="38552" y="4426194"/>
        <a:ext cx="7365097" cy="71264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115FF5-40B9-4834-9E79-0B2BC695C5C5}">
      <dsp:nvSpPr>
        <dsp:cNvPr id="0" name=""/>
        <dsp:cNvSpPr/>
      </dsp:nvSpPr>
      <dsp:spPr>
        <a:xfrm>
          <a:off x="0" y="192246"/>
          <a:ext cx="7442201" cy="6844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Redeployment options will be explored, as will re training and where appropriate exit from the organisation where roles cease to exist, where staff will engage with HR, be able to seek legal advice and make informed choices.</a:t>
          </a:r>
          <a:endParaRPr lang="en-US" sz="1300" kern="1200"/>
        </a:p>
      </dsp:txBody>
      <dsp:txXfrm>
        <a:off x="33412" y="225658"/>
        <a:ext cx="7375377" cy="617626"/>
      </dsp:txXfrm>
    </dsp:sp>
    <dsp:sp modelId="{FA0A0AFF-FB49-453D-9244-B3E7500B047A}">
      <dsp:nvSpPr>
        <dsp:cNvPr id="0" name=""/>
        <dsp:cNvSpPr/>
      </dsp:nvSpPr>
      <dsp:spPr>
        <a:xfrm>
          <a:off x="0" y="914136"/>
          <a:ext cx="7442201" cy="684450"/>
        </a:xfrm>
        <a:prstGeom prst="roundRect">
          <a:avLst/>
        </a:prstGeom>
        <a:solidFill>
          <a:schemeClr val="accent2">
            <a:hueOff val="-67869"/>
            <a:satOff val="-582"/>
            <a:lumOff val="-38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It is estimated across all organisations as much as 17% reduction will be made in the workforce due to automation / use of Artificial Intelligence</a:t>
          </a:r>
          <a:endParaRPr lang="en-US" sz="1300" kern="1200"/>
        </a:p>
      </dsp:txBody>
      <dsp:txXfrm>
        <a:off x="33412" y="947548"/>
        <a:ext cx="7375377" cy="617626"/>
      </dsp:txXfrm>
    </dsp:sp>
    <dsp:sp modelId="{CAEACDCF-2917-44E6-A448-2C96ECADD231}">
      <dsp:nvSpPr>
        <dsp:cNvPr id="0" name=""/>
        <dsp:cNvSpPr/>
      </dsp:nvSpPr>
      <dsp:spPr>
        <a:xfrm>
          <a:off x="0" y="1636026"/>
          <a:ext cx="7442201" cy="684450"/>
        </a:xfrm>
        <a:prstGeom prst="roundRect">
          <a:avLst/>
        </a:prstGeom>
        <a:solidFill>
          <a:schemeClr val="accent2">
            <a:hueOff val="-135738"/>
            <a:satOff val="-1163"/>
            <a:lumOff val="-77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This will create concern, fear and unrest both internally and externally and as a responsible employer, care should be taken to support employees, with retraining, relocating and further job opportunities both within and without the organisation.</a:t>
          </a:r>
          <a:endParaRPr lang="en-US" sz="1300" kern="1200"/>
        </a:p>
      </dsp:txBody>
      <dsp:txXfrm>
        <a:off x="33412" y="1669438"/>
        <a:ext cx="7375377" cy="617626"/>
      </dsp:txXfrm>
    </dsp:sp>
    <dsp:sp modelId="{F798AC53-8990-4EAF-A276-542AC43727A6}">
      <dsp:nvSpPr>
        <dsp:cNvPr id="0" name=""/>
        <dsp:cNvSpPr/>
      </dsp:nvSpPr>
      <dsp:spPr>
        <a:xfrm>
          <a:off x="0" y="2357916"/>
          <a:ext cx="7442201" cy="684450"/>
        </a:xfrm>
        <a:prstGeom prst="roundRect">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However, its introduction must be ethical</a:t>
          </a:r>
          <a:endParaRPr lang="en-US" sz="1300" kern="1200"/>
        </a:p>
      </dsp:txBody>
      <dsp:txXfrm>
        <a:off x="33412" y="2391328"/>
        <a:ext cx="7375377" cy="617626"/>
      </dsp:txXfrm>
    </dsp:sp>
    <dsp:sp modelId="{DE4365FF-F09C-4160-95EE-CD641692AB7B}">
      <dsp:nvSpPr>
        <dsp:cNvPr id="0" name=""/>
        <dsp:cNvSpPr/>
      </dsp:nvSpPr>
      <dsp:spPr>
        <a:xfrm>
          <a:off x="0" y="3079807"/>
          <a:ext cx="7442201" cy="684450"/>
        </a:xfrm>
        <a:prstGeom prst="roundRect">
          <a:avLst/>
        </a:prstGeom>
        <a:solidFill>
          <a:schemeClr val="accent2">
            <a:hueOff val="-271475"/>
            <a:satOff val="-2327"/>
            <a:lumOff val="-154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It is imperative that implementation is completed sensitively, remembering the ethos of Adair’s model, the I, the We and the It and that those competing demands are managed appropriately</a:t>
          </a:r>
          <a:endParaRPr lang="en-US" sz="1300" kern="1200"/>
        </a:p>
      </dsp:txBody>
      <dsp:txXfrm>
        <a:off x="33412" y="3113219"/>
        <a:ext cx="7375377" cy="617626"/>
      </dsp:txXfrm>
    </dsp:sp>
    <dsp:sp modelId="{6A7B0431-C07E-443B-8550-2BC83E925793}">
      <dsp:nvSpPr>
        <dsp:cNvPr id="0" name=""/>
        <dsp:cNvSpPr/>
      </dsp:nvSpPr>
      <dsp:spPr>
        <a:xfrm>
          <a:off x="0" y="3801697"/>
          <a:ext cx="7442201" cy="684450"/>
        </a:xfrm>
        <a:prstGeom prst="roundRect">
          <a:avLst/>
        </a:prstGeom>
        <a:solidFill>
          <a:schemeClr val="accent2">
            <a:hueOff val="-339344"/>
            <a:satOff val="-2908"/>
            <a:lumOff val="-192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OECD(2026)</a:t>
          </a:r>
          <a:endParaRPr lang="en-US" sz="1300" kern="1200"/>
        </a:p>
      </dsp:txBody>
      <dsp:txXfrm>
        <a:off x="33412" y="3835109"/>
        <a:ext cx="7375377" cy="617626"/>
      </dsp:txXfrm>
    </dsp:sp>
    <dsp:sp modelId="{6B6D4648-006E-4E2C-8E44-41249A295C0E}">
      <dsp:nvSpPr>
        <dsp:cNvPr id="0" name=""/>
        <dsp:cNvSpPr/>
      </dsp:nvSpPr>
      <dsp:spPr>
        <a:xfrm>
          <a:off x="0" y="4523587"/>
          <a:ext cx="7442201" cy="684450"/>
        </a:xfrm>
        <a:prstGeom prst="roundRect">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CIPD(2025)</a:t>
          </a:r>
          <a:endParaRPr lang="en-US" sz="1300" kern="1200"/>
        </a:p>
      </dsp:txBody>
      <dsp:txXfrm>
        <a:off x="33412" y="4556999"/>
        <a:ext cx="7375377" cy="617626"/>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7/24/2026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715583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7/24/2026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8943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7/24/2026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47873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7/24/2026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14951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7/24/2026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77843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7/24/2026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2346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7/24/2026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418099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7/24/2026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028296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7/24/2026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25190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7/24/2026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61347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7/24/2026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956798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7/24/2026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43659654"/>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8" r:id="rId7"/>
    <p:sldLayoutId id="2147483689" r:id="rId8"/>
    <p:sldLayoutId id="2147483690" r:id="rId9"/>
    <p:sldLayoutId id="2147483691" r:id="rId10"/>
    <p:sldLayoutId id="2147483693"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2.xml"/><Relationship Id="rId7" Type="http://schemas.openxmlformats.org/officeDocument/2006/relationships/diagramColors" Target="../diagrams/colors4.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2.png"/></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slideLayout" Target="../slideLayouts/slideLayout2.xml"/><Relationship Id="rId7" Type="http://schemas.openxmlformats.org/officeDocument/2006/relationships/diagramColors" Target="../diagrams/colors5.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slideLayout" Target="../slideLayouts/slideLayout2.xml"/><Relationship Id="rId7" Type="http://schemas.openxmlformats.org/officeDocument/2006/relationships/diagramColors" Target="../diagrams/colors6.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slideLayout" Target="../slideLayouts/slideLayout2.xml"/><Relationship Id="rId7" Type="http://schemas.openxmlformats.org/officeDocument/2006/relationships/diagramColors" Target="../diagrams/colors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 Id="rId9"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8" Type="http://schemas.openxmlformats.org/officeDocument/2006/relationships/hyperlink" Target="https://www.cipd.org/uk/about/news/good-work-index-2025-investment-line-managers-employee-wellbeing-ai/" TargetMode="External"/><Relationship Id="rId3" Type="http://schemas.openxmlformats.org/officeDocument/2006/relationships/slideLayout" Target="../slideLayouts/slideLayout2.xml"/><Relationship Id="rId7" Type="http://schemas.openxmlformats.org/officeDocument/2006/relationships/hyperlink" Target="https://www.cipd.org/uk/knowledge/guides/responsible-investment-technology/" TargetMode="External"/><Relationship Id="rId12"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www.gov.uk/government/publications/civil-service-capabilities-plan-leading-and-managing-change/civil-service-capabilities-plan-leading-and-managing-change" TargetMode="External"/><Relationship Id="rId11" Type="http://schemas.openxmlformats.org/officeDocument/2006/relationships/hyperlink" Target="https://www.cipd.org/uk/views-and-insights/thought-leadership/insight/quantifying-impact-generative-ai/" TargetMode="External"/><Relationship Id="rId5" Type="http://schemas.openxmlformats.org/officeDocument/2006/relationships/hyperlink" Target="https://www.ijfmr.com/papers/2023/6/10001.pdf" TargetMode="External"/><Relationship Id="rId10" Type="http://schemas.openxmlformats.org/officeDocument/2006/relationships/hyperlink" Target="https://www.cipd.org/globalassets/media/knowledge/knowledge-hub/reports/workplace-technology-2_tcm18-80853.pdfndustrial%20change%20and%20organisational%20agility%20|%20CIPD" TargetMode="External"/><Relationship Id="rId4" Type="http://schemas.openxmlformats.org/officeDocument/2006/relationships/hyperlink" Target="https://artificialintelligenceact.eu/article/4/" TargetMode="External"/><Relationship Id="rId9" Type="http://schemas.openxmlformats.org/officeDocument/2006/relationships/hyperlink" Target="https://www.cipd.org/globalassets/media/knowledge/knowledge-hub/reports/workplace-technology-2_tcm18-80853.pdf"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www.cipd.org/uk/views-and-insights/thought-leadership/cipd-voice/impact-ageing-workforce/" TargetMode="External"/><Relationship Id="rId3" Type="http://schemas.openxmlformats.org/officeDocument/2006/relationships/slideLayout" Target="../slideLayouts/slideLayout2.xml"/><Relationship Id="rId7" Type="http://schemas.openxmlformats.org/officeDocument/2006/relationships/hyperlink" Target="https://www.cipd.org/uk/views-and-insights/thought-leadership/insight/investment-early-talent/" TargetMode="Externa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hyperlink" Target="https://www.cipd.org/uk/knowledge/bitesize-research/digital-transformation/" TargetMode="External"/><Relationship Id="rId11" Type="http://schemas.openxmlformats.org/officeDocument/2006/relationships/image" Target="../media/image2.png"/><Relationship Id="rId5" Type="http://schemas.openxmlformats.org/officeDocument/2006/relationships/hyperlink" Target="https://www.cipd.org/uk/the-people-profession/the-future/role-organisational-culture-future-workplace-trends/" TargetMode="External"/><Relationship Id="rId10" Type="http://schemas.openxmlformats.org/officeDocument/2006/relationships/hyperlink" Target="https://www.cipd.org/globalassets/media/knowledge/knowledge-hub/reports/234people-profession-2030-report-compressed_tcm18-86095.pdf" TargetMode="External"/><Relationship Id="rId4" Type="http://schemas.openxmlformats.org/officeDocument/2006/relationships/hyperlink" Target="https://www.cipd.org/uk/knowledge/reports/people-profession-survey-2023/" TargetMode="External"/><Relationship Id="rId9" Type="http://schemas.openxmlformats.org/officeDocument/2006/relationships/hyperlink" Target="https://www.cipd.org/uk/the-people-profession/the-profession-map/explore-the-profession-map/specialist-knowledge/organisational-development-design/"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gov.uk/government/news/landmark-government-trial-shows-ai-could-save-civil-servants-nearly-2-weeks-a-year" TargetMode="External"/><Relationship Id="rId3" Type="http://schemas.openxmlformats.org/officeDocument/2006/relationships/slideLayout" Target="../slideLayouts/slideLayout2.xml"/><Relationship Id="rId7" Type="http://schemas.openxmlformats.org/officeDocument/2006/relationships/hyperlink" Target="https://www.gov.uk/government/publications/civil-servants-terms-and-conditions"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www.cipd.org/uk/knowledge/case-studies/return-on-ai-investment/" TargetMode="External"/><Relationship Id="rId5" Type="http://schemas.openxmlformats.org/officeDocument/2006/relationships/hyperlink" Target="https://www.cipd.org/uk/about/press-releases/one-in-six-employers-say-ai-shrink-headcount-autumn-labour-market-outlook/#:~:text=One%20in%20six%20%2817%25%29%20employers%2A%20expect%20AI%20to,employers%20on%20their%20hiring%2C%20redundancy%20and%20pay%20plans." TargetMode="External"/><Relationship Id="rId4" Type="http://schemas.openxmlformats.org/officeDocument/2006/relationships/hyperlink" Target="https://moodle.uwtsd.ac.uk/pluginfile.php/1172597/mod_resource/content/1/People%20Profession%202030.pdf" TargetMode="External"/><Relationship Id="rId9"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openxmlformats.org/officeDocument/2006/relationships/hyperlink" Target="https://www.gov.uk/government/publications/dvla-business-plan-2025-to-2026/dvla-business-plan-2025-to-2026" TargetMode="External"/><Relationship Id="rId3" Type="http://schemas.openxmlformats.org/officeDocument/2006/relationships/slideLayout" Target="../slideLayouts/slideLayout2.xml"/><Relationship Id="rId7" Type="http://schemas.openxmlformats.org/officeDocument/2006/relationships/hyperlink" Target="https://www.gov.uk/government/publications/dvla-annual-report-and-accounts-2022-to-2023"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gov.uk/guidance/planning-and-preparing-for-artificial-intelligence-implementation" TargetMode="External"/><Relationship Id="rId5" Type="http://schemas.openxmlformats.org/officeDocument/2006/relationships/hyperlink" Target="https://www.gov.uk/government/publications/assessment-of-ai-capabilities-and-the-impact-on-the-uk-labour-market/assessment-of-ai-capabilities-and-the-impact-on-the-uk-labour-market" TargetMode="External"/><Relationship Id="rId10" Type="http://schemas.openxmlformats.org/officeDocument/2006/relationships/image" Target="../media/image2.png"/><Relationship Id="rId4" Type="http://schemas.openxmlformats.org/officeDocument/2006/relationships/hyperlink" Target="https://www.gov.uk/government/publications/ai-skills-for-life-and-work-stakeholder-engagement/ai-skills-for-life-and-work-stakeholder-engagement-report" TargetMode="External"/><Relationship Id="rId9" Type="http://schemas.openxmlformats.org/officeDocument/2006/relationships/hyperlink" Target="https://www.gov.uk/government/organisations/driver-and-vehicle-licensing-agency/about"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jacobian.org/2021/mar/5/exec-status-update/#:~:text=An%20overall%20summary%20about%20how,%E2%80%9CAny%20questions?%E2%80%9D" TargetMode="External"/><Relationship Id="rId3" Type="http://schemas.openxmlformats.org/officeDocument/2006/relationships/slideLayout" Target="../slideLayouts/slideLayout2.xml"/><Relationship Id="rId7" Type="http://schemas.openxmlformats.org/officeDocument/2006/relationships/hyperlink" Target="https://www.personneltoday.com/hr/fit-to-drive-understanding-what-the-dvla-looks-for-when-it-comes-to-driving-for-work/"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ico.org.uk/media2/migrated/4022651/a-guide-to-ai-audits.pdf" TargetMode="External"/><Relationship Id="rId11" Type="http://schemas.openxmlformats.org/officeDocument/2006/relationships/image" Target="../media/image2.png"/><Relationship Id="rId5" Type="http://schemas.openxmlformats.org/officeDocument/2006/relationships/hyperlink" Target="https://www.gov.uk/government/publications/civil-service-people-plan-2024-2027/civil-service-people-plan-2024-2027-html" TargetMode="External"/><Relationship Id="rId10" Type="http://schemas.openxmlformats.org/officeDocument/2006/relationships/hyperlink" Target="https://www.nao.org.uk/press-releases/investigation-into-the-management-of-backlogs-in-driving-licence-applications/" TargetMode="External"/><Relationship Id="rId4" Type="http://schemas.openxmlformats.org/officeDocument/2006/relationships/hyperlink" Target="https://emlaw.co.uk/software-support-and-maintenance-agreements/#:~:text=Software%20support%20and%20maintenance%20agreements%20%E2%80%93%20service%20levels,mandated%20downtime%20per%20contract%20year." TargetMode="External"/><Relationship Id="rId9" Type="http://schemas.openxmlformats.org/officeDocument/2006/relationships/hyperlink" Target="https://lsi.ac.uk/insight/cost-of-ai-implementation"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unep.org/news-and-stories/story/ai-has-environmental-problem-heres-what-world-can-do-about" TargetMode="External"/><Relationship Id="rId3" Type="http://schemas.openxmlformats.org/officeDocument/2006/relationships/slideLayout" Target="../slideLayouts/slideLayout2.xml"/><Relationship Id="rId7" Type="http://schemas.openxmlformats.org/officeDocument/2006/relationships/hyperlink" Target="https://committees.parliament.uk/committee/127/public-accounts-committee/news/194224/lost-jobs-and-income-among-serious-repercussions-after-major-dvla-delays/" TargetMode="Externa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www.regplates.com/blog/2024/06/06/a-history-of-the-dvla-from-local-councils-to-road-safety-champion/" TargetMode="External"/><Relationship Id="rId11" Type="http://schemas.openxmlformats.org/officeDocument/2006/relationships/image" Target="../media/image2.png"/><Relationship Id="rId5" Type="http://schemas.openxmlformats.org/officeDocument/2006/relationships/hyperlink" Target="https://www.oecd.org/en/topics/sub-issues/ai-principles.html" TargetMode="External"/><Relationship Id="rId10" Type="http://schemas.openxmlformats.org/officeDocument/2006/relationships/hyperlink" Target="https://reports.weforum.org/docs/WEF_Global_Risks_Report_2026.pdf," TargetMode="External"/><Relationship Id="rId4" Type="http://schemas.openxmlformats.org/officeDocument/2006/relationships/hyperlink" Target="https://www.nao.org.uk/reports/investigation-into-the-management-of-backlogs-in-driving-licence-applications/" TargetMode="External"/><Relationship Id="rId9" Type="http://schemas.openxmlformats.org/officeDocument/2006/relationships/hyperlink" Target="https://onlinelibrary.wiley.com/doi/10.1002/aaai.70014?msockid=15997ee214546453348d6be5159f65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33" name="Straight Connector 103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2" name="Straight Connector 103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34" name="Rectangle 103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36" name="Straight Connector 1035">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Rectangle 2">
            <a:extLst>
              <a:ext uri="{FF2B5EF4-FFF2-40B4-BE49-F238E27FC236}">
                <a16:creationId xmlns:a16="http://schemas.microsoft.com/office/drawing/2014/main" id="{3996A228-9171-5F8E-BB0D-B73F2AA650D4}"/>
              </a:ext>
            </a:extLst>
          </p:cNvPr>
          <p:cNvSpPr>
            <a:spLocks noChangeArrowheads="1"/>
          </p:cNvSpPr>
          <p:nvPr/>
        </p:nvSpPr>
        <p:spPr bwMode="auto">
          <a:xfrm>
            <a:off x="704088" y="715219"/>
            <a:ext cx="5195889" cy="54478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fontScale="77500" lnSpcReduction="20000"/>
          </a:bodyPr>
          <a:lstStyle/>
          <a:p>
            <a:pPr marR="0" lvl="0" fontAlgn="base">
              <a:lnSpc>
                <a:spcPct val="110000"/>
              </a:lnSpc>
              <a:spcBef>
                <a:spcPct val="0"/>
              </a:spcBef>
              <a:spcAft>
                <a:spcPts val="600"/>
              </a:spcAft>
              <a:buClrTx/>
              <a:buSzTx/>
              <a:tabLst/>
            </a:pPr>
            <a:r>
              <a:rPr kumimoji="0" lang="en-US" altLang="en-US" sz="3200" b="1" i="0" u="none" strike="noStrike" cap="none" normalizeH="0" baseline="0" dirty="0">
                <a:ln>
                  <a:noFill/>
                </a:ln>
                <a:effectLst/>
              </a:rPr>
              <a:t>Developing People in </a:t>
            </a:r>
            <a:r>
              <a:rPr kumimoji="0" lang="en-US" altLang="en-US" sz="3200" b="1" i="0" u="none" strike="noStrike" cap="none" normalizeH="0" baseline="0" dirty="0" err="1">
                <a:ln>
                  <a:noFill/>
                </a:ln>
                <a:effectLst/>
              </a:rPr>
              <a:t>Organisations</a:t>
            </a:r>
            <a:r>
              <a:rPr kumimoji="0" lang="en-US" altLang="en-US" sz="3200" b="1" i="0" u="none" strike="noStrike" cap="none" normalizeH="0" baseline="0" dirty="0">
                <a:ln>
                  <a:noFill/>
                </a:ln>
                <a:effectLst/>
              </a:rPr>
              <a:t> and the Implementation of AI into business plan: 2026-2027</a:t>
            </a:r>
          </a:p>
          <a:p>
            <a:pPr marL="0" marR="0" lvl="0" indent="-228600" fontAlgn="base">
              <a:lnSpc>
                <a:spcPct val="110000"/>
              </a:lnSpc>
              <a:spcBef>
                <a:spcPct val="0"/>
              </a:spcBef>
              <a:spcAft>
                <a:spcPts val="600"/>
              </a:spcAft>
              <a:buClrTx/>
              <a:buSzTx/>
              <a:buFont typeface="Arial" panose="020B0604020202020204" pitchFamily="34" charset="0"/>
              <a:buChar char="•"/>
              <a:tabLst/>
            </a:pPr>
            <a:endParaRPr kumimoji="0" lang="en-US" altLang="en-US" sz="3200" b="0" i="0" u="none" strike="noStrike" cap="none" normalizeH="0" baseline="0" dirty="0">
              <a:ln>
                <a:noFill/>
              </a:ln>
              <a:effectLst/>
            </a:endParaRPr>
          </a:p>
          <a:p>
            <a:pPr marL="0" marR="0" lvl="0" indent="-228600" fontAlgn="base">
              <a:lnSpc>
                <a:spcPct val="110000"/>
              </a:lnSpc>
              <a:spcBef>
                <a:spcPct val="0"/>
              </a:spcBef>
              <a:spcAft>
                <a:spcPts val="600"/>
              </a:spcAft>
              <a:buClrTx/>
              <a:buSzTx/>
              <a:buFont typeface="Arial" panose="020B0604020202020204" pitchFamily="34" charset="0"/>
              <a:buChar char="•"/>
              <a:tabLst/>
            </a:pPr>
            <a:r>
              <a:rPr kumimoji="0" lang="en-US" altLang="en-US" sz="3200" b="0" i="0" u="none" strike="noStrike" cap="none" normalizeH="0" baseline="0" dirty="0">
                <a:ln>
                  <a:noFill/>
                </a:ln>
                <a:effectLst/>
              </a:rPr>
              <a:t>Business: DVLA</a:t>
            </a:r>
          </a:p>
          <a:p>
            <a:pPr marL="0" marR="0" lvl="0" indent="-228600" fontAlgn="base">
              <a:lnSpc>
                <a:spcPct val="110000"/>
              </a:lnSpc>
              <a:spcBef>
                <a:spcPct val="0"/>
              </a:spcBef>
              <a:spcAft>
                <a:spcPts val="600"/>
              </a:spcAft>
              <a:buClrTx/>
              <a:buSzTx/>
              <a:buFont typeface="Arial" panose="020B0604020202020204" pitchFamily="34" charset="0"/>
              <a:buChar char="•"/>
              <a:tabLst/>
            </a:pPr>
            <a:endParaRPr kumimoji="0" lang="en-US" altLang="en-US" sz="3200" b="0" i="0" u="none" strike="noStrike" cap="none" normalizeH="0" baseline="0" dirty="0">
              <a:ln>
                <a:noFill/>
              </a:ln>
              <a:effectLst/>
            </a:endParaRPr>
          </a:p>
          <a:p>
            <a:pPr marL="0" marR="0" lvl="0" indent="-228600" fontAlgn="base">
              <a:lnSpc>
                <a:spcPct val="110000"/>
              </a:lnSpc>
              <a:spcBef>
                <a:spcPct val="0"/>
              </a:spcBef>
              <a:spcAft>
                <a:spcPts val="600"/>
              </a:spcAft>
              <a:buClrTx/>
              <a:buSzTx/>
              <a:buFont typeface="Arial" panose="020B0604020202020204" pitchFamily="34" charset="0"/>
              <a:buChar char="•"/>
              <a:tabLst/>
            </a:pPr>
            <a:r>
              <a:rPr kumimoji="0" lang="en-US" altLang="en-US" sz="3200" b="0" i="0" u="none" strike="noStrike" cap="none" normalizeH="0" baseline="0" dirty="0">
                <a:ln>
                  <a:noFill/>
                </a:ln>
                <a:effectLst/>
              </a:rPr>
              <a:t>Department: Drivers Medical</a:t>
            </a:r>
          </a:p>
          <a:p>
            <a:pPr marL="0" marR="0" lvl="0" indent="-228600" fontAlgn="base">
              <a:lnSpc>
                <a:spcPct val="110000"/>
              </a:lnSpc>
              <a:spcBef>
                <a:spcPct val="0"/>
              </a:spcBef>
              <a:spcAft>
                <a:spcPts val="600"/>
              </a:spcAft>
              <a:buClrTx/>
              <a:buSzTx/>
              <a:buFont typeface="Arial" panose="020B0604020202020204" pitchFamily="34" charset="0"/>
              <a:buChar char="•"/>
              <a:tabLst/>
            </a:pPr>
            <a:endParaRPr kumimoji="0" lang="en-US" altLang="en-US" sz="3200" b="0" i="0" u="none" strike="noStrike" cap="none" normalizeH="0" baseline="0" dirty="0">
              <a:ln>
                <a:noFill/>
              </a:ln>
              <a:effectLst/>
            </a:endParaRPr>
          </a:p>
          <a:p>
            <a:pPr marL="0" marR="0" lvl="0" indent="-228600" fontAlgn="base">
              <a:lnSpc>
                <a:spcPct val="110000"/>
              </a:lnSpc>
              <a:spcBef>
                <a:spcPct val="0"/>
              </a:spcBef>
              <a:spcAft>
                <a:spcPts val="600"/>
              </a:spcAft>
              <a:buClrTx/>
              <a:buSzTx/>
              <a:buFont typeface="Arial" panose="020B0604020202020204" pitchFamily="34" charset="0"/>
              <a:buChar char="•"/>
              <a:tabLst/>
            </a:pPr>
            <a:r>
              <a:rPr kumimoji="0" lang="en-US" altLang="en-US" sz="3200" b="0" i="0" u="none" strike="noStrike" cap="none" normalizeH="0" baseline="0" dirty="0">
                <a:ln>
                  <a:noFill/>
                </a:ln>
                <a:effectLst/>
              </a:rPr>
              <a:t>MA Leadership </a:t>
            </a:r>
          </a:p>
          <a:p>
            <a:pPr marL="0" marR="0" lvl="0" indent="-228600" fontAlgn="base">
              <a:lnSpc>
                <a:spcPct val="110000"/>
              </a:lnSpc>
              <a:spcBef>
                <a:spcPct val="0"/>
              </a:spcBef>
              <a:spcAft>
                <a:spcPts val="600"/>
              </a:spcAft>
              <a:buClrTx/>
              <a:buSzTx/>
              <a:buFont typeface="Arial" panose="020B0604020202020204" pitchFamily="34" charset="0"/>
              <a:buChar char="•"/>
              <a:tabLst/>
            </a:pPr>
            <a:endParaRPr kumimoji="0" lang="en-US" altLang="en-US" sz="3200" b="0" i="0" u="none" strike="noStrike" cap="none" normalizeH="0" baseline="0" dirty="0">
              <a:ln>
                <a:noFill/>
              </a:ln>
              <a:effectLst/>
            </a:endParaRPr>
          </a:p>
          <a:p>
            <a:pPr marL="0" marR="0" lvl="0" indent="-228600" fontAlgn="base">
              <a:lnSpc>
                <a:spcPct val="110000"/>
              </a:lnSpc>
              <a:spcBef>
                <a:spcPct val="0"/>
              </a:spcBef>
              <a:spcAft>
                <a:spcPts val="600"/>
              </a:spcAft>
              <a:buClrTx/>
              <a:buSzTx/>
              <a:buFont typeface="Arial" panose="020B0604020202020204" pitchFamily="34" charset="0"/>
              <a:buChar char="•"/>
              <a:tabLst/>
            </a:pPr>
            <a:r>
              <a:rPr lang="en-US" altLang="en-US" sz="3200" dirty="0"/>
              <a:t>Resubmission 1 24.7.2026</a:t>
            </a:r>
          </a:p>
          <a:p>
            <a:pPr marL="0" marR="0" lvl="0" indent="-228600" fontAlgn="base">
              <a:lnSpc>
                <a:spcPct val="110000"/>
              </a:lnSpc>
              <a:spcBef>
                <a:spcPct val="0"/>
              </a:spcBef>
              <a:spcAft>
                <a:spcPts val="600"/>
              </a:spcAft>
              <a:buClrTx/>
              <a:buSzTx/>
              <a:buFont typeface="Arial" panose="020B0604020202020204" pitchFamily="34" charset="0"/>
              <a:buChar char="•"/>
              <a:tabLst/>
            </a:pPr>
            <a:endParaRPr kumimoji="0" lang="en-US" altLang="en-US" sz="3200" b="0" i="0" u="none" strike="noStrike" cap="none" normalizeH="0" baseline="0" dirty="0">
              <a:ln>
                <a:noFill/>
              </a:ln>
              <a:effectLst/>
            </a:endParaRPr>
          </a:p>
          <a:p>
            <a:pPr marL="0" marR="0" lvl="0" indent="-228600" fontAlgn="base">
              <a:lnSpc>
                <a:spcPct val="110000"/>
              </a:lnSpc>
              <a:spcBef>
                <a:spcPct val="0"/>
              </a:spcBef>
              <a:spcAft>
                <a:spcPts val="600"/>
              </a:spcAft>
              <a:buClrTx/>
              <a:buSzTx/>
              <a:buFont typeface="Arial" panose="020B0604020202020204" pitchFamily="34" charset="0"/>
              <a:buChar char="•"/>
              <a:tabLst/>
            </a:pPr>
            <a:r>
              <a:rPr lang="en-US" altLang="en-US" sz="3200" dirty="0"/>
              <a:t>People management</a:t>
            </a:r>
            <a:endParaRPr kumimoji="0" lang="en-US" altLang="en-US" sz="3200" b="0" i="0" u="none" strike="noStrike" cap="none" normalizeH="0" baseline="0" dirty="0">
              <a:ln>
                <a:noFill/>
              </a:ln>
              <a:effectLst/>
            </a:endParaRPr>
          </a:p>
          <a:p>
            <a:pPr marL="0" marR="0" lvl="0" indent="-228600" fontAlgn="base">
              <a:lnSpc>
                <a:spcPct val="110000"/>
              </a:lnSpc>
              <a:spcBef>
                <a:spcPct val="0"/>
              </a:spcBef>
              <a:spcAft>
                <a:spcPts val="600"/>
              </a:spcAft>
              <a:buClrTx/>
              <a:buSzTx/>
              <a:buFont typeface="Arial" panose="020B0604020202020204" pitchFamily="34" charset="0"/>
              <a:buChar char="•"/>
              <a:tabLst/>
            </a:pPr>
            <a:endParaRPr kumimoji="0" lang="en-US" altLang="en-US" b="0" i="0" u="none" strike="noStrike" cap="none" normalizeH="0" baseline="0" dirty="0">
              <a:ln>
                <a:noFill/>
              </a:ln>
              <a:effectLst/>
            </a:endParaRPr>
          </a:p>
        </p:txBody>
      </p:sp>
      <p:pic>
        <p:nvPicPr>
          <p:cNvPr id="1025" name="Picture 1">
            <a:extLst>
              <a:ext uri="{FF2B5EF4-FFF2-40B4-BE49-F238E27FC236}">
                <a16:creationId xmlns:a16="http://schemas.microsoft.com/office/drawing/2014/main" id="{B83DC5F3-2AFB-7FC0-C291-55098D9956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30543" r="24090"/>
          <a:stretch>
            <a:fillRect/>
          </a:stretch>
        </p:blipFill>
        <p:spPr bwMode="auto">
          <a:xfrm>
            <a:off x="6432047" y="722376"/>
            <a:ext cx="5055865" cy="5422392"/>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D1DFA427-1625-B477-24A8-F4B573888F7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1525259"/>
      </p:ext>
    </p:extLst>
  </p:cSld>
  <p:clrMapOvr>
    <a:masterClrMapping/>
  </p:clrMapOvr>
  <mc:AlternateContent xmlns:mc="http://schemas.openxmlformats.org/markup-compatibility/2006">
    <mc:Choice xmlns:p14="http://schemas.microsoft.com/office/powerpoint/2010/main" Requires="p14">
      <p:transition spd="slow" p14:dur="2000" advTm="33572"/>
    </mc:Choice>
    <mc:Fallback>
      <p:transition spd="slow" advTm="335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985184E4-C93A-4E34-8365-1886AAC5D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06FB9D-270D-0F60-4E6C-3D81F8E20A1C}"/>
              </a:ext>
            </a:extLst>
          </p:cNvPr>
          <p:cNvSpPr>
            <a:spLocks noGrp="1"/>
          </p:cNvSpPr>
          <p:nvPr>
            <p:ph type="title"/>
          </p:nvPr>
        </p:nvSpPr>
        <p:spPr>
          <a:xfrm>
            <a:off x="704088" y="554762"/>
            <a:ext cx="3623818" cy="4559890"/>
          </a:xfrm>
        </p:spPr>
        <p:txBody>
          <a:bodyPr>
            <a:normAutofit/>
          </a:bodyPr>
          <a:lstStyle/>
          <a:p>
            <a:r>
              <a:rPr lang="en-GB"/>
              <a:t>The Driver Vehicle Licensing Agency - Background</a:t>
            </a:r>
          </a:p>
        </p:txBody>
      </p:sp>
      <p:cxnSp>
        <p:nvCxnSpPr>
          <p:cNvPr id="37" name="Straight Connector 36">
            <a:extLst>
              <a:ext uri="{FF2B5EF4-FFF2-40B4-BE49-F238E27FC236}">
                <a16:creationId xmlns:a16="http://schemas.microsoft.com/office/drawing/2014/main" id="{8AB0D40B-37F7-4F1F-B956-AFC12066AB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27FBD88-7548-A81C-F1B0-C16C28D8FA4D}"/>
              </a:ext>
            </a:extLst>
          </p:cNvPr>
          <p:cNvGraphicFramePr>
            <a:graphicFrameLocks noGrp="1"/>
          </p:cNvGraphicFramePr>
          <p:nvPr>
            <p:ph idx="1"/>
            <p:extLst>
              <p:ext uri="{D42A27DB-BD31-4B8C-83A1-F6EECF244321}">
                <p14:modId xmlns:p14="http://schemas.microsoft.com/office/powerpoint/2010/main" val="3831286350"/>
              </p:ext>
            </p:extLst>
          </p:nvPr>
        </p:nvGraphicFramePr>
        <p:xfrm>
          <a:off x="5715000" y="723900"/>
          <a:ext cx="5715000" cy="54102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 name="Audio 9">
            <a:hlinkClick r:id="" action="ppaction://media"/>
            <a:extLst>
              <a:ext uri="{FF2B5EF4-FFF2-40B4-BE49-F238E27FC236}">
                <a16:creationId xmlns:a16="http://schemas.microsoft.com/office/drawing/2014/main" id="{57DB216F-48C8-B8C6-558E-5FB1AB9BD0C8}"/>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59055872"/>
      </p:ext>
    </p:extLst>
  </p:cSld>
  <p:clrMapOvr>
    <a:masterClrMapping/>
  </p:clrMapOvr>
  <mc:AlternateContent xmlns:mc="http://schemas.openxmlformats.org/markup-compatibility/2006">
    <mc:Choice xmlns:p14="http://schemas.microsoft.com/office/powerpoint/2010/main" Requires="p14">
      <p:transition spd="slow" p14:dur="2000" advTm="112640"/>
    </mc:Choice>
    <mc:Fallback>
      <p:transition spd="slow" advTm="112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B31791-C419-C48A-914F-7ECB05A8953B}"/>
              </a:ext>
            </a:extLst>
          </p:cNvPr>
          <p:cNvSpPr>
            <a:spLocks noGrp="1"/>
          </p:cNvSpPr>
          <p:nvPr>
            <p:ph type="title"/>
          </p:nvPr>
        </p:nvSpPr>
        <p:spPr>
          <a:xfrm>
            <a:off x="6284749" y="909638"/>
            <a:ext cx="5201121" cy="1318062"/>
          </a:xfrm>
        </p:spPr>
        <p:txBody>
          <a:bodyPr>
            <a:normAutofit/>
          </a:bodyPr>
          <a:lstStyle/>
          <a:p>
            <a:pPr>
              <a:lnSpc>
                <a:spcPct val="90000"/>
              </a:lnSpc>
            </a:pPr>
            <a:r>
              <a:rPr lang="en-GB" sz="2200"/>
              <a:t>This presentation concerns itself with the introduction of AI into the business area of Drivers Medical</a:t>
            </a:r>
          </a:p>
        </p:txBody>
      </p:sp>
      <p:pic>
        <p:nvPicPr>
          <p:cNvPr id="5" name="Picture 4" descr="Large car parking lot from above">
            <a:extLst>
              <a:ext uri="{FF2B5EF4-FFF2-40B4-BE49-F238E27FC236}">
                <a16:creationId xmlns:a16="http://schemas.microsoft.com/office/drawing/2014/main" id="{B8C26342-02C5-B4AD-1510-5AEB3F7CEA7A}"/>
              </a:ext>
            </a:extLst>
          </p:cNvPr>
          <p:cNvPicPr>
            <a:picLocks noChangeAspect="1"/>
          </p:cNvPicPr>
          <p:nvPr/>
        </p:nvPicPr>
        <p:blipFill>
          <a:blip r:embed="rId4"/>
          <a:srcRect l="6357" r="38501"/>
          <a:stretch>
            <a:fillRect/>
          </a:stretch>
        </p:blipFill>
        <p:spPr>
          <a:xfrm>
            <a:off x="20" y="10"/>
            <a:ext cx="5686740" cy="6857990"/>
          </a:xfrm>
          <a:prstGeom prst="rect">
            <a:avLst/>
          </a:prstGeom>
        </p:spPr>
      </p:pic>
      <p:cxnSp>
        <p:nvCxnSpPr>
          <p:cNvPr id="11" name="Straight Connector 1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38B417B-041C-3CC6-9F76-64090CFC1E1A}"/>
              </a:ext>
            </a:extLst>
          </p:cNvPr>
          <p:cNvSpPr>
            <a:spLocks noGrp="1"/>
          </p:cNvSpPr>
          <p:nvPr>
            <p:ph idx="1"/>
          </p:nvPr>
        </p:nvSpPr>
        <p:spPr>
          <a:xfrm>
            <a:off x="6290838" y="2236843"/>
            <a:ext cx="5201121" cy="3931920"/>
          </a:xfrm>
        </p:spPr>
        <p:txBody>
          <a:bodyPr>
            <a:normAutofit/>
          </a:bodyPr>
          <a:lstStyle/>
          <a:p>
            <a:pPr>
              <a:lnSpc>
                <a:spcPct val="100000"/>
              </a:lnSpc>
            </a:pPr>
            <a:r>
              <a:rPr lang="en-GB" sz="1400" dirty="0"/>
              <a:t>The DVLA holds the largest Data bank in the United Kingdom</a:t>
            </a:r>
          </a:p>
          <a:p>
            <a:pPr>
              <a:lnSpc>
                <a:spcPct val="100000"/>
              </a:lnSpc>
            </a:pPr>
            <a:r>
              <a:rPr lang="en-GB" sz="1400" dirty="0"/>
              <a:t>It holds in excess of 50 million drivers and in excess of 40 million vehicles</a:t>
            </a:r>
          </a:p>
          <a:p>
            <a:pPr>
              <a:lnSpc>
                <a:spcPct val="100000"/>
              </a:lnSpc>
            </a:pPr>
            <a:r>
              <a:rPr lang="en-GB" sz="1400" dirty="0"/>
              <a:t>Of those drivers there are approximately 90000 interactions with the DVLA in relation to health and related licences within any given 12- month period with a total of 650 staff undertaking processes relating to this, of which approximately 47 are medically trained with the remainder of staff being administrators of various ranks</a:t>
            </a:r>
          </a:p>
          <a:p>
            <a:pPr>
              <a:lnSpc>
                <a:spcPct val="100000"/>
              </a:lnSpc>
            </a:pPr>
            <a:r>
              <a:rPr lang="en-GB" sz="1400" dirty="0"/>
              <a:t>The total staff costs for the department are in excess of 22 million with at least 21 million of that attributed to administrators</a:t>
            </a:r>
          </a:p>
          <a:p>
            <a:pPr>
              <a:lnSpc>
                <a:spcPct val="100000"/>
              </a:lnSpc>
            </a:pPr>
            <a:r>
              <a:rPr lang="en-GB" sz="1400" dirty="0"/>
              <a:t>The department has a working pattern of 7am to 6pm Monday to Friday with </a:t>
            </a:r>
          </a:p>
        </p:txBody>
      </p:sp>
      <p:pic>
        <p:nvPicPr>
          <p:cNvPr id="7" name="Audio 6">
            <a:hlinkClick r:id="" action="ppaction://media"/>
            <a:extLst>
              <a:ext uri="{FF2B5EF4-FFF2-40B4-BE49-F238E27FC236}">
                <a16:creationId xmlns:a16="http://schemas.microsoft.com/office/drawing/2014/main" id="{68D9FFF5-2D2E-9594-C042-86632723CF1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30350337"/>
      </p:ext>
    </p:extLst>
  </p:cSld>
  <p:clrMapOvr>
    <a:masterClrMapping/>
  </p:clrMapOvr>
  <mc:AlternateContent xmlns:mc="http://schemas.openxmlformats.org/markup-compatibility/2006">
    <mc:Choice xmlns:p14="http://schemas.microsoft.com/office/powerpoint/2010/main" Requires="p14">
      <p:transition spd="slow" p14:dur="2000" advTm="157550"/>
    </mc:Choice>
    <mc:Fallback>
      <p:transition spd="slow" advTm="1575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FEAE3-3A49-7490-AEE6-96E7D28C2D98}"/>
              </a:ext>
            </a:extLst>
          </p:cNvPr>
          <p:cNvSpPr>
            <a:spLocks noGrp="1"/>
          </p:cNvSpPr>
          <p:nvPr>
            <p:ph type="title"/>
          </p:nvPr>
        </p:nvSpPr>
        <p:spPr>
          <a:xfrm>
            <a:off x="700087" y="909638"/>
            <a:ext cx="10691813" cy="1155618"/>
          </a:xfrm>
        </p:spPr>
        <p:txBody>
          <a:bodyPr>
            <a:normAutofit/>
          </a:bodyPr>
          <a:lstStyle/>
          <a:p>
            <a:pPr>
              <a:lnSpc>
                <a:spcPct val="90000"/>
              </a:lnSpc>
            </a:pPr>
            <a:r>
              <a:rPr lang="en-GB" sz="3700"/>
              <a:t>Why is Artificial Intelligence (automation being considered?)</a:t>
            </a:r>
          </a:p>
        </p:txBody>
      </p:sp>
      <p:cxnSp>
        <p:nvCxnSpPr>
          <p:cNvPr id="20" name="Straight Connector 19">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B777727-AD5D-0A68-B6E0-A7112D542C9E}"/>
              </a:ext>
            </a:extLst>
          </p:cNvPr>
          <p:cNvGraphicFramePr>
            <a:graphicFrameLocks noGrp="1"/>
          </p:cNvGraphicFramePr>
          <p:nvPr>
            <p:ph idx="1"/>
            <p:extLst>
              <p:ext uri="{D42A27DB-BD31-4B8C-83A1-F6EECF244321}">
                <p14:modId xmlns:p14="http://schemas.microsoft.com/office/powerpoint/2010/main" val="1639674276"/>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Audio 6">
            <a:hlinkClick r:id="" action="ppaction://media"/>
            <a:extLst>
              <a:ext uri="{FF2B5EF4-FFF2-40B4-BE49-F238E27FC236}">
                <a16:creationId xmlns:a16="http://schemas.microsoft.com/office/drawing/2014/main" id="{7B90C4CC-0288-EA69-D9D7-E5C7368B22F7}"/>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75210742"/>
      </p:ext>
    </p:extLst>
  </p:cSld>
  <p:clrMapOvr>
    <a:masterClrMapping/>
  </p:clrMapOvr>
  <mc:AlternateContent xmlns:mc="http://schemas.openxmlformats.org/markup-compatibility/2006">
    <mc:Choice xmlns:p14="http://schemas.microsoft.com/office/powerpoint/2010/main" Requires="p14">
      <p:transition spd="slow" p14:dur="2000" advTm="159752"/>
    </mc:Choice>
    <mc:Fallback>
      <p:transition spd="slow" advTm="1597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E5DF1F-53AF-1D30-B6BC-8E3AFC428D52}"/>
              </a:ext>
            </a:extLst>
          </p:cNvPr>
          <p:cNvSpPr>
            <a:spLocks noGrp="1"/>
          </p:cNvSpPr>
          <p:nvPr>
            <p:ph type="title"/>
          </p:nvPr>
        </p:nvSpPr>
        <p:spPr>
          <a:xfrm>
            <a:off x="700087" y="909638"/>
            <a:ext cx="10691813" cy="1155618"/>
          </a:xfrm>
        </p:spPr>
        <p:txBody>
          <a:bodyPr>
            <a:normAutofit/>
          </a:bodyPr>
          <a:lstStyle/>
          <a:p>
            <a:r>
              <a:rPr lang="en-GB" dirty="0"/>
              <a:t>Who IS AFFECTED?</a:t>
            </a:r>
          </a:p>
        </p:txBody>
      </p:sp>
      <p:cxnSp>
        <p:nvCxnSpPr>
          <p:cNvPr id="11" name="Straight Connector 10">
            <a:extLst>
              <a:ext uri="{FF2B5EF4-FFF2-40B4-BE49-F238E27FC236}">
                <a16:creationId xmlns:a16="http://schemas.microsoft.com/office/drawing/2014/main" id="{AAD0195E-7F27-4D06-9427-0C121D721A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D74C2FC-3228-4FC1-B97B-87AD35508D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E7ECF7A-4015-8BF8-2FED-20DA9C67DC75}"/>
              </a:ext>
            </a:extLst>
          </p:cNvPr>
          <p:cNvGraphicFramePr>
            <a:graphicFrameLocks noGrp="1"/>
          </p:cNvGraphicFramePr>
          <p:nvPr>
            <p:ph idx="1"/>
            <p:extLst>
              <p:ext uri="{D42A27DB-BD31-4B8C-83A1-F6EECF244321}">
                <p14:modId xmlns:p14="http://schemas.microsoft.com/office/powerpoint/2010/main" val="3335255946"/>
              </p:ext>
            </p:extLst>
          </p:nvPr>
        </p:nvGraphicFramePr>
        <p:xfrm>
          <a:off x="700088" y="2222500"/>
          <a:ext cx="10691812" cy="37401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Audio 6">
            <a:hlinkClick r:id="" action="ppaction://media"/>
            <a:extLst>
              <a:ext uri="{FF2B5EF4-FFF2-40B4-BE49-F238E27FC236}">
                <a16:creationId xmlns:a16="http://schemas.microsoft.com/office/drawing/2014/main" id="{8D8C6255-9D55-AD23-6EAC-837390C9D5E6}"/>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24239548"/>
      </p:ext>
    </p:extLst>
  </p:cSld>
  <p:clrMapOvr>
    <a:masterClrMapping/>
  </p:clrMapOvr>
  <mc:AlternateContent xmlns:mc="http://schemas.openxmlformats.org/markup-compatibility/2006">
    <mc:Choice xmlns:p14="http://schemas.microsoft.com/office/powerpoint/2010/main" Requires="p14">
      <p:transition spd="slow" p14:dur="2000" advTm="177145"/>
    </mc:Choice>
    <mc:Fallback>
      <p:transition spd="slow" advTm="177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7" name="Straight Connector 56">
            <a:extLst>
              <a:ext uri="{FF2B5EF4-FFF2-40B4-BE49-F238E27FC236}">
                <a16:creationId xmlns:a16="http://schemas.microsoft.com/office/drawing/2014/main" id="{9BB96FAB-CCBF-4D1E-9D0D-B038ACC29B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5308600"/>
            <a:ext cx="10579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F92E0D0-AE13-73F7-EF2E-860BCAB1BFE2}"/>
              </a:ext>
            </a:extLst>
          </p:cNvPr>
          <p:cNvGraphicFramePr>
            <a:graphicFrameLocks noGrp="1"/>
          </p:cNvGraphicFramePr>
          <p:nvPr>
            <p:ph idx="1"/>
            <p:extLst>
              <p:ext uri="{D42A27DB-BD31-4B8C-83A1-F6EECF244321}">
                <p14:modId xmlns:p14="http://schemas.microsoft.com/office/powerpoint/2010/main" val="1870770203"/>
              </p:ext>
            </p:extLst>
          </p:nvPr>
        </p:nvGraphicFramePr>
        <p:xfrm>
          <a:off x="723900" y="761999"/>
          <a:ext cx="10706100" cy="410067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7D918E35-FACE-0C6E-6AFA-6C5660CA0AD4}"/>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62395958"/>
      </p:ext>
    </p:extLst>
  </p:cSld>
  <p:clrMapOvr>
    <a:masterClrMapping/>
  </p:clrMapOvr>
  <mc:AlternateContent xmlns:mc="http://schemas.openxmlformats.org/markup-compatibility/2006">
    <mc:Choice xmlns:p14="http://schemas.microsoft.com/office/powerpoint/2010/main" Requires="p14">
      <p:transition spd="slow" p14:dur="2000" advTm="74181"/>
    </mc:Choice>
    <mc:Fallback>
      <p:transition spd="slow" advTm="741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9BB96FAB-CCBF-4D1E-9D0D-B038ACC29BD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8A7D93D1-B470-574A-E6B4-AFAB0D25571A}"/>
              </a:ext>
            </a:extLst>
          </p:cNvPr>
          <p:cNvGraphicFramePr>
            <a:graphicFrameLocks noGrp="1"/>
          </p:cNvGraphicFramePr>
          <p:nvPr>
            <p:ph idx="1"/>
            <p:extLst>
              <p:ext uri="{D42A27DB-BD31-4B8C-83A1-F6EECF244321}">
                <p14:modId xmlns:p14="http://schemas.microsoft.com/office/powerpoint/2010/main" val="70911817"/>
              </p:ext>
            </p:extLst>
          </p:nvPr>
        </p:nvGraphicFramePr>
        <p:xfrm>
          <a:off x="800100" y="2276474"/>
          <a:ext cx="10629900" cy="385762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67E32115-0B18-2913-391E-131D18E59F3D}"/>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04048323"/>
      </p:ext>
    </p:extLst>
  </p:cSld>
  <p:clrMapOvr>
    <a:masterClrMapping/>
  </p:clrMapOvr>
  <mc:AlternateContent xmlns:mc="http://schemas.openxmlformats.org/markup-compatibility/2006">
    <mc:Choice xmlns:p14="http://schemas.microsoft.com/office/powerpoint/2010/main" Requires="p14">
      <p:transition spd="slow" p14:dur="2000" advTm="61173"/>
    </mc:Choice>
    <mc:Fallback>
      <p:transition spd="slow" advTm="611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ADD27CF-4CE1-2871-1ABA-40FCA4D032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38488"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5" name="Content Placeholder 2">
            <a:extLst>
              <a:ext uri="{FF2B5EF4-FFF2-40B4-BE49-F238E27FC236}">
                <a16:creationId xmlns:a16="http://schemas.microsoft.com/office/drawing/2014/main" id="{3B94BA0B-4030-67EA-86C0-EB31B8E5F1C8}"/>
              </a:ext>
            </a:extLst>
          </p:cNvPr>
          <p:cNvGraphicFramePr>
            <a:graphicFrameLocks noGrp="1"/>
          </p:cNvGraphicFramePr>
          <p:nvPr>
            <p:ph idx="1"/>
            <p:extLst>
              <p:ext uri="{D42A27DB-BD31-4B8C-83A1-F6EECF244321}">
                <p14:modId xmlns:p14="http://schemas.microsoft.com/office/powerpoint/2010/main" val="3663158204"/>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35A18260-CFE3-27B7-6461-B2075114EF1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46458040"/>
      </p:ext>
    </p:extLst>
  </p:cSld>
  <p:clrMapOvr>
    <a:masterClrMapping/>
  </p:clrMapOvr>
  <mc:AlternateContent xmlns:mc="http://schemas.openxmlformats.org/markup-compatibility/2006">
    <mc:Choice xmlns:p14="http://schemas.microsoft.com/office/powerpoint/2010/main" Requires="p14">
      <p:transition spd="slow" p14:dur="2000" advTm="63639"/>
    </mc:Choice>
    <mc:Fallback>
      <p:transition spd="slow" advTm="63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68B2C62-7648-4430-90D5-AE0F252AF1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0ADD27CF-4CE1-2871-1ABA-40FCA4D032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538488"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9A8DCAB3-91B1-5D8E-B1C9-203F7FEDA9A1}"/>
              </a:ext>
            </a:extLst>
          </p:cNvPr>
          <p:cNvGraphicFramePr>
            <a:graphicFrameLocks noGrp="1"/>
          </p:cNvGraphicFramePr>
          <p:nvPr>
            <p:ph idx="1"/>
            <p:extLst>
              <p:ext uri="{D42A27DB-BD31-4B8C-83A1-F6EECF244321}">
                <p14:modId xmlns:p14="http://schemas.microsoft.com/office/powerpoint/2010/main" val="503159043"/>
              </p:ext>
            </p:extLst>
          </p:nvPr>
        </p:nvGraphicFramePr>
        <p:xfrm>
          <a:off x="3987800" y="723900"/>
          <a:ext cx="7442201" cy="54002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Audio 6">
            <a:hlinkClick r:id="" action="ppaction://media"/>
            <a:extLst>
              <a:ext uri="{FF2B5EF4-FFF2-40B4-BE49-F238E27FC236}">
                <a16:creationId xmlns:a16="http://schemas.microsoft.com/office/drawing/2014/main" id="{758F900F-56AC-4C60-13D4-521C886F09D1}"/>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8597436"/>
      </p:ext>
    </p:extLst>
  </p:cSld>
  <p:clrMapOvr>
    <a:masterClrMapping/>
  </p:clrMapOvr>
  <mc:AlternateContent xmlns:mc="http://schemas.openxmlformats.org/markup-compatibility/2006">
    <mc:Choice xmlns:p14="http://schemas.microsoft.com/office/powerpoint/2010/main" Requires="p14">
      <p:transition spd="slow" p14:dur="2000" advTm="10018"/>
    </mc:Choice>
    <mc:Fallback>
      <p:transition spd="slow" advTm="100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242910-7DCB-FC5D-89A1-669EF60775C9}"/>
              </a:ext>
            </a:extLst>
          </p:cNvPr>
          <p:cNvSpPr>
            <a:spLocks noGrp="1"/>
          </p:cNvSpPr>
          <p:nvPr>
            <p:ph idx="1"/>
          </p:nvPr>
        </p:nvSpPr>
        <p:spPr>
          <a:xfrm>
            <a:off x="700635" y="822385"/>
            <a:ext cx="10691265" cy="5139503"/>
          </a:xfrm>
        </p:spPr>
        <p:txBody>
          <a:bodyPr>
            <a:normAutofit fontScale="70000" lnSpcReduction="20000"/>
          </a:bodyPr>
          <a:lstStyle/>
          <a:p>
            <a:r>
              <a:rPr lang="en-GB" b="1" dirty="0"/>
              <a:t>Bibliography</a:t>
            </a:r>
          </a:p>
          <a:p>
            <a:r>
              <a:rPr lang="en-GB" dirty="0"/>
              <a:t>Anonymous (2022), Verbal disclosure during a social event when recounting her recruitment into the DVLA (formerly DVLC) when it was first established in Swansea in the 1960’s.</a:t>
            </a:r>
          </a:p>
          <a:p>
            <a:r>
              <a:rPr lang="en-GB" dirty="0"/>
              <a:t>Armstrong, Michael and Taylor, Stephen (2026), “Armstrong’s Handbook of Human Resource Management Practice 17</a:t>
            </a:r>
            <a:r>
              <a:rPr lang="en-GB" baseline="30000" dirty="0"/>
              <a:t>th</a:t>
            </a:r>
            <a:r>
              <a:rPr lang="en-GB" dirty="0"/>
              <a:t> Edition, “Negotiating skills”, pp 669-673, Kogan Page</a:t>
            </a:r>
          </a:p>
          <a:p>
            <a:r>
              <a:rPr lang="en-GB" dirty="0"/>
              <a:t>Armstrong, Michael and Taylor, Stephen (2026), “Armstrong’s Handbook of Human Resource Management Practice 17</a:t>
            </a:r>
            <a:r>
              <a:rPr lang="en-GB" baseline="30000" dirty="0"/>
              <a:t>th</a:t>
            </a:r>
            <a:r>
              <a:rPr lang="en-GB" dirty="0"/>
              <a:t> Edition, “Managing Conflict”, pp 690-693, Kogan Page</a:t>
            </a:r>
          </a:p>
          <a:p>
            <a:r>
              <a:rPr lang="en-GB" dirty="0"/>
              <a:t>Armstrong, Michael and Taylor, Stephen (2026), “Armstrong’s Handbook of Human Resource Management Practice 17</a:t>
            </a:r>
            <a:r>
              <a:rPr lang="en-GB" baseline="30000" dirty="0"/>
              <a:t>th</a:t>
            </a:r>
            <a:r>
              <a:rPr lang="en-GB" dirty="0"/>
              <a:t> Edition, “Influencing Skills”, pp 674-76, Kogan Page</a:t>
            </a:r>
          </a:p>
          <a:p>
            <a:r>
              <a:rPr lang="en-GB" dirty="0"/>
              <a:t>Armstrong, Michael and Taylor, Stephen (2026), “Armstrong’s Handbook of Human Resource Management Practice 17</a:t>
            </a:r>
            <a:r>
              <a:rPr lang="en-GB" baseline="30000" dirty="0"/>
              <a:t>th</a:t>
            </a:r>
            <a:r>
              <a:rPr lang="en-GB" dirty="0"/>
              <a:t> Edition, “Handling People Problems” pp 679-683, Kogan Page</a:t>
            </a:r>
          </a:p>
          <a:p>
            <a:r>
              <a:rPr lang="en-GB" dirty="0"/>
              <a:t>Armstrong, Michael and Taylor, Stephen (2026), “Armstrong’s Handbook of Human Resource Management Practice 17</a:t>
            </a:r>
            <a:r>
              <a:rPr lang="en-GB" baseline="30000" dirty="0"/>
              <a:t>th</a:t>
            </a:r>
            <a:r>
              <a:rPr lang="en-GB" dirty="0"/>
              <a:t> Edition, “Handling challenging conversations” pp 687-689, Kogan Page</a:t>
            </a:r>
          </a:p>
          <a:p>
            <a:r>
              <a:rPr lang="en-GB" dirty="0"/>
              <a:t>Armstrong, Michael and Taylor, Stephen (2026), “Armstrong’s Handbook of Human Resource Management Practice 17</a:t>
            </a:r>
            <a:r>
              <a:rPr lang="en-GB" baseline="30000" dirty="0"/>
              <a:t>th</a:t>
            </a:r>
            <a:r>
              <a:rPr lang="en-GB" dirty="0"/>
              <a:t> Edition, “Handling challenging conversations” pp 687-689, Kogan Page</a:t>
            </a:r>
          </a:p>
          <a:p>
            <a:r>
              <a:rPr lang="en-GB" dirty="0"/>
              <a:t>Armstrong, Michael and Taylor, Stephen (2026), “Armstrong’s Handbook of Human Resource Management Practice 17</a:t>
            </a:r>
            <a:r>
              <a:rPr lang="en-GB" baseline="30000" dirty="0"/>
              <a:t>th</a:t>
            </a:r>
            <a:r>
              <a:rPr lang="en-GB" dirty="0"/>
              <a:t> Edition, “Leadership Skills” pp 694-699, Kogan Page</a:t>
            </a:r>
          </a:p>
          <a:p>
            <a:r>
              <a:rPr lang="en-GB" dirty="0"/>
              <a:t>Armstrong, Michael and Taylor, Stephen (2026), “Armstrong’s Handbook of Human Resource Management Practice 17</a:t>
            </a:r>
            <a:r>
              <a:rPr lang="en-GB" baseline="30000" dirty="0"/>
              <a:t>th</a:t>
            </a:r>
            <a:r>
              <a:rPr lang="en-GB" dirty="0"/>
              <a:t> Edition, “The context of HRM” p 34,  Kogan Page</a:t>
            </a:r>
          </a:p>
          <a:p>
            <a:pPr marL="0" indent="0">
              <a:buNone/>
            </a:pPr>
            <a:endParaRPr lang="en-GB" dirty="0"/>
          </a:p>
          <a:p>
            <a:endParaRPr lang="en-GB" dirty="0"/>
          </a:p>
        </p:txBody>
      </p:sp>
      <p:pic>
        <p:nvPicPr>
          <p:cNvPr id="5" name="Audio 4">
            <a:hlinkClick r:id="" action="ppaction://media"/>
            <a:extLst>
              <a:ext uri="{FF2B5EF4-FFF2-40B4-BE49-F238E27FC236}">
                <a16:creationId xmlns:a16="http://schemas.microsoft.com/office/drawing/2014/main" id="{C34089C9-470C-2DBF-3394-17D44A626FC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1888417"/>
      </p:ext>
    </p:extLst>
  </p:cSld>
  <p:clrMapOvr>
    <a:masterClrMapping/>
  </p:clrMapOvr>
  <mc:AlternateContent xmlns:mc="http://schemas.openxmlformats.org/markup-compatibility/2006">
    <mc:Choice xmlns:p14="http://schemas.microsoft.com/office/powerpoint/2010/main" Requires="p14">
      <p:transition spd="slow" p14:dur="2000" advTm="49594"/>
    </mc:Choice>
    <mc:Fallback>
      <p:transition spd="slow" advTm="49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D0448F-0C1C-788C-BE6D-08AF49D20B34}"/>
              </a:ext>
            </a:extLst>
          </p:cNvPr>
          <p:cNvSpPr>
            <a:spLocks noGrp="1"/>
          </p:cNvSpPr>
          <p:nvPr>
            <p:ph idx="1"/>
          </p:nvPr>
        </p:nvSpPr>
        <p:spPr>
          <a:xfrm>
            <a:off x="700635" y="828136"/>
            <a:ext cx="10691265" cy="5133752"/>
          </a:xfrm>
        </p:spPr>
        <p:txBody>
          <a:bodyPr>
            <a:normAutofit fontScale="70000" lnSpcReduction="20000"/>
          </a:bodyPr>
          <a:lstStyle/>
          <a:p>
            <a:r>
              <a:rPr lang="en-GB" dirty="0"/>
              <a:t>Article 4 Artificial Intelligence  Act 2025, Available at: </a:t>
            </a:r>
            <a:r>
              <a:rPr lang="en-GB" u="sng" dirty="0">
                <a:hlinkClick r:id="rId4"/>
              </a:rPr>
              <a:t>https://artificialintelligenceact.eu/article/4/</a:t>
            </a:r>
            <a:r>
              <a:rPr lang="en-GB" dirty="0"/>
              <a:t>, (Accessed:24.7.26)</a:t>
            </a:r>
          </a:p>
          <a:p>
            <a:r>
              <a:rPr lang="en-GB" dirty="0" err="1"/>
              <a:t>Badhurunnisa</a:t>
            </a:r>
            <a:r>
              <a:rPr lang="en-GB" dirty="0"/>
              <a:t> and Dass(2025), “Challenges and opportunities involved in implementing AI in the workplace”, PDF, available at: International Journal for Multidisciplinary Research (IJFMR) E-ISSN: 2582-2160 Available at: </a:t>
            </a:r>
            <a:r>
              <a:rPr lang="en-GB" u="sng" dirty="0">
                <a:hlinkClick r:id="rId5"/>
              </a:rPr>
              <a:t>https://www.ijfmr.com/papers/2023/6/10001.pdf</a:t>
            </a:r>
            <a:r>
              <a:rPr lang="en-GB" dirty="0"/>
              <a:t>, (accessed 24.7.2026) </a:t>
            </a:r>
          </a:p>
          <a:p>
            <a:r>
              <a:rPr lang="en-GB" dirty="0"/>
              <a:t>Cabinet Office (2014), “Civil service Capabilities Plan: Leading and Managing change”, Available at: </a:t>
            </a:r>
            <a:r>
              <a:rPr lang="en-GB" u="sng" dirty="0">
                <a:hlinkClick r:id="rId6"/>
              </a:rPr>
              <a:t>Civil Service Capabilities Plan: leading and managing change - GOV.UK</a:t>
            </a:r>
            <a:r>
              <a:rPr lang="en-GB" dirty="0"/>
              <a:t>, (Accessed:26.4.2026)</a:t>
            </a:r>
          </a:p>
          <a:p>
            <a:r>
              <a:rPr lang="en-GB" i="1" dirty="0"/>
              <a:t>CIPD | How to choose the right technology for your business</a:t>
            </a:r>
            <a:r>
              <a:rPr lang="en-GB" dirty="0"/>
              <a:t>. (2024, September 25). CIPD. Available at: </a:t>
            </a:r>
            <a:r>
              <a:rPr lang="en-GB" u="sng" dirty="0">
                <a:hlinkClick r:id="rId7"/>
              </a:rPr>
              <a:t>https://www.cipd.org/uk/knowledge/guides/responsible-investment-technology/</a:t>
            </a:r>
            <a:r>
              <a:rPr lang="en-GB" dirty="0"/>
              <a:t>, (Accessed 24.4.26)</a:t>
            </a:r>
          </a:p>
          <a:p>
            <a:r>
              <a:rPr lang="en-GB" dirty="0"/>
              <a:t>CIPD ( 2025)  “Workforce technology report”, pp18-21, Available at: </a:t>
            </a:r>
            <a:r>
              <a:rPr lang="en-GB" u="sng" dirty="0">
                <a:hlinkClick r:id="rId8"/>
              </a:rPr>
              <a:t>https://www.cipd.org/uk/about/news/good-work-index-2025-investment-line-managers-employee-wellbeing-ai/</a:t>
            </a:r>
            <a:r>
              <a:rPr lang="en-GB" dirty="0"/>
              <a:t> (accessed:24.7.26)</a:t>
            </a:r>
          </a:p>
          <a:p>
            <a:r>
              <a:rPr lang="en-GB" dirty="0"/>
              <a:t>CIPD, ( 2025 )  “Workforce technology report”, pp18-21, Available at: </a:t>
            </a:r>
            <a:r>
              <a:rPr lang="en-GB" u="sng" dirty="0">
                <a:hlinkClick r:id="rId9"/>
              </a:rPr>
              <a:t>https://www.cipd.org/globalassets/media/knowledge/knowledge-hub/reports/workplace-technology-2_tcm18-80853.pdf</a:t>
            </a:r>
            <a:r>
              <a:rPr lang="en-GB" dirty="0"/>
              <a:t>, (Accessed: 24.7.26)</a:t>
            </a:r>
          </a:p>
          <a:p>
            <a:r>
              <a:rPr lang="en-GB" dirty="0"/>
              <a:t>CIPD (2025 ) “Hackathon”, Available at: </a:t>
            </a:r>
            <a:r>
              <a:rPr lang="en-GB" u="sng" dirty="0">
                <a:hlinkClick r:id="rId10"/>
              </a:rPr>
              <a:t>https://www.cipd.org/globalassets/media/knowledge/knowledge-hub/reports/workplace-technology-2_tcm18-80853.pdfndustrial change and organisational agility | CIPD</a:t>
            </a:r>
            <a:r>
              <a:rPr lang="en-GB" dirty="0"/>
              <a:t>, (Accessed 27.4.2026)</a:t>
            </a:r>
          </a:p>
          <a:p>
            <a:r>
              <a:rPr lang="en-GB" dirty="0"/>
              <a:t>CIPD (2025 ), “Working example of automation of job roles and tasks”, available at: </a:t>
            </a:r>
            <a:r>
              <a:rPr lang="en-GB" u="sng" dirty="0">
                <a:hlinkClick r:id="rId11"/>
              </a:rPr>
              <a:t>Analysis | Quantifying the impact of generative AI on HR | CIPD</a:t>
            </a:r>
            <a:r>
              <a:rPr lang="en-GB" dirty="0"/>
              <a:t>, (Accessed 27.4.2026)</a:t>
            </a:r>
          </a:p>
          <a:p>
            <a:endParaRPr lang="en-GB" dirty="0"/>
          </a:p>
          <a:p>
            <a:endParaRPr lang="en-GB" dirty="0"/>
          </a:p>
        </p:txBody>
      </p:sp>
      <p:pic>
        <p:nvPicPr>
          <p:cNvPr id="6" name="Audio 5">
            <a:hlinkClick r:id="" action="ppaction://media"/>
            <a:extLst>
              <a:ext uri="{FF2B5EF4-FFF2-40B4-BE49-F238E27FC236}">
                <a16:creationId xmlns:a16="http://schemas.microsoft.com/office/drawing/2014/main" id="{23B2298B-D3E5-8F21-6826-BB2D724A7C0C}"/>
              </a:ext>
            </a:extLst>
          </p:cNvPr>
          <p:cNvPicPr>
            <a:picLocks noChangeAspect="1"/>
          </p:cNvPicPr>
          <p:nvPr>
            <a:audioFile r:link="rId2"/>
            <p:extLst>
              <p:ext uri="{DAA4B4D4-6D71-4841-9C94-3DE7FCFB9230}">
                <p14:media xmlns:p14="http://schemas.microsoft.com/office/powerpoint/2010/main" r:embed="rId1"/>
              </p:ext>
            </p:extLst>
          </p:nvPr>
        </p:nvPicPr>
        <p:blipFill>
          <a:blip r:embed="rId12"/>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33746918"/>
      </p:ext>
    </p:extLst>
  </p:cSld>
  <p:clrMapOvr>
    <a:masterClrMapping/>
  </p:clrMapOvr>
  <mc:AlternateContent xmlns:mc="http://schemas.openxmlformats.org/markup-compatibility/2006">
    <mc:Choice xmlns:p14="http://schemas.microsoft.com/office/powerpoint/2010/main" Requires="p14">
      <p:transition spd="slow" p14:dur="2000" advTm="446"/>
    </mc:Choice>
    <mc:Fallback>
      <p:transition spd="slow" advTm="4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F825ECA-4EF7-95CE-5730-E587B65A056D}"/>
              </a:ext>
            </a:extLst>
          </p:cNvPr>
          <p:cNvSpPr>
            <a:spLocks noGrp="1"/>
          </p:cNvSpPr>
          <p:nvPr>
            <p:ph idx="1"/>
          </p:nvPr>
        </p:nvSpPr>
        <p:spPr>
          <a:xfrm>
            <a:off x="700635" y="776377"/>
            <a:ext cx="10691265" cy="5185511"/>
          </a:xfrm>
        </p:spPr>
        <p:txBody>
          <a:bodyPr>
            <a:normAutofit fontScale="47500" lnSpcReduction="20000"/>
          </a:bodyPr>
          <a:lstStyle/>
          <a:p>
            <a:r>
              <a:rPr lang="en-GB" sz="3000" dirty="0"/>
              <a:t>CIPD (2020), “People profession survey”, Available at: </a:t>
            </a:r>
            <a:r>
              <a:rPr lang="en-GB" sz="3000" u="sng" dirty="0">
                <a:hlinkClick r:id="rId4"/>
              </a:rPr>
              <a:t>People Profession 2023: International survey report | CIPD</a:t>
            </a:r>
            <a:r>
              <a:rPr lang="en-GB" sz="3000" dirty="0"/>
              <a:t>, (Accessed 27.4.2026)</a:t>
            </a:r>
          </a:p>
          <a:p>
            <a:r>
              <a:rPr lang="en-GB" sz="3000" dirty="0"/>
              <a:t>CIPD (2025 )  People profession 2030, Available </a:t>
            </a:r>
            <a:r>
              <a:rPr lang="en-GB" sz="3000" dirty="0" err="1"/>
              <a:t>at:</a:t>
            </a:r>
            <a:r>
              <a:rPr lang="en-GB" sz="3000" u="sng" dirty="0" err="1">
                <a:hlinkClick r:id="rId5"/>
              </a:rPr>
              <a:t>People</a:t>
            </a:r>
            <a:r>
              <a:rPr lang="en-GB" sz="3000" u="sng" dirty="0">
                <a:hlinkClick r:id="rId5"/>
              </a:rPr>
              <a:t> Profession 2030: the role of organisational culture in future workplace trends | CIPD</a:t>
            </a:r>
            <a:r>
              <a:rPr lang="en-GB" sz="3000" dirty="0"/>
              <a:t>, (Accessed 27.4.2026)</a:t>
            </a:r>
          </a:p>
          <a:p>
            <a:r>
              <a:rPr lang="en-GB" sz="3000" dirty="0"/>
              <a:t>CIPD ( 2020 ) Develop digital skills, Available at: </a:t>
            </a:r>
            <a:r>
              <a:rPr lang="en-GB" sz="3000" u="sng" dirty="0">
                <a:hlinkClick r:id="rId6"/>
              </a:rPr>
              <a:t>The path to digital transformation | CIPD</a:t>
            </a:r>
            <a:r>
              <a:rPr lang="en-GB" sz="3000" dirty="0"/>
              <a:t>,(Accessed 27.4.2026)</a:t>
            </a:r>
          </a:p>
          <a:p>
            <a:r>
              <a:rPr lang="en-GB" sz="3000" dirty="0"/>
              <a:t>CIPD (2024) Skills for the future, Available at: </a:t>
            </a:r>
            <a:r>
              <a:rPr lang="en-GB" sz="3000" u="sng" dirty="0">
                <a:hlinkClick r:id="rId7"/>
              </a:rPr>
              <a:t>Analysis | Skills for the future: Why investment in early talent is crucial for workforce success | CIPD</a:t>
            </a:r>
            <a:r>
              <a:rPr lang="en-GB" sz="3000" dirty="0"/>
              <a:t>, (Accessed 27.4.2026)</a:t>
            </a:r>
          </a:p>
          <a:p>
            <a:r>
              <a:rPr lang="en-GB" sz="3000" dirty="0"/>
              <a:t>CIPD (   ) Ageing workforce, Available at: </a:t>
            </a:r>
            <a:r>
              <a:rPr lang="en-GB" sz="3000" u="sng" dirty="0">
                <a:hlinkClick r:id="rId8"/>
              </a:rPr>
              <a:t>The impact of an ageing workforce | CIPD</a:t>
            </a:r>
            <a:r>
              <a:rPr lang="en-GB" sz="3000" dirty="0"/>
              <a:t>, (Accessed 27.4.2026)</a:t>
            </a:r>
          </a:p>
          <a:p>
            <a:r>
              <a:rPr lang="en-GB" sz="3000" dirty="0"/>
              <a:t>CIPD (2020) “ Best to good practice HR: Developing principles for the profession report, Available at: </a:t>
            </a:r>
            <a:r>
              <a:rPr lang="en-GB" sz="3000" u="sng" dirty="0">
                <a:hlinkClick r:id="rId9"/>
              </a:rPr>
              <a:t>The Profession Map / Specialist knowledge / Organisation development and design | CIPD</a:t>
            </a:r>
            <a:r>
              <a:rPr lang="en-GB" sz="3000" dirty="0"/>
              <a:t>, (Accessed:27.4.2026)</a:t>
            </a:r>
          </a:p>
          <a:p>
            <a:r>
              <a:rPr lang="en-GB" sz="3000" dirty="0"/>
              <a:t>CIPD (2020) “Developing vital teams, Available at: https://www.cipd.org/globalassets/media/knowledge/knowledge-hub/reports/234people-profession-2030-report-compressed_tcm18-86095.pdf (Accessed 20.4.206)</a:t>
            </a:r>
          </a:p>
          <a:p>
            <a:r>
              <a:rPr lang="en-GB" sz="3000" dirty="0"/>
              <a:t>CIPD (2020), “No appetite for falseness” Available at: </a:t>
            </a:r>
            <a:r>
              <a:rPr lang="en-GB" sz="3000" u="sng" dirty="0">
                <a:hlinkClick r:id="rId10"/>
              </a:rPr>
              <a:t>https://www.cipd.org/globalassets/media/knowledge/knowledge-hub/reports/234people-profession-2030-report-compressed_tcm18-86095.pdf</a:t>
            </a:r>
            <a:r>
              <a:rPr lang="en-GB" sz="3000" dirty="0"/>
              <a:t>,  (Accessed 20.4.206)</a:t>
            </a:r>
          </a:p>
          <a:p>
            <a:r>
              <a:rPr lang="en-GB" sz="3000" dirty="0"/>
              <a:t>CIPD (2020), Ecological costs of AI, Available at: </a:t>
            </a:r>
            <a:r>
              <a:rPr lang="en-GB" sz="3000" u="sng" dirty="0">
                <a:hlinkClick r:id="rId10"/>
              </a:rPr>
              <a:t>https://www.cipd.org/globalassets/media/knowledge/knowledge-hub/reports/234people-profession-2030-report-compressed_tcm18-86095.pdf</a:t>
            </a:r>
            <a:r>
              <a:rPr lang="en-GB" sz="3000" dirty="0"/>
              <a:t>,  (Accessed 20.4.206)</a:t>
            </a:r>
          </a:p>
          <a:p>
            <a:r>
              <a:rPr lang="en-GB" sz="3000" dirty="0"/>
              <a:t>CIPD (   ), Bite size learning is more effective, Available at: </a:t>
            </a:r>
            <a:r>
              <a:rPr lang="en-GB" sz="3000" u="sng" dirty="0">
                <a:hlinkClick r:id="rId10"/>
              </a:rPr>
              <a:t>https://www.cipd.org/globalassets/media/knowledge/knowledge-hub/reports/234people-profession-2030-report-compressed_tcm18-86095.pdf</a:t>
            </a:r>
            <a:r>
              <a:rPr lang="en-GB" sz="3000" dirty="0"/>
              <a:t>, (Accessed 20.4.206</a:t>
            </a:r>
          </a:p>
          <a:p>
            <a:endParaRPr lang="en-GB" dirty="0"/>
          </a:p>
        </p:txBody>
      </p:sp>
      <p:pic>
        <p:nvPicPr>
          <p:cNvPr id="5" name="Audio 4">
            <a:hlinkClick r:id="" action="ppaction://media"/>
            <a:extLst>
              <a:ext uri="{FF2B5EF4-FFF2-40B4-BE49-F238E27FC236}">
                <a16:creationId xmlns:a16="http://schemas.microsoft.com/office/drawing/2014/main" id="{0134F0C8-148D-931A-0938-174975731589}"/>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54505092"/>
      </p:ext>
    </p:extLst>
  </p:cSld>
  <p:clrMapOvr>
    <a:masterClrMapping/>
  </p:clrMapOvr>
  <mc:AlternateContent xmlns:mc="http://schemas.openxmlformats.org/markup-compatibility/2006">
    <mc:Choice xmlns:p14="http://schemas.microsoft.com/office/powerpoint/2010/main" Requires="p14">
      <p:transition spd="slow" p14:dur="2000" advTm="561"/>
    </mc:Choice>
    <mc:Fallback>
      <p:transition spd="slow" advTm="5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0B7925-EF44-891F-1E05-6A66FACCD9E9}"/>
              </a:ext>
            </a:extLst>
          </p:cNvPr>
          <p:cNvSpPr>
            <a:spLocks noGrp="1"/>
          </p:cNvSpPr>
          <p:nvPr>
            <p:ph idx="1"/>
          </p:nvPr>
        </p:nvSpPr>
        <p:spPr>
          <a:xfrm>
            <a:off x="700635" y="1029419"/>
            <a:ext cx="10691265" cy="4932469"/>
          </a:xfrm>
        </p:spPr>
        <p:txBody>
          <a:bodyPr>
            <a:normAutofit/>
          </a:bodyPr>
          <a:lstStyle/>
          <a:p>
            <a:r>
              <a:rPr lang="en-GB" sz="1300" dirty="0"/>
              <a:t>CIPD (2024) How to choose the right technology for your business, Available at: </a:t>
            </a:r>
            <a:r>
              <a:rPr lang="en-GB" sz="1300" u="sng" dirty="0">
                <a:hlinkClick r:id="rId4"/>
              </a:rPr>
              <a:t>https://moodle.uwtsd.ac.uk/pluginfile.php/1172597/mod_resource/content/1/People%20Profession%202030.pdf</a:t>
            </a:r>
            <a:r>
              <a:rPr lang="en-GB" sz="1300" dirty="0"/>
              <a:t>, (Accessed 20.4.206)</a:t>
            </a:r>
          </a:p>
          <a:p>
            <a:r>
              <a:rPr lang="en-GB" sz="1300" dirty="0"/>
              <a:t>CIPD (   ) Employee attraction and retention – inside and outside of EU, Available at: </a:t>
            </a:r>
            <a:r>
              <a:rPr lang="en-GB" sz="1300" u="sng" dirty="0">
                <a:hlinkClick r:id="rId4"/>
              </a:rPr>
              <a:t>https://moodle.uwtsd.ac.uk/pluginfile.php/1172597/mod_resource/content/1/People%20Profession%202030.pdf</a:t>
            </a:r>
            <a:r>
              <a:rPr lang="en-GB" sz="1300" dirty="0"/>
              <a:t>, (Accessed 20.4.206)</a:t>
            </a:r>
          </a:p>
          <a:p>
            <a:r>
              <a:rPr lang="en-GB" sz="1300" dirty="0"/>
              <a:t>CIPD(2025), “One in six…”, Available at: </a:t>
            </a:r>
            <a:r>
              <a:rPr lang="en-GB" sz="1300" u="sng" dirty="0">
                <a:hlinkClick r:id="rId5"/>
              </a:rPr>
              <a:t>One in six employers say AI will shrink headcount as hiring confidence remains at record low | CIPD</a:t>
            </a:r>
            <a:r>
              <a:rPr lang="en-GB" sz="1300" dirty="0"/>
              <a:t>, (Accessed:27.4.2026)</a:t>
            </a:r>
          </a:p>
          <a:p>
            <a:r>
              <a:rPr lang="en-GB" sz="1300" dirty="0"/>
              <a:t>CIPD(</a:t>
            </a:r>
            <a:r>
              <a:rPr lang="en-GB" sz="1300" dirty="0" err="1"/>
              <a:t>nd</a:t>
            </a:r>
            <a:r>
              <a:rPr lang="en-GB" sz="1300" dirty="0"/>
              <a:t>), “How a lack of employee participation threatened return on AI investment, Available </a:t>
            </a:r>
            <a:r>
              <a:rPr lang="en-GB" sz="1300" dirty="0" err="1"/>
              <a:t>at:</a:t>
            </a:r>
            <a:r>
              <a:rPr lang="en-GB" sz="1300" u="sng" dirty="0" err="1">
                <a:hlinkClick r:id="rId6"/>
              </a:rPr>
              <a:t>How</a:t>
            </a:r>
            <a:r>
              <a:rPr lang="en-GB" sz="1300" u="sng" dirty="0">
                <a:hlinkClick r:id="rId6"/>
              </a:rPr>
              <a:t> a lack of employee participation threatened return on AI investment | CIPD</a:t>
            </a:r>
            <a:r>
              <a:rPr lang="en-GB" sz="1300" dirty="0"/>
              <a:t>, (Accessed 26.4.2026)</a:t>
            </a:r>
          </a:p>
          <a:p>
            <a:r>
              <a:rPr lang="en-GB" sz="1300" dirty="0"/>
              <a:t>Civil Service(2016 – updated 2026), “Civil Service Management Code”, Available at: </a:t>
            </a:r>
            <a:r>
              <a:rPr lang="en-GB" sz="1300" u="sng" dirty="0">
                <a:hlinkClick r:id="rId7"/>
              </a:rPr>
              <a:t>Civil Service management code - GOV.UK</a:t>
            </a:r>
            <a:r>
              <a:rPr lang="en-GB" sz="1300" dirty="0"/>
              <a:t>, (27.4.2026)</a:t>
            </a:r>
          </a:p>
          <a:p>
            <a:r>
              <a:rPr lang="en-GB" sz="1300" dirty="0"/>
              <a:t>Department for Science, Innovation and Technology(2025), Available at: </a:t>
            </a:r>
            <a:r>
              <a:rPr lang="en-GB" sz="1300" u="sng" dirty="0">
                <a:hlinkClick r:id="rId8"/>
              </a:rPr>
              <a:t>Landmark government trial shows AI could save civil servants nearly 2 weeks a year - GOV.UK</a:t>
            </a:r>
            <a:r>
              <a:rPr lang="en-GB" sz="1300" dirty="0"/>
              <a:t>, (Accessed:20.4.2026)</a:t>
            </a:r>
          </a:p>
          <a:p>
            <a:endParaRPr lang="en-GB" dirty="0"/>
          </a:p>
        </p:txBody>
      </p:sp>
      <p:pic>
        <p:nvPicPr>
          <p:cNvPr id="5" name="Audio 4">
            <a:hlinkClick r:id="" action="ppaction://media"/>
            <a:extLst>
              <a:ext uri="{FF2B5EF4-FFF2-40B4-BE49-F238E27FC236}">
                <a16:creationId xmlns:a16="http://schemas.microsoft.com/office/drawing/2014/main" id="{7B0C9A5B-F874-46CD-EE67-9698A6F56714}"/>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10942970"/>
      </p:ext>
    </p:extLst>
  </p:cSld>
  <p:clrMapOvr>
    <a:masterClrMapping/>
  </p:clrMapOvr>
  <mc:AlternateContent xmlns:mc="http://schemas.openxmlformats.org/markup-compatibility/2006">
    <mc:Choice xmlns:p14="http://schemas.microsoft.com/office/powerpoint/2010/main" Requires="p14">
      <p:transition spd="slow" p14:dur="2000" advTm="487"/>
    </mc:Choice>
    <mc:Fallback>
      <p:transition spd="slow" advTm="4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241CB9-3211-0E6D-E906-6A91A0FD950C}"/>
              </a:ext>
            </a:extLst>
          </p:cNvPr>
          <p:cNvSpPr>
            <a:spLocks noGrp="1"/>
          </p:cNvSpPr>
          <p:nvPr>
            <p:ph idx="1"/>
          </p:nvPr>
        </p:nvSpPr>
        <p:spPr>
          <a:xfrm>
            <a:off x="700635" y="799381"/>
            <a:ext cx="10691265" cy="5162507"/>
          </a:xfrm>
        </p:spPr>
        <p:txBody>
          <a:bodyPr>
            <a:normAutofit/>
          </a:bodyPr>
          <a:lstStyle/>
          <a:p>
            <a:r>
              <a:rPr lang="en-GB" sz="1400" dirty="0"/>
              <a:t>Department for Culture Media and Sport (2025), “AI Skills for life”, Available </a:t>
            </a:r>
            <a:r>
              <a:rPr lang="en-GB" sz="1400" dirty="0" err="1"/>
              <a:t>at:</a:t>
            </a:r>
            <a:r>
              <a:rPr lang="en-GB" sz="1400" u="sng" dirty="0" err="1">
                <a:hlinkClick r:id="rId4"/>
              </a:rPr>
              <a:t>AI</a:t>
            </a:r>
            <a:r>
              <a:rPr lang="en-GB" sz="1400" u="sng" dirty="0">
                <a:hlinkClick r:id="rId4"/>
              </a:rPr>
              <a:t> Skills for Life and Work: Stakeholder Engagement Report - GOV.UK</a:t>
            </a:r>
            <a:r>
              <a:rPr lang="en-GB" sz="1400" dirty="0"/>
              <a:t>, (Accessed:26.4.2026)</a:t>
            </a:r>
          </a:p>
          <a:p>
            <a:r>
              <a:rPr lang="en-GB" sz="1400" dirty="0"/>
              <a:t>Department for Science, Innovation and Technology (2026), “Assessment of AI capabilities and impact on the UK labour market”, Available at: </a:t>
            </a:r>
            <a:r>
              <a:rPr lang="en-GB" sz="1400" u="sng" dirty="0">
                <a:hlinkClick r:id="rId5"/>
              </a:rPr>
              <a:t>Assessment of AI capabilities and the impact on the UK labour market - GOV.UK</a:t>
            </a:r>
            <a:r>
              <a:rPr lang="en-GB" sz="1400" dirty="0"/>
              <a:t>, (Accessed:27.04.2026)</a:t>
            </a:r>
          </a:p>
          <a:p>
            <a:r>
              <a:rPr lang="en-GB" sz="1400" dirty="0"/>
              <a:t>Department for Science, Innovation and Technology (2019), “Planning and preparing for artificial intelligence implementation”, Available at: </a:t>
            </a:r>
            <a:r>
              <a:rPr lang="en-GB" sz="1400" u="sng" dirty="0">
                <a:hlinkClick r:id="rId6"/>
              </a:rPr>
              <a:t>Planning and preparing for artificial intelligence implementation - GOV.UK</a:t>
            </a:r>
            <a:r>
              <a:rPr lang="en-GB" sz="1400" dirty="0"/>
              <a:t>, (Accessed:26.4.2026)</a:t>
            </a:r>
          </a:p>
          <a:p>
            <a:r>
              <a:rPr lang="en-GB" sz="1400" dirty="0"/>
              <a:t>Department for Science, Innovation and Technology (2026), “Assessment of AI capabilities and impact on the UK labour market”, Available at: </a:t>
            </a:r>
            <a:r>
              <a:rPr lang="en-GB" sz="1400" u="sng" dirty="0">
                <a:hlinkClick r:id="rId5"/>
              </a:rPr>
              <a:t>Assessment of AI capabilities and the impact on the UK labour market - GOV.UK</a:t>
            </a:r>
            <a:r>
              <a:rPr lang="en-GB" sz="1400" dirty="0"/>
              <a:t>, (Accessed:27.04.2026)</a:t>
            </a:r>
          </a:p>
          <a:p>
            <a:r>
              <a:rPr lang="en-GB" sz="1400" dirty="0"/>
              <a:t>DVLA(2022), Annual </a:t>
            </a:r>
            <a:r>
              <a:rPr lang="en-GB" sz="1400" dirty="0" err="1"/>
              <a:t>report,Availabe</a:t>
            </a:r>
            <a:r>
              <a:rPr lang="en-GB" sz="1400" dirty="0"/>
              <a:t> at: </a:t>
            </a:r>
            <a:r>
              <a:rPr lang="en-GB" sz="1400" u="sng" dirty="0">
                <a:hlinkClick r:id="rId7"/>
              </a:rPr>
              <a:t>https://www.gov.uk/government/publications/dvla-annual-report-and-accounts-2022-to-2023</a:t>
            </a:r>
            <a:r>
              <a:rPr lang="en-GB" sz="1400" dirty="0"/>
              <a:t>, (Accessed 27.4.2026)</a:t>
            </a:r>
          </a:p>
          <a:p>
            <a:r>
              <a:rPr lang="en-GB" sz="1400" dirty="0"/>
              <a:t>DVLA (2025-26), Business plan, Available at: </a:t>
            </a:r>
            <a:r>
              <a:rPr lang="en-GB" sz="1400" u="sng" dirty="0">
                <a:hlinkClick r:id="rId8"/>
              </a:rPr>
              <a:t>https://www.gov.uk/government/publications/dvla-business-plan-2025-to-2026/dvla-business-plan-2025-to-2026</a:t>
            </a:r>
            <a:r>
              <a:rPr lang="en-GB" sz="1400" dirty="0"/>
              <a:t>, (Accessed:20.4.2026)</a:t>
            </a:r>
          </a:p>
          <a:p>
            <a:r>
              <a:rPr lang="en-GB" sz="1400" dirty="0"/>
              <a:t>DVLA (</a:t>
            </a:r>
            <a:r>
              <a:rPr lang="en-GB" sz="1400" dirty="0" err="1"/>
              <a:t>nd</a:t>
            </a:r>
            <a:r>
              <a:rPr lang="en-GB" sz="1400" dirty="0"/>
              <a:t>),”About us”, Available at: </a:t>
            </a:r>
            <a:r>
              <a:rPr lang="en-GB" sz="1400" u="sng" dirty="0">
                <a:hlinkClick r:id="rId9"/>
              </a:rPr>
              <a:t>About us - Driver and Vehicle Licensing Agency - GOV.UK</a:t>
            </a:r>
            <a:r>
              <a:rPr lang="en-GB" sz="1400" dirty="0"/>
              <a:t>,(Accessed 27.4.2026) </a:t>
            </a:r>
          </a:p>
          <a:p>
            <a:endParaRPr lang="en-GB" dirty="0"/>
          </a:p>
          <a:p>
            <a:endParaRPr lang="en-GB" dirty="0"/>
          </a:p>
        </p:txBody>
      </p:sp>
      <p:pic>
        <p:nvPicPr>
          <p:cNvPr id="5" name="Audio 4">
            <a:hlinkClick r:id="" action="ppaction://media"/>
            <a:extLst>
              <a:ext uri="{FF2B5EF4-FFF2-40B4-BE49-F238E27FC236}">
                <a16:creationId xmlns:a16="http://schemas.microsoft.com/office/drawing/2014/main" id="{8D003000-C754-36CA-C6A5-F5574D0DD357}"/>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96022078"/>
      </p:ext>
    </p:extLst>
  </p:cSld>
  <p:clrMapOvr>
    <a:masterClrMapping/>
  </p:clrMapOvr>
  <mc:AlternateContent xmlns:mc="http://schemas.openxmlformats.org/markup-compatibility/2006">
    <mc:Choice xmlns:p14="http://schemas.microsoft.com/office/powerpoint/2010/main" Requires="p14">
      <p:transition spd="slow" p14:dur="2000" advTm="421"/>
    </mc:Choice>
    <mc:Fallback>
      <p:transition spd="slow" advTm="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3E04A1A-EB95-01AC-30E7-4111992D5E63}"/>
              </a:ext>
            </a:extLst>
          </p:cNvPr>
          <p:cNvSpPr>
            <a:spLocks noGrp="1"/>
          </p:cNvSpPr>
          <p:nvPr>
            <p:ph idx="1"/>
          </p:nvPr>
        </p:nvSpPr>
        <p:spPr>
          <a:xfrm>
            <a:off x="700635" y="787879"/>
            <a:ext cx="10691265" cy="5174009"/>
          </a:xfrm>
        </p:spPr>
        <p:txBody>
          <a:bodyPr>
            <a:normAutofit fontScale="32500" lnSpcReduction="20000"/>
          </a:bodyPr>
          <a:lstStyle/>
          <a:p>
            <a:r>
              <a:rPr lang="en-GB" sz="3700" dirty="0"/>
              <a:t>EM Law(2021), Software and Technology, Available at: </a:t>
            </a:r>
            <a:r>
              <a:rPr lang="en-GB" sz="3700" u="sng" dirty="0">
                <a:hlinkClick r:id="rId4"/>
              </a:rPr>
              <a:t>Software Support and Maintenance Agreements - Our Guide</a:t>
            </a:r>
            <a:r>
              <a:rPr lang="en-GB" sz="3700" dirty="0"/>
              <a:t>, (Accessed:26.4.2026)</a:t>
            </a:r>
          </a:p>
          <a:p>
            <a:r>
              <a:rPr lang="en-GB" sz="3700" dirty="0"/>
              <a:t>Government People Group(2024), “Civil Service People Plan”, Available at: </a:t>
            </a:r>
            <a:r>
              <a:rPr lang="en-GB" sz="3700" u="sng" dirty="0">
                <a:hlinkClick r:id="rId5"/>
              </a:rPr>
              <a:t>Civil Service People Plan 2024-2027 (HTML) - GOV.UK</a:t>
            </a:r>
            <a:r>
              <a:rPr lang="en-GB" sz="3700" dirty="0"/>
              <a:t>, (Accessed:26.4.2026)</a:t>
            </a:r>
          </a:p>
          <a:p>
            <a:r>
              <a:rPr lang="en-GB" sz="3700" dirty="0"/>
              <a:t>Google (2019- 2020), “Self-directed learning is popular and effective”</a:t>
            </a:r>
          </a:p>
          <a:p>
            <a:r>
              <a:rPr lang="en-GB" sz="3700" dirty="0"/>
              <a:t>Harland, S (2022), Verbal briefing on automation of Drivers licences (Project manager)</a:t>
            </a:r>
          </a:p>
          <a:p>
            <a:r>
              <a:rPr lang="en-GB" sz="3700" dirty="0" err="1"/>
              <a:t>Humbered</a:t>
            </a:r>
            <a:r>
              <a:rPr lang="en-GB" sz="3700" dirty="0"/>
              <a:t>, Clair and Rouse (2020), Harvard business review, “Employee demographics do not need to be at odds with employers identities”</a:t>
            </a:r>
          </a:p>
          <a:p>
            <a:r>
              <a:rPr lang="en-GB" sz="3700" dirty="0"/>
              <a:t>Information Commissioner Office (</a:t>
            </a:r>
            <a:r>
              <a:rPr lang="en-GB" sz="3700" dirty="0" err="1"/>
              <a:t>nd</a:t>
            </a:r>
            <a:r>
              <a:rPr lang="en-GB" sz="3700" dirty="0"/>
              <a:t>), A Guide to ICO Audit. Artificial Intelligence audits, Available at: </a:t>
            </a:r>
            <a:r>
              <a:rPr lang="en-GB" sz="3700" u="sng" dirty="0">
                <a:hlinkClick r:id="rId6"/>
              </a:rPr>
              <a:t>A Guide to ICO Audit Artificial Intelligence (AI) Audits</a:t>
            </a:r>
            <a:r>
              <a:rPr lang="en-GB" sz="3700" dirty="0"/>
              <a:t>, (Accessed:27.4.2026)</a:t>
            </a:r>
          </a:p>
          <a:p>
            <a:r>
              <a:rPr lang="en-GB" sz="3700" dirty="0"/>
              <a:t>Jenkins, Nick, Dr, “Personnel today”, “Understanding what the DVLA looks like”, available at: </a:t>
            </a:r>
            <a:r>
              <a:rPr lang="en-GB" sz="3700" u="sng" dirty="0">
                <a:hlinkClick r:id="rId7"/>
              </a:rPr>
              <a:t>https://www.personneltoday.com/hr/fit-to-drive-understanding-what-the-dvla-looks-for-when-it-comes-to-driving-for-work/</a:t>
            </a:r>
            <a:r>
              <a:rPr lang="en-GB" sz="3700" dirty="0"/>
              <a:t>, (accessed 24.7.2026)</a:t>
            </a:r>
          </a:p>
          <a:p>
            <a:r>
              <a:rPr lang="en-GB" sz="3700" dirty="0"/>
              <a:t>Kaplan-Moss(2021), “How to Give a Status update..”, Available at: </a:t>
            </a:r>
            <a:r>
              <a:rPr lang="en-GB" sz="3700" u="sng" dirty="0">
                <a:hlinkClick r:id="rId8"/>
              </a:rPr>
              <a:t>How to Give a Status Update To Executives - Jacob Kaplan-Moss</a:t>
            </a:r>
            <a:r>
              <a:rPr lang="en-GB" sz="3700" dirty="0"/>
              <a:t>, (Accessed:27.4.2026)</a:t>
            </a:r>
          </a:p>
          <a:p>
            <a:r>
              <a:rPr lang="en-GB" sz="3700" dirty="0"/>
              <a:t>Lewis (2021), Verbal disclosure during social event when recounting experiences within department at DVLA.</a:t>
            </a:r>
          </a:p>
          <a:p>
            <a:r>
              <a:rPr lang="en-GB" sz="3700" dirty="0"/>
              <a:t>London School of Innovation(2026), “The AI-Native Organisation”, Available at: </a:t>
            </a:r>
            <a:r>
              <a:rPr lang="en-GB" sz="3700" u="sng" dirty="0">
                <a:hlinkClick r:id="rId9"/>
              </a:rPr>
              <a:t>Are you underestimating or overestimating the cost of AI implementation? | Insights | London School of Innovation</a:t>
            </a:r>
            <a:r>
              <a:rPr lang="en-GB" sz="3700" dirty="0"/>
              <a:t>, (Accessed:27.4.2026)</a:t>
            </a:r>
          </a:p>
          <a:p>
            <a:r>
              <a:rPr lang="en-GB" sz="3700" dirty="0"/>
              <a:t>National Audit Office(2022), Investigation into backlogs at the DVLA, Available at: </a:t>
            </a:r>
            <a:r>
              <a:rPr lang="en-GB" sz="3700" u="sng" dirty="0">
                <a:hlinkClick r:id="rId10"/>
              </a:rPr>
              <a:t>Investigation into the management of backlogs in driving licence applications  - NAO press release</a:t>
            </a:r>
            <a:r>
              <a:rPr lang="en-GB" sz="3700" dirty="0"/>
              <a:t>, (Accessed:26.4.2026)</a:t>
            </a:r>
          </a:p>
          <a:p>
            <a:endParaRPr lang="en-GB" dirty="0"/>
          </a:p>
        </p:txBody>
      </p:sp>
      <p:pic>
        <p:nvPicPr>
          <p:cNvPr id="5" name="Audio 4">
            <a:hlinkClick r:id="" action="ppaction://media"/>
            <a:extLst>
              <a:ext uri="{FF2B5EF4-FFF2-40B4-BE49-F238E27FC236}">
                <a16:creationId xmlns:a16="http://schemas.microsoft.com/office/drawing/2014/main" id="{DACB604A-6347-050C-3DE4-7A004E6A260A}"/>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84513637"/>
      </p:ext>
    </p:extLst>
  </p:cSld>
  <p:clrMapOvr>
    <a:masterClrMapping/>
  </p:clrMapOvr>
  <mc:AlternateContent xmlns:mc="http://schemas.openxmlformats.org/markup-compatibility/2006">
    <mc:Choice xmlns:p14="http://schemas.microsoft.com/office/powerpoint/2010/main" Requires="p14">
      <p:transition spd="slow" p14:dur="2000" advTm="385"/>
    </mc:Choice>
    <mc:Fallback>
      <p:transition spd="slow" advTm="3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121FA5-93FC-2F0D-F481-E493670763A7}"/>
              </a:ext>
            </a:extLst>
          </p:cNvPr>
          <p:cNvSpPr>
            <a:spLocks noGrp="1"/>
          </p:cNvSpPr>
          <p:nvPr>
            <p:ph idx="1"/>
          </p:nvPr>
        </p:nvSpPr>
        <p:spPr>
          <a:xfrm>
            <a:off x="700635" y="1351472"/>
            <a:ext cx="10691265" cy="4610416"/>
          </a:xfrm>
        </p:spPr>
        <p:txBody>
          <a:bodyPr>
            <a:normAutofit fontScale="92500" lnSpcReduction="20000"/>
          </a:bodyPr>
          <a:lstStyle/>
          <a:p>
            <a:r>
              <a:rPr lang="en-GB" sz="1700" dirty="0"/>
              <a:t>National Audit Office (2022) “Investigation into the management of backlogs in Driving licence applications”, Available at: </a:t>
            </a:r>
            <a:r>
              <a:rPr lang="en-GB" sz="1700" u="sng" dirty="0">
                <a:hlinkClick r:id="rId4"/>
              </a:rPr>
              <a:t>Investigation into the management of backlogs in driving licence applications  - NAO report</a:t>
            </a:r>
            <a:r>
              <a:rPr lang="en-GB" sz="1700" dirty="0"/>
              <a:t>, (Acccessed:20.4.2026)</a:t>
            </a:r>
          </a:p>
          <a:p>
            <a:r>
              <a:rPr lang="en-GB" sz="1700" dirty="0"/>
              <a:t>OECD(2026), AI Principles, Available at: </a:t>
            </a:r>
            <a:r>
              <a:rPr lang="en-GB" sz="1700" u="sng" dirty="0">
                <a:hlinkClick r:id="rId5"/>
              </a:rPr>
              <a:t>https://www.oecd.org/en/topics/sub-issues/ai-principles.html</a:t>
            </a:r>
            <a:r>
              <a:rPr lang="en-GB" sz="1700" dirty="0"/>
              <a:t>, (Accessed 24.4.26)</a:t>
            </a:r>
          </a:p>
          <a:p>
            <a:r>
              <a:rPr lang="en-GB" sz="1700" dirty="0"/>
              <a:t>Private Number Plate Blog(</a:t>
            </a:r>
            <a:r>
              <a:rPr lang="en-GB" sz="1700" dirty="0" err="1"/>
              <a:t>nd</a:t>
            </a:r>
            <a:r>
              <a:rPr lang="en-GB" sz="1700" dirty="0"/>
              <a:t>), Available at: </a:t>
            </a:r>
            <a:r>
              <a:rPr lang="en-GB" sz="1700" u="sng" dirty="0">
                <a:hlinkClick r:id="rId6"/>
              </a:rPr>
              <a:t>A History of the DVLA – From Local Councils to Road Safety Champion | Personalised Private Registration Number Plate Blog</a:t>
            </a:r>
            <a:r>
              <a:rPr lang="en-GB" sz="1700" dirty="0"/>
              <a:t>, (Accessed 27.4.2026)</a:t>
            </a:r>
          </a:p>
          <a:p>
            <a:r>
              <a:rPr lang="en-GB" sz="1700" dirty="0"/>
              <a:t>UK Parliament Committees(2023), “Lost Jobs and income…”, Available </a:t>
            </a:r>
            <a:r>
              <a:rPr lang="en-GB" sz="1700" dirty="0" err="1"/>
              <a:t>at:</a:t>
            </a:r>
            <a:r>
              <a:rPr lang="en-GB" sz="1700" u="sng" dirty="0" err="1">
                <a:hlinkClick r:id="rId7"/>
              </a:rPr>
              <a:t>Lost</a:t>
            </a:r>
            <a:r>
              <a:rPr lang="en-GB" sz="1700" u="sng" dirty="0">
                <a:hlinkClick r:id="rId7"/>
              </a:rPr>
              <a:t> jobs and income among serious repercussions after major DVLA delays - Committees - UK Parliament</a:t>
            </a:r>
            <a:r>
              <a:rPr lang="en-GB" sz="1700" dirty="0"/>
              <a:t>, (Accessed:26.4.2026)</a:t>
            </a:r>
          </a:p>
          <a:p>
            <a:r>
              <a:rPr lang="en-GB" sz="1700" dirty="0"/>
              <a:t>UN Environment Programme (2024), “AI has an environmental problem”, Available at: </a:t>
            </a:r>
            <a:r>
              <a:rPr lang="en-GB" sz="1700" u="sng" dirty="0">
                <a:hlinkClick r:id="rId8"/>
              </a:rPr>
              <a:t>AI has an environmental problem. Here’s what the world can do about that.</a:t>
            </a:r>
            <a:r>
              <a:rPr lang="en-GB" sz="1700" dirty="0"/>
              <a:t>, (Accessed:27.4.2026)</a:t>
            </a:r>
          </a:p>
          <a:p>
            <a:r>
              <a:rPr lang="en-GB" sz="1700" dirty="0"/>
              <a:t>Weare, Kevin, </a:t>
            </a:r>
            <a:r>
              <a:rPr lang="en-GB" sz="1700" i="1" dirty="0"/>
              <a:t>“Managing Humans in an AI workplace”, </a:t>
            </a:r>
            <a:r>
              <a:rPr lang="en-GB" sz="1700" dirty="0"/>
              <a:t>Weare, 2026.pp 2 -32</a:t>
            </a:r>
          </a:p>
          <a:p>
            <a:r>
              <a:rPr lang="en-GB" sz="1700" dirty="0" err="1"/>
              <a:t>Wollowski</a:t>
            </a:r>
            <a:r>
              <a:rPr lang="en-GB" sz="1700" dirty="0"/>
              <a:t>(2025), </a:t>
            </a:r>
            <a:r>
              <a:rPr lang="en-GB" sz="1700" dirty="0" err="1"/>
              <a:t>Attacting</a:t>
            </a:r>
            <a:r>
              <a:rPr lang="en-GB" sz="1700" dirty="0"/>
              <a:t> Artificial Intelligence Talent, Available </a:t>
            </a:r>
            <a:r>
              <a:rPr lang="en-GB" sz="1700" dirty="0" err="1"/>
              <a:t>at:</a:t>
            </a:r>
            <a:r>
              <a:rPr lang="en-GB" sz="1700" u="sng" dirty="0" err="1">
                <a:hlinkClick r:id="rId9"/>
              </a:rPr>
              <a:t>Attracting</a:t>
            </a:r>
            <a:r>
              <a:rPr lang="en-GB" sz="1700" u="sng" dirty="0">
                <a:hlinkClick r:id="rId9"/>
              </a:rPr>
              <a:t> artificial intelligence talent in the time of generative AI - </a:t>
            </a:r>
            <a:r>
              <a:rPr lang="en-GB" sz="1700" u="sng" dirty="0" err="1">
                <a:hlinkClick r:id="rId9"/>
              </a:rPr>
              <a:t>Wollowski</a:t>
            </a:r>
            <a:r>
              <a:rPr lang="en-GB" sz="1700" u="sng" dirty="0">
                <a:hlinkClick r:id="rId9"/>
              </a:rPr>
              <a:t> - 2025 - AI Magazine - Wiley Online Library</a:t>
            </a:r>
            <a:r>
              <a:rPr lang="en-GB" sz="1700" dirty="0"/>
              <a:t>, (Accessed 26.4.2026)</a:t>
            </a:r>
          </a:p>
          <a:p>
            <a:r>
              <a:rPr lang="en-GB" sz="1700" dirty="0"/>
              <a:t>World Economic Forum (2026), “Global risks”, available at: </a:t>
            </a:r>
            <a:r>
              <a:rPr lang="en-GB" sz="1700" u="sng" dirty="0">
                <a:hlinkClick r:id="rId10"/>
              </a:rPr>
              <a:t>https://reports.weforum.org/docs/WEF_Global_Risks_Report_2026.pdf, </a:t>
            </a:r>
            <a:r>
              <a:rPr lang="en-GB" sz="1700" dirty="0"/>
              <a:t> (Accessed 20.4.2026)</a:t>
            </a:r>
          </a:p>
          <a:p>
            <a:endParaRPr lang="en-GB" dirty="0"/>
          </a:p>
          <a:p>
            <a:endParaRPr lang="en-GB" dirty="0"/>
          </a:p>
        </p:txBody>
      </p:sp>
      <p:pic>
        <p:nvPicPr>
          <p:cNvPr id="5" name="Audio 4">
            <a:hlinkClick r:id="" action="ppaction://media"/>
            <a:extLst>
              <a:ext uri="{FF2B5EF4-FFF2-40B4-BE49-F238E27FC236}">
                <a16:creationId xmlns:a16="http://schemas.microsoft.com/office/drawing/2014/main" id="{E2FF401A-4777-AFCC-8793-E925E1091CE8}"/>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9338643"/>
      </p:ext>
    </p:extLst>
  </p:cSld>
  <p:clrMapOvr>
    <a:masterClrMapping/>
  </p:clrMapOvr>
  <mc:AlternateContent xmlns:mc="http://schemas.openxmlformats.org/markup-compatibility/2006">
    <mc:Choice xmlns:p14="http://schemas.microsoft.com/office/powerpoint/2010/main" Requires="p14">
      <p:transition spd="slow" p14:dur="2000" advTm="316"/>
    </mc:Choice>
    <mc:Fallback>
      <p:transition spd="slow" advTm="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0</TotalTime>
  <Words>3155</Words>
  <Application>Microsoft Office PowerPoint</Application>
  <PresentationFormat>Widescreen</PresentationFormat>
  <Paragraphs>122</Paragraphs>
  <Slides>16</Slides>
  <Notes>0</Notes>
  <HiddenSlides>0</HiddenSlides>
  <MMClips>16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Calisto MT</vt:lpstr>
      <vt:lpstr>Univers Condensed</vt:lpstr>
      <vt:lpstr>ChronicleVTI</vt:lpstr>
      <vt:lpstr>PowerPoint Presentation</vt:lpstr>
      <vt:lpstr>The Driver Vehicle Licensing Agency - Background</vt:lpstr>
      <vt:lpstr>This presentation concerns itself with the introduction of AI into the business area of Drivers Medical</vt:lpstr>
      <vt:lpstr>Why is Artificial Intelligence (automation being considered?)</vt:lpstr>
      <vt:lpstr>Who IS AFFECTED?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22</cp:revision>
  <dcterms:created xsi:type="dcterms:W3CDTF">2026-04-27T19:39:17Z</dcterms:created>
  <dcterms:modified xsi:type="dcterms:W3CDTF">2026-07-24T21:09:27Z</dcterms:modified>
</cp:coreProperties>
</file>