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15"/>
  </p:notesMasterIdLst>
  <p:sldIdLst>
    <p:sldId id="258" r:id="rId6"/>
    <p:sldId id="366" r:id="rId7"/>
    <p:sldId id="373" r:id="rId8"/>
    <p:sldId id="374" r:id="rId9"/>
    <p:sldId id="376" r:id="rId10"/>
    <p:sldId id="375" r:id="rId11"/>
    <p:sldId id="377" r:id="rId12"/>
    <p:sldId id="316" r:id="rId13"/>
    <p:sldId id="367" r:id="rId1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383" autoAdjust="0"/>
    <p:restoredTop sz="94595" autoAdjust="0"/>
  </p:normalViewPr>
  <p:slideViewPr>
    <p:cSldViewPr snapToGrid="0">
      <p:cViewPr varScale="1">
        <p:scale>
          <a:sx n="57" d="100"/>
          <a:sy n="57" d="100"/>
        </p:scale>
        <p:origin x="168" y="108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120460" y="4126341"/>
            <a:ext cx="7276563" cy="844817"/>
          </a:xfrm>
        </p:spPr>
        <p:txBody>
          <a:bodyPr rtlCol="0">
            <a:normAutofit/>
          </a:bodyPr>
          <a:lstStyle/>
          <a:p>
            <a:pPr fontAlgn="auto">
              <a:lnSpc>
                <a:spcPct val="120000"/>
              </a:lnSpc>
              <a:spcAft>
                <a:spcPts val="0"/>
              </a:spcAft>
              <a:defRPr/>
            </a:pPr>
            <a:r>
              <a:rPr lang="en-US" altLang="en-US" sz="4000" b="1" dirty="0">
                <a:highlight>
                  <a:srgbClr val="FFFF00"/>
                </a:highlight>
              </a:rPr>
              <a:t>Dr. Anupam Mazumdar</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lstStyle/>
          <a:p>
            <a:r>
              <a:rPr lang="en-GB" b="1" dirty="0">
                <a:solidFill>
                  <a:schemeClr val="tx1"/>
                </a:solidFill>
              </a:rPr>
              <a:t>Problem Solving Techniques - 1</a:t>
            </a:r>
          </a:p>
        </p:txBody>
      </p:sp>
      <p:sp>
        <p:nvSpPr>
          <p:cNvPr id="2" name="TextBox 1">
            <a:extLst>
              <a:ext uri="{FF2B5EF4-FFF2-40B4-BE49-F238E27FC236}">
                <a16:creationId xmlns:a16="http://schemas.microsoft.com/office/drawing/2014/main" id="{5583F6F4-2C45-9048-B029-C926B392F60D}"/>
              </a:ext>
            </a:extLst>
          </p:cNvPr>
          <p:cNvSpPr txBox="1"/>
          <p:nvPr/>
        </p:nvSpPr>
        <p:spPr>
          <a:xfrm>
            <a:off x="1700011" y="1996225"/>
            <a:ext cx="6568226" cy="1077218"/>
          </a:xfrm>
          <a:prstGeom prst="rect">
            <a:avLst/>
          </a:prstGeom>
          <a:noFill/>
        </p:spPr>
        <p:txBody>
          <a:bodyPr wrap="square" rtlCol="0">
            <a:spAutoFit/>
          </a:bodyPr>
          <a:lstStyle/>
          <a:p>
            <a:pPr algn="ctr"/>
            <a:r>
              <a:rPr lang="en-US" sz="3200" b="1" dirty="0"/>
              <a:t>Cause and Effect Analysis 2</a:t>
            </a:r>
          </a:p>
          <a:p>
            <a:pPr algn="ctr"/>
            <a:r>
              <a:rPr lang="en-US" sz="3200" b="1" dirty="0"/>
              <a:t>(Fishbone Analysis Tool)</a:t>
            </a:r>
          </a:p>
        </p:txBody>
      </p:sp>
      <p:sp>
        <p:nvSpPr>
          <p:cNvPr id="4" name="TextBox 3">
            <a:extLst>
              <a:ext uri="{FF2B5EF4-FFF2-40B4-BE49-F238E27FC236}">
                <a16:creationId xmlns:a16="http://schemas.microsoft.com/office/drawing/2014/main" id="{C57F80F3-7162-FF41-B3B7-DFDEEC4861D4}"/>
              </a:ext>
            </a:extLst>
          </p:cNvPr>
          <p:cNvSpPr txBox="1"/>
          <p:nvPr/>
        </p:nvSpPr>
        <p:spPr>
          <a:xfrm>
            <a:off x="3715555" y="3415226"/>
            <a:ext cx="2537138" cy="369332"/>
          </a:xfrm>
          <a:prstGeom prst="rect">
            <a:avLst/>
          </a:prstGeom>
          <a:noFill/>
        </p:spPr>
        <p:txBody>
          <a:bodyPr wrap="square" rtlCol="0">
            <a:spAutoFit/>
          </a:bodyPr>
          <a:lstStyle/>
          <a:p>
            <a:r>
              <a:rPr lang="en-US" dirty="0">
                <a:highlight>
                  <a:srgbClr val="FFFF00"/>
                </a:highlight>
              </a:rPr>
              <a:t>Week 5 Session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8050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What is fishbone analysis tool?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When to use it?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How is it used?</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important tips of Fishbone analysis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Example of </a:t>
            </a:r>
            <a:r>
              <a:rPr lang="en-US" sz="2400">
                <a:solidFill>
                  <a:srgbClr val="090909"/>
                </a:solidFill>
                <a:latin typeface="+mn-lt"/>
                <a:cs typeface="Helvetica"/>
              </a:rPr>
              <a:t>Fishbone analysis</a:t>
            </a:r>
            <a:endParaRPr lang="en-US" sz="2400" dirty="0">
              <a:solidFill>
                <a:srgbClr val="090909"/>
              </a:solidFill>
              <a:latin typeface="+mn-lt"/>
              <a:cs typeface="Helvetic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9" y="223025"/>
            <a:ext cx="6396361" cy="930279"/>
          </a:xfrm>
        </p:spPr>
        <p:txBody>
          <a:bodyPr>
            <a:noAutofit/>
          </a:bodyPr>
          <a:lstStyle/>
          <a:p>
            <a:r>
              <a:rPr lang="en-US" sz="3200" b="1" dirty="0">
                <a:solidFill>
                  <a:srgbClr val="0B6BB5"/>
                </a:solidFill>
                <a:latin typeface="+mn-lt"/>
                <a:cs typeface="Arial Rounded MT Bold" panose="020F0704030504030204" pitchFamily="34" charset="0"/>
              </a:rPr>
              <a:t>Fishbone Analysis:</a:t>
            </a:r>
            <a:br>
              <a:rPr lang="en-US" sz="3200" b="1" dirty="0">
                <a:solidFill>
                  <a:srgbClr val="0B6BB5"/>
                </a:solidFill>
                <a:latin typeface="+mn-lt"/>
                <a:cs typeface="Arial Rounded MT Bold" panose="020F0704030504030204" pitchFamily="34" charset="0"/>
              </a:rPr>
            </a:br>
            <a:r>
              <a:rPr lang="en-US" sz="3200" b="1" dirty="0">
                <a:solidFill>
                  <a:srgbClr val="0B6BB5"/>
                </a:solidFill>
                <a:latin typeface="+mn-lt"/>
                <a:cs typeface="Arial Rounded MT Bold" panose="020F0704030504030204" pitchFamily="34" charset="0"/>
              </a:rPr>
              <a:t>What is the fishbone analysis tool?</a:t>
            </a:r>
            <a:endParaRPr lang="en-US" altLang="ja-JP" sz="3200" dirty="0">
              <a:latin typeface="+mn-lt"/>
            </a:endParaRPr>
          </a:p>
        </p:txBody>
      </p:sp>
      <p:sp>
        <p:nvSpPr>
          <p:cNvPr id="2" name="TextBox 1">
            <a:extLst>
              <a:ext uri="{FF2B5EF4-FFF2-40B4-BE49-F238E27FC236}">
                <a16:creationId xmlns:a16="http://schemas.microsoft.com/office/drawing/2014/main" id="{183C638A-9720-4444-A790-7DD731E87FF9}"/>
              </a:ext>
            </a:extLst>
          </p:cNvPr>
          <p:cNvSpPr txBox="1"/>
          <p:nvPr/>
        </p:nvSpPr>
        <p:spPr>
          <a:xfrm>
            <a:off x="0" y="1427360"/>
            <a:ext cx="9144000" cy="4154984"/>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diagram is an analysis tool which provides a systematic way of understanding problems and the root cause of those problems. </a:t>
            </a:r>
          </a:p>
          <a:p>
            <a:pPr marL="285750" indent="-285750" algn="just">
              <a:buFont typeface="Arial" panose="020B0604020202020204" pitchFamily="34" charset="0"/>
              <a:buChar char="•"/>
            </a:pPr>
            <a:r>
              <a:rPr lang="en-US" sz="2400" dirty="0"/>
              <a:t>The design of the diagram looks like the skeleton of a fish hence, it is referred to as the fishbone diagram</a:t>
            </a:r>
          </a:p>
          <a:p>
            <a:pPr marL="285750" indent="-285750" algn="just">
              <a:buFont typeface="Arial" panose="020B0604020202020204" pitchFamily="34" charset="0"/>
              <a:buChar char="•"/>
            </a:pPr>
            <a:r>
              <a:rPr lang="en-US" sz="2400" dirty="0"/>
              <a:t>Invented by Dr. Kaoru </a:t>
            </a:r>
            <a:r>
              <a:rPr lang="en-US" sz="2400" dirty="0" err="1"/>
              <a:t>Ishikaya</a:t>
            </a:r>
            <a:r>
              <a:rPr lang="en-US" sz="2400" dirty="0"/>
              <a:t>, a Japanese quality control statistician, also referred to as the Ishikawa diagram or cause-and-effect diagram</a:t>
            </a:r>
          </a:p>
          <a:p>
            <a:pPr marL="285750" indent="-285750" algn="just">
              <a:buFont typeface="Arial" panose="020B0604020202020204" pitchFamily="34" charset="0"/>
              <a:buChar char="•"/>
            </a:pPr>
            <a:r>
              <a:rPr lang="en-US" sz="2400" dirty="0"/>
              <a:t>Fishbone diagram is of great value in assisting teams in categorizing the many potential causes of problem or issues in a systematic way and helps identify root causes. </a:t>
            </a:r>
          </a:p>
        </p:txBody>
      </p:sp>
    </p:spTree>
    <p:extLst>
      <p:ext uri="{BB962C8B-B14F-4D97-AF65-F5344CB8AC3E}">
        <p14:creationId xmlns:p14="http://schemas.microsoft.com/office/powerpoint/2010/main" val="1477089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660400" y="211197"/>
            <a:ext cx="7941733" cy="515884"/>
          </a:xfrm>
        </p:spPr>
        <p:txBody>
          <a:bodyPr>
            <a:noAutofit/>
          </a:bodyPr>
          <a:lstStyle/>
          <a:p>
            <a:r>
              <a:rPr lang="en-US" sz="3200" b="1" dirty="0">
                <a:solidFill>
                  <a:srgbClr val="0B6BB5"/>
                </a:solidFill>
                <a:latin typeface="+mn-lt"/>
                <a:cs typeface="Arial Rounded MT Bold" panose="020F0704030504030204" pitchFamily="34" charset="0"/>
              </a:rPr>
              <a:t>Fishbone analysis: When to use? </a:t>
            </a:r>
            <a:endParaRPr lang="en-US" altLang="ja-JP" sz="3200" dirty="0">
              <a:latin typeface="+mn-lt"/>
            </a:endParaRPr>
          </a:p>
        </p:txBody>
      </p:sp>
      <p:sp>
        <p:nvSpPr>
          <p:cNvPr id="4" name="TextBox 3">
            <a:extLst>
              <a:ext uri="{FF2B5EF4-FFF2-40B4-BE49-F238E27FC236}">
                <a16:creationId xmlns:a16="http://schemas.microsoft.com/office/drawing/2014/main" id="{9B2AA8E5-40BE-9647-A02C-57E0F2354FCF}"/>
              </a:ext>
            </a:extLst>
          </p:cNvPr>
          <p:cNvSpPr txBox="1"/>
          <p:nvPr/>
        </p:nvSpPr>
        <p:spPr>
          <a:xfrm>
            <a:off x="0" y="1166842"/>
            <a:ext cx="9144000" cy="4216539"/>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analysis is drawn as part of a brainstorming session, the central problem is visualized as the head of the fish, with the skeleton divided into branches showing contributing causes of different parts of the problem.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800" b="1" dirty="0"/>
              <a:t>Fishbone analysis is used when – </a:t>
            </a:r>
          </a:p>
          <a:p>
            <a:pPr marL="342900" indent="-342900" algn="just">
              <a:buFontTx/>
              <a:buChar char="-"/>
            </a:pPr>
            <a:r>
              <a:rPr lang="en-US" sz="2400" dirty="0"/>
              <a:t>You need to study a problem to determine the root cause</a:t>
            </a:r>
          </a:p>
          <a:p>
            <a:pPr marL="342900" indent="-342900" algn="just">
              <a:buFontTx/>
              <a:buChar char="-"/>
            </a:pPr>
            <a:r>
              <a:rPr lang="en-US" sz="2400" dirty="0"/>
              <a:t>Want to study all the possible reasons why a process is having difficulties or problems </a:t>
            </a:r>
          </a:p>
          <a:p>
            <a:pPr marL="342900" indent="-342900" algn="just">
              <a:buFontTx/>
              <a:buChar char="-"/>
            </a:pPr>
            <a:r>
              <a:rPr lang="en-US" sz="2400" dirty="0"/>
              <a:t>To study why a process sis not performing properly and/or not producing the expected results</a:t>
            </a:r>
          </a:p>
        </p:txBody>
      </p:sp>
    </p:spTree>
    <p:extLst>
      <p:ext uri="{BB962C8B-B14F-4D97-AF65-F5344CB8AC3E}">
        <p14:creationId xmlns:p14="http://schemas.microsoft.com/office/powerpoint/2010/main" val="355925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11197"/>
            <a:ext cx="8991600" cy="515884"/>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(1 of 2)?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727081"/>
            <a:ext cx="9144000" cy="4955203"/>
          </a:xfrm>
          <a:prstGeom prst="rect">
            <a:avLst/>
          </a:prstGeom>
          <a:noFill/>
        </p:spPr>
        <p:txBody>
          <a:bodyPr wrap="square" rtlCol="0">
            <a:spAutoFit/>
          </a:bodyPr>
          <a:lstStyle/>
          <a:p>
            <a:pPr marL="457200" indent="-457200" algn="just">
              <a:buFont typeface="Arial" panose="020B0604020202020204" pitchFamily="34" charset="0"/>
              <a:buChar char="•"/>
            </a:pPr>
            <a:r>
              <a:rPr lang="en-US" sz="2500" dirty="0"/>
              <a:t>Draw a fishbone diagram</a:t>
            </a:r>
          </a:p>
          <a:p>
            <a:pPr marL="457200" indent="-457200" algn="just">
              <a:buFont typeface="Arial" panose="020B0604020202020204" pitchFamily="34" charset="0"/>
              <a:buChar char="•"/>
            </a:pPr>
            <a:r>
              <a:rPr lang="en-US" sz="2500" dirty="0"/>
              <a:t>List the problem/issue to the studied in the head of the fish</a:t>
            </a:r>
          </a:p>
          <a:p>
            <a:pPr marL="457200" indent="-457200" algn="just">
              <a:buFont typeface="Arial" panose="020B0604020202020204" pitchFamily="34" charset="0"/>
              <a:buChar char="•"/>
            </a:pPr>
            <a:r>
              <a:rPr lang="en-US" sz="2500" dirty="0"/>
              <a:t>Label each bone of the fish. The major categories typically used are: </a:t>
            </a:r>
          </a:p>
          <a:p>
            <a:pPr marL="457200" indent="-457200" algn="just">
              <a:buFontTx/>
              <a:buChar char="-"/>
            </a:pPr>
            <a:r>
              <a:rPr lang="en-US" sz="2400" b="1" dirty="0"/>
              <a:t>The 6 M’s: Method, Machine, Materials, Manpower, Measurement and Management </a:t>
            </a:r>
          </a:p>
          <a:p>
            <a:pPr marL="457200" indent="-457200" algn="just">
              <a:buFontTx/>
              <a:buChar char="-"/>
            </a:pPr>
            <a:r>
              <a:rPr lang="en-US" sz="2400" b="1" dirty="0"/>
              <a:t>The 4 P’s: Place, Procedure, People and Policies. </a:t>
            </a:r>
          </a:p>
          <a:p>
            <a:pPr marL="457200" indent="-457200" algn="just">
              <a:buFontTx/>
              <a:buChar char="-"/>
            </a:pPr>
            <a:r>
              <a:rPr lang="en-US" sz="2400" b="1" dirty="0"/>
              <a:t>The 4 S’s: Surroundings, Suppliers, Systems and Skills. </a:t>
            </a:r>
          </a:p>
          <a:p>
            <a:pPr algn="just"/>
            <a:endParaRPr lang="en-US" sz="2400" dirty="0"/>
          </a:p>
          <a:p>
            <a:pPr marL="457200" indent="-457200" algn="just">
              <a:buFont typeface="Arial" panose="020B0604020202020204" pitchFamily="34" charset="0"/>
              <a:buChar char="•"/>
            </a:pPr>
            <a:r>
              <a:rPr lang="en-US" sz="2400" dirty="0"/>
              <a:t>Label each bone with one of these categories and for each category try to identify factors that account for the problem in each category. Continue asking, “Why is this happening?” and put additional factors </a:t>
            </a:r>
          </a:p>
        </p:txBody>
      </p:sp>
    </p:spTree>
    <p:extLst>
      <p:ext uri="{BB962C8B-B14F-4D97-AF65-F5344CB8AC3E}">
        <p14:creationId xmlns:p14="http://schemas.microsoft.com/office/powerpoint/2010/main" val="359505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43262"/>
            <a:ext cx="8991600" cy="916465"/>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(2 of 2)? </a:t>
            </a:r>
            <a:endParaRPr lang="en-US" altLang="ja-JP" sz="3200" dirty="0">
              <a:latin typeface="+mn-lt"/>
            </a:endParaRPr>
          </a:p>
        </p:txBody>
      </p:sp>
      <p:sp>
        <p:nvSpPr>
          <p:cNvPr id="3" name="TextBox 2">
            <a:extLst>
              <a:ext uri="{FF2B5EF4-FFF2-40B4-BE49-F238E27FC236}">
                <a16:creationId xmlns:a16="http://schemas.microsoft.com/office/drawing/2014/main" id="{B3A7B6B6-29FA-AA48-B5FF-74A8DD0B6828}"/>
              </a:ext>
            </a:extLst>
          </p:cNvPr>
          <p:cNvSpPr txBox="1"/>
          <p:nvPr/>
        </p:nvSpPr>
        <p:spPr>
          <a:xfrm>
            <a:off x="0" y="1159727"/>
            <a:ext cx="9144000" cy="4893647"/>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Continue until you no longer get useful information as you ask, “Why is that happening?”</a:t>
            </a:r>
          </a:p>
          <a:p>
            <a:pPr marL="342900" indent="-342900" algn="just">
              <a:buFont typeface="Arial" panose="020B0604020202020204" pitchFamily="34" charset="0"/>
              <a:buChar char="•"/>
            </a:pPr>
            <a:r>
              <a:rPr lang="en-US" sz="2400" dirty="0"/>
              <a:t>Analyze the results of the fishbone after you and your team members agree that an adequate amount of detail has been provided under each major category. </a:t>
            </a:r>
          </a:p>
          <a:p>
            <a:pPr marL="342900" indent="-342900" algn="just">
              <a:buFont typeface="Arial" panose="020B0604020202020204" pitchFamily="34" charset="0"/>
              <a:buChar char="•"/>
            </a:pPr>
            <a:endParaRPr lang="en-US" sz="2400" dirty="0"/>
          </a:p>
          <a:p>
            <a:pPr algn="just"/>
            <a:r>
              <a:rPr lang="en-US" sz="2400" dirty="0"/>
              <a:t>	- Do this by looking for those items that appear in more than one category. These become the ‘most likely causes’. </a:t>
            </a:r>
          </a:p>
          <a:p>
            <a:pPr algn="just"/>
            <a:endParaRPr lang="en-US" sz="2400" dirty="0"/>
          </a:p>
          <a:p>
            <a:pPr marL="342900" indent="-342900" algn="just">
              <a:buFont typeface="Arial" panose="020B0604020202020204" pitchFamily="34" charset="0"/>
              <a:buChar char="•"/>
            </a:pPr>
            <a:r>
              <a:rPr lang="en-US" sz="2400" dirty="0"/>
              <a:t>For those items identified as the ‘most likely causes’, the team should reach consensus on listing those items in priority order with the first item being the most probable” cause. </a:t>
            </a:r>
          </a:p>
          <a:p>
            <a:pPr algn="just"/>
            <a:endParaRPr lang="en-US" sz="2400" dirty="0"/>
          </a:p>
        </p:txBody>
      </p:sp>
    </p:spTree>
    <p:extLst>
      <p:ext uri="{BB962C8B-B14F-4D97-AF65-F5344CB8AC3E}">
        <p14:creationId xmlns:p14="http://schemas.microsoft.com/office/powerpoint/2010/main" val="745766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Use the fishbone diagram to solve a key problem? </a:t>
            </a:r>
            <a:endParaRPr lang="en-US" altLang="ja-JP" sz="3200" dirty="0">
              <a:latin typeface="+mn-lt"/>
            </a:endParaRPr>
          </a:p>
        </p:txBody>
      </p:sp>
      <p:pic>
        <p:nvPicPr>
          <p:cNvPr id="3" name="Picture 2">
            <a:extLst>
              <a:ext uri="{FF2B5EF4-FFF2-40B4-BE49-F238E27FC236}">
                <a16:creationId xmlns:a16="http://schemas.microsoft.com/office/drawing/2014/main" id="{43F44741-1C2B-C643-8B79-D4C39CCCDF70}"/>
              </a:ext>
            </a:extLst>
          </p:cNvPr>
          <p:cNvPicPr>
            <a:picLocks noChangeAspect="1"/>
          </p:cNvPicPr>
          <p:nvPr/>
        </p:nvPicPr>
        <p:blipFill>
          <a:blip r:embed="rId2"/>
          <a:stretch>
            <a:fillRect/>
          </a:stretch>
        </p:blipFill>
        <p:spPr>
          <a:xfrm>
            <a:off x="152401" y="1146767"/>
            <a:ext cx="8668214" cy="4518053"/>
          </a:xfrm>
          <a:prstGeom prst="rect">
            <a:avLst/>
          </a:prstGeom>
        </p:spPr>
      </p:pic>
    </p:spTree>
    <p:extLst>
      <p:ext uri="{BB962C8B-B14F-4D97-AF65-F5344CB8AC3E}">
        <p14:creationId xmlns:p14="http://schemas.microsoft.com/office/powerpoint/2010/main" val="3672936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Important Tips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8</a:t>
            </a:fld>
            <a:endParaRPr lang="en-US" altLang="en-US"/>
          </a:p>
        </p:txBody>
      </p:sp>
      <p:sp>
        <p:nvSpPr>
          <p:cNvPr id="2" name="TextBox 1">
            <a:extLst>
              <a:ext uri="{FF2B5EF4-FFF2-40B4-BE49-F238E27FC236}">
                <a16:creationId xmlns:a16="http://schemas.microsoft.com/office/drawing/2014/main" id="{4BFE8DC8-86E0-0048-A0EC-8296D63B59E5}"/>
              </a:ext>
            </a:extLst>
          </p:cNvPr>
          <p:cNvSpPr txBox="1"/>
          <p:nvPr/>
        </p:nvSpPr>
        <p:spPr>
          <a:xfrm>
            <a:off x="0" y="1070517"/>
            <a:ext cx="91440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It is possible to customize your fishbone with categories that best suit or describe your problem. This involves substituting the traditional categories </a:t>
            </a:r>
            <a:r>
              <a:rPr lang="en-US" sz="2400" dirty="0" err="1"/>
              <a:t>ie</a:t>
            </a:r>
            <a:r>
              <a:rPr lang="en-US" sz="2400" dirty="0"/>
              <a:t>. 6M’s, 4P’s, 4S’s with your own categories.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6M’s: Method, Machine, Materials, Manpower, Measurement and Management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4P’s: Place, Procedure, People and Policies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4S’s: Surroundings, Suppliers, Systems and Skills</a:t>
            </a:r>
          </a:p>
          <a:p>
            <a:pPr algn="just"/>
            <a:endParaRPr lang="en-US" sz="2400" dirty="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6F2781-5804-E14D-9FF3-7294CB8A2BAF}"/>
              </a:ext>
            </a:extLst>
          </p:cNvPr>
          <p:cNvPicPr>
            <a:picLocks noChangeAspect="1"/>
          </p:cNvPicPr>
          <p:nvPr/>
        </p:nvPicPr>
        <p:blipFill>
          <a:blip r:embed="rId2"/>
          <a:stretch>
            <a:fillRect/>
          </a:stretch>
        </p:blipFill>
        <p:spPr>
          <a:xfrm>
            <a:off x="200721" y="893531"/>
            <a:ext cx="8675649" cy="4605569"/>
          </a:xfrm>
          <a:prstGeom prst="rect">
            <a:avLst/>
          </a:prstGeom>
        </p:spPr>
      </p:pic>
      <p:sp>
        <p:nvSpPr>
          <p:cNvPr id="7" name="Rectangle 2">
            <a:extLst>
              <a:ext uri="{FF2B5EF4-FFF2-40B4-BE49-F238E27FC236}">
                <a16:creationId xmlns:a16="http://schemas.microsoft.com/office/drawing/2014/main" id="{D45A78AE-E927-0F42-9010-EDD8EB856AA5}"/>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An Example</a:t>
            </a:r>
          </a:p>
        </p:txBody>
      </p:sp>
    </p:spTree>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7903</TotalTime>
  <Words>521</Words>
  <Application>Microsoft Macintosh PowerPoint</Application>
  <PresentationFormat>On-screen Show (4:3)</PresentationFormat>
  <Paragraphs>51</Paragraphs>
  <Slides>9</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Arial</vt:lpstr>
      <vt:lpstr>Arial Narrow</vt:lpstr>
      <vt:lpstr>Myriad Pro</vt:lpstr>
      <vt:lpstr>Tahoma</vt:lpstr>
      <vt:lpstr>Wingdings</vt:lpstr>
      <vt:lpstr>1_Custom Design</vt:lpstr>
      <vt:lpstr>20140311PresentationUWTSDTemplate</vt:lpstr>
      <vt:lpstr>Dr. Anupam Mazumdar</vt:lpstr>
      <vt:lpstr>Learning Objectives:</vt:lpstr>
      <vt:lpstr>Fishbone Analysis: What is the fishbone analysis tool?</vt:lpstr>
      <vt:lpstr>Fishbone analysis: When to use? </vt:lpstr>
      <vt:lpstr>Fishbone analysis: How is it used (1 of 2)? </vt:lpstr>
      <vt:lpstr>Fishbone Analysis: How is it Used (2 of 2)? </vt:lpstr>
      <vt:lpstr>Use the fishbone diagram to solve a key problem? </vt:lpstr>
      <vt:lpstr>Fishbone Analysis: Important Tips</vt:lpstr>
      <vt:lpstr>Fishbone Analysis: An Example</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Anupam Mazumdar</cp:lastModifiedBy>
  <cp:revision>109</cp:revision>
  <dcterms:created xsi:type="dcterms:W3CDTF">2005-02-17T16:44:33Z</dcterms:created>
  <dcterms:modified xsi:type="dcterms:W3CDTF">2019-07-16T07:15:08Z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