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notesMasterIdLst>
    <p:notesMasterId r:id="rId19"/>
  </p:notesMasterIdLst>
  <p:handoutMasterIdLst>
    <p:handoutMasterId r:id="rId20"/>
  </p:handoutMasterIdLst>
  <p:sldIdLst>
    <p:sldId id="284" r:id="rId2"/>
    <p:sldId id="534" r:id="rId3"/>
    <p:sldId id="536" r:id="rId4"/>
    <p:sldId id="547" r:id="rId5"/>
    <p:sldId id="535" r:id="rId6"/>
    <p:sldId id="528" r:id="rId7"/>
    <p:sldId id="530" r:id="rId8"/>
    <p:sldId id="537" r:id="rId9"/>
    <p:sldId id="545" r:id="rId10"/>
    <p:sldId id="531" r:id="rId11"/>
    <p:sldId id="541" r:id="rId12"/>
    <p:sldId id="538" r:id="rId13"/>
    <p:sldId id="542" r:id="rId14"/>
    <p:sldId id="543" r:id="rId15"/>
    <p:sldId id="544" r:id="rId16"/>
    <p:sldId id="540" r:id="rId17"/>
    <p:sldId id="546"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a:srgbClr val="003300"/>
    <a:srgbClr val="0000FF"/>
    <a:srgbClr val="37A5FF"/>
    <a:srgbClr val="006600"/>
    <a:srgbClr val="E1F1DB"/>
    <a:srgbClr val="95DC40"/>
    <a:srgbClr val="BDDFAF"/>
    <a:srgbClr val="477A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05" autoAdjust="0"/>
    <p:restoredTop sz="94595" autoAdjust="0"/>
  </p:normalViewPr>
  <p:slideViewPr>
    <p:cSldViewPr>
      <p:cViewPr varScale="1">
        <p:scale>
          <a:sx n="83" d="100"/>
          <a:sy n="83" d="100"/>
        </p:scale>
        <p:origin x="1416" y="82"/>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4099"/>
    </p:cViewPr>
  </p:sorterViewPr>
  <p:notesViewPr>
    <p:cSldViewPr>
      <p:cViewPr varScale="1">
        <p:scale>
          <a:sx n="50" d="100"/>
          <a:sy n="50" d="100"/>
        </p:scale>
        <p:origin x="-2886"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149D0A2C-0634-4002-B897-EE81C11C54A5}" type="datetimeFigureOut">
              <a:rPr lang="en-GB"/>
              <a:pPr>
                <a:defRPr/>
              </a:pPr>
              <a:t>30/01/2020</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187282E0-2DC1-44CB-A23A-8650DDCA46F7}" type="slidenum">
              <a:rPr lang="en-GB"/>
              <a:pPr>
                <a:defRPr/>
              </a:pPr>
              <a:t>‹#›</a:t>
            </a:fld>
            <a:endParaRPr lang="en-GB" dirty="0"/>
          </a:p>
        </p:txBody>
      </p:sp>
    </p:spTree>
    <p:extLst>
      <p:ext uri="{BB962C8B-B14F-4D97-AF65-F5344CB8AC3E}">
        <p14:creationId xmlns:p14="http://schemas.microsoft.com/office/powerpoint/2010/main" val="16734513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07395FB6-32EF-466C-8062-BBE16F97832D}" type="datetimeFigureOut">
              <a:rPr lang="en-GB"/>
              <a:pPr>
                <a:defRPr/>
              </a:pPr>
              <a:t>30/01/2020</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C7D0D35-DBEC-4E6A-9A2A-4FE41E35371F}" type="slidenum">
              <a:rPr lang="en-GB"/>
              <a:pPr>
                <a:defRPr/>
              </a:pPr>
              <a:t>‹#›</a:t>
            </a:fld>
            <a:endParaRPr lang="en-GB" dirty="0"/>
          </a:p>
        </p:txBody>
      </p:sp>
    </p:spTree>
    <p:extLst>
      <p:ext uri="{BB962C8B-B14F-4D97-AF65-F5344CB8AC3E}">
        <p14:creationId xmlns:p14="http://schemas.microsoft.com/office/powerpoint/2010/main" val="174641828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954570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16</a:t>
            </a:fld>
            <a:endParaRPr lang="en-GB"/>
          </a:p>
        </p:txBody>
      </p:sp>
    </p:spTree>
    <p:extLst>
      <p:ext uri="{BB962C8B-B14F-4D97-AF65-F5344CB8AC3E}">
        <p14:creationId xmlns:p14="http://schemas.microsoft.com/office/powerpoint/2010/main" val="2670646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749B68C7-D731-43C2-8A9E-32231DF7CA63}" type="datetimeFigureOut">
              <a:rPr lang="en-GB" smtClean="0"/>
              <a:pPr>
                <a:defRPr/>
              </a:pPr>
              <a:t>30/01/2020</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3A690C4-03EF-4296-8CB7-A17A361C8349}" type="slidenum">
              <a:rPr lang="en-GB" smtClean="0"/>
              <a:pPr>
                <a:defRPr/>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8954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A866137-0434-46A6-89CF-B320872F053E}" type="datetimeFigureOut">
              <a:rPr lang="en-GB" smtClean="0"/>
              <a:t>30/01/2020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452380D1-1CC3-4891-9545-73DF3916C384}" type="slidenum">
              <a:rPr lang="en-GB" smtClean="0"/>
              <a:t>‹#›</a:t>
            </a:fld>
            <a:endParaRPr lang="en-GB"/>
          </a:p>
        </p:txBody>
      </p:sp>
    </p:spTree>
    <p:extLst>
      <p:ext uri="{BB962C8B-B14F-4D97-AF65-F5344CB8AC3E}">
        <p14:creationId xmlns:p14="http://schemas.microsoft.com/office/powerpoint/2010/main" val="1658249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29B6D5BE-0C76-4D2D-980C-7748CCDE32F4}" type="datetimeFigureOut">
              <a:rPr lang="en-GB" smtClean="0"/>
              <a:pPr>
                <a:defRPr/>
              </a:pPr>
              <a:t>30/01/2020</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45C7549-5D7D-47E2-8646-1067AD66F0F0}" type="slidenum">
              <a:rPr lang="en-GB" smtClean="0"/>
              <a:pPr>
                <a:defRPr/>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949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DE87539E-4F13-43B2-A1E2-E71D1966FA10}" type="datetimeFigureOut">
              <a:rPr lang="en-GB" smtClean="0"/>
              <a:pPr>
                <a:defRPr/>
              </a:pPr>
              <a:t>30/01/2020</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2C4E497-29EF-4C4D-BE44-0D033C5B57B6}" type="slidenum">
              <a:rPr lang="en-GB" smtClean="0"/>
              <a:pPr>
                <a:defRPr/>
              </a:pPr>
              <a:t>‹#›</a:t>
            </a:fld>
            <a:endParaRPr lang="en-GB" dirty="0"/>
          </a:p>
        </p:txBody>
      </p:sp>
    </p:spTree>
    <p:extLst>
      <p:ext uri="{BB962C8B-B14F-4D97-AF65-F5344CB8AC3E}">
        <p14:creationId xmlns:p14="http://schemas.microsoft.com/office/powerpoint/2010/main" val="708645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E3D10434-AB93-4F3A-9D38-AB13563B5BC8}" type="datetimeFigureOut">
              <a:rPr lang="en-GB" smtClean="0"/>
              <a:pPr>
                <a:defRPr/>
              </a:pPr>
              <a:t>30/01/2020</a:t>
            </a:fld>
            <a:endParaRPr lang="en-GB" dirty="0"/>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D4AB2841-62D8-4A78-9139-66B15027BC42}" type="slidenum">
              <a:rPr lang="en-GB" smtClean="0"/>
              <a:pPr>
                <a:defRPr/>
              </a:pPr>
              <a:t>‹#›</a:t>
            </a:fld>
            <a:endParaRPr lang="en-GB" dirty="0"/>
          </a:p>
        </p:txBody>
      </p:sp>
    </p:spTree>
    <p:extLst>
      <p:ext uri="{BB962C8B-B14F-4D97-AF65-F5344CB8AC3E}">
        <p14:creationId xmlns:p14="http://schemas.microsoft.com/office/powerpoint/2010/main" val="1581279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A866137-0434-46A6-89CF-B320872F053E}" type="datetimeFigureOut">
              <a:rPr lang="en-GB" smtClean="0"/>
              <a:t>30/01/2020</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452380D1-1CC3-4891-9545-73DF3916C384}" type="slidenum">
              <a:rPr lang="en-GB" smtClean="0"/>
              <a:t>‹#›</a:t>
            </a:fld>
            <a:endParaRPr lang="en-GB"/>
          </a:p>
        </p:txBody>
      </p:sp>
    </p:spTree>
    <p:extLst>
      <p:ext uri="{BB962C8B-B14F-4D97-AF65-F5344CB8AC3E}">
        <p14:creationId xmlns:p14="http://schemas.microsoft.com/office/powerpoint/2010/main" val="1547447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1A73C20E-B3DF-4B4F-B4CA-3E01925B8CDC}" type="datetimeFigureOut">
              <a:rPr lang="en-GB" smtClean="0"/>
              <a:pPr>
                <a:defRPr/>
              </a:pPr>
              <a:t>30/01/2020</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pPr>
              <a:defRPr/>
            </a:pPr>
            <a:fld id="{3E8324FA-60AB-4751-918C-87A98AB120D6}" type="slidenum">
              <a:rPr lang="en-GB" smtClean="0"/>
              <a:pPr>
                <a:defRPr/>
              </a:pPr>
              <a:t>‹#›</a:t>
            </a:fld>
            <a:endParaRPr lang="en-GB" dirty="0"/>
          </a:p>
        </p:txBody>
      </p:sp>
    </p:spTree>
    <p:extLst>
      <p:ext uri="{BB962C8B-B14F-4D97-AF65-F5344CB8AC3E}">
        <p14:creationId xmlns:p14="http://schemas.microsoft.com/office/powerpoint/2010/main" val="4003409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991BA729-CED0-4DC5-B4E3-3362F89C3DA9}" type="datetimeFigureOut">
              <a:rPr lang="en-GB" smtClean="0"/>
              <a:pPr>
                <a:defRPr/>
              </a:pPr>
              <a:t>30/01/2020</a:t>
            </a:fld>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E26D3F4A-7783-4A6B-8AC5-E3D4708733BC}" type="slidenum">
              <a:rPr lang="en-GB" smtClean="0"/>
              <a:pPr>
                <a:defRPr/>
              </a:pPr>
              <a:t>‹#›</a:t>
            </a:fld>
            <a:endParaRPr lang="en-GB" dirty="0"/>
          </a:p>
        </p:txBody>
      </p:sp>
    </p:spTree>
    <p:extLst>
      <p:ext uri="{BB962C8B-B14F-4D97-AF65-F5344CB8AC3E}">
        <p14:creationId xmlns:p14="http://schemas.microsoft.com/office/powerpoint/2010/main" val="2691664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7B14D898-31F0-4C61-9DC7-819792D9E3E8}" type="datetimeFigureOut">
              <a:rPr lang="en-GB" smtClean="0"/>
              <a:pPr>
                <a:defRPr/>
              </a:pPr>
              <a:t>30/01/2020</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1E4BF97-D24B-471C-AA7C-5048795C318E}" type="slidenum">
              <a:rPr lang="en-GB" smtClean="0"/>
              <a:pPr>
                <a:defRPr/>
              </a:pPr>
              <a:t>‹#›</a:t>
            </a:fld>
            <a:endParaRPr lang="en-GB" dirty="0"/>
          </a:p>
        </p:txBody>
      </p:sp>
    </p:spTree>
    <p:extLst>
      <p:ext uri="{BB962C8B-B14F-4D97-AF65-F5344CB8AC3E}">
        <p14:creationId xmlns:p14="http://schemas.microsoft.com/office/powerpoint/2010/main" val="934401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CE798A1C-9DEC-40AD-877D-BD4DC482305F}" type="datetimeFigureOut">
              <a:rPr lang="en-GB" smtClean="0"/>
              <a:pPr>
                <a:defRPr/>
              </a:pPr>
              <a:t>30/01/2020</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5628BA1-C42C-472D-AC73-B84EA4DD091F}" type="slidenum">
              <a:rPr lang="en-GB" smtClean="0"/>
              <a:pPr>
                <a:defRPr/>
              </a:pPr>
              <a:t>‹#›</a:t>
            </a:fld>
            <a:endParaRPr lang="en-GB" dirty="0"/>
          </a:p>
        </p:txBody>
      </p:sp>
    </p:spTree>
    <p:extLst>
      <p:ext uri="{BB962C8B-B14F-4D97-AF65-F5344CB8AC3E}">
        <p14:creationId xmlns:p14="http://schemas.microsoft.com/office/powerpoint/2010/main" val="3051831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24EB2AD9-51AF-4631-8862-6F1308D64595}" type="datetimeFigureOut">
              <a:rPr lang="en-GB" smtClean="0"/>
              <a:pPr>
                <a:defRPr/>
              </a:pPr>
              <a:t>30/01/2020</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9C7E55E-78CF-4411-8BF0-9A786BD4B75B}" type="slidenum">
              <a:rPr lang="en-GB" smtClean="0"/>
              <a:pPr>
                <a:defRPr/>
              </a:pPr>
              <a:t>‹#›</a:t>
            </a:fld>
            <a:endParaRPr lang="en-GB" dirty="0"/>
          </a:p>
        </p:txBody>
      </p:sp>
    </p:spTree>
    <p:extLst>
      <p:ext uri="{BB962C8B-B14F-4D97-AF65-F5344CB8AC3E}">
        <p14:creationId xmlns:p14="http://schemas.microsoft.com/office/powerpoint/2010/main" val="3482301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14851141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07749"/>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750" dirty="0" smtClean="0">
                <a:solidFill>
                  <a:srgbClr val="3D7EDB"/>
                </a:solidFill>
                <a:latin typeface="Arial"/>
              </a:rPr>
              <a:t>Colored bar - 100% text</a:t>
            </a:r>
            <a:endParaRPr lang="en-GB" sz="750"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24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5"/>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5"/>
            <a:ext cx="8317230" cy="369741"/>
          </a:xfrm>
          <a:solidFill>
            <a:schemeClr val="accent1"/>
          </a:solidFill>
        </p:spPr>
        <p:txBody>
          <a:bodyPr wrap="none" lIns="180000" tIns="72000" rIns="216000" anchor="ctr">
            <a:noAutofit/>
          </a:bodyPr>
          <a:lstStyle>
            <a:lvl1pPr>
              <a:defRPr sz="21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8818381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BA866137-0434-46A6-89CF-B320872F053E}" type="datetimeFigureOut">
              <a:rPr lang="en-GB" smtClean="0"/>
              <a:t>30/01/2020</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452380D1-1CC3-4891-9545-73DF3916C384}"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4938734"/>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5" r:id="rId12"/>
    <p:sldLayoutId id="2147483736" r:id="rId13"/>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powtoon.com/online-presentation/f4zxTkvdQiJ/cynefin-for-hr/?mode=presentation" TargetMode="Externa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youtu.be/_r0VX-aU_T8" TargetMode="Externa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hyperlink" Target="https://www.interaction-design.org/literature/article/stage-1-in-the-design-thinking-process-empathise-with-your-users" TargetMode="Externa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hyperlink" Target="https://www.interaction-design.org/literature/article/stage-2-in-the-design-thinking-process-define-the-problem-and-interpret-the-results" TargetMode="Externa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hyperlink" Target="https://www.interaction-design.org/literature/article/what-is-ideation-and-how-to-prepare-for-ideation-sessions" TargetMode="Externa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hyperlink" Target="https://www.interaction-design.org/literature/article/prototyping-learn-eight-common-methods-and-best-practices" TargetMode="Externa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hyperlink" Target="https://www.interaction-design.org/literature/article/stage-2-in-the-design-thinking-process-define-the-problem-and-interpret-the-results" TargetMode="Externa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www.interaction-design.org/literature/topics/design-thinking" TargetMode="External"/><Relationship Id="rId2" Type="http://schemas.openxmlformats.org/officeDocument/2006/relationships/hyperlink" Target="https://cognitive-edge.com/videos/cynefin-framework-introduction/"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96473" y="1772816"/>
            <a:ext cx="8351838" cy="3671887"/>
          </a:xfrm>
          <a:prstGeom prst="rect">
            <a:avLst/>
          </a:prstGeom>
        </p:spPr>
        <p:txBody>
          <a:bodyPr>
            <a:normAutofit/>
          </a:bodyPr>
          <a:lstStyle/>
          <a:p>
            <a:pPr algn="ctr"/>
            <a:endParaRPr lang="en-GB" sz="3900" b="1" dirty="0">
              <a:solidFill>
                <a:srgbClr val="C00000"/>
              </a:solidFill>
              <a:latin typeface="Calibri" pitchFamily="34" charset="0"/>
            </a:endParaRPr>
          </a:p>
          <a:p>
            <a:pPr algn="ctr"/>
            <a:r>
              <a:rPr lang="en-US" altLang="en-US" sz="3600" b="1" dirty="0" smtClean="0">
                <a:latin typeface="Helvetica" charset="0"/>
                <a:ea typeface="Helvetica" charset="0"/>
                <a:cs typeface="Helvetica" charset="0"/>
                <a:sym typeface="Helvetica" charset="0"/>
              </a:rPr>
              <a:t>Leadership &amp; Management, </a:t>
            </a:r>
          </a:p>
          <a:p>
            <a:pPr algn="ctr"/>
            <a:r>
              <a:rPr lang="en-US" altLang="en-US" sz="3600" b="1" dirty="0" smtClean="0">
                <a:latin typeface="Helvetica" charset="0"/>
                <a:ea typeface="Helvetica" charset="0"/>
                <a:cs typeface="Helvetica" charset="0"/>
                <a:sym typeface="Helvetica" charset="0"/>
              </a:rPr>
              <a:t>Theory and Practice</a:t>
            </a:r>
            <a:endParaRPr lang="en-US" altLang="en-US" sz="3600" b="1" dirty="0" smtClean="0">
              <a:latin typeface="Helvetica" charset="0"/>
              <a:ea typeface="Helvetica" charset="0"/>
              <a:cs typeface="Helvetica" charset="0"/>
              <a:sym typeface="Helvetica" charset="0"/>
            </a:endParaRPr>
          </a:p>
          <a:p>
            <a:pPr algn="ctr"/>
            <a:r>
              <a:rPr lang="en-US" altLang="en-US" sz="3600" dirty="0" smtClean="0">
                <a:latin typeface="Helvetica" charset="0"/>
                <a:ea typeface="Helvetica" charset="0"/>
                <a:cs typeface="Helvetica" charset="0"/>
                <a:sym typeface="Helvetica" charset="0"/>
              </a:rPr>
              <a:t>The Context of Leadership</a:t>
            </a:r>
            <a:endParaRPr lang="en-US" altLang="en-US" sz="3600" dirty="0">
              <a:latin typeface="Helvetica" charset="0"/>
              <a:ea typeface="Helvetica" charset="0"/>
              <a:cs typeface="Helvetica" charset="0"/>
              <a:sym typeface="Helvetica" charset="0"/>
            </a:endParaRPr>
          </a:p>
          <a:p>
            <a:pPr algn="ctr"/>
            <a:endParaRPr lang="en-US" sz="3600" dirty="0">
              <a:solidFill>
                <a:srgbClr val="37A5FF"/>
              </a:solidFill>
              <a:latin typeface="Helvetica" charset="0"/>
              <a:cs typeface="Helvetica" charset="0"/>
              <a:sym typeface="Helvetica" charset="0"/>
            </a:endParaRPr>
          </a:p>
          <a:p>
            <a:pPr algn="ctr"/>
            <a:r>
              <a:rPr lang="fr-FR" sz="2400" b="1" dirty="0" smtClean="0"/>
              <a:t>Julie Hayward</a:t>
            </a:r>
            <a:endParaRPr lang="fr-FR" sz="2400" b="1" dirty="0"/>
          </a:p>
          <a:p>
            <a:pPr algn="ctr"/>
            <a:endParaRPr lang="fr-FR" sz="2400" b="1" u="sng" dirty="0"/>
          </a:p>
          <a:p>
            <a:pPr algn="ctr"/>
            <a:endParaRPr lang="fr-FR" sz="2400" b="1" u="sng" dirty="0">
              <a:latin typeface="Calibri" pitchFamily="34" charset="0"/>
            </a:endParaRPr>
          </a:p>
        </p:txBody>
      </p:sp>
      <p:sp>
        <p:nvSpPr>
          <p:cNvPr id="16386" name="AutoShape 2"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sz="4400" dirty="0">
              <a:latin typeface="Calibri" pitchFamily="34" charset="0"/>
            </a:endParaRPr>
          </a:p>
        </p:txBody>
      </p:sp>
      <p:sp>
        <p:nvSpPr>
          <p:cNvPr id="16387" name="AutoShape 4"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a:latin typeface="Calibri"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 </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2560369961"/>
              </p:ext>
            </p:extLst>
          </p:nvPr>
        </p:nvGraphicFramePr>
        <p:xfrm>
          <a:off x="413156" y="1304764"/>
          <a:ext cx="8310562" cy="3486152"/>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kern="1200" dirty="0" smtClean="0">
                          <a:solidFill>
                            <a:schemeClr val="tx1"/>
                          </a:solidFill>
                          <a:effectLst/>
                          <a:latin typeface="+mn-lt"/>
                          <a:ea typeface="+mn-ea"/>
                          <a:cs typeface="+mn-cs"/>
                        </a:rPr>
                        <a:t>Organisations</a:t>
                      </a:r>
                      <a:r>
                        <a:rPr lang="en-US" sz="1800" b="0" kern="1200" baseline="0" dirty="0" smtClean="0">
                          <a:solidFill>
                            <a:schemeClr val="tx1"/>
                          </a:solidFill>
                          <a:effectLst/>
                          <a:latin typeface="+mn-lt"/>
                          <a:ea typeface="+mn-ea"/>
                          <a:cs typeface="+mn-cs"/>
                        </a:rPr>
                        <a:t> as Complex Adaptive Systems</a:t>
                      </a:r>
                      <a:endParaRPr lang="en-GB" sz="1600" dirty="0" smtClean="0">
                        <a:effectLst/>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smtClean="0">
                          <a:effectLst/>
                        </a:rPr>
                        <a:t>Cynefin Framework</a:t>
                      </a:r>
                      <a:endParaRPr lang="en-GB" sz="1600" dirty="0" smtClean="0">
                        <a:effectLst/>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Design Thinking</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2"/>
                  </a:ext>
                </a:extLst>
              </a:tr>
              <a:tr h="871538">
                <a:tc>
                  <a:txBody>
                    <a:bodyPr/>
                    <a:lstStyle/>
                    <a:p>
                      <a:pPr algn="ctr"/>
                      <a:r>
                        <a:rPr lang="en-US" sz="2000" b="1" dirty="0" smtClean="0">
                          <a:solidFill>
                            <a:schemeClr val="bg1"/>
                          </a:solidFill>
                        </a:rPr>
                        <a:t>4</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6"/>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References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874034354"/>
      </p:ext>
    </p:extLst>
  </p:cSld>
  <p:clrMapOvr>
    <a:masterClrMapping/>
  </p:clrMapOvr>
  <p:transition spd="med">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able Placeholder 2"/>
          <p:cNvSpPr>
            <a:spLocks noGrp="1"/>
          </p:cNvSpPr>
          <p:nvPr>
            <p:ph type="tbl" sz="quarter" idx="16"/>
          </p:nvPr>
        </p:nvSpPr>
        <p:spPr/>
      </p:sp>
      <p:pic>
        <p:nvPicPr>
          <p:cNvPr id="4" name="Picture 3"/>
          <p:cNvPicPr>
            <a:picLocks noChangeAspect="1"/>
          </p:cNvPicPr>
          <p:nvPr/>
        </p:nvPicPr>
        <p:blipFill>
          <a:blip r:embed="rId2"/>
          <a:stretch>
            <a:fillRect/>
          </a:stretch>
        </p:blipFill>
        <p:spPr>
          <a:xfrm>
            <a:off x="19050" y="95250"/>
            <a:ext cx="9105900" cy="6286078"/>
          </a:xfrm>
          <a:prstGeom prst="rect">
            <a:avLst/>
          </a:prstGeom>
        </p:spPr>
      </p:pic>
    </p:spTree>
    <p:extLst>
      <p:ext uri="{BB962C8B-B14F-4D97-AF65-F5344CB8AC3E}">
        <p14:creationId xmlns:p14="http://schemas.microsoft.com/office/powerpoint/2010/main" val="377726417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Building Project</a:t>
            </a:r>
            <a:endParaRPr lang="en-GB" dirty="0"/>
          </a:p>
        </p:txBody>
      </p:sp>
      <p:sp>
        <p:nvSpPr>
          <p:cNvPr id="5" name="Content Placeholder 4"/>
          <p:cNvSpPr>
            <a:spLocks noGrp="1"/>
          </p:cNvSpPr>
          <p:nvPr>
            <p:ph sz="half" idx="1"/>
          </p:nvPr>
        </p:nvSpPr>
        <p:spPr>
          <a:xfrm>
            <a:off x="683568" y="1845734"/>
            <a:ext cx="3842712" cy="4463586"/>
          </a:xfrm>
        </p:spPr>
        <p:txBody>
          <a:bodyPr>
            <a:normAutofit fontScale="85000" lnSpcReduction="20000"/>
          </a:bodyPr>
          <a:lstStyle/>
          <a:p>
            <a:pPr algn="ctr"/>
            <a:r>
              <a:rPr lang="en-GB" b="1" dirty="0" smtClean="0"/>
              <a:t>Company A</a:t>
            </a:r>
          </a:p>
          <a:p>
            <a:pPr>
              <a:buFont typeface="Wingdings" panose="05000000000000000000" pitchFamily="2" charset="2"/>
              <a:buChar char="§"/>
            </a:pPr>
            <a:r>
              <a:rPr lang="en-GB" dirty="0"/>
              <a:t> </a:t>
            </a:r>
            <a:r>
              <a:rPr lang="en-GB" dirty="0" smtClean="0"/>
              <a:t>Each team has their own part of the project to build.</a:t>
            </a:r>
          </a:p>
          <a:p>
            <a:pPr>
              <a:buFont typeface="Wingdings" panose="05000000000000000000" pitchFamily="2" charset="2"/>
              <a:buChar char="§"/>
            </a:pPr>
            <a:r>
              <a:rPr lang="en-GB" dirty="0"/>
              <a:t> </a:t>
            </a:r>
            <a:r>
              <a:rPr lang="en-GB" dirty="0" smtClean="0"/>
              <a:t>Team B  and D are responsible for the outside edge.</a:t>
            </a:r>
          </a:p>
          <a:p>
            <a:pPr>
              <a:buFont typeface="Wingdings" panose="05000000000000000000" pitchFamily="2" charset="2"/>
              <a:buChar char="§"/>
            </a:pPr>
            <a:r>
              <a:rPr lang="en-GB" dirty="0"/>
              <a:t> </a:t>
            </a:r>
            <a:r>
              <a:rPr lang="en-GB" dirty="0" smtClean="0"/>
              <a:t>Team A and c are responsible for the middle parts.</a:t>
            </a:r>
          </a:p>
          <a:p>
            <a:pPr>
              <a:buFont typeface="Wingdings" panose="05000000000000000000" pitchFamily="2" charset="2"/>
              <a:buChar char="§"/>
            </a:pPr>
            <a:r>
              <a:rPr lang="en-GB" dirty="0"/>
              <a:t> </a:t>
            </a:r>
            <a:r>
              <a:rPr lang="en-GB" dirty="0" smtClean="0"/>
              <a:t>Only the team leader can communicate with all teams.</a:t>
            </a:r>
          </a:p>
          <a:p>
            <a:pPr>
              <a:buFont typeface="Wingdings" panose="05000000000000000000" pitchFamily="2" charset="2"/>
              <a:buChar char="§"/>
            </a:pPr>
            <a:r>
              <a:rPr lang="en-GB" dirty="0"/>
              <a:t> </a:t>
            </a:r>
            <a:r>
              <a:rPr lang="en-GB" dirty="0" smtClean="0"/>
              <a:t>Team A can communicate with B, B with C, C with D and D with A</a:t>
            </a:r>
          </a:p>
          <a:p>
            <a:pPr>
              <a:buFont typeface="Wingdings" panose="05000000000000000000" pitchFamily="2" charset="2"/>
              <a:buChar char="§"/>
            </a:pPr>
            <a:r>
              <a:rPr lang="en-GB" dirty="0" smtClean="0"/>
              <a:t>Resources cannot be moved between the teams without the permission of the team leader.</a:t>
            </a:r>
          </a:p>
          <a:p>
            <a:pPr>
              <a:buFont typeface="Wingdings" panose="05000000000000000000" pitchFamily="2" charset="2"/>
              <a:buChar char="§"/>
            </a:pPr>
            <a:r>
              <a:rPr lang="en-GB" dirty="0" smtClean="0"/>
              <a:t>Only the team leader can ask for additional resources or materials. </a:t>
            </a:r>
            <a:endParaRPr lang="en-GB" dirty="0"/>
          </a:p>
        </p:txBody>
      </p:sp>
      <p:sp>
        <p:nvSpPr>
          <p:cNvPr id="6" name="Content Placeholder 5"/>
          <p:cNvSpPr>
            <a:spLocks noGrp="1"/>
          </p:cNvSpPr>
          <p:nvPr>
            <p:ph sz="half" idx="2"/>
          </p:nvPr>
        </p:nvSpPr>
        <p:spPr>
          <a:xfrm>
            <a:off x="4663440" y="1845736"/>
            <a:ext cx="4229040" cy="4023359"/>
          </a:xfrm>
        </p:spPr>
        <p:txBody>
          <a:bodyPr>
            <a:normAutofit fontScale="85000" lnSpcReduction="20000"/>
          </a:bodyPr>
          <a:lstStyle/>
          <a:p>
            <a:pPr algn="ctr"/>
            <a:r>
              <a:rPr lang="en-GB" b="1" dirty="0" smtClean="0"/>
              <a:t>Company B</a:t>
            </a:r>
          </a:p>
          <a:p>
            <a:pPr>
              <a:buFont typeface="Wingdings" panose="05000000000000000000" pitchFamily="2" charset="2"/>
              <a:buChar char="§"/>
            </a:pPr>
            <a:r>
              <a:rPr lang="en-GB" dirty="0"/>
              <a:t> </a:t>
            </a:r>
            <a:r>
              <a:rPr lang="en-GB" dirty="0" smtClean="0"/>
              <a:t>You have no rules.</a:t>
            </a:r>
            <a:endParaRPr lang="en-GB" dirty="0"/>
          </a:p>
        </p:txBody>
      </p:sp>
    </p:spTree>
    <p:extLst>
      <p:ext uri="{BB962C8B-B14F-4D97-AF65-F5344CB8AC3E}">
        <p14:creationId xmlns:p14="http://schemas.microsoft.com/office/powerpoint/2010/main" val="11869389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Complex Adaptive Systems</a:t>
            </a:r>
            <a:endParaRPr lang="en-GB" dirty="0"/>
          </a:p>
        </p:txBody>
      </p:sp>
      <p:sp>
        <p:nvSpPr>
          <p:cNvPr id="3" name="Content Placeholder 2"/>
          <p:cNvSpPr>
            <a:spLocks noGrp="1"/>
          </p:cNvSpPr>
          <p:nvPr>
            <p:ph idx="1"/>
          </p:nvPr>
        </p:nvSpPr>
        <p:spPr/>
        <p:txBody>
          <a:bodyPr>
            <a:normAutofit fontScale="85000" lnSpcReduction="20000"/>
          </a:bodyPr>
          <a:lstStyle/>
          <a:p>
            <a:r>
              <a:rPr lang="en-GB" dirty="0"/>
              <a:t>CAS are characterised </a:t>
            </a:r>
            <a:r>
              <a:rPr lang="en-GB" dirty="0" smtClean="0"/>
              <a:t>by:</a:t>
            </a:r>
          </a:p>
          <a:p>
            <a:pPr marL="457200" indent="-457200">
              <a:buFont typeface="+mj-lt"/>
              <a:buAutoNum type="arabicPeriod"/>
            </a:pPr>
            <a:r>
              <a:rPr lang="en-GB" dirty="0" smtClean="0"/>
              <a:t>Diverse </a:t>
            </a:r>
            <a:r>
              <a:rPr lang="en-GB" dirty="0"/>
              <a:t>agents that learn, </a:t>
            </a:r>
            <a:endParaRPr lang="en-GB" dirty="0" smtClean="0"/>
          </a:p>
          <a:p>
            <a:pPr marL="457200" indent="-457200">
              <a:buFont typeface="+mj-lt"/>
              <a:buAutoNum type="arabicPeriod"/>
            </a:pPr>
            <a:r>
              <a:rPr lang="en-GB" dirty="0"/>
              <a:t>t</a:t>
            </a:r>
            <a:r>
              <a:rPr lang="en-GB" dirty="0" smtClean="0"/>
              <a:t>hat interact </a:t>
            </a:r>
            <a:r>
              <a:rPr lang="en-GB" dirty="0"/>
              <a:t>with each other in non-linear ways, and therefore </a:t>
            </a:r>
            <a:endParaRPr lang="en-GB" dirty="0" smtClean="0"/>
          </a:p>
          <a:p>
            <a:pPr marL="457200" indent="-457200">
              <a:buFont typeface="+mj-lt"/>
              <a:buAutoNum type="arabicPeriod"/>
            </a:pPr>
            <a:r>
              <a:rPr lang="en-GB" dirty="0" smtClean="0"/>
              <a:t>self-organise</a:t>
            </a:r>
            <a:r>
              <a:rPr lang="en-GB" dirty="0"/>
              <a:t>, </a:t>
            </a:r>
            <a:endParaRPr lang="en-GB" dirty="0" smtClean="0"/>
          </a:p>
          <a:p>
            <a:pPr marL="457200" indent="-457200">
              <a:buFont typeface="+mj-lt"/>
              <a:buAutoNum type="arabicPeriod"/>
            </a:pPr>
            <a:r>
              <a:rPr lang="en-GB" dirty="0" smtClean="0"/>
              <a:t>have </a:t>
            </a:r>
            <a:r>
              <a:rPr lang="en-GB" dirty="0"/>
              <a:t>emergent properties and </a:t>
            </a:r>
            <a:endParaRPr lang="en-GB" dirty="0" smtClean="0"/>
          </a:p>
          <a:p>
            <a:pPr marL="457200" indent="-457200">
              <a:buFont typeface="+mj-lt"/>
              <a:buAutoNum type="arabicPeriod"/>
            </a:pPr>
            <a:r>
              <a:rPr lang="en-GB" dirty="0" smtClean="0"/>
              <a:t>co-evolve </a:t>
            </a:r>
            <a:r>
              <a:rPr lang="en-GB" dirty="0"/>
              <a:t>with the environment </a:t>
            </a:r>
            <a:endParaRPr lang="en-GB" dirty="0" smtClean="0"/>
          </a:p>
          <a:p>
            <a:r>
              <a:rPr lang="en-GB" dirty="0" smtClean="0"/>
              <a:t>(McDaniel, 2007).  </a:t>
            </a:r>
          </a:p>
          <a:p>
            <a:r>
              <a:rPr lang="en-GB" dirty="0" smtClean="0"/>
              <a:t>These </a:t>
            </a:r>
            <a:r>
              <a:rPr lang="en-GB" dirty="0"/>
              <a:t>interacting agents produce complex and adaptive behaviours (Kovacs &amp; Corrie, 2017).</a:t>
            </a:r>
          </a:p>
          <a:p>
            <a:r>
              <a:rPr lang="en-GB" i="1" dirty="0" smtClean="0"/>
              <a:t>“Complex </a:t>
            </a:r>
            <a:r>
              <a:rPr lang="en-GB" i="1" dirty="0"/>
              <a:t>adaptive systems are made up of agents that are </a:t>
            </a:r>
            <a:r>
              <a:rPr lang="en-GB" i="1" dirty="0" smtClean="0"/>
              <a:t>information processors </a:t>
            </a:r>
            <a:r>
              <a:rPr lang="en-GB" i="1" dirty="0"/>
              <a:t>with the capacity to modify their </a:t>
            </a:r>
            <a:r>
              <a:rPr lang="en-GB" i="1" dirty="0" smtClean="0"/>
              <a:t>behaviour </a:t>
            </a:r>
            <a:r>
              <a:rPr lang="en-GB" i="1" dirty="0"/>
              <a:t>based on </a:t>
            </a:r>
            <a:r>
              <a:rPr lang="en-GB" i="1" dirty="0" smtClean="0"/>
              <a:t>information they receive. These </a:t>
            </a:r>
            <a:r>
              <a:rPr lang="en-GB" i="1" dirty="0"/>
              <a:t>agents are </a:t>
            </a:r>
            <a:r>
              <a:rPr lang="en-GB" i="1" dirty="0" smtClean="0"/>
              <a:t>diverse from </a:t>
            </a:r>
            <a:r>
              <a:rPr lang="en-GB" i="1" dirty="0"/>
              <a:t>each other, and this diversity is the source of the creativity </a:t>
            </a:r>
            <a:r>
              <a:rPr lang="en-GB" i="1" dirty="0" smtClean="0"/>
              <a:t>required for survival” </a:t>
            </a:r>
            <a:r>
              <a:rPr lang="en-GB" dirty="0" smtClean="0"/>
              <a:t>(McDaniel, 2007).</a:t>
            </a:r>
            <a:endParaRPr lang="en-GB" dirty="0"/>
          </a:p>
        </p:txBody>
      </p:sp>
    </p:spTree>
    <p:extLst>
      <p:ext uri="{BB962C8B-B14F-4D97-AF65-F5344CB8AC3E}">
        <p14:creationId xmlns:p14="http://schemas.microsoft.com/office/powerpoint/2010/main" val="30569822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Analysing the Context</a:t>
            </a:r>
            <a:endParaRPr lang="en-GB" dirty="0"/>
          </a:p>
        </p:txBody>
      </p:sp>
      <p:sp>
        <p:nvSpPr>
          <p:cNvPr id="6" name="Text Placeholder 5"/>
          <p:cNvSpPr>
            <a:spLocks noGrp="1"/>
          </p:cNvSpPr>
          <p:nvPr>
            <p:ph type="body" sz="half" idx="2"/>
          </p:nvPr>
        </p:nvSpPr>
        <p:spPr/>
        <p:txBody>
          <a:bodyPr/>
          <a:lstStyle/>
          <a:p>
            <a:r>
              <a:rPr lang="en-GB" dirty="0" smtClean="0"/>
              <a:t>A framework for understanding decision making context.</a:t>
            </a:r>
            <a:endParaRPr lang="en-GB" dirty="0"/>
          </a:p>
        </p:txBody>
      </p:sp>
      <p:pic>
        <p:nvPicPr>
          <p:cNvPr id="3" name="Picture Placeholder 2"/>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l="13754" r="13754"/>
          <a:stretch>
            <a:fillRect/>
          </a:stretch>
        </p:blipFill>
        <p:spPr/>
      </p:pic>
    </p:spTree>
    <p:extLst>
      <p:ext uri="{BB962C8B-B14F-4D97-AF65-F5344CB8AC3E}">
        <p14:creationId xmlns:p14="http://schemas.microsoft.com/office/powerpoint/2010/main" val="1890173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Cynefin Framework</a:t>
            </a:r>
            <a:endParaRPr lang="en-GB" dirty="0"/>
          </a:p>
        </p:txBody>
      </p:sp>
      <p:pic>
        <p:nvPicPr>
          <p:cNvPr id="7" name="Content Placeholder 6">
            <a:hlinkClick r:id="rId2"/>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721894" y="1127125"/>
            <a:ext cx="4486275" cy="4467225"/>
          </a:xfrm>
        </p:spPr>
      </p:pic>
      <p:sp>
        <p:nvSpPr>
          <p:cNvPr id="6" name="Text Placeholder 5"/>
          <p:cNvSpPr>
            <a:spLocks noGrp="1"/>
          </p:cNvSpPr>
          <p:nvPr>
            <p:ph type="body" sz="half" idx="2"/>
          </p:nvPr>
        </p:nvSpPr>
        <p:spPr/>
        <p:txBody>
          <a:bodyPr/>
          <a:lstStyle/>
          <a:p>
            <a:r>
              <a:rPr lang="en-GB" dirty="0" smtClean="0"/>
              <a:t>This is a useful framework for contextualising a problem.</a:t>
            </a:r>
          </a:p>
          <a:p>
            <a:r>
              <a:rPr lang="en-GB" dirty="0" smtClean="0"/>
              <a:t>Start by asking is the problem I am trying to solve:</a:t>
            </a:r>
          </a:p>
          <a:p>
            <a:pPr marL="285750" indent="-285750">
              <a:buFont typeface="Arial" panose="020B0604020202020204" pitchFamily="34" charset="0"/>
              <a:buChar char="•"/>
            </a:pPr>
            <a:r>
              <a:rPr lang="en-GB" dirty="0" smtClean="0"/>
              <a:t>Obvious</a:t>
            </a:r>
            <a:endParaRPr lang="en-GB" dirty="0" smtClean="0"/>
          </a:p>
          <a:p>
            <a:pPr marL="285750" indent="-285750">
              <a:buFont typeface="Arial" panose="020B0604020202020204" pitchFamily="34" charset="0"/>
              <a:buChar char="•"/>
            </a:pPr>
            <a:r>
              <a:rPr lang="en-GB" dirty="0" smtClean="0"/>
              <a:t>Complicated</a:t>
            </a:r>
          </a:p>
          <a:p>
            <a:pPr marL="285750" indent="-285750">
              <a:buFont typeface="Arial" panose="020B0604020202020204" pitchFamily="34" charset="0"/>
              <a:buChar char="•"/>
            </a:pPr>
            <a:r>
              <a:rPr lang="en-GB" dirty="0" smtClean="0"/>
              <a:t>Complex</a:t>
            </a:r>
          </a:p>
          <a:p>
            <a:pPr marL="285750" indent="-285750">
              <a:buFont typeface="Arial" panose="020B0604020202020204" pitchFamily="34" charset="0"/>
              <a:buChar char="•"/>
            </a:pPr>
            <a:r>
              <a:rPr lang="en-GB" dirty="0" smtClean="0"/>
              <a:t>Chaos</a:t>
            </a:r>
            <a:endParaRPr lang="en-GB" dirty="0"/>
          </a:p>
        </p:txBody>
      </p:sp>
      <p:sp>
        <p:nvSpPr>
          <p:cNvPr id="2" name="TextBox 1"/>
          <p:cNvSpPr txBox="1"/>
          <p:nvPr/>
        </p:nvSpPr>
        <p:spPr>
          <a:xfrm>
            <a:off x="6444208" y="3717032"/>
            <a:ext cx="1224136" cy="461665"/>
          </a:xfrm>
          <a:prstGeom prst="rect">
            <a:avLst/>
          </a:prstGeom>
          <a:solidFill>
            <a:schemeClr val="bg1"/>
          </a:solidFill>
        </p:spPr>
        <p:txBody>
          <a:bodyPr wrap="square" rtlCol="0">
            <a:spAutoFit/>
          </a:bodyPr>
          <a:lstStyle/>
          <a:p>
            <a:r>
              <a:rPr lang="en-GB" sz="2400" b="1" dirty="0" smtClean="0"/>
              <a:t>Obvious</a:t>
            </a:r>
            <a:endParaRPr lang="en-GB" sz="2400" b="1" dirty="0"/>
          </a:p>
        </p:txBody>
      </p:sp>
    </p:spTree>
    <p:extLst>
      <p:ext uri="{BB962C8B-B14F-4D97-AF65-F5344CB8AC3E}">
        <p14:creationId xmlns:p14="http://schemas.microsoft.com/office/powerpoint/2010/main" val="5226672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Which domain?</a:t>
            </a:r>
            <a:endParaRPr lang="en-GB" dirty="0"/>
          </a:p>
        </p:txBody>
      </p:sp>
      <p:sp>
        <p:nvSpPr>
          <p:cNvPr id="9" name="Text Placeholder 8"/>
          <p:cNvSpPr>
            <a:spLocks noGrp="1"/>
          </p:cNvSpPr>
          <p:nvPr>
            <p:ph type="body" sz="half" idx="2"/>
          </p:nvPr>
        </p:nvSpPr>
        <p:spPr/>
        <p:txBody>
          <a:bodyPr/>
          <a:lstStyle/>
          <a:p>
            <a:r>
              <a:rPr lang="en-GB" dirty="0" smtClean="0"/>
              <a:t>Are recycling decisions:</a:t>
            </a:r>
          </a:p>
          <a:p>
            <a:pPr marL="285750" indent="-285750">
              <a:buFont typeface="Arial" panose="020B0604020202020204" pitchFamily="34" charset="0"/>
              <a:buChar char="•"/>
            </a:pPr>
            <a:r>
              <a:rPr lang="en-GB" dirty="0" smtClean="0"/>
              <a:t>Obvious?</a:t>
            </a:r>
          </a:p>
          <a:p>
            <a:pPr marL="285750" indent="-285750">
              <a:buFont typeface="Arial" panose="020B0604020202020204" pitchFamily="34" charset="0"/>
              <a:buChar char="•"/>
            </a:pPr>
            <a:r>
              <a:rPr lang="en-GB" dirty="0" smtClean="0"/>
              <a:t>Complicated?</a:t>
            </a:r>
          </a:p>
          <a:p>
            <a:pPr marL="285750" indent="-285750">
              <a:buFont typeface="Arial" panose="020B0604020202020204" pitchFamily="34" charset="0"/>
              <a:buChar char="•"/>
            </a:pPr>
            <a:r>
              <a:rPr lang="en-GB" dirty="0" smtClean="0"/>
              <a:t>Complex?</a:t>
            </a:r>
          </a:p>
          <a:p>
            <a:pPr marL="285750" indent="-285750">
              <a:buFont typeface="Arial" panose="020B0604020202020204" pitchFamily="34" charset="0"/>
              <a:buChar char="•"/>
            </a:pPr>
            <a:r>
              <a:rPr lang="en-GB" dirty="0" smtClean="0"/>
              <a:t>Chaotic?</a:t>
            </a:r>
            <a:endParaRPr lang="en-GB" dirty="0"/>
          </a:p>
        </p:txBody>
      </p:sp>
      <p:pic>
        <p:nvPicPr>
          <p:cNvPr id="1026" name="Picture 2" descr="Image result for recycl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1840" y="116632"/>
            <a:ext cx="5599733" cy="4326712"/>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3563888" y="4615642"/>
            <a:ext cx="5256584"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Can it be recycled?</a:t>
            </a:r>
          </a:p>
          <a:p>
            <a:pPr marL="285750" indent="-285750">
              <a:buFont typeface="Arial" panose="020B0604020202020204" pitchFamily="34" charset="0"/>
              <a:buChar char="•"/>
            </a:pPr>
            <a:r>
              <a:rPr lang="en-GB" sz="2400" dirty="0" smtClean="0"/>
              <a:t>Which bin does it go in?</a:t>
            </a:r>
          </a:p>
          <a:p>
            <a:pPr marL="285750" indent="-285750">
              <a:buFont typeface="Arial" panose="020B0604020202020204" pitchFamily="34" charset="0"/>
              <a:buChar char="•"/>
            </a:pPr>
            <a:r>
              <a:rPr lang="en-GB" sz="2400" dirty="0" smtClean="0"/>
              <a:t>How can we change behaviour to get people to recycle more effectively?</a:t>
            </a:r>
            <a:endParaRPr lang="en-GB" sz="2400" dirty="0"/>
          </a:p>
        </p:txBody>
      </p:sp>
    </p:spTree>
    <p:extLst>
      <p:ext uri="{BB962C8B-B14F-4D97-AF65-F5344CB8AC3E}">
        <p14:creationId xmlns:p14="http://schemas.microsoft.com/office/powerpoint/2010/main" val="10197378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Complex Problem Solving</a:t>
            </a:r>
            <a:endParaRPr lang="en-GB" dirty="0"/>
          </a:p>
        </p:txBody>
      </p:sp>
      <p:sp>
        <p:nvSpPr>
          <p:cNvPr id="7" name="Text Placeholder 6"/>
          <p:cNvSpPr>
            <a:spLocks noGrp="1"/>
          </p:cNvSpPr>
          <p:nvPr>
            <p:ph type="body" sz="half" idx="2"/>
          </p:nvPr>
        </p:nvSpPr>
        <p:spPr/>
        <p:txBody>
          <a:bodyPr/>
          <a:lstStyle/>
          <a:p>
            <a:r>
              <a:rPr lang="en-GB" dirty="0" smtClean="0"/>
              <a:t>Design Thinking: New Innovative Thinking for New Problems</a:t>
            </a:r>
            <a:endParaRPr lang="en-GB" dirty="0"/>
          </a:p>
        </p:txBody>
      </p:sp>
      <p:pic>
        <p:nvPicPr>
          <p:cNvPr id="9" name="Picture 8"/>
          <p:cNvPicPr>
            <a:picLocks noChangeAspect="1"/>
          </p:cNvPicPr>
          <p:nvPr/>
        </p:nvPicPr>
        <p:blipFill>
          <a:blip r:embed="rId2"/>
          <a:stretch>
            <a:fillRect/>
          </a:stretch>
        </p:blipFill>
        <p:spPr>
          <a:xfrm>
            <a:off x="0" y="1412776"/>
            <a:ext cx="9129136" cy="3491458"/>
          </a:xfrm>
          <a:prstGeom prst="rect">
            <a:avLst/>
          </a:prstGeom>
        </p:spPr>
      </p:pic>
      <p:sp>
        <p:nvSpPr>
          <p:cNvPr id="10" name="Rectangle 9"/>
          <p:cNvSpPr/>
          <p:nvPr/>
        </p:nvSpPr>
        <p:spPr>
          <a:xfrm>
            <a:off x="0" y="0"/>
            <a:ext cx="9144000" cy="1412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024576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Design Thinking</a:t>
            </a:r>
            <a:endParaRPr lang="en-GB" dirty="0"/>
          </a:p>
        </p:txBody>
      </p:sp>
      <p:pic>
        <p:nvPicPr>
          <p:cNvPr id="5" name="Content Placeholder 4">
            <a:hlinkClick r:id="rId2"/>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491880" y="195219"/>
            <a:ext cx="5008563" cy="3756421"/>
          </a:xfrm>
        </p:spPr>
      </p:pic>
      <p:sp>
        <p:nvSpPr>
          <p:cNvPr id="4" name="Text Placeholder 3"/>
          <p:cNvSpPr>
            <a:spLocks noGrp="1"/>
          </p:cNvSpPr>
          <p:nvPr>
            <p:ph type="body" sz="half" idx="2"/>
          </p:nvPr>
        </p:nvSpPr>
        <p:spPr>
          <a:xfrm>
            <a:off x="3203848" y="4221088"/>
            <a:ext cx="5832648" cy="2292251"/>
          </a:xfrm>
        </p:spPr>
        <p:txBody>
          <a:bodyPr>
            <a:noAutofit/>
          </a:bodyPr>
          <a:lstStyle/>
          <a:p>
            <a:r>
              <a:rPr lang="en-GB" sz="2000" dirty="0" smtClean="0">
                <a:solidFill>
                  <a:schemeClr val="tx1"/>
                </a:solidFill>
              </a:rPr>
              <a:t>Over </a:t>
            </a:r>
            <a:r>
              <a:rPr lang="en-GB" sz="2000" dirty="0">
                <a:solidFill>
                  <a:schemeClr val="tx1"/>
                </a:solidFill>
              </a:rPr>
              <a:t>recent decades, it has become crucial to develop and refine skills which allow us to understand and act on rapid changes in our environment and </a:t>
            </a:r>
            <a:r>
              <a:rPr lang="en-GB" sz="2000" dirty="0" smtClean="0">
                <a:solidFill>
                  <a:schemeClr val="tx1"/>
                </a:solidFill>
              </a:rPr>
              <a:t>behaviour. </a:t>
            </a:r>
            <a:r>
              <a:rPr lang="en-GB" sz="2000" dirty="0">
                <a:solidFill>
                  <a:schemeClr val="tx1"/>
                </a:solidFill>
              </a:rPr>
              <a:t>The world has become increasingly interconnected and complex, and design thinking offers a means to grapple with all this change in a more human-centric </a:t>
            </a:r>
            <a:r>
              <a:rPr lang="en-GB" sz="2000" dirty="0" smtClean="0">
                <a:solidFill>
                  <a:schemeClr val="tx1"/>
                </a:solidFill>
              </a:rPr>
              <a:t>manner (Interaction Design Foundation, </a:t>
            </a:r>
            <a:endParaRPr lang="en-GB" sz="2000" dirty="0">
              <a:solidFill>
                <a:schemeClr val="tx1"/>
              </a:solidFill>
            </a:endParaRPr>
          </a:p>
        </p:txBody>
      </p:sp>
      <p:sp>
        <p:nvSpPr>
          <p:cNvPr id="3" name="Rectangle 2"/>
          <p:cNvSpPr/>
          <p:nvPr/>
        </p:nvSpPr>
        <p:spPr>
          <a:xfrm>
            <a:off x="251520" y="3212976"/>
            <a:ext cx="2400300" cy="1477328"/>
          </a:xfrm>
          <a:prstGeom prst="rect">
            <a:avLst/>
          </a:prstGeom>
        </p:spPr>
        <p:txBody>
          <a:bodyPr wrap="square">
            <a:spAutoFit/>
          </a:bodyPr>
          <a:lstStyle/>
          <a:p>
            <a:r>
              <a:rPr lang="en-GB" dirty="0">
                <a:solidFill>
                  <a:schemeClr val="bg1"/>
                </a:solidFill>
              </a:rPr>
              <a:t>Design Thinking is a useful concept for identifying solutions to problems in a systematic way.</a:t>
            </a:r>
          </a:p>
        </p:txBody>
      </p:sp>
    </p:spTree>
    <p:extLst>
      <p:ext uri="{BB962C8B-B14F-4D97-AF65-F5344CB8AC3E}">
        <p14:creationId xmlns:p14="http://schemas.microsoft.com/office/powerpoint/2010/main" val="19668399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a:t>
            </a:r>
            <a:endParaRPr lang="en-GB" dirty="0"/>
          </a:p>
        </p:txBody>
      </p:sp>
      <p:sp>
        <p:nvSpPr>
          <p:cNvPr id="3" name="Content Placeholder 2"/>
          <p:cNvSpPr>
            <a:spLocks noGrp="1"/>
          </p:cNvSpPr>
          <p:nvPr>
            <p:ph idx="1"/>
          </p:nvPr>
        </p:nvSpPr>
        <p:spPr>
          <a:xfrm>
            <a:off x="3416920" y="217508"/>
            <a:ext cx="5360235" cy="5721816"/>
          </a:xfrm>
        </p:spPr>
        <p:txBody>
          <a:bodyPr>
            <a:normAutofit fontScale="92500"/>
          </a:bodyPr>
          <a:lstStyle/>
          <a:p>
            <a:r>
              <a:rPr lang="en-GB" dirty="0" smtClean="0"/>
              <a:t>Use the design thinking process to address the challenge.</a:t>
            </a:r>
          </a:p>
          <a:p>
            <a:pPr>
              <a:buFont typeface="Wingdings" panose="05000000000000000000" pitchFamily="2" charset="2"/>
              <a:buChar char="§"/>
            </a:pPr>
            <a:r>
              <a:rPr lang="en-GB" dirty="0"/>
              <a:t> </a:t>
            </a:r>
            <a:r>
              <a:rPr lang="en-GB" dirty="0" smtClean="0"/>
              <a:t>Empathy</a:t>
            </a:r>
          </a:p>
          <a:p>
            <a:r>
              <a:rPr lang="en-GB" b="1" dirty="0"/>
              <a:t>Stage 1: Empathize—</a:t>
            </a:r>
            <a:r>
              <a:rPr lang="en-GB" b="1" i="1" dirty="0"/>
              <a:t>Research Your Users' Needs</a:t>
            </a:r>
            <a:endParaRPr lang="en-GB" dirty="0"/>
          </a:p>
          <a:p>
            <a:r>
              <a:rPr lang="en-GB" dirty="0"/>
              <a:t>The first stage of the design thinking process allows you to gain an empathetic understanding of the problem you’re trying to solve, typically through user research. </a:t>
            </a:r>
            <a:endParaRPr lang="en-GB" dirty="0" smtClean="0"/>
          </a:p>
          <a:p>
            <a:r>
              <a:rPr lang="en-GB" dirty="0" smtClean="0"/>
              <a:t>Empathy </a:t>
            </a:r>
            <a:r>
              <a:rPr lang="en-GB" dirty="0"/>
              <a:t>is crucial to a human-</a:t>
            </a:r>
            <a:r>
              <a:rPr lang="en-GB" dirty="0" err="1"/>
              <a:t>centered</a:t>
            </a:r>
            <a:r>
              <a:rPr lang="en-GB" dirty="0"/>
              <a:t> design process like design thinking because it allows you to set aside your own assumptions about the world and gain real insight into users and their needs</a:t>
            </a:r>
            <a:r>
              <a:rPr lang="en-GB" dirty="0" smtClean="0"/>
              <a:t>.</a:t>
            </a:r>
          </a:p>
          <a:p>
            <a:r>
              <a:rPr lang="en-GB" dirty="0" smtClean="0"/>
              <a:t>The idea is to </a:t>
            </a:r>
            <a:r>
              <a:rPr lang="en-GB" dirty="0"/>
              <a:t>gain insights into what they need, what they want, how they behave, feel, and think, and why they demonstrate such </a:t>
            </a:r>
            <a:r>
              <a:rPr lang="en-GB" dirty="0" err="1"/>
              <a:t>behaviors</a:t>
            </a:r>
            <a:r>
              <a:rPr lang="en-GB" dirty="0"/>
              <a:t>, feelings, and thoughts when interacting with products in a real-world setting</a:t>
            </a:r>
            <a:r>
              <a:rPr lang="en-GB" dirty="0" smtClean="0"/>
              <a:t>. Follow the link to find out more about how to action the empathy phase: </a:t>
            </a:r>
            <a:endParaRPr lang="en-GB" dirty="0"/>
          </a:p>
          <a:p>
            <a:pPr marL="0" indent="0">
              <a:buNone/>
            </a:pPr>
            <a:endParaRPr lang="en-GB" dirty="0"/>
          </a:p>
        </p:txBody>
      </p:sp>
      <p:sp>
        <p:nvSpPr>
          <p:cNvPr id="4" name="Text Placeholder 3"/>
          <p:cNvSpPr>
            <a:spLocks noGrp="1"/>
          </p:cNvSpPr>
          <p:nvPr>
            <p:ph type="body" sz="half" idx="2"/>
          </p:nvPr>
        </p:nvSpPr>
        <p:spPr/>
        <p:txBody>
          <a:bodyPr>
            <a:normAutofit/>
          </a:bodyPr>
          <a:lstStyle/>
          <a:p>
            <a:r>
              <a:rPr lang="en-GB" sz="2400" dirty="0" smtClean="0"/>
              <a:t>How can we achieve more effective recycling on Swansea Business Campus?</a:t>
            </a:r>
            <a:endParaRPr lang="en-GB" sz="2400" dirty="0"/>
          </a:p>
        </p:txBody>
      </p:sp>
      <p:sp>
        <p:nvSpPr>
          <p:cNvPr id="5" name="Rectangle 4"/>
          <p:cNvSpPr/>
          <p:nvPr/>
        </p:nvSpPr>
        <p:spPr>
          <a:xfrm>
            <a:off x="3390102" y="5939324"/>
            <a:ext cx="5753898" cy="923330"/>
          </a:xfrm>
          <a:prstGeom prst="rect">
            <a:avLst/>
          </a:prstGeom>
        </p:spPr>
        <p:txBody>
          <a:bodyPr wrap="square">
            <a:spAutoFit/>
          </a:bodyPr>
          <a:lstStyle/>
          <a:p>
            <a:r>
              <a:rPr lang="en-GB" dirty="0">
                <a:hlinkClick r:id="rId2"/>
              </a:rPr>
              <a:t>https://www.interaction-design.org/literature/article/stage-1-in-the-design-thinking-process-empathise-with-your-users</a:t>
            </a:r>
            <a:endParaRPr lang="en-GB" dirty="0"/>
          </a:p>
        </p:txBody>
      </p:sp>
    </p:spTree>
    <p:extLst>
      <p:ext uri="{BB962C8B-B14F-4D97-AF65-F5344CB8AC3E}">
        <p14:creationId xmlns:p14="http://schemas.microsoft.com/office/powerpoint/2010/main" val="317118544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a:t>
            </a:r>
            <a:endParaRPr lang="en-GB" dirty="0"/>
          </a:p>
        </p:txBody>
      </p:sp>
      <p:sp>
        <p:nvSpPr>
          <p:cNvPr id="3" name="Content Placeholder 2"/>
          <p:cNvSpPr>
            <a:spLocks noGrp="1"/>
          </p:cNvSpPr>
          <p:nvPr>
            <p:ph idx="1"/>
          </p:nvPr>
        </p:nvSpPr>
        <p:spPr>
          <a:xfrm>
            <a:off x="3456750" y="404664"/>
            <a:ext cx="5009393" cy="5257800"/>
          </a:xfrm>
        </p:spPr>
        <p:txBody>
          <a:bodyPr/>
          <a:lstStyle/>
          <a:p>
            <a:r>
              <a:rPr lang="en-GB" dirty="0" smtClean="0"/>
              <a:t>Use the design thinking process to address the challenge.</a:t>
            </a:r>
          </a:p>
          <a:p>
            <a:pPr>
              <a:buFont typeface="Wingdings" panose="05000000000000000000" pitchFamily="2" charset="2"/>
              <a:buChar char="§"/>
            </a:pPr>
            <a:r>
              <a:rPr lang="en-GB" dirty="0"/>
              <a:t> </a:t>
            </a:r>
            <a:r>
              <a:rPr lang="en-GB" dirty="0" smtClean="0"/>
              <a:t>Define</a:t>
            </a:r>
          </a:p>
          <a:p>
            <a:r>
              <a:rPr lang="en-GB" b="1" dirty="0"/>
              <a:t>Stage 2: Define—</a:t>
            </a:r>
            <a:r>
              <a:rPr lang="en-GB" b="1" i="1" dirty="0"/>
              <a:t>State Your Users' Needs and Problems</a:t>
            </a:r>
            <a:endParaRPr lang="en-GB" dirty="0"/>
          </a:p>
          <a:p>
            <a:r>
              <a:rPr lang="en-GB" dirty="0"/>
              <a:t>In the Define stage, you accumulate the information you created and gathered during the Empathize stage. You </a:t>
            </a:r>
            <a:r>
              <a:rPr lang="en-GB" dirty="0" smtClean="0"/>
              <a:t>analyse </a:t>
            </a:r>
            <a:r>
              <a:rPr lang="en-GB" dirty="0"/>
              <a:t>your observations and synthesize them to define the core problems you and your team have identified so far. </a:t>
            </a:r>
            <a:endParaRPr lang="en-GB" dirty="0" smtClean="0"/>
          </a:p>
          <a:p>
            <a:r>
              <a:rPr lang="en-GB" dirty="0" smtClean="0"/>
              <a:t>You </a:t>
            </a:r>
            <a:r>
              <a:rPr lang="en-GB" dirty="0"/>
              <a:t>should always seek to define the problem statement in a </a:t>
            </a:r>
            <a:r>
              <a:rPr lang="en-GB" dirty="0" smtClean="0"/>
              <a:t>human-centred </a:t>
            </a:r>
            <a:r>
              <a:rPr lang="en-GB" dirty="0"/>
              <a:t>manner as you do this</a:t>
            </a:r>
            <a:r>
              <a:rPr lang="en-GB" dirty="0" smtClean="0"/>
              <a:t>. Follow the link for more on how to write a problem statement. </a:t>
            </a:r>
          </a:p>
          <a:p>
            <a:endParaRPr lang="en-GB" dirty="0"/>
          </a:p>
          <a:p>
            <a:endParaRPr lang="en-GB" dirty="0"/>
          </a:p>
          <a:p>
            <a:pPr marL="0" indent="0">
              <a:buNone/>
            </a:pPr>
            <a:endParaRPr lang="en-GB" dirty="0"/>
          </a:p>
        </p:txBody>
      </p:sp>
      <p:sp>
        <p:nvSpPr>
          <p:cNvPr id="4" name="Text Placeholder 3"/>
          <p:cNvSpPr>
            <a:spLocks noGrp="1"/>
          </p:cNvSpPr>
          <p:nvPr>
            <p:ph type="body" sz="half" idx="2"/>
          </p:nvPr>
        </p:nvSpPr>
        <p:spPr/>
        <p:txBody>
          <a:bodyPr>
            <a:normAutofit/>
          </a:bodyPr>
          <a:lstStyle/>
          <a:p>
            <a:r>
              <a:rPr lang="en-GB" sz="2400" dirty="0" smtClean="0"/>
              <a:t>How can we achieve more effective recycling on Swansea Business Campus?</a:t>
            </a:r>
            <a:endParaRPr lang="en-GB" sz="2400" dirty="0"/>
          </a:p>
        </p:txBody>
      </p:sp>
      <p:sp>
        <p:nvSpPr>
          <p:cNvPr id="5" name="Rectangle 4"/>
          <p:cNvSpPr/>
          <p:nvPr/>
        </p:nvSpPr>
        <p:spPr>
          <a:xfrm>
            <a:off x="3456750" y="5445224"/>
            <a:ext cx="5432243" cy="1200329"/>
          </a:xfrm>
          <a:prstGeom prst="rect">
            <a:avLst/>
          </a:prstGeom>
        </p:spPr>
        <p:txBody>
          <a:bodyPr wrap="square">
            <a:spAutoFit/>
          </a:bodyPr>
          <a:lstStyle/>
          <a:p>
            <a:r>
              <a:rPr lang="en-GB" dirty="0" smtClean="0">
                <a:hlinkClick r:id="rId2"/>
              </a:rPr>
              <a:t>https</a:t>
            </a:r>
            <a:r>
              <a:rPr lang="en-GB" dirty="0">
                <a:hlinkClick r:id="rId2"/>
              </a:rPr>
              <a:t>://www.interaction-design.org/literature/article/stage-2-in-the-design-thinking-process-define-the-problem-and-interpret-the-results</a:t>
            </a:r>
            <a:endParaRPr lang="en-GB" dirty="0"/>
          </a:p>
        </p:txBody>
      </p:sp>
    </p:spTree>
    <p:extLst>
      <p:ext uri="{BB962C8B-B14F-4D97-AF65-F5344CB8AC3E}">
        <p14:creationId xmlns:p14="http://schemas.microsoft.com/office/powerpoint/2010/main" val="42550036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a:t>
            </a:r>
            <a:endParaRPr lang="en-GB" dirty="0"/>
          </a:p>
        </p:txBody>
      </p:sp>
      <p:sp>
        <p:nvSpPr>
          <p:cNvPr id="3" name="Content Placeholder 2"/>
          <p:cNvSpPr>
            <a:spLocks noGrp="1"/>
          </p:cNvSpPr>
          <p:nvPr>
            <p:ph idx="1"/>
          </p:nvPr>
        </p:nvSpPr>
        <p:spPr>
          <a:xfrm>
            <a:off x="3434868" y="357235"/>
            <a:ext cx="5009393" cy="5257800"/>
          </a:xfrm>
        </p:spPr>
        <p:txBody>
          <a:bodyPr/>
          <a:lstStyle/>
          <a:p>
            <a:r>
              <a:rPr lang="en-GB" dirty="0" smtClean="0"/>
              <a:t>Use the design thinking process to address the challenge.</a:t>
            </a:r>
          </a:p>
          <a:p>
            <a:pPr>
              <a:buFont typeface="Wingdings" panose="05000000000000000000" pitchFamily="2" charset="2"/>
              <a:buChar char="§"/>
            </a:pPr>
            <a:r>
              <a:rPr lang="en-GB" dirty="0"/>
              <a:t> </a:t>
            </a:r>
            <a:r>
              <a:rPr lang="en-GB" dirty="0" smtClean="0"/>
              <a:t>Ideate</a:t>
            </a:r>
          </a:p>
          <a:p>
            <a:r>
              <a:rPr lang="en-GB" b="1" dirty="0"/>
              <a:t>Stage 3: Ideate—</a:t>
            </a:r>
            <a:r>
              <a:rPr lang="en-GB" b="1" i="1" dirty="0"/>
              <a:t>Challenge Assumptions and Create Ideas</a:t>
            </a:r>
            <a:endParaRPr lang="en-GB" dirty="0"/>
          </a:p>
          <a:p>
            <a:r>
              <a:rPr lang="en-GB" dirty="0"/>
              <a:t>Designers are ready to generate ideas as they reach the third stage of design thinking. The solid background of knowledge from the first two phases means you can start to “think outside the box”, look for alternative ways to view the problem and identify innovative solutions to the problem statement you’ve created</a:t>
            </a:r>
            <a:r>
              <a:rPr lang="en-GB" dirty="0" smtClean="0"/>
              <a:t>.</a:t>
            </a:r>
          </a:p>
          <a:p>
            <a:r>
              <a:rPr lang="en-GB" dirty="0" smtClean="0"/>
              <a:t>Find out more about how to run a successful ideation session:</a:t>
            </a:r>
            <a:endParaRPr lang="en-GB" dirty="0"/>
          </a:p>
          <a:p>
            <a:endParaRPr lang="en-GB" dirty="0"/>
          </a:p>
          <a:p>
            <a:endParaRPr lang="en-GB" dirty="0"/>
          </a:p>
          <a:p>
            <a:pPr marL="0" indent="0">
              <a:buNone/>
            </a:pPr>
            <a:endParaRPr lang="en-GB" dirty="0"/>
          </a:p>
        </p:txBody>
      </p:sp>
      <p:sp>
        <p:nvSpPr>
          <p:cNvPr id="4" name="Text Placeholder 3"/>
          <p:cNvSpPr>
            <a:spLocks noGrp="1"/>
          </p:cNvSpPr>
          <p:nvPr>
            <p:ph type="body" sz="half" idx="2"/>
          </p:nvPr>
        </p:nvSpPr>
        <p:spPr/>
        <p:txBody>
          <a:bodyPr>
            <a:normAutofit/>
          </a:bodyPr>
          <a:lstStyle/>
          <a:p>
            <a:r>
              <a:rPr lang="en-GB" sz="2400" dirty="0" smtClean="0"/>
              <a:t>How can we achieve more effective recycling on Swansea Business Campus?</a:t>
            </a:r>
            <a:endParaRPr lang="en-GB" sz="2400" dirty="0"/>
          </a:p>
        </p:txBody>
      </p:sp>
      <p:sp>
        <p:nvSpPr>
          <p:cNvPr id="5" name="Rectangle 4"/>
          <p:cNvSpPr/>
          <p:nvPr/>
        </p:nvSpPr>
        <p:spPr>
          <a:xfrm>
            <a:off x="3434868" y="5436618"/>
            <a:ext cx="5432243" cy="923330"/>
          </a:xfrm>
          <a:prstGeom prst="rect">
            <a:avLst/>
          </a:prstGeom>
        </p:spPr>
        <p:txBody>
          <a:bodyPr wrap="square">
            <a:spAutoFit/>
          </a:bodyPr>
          <a:lstStyle/>
          <a:p>
            <a:r>
              <a:rPr lang="en-GB" dirty="0">
                <a:hlinkClick r:id="rId2"/>
              </a:rPr>
              <a:t>https://www.interaction-design.org/literature/article/what-is-ideation-and-how-to-prepare-for-ideation-sessions</a:t>
            </a:r>
            <a:endParaRPr lang="en-GB" dirty="0"/>
          </a:p>
        </p:txBody>
      </p:sp>
    </p:spTree>
    <p:extLst>
      <p:ext uri="{BB962C8B-B14F-4D97-AF65-F5344CB8AC3E}">
        <p14:creationId xmlns:p14="http://schemas.microsoft.com/office/powerpoint/2010/main" val="42222674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a:t>
            </a:r>
            <a:endParaRPr lang="en-GB" dirty="0"/>
          </a:p>
        </p:txBody>
      </p:sp>
      <p:sp>
        <p:nvSpPr>
          <p:cNvPr id="3" name="Content Placeholder 2"/>
          <p:cNvSpPr>
            <a:spLocks noGrp="1"/>
          </p:cNvSpPr>
          <p:nvPr>
            <p:ph idx="1"/>
          </p:nvPr>
        </p:nvSpPr>
        <p:spPr>
          <a:xfrm>
            <a:off x="3454945" y="297180"/>
            <a:ext cx="5009393" cy="5257800"/>
          </a:xfrm>
        </p:spPr>
        <p:txBody>
          <a:bodyPr/>
          <a:lstStyle/>
          <a:p>
            <a:r>
              <a:rPr lang="en-GB" dirty="0" smtClean="0"/>
              <a:t>Use the design thinking process to address the challenge.</a:t>
            </a:r>
          </a:p>
          <a:p>
            <a:pPr>
              <a:buFont typeface="Wingdings" panose="05000000000000000000" pitchFamily="2" charset="2"/>
              <a:buChar char="§"/>
            </a:pPr>
            <a:r>
              <a:rPr lang="en-GB" dirty="0"/>
              <a:t> </a:t>
            </a:r>
            <a:r>
              <a:rPr lang="en-GB" dirty="0" smtClean="0"/>
              <a:t>Prototype</a:t>
            </a:r>
          </a:p>
          <a:p>
            <a:r>
              <a:rPr lang="en-GB" b="1" dirty="0"/>
              <a:t>Stage 4: Prototype—</a:t>
            </a:r>
            <a:r>
              <a:rPr lang="en-GB" b="1" i="1" dirty="0"/>
              <a:t>Start to Create Solutions</a:t>
            </a:r>
            <a:endParaRPr lang="en-GB" dirty="0"/>
          </a:p>
          <a:p>
            <a:r>
              <a:rPr lang="en-GB" dirty="0"/>
              <a:t>This is an experimental phase, and the aim is to identify the best possible solution for each of the problems identified during the first three stages. Design teams will produce a number of inexpensive, scaled-down versions of the product (or specific features found within the product) to investigate the problem solutions generated in the previous stage.</a:t>
            </a:r>
          </a:p>
          <a:p>
            <a:r>
              <a:rPr lang="en-GB" dirty="0" smtClean="0"/>
              <a:t>Learn about common prototype methods:</a:t>
            </a:r>
            <a:endParaRPr lang="en-GB" dirty="0"/>
          </a:p>
          <a:p>
            <a:pPr marL="0" indent="0">
              <a:buNone/>
            </a:pPr>
            <a:endParaRPr lang="en-GB" dirty="0"/>
          </a:p>
        </p:txBody>
      </p:sp>
      <p:sp>
        <p:nvSpPr>
          <p:cNvPr id="4" name="Text Placeholder 3"/>
          <p:cNvSpPr>
            <a:spLocks noGrp="1"/>
          </p:cNvSpPr>
          <p:nvPr>
            <p:ph type="body" sz="half" idx="2"/>
          </p:nvPr>
        </p:nvSpPr>
        <p:spPr/>
        <p:txBody>
          <a:bodyPr>
            <a:normAutofit/>
          </a:bodyPr>
          <a:lstStyle/>
          <a:p>
            <a:r>
              <a:rPr lang="en-GB" sz="2400" dirty="0" smtClean="0"/>
              <a:t>How can we achieve more effective recycling on Swansea Business Campus?</a:t>
            </a:r>
            <a:endParaRPr lang="en-GB" sz="2400" dirty="0"/>
          </a:p>
        </p:txBody>
      </p:sp>
      <p:sp>
        <p:nvSpPr>
          <p:cNvPr id="5" name="Rectangle 4"/>
          <p:cNvSpPr/>
          <p:nvPr/>
        </p:nvSpPr>
        <p:spPr>
          <a:xfrm>
            <a:off x="3454945" y="5093315"/>
            <a:ext cx="5432243" cy="923330"/>
          </a:xfrm>
          <a:prstGeom prst="rect">
            <a:avLst/>
          </a:prstGeom>
        </p:spPr>
        <p:txBody>
          <a:bodyPr wrap="square">
            <a:spAutoFit/>
          </a:bodyPr>
          <a:lstStyle/>
          <a:p>
            <a:r>
              <a:rPr lang="en-GB" dirty="0">
                <a:hlinkClick r:id="rId2"/>
              </a:rPr>
              <a:t>https://www.interaction-design.org/literature/article/prototyping-learn-eight-common-methods-and-best-practices</a:t>
            </a:r>
            <a:endParaRPr lang="en-GB" dirty="0"/>
          </a:p>
        </p:txBody>
      </p:sp>
    </p:spTree>
    <p:extLst>
      <p:ext uri="{BB962C8B-B14F-4D97-AF65-F5344CB8AC3E}">
        <p14:creationId xmlns:p14="http://schemas.microsoft.com/office/powerpoint/2010/main" val="359281235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a:t>
            </a:r>
            <a:endParaRPr lang="en-GB" dirty="0"/>
          </a:p>
        </p:txBody>
      </p:sp>
      <p:sp>
        <p:nvSpPr>
          <p:cNvPr id="3" name="Content Placeholder 2"/>
          <p:cNvSpPr>
            <a:spLocks noGrp="1"/>
          </p:cNvSpPr>
          <p:nvPr>
            <p:ph idx="1"/>
          </p:nvPr>
        </p:nvSpPr>
        <p:spPr>
          <a:xfrm>
            <a:off x="3450923" y="404664"/>
            <a:ext cx="5009393" cy="5257800"/>
          </a:xfrm>
        </p:spPr>
        <p:txBody>
          <a:bodyPr/>
          <a:lstStyle/>
          <a:p>
            <a:r>
              <a:rPr lang="en-GB" dirty="0" smtClean="0"/>
              <a:t>Use the design thinking process to address the challenge.</a:t>
            </a:r>
          </a:p>
          <a:p>
            <a:pPr>
              <a:buFont typeface="Wingdings" panose="05000000000000000000" pitchFamily="2" charset="2"/>
              <a:buChar char="§"/>
            </a:pPr>
            <a:r>
              <a:rPr lang="en-GB" dirty="0"/>
              <a:t> </a:t>
            </a:r>
            <a:r>
              <a:rPr lang="en-GB" dirty="0" smtClean="0"/>
              <a:t>Test</a:t>
            </a:r>
          </a:p>
          <a:p>
            <a:r>
              <a:rPr lang="en-GB" b="1" dirty="0" smtClean="0"/>
              <a:t>Stage </a:t>
            </a:r>
            <a:r>
              <a:rPr lang="en-GB" b="1" dirty="0"/>
              <a:t>5: Test—</a:t>
            </a:r>
            <a:r>
              <a:rPr lang="en-GB" b="1" i="1" dirty="0"/>
              <a:t>Try Your Solutions Out</a:t>
            </a:r>
            <a:endParaRPr lang="en-GB" dirty="0"/>
          </a:p>
          <a:p>
            <a:r>
              <a:rPr lang="en-GB" dirty="0"/>
              <a:t>Designers or evaluators rigorously test the complete product using the best solutions identified in the Prototype phase. This is the final phase of the model but, in an iterative process such as design thinking, the results generated are often used to </a:t>
            </a:r>
            <a:r>
              <a:rPr lang="en-GB" i="1" dirty="0"/>
              <a:t>redefine </a:t>
            </a:r>
            <a:r>
              <a:rPr lang="en-GB" dirty="0"/>
              <a:t>one or more further problems. Designers can then choose to return to previous stages in the process to make further iterations, alterations and refinements to rule out alternative solutions.</a:t>
            </a:r>
          </a:p>
          <a:p>
            <a:endParaRPr lang="en-GB" dirty="0"/>
          </a:p>
          <a:p>
            <a:endParaRPr lang="en-GB" dirty="0"/>
          </a:p>
          <a:p>
            <a:pPr marL="0" indent="0">
              <a:buNone/>
            </a:pPr>
            <a:endParaRPr lang="en-GB" dirty="0"/>
          </a:p>
        </p:txBody>
      </p:sp>
      <p:sp>
        <p:nvSpPr>
          <p:cNvPr id="4" name="Text Placeholder 3"/>
          <p:cNvSpPr>
            <a:spLocks noGrp="1"/>
          </p:cNvSpPr>
          <p:nvPr>
            <p:ph type="body" sz="half" idx="2"/>
          </p:nvPr>
        </p:nvSpPr>
        <p:spPr/>
        <p:txBody>
          <a:bodyPr>
            <a:normAutofit/>
          </a:bodyPr>
          <a:lstStyle/>
          <a:p>
            <a:r>
              <a:rPr lang="en-GB" sz="2400" dirty="0" smtClean="0"/>
              <a:t>How can we achieve more effective recycling on Swansea Business Campus?</a:t>
            </a:r>
            <a:endParaRPr lang="en-GB" sz="2400" dirty="0"/>
          </a:p>
        </p:txBody>
      </p:sp>
      <p:sp>
        <p:nvSpPr>
          <p:cNvPr id="5" name="Rectangle 4"/>
          <p:cNvSpPr/>
          <p:nvPr/>
        </p:nvSpPr>
        <p:spPr>
          <a:xfrm>
            <a:off x="3420975" y="5301208"/>
            <a:ext cx="5432243" cy="1200329"/>
          </a:xfrm>
          <a:prstGeom prst="rect">
            <a:avLst/>
          </a:prstGeom>
        </p:spPr>
        <p:txBody>
          <a:bodyPr wrap="square">
            <a:spAutoFit/>
          </a:bodyPr>
          <a:lstStyle/>
          <a:p>
            <a:r>
              <a:rPr lang="en-GB" dirty="0" smtClean="0">
                <a:hlinkClick r:id="rId2"/>
              </a:rPr>
              <a:t>https</a:t>
            </a:r>
            <a:r>
              <a:rPr lang="en-GB" dirty="0">
                <a:hlinkClick r:id="rId2"/>
              </a:rPr>
              <a:t>://www.interaction-design.org/literature/article/stage-2-in-the-design-thinking-process-define-the-problem-and-interpret-the-results</a:t>
            </a:r>
            <a:endParaRPr lang="en-GB" dirty="0"/>
          </a:p>
        </p:txBody>
      </p:sp>
    </p:spTree>
    <p:extLst>
      <p:ext uri="{BB962C8B-B14F-4D97-AF65-F5344CB8AC3E}">
        <p14:creationId xmlns:p14="http://schemas.microsoft.com/office/powerpoint/2010/main" val="51228970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Assignment </a:t>
            </a:r>
            <a:r>
              <a:rPr lang="en-GB" dirty="0" smtClean="0"/>
              <a:t>Preparation – Blog 1</a:t>
            </a:r>
            <a:endParaRPr lang="en-GB" dirty="0"/>
          </a:p>
        </p:txBody>
      </p:sp>
      <p:sp>
        <p:nvSpPr>
          <p:cNvPr id="6" name="Vertical Text Placeholder 5"/>
          <p:cNvSpPr>
            <a:spLocks noGrp="1"/>
          </p:cNvSpPr>
          <p:nvPr>
            <p:ph type="body" orient="vert" idx="1"/>
          </p:nvPr>
        </p:nvSpPr>
        <p:spPr>
          <a:xfrm>
            <a:off x="971600" y="1808820"/>
            <a:ext cx="7416824" cy="3924436"/>
          </a:xfrm>
        </p:spPr>
        <p:txBody>
          <a:bodyPr>
            <a:normAutofit/>
          </a:bodyPr>
          <a:lstStyle/>
          <a:p>
            <a:pPr>
              <a:buFont typeface="Wingdings" panose="05000000000000000000" pitchFamily="2" charset="2"/>
              <a:buChar char="§"/>
            </a:pPr>
            <a:r>
              <a:rPr lang="en-GB" dirty="0" smtClean="0"/>
              <a:t> Research </a:t>
            </a:r>
            <a:r>
              <a:rPr lang="en-GB" dirty="0" smtClean="0"/>
              <a:t>the context of leadership in the 21</a:t>
            </a:r>
            <a:r>
              <a:rPr lang="en-GB" baseline="30000" dirty="0" smtClean="0"/>
              <a:t>st</a:t>
            </a:r>
            <a:r>
              <a:rPr lang="en-GB" dirty="0" smtClean="0"/>
              <a:t> century. You should refer to VUCA, complexity, megatrends and CAS.</a:t>
            </a:r>
          </a:p>
          <a:p>
            <a:pPr>
              <a:buFont typeface="Wingdings" panose="05000000000000000000" pitchFamily="2" charset="2"/>
              <a:buChar char="§"/>
            </a:pPr>
            <a:r>
              <a:rPr lang="en-GB" dirty="0" smtClean="0"/>
              <a:t> Before </a:t>
            </a:r>
            <a:r>
              <a:rPr lang="en-GB" dirty="0" smtClean="0"/>
              <a:t>class next week, write </a:t>
            </a:r>
            <a:r>
              <a:rPr lang="en-GB" dirty="0" smtClean="0"/>
              <a:t>the first part of your introduction which contextualises your response to the question.</a:t>
            </a:r>
            <a:r>
              <a:rPr lang="en-GB" dirty="0" smtClean="0"/>
              <a:t> </a:t>
            </a:r>
            <a:r>
              <a:rPr lang="en-GB" dirty="0" smtClean="0"/>
              <a:t>(100-200 words)</a:t>
            </a:r>
          </a:p>
          <a:p>
            <a:pPr>
              <a:buFont typeface="Wingdings" panose="05000000000000000000" pitchFamily="2" charset="2"/>
              <a:buChar char="§"/>
            </a:pPr>
            <a:r>
              <a:rPr lang="en-GB" dirty="0" smtClean="0"/>
              <a:t> Read </a:t>
            </a:r>
            <a:r>
              <a:rPr lang="en-GB" dirty="0" smtClean="0"/>
              <a:t>the contributions of some others. What is good not so good about them. Comment if you like.  </a:t>
            </a:r>
            <a:endParaRPr lang="en-GB" dirty="0" smtClean="0"/>
          </a:p>
          <a:p>
            <a:pPr>
              <a:buFont typeface="Wingdings" panose="05000000000000000000" pitchFamily="2" charset="2"/>
              <a:buChar char="§"/>
            </a:pPr>
            <a:r>
              <a:rPr lang="en-GB" dirty="0" smtClean="0"/>
              <a:t> You will be awarded 3 marks for a blog and 2 marks for your engagement with the work of others. </a:t>
            </a:r>
            <a:endParaRPr lang="en-GB" dirty="0" smtClean="0"/>
          </a:p>
          <a:p>
            <a:endParaRPr lang="en-GB" dirty="0" smtClean="0"/>
          </a:p>
          <a:p>
            <a:endParaRPr lang="en-GB" dirty="0"/>
          </a:p>
        </p:txBody>
      </p:sp>
      <p:sp>
        <p:nvSpPr>
          <p:cNvPr id="4" name="Slide Number Placeholder 3"/>
          <p:cNvSpPr>
            <a:spLocks noGrp="1"/>
          </p:cNvSpPr>
          <p:nvPr>
            <p:ph type="sldNum" sz="quarter" idx="15"/>
          </p:nvPr>
        </p:nvSpPr>
        <p:spPr>
          <a:xfrm>
            <a:off x="6192180" y="4952972"/>
            <a:ext cx="1645920" cy="1047779"/>
          </a:xfrm>
        </p:spPr>
        <p:txBody>
          <a:bodyPr/>
          <a:lstStyle/>
          <a:p>
            <a:fld id="{AC82685A-BD3A-4230-8D85-804689F67293}" type="slidenum">
              <a:rPr lang="en-GB" smtClean="0"/>
              <a:t>16</a:t>
            </a:fld>
            <a:endParaRPr lang="en-GB" dirty="0"/>
          </a:p>
        </p:txBody>
      </p:sp>
    </p:spTree>
    <p:extLst>
      <p:ext uri="{BB962C8B-B14F-4D97-AF65-F5344CB8AC3E}">
        <p14:creationId xmlns:p14="http://schemas.microsoft.com/office/powerpoint/2010/main" val="83127073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Vertical Text Placeholder 2"/>
          <p:cNvSpPr>
            <a:spLocks noGrp="1"/>
          </p:cNvSpPr>
          <p:nvPr>
            <p:ph type="body" orient="vert" idx="1"/>
          </p:nvPr>
        </p:nvSpPr>
        <p:spPr>
          <a:xfrm>
            <a:off x="405584" y="1844824"/>
            <a:ext cx="8318832" cy="3672410"/>
          </a:xfrm>
        </p:spPr>
        <p:txBody>
          <a:bodyPr>
            <a:normAutofit fontScale="92500" lnSpcReduction="20000"/>
          </a:bodyPr>
          <a:lstStyle/>
          <a:p>
            <a:r>
              <a:rPr lang="en-US" dirty="0" smtClean="0"/>
              <a:t>Cognitive Edge (2020) Cynefin Framework Introduction. [Video] Available at: </a:t>
            </a:r>
            <a:r>
              <a:rPr lang="en-GB" dirty="0" smtClean="0">
                <a:hlinkClick r:id="rId2"/>
              </a:rPr>
              <a:t>https</a:t>
            </a:r>
            <a:r>
              <a:rPr lang="en-GB" dirty="0">
                <a:hlinkClick r:id="rId2"/>
              </a:rPr>
              <a:t>://cognitive-edge.com/videos/cynefin-framework-introduction</a:t>
            </a:r>
            <a:r>
              <a:rPr lang="en-GB" dirty="0" smtClean="0">
                <a:hlinkClick r:id="rId2"/>
              </a:rPr>
              <a:t>/</a:t>
            </a:r>
            <a:r>
              <a:rPr lang="en-GB" dirty="0" smtClean="0"/>
              <a:t> (Accessed 30 January 2020).</a:t>
            </a:r>
            <a:endParaRPr lang="en-US" dirty="0" smtClean="0"/>
          </a:p>
          <a:p>
            <a:r>
              <a:rPr lang="en-US" dirty="0" smtClean="0"/>
              <a:t>Interaction Design Foundation (2019) </a:t>
            </a:r>
            <a:r>
              <a:rPr lang="en-US" i="1" dirty="0" smtClean="0"/>
              <a:t>Design Thinking</a:t>
            </a:r>
            <a:r>
              <a:rPr lang="en-US" dirty="0" smtClean="0"/>
              <a:t>. Available at: </a:t>
            </a:r>
            <a:r>
              <a:rPr lang="en-GB" dirty="0">
                <a:hlinkClick r:id="rId3"/>
              </a:rPr>
              <a:t>https://</a:t>
            </a:r>
            <a:r>
              <a:rPr lang="en-GB" dirty="0" smtClean="0">
                <a:hlinkClick r:id="rId3"/>
              </a:rPr>
              <a:t>www.interaction-design.org/literature/topics/design-thinking</a:t>
            </a:r>
            <a:r>
              <a:rPr lang="en-GB" dirty="0" smtClean="0"/>
              <a:t> (Accessed 30 January  2019).</a:t>
            </a:r>
          </a:p>
          <a:p>
            <a:r>
              <a:rPr lang="en-US" dirty="0"/>
              <a:t>Kovacs, L. C. &amp; Corrie, S. (2017) Executive coaching in an era of complexity. Study 1. Does executive coaching work and if so how? A realistic evaluation</a:t>
            </a:r>
            <a:r>
              <a:rPr lang="en-US" dirty="0" smtClean="0"/>
              <a:t>. </a:t>
            </a:r>
            <a:r>
              <a:rPr lang="en-GB" i="1" dirty="0"/>
              <a:t>International Coaching Psychology </a:t>
            </a:r>
            <a:r>
              <a:rPr lang="en-GB" i="1" dirty="0" smtClean="0"/>
              <a:t>Review.</a:t>
            </a:r>
            <a:r>
              <a:rPr lang="en-US" dirty="0" smtClean="0"/>
              <a:t> </a:t>
            </a:r>
            <a:r>
              <a:rPr lang="en-US" dirty="0"/>
              <a:t>12(2), pp. 74-89.</a:t>
            </a:r>
            <a:endParaRPr lang="en-GB" dirty="0"/>
          </a:p>
          <a:p>
            <a:r>
              <a:rPr lang="en-US" dirty="0" smtClean="0"/>
              <a:t>McDaniel</a:t>
            </a:r>
            <a:r>
              <a:rPr lang="en-US" dirty="0"/>
              <a:t>, R. R. (2007) Management Strategies for Complex Adaptive Systems. </a:t>
            </a:r>
            <a:r>
              <a:rPr lang="en-US" i="1" dirty="0"/>
              <a:t>Performance Improvement Quarterly, </a:t>
            </a:r>
            <a:r>
              <a:rPr lang="en-US" dirty="0"/>
              <a:t>20(2), pp. 21-42.</a:t>
            </a:r>
            <a:endParaRPr lang="en-GB" dirty="0"/>
          </a:p>
          <a:p>
            <a:r>
              <a:rPr lang="en-US" dirty="0" err="1"/>
              <a:t>Snowdon</a:t>
            </a:r>
            <a:r>
              <a:rPr lang="en-US" dirty="0"/>
              <a:t>, D. J. &amp; Boone, M. J. (2007) A Leader's Framework for Decision Making. </a:t>
            </a:r>
            <a:r>
              <a:rPr lang="en-US" i="1" dirty="0"/>
              <a:t>Harvard Business Review</a:t>
            </a:r>
            <a:r>
              <a:rPr lang="en-US" dirty="0"/>
              <a:t>, November</a:t>
            </a:r>
            <a:r>
              <a:rPr lang="en-US" dirty="0" smtClean="0"/>
              <a:t>.</a:t>
            </a:r>
          </a:p>
          <a:p>
            <a:endParaRPr lang="en-GB" dirty="0"/>
          </a:p>
        </p:txBody>
      </p:sp>
    </p:spTree>
    <p:extLst>
      <p:ext uri="{BB962C8B-B14F-4D97-AF65-F5344CB8AC3E}">
        <p14:creationId xmlns:p14="http://schemas.microsoft.com/office/powerpoint/2010/main" val="516020505"/>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8906</TotalTime>
  <Words>1216</Words>
  <Application>Microsoft Office PowerPoint</Application>
  <PresentationFormat>On-screen Show (4:3)</PresentationFormat>
  <Paragraphs>118</Paragraphs>
  <Slides>17</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Calibri Light</vt:lpstr>
      <vt:lpstr>Helvetica</vt:lpstr>
      <vt:lpstr>Tahoma</vt:lpstr>
      <vt:lpstr>Wingdings</vt:lpstr>
      <vt:lpstr>Retrospect</vt:lpstr>
      <vt:lpstr>PowerPoint Presentation</vt:lpstr>
      <vt:lpstr>Session Overview: </vt:lpstr>
      <vt:lpstr>PowerPoint Presentation</vt:lpstr>
      <vt:lpstr>Building Project</vt:lpstr>
      <vt:lpstr>Complex Adaptive Systems</vt:lpstr>
      <vt:lpstr>Analysing the Context</vt:lpstr>
      <vt:lpstr>Cynefin Framework</vt:lpstr>
      <vt:lpstr>Which domain?</vt:lpstr>
      <vt:lpstr>Complex Problem Solving</vt:lpstr>
      <vt:lpstr>Design Thinking</vt:lpstr>
      <vt:lpstr>Challenge</vt:lpstr>
      <vt:lpstr>Challenge</vt:lpstr>
      <vt:lpstr>Challenge</vt:lpstr>
      <vt:lpstr>Challenge</vt:lpstr>
      <vt:lpstr>Challenge</vt:lpstr>
      <vt:lpstr>Assignment Preparation – Blog 1</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 Purpose of Role   To support, develop and implement a L&amp;D Strategy for the UK Window Group in line with the business goals.   Design and deliver Senior Management training and Coach and support colleagues at various levels across all departments.   Partner with Managers to devise and implement innovative and efficient approaches to enhancing performance within the business.  Partner with Line Managers to identify talent and align and prepare the appropriate development plans to grow future talent.   Develop workable training solutions to meet the operational needs of the business via a combination of in-house expertise, external training plans and schedules.  Support HR functions as and when needed.</dc:title>
  <dc:creator>Flis</dc:creator>
  <cp:lastModifiedBy>Julie Hayward</cp:lastModifiedBy>
  <cp:revision>325</cp:revision>
  <dcterms:created xsi:type="dcterms:W3CDTF">2010-08-16T19:37:27Z</dcterms:created>
  <dcterms:modified xsi:type="dcterms:W3CDTF">2020-01-30T17:57:11Z</dcterms:modified>
</cp:coreProperties>
</file>