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9"/>
  </p:notesMasterIdLst>
  <p:sldIdLst>
    <p:sldId id="256" r:id="rId7"/>
    <p:sldId id="257" r:id="rId8"/>
    <p:sldId id="263" r:id="rId9"/>
    <p:sldId id="264" r:id="rId10"/>
    <p:sldId id="269" r:id="rId11"/>
    <p:sldId id="271" r:id="rId12"/>
    <p:sldId id="272" r:id="rId13"/>
    <p:sldId id="273" r:id="rId14"/>
    <p:sldId id="274" r:id="rId15"/>
    <p:sldId id="275" r:id="rId16"/>
    <p:sldId id="276" r:id="rId17"/>
    <p:sldId id="279" r:id="rId18"/>
    <p:sldId id="280" r:id="rId19"/>
    <p:sldId id="321" r:id="rId20"/>
    <p:sldId id="282" r:id="rId21"/>
    <p:sldId id="285" r:id="rId22"/>
    <p:sldId id="286" r:id="rId23"/>
    <p:sldId id="306" r:id="rId24"/>
    <p:sldId id="307" r:id="rId25"/>
    <p:sldId id="308" r:id="rId26"/>
    <p:sldId id="309" r:id="rId27"/>
    <p:sldId id="310" r:id="rId28"/>
    <p:sldId id="311" r:id="rId29"/>
    <p:sldId id="312" r:id="rId30"/>
    <p:sldId id="313" r:id="rId31"/>
    <p:sldId id="314" r:id="rId32"/>
    <p:sldId id="315" r:id="rId33"/>
    <p:sldId id="316" r:id="rId34"/>
    <p:sldId id="317" r:id="rId35"/>
    <p:sldId id="318" r:id="rId36"/>
    <p:sldId id="319" r:id="rId37"/>
    <p:sldId id="320" r:id="rId38"/>
    <p:sldId id="301" r:id="rId39"/>
    <p:sldId id="322" r:id="rId40"/>
    <p:sldId id="302" r:id="rId41"/>
    <p:sldId id="323" r:id="rId42"/>
    <p:sldId id="303" r:id="rId43"/>
    <p:sldId id="304" r:id="rId44"/>
    <p:sldId id="324" r:id="rId45"/>
    <p:sldId id="325" r:id="rId46"/>
    <p:sldId id="326" r:id="rId47"/>
    <p:sldId id="305"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2348" autoAdjust="0"/>
  </p:normalViewPr>
  <p:slideViewPr>
    <p:cSldViewPr snapToGrid="0" snapToObjects="1">
      <p:cViewPr>
        <p:scale>
          <a:sx n="91" d="100"/>
          <a:sy n="91" d="100"/>
        </p:scale>
        <p:origin x="2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8" Type="http://schemas.openxmlformats.org/officeDocument/2006/relationships/slide" Target="slides/slide2.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modSld">
      <pc:chgData name="Mark Huntly" userId="2f894ec6-1403-4f17-b28b-5f1f7519461e" providerId="ADAL" clId="{28B19D55-2B64-4018-8539-1453B0FDE5DC}" dt="2026-03-18T17:28:25.818" v="44" actId="20577"/>
      <pc:docMkLst>
        <pc:docMk/>
      </pc:docMkLst>
      <pc:sldChg chg="modSp mod">
        <pc:chgData name="Mark Huntly" userId="2f894ec6-1403-4f17-b28b-5f1f7519461e" providerId="ADAL" clId="{28B19D55-2B64-4018-8539-1453B0FDE5DC}" dt="2026-03-18T17:28:25.818" v="44" actId="20577"/>
        <pc:sldMkLst>
          <pc:docMk/>
          <pc:sldMk cId="3053837800" sldId="256"/>
        </pc:sldMkLst>
        <pc:spChg chg="mod">
          <ac:chgData name="Mark Huntly" userId="2f894ec6-1403-4f17-b28b-5f1f7519461e" providerId="ADAL" clId="{28B19D55-2B64-4018-8539-1453B0FDE5DC}" dt="2026-03-18T17:28:25.818" v="44" actId="20577"/>
          <ac:spMkLst>
            <pc:docMk/>
            <pc:sldMk cId="3053837800" sldId="256"/>
            <ac:spMk id="3" creationId="{D2F74478-4DDF-26C3-ACBF-8B87D960609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0621-F3DB-65EC-A1A0-3DB288AEC5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E0255-57AD-ED27-A6A9-0A00AC0AED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BA97A3-4F98-DCD8-138C-C4E2FA5A5E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C781B8-7A15-756D-8915-279D2F7D1777}"/>
              </a:ext>
            </a:extLst>
          </p:cNvPr>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3876083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601C4-06CE-1AB5-D182-BE4A8FED92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CA4F7-642F-9981-7A58-E41A9F8E1E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7B3992-2EE5-EC9F-4CB3-51E9C10EC7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297343-65A4-8F6A-CAA1-24C1D88C0F4D}"/>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2359035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5C5D8-C70C-C091-5BBE-76473074B3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BB529E-9E31-E53B-1EDB-DC614BAC55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90F1BD-7A80-BAEC-E727-C38C75C6C4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9B07C7E-8FE5-3053-C674-C5A0664270EC}"/>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4097571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A67AB-48C6-F9C2-E0AE-0E28FAFBF9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A4F655-5635-FF9F-F648-EF46CDF9E7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B694E8-89D5-2266-4F3D-FF6034D476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48D1AC-9105-A2A6-54DD-0CC7DBB9CB74}"/>
              </a:ext>
            </a:extLst>
          </p:cNvPr>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1968733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1A385-C1A3-074D-251D-0D45C30CC1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FE302B-7DAD-F1AA-7395-E7CFDB5770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BE4B55-B45A-9AE9-6448-5028E6865C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0C8977-2F2E-FF10-FC36-135593B66D1A}"/>
              </a:ext>
            </a:extLst>
          </p:cNvPr>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145395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A795D-F14A-2658-0F27-ED30EE8F7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61E1A-A71F-7CCE-A1DE-50D5BD851C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73631D-476B-98FD-819F-AAB3136534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E20785-0353-7E27-A43F-CA222F2A43EF}"/>
              </a:ext>
            </a:extLst>
          </p:cNvPr>
          <p:cNvSpPr>
            <a:spLocks noGrp="1"/>
          </p:cNvSpPr>
          <p:nvPr>
            <p:ph type="sldNum" sz="quarter" idx="5"/>
          </p:nvPr>
        </p:nvSpPr>
        <p:spPr/>
        <p:txBody>
          <a:bodyPr/>
          <a:lstStyle/>
          <a:p>
            <a:fld id="{57DEBEB4-0A53-4D6B-A3A8-E3F9C5B05690}" type="slidenum">
              <a:rPr lang="en-GB" smtClean="0"/>
              <a:t>8</a:t>
            </a:fld>
            <a:endParaRPr lang="en-GB"/>
          </a:p>
        </p:txBody>
      </p:sp>
    </p:spTree>
    <p:extLst>
      <p:ext uri="{BB962C8B-B14F-4D97-AF65-F5344CB8AC3E}">
        <p14:creationId xmlns:p14="http://schemas.microsoft.com/office/powerpoint/2010/main" val="1590419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76EC7-BAD2-4225-E7B3-062247BC58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2CD543-5469-FEA9-3117-112DA39EF2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AEFC0D-93F9-2F3F-7F4D-77E7B24FB5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47453F1-07CD-392C-B46A-B07D39FEC0D8}"/>
              </a:ext>
            </a:extLst>
          </p:cNvPr>
          <p:cNvSpPr>
            <a:spLocks noGrp="1"/>
          </p:cNvSpPr>
          <p:nvPr>
            <p:ph type="sldNum" sz="quarter" idx="5"/>
          </p:nvPr>
        </p:nvSpPr>
        <p:spPr/>
        <p:txBody>
          <a:bodyPr/>
          <a:lstStyle/>
          <a:p>
            <a:fld id="{57DEBEB4-0A53-4D6B-A3A8-E3F9C5B05690}" type="slidenum">
              <a:rPr lang="en-GB" smtClean="0"/>
              <a:t>9</a:t>
            </a:fld>
            <a:endParaRPr lang="en-GB"/>
          </a:p>
        </p:txBody>
      </p:sp>
    </p:spTree>
    <p:extLst>
      <p:ext uri="{BB962C8B-B14F-4D97-AF65-F5344CB8AC3E}">
        <p14:creationId xmlns:p14="http://schemas.microsoft.com/office/powerpoint/2010/main" val="210836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E4B0F-3967-361F-7F0A-75A258DA78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8B3339-B894-A98D-261C-3E76130AEF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F7BE34-0288-545F-A2B0-4EBB3AB0DF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D9DDBC-391C-4F0A-CA3D-A0C85D00081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DEBEB4-0A53-4D6B-A3A8-E3F9C5B0569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10121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C6E64-98A9-AFD4-63FF-976C55121F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C8603A-0E03-9EFD-8810-0AB3BF245F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8027A1-543E-858C-2E3C-0278DDAF84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69E9C0-696A-1E82-99A7-4CC61EEEF9BC}"/>
              </a:ext>
            </a:extLst>
          </p:cNvPr>
          <p:cNvSpPr>
            <a:spLocks noGrp="1"/>
          </p:cNvSpPr>
          <p:nvPr>
            <p:ph type="sldNum" sz="quarter" idx="5"/>
          </p:nvPr>
        </p:nvSpPr>
        <p:spPr/>
        <p:txBody>
          <a:bodyPr/>
          <a:lstStyle/>
          <a:p>
            <a:fld id="{57DEBEB4-0A53-4D6B-A3A8-E3F9C5B05690}" type="slidenum">
              <a:rPr lang="en-GB" smtClean="0"/>
              <a:t>11</a:t>
            </a:fld>
            <a:endParaRPr lang="en-GB"/>
          </a:p>
        </p:txBody>
      </p:sp>
    </p:spTree>
    <p:extLst>
      <p:ext uri="{BB962C8B-B14F-4D97-AF65-F5344CB8AC3E}">
        <p14:creationId xmlns:p14="http://schemas.microsoft.com/office/powerpoint/2010/main" val="18793016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D5518-D589-8180-E577-0B2C8ACC8D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AAF9AA-A632-51BA-019A-4FA44D59BD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FD7566-AF6B-17DD-44F3-76439B5438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8EF84C3-DD28-C786-8812-53F865B25430}"/>
              </a:ext>
            </a:extLst>
          </p:cNvPr>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971433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FBA5A-78B3-AA1A-063C-724195A889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73A6CC-B9A4-13A2-97FD-F15B71D33E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508954-EBD8-3291-42D5-6021869DA3D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43703F-BE32-3F92-6870-D277334A5D2A}"/>
              </a:ext>
            </a:extLst>
          </p:cNvPr>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9754266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7B7E5-9AC3-6411-2218-69B71FF877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D10451-FF06-94EB-6A73-B8986DEE5F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50537C-30B9-5109-9CE2-313C7B88A68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6A6E488-083B-C4D8-FBAE-AEEC3765674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DEBEB4-0A53-4D6B-A3A8-E3F9C5B0569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412515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B5E90-6E34-E3F1-BB71-0A2644EBF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6D111B-D2C8-D838-5575-8E2513FA0B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4226B0-0574-3515-3C37-8CB70A9F90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89772A-E950-C171-7304-D7CC931D5141}"/>
              </a:ext>
            </a:extLst>
          </p:cNvPr>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2089385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C2AE9-D219-0ABE-D516-395CD4AF4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DA146E-45F7-B7C3-657A-FB45A8D7C8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90966D-0ECC-BF8D-BB20-075B32AC384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D17876-B525-6E48-E6BF-FA4A294D24EE}"/>
              </a:ext>
            </a:extLst>
          </p:cNvPr>
          <p:cNvSpPr>
            <a:spLocks noGrp="1"/>
          </p:cNvSpPr>
          <p:nvPr>
            <p:ph type="sldNum" sz="quarter" idx="5"/>
          </p:nvPr>
        </p:nvSpPr>
        <p:spPr/>
        <p:txBody>
          <a:bodyPr/>
          <a:lstStyle/>
          <a:p>
            <a:fld id="{57DEBEB4-0A53-4D6B-A3A8-E3F9C5B05690}" type="slidenum">
              <a:rPr lang="en-GB" smtClean="0"/>
              <a:t>16</a:t>
            </a:fld>
            <a:endParaRPr lang="en-GB"/>
          </a:p>
        </p:txBody>
      </p:sp>
    </p:spTree>
    <p:extLst>
      <p:ext uri="{BB962C8B-B14F-4D97-AF65-F5344CB8AC3E}">
        <p14:creationId xmlns:p14="http://schemas.microsoft.com/office/powerpoint/2010/main" val="7013031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F911B-9B52-7890-48D2-B54D608EFB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28CDF1-2468-06AC-2478-04C6972CA5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793E84-1FEB-B50D-EACC-950465D917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E0A3315-25DD-AD05-4D2A-55B3854D34A9}"/>
              </a:ext>
            </a:extLst>
          </p:cNvPr>
          <p:cNvSpPr>
            <a:spLocks noGrp="1"/>
          </p:cNvSpPr>
          <p:nvPr>
            <p:ph type="sldNum" sz="quarter" idx="5"/>
          </p:nvPr>
        </p:nvSpPr>
        <p:spPr/>
        <p:txBody>
          <a:bodyPr/>
          <a:lstStyle/>
          <a:p>
            <a:fld id="{57DEBEB4-0A53-4D6B-A3A8-E3F9C5B05690}" type="slidenum">
              <a:rPr lang="en-GB" smtClean="0"/>
              <a:t>17</a:t>
            </a:fld>
            <a:endParaRPr lang="en-GB"/>
          </a:p>
        </p:txBody>
      </p:sp>
    </p:spTree>
    <p:extLst>
      <p:ext uri="{BB962C8B-B14F-4D97-AF65-F5344CB8AC3E}">
        <p14:creationId xmlns:p14="http://schemas.microsoft.com/office/powerpoint/2010/main" val="27684913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0DCB0-BDA4-3C87-D3B2-DCE6FF18F2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615093-A5C1-0B9D-2E52-CF763A019A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139353-54B9-97FB-7935-27EF88C26E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43691CF-D150-F41A-731A-44ACF51C8487}"/>
              </a:ext>
            </a:extLst>
          </p:cNvPr>
          <p:cNvSpPr>
            <a:spLocks noGrp="1"/>
          </p:cNvSpPr>
          <p:nvPr>
            <p:ph type="sldNum" sz="quarter" idx="5"/>
          </p:nvPr>
        </p:nvSpPr>
        <p:spPr/>
        <p:txBody>
          <a:bodyPr/>
          <a:lstStyle/>
          <a:p>
            <a:fld id="{57DEBEB4-0A53-4D6B-A3A8-E3F9C5B05690}" type="slidenum">
              <a:rPr lang="en-GB" smtClean="0"/>
              <a:t>18</a:t>
            </a:fld>
            <a:endParaRPr lang="en-GB"/>
          </a:p>
        </p:txBody>
      </p:sp>
    </p:spTree>
    <p:extLst>
      <p:ext uri="{BB962C8B-B14F-4D97-AF65-F5344CB8AC3E}">
        <p14:creationId xmlns:p14="http://schemas.microsoft.com/office/powerpoint/2010/main" val="100942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C5A8A-1F78-F5D7-FBBA-16AE1BBC60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05691D-2ECC-5D19-96F4-446311632E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30297-EC8F-3631-A5CA-BCC9386EF6A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0BAEF0-60A7-36CD-37D9-BCCD0496F2C5}"/>
              </a:ext>
            </a:extLst>
          </p:cNvPr>
          <p:cNvSpPr>
            <a:spLocks noGrp="1"/>
          </p:cNvSpPr>
          <p:nvPr>
            <p:ph type="sldNum" sz="quarter" idx="5"/>
          </p:nvPr>
        </p:nvSpPr>
        <p:spPr/>
        <p:txBody>
          <a:bodyPr/>
          <a:lstStyle/>
          <a:p>
            <a:fld id="{57DEBEB4-0A53-4D6B-A3A8-E3F9C5B05690}" type="slidenum">
              <a:rPr lang="en-GB" smtClean="0"/>
              <a:t>19</a:t>
            </a:fld>
            <a:endParaRPr lang="en-GB"/>
          </a:p>
        </p:txBody>
      </p:sp>
    </p:spTree>
    <p:extLst>
      <p:ext uri="{BB962C8B-B14F-4D97-AF65-F5344CB8AC3E}">
        <p14:creationId xmlns:p14="http://schemas.microsoft.com/office/powerpoint/2010/main" val="10980135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CC757-352E-97DB-729B-1397D0D342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8A70B9-14C6-2F75-453B-77084C73D9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3DE9CD-56CE-6577-A3BE-993DD1F73D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09EEB9-535D-A2FD-F422-C789A252AA64}"/>
              </a:ext>
            </a:extLst>
          </p:cNvPr>
          <p:cNvSpPr>
            <a:spLocks noGrp="1"/>
          </p:cNvSpPr>
          <p:nvPr>
            <p:ph type="sldNum" sz="quarter" idx="5"/>
          </p:nvPr>
        </p:nvSpPr>
        <p:spPr/>
        <p:txBody>
          <a:bodyPr/>
          <a:lstStyle/>
          <a:p>
            <a:fld id="{57DEBEB4-0A53-4D6B-A3A8-E3F9C5B05690}" type="slidenum">
              <a:rPr lang="en-GB" smtClean="0"/>
              <a:t>20</a:t>
            </a:fld>
            <a:endParaRPr lang="en-GB"/>
          </a:p>
        </p:txBody>
      </p:sp>
    </p:spTree>
    <p:extLst>
      <p:ext uri="{BB962C8B-B14F-4D97-AF65-F5344CB8AC3E}">
        <p14:creationId xmlns:p14="http://schemas.microsoft.com/office/powerpoint/2010/main" val="1879613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154EB-98C8-2FAC-966A-3D241D81A7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700B49-5619-3C2E-16A0-3BCAFFE31E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E4559E-01E6-B8C6-D4AF-BFC85D6271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E9FBB6-AA5E-05DF-D6B0-1930CCB43E2C}"/>
              </a:ext>
            </a:extLst>
          </p:cNvPr>
          <p:cNvSpPr>
            <a:spLocks noGrp="1"/>
          </p:cNvSpPr>
          <p:nvPr>
            <p:ph type="sldNum" sz="quarter" idx="5"/>
          </p:nvPr>
        </p:nvSpPr>
        <p:spPr/>
        <p:txBody>
          <a:bodyPr/>
          <a:lstStyle/>
          <a:p>
            <a:fld id="{57DEBEB4-0A53-4D6B-A3A8-E3F9C5B05690}" type="slidenum">
              <a:rPr lang="en-GB" smtClean="0"/>
              <a:t>21</a:t>
            </a:fld>
            <a:endParaRPr lang="en-GB"/>
          </a:p>
        </p:txBody>
      </p:sp>
    </p:spTree>
    <p:extLst>
      <p:ext uri="{BB962C8B-B14F-4D97-AF65-F5344CB8AC3E}">
        <p14:creationId xmlns:p14="http://schemas.microsoft.com/office/powerpoint/2010/main" val="11170259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8A14F-ECFF-9A19-9E02-A0C0442682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93EFE0-9406-D0E1-8EC3-98ACD85D2B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E351C8-1C0E-1B07-1FC6-67B7D519B5E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619952-0A29-5021-8D95-0E257C1B3028}"/>
              </a:ext>
            </a:extLst>
          </p:cNvPr>
          <p:cNvSpPr>
            <a:spLocks noGrp="1"/>
          </p:cNvSpPr>
          <p:nvPr>
            <p:ph type="sldNum" sz="quarter" idx="5"/>
          </p:nvPr>
        </p:nvSpPr>
        <p:spPr/>
        <p:txBody>
          <a:bodyPr/>
          <a:lstStyle/>
          <a:p>
            <a:fld id="{57DEBEB4-0A53-4D6B-A3A8-E3F9C5B05690}" type="slidenum">
              <a:rPr lang="en-GB" smtClean="0"/>
              <a:t>22</a:t>
            </a:fld>
            <a:endParaRPr lang="en-GB"/>
          </a:p>
        </p:txBody>
      </p:sp>
    </p:spTree>
    <p:extLst>
      <p:ext uri="{BB962C8B-B14F-4D97-AF65-F5344CB8AC3E}">
        <p14:creationId xmlns:p14="http://schemas.microsoft.com/office/powerpoint/2010/main" val="38492383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F5671-3B4D-9D88-BEB6-2F0DA53BBF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23D0B4-A2F3-6367-4931-EF752B5BF4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5B021A-2E49-1A87-3ED7-348C284154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74D6CA-E218-5378-7946-5667BD4F2E19}"/>
              </a:ext>
            </a:extLst>
          </p:cNvPr>
          <p:cNvSpPr>
            <a:spLocks noGrp="1"/>
          </p:cNvSpPr>
          <p:nvPr>
            <p:ph type="sldNum" sz="quarter" idx="5"/>
          </p:nvPr>
        </p:nvSpPr>
        <p:spPr/>
        <p:txBody>
          <a:bodyPr/>
          <a:lstStyle/>
          <a:p>
            <a:fld id="{57DEBEB4-0A53-4D6B-A3A8-E3F9C5B05690}" type="slidenum">
              <a:rPr lang="en-GB" smtClean="0"/>
              <a:t>23</a:t>
            </a:fld>
            <a:endParaRPr lang="en-GB"/>
          </a:p>
        </p:txBody>
      </p:sp>
    </p:spTree>
    <p:extLst>
      <p:ext uri="{BB962C8B-B14F-4D97-AF65-F5344CB8AC3E}">
        <p14:creationId xmlns:p14="http://schemas.microsoft.com/office/powerpoint/2010/main" val="2831381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4EC20-20A0-0879-404F-101F79A9A4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DC73AC-D528-DD7E-8F52-71460FCCC3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D243F8-E825-72A9-E68E-9472CD1433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ACBEC3-5083-7454-358A-6A4FE8DD8C7C}"/>
              </a:ext>
            </a:extLst>
          </p:cNvPr>
          <p:cNvSpPr>
            <a:spLocks noGrp="1"/>
          </p:cNvSpPr>
          <p:nvPr>
            <p:ph type="sldNum" sz="quarter" idx="5"/>
          </p:nvPr>
        </p:nvSpPr>
        <p:spPr/>
        <p:txBody>
          <a:bodyPr/>
          <a:lstStyle/>
          <a:p>
            <a:fld id="{57DEBEB4-0A53-4D6B-A3A8-E3F9C5B05690}" type="slidenum">
              <a:rPr lang="en-GB" smtClean="0"/>
              <a:t>24</a:t>
            </a:fld>
            <a:endParaRPr lang="en-GB"/>
          </a:p>
        </p:txBody>
      </p:sp>
    </p:spTree>
    <p:extLst>
      <p:ext uri="{BB962C8B-B14F-4D97-AF65-F5344CB8AC3E}">
        <p14:creationId xmlns:p14="http://schemas.microsoft.com/office/powerpoint/2010/main" val="17281849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F1959-973D-92D3-E84F-90C47BF1FF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74E398-70B6-7299-644C-55C2AE86A5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856F22-24B7-8BF2-A996-BCBC30905D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E0515B-AEFA-6180-E3F1-C0CAC191D1DF}"/>
              </a:ext>
            </a:extLst>
          </p:cNvPr>
          <p:cNvSpPr>
            <a:spLocks noGrp="1"/>
          </p:cNvSpPr>
          <p:nvPr>
            <p:ph type="sldNum" sz="quarter" idx="5"/>
          </p:nvPr>
        </p:nvSpPr>
        <p:spPr/>
        <p:txBody>
          <a:bodyPr/>
          <a:lstStyle/>
          <a:p>
            <a:fld id="{57DEBEB4-0A53-4D6B-A3A8-E3F9C5B05690}" type="slidenum">
              <a:rPr lang="en-GB" smtClean="0"/>
              <a:t>25</a:t>
            </a:fld>
            <a:endParaRPr lang="en-GB"/>
          </a:p>
        </p:txBody>
      </p:sp>
    </p:spTree>
    <p:extLst>
      <p:ext uri="{BB962C8B-B14F-4D97-AF65-F5344CB8AC3E}">
        <p14:creationId xmlns:p14="http://schemas.microsoft.com/office/powerpoint/2010/main" val="33976625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AB90F1-8D90-9A30-4715-53965CC068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F09F77-EC74-63BA-7B73-4BCB068B95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4AD930-A944-4F2D-B7FD-05ABED926F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22A1FD-E3BE-768A-31D5-5CEDE85B0000}"/>
              </a:ext>
            </a:extLst>
          </p:cNvPr>
          <p:cNvSpPr>
            <a:spLocks noGrp="1"/>
          </p:cNvSpPr>
          <p:nvPr>
            <p:ph type="sldNum" sz="quarter" idx="5"/>
          </p:nvPr>
        </p:nvSpPr>
        <p:spPr/>
        <p:txBody>
          <a:bodyPr/>
          <a:lstStyle/>
          <a:p>
            <a:fld id="{57DEBEB4-0A53-4D6B-A3A8-E3F9C5B05690}" type="slidenum">
              <a:rPr lang="en-GB" smtClean="0"/>
              <a:t>26</a:t>
            </a:fld>
            <a:endParaRPr lang="en-GB"/>
          </a:p>
        </p:txBody>
      </p:sp>
    </p:spTree>
    <p:extLst>
      <p:ext uri="{BB962C8B-B14F-4D97-AF65-F5344CB8AC3E}">
        <p14:creationId xmlns:p14="http://schemas.microsoft.com/office/powerpoint/2010/main" val="39117797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F9FE7-80C8-5C76-8208-D2D72A290D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6DFA97-A106-031F-873C-04F6F8D85F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6FC94E-1693-3ED9-7EF7-1040D69C83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96B6EB-5D9C-C3A2-5455-E71D5EE813FE}"/>
              </a:ext>
            </a:extLst>
          </p:cNvPr>
          <p:cNvSpPr>
            <a:spLocks noGrp="1"/>
          </p:cNvSpPr>
          <p:nvPr>
            <p:ph type="sldNum" sz="quarter" idx="5"/>
          </p:nvPr>
        </p:nvSpPr>
        <p:spPr/>
        <p:txBody>
          <a:bodyPr/>
          <a:lstStyle/>
          <a:p>
            <a:fld id="{57DEBEB4-0A53-4D6B-A3A8-E3F9C5B05690}" type="slidenum">
              <a:rPr lang="en-GB" smtClean="0"/>
              <a:t>27</a:t>
            </a:fld>
            <a:endParaRPr lang="en-GB"/>
          </a:p>
        </p:txBody>
      </p:sp>
    </p:spTree>
    <p:extLst>
      <p:ext uri="{BB962C8B-B14F-4D97-AF65-F5344CB8AC3E}">
        <p14:creationId xmlns:p14="http://schemas.microsoft.com/office/powerpoint/2010/main" val="11015654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E2903-9ACF-163B-83CA-4E112C4CE9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36CDBA-0DEC-2D23-B0A2-65259D93E8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BFABEF-C63A-26C3-526A-9B3211F5722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B8F50F-5BA1-D441-FDBA-C2B02C10FE02}"/>
              </a:ext>
            </a:extLst>
          </p:cNvPr>
          <p:cNvSpPr>
            <a:spLocks noGrp="1"/>
          </p:cNvSpPr>
          <p:nvPr>
            <p:ph type="sldNum" sz="quarter" idx="5"/>
          </p:nvPr>
        </p:nvSpPr>
        <p:spPr/>
        <p:txBody>
          <a:bodyPr/>
          <a:lstStyle/>
          <a:p>
            <a:fld id="{57DEBEB4-0A53-4D6B-A3A8-E3F9C5B05690}" type="slidenum">
              <a:rPr lang="en-GB" smtClean="0"/>
              <a:t>28</a:t>
            </a:fld>
            <a:endParaRPr lang="en-GB"/>
          </a:p>
        </p:txBody>
      </p:sp>
    </p:spTree>
    <p:extLst>
      <p:ext uri="{BB962C8B-B14F-4D97-AF65-F5344CB8AC3E}">
        <p14:creationId xmlns:p14="http://schemas.microsoft.com/office/powerpoint/2010/main" val="6320869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FC889-BDF1-DA29-67CB-12FC905DE4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B0FCA3-1BAC-065D-E236-D2B4CD4633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EA4E81-ACF0-8198-C1CE-E3B43CBAC98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763346A-A990-5DEE-5DF2-8238999084B6}"/>
              </a:ext>
            </a:extLst>
          </p:cNvPr>
          <p:cNvSpPr>
            <a:spLocks noGrp="1"/>
          </p:cNvSpPr>
          <p:nvPr>
            <p:ph type="sldNum" sz="quarter" idx="5"/>
          </p:nvPr>
        </p:nvSpPr>
        <p:spPr/>
        <p:txBody>
          <a:bodyPr/>
          <a:lstStyle/>
          <a:p>
            <a:fld id="{57DEBEB4-0A53-4D6B-A3A8-E3F9C5B05690}" type="slidenum">
              <a:rPr lang="en-GB" smtClean="0"/>
              <a:t>29</a:t>
            </a:fld>
            <a:endParaRPr lang="en-GB"/>
          </a:p>
        </p:txBody>
      </p:sp>
    </p:spTree>
    <p:extLst>
      <p:ext uri="{BB962C8B-B14F-4D97-AF65-F5344CB8AC3E}">
        <p14:creationId xmlns:p14="http://schemas.microsoft.com/office/powerpoint/2010/main" val="36499884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0416E2-539E-ED50-4021-3C8C21BA52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334568-EC05-D6C6-8F22-64D0479A9B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6BC7A2-549C-3E1C-F206-798C9D914B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D339510-AC1B-6192-7D85-763E8D4517A8}"/>
              </a:ext>
            </a:extLst>
          </p:cNvPr>
          <p:cNvSpPr>
            <a:spLocks noGrp="1"/>
          </p:cNvSpPr>
          <p:nvPr>
            <p:ph type="sldNum" sz="quarter" idx="5"/>
          </p:nvPr>
        </p:nvSpPr>
        <p:spPr/>
        <p:txBody>
          <a:bodyPr/>
          <a:lstStyle/>
          <a:p>
            <a:fld id="{57DEBEB4-0A53-4D6B-A3A8-E3F9C5B05690}" type="slidenum">
              <a:rPr lang="en-GB" smtClean="0"/>
              <a:t>30</a:t>
            </a:fld>
            <a:endParaRPr lang="en-GB"/>
          </a:p>
        </p:txBody>
      </p:sp>
    </p:spTree>
    <p:extLst>
      <p:ext uri="{BB962C8B-B14F-4D97-AF65-F5344CB8AC3E}">
        <p14:creationId xmlns:p14="http://schemas.microsoft.com/office/powerpoint/2010/main" val="3657592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577C3-C5A2-8582-5909-1D9037394C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0CE3A2-EDEB-323E-004E-75821F2DE2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90F940-AFB5-AD8B-DD5B-06A50D35C0B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E27FB7-A93A-15EA-1D52-E0D436B86C3C}"/>
              </a:ext>
            </a:extLst>
          </p:cNvPr>
          <p:cNvSpPr>
            <a:spLocks noGrp="1"/>
          </p:cNvSpPr>
          <p:nvPr>
            <p:ph type="sldNum" sz="quarter" idx="5"/>
          </p:nvPr>
        </p:nvSpPr>
        <p:spPr/>
        <p:txBody>
          <a:bodyPr/>
          <a:lstStyle/>
          <a:p>
            <a:fld id="{57DEBEB4-0A53-4D6B-A3A8-E3F9C5B05690}" type="slidenum">
              <a:rPr lang="en-GB" smtClean="0"/>
              <a:t>31</a:t>
            </a:fld>
            <a:endParaRPr lang="en-GB"/>
          </a:p>
        </p:txBody>
      </p:sp>
    </p:spTree>
    <p:extLst>
      <p:ext uri="{BB962C8B-B14F-4D97-AF65-F5344CB8AC3E}">
        <p14:creationId xmlns:p14="http://schemas.microsoft.com/office/powerpoint/2010/main" val="36283395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B5E1C-DBF6-C05B-7149-8A61381AA3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F506E4-DA54-3736-3D4D-DB19AD3865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03B930-E268-6181-948E-314AE6A3A3F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E29287C-BE4A-A7B3-1ACF-77EF6B04F200}"/>
              </a:ext>
            </a:extLst>
          </p:cNvPr>
          <p:cNvSpPr>
            <a:spLocks noGrp="1"/>
          </p:cNvSpPr>
          <p:nvPr>
            <p:ph type="sldNum" sz="quarter" idx="5"/>
          </p:nvPr>
        </p:nvSpPr>
        <p:spPr/>
        <p:txBody>
          <a:bodyPr/>
          <a:lstStyle/>
          <a:p>
            <a:fld id="{57DEBEB4-0A53-4D6B-A3A8-E3F9C5B05690}" type="slidenum">
              <a:rPr lang="en-GB" smtClean="0"/>
              <a:t>32</a:t>
            </a:fld>
            <a:endParaRPr lang="en-GB"/>
          </a:p>
        </p:txBody>
      </p:sp>
    </p:spTree>
    <p:extLst>
      <p:ext uri="{BB962C8B-B14F-4D97-AF65-F5344CB8AC3E}">
        <p14:creationId xmlns:p14="http://schemas.microsoft.com/office/powerpoint/2010/main" val="5685034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9AE57-21CF-35FF-4153-AE5EAA7124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88BE55-A045-CBAA-F357-A456BDDDBE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60AD8F-E1A6-B4CA-42DD-ED3102E3DE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95197E9-6343-AE7E-5FB9-6744CA3B65CE}"/>
              </a:ext>
            </a:extLst>
          </p:cNvPr>
          <p:cNvSpPr>
            <a:spLocks noGrp="1"/>
          </p:cNvSpPr>
          <p:nvPr>
            <p:ph type="sldNum" sz="quarter" idx="5"/>
          </p:nvPr>
        </p:nvSpPr>
        <p:spPr/>
        <p:txBody>
          <a:bodyPr/>
          <a:lstStyle/>
          <a:p>
            <a:fld id="{57DEBEB4-0A53-4D6B-A3A8-E3F9C5B05690}" type="slidenum">
              <a:rPr lang="en-GB" smtClean="0"/>
              <a:t>33</a:t>
            </a:fld>
            <a:endParaRPr lang="en-GB"/>
          </a:p>
        </p:txBody>
      </p:sp>
    </p:spTree>
    <p:extLst>
      <p:ext uri="{BB962C8B-B14F-4D97-AF65-F5344CB8AC3E}">
        <p14:creationId xmlns:p14="http://schemas.microsoft.com/office/powerpoint/2010/main" val="219241187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ABBA2-C0DD-8D24-6F6C-2EBCF34F87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29E585-AF07-9DE8-D6D8-79BA42B6DA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37BD07-AD38-4F19-7B7F-F9C96EDC8C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D9E6EB-4D46-F32C-DACD-9C4F37B51989}"/>
              </a:ext>
            </a:extLst>
          </p:cNvPr>
          <p:cNvSpPr>
            <a:spLocks noGrp="1"/>
          </p:cNvSpPr>
          <p:nvPr>
            <p:ph type="sldNum" sz="quarter" idx="5"/>
          </p:nvPr>
        </p:nvSpPr>
        <p:spPr/>
        <p:txBody>
          <a:bodyPr/>
          <a:lstStyle/>
          <a:p>
            <a:fld id="{57DEBEB4-0A53-4D6B-A3A8-E3F9C5B05690}" type="slidenum">
              <a:rPr lang="en-GB" smtClean="0"/>
              <a:t>34</a:t>
            </a:fld>
            <a:endParaRPr lang="en-GB"/>
          </a:p>
        </p:txBody>
      </p:sp>
    </p:spTree>
    <p:extLst>
      <p:ext uri="{BB962C8B-B14F-4D97-AF65-F5344CB8AC3E}">
        <p14:creationId xmlns:p14="http://schemas.microsoft.com/office/powerpoint/2010/main" val="26888885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80063-1C53-F855-9CFE-49F7B6F8FD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ABBE09-6966-F1A3-28F4-3FA2746D07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70914E-9C31-795C-824F-AD8326527F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0BE0EA8-6458-CD5D-DA40-624A462337AB}"/>
              </a:ext>
            </a:extLst>
          </p:cNvPr>
          <p:cNvSpPr>
            <a:spLocks noGrp="1"/>
          </p:cNvSpPr>
          <p:nvPr>
            <p:ph type="sldNum" sz="quarter" idx="5"/>
          </p:nvPr>
        </p:nvSpPr>
        <p:spPr/>
        <p:txBody>
          <a:bodyPr/>
          <a:lstStyle/>
          <a:p>
            <a:fld id="{57DEBEB4-0A53-4D6B-A3A8-E3F9C5B05690}" type="slidenum">
              <a:rPr lang="en-GB" smtClean="0"/>
              <a:t>35</a:t>
            </a:fld>
            <a:endParaRPr lang="en-GB"/>
          </a:p>
        </p:txBody>
      </p:sp>
    </p:spTree>
    <p:extLst>
      <p:ext uri="{BB962C8B-B14F-4D97-AF65-F5344CB8AC3E}">
        <p14:creationId xmlns:p14="http://schemas.microsoft.com/office/powerpoint/2010/main" val="13646478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C019A3-D7DE-B379-A728-8CF8E3359A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9C5508-5E11-51ED-AD0A-3E7B681AD4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36100F-B55E-D0C5-D89F-21B0402A1EA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E4E683B-F2C2-CEB5-F680-5AE575F56C21}"/>
              </a:ext>
            </a:extLst>
          </p:cNvPr>
          <p:cNvSpPr>
            <a:spLocks noGrp="1"/>
          </p:cNvSpPr>
          <p:nvPr>
            <p:ph type="sldNum" sz="quarter" idx="5"/>
          </p:nvPr>
        </p:nvSpPr>
        <p:spPr/>
        <p:txBody>
          <a:bodyPr/>
          <a:lstStyle/>
          <a:p>
            <a:fld id="{57DEBEB4-0A53-4D6B-A3A8-E3F9C5B05690}" type="slidenum">
              <a:rPr lang="en-GB" smtClean="0"/>
              <a:t>36</a:t>
            </a:fld>
            <a:endParaRPr lang="en-GB"/>
          </a:p>
        </p:txBody>
      </p:sp>
    </p:spTree>
    <p:extLst>
      <p:ext uri="{BB962C8B-B14F-4D97-AF65-F5344CB8AC3E}">
        <p14:creationId xmlns:p14="http://schemas.microsoft.com/office/powerpoint/2010/main" val="16389853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B1804-2F9C-C829-AB71-547B025FBB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4F9FEB-709F-2E8C-C139-24C14E077A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6E8AAE-69F0-D06C-0999-76C57697897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Interestingly we can pull a Linux “ubuntu” image on Windows because Docker is running on Hyper-V which is a Type 1 hypervisor and supports any OS</a:t>
            </a:r>
          </a:p>
          <a:p>
            <a:endParaRPr lang="en-GB" dirty="0"/>
          </a:p>
        </p:txBody>
      </p:sp>
      <p:sp>
        <p:nvSpPr>
          <p:cNvPr id="4" name="Slide Number Placeholder 3">
            <a:extLst>
              <a:ext uri="{FF2B5EF4-FFF2-40B4-BE49-F238E27FC236}">
                <a16:creationId xmlns:a16="http://schemas.microsoft.com/office/drawing/2014/main" id="{F90382A8-FC58-F233-52C4-05CEF50DC8DB}"/>
              </a:ext>
            </a:extLst>
          </p:cNvPr>
          <p:cNvSpPr>
            <a:spLocks noGrp="1"/>
          </p:cNvSpPr>
          <p:nvPr>
            <p:ph type="sldNum" sz="quarter" idx="5"/>
          </p:nvPr>
        </p:nvSpPr>
        <p:spPr/>
        <p:txBody>
          <a:bodyPr/>
          <a:lstStyle/>
          <a:p>
            <a:fld id="{57DEBEB4-0A53-4D6B-A3A8-E3F9C5B05690}" type="slidenum">
              <a:rPr lang="en-GB" smtClean="0"/>
              <a:t>37</a:t>
            </a:fld>
            <a:endParaRPr lang="en-GB"/>
          </a:p>
        </p:txBody>
      </p:sp>
    </p:spTree>
    <p:extLst>
      <p:ext uri="{BB962C8B-B14F-4D97-AF65-F5344CB8AC3E}">
        <p14:creationId xmlns:p14="http://schemas.microsoft.com/office/powerpoint/2010/main" val="32349157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105FB-7225-A56C-EC20-8110A3B5B3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EC99BC-0209-5D6E-0DBC-A05C22DDC4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F502B2-509C-BDC1-53ED-8C21D0FA303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26488B2-210C-E32C-633B-77CC2EAF9197}"/>
              </a:ext>
            </a:extLst>
          </p:cNvPr>
          <p:cNvSpPr>
            <a:spLocks noGrp="1"/>
          </p:cNvSpPr>
          <p:nvPr>
            <p:ph type="sldNum" sz="quarter" idx="5"/>
          </p:nvPr>
        </p:nvSpPr>
        <p:spPr/>
        <p:txBody>
          <a:bodyPr/>
          <a:lstStyle/>
          <a:p>
            <a:fld id="{57DEBEB4-0A53-4D6B-A3A8-E3F9C5B05690}" type="slidenum">
              <a:rPr lang="en-GB" smtClean="0"/>
              <a:t>38</a:t>
            </a:fld>
            <a:endParaRPr lang="en-GB"/>
          </a:p>
        </p:txBody>
      </p:sp>
    </p:spTree>
    <p:extLst>
      <p:ext uri="{BB962C8B-B14F-4D97-AF65-F5344CB8AC3E}">
        <p14:creationId xmlns:p14="http://schemas.microsoft.com/office/powerpoint/2010/main" val="39480279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4EBBD9-8A99-1EF0-5B1D-19E41C3EC1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3343E6-34CB-C943-CFB6-62D9424F67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732AE3-A219-5C2D-D658-3331D31007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E691C17-282B-19B4-0447-027D00DBC3A9}"/>
              </a:ext>
            </a:extLst>
          </p:cNvPr>
          <p:cNvSpPr>
            <a:spLocks noGrp="1"/>
          </p:cNvSpPr>
          <p:nvPr>
            <p:ph type="sldNum" sz="quarter" idx="5"/>
          </p:nvPr>
        </p:nvSpPr>
        <p:spPr/>
        <p:txBody>
          <a:bodyPr/>
          <a:lstStyle/>
          <a:p>
            <a:fld id="{57DEBEB4-0A53-4D6B-A3A8-E3F9C5B05690}" type="slidenum">
              <a:rPr lang="en-GB" smtClean="0"/>
              <a:t>39</a:t>
            </a:fld>
            <a:endParaRPr lang="en-GB"/>
          </a:p>
        </p:txBody>
      </p:sp>
    </p:spTree>
    <p:extLst>
      <p:ext uri="{BB962C8B-B14F-4D97-AF65-F5344CB8AC3E}">
        <p14:creationId xmlns:p14="http://schemas.microsoft.com/office/powerpoint/2010/main" val="39266301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4F2042-960D-6E47-A05C-9D7BCA50F9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877B1B-86BA-81B8-25E3-86208C126B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A65692-AA5A-4B6E-8EDE-F0E6EC13BD0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3B475E-713F-441D-C0F1-DE5DDCA4FC11}"/>
              </a:ext>
            </a:extLst>
          </p:cNvPr>
          <p:cNvSpPr>
            <a:spLocks noGrp="1"/>
          </p:cNvSpPr>
          <p:nvPr>
            <p:ph type="sldNum" sz="quarter" idx="5"/>
          </p:nvPr>
        </p:nvSpPr>
        <p:spPr/>
        <p:txBody>
          <a:bodyPr/>
          <a:lstStyle/>
          <a:p>
            <a:fld id="{57DEBEB4-0A53-4D6B-A3A8-E3F9C5B05690}" type="slidenum">
              <a:rPr lang="en-GB" smtClean="0"/>
              <a:t>40</a:t>
            </a:fld>
            <a:endParaRPr lang="en-GB"/>
          </a:p>
        </p:txBody>
      </p:sp>
    </p:spTree>
    <p:extLst>
      <p:ext uri="{BB962C8B-B14F-4D97-AF65-F5344CB8AC3E}">
        <p14:creationId xmlns:p14="http://schemas.microsoft.com/office/powerpoint/2010/main" val="42418673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043BA9-5EE6-7C6F-A1B4-9A0ABCCDBC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E9B35A-8DEC-8B05-AC2E-EB7E0A796D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4F3164-F15C-475C-8091-C6D2045FA8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2C02EB9-CFD4-FF9F-59F5-F5630042A72B}"/>
              </a:ext>
            </a:extLst>
          </p:cNvPr>
          <p:cNvSpPr>
            <a:spLocks noGrp="1"/>
          </p:cNvSpPr>
          <p:nvPr>
            <p:ph type="sldNum" sz="quarter" idx="5"/>
          </p:nvPr>
        </p:nvSpPr>
        <p:spPr/>
        <p:txBody>
          <a:bodyPr/>
          <a:lstStyle/>
          <a:p>
            <a:fld id="{57DEBEB4-0A53-4D6B-A3A8-E3F9C5B05690}" type="slidenum">
              <a:rPr lang="en-GB" smtClean="0"/>
              <a:t>41</a:t>
            </a:fld>
            <a:endParaRPr lang="en-GB"/>
          </a:p>
        </p:txBody>
      </p:sp>
    </p:spTree>
    <p:extLst>
      <p:ext uri="{BB962C8B-B14F-4D97-AF65-F5344CB8AC3E}">
        <p14:creationId xmlns:p14="http://schemas.microsoft.com/office/powerpoint/2010/main" val="371826525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29D0B-8970-C3BF-8156-919DBC6539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DA8F2-F62B-4CD8-F525-FE6118B795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9DAB6E-E76A-7BFB-5840-BCA48F9316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C3F179-5FAD-69F8-76D7-95AF8BEFCDAF}"/>
              </a:ext>
            </a:extLst>
          </p:cNvPr>
          <p:cNvSpPr>
            <a:spLocks noGrp="1"/>
          </p:cNvSpPr>
          <p:nvPr>
            <p:ph type="sldNum" sz="quarter" idx="5"/>
          </p:nvPr>
        </p:nvSpPr>
        <p:spPr/>
        <p:txBody>
          <a:bodyPr/>
          <a:lstStyle/>
          <a:p>
            <a:fld id="{57DEBEB4-0A53-4D6B-A3A8-E3F9C5B05690}" type="slidenum">
              <a:rPr lang="en-GB" smtClean="0"/>
              <a:t>42</a:t>
            </a:fld>
            <a:endParaRPr lang="en-GB"/>
          </a:p>
        </p:txBody>
      </p:sp>
    </p:spTree>
    <p:extLst>
      <p:ext uri="{BB962C8B-B14F-4D97-AF65-F5344CB8AC3E}">
        <p14:creationId xmlns:p14="http://schemas.microsoft.com/office/powerpoint/2010/main" val="4002951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hub.docker.com/"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6.xml"/><Relationship Id="rId1" Type="http://schemas.openxmlformats.org/officeDocument/2006/relationships/slideLayout" Target="../slideLayouts/slideLayout4.xml"/><Relationship Id="rId5" Type="http://schemas.openxmlformats.org/officeDocument/2006/relationships/image" Target="../media/image24.png"/><Relationship Id="rId4" Type="http://schemas.openxmlformats.org/officeDocument/2006/relationships/image" Target="../media/image23.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
        <p:nvSpPr>
          <p:cNvPr id="3" name="TextBox 2">
            <a:extLst>
              <a:ext uri="{FF2B5EF4-FFF2-40B4-BE49-F238E27FC236}">
                <a16:creationId xmlns:a16="http://schemas.microsoft.com/office/drawing/2014/main" id="{D2F74478-4DDF-26C3-ACBF-8B87D9606097}"/>
              </a:ext>
            </a:extLst>
          </p:cNvPr>
          <p:cNvSpPr txBox="1"/>
          <p:nvPr/>
        </p:nvSpPr>
        <p:spPr>
          <a:xfrm>
            <a:off x="2644254" y="1942810"/>
            <a:ext cx="6977418" cy="2841804"/>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rPr>
              <a:t>Cloud Technologies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6000" dirty="0">
                <a:solidFill>
                  <a:prstClr val="white"/>
                </a:solidFill>
                <a:latin typeface="Calibri" panose="020F0502020204030204"/>
              </a:rPr>
              <a:t>Container Images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rPr>
              <a:t>Building and Running</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normAutofit/>
          </a:bodyPr>
          <a:lstStyle/>
          <a:p>
            <a:r>
              <a:rPr lang="en-GB" sz="6000" b="1" dirty="0"/>
              <a:t>Container Images (Docker)</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p:txBody>
          <a:bodyPr/>
          <a:lstStyle/>
          <a:p>
            <a:pPr>
              <a:spcBef>
                <a:spcPct val="0"/>
              </a:spcBef>
              <a:buClrTx/>
              <a:buSzTx/>
            </a:pPr>
            <a:r>
              <a:rPr lang="en-GB" altLang="en-US" sz="3200" dirty="0"/>
              <a:t> Building Images</a:t>
            </a:r>
          </a:p>
          <a:p>
            <a:pPr>
              <a:spcBef>
                <a:spcPct val="0"/>
              </a:spcBef>
              <a:buClrTx/>
              <a:buSzTx/>
            </a:pPr>
            <a:endParaRPr lang="en-GB" altLang="en-US" sz="3200" dirty="0"/>
          </a:p>
          <a:p>
            <a:pPr>
              <a:spcBef>
                <a:spcPct val="0"/>
              </a:spcBef>
              <a:buClrTx/>
              <a:buSzTx/>
            </a:pPr>
            <a:r>
              <a:rPr lang="en-GB" altLang="en-US" sz="3200" dirty="0"/>
              <a:t>  Shipping and Storing Images</a:t>
            </a:r>
          </a:p>
          <a:p>
            <a:pPr>
              <a:spcBef>
                <a:spcPct val="0"/>
              </a:spcBef>
              <a:buClrTx/>
              <a:buSzTx/>
            </a:pPr>
            <a:endParaRPr lang="en-GB" altLang="en-US" sz="3200" dirty="0"/>
          </a:p>
          <a:p>
            <a:pPr>
              <a:spcBef>
                <a:spcPct val="0"/>
              </a:spcBef>
              <a:buClrTx/>
              <a:buSzTx/>
            </a:pPr>
            <a:r>
              <a:rPr lang="en-GB" altLang="en-US" sz="3200" dirty="0"/>
              <a:t>  Running Containers from Images</a:t>
            </a:r>
            <a:endParaRPr lang="en-GB" dirty="0"/>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7B18A-EA7C-80F5-5E83-58BE48D2DA7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2535DE8-FB15-87B8-EA6A-0937294002BD}"/>
              </a:ext>
            </a:extLst>
          </p:cNvPr>
          <p:cNvPicPr>
            <a:picLocks noChangeAspect="1"/>
          </p:cNvPicPr>
          <p:nvPr/>
        </p:nvPicPr>
        <p:blipFill>
          <a:blip r:embed="rId3"/>
          <a:stretch>
            <a:fillRect/>
          </a:stretch>
        </p:blipFill>
        <p:spPr>
          <a:xfrm>
            <a:off x="3462156" y="2462186"/>
            <a:ext cx="8530607" cy="4274775"/>
          </a:xfrm>
          <a:prstGeom prst="rect">
            <a:avLst/>
          </a:prstGeom>
        </p:spPr>
      </p:pic>
      <p:sp>
        <p:nvSpPr>
          <p:cNvPr id="4" name="Title 3">
            <a:extLst>
              <a:ext uri="{FF2B5EF4-FFF2-40B4-BE49-F238E27FC236}">
                <a16:creationId xmlns:a16="http://schemas.microsoft.com/office/drawing/2014/main" id="{398E7FE3-8F88-C138-C1B4-61F1A99BB5B0}"/>
              </a:ext>
            </a:extLst>
          </p:cNvPr>
          <p:cNvSpPr>
            <a:spLocks noGrp="1"/>
          </p:cNvSpPr>
          <p:nvPr>
            <p:ph type="title"/>
          </p:nvPr>
        </p:nvSpPr>
        <p:spPr/>
        <p:txBody>
          <a:bodyPr>
            <a:normAutofit/>
          </a:bodyPr>
          <a:lstStyle/>
          <a:p>
            <a:r>
              <a:rPr lang="en-US" sz="6000" b="1" dirty="0"/>
              <a:t>Build, Ship and Run</a:t>
            </a:r>
            <a:endParaRPr lang="en-GB" sz="6000" b="1" dirty="0"/>
          </a:p>
        </p:txBody>
      </p:sp>
      <p:sp>
        <p:nvSpPr>
          <p:cNvPr id="9" name="Content Placeholder 8">
            <a:extLst>
              <a:ext uri="{FF2B5EF4-FFF2-40B4-BE49-F238E27FC236}">
                <a16:creationId xmlns:a16="http://schemas.microsoft.com/office/drawing/2014/main" id="{3B6FF36C-D965-A876-2C37-86250C13D2E6}"/>
              </a:ext>
            </a:extLst>
          </p:cNvPr>
          <p:cNvSpPr>
            <a:spLocks noGrp="1"/>
          </p:cNvSpPr>
          <p:nvPr>
            <p:ph idx="1"/>
          </p:nvPr>
        </p:nvSpPr>
        <p:spPr>
          <a:xfrm>
            <a:off x="358219" y="1690688"/>
            <a:ext cx="11481847" cy="4232440"/>
          </a:xfrm>
        </p:spPr>
        <p:txBody>
          <a:bodyPr>
            <a:normAutofit/>
          </a:bodyPr>
          <a:lstStyle/>
          <a:p>
            <a:pPr marL="285750" indent="-285750"/>
            <a:r>
              <a:rPr lang="en-GB" sz="2400" dirty="0"/>
              <a:t>Build and destroy container images rapidly. </a:t>
            </a:r>
          </a:p>
          <a:p>
            <a:pPr marL="285750" indent="-285750"/>
            <a:r>
              <a:rPr lang="en-GB" sz="2400" dirty="0"/>
              <a:t>Developers can include the container building steps as a part of their development cycle.</a:t>
            </a:r>
            <a:endParaRPr lang="en-GB" dirty="0"/>
          </a:p>
        </p:txBody>
      </p:sp>
    </p:spTree>
    <p:extLst>
      <p:ext uri="{BB962C8B-B14F-4D97-AF65-F5344CB8AC3E}">
        <p14:creationId xmlns:p14="http://schemas.microsoft.com/office/powerpoint/2010/main" val="3804189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9354E-C2E2-13DE-52C7-6E0B9A9860E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9DB8046-87ED-4EEF-6E4E-A8A281C99078}"/>
              </a:ext>
            </a:extLst>
          </p:cNvPr>
          <p:cNvSpPr>
            <a:spLocks noGrp="1"/>
          </p:cNvSpPr>
          <p:nvPr>
            <p:ph type="title"/>
          </p:nvPr>
        </p:nvSpPr>
        <p:spPr/>
        <p:txBody>
          <a:bodyPr>
            <a:normAutofit/>
          </a:bodyPr>
          <a:lstStyle/>
          <a:p>
            <a:r>
              <a:rPr lang="en-GB" sz="6000" b="1" dirty="0"/>
              <a:t>Docker Hub – Image Repository</a:t>
            </a:r>
          </a:p>
        </p:txBody>
      </p:sp>
      <p:sp>
        <p:nvSpPr>
          <p:cNvPr id="9" name="Content Placeholder 8">
            <a:extLst>
              <a:ext uri="{FF2B5EF4-FFF2-40B4-BE49-F238E27FC236}">
                <a16:creationId xmlns:a16="http://schemas.microsoft.com/office/drawing/2014/main" id="{DF2EBCCA-D51E-4419-C3BE-23711C4C5C03}"/>
              </a:ext>
            </a:extLst>
          </p:cNvPr>
          <p:cNvSpPr>
            <a:spLocks noGrp="1"/>
          </p:cNvSpPr>
          <p:nvPr>
            <p:ph idx="1"/>
          </p:nvPr>
        </p:nvSpPr>
        <p:spPr>
          <a:xfrm>
            <a:off x="970241" y="1690688"/>
            <a:ext cx="10863539" cy="4249562"/>
          </a:xfrm>
        </p:spPr>
        <p:txBody>
          <a:bodyPr>
            <a:normAutofit/>
          </a:bodyPr>
          <a:lstStyle/>
          <a:p>
            <a:r>
              <a:rPr lang="en-GB" dirty="0"/>
              <a:t>You can search the Docker Hub website</a:t>
            </a:r>
          </a:p>
          <a:p>
            <a:pPr marL="0" indent="0" algn="ctr">
              <a:buNone/>
            </a:pPr>
            <a:r>
              <a:rPr lang="en-GB" b="1" dirty="0">
                <a:hlinkClick r:id="rId3"/>
              </a:rPr>
              <a:t>http://hub.docker.com</a:t>
            </a:r>
            <a:endParaRPr lang="en-GB" b="1" dirty="0"/>
          </a:p>
          <a:p>
            <a:pPr marL="0" indent="0" algn="r">
              <a:buNone/>
            </a:pPr>
            <a:endParaRPr lang="en-GB" b="1" dirty="0"/>
          </a:p>
          <a:p>
            <a:pPr marL="0" indent="0" algn="r">
              <a:buNone/>
            </a:pPr>
            <a:endParaRPr lang="en-GB" b="1" dirty="0"/>
          </a:p>
          <a:p>
            <a:pPr marL="0" indent="0" algn="r">
              <a:buNone/>
            </a:pPr>
            <a:endParaRPr lang="en-GB" b="1" dirty="0"/>
          </a:p>
          <a:p>
            <a:pPr marL="0" indent="0">
              <a:buNone/>
            </a:pPr>
            <a:r>
              <a:rPr lang="en-GB" dirty="0"/>
              <a:t>                                                               You can search for images on the</a:t>
            </a:r>
          </a:p>
          <a:p>
            <a:pPr marL="0" indent="0">
              <a:buNone/>
            </a:pPr>
            <a:r>
              <a:rPr lang="en-GB" dirty="0"/>
              <a:t>                                                                Docker Command Line too:</a:t>
            </a:r>
          </a:p>
          <a:p>
            <a:pPr marL="0" indent="0" algn="ctr">
              <a:buNone/>
            </a:pPr>
            <a:r>
              <a:rPr lang="en-GB" b="1" i="1" dirty="0"/>
              <a:t>                                       docker   search   nginx</a:t>
            </a:r>
            <a:endParaRPr lang="en-GB" b="1" dirty="0"/>
          </a:p>
        </p:txBody>
      </p:sp>
      <p:pic>
        <p:nvPicPr>
          <p:cNvPr id="2" name="Picture 1">
            <a:extLst>
              <a:ext uri="{FF2B5EF4-FFF2-40B4-BE49-F238E27FC236}">
                <a16:creationId xmlns:a16="http://schemas.microsoft.com/office/drawing/2014/main" id="{BEE60549-FD66-1341-4587-AA32A03EE0AE}"/>
              </a:ext>
            </a:extLst>
          </p:cNvPr>
          <p:cNvPicPr>
            <a:picLocks noChangeAspect="1"/>
          </p:cNvPicPr>
          <p:nvPr/>
        </p:nvPicPr>
        <p:blipFill>
          <a:blip r:embed="rId4"/>
          <a:stretch>
            <a:fillRect/>
          </a:stretch>
        </p:blipFill>
        <p:spPr>
          <a:xfrm>
            <a:off x="638400" y="2044963"/>
            <a:ext cx="6377557" cy="3381205"/>
          </a:xfrm>
          <a:prstGeom prst="rect">
            <a:avLst/>
          </a:prstGeom>
        </p:spPr>
      </p:pic>
    </p:spTree>
    <p:extLst>
      <p:ext uri="{BB962C8B-B14F-4D97-AF65-F5344CB8AC3E}">
        <p14:creationId xmlns:p14="http://schemas.microsoft.com/office/powerpoint/2010/main" val="4288200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D1CAB-844F-7E2C-5080-093CE7506C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CB95A0-03C5-4D20-0048-11D5F9899FE2}"/>
              </a:ext>
            </a:extLst>
          </p:cNvPr>
          <p:cNvSpPr>
            <a:spLocks noGrp="1"/>
          </p:cNvSpPr>
          <p:nvPr>
            <p:ph type="title"/>
          </p:nvPr>
        </p:nvSpPr>
        <p:spPr/>
        <p:txBody>
          <a:bodyPr>
            <a:normAutofit/>
          </a:bodyPr>
          <a:lstStyle/>
          <a:p>
            <a:r>
              <a:rPr lang="en-GB" sz="6000" b="1" dirty="0"/>
              <a:t>Images and Containers</a:t>
            </a:r>
          </a:p>
        </p:txBody>
      </p:sp>
      <p:sp>
        <p:nvSpPr>
          <p:cNvPr id="9" name="Content Placeholder 8">
            <a:extLst>
              <a:ext uri="{FF2B5EF4-FFF2-40B4-BE49-F238E27FC236}">
                <a16:creationId xmlns:a16="http://schemas.microsoft.com/office/drawing/2014/main" id="{8A827A21-BD3F-31BE-39D1-8509DF123800}"/>
              </a:ext>
            </a:extLst>
          </p:cNvPr>
          <p:cNvSpPr>
            <a:spLocks noGrp="1"/>
          </p:cNvSpPr>
          <p:nvPr>
            <p:ph idx="1"/>
          </p:nvPr>
        </p:nvSpPr>
        <p:spPr>
          <a:xfrm>
            <a:off x="355077" y="1690687"/>
            <a:ext cx="11481846" cy="4517409"/>
          </a:xfrm>
        </p:spPr>
        <p:txBody>
          <a:bodyPr>
            <a:normAutofit/>
          </a:bodyPr>
          <a:lstStyle/>
          <a:p>
            <a:r>
              <a:rPr lang="en-GB" sz="2400" dirty="0"/>
              <a:t>You only need to build a new image if no existing image is available</a:t>
            </a:r>
          </a:p>
          <a:p>
            <a:pPr lvl="1" algn="ctr"/>
            <a:r>
              <a:rPr lang="en-GB" dirty="0"/>
              <a:t>“hello-world” and “</a:t>
            </a:r>
            <a:r>
              <a:rPr lang="en-GB" dirty="0" err="1"/>
              <a:t>debian</a:t>
            </a:r>
            <a:r>
              <a:rPr lang="en-GB" dirty="0"/>
              <a:t>” are examples of pre-built images we can use e.g.</a:t>
            </a:r>
            <a:br>
              <a:rPr lang="en-GB" dirty="0"/>
            </a:br>
            <a:r>
              <a:rPr lang="en-GB" b="1" i="1" dirty="0"/>
              <a:t>docker  container   run   hello-world</a:t>
            </a:r>
          </a:p>
          <a:p>
            <a:pPr lvl="1"/>
            <a:endParaRPr lang="en-GB" sz="1200" dirty="0"/>
          </a:p>
          <a:p>
            <a:r>
              <a:rPr lang="en-GB" sz="2400" dirty="0"/>
              <a:t>To build a new image:</a:t>
            </a:r>
          </a:p>
          <a:p>
            <a:pPr lvl="1"/>
            <a:r>
              <a:rPr lang="en-GB" dirty="0"/>
              <a:t>Create a </a:t>
            </a:r>
            <a:r>
              <a:rPr lang="en-GB" b="1" dirty="0" err="1"/>
              <a:t>dockerfile</a:t>
            </a:r>
            <a:r>
              <a:rPr lang="en-GB" dirty="0"/>
              <a:t> providing instructions on how the image should be built</a:t>
            </a:r>
          </a:p>
          <a:p>
            <a:pPr lvl="1"/>
            <a:r>
              <a:rPr lang="en-GB" dirty="0"/>
              <a:t>Build the new image:</a:t>
            </a:r>
          </a:p>
          <a:p>
            <a:pPr marL="457200" lvl="1" indent="0" algn="ctr">
              <a:buNone/>
            </a:pPr>
            <a:r>
              <a:rPr lang="en-GB" b="1" i="1" dirty="0"/>
              <a:t>docker  image   build</a:t>
            </a:r>
            <a:endParaRPr lang="en-GB" b="1" dirty="0"/>
          </a:p>
          <a:p>
            <a:endParaRPr lang="en-GB" sz="1200" dirty="0"/>
          </a:p>
          <a:p>
            <a:r>
              <a:rPr lang="en-GB" sz="2400" dirty="0"/>
              <a:t>Run the image in a container:</a:t>
            </a:r>
          </a:p>
          <a:p>
            <a:pPr marL="0" indent="0" algn="ctr">
              <a:buNone/>
            </a:pPr>
            <a:r>
              <a:rPr lang="en-GB" sz="2400" b="1" i="1" dirty="0"/>
              <a:t>docker   container   run</a:t>
            </a:r>
            <a:endParaRPr lang="en-GB" sz="2400" b="1" dirty="0"/>
          </a:p>
        </p:txBody>
      </p:sp>
    </p:spTree>
    <p:extLst>
      <p:ext uri="{BB962C8B-B14F-4D97-AF65-F5344CB8AC3E}">
        <p14:creationId xmlns:p14="http://schemas.microsoft.com/office/powerpoint/2010/main" val="4067013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BBBEF-A989-A30D-3C01-43CBD5D3A35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2ED632-70A8-859D-23F2-B17B369830C0}"/>
              </a:ext>
            </a:extLst>
          </p:cNvPr>
          <p:cNvSpPr>
            <a:spLocks noGrp="1"/>
          </p:cNvSpPr>
          <p:nvPr>
            <p:ph type="title"/>
          </p:nvPr>
        </p:nvSpPr>
        <p:spPr/>
        <p:txBody>
          <a:bodyPr>
            <a:normAutofit/>
          </a:bodyPr>
          <a:lstStyle/>
          <a:p>
            <a:r>
              <a:rPr lang="en-US" sz="6000" b="1" dirty="0"/>
              <a:t>Creating Images</a:t>
            </a:r>
            <a:endParaRPr lang="en-GB" sz="6000" b="1" dirty="0"/>
          </a:p>
        </p:txBody>
      </p:sp>
      <p:sp>
        <p:nvSpPr>
          <p:cNvPr id="9" name="Content Placeholder 8">
            <a:extLst>
              <a:ext uri="{FF2B5EF4-FFF2-40B4-BE49-F238E27FC236}">
                <a16:creationId xmlns:a16="http://schemas.microsoft.com/office/drawing/2014/main" id="{C1C69D9A-1FDC-378D-8AA6-17D67D38A823}"/>
              </a:ext>
            </a:extLst>
          </p:cNvPr>
          <p:cNvSpPr>
            <a:spLocks noGrp="1"/>
          </p:cNvSpPr>
          <p:nvPr>
            <p:ph idx="1"/>
          </p:nvPr>
        </p:nvSpPr>
        <p:spPr>
          <a:xfrm>
            <a:off x="351934" y="1690687"/>
            <a:ext cx="11481846" cy="4193037"/>
          </a:xfrm>
        </p:spPr>
        <p:txBody>
          <a:bodyPr>
            <a:normAutofit fontScale="92500" lnSpcReduction="20000"/>
          </a:bodyPr>
          <a:lstStyle/>
          <a:p>
            <a:r>
              <a:rPr lang="en-GB" dirty="0"/>
              <a:t>Images are created using a </a:t>
            </a:r>
            <a:r>
              <a:rPr lang="en-GB" b="1" dirty="0" err="1"/>
              <a:t>dockerfile</a:t>
            </a:r>
            <a:r>
              <a:rPr lang="en-GB" b="1" dirty="0"/>
              <a:t>.</a:t>
            </a:r>
          </a:p>
          <a:p>
            <a:r>
              <a:rPr lang="en-GB" dirty="0"/>
              <a:t>A </a:t>
            </a:r>
            <a:r>
              <a:rPr lang="en-GB" b="1" dirty="0" err="1"/>
              <a:t>dockerfile</a:t>
            </a:r>
            <a:r>
              <a:rPr lang="en-GB" dirty="0"/>
              <a:t> is  a text file with a structure that looks similar to this:</a:t>
            </a:r>
          </a:p>
          <a:p>
            <a:endParaRPr lang="en-GB" dirty="0"/>
          </a:p>
          <a:p>
            <a:endParaRPr lang="en-GB" dirty="0"/>
          </a:p>
          <a:p>
            <a:endParaRPr lang="en-GB" dirty="0"/>
          </a:p>
          <a:p>
            <a:endParaRPr lang="en-GB" dirty="0"/>
          </a:p>
          <a:p>
            <a:endParaRPr lang="en-GB" dirty="0"/>
          </a:p>
          <a:p>
            <a:endParaRPr lang="en-GB" dirty="0"/>
          </a:p>
          <a:p>
            <a:endParaRPr lang="en-GB" dirty="0"/>
          </a:p>
          <a:p>
            <a:r>
              <a:rPr lang="en-GB" b="1" dirty="0"/>
              <a:t>Use # to comment out.</a:t>
            </a:r>
            <a:endParaRPr lang="en-GB" sz="2000" b="1" dirty="0"/>
          </a:p>
        </p:txBody>
      </p:sp>
      <p:sp>
        <p:nvSpPr>
          <p:cNvPr id="2" name="Rectangle 1">
            <a:extLst>
              <a:ext uri="{FF2B5EF4-FFF2-40B4-BE49-F238E27FC236}">
                <a16:creationId xmlns:a16="http://schemas.microsoft.com/office/drawing/2014/main" id="{4C6CF8C1-7D6E-D569-ED24-007C309AA3CC}"/>
              </a:ext>
            </a:extLst>
          </p:cNvPr>
          <p:cNvSpPr/>
          <p:nvPr/>
        </p:nvSpPr>
        <p:spPr bwMode="auto">
          <a:xfrm>
            <a:off x="2672429" y="2632520"/>
            <a:ext cx="6847141" cy="2534793"/>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0" tIns="0" rIns="91440" bIns="45720" numCol="1" rtlCol="0" anchor="ctr" anchorCtr="0" compatLnSpc="1">
            <a:prstTxWarp prst="textNoShape">
              <a:avLst/>
            </a:prstTxWarp>
          </a:bodyPr>
          <a:lstStyle/>
          <a:p>
            <a:pPr marL="400050" lvl="1" indent="0">
              <a:buNone/>
            </a:pPr>
            <a:r>
              <a:rPr lang="en-GB" b="1" dirty="0"/>
              <a:t>FROM</a:t>
            </a:r>
            <a:r>
              <a:rPr lang="en-GB" dirty="0"/>
              <a:t> some-existing-image-name</a:t>
            </a:r>
          </a:p>
          <a:p>
            <a:pPr marL="400050" lvl="1" indent="0">
              <a:buNone/>
            </a:pPr>
            <a:r>
              <a:rPr lang="en-GB" b="1" dirty="0"/>
              <a:t>RUN</a:t>
            </a:r>
            <a:r>
              <a:rPr lang="en-GB" dirty="0"/>
              <a:t> some </a:t>
            </a:r>
            <a:r>
              <a:rPr lang="en-GB" dirty="0" err="1"/>
              <a:t>unix</a:t>
            </a:r>
            <a:r>
              <a:rPr lang="en-GB" dirty="0"/>
              <a:t> commands</a:t>
            </a:r>
          </a:p>
          <a:p>
            <a:pPr marL="400050" lvl="1" indent="0">
              <a:buNone/>
            </a:pPr>
            <a:r>
              <a:rPr lang="en-GB" b="1" dirty="0"/>
              <a:t>EXPOSE</a:t>
            </a:r>
            <a:r>
              <a:rPr lang="en-GB" dirty="0"/>
              <a:t> some-</a:t>
            </a:r>
            <a:r>
              <a:rPr lang="en-GB" dirty="0" err="1"/>
              <a:t>portnumber</a:t>
            </a:r>
            <a:endParaRPr lang="en-GB" dirty="0"/>
          </a:p>
          <a:p>
            <a:pPr marL="400050" lvl="1" indent="0">
              <a:buNone/>
            </a:pPr>
            <a:r>
              <a:rPr lang="en-GB" b="1" dirty="0"/>
              <a:t>ENTRYPOINT</a:t>
            </a:r>
            <a:r>
              <a:rPr lang="en-GB" dirty="0"/>
              <a:t> </a:t>
            </a:r>
            <a:r>
              <a:rPr lang="en-GB" b="1" dirty="0"/>
              <a:t>[</a:t>
            </a:r>
            <a:r>
              <a:rPr lang="en-GB" dirty="0"/>
              <a:t>some </a:t>
            </a:r>
            <a:r>
              <a:rPr lang="en-GB" dirty="0" err="1"/>
              <a:t>unix</a:t>
            </a:r>
            <a:r>
              <a:rPr lang="en-GB" dirty="0"/>
              <a:t> command and flags</a:t>
            </a:r>
            <a:r>
              <a:rPr lang="en-GB" b="1" dirty="0"/>
              <a:t>]</a:t>
            </a:r>
          </a:p>
        </p:txBody>
      </p:sp>
    </p:spTree>
    <p:extLst>
      <p:ext uri="{BB962C8B-B14F-4D97-AF65-F5344CB8AC3E}">
        <p14:creationId xmlns:p14="http://schemas.microsoft.com/office/powerpoint/2010/main" val="3315229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34F0D-CDCF-26FD-8CBF-95C9D19E5ED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5883F14-AFF6-E81C-53E8-71E2E1F44D07}"/>
              </a:ext>
            </a:extLst>
          </p:cNvPr>
          <p:cNvSpPr>
            <a:spLocks noGrp="1"/>
          </p:cNvSpPr>
          <p:nvPr>
            <p:ph type="title"/>
          </p:nvPr>
        </p:nvSpPr>
        <p:spPr/>
        <p:txBody>
          <a:bodyPr>
            <a:normAutofit/>
          </a:bodyPr>
          <a:lstStyle/>
          <a:p>
            <a:r>
              <a:rPr lang="en-US" sz="6000" b="1" dirty="0" err="1"/>
              <a:t>Dockerfile</a:t>
            </a:r>
            <a:r>
              <a:rPr lang="en-US" sz="6000" b="1" dirty="0"/>
              <a:t> Structure</a:t>
            </a:r>
            <a:endParaRPr lang="en-GB" sz="6000" b="1" dirty="0"/>
          </a:p>
        </p:txBody>
      </p:sp>
      <p:sp>
        <p:nvSpPr>
          <p:cNvPr id="9" name="Content Placeholder 8">
            <a:extLst>
              <a:ext uri="{FF2B5EF4-FFF2-40B4-BE49-F238E27FC236}">
                <a16:creationId xmlns:a16="http://schemas.microsoft.com/office/drawing/2014/main" id="{872E5976-6CA3-8354-1290-654B7EC9ECBC}"/>
              </a:ext>
            </a:extLst>
          </p:cNvPr>
          <p:cNvSpPr>
            <a:spLocks noGrp="1"/>
          </p:cNvSpPr>
          <p:nvPr>
            <p:ph idx="1"/>
          </p:nvPr>
        </p:nvSpPr>
        <p:spPr>
          <a:xfrm>
            <a:off x="358218" y="1525374"/>
            <a:ext cx="11481848" cy="4493288"/>
          </a:xfrm>
        </p:spPr>
        <p:txBody>
          <a:bodyPr>
            <a:normAutofit fontScale="77500" lnSpcReduction="20000"/>
          </a:bodyPr>
          <a:lstStyle/>
          <a:p>
            <a:r>
              <a:rPr lang="en-GB" sz="3600" dirty="0" err="1"/>
              <a:t>Dockerfile</a:t>
            </a:r>
            <a:r>
              <a:rPr lang="en-GB" sz="3600" dirty="0"/>
              <a:t> is a </a:t>
            </a:r>
            <a:r>
              <a:rPr lang="en-GB" sz="3600" b="1" dirty="0"/>
              <a:t>text file </a:t>
            </a:r>
            <a:r>
              <a:rPr lang="en-GB" sz="3600" dirty="0"/>
              <a:t>created by the developer to control the image building process and contains the following:</a:t>
            </a:r>
          </a:p>
          <a:p>
            <a:endParaRPr lang="en-GB" sz="1900" dirty="0"/>
          </a:p>
          <a:p>
            <a:r>
              <a:rPr lang="en-GB" sz="3600" b="1" dirty="0"/>
              <a:t>FROM</a:t>
            </a:r>
            <a:br>
              <a:rPr lang="en-GB" sz="3800" dirty="0"/>
            </a:br>
            <a:r>
              <a:rPr lang="en-GB" sz="3100" dirty="0"/>
              <a:t>Base image (OS) to be used. Often pulled from Docker Hub, a central image registry server hosted by Docker Inc.</a:t>
            </a:r>
          </a:p>
          <a:p>
            <a:pPr lvl="1"/>
            <a:r>
              <a:rPr lang="en-GB" sz="3100" dirty="0"/>
              <a:t>FROM ubuntu</a:t>
            </a:r>
          </a:p>
          <a:p>
            <a:pPr lvl="1"/>
            <a:r>
              <a:rPr lang="en-GB" sz="3100" dirty="0"/>
              <a:t>FROM </a:t>
            </a:r>
            <a:r>
              <a:rPr lang="en-GB" sz="3100" dirty="0" err="1"/>
              <a:t>microsoft</a:t>
            </a:r>
            <a:r>
              <a:rPr lang="en-GB" sz="3100" dirty="0"/>
              <a:t>/</a:t>
            </a:r>
            <a:r>
              <a:rPr lang="en-GB" sz="3100" dirty="0" err="1"/>
              <a:t>windowsservercore</a:t>
            </a:r>
            <a:endParaRPr lang="en-GB" sz="3100" dirty="0"/>
          </a:p>
          <a:p>
            <a:r>
              <a:rPr lang="en-GB" sz="3600" b="1" dirty="0"/>
              <a:t>RUN</a:t>
            </a:r>
            <a:br>
              <a:rPr lang="en-GB" sz="3800" dirty="0"/>
            </a:br>
            <a:r>
              <a:rPr lang="en-GB" sz="3400" dirty="0"/>
              <a:t>Commands to be executed when the container is </a:t>
            </a:r>
            <a:r>
              <a:rPr lang="en-GB" sz="3400" b="1" dirty="0">
                <a:solidFill>
                  <a:srgbClr val="FF0000"/>
                </a:solidFill>
              </a:rPr>
              <a:t>being built</a:t>
            </a:r>
          </a:p>
          <a:p>
            <a:r>
              <a:rPr lang="en-GB" sz="3600" b="1" dirty="0"/>
              <a:t>EXPOSE</a:t>
            </a:r>
            <a:br>
              <a:rPr lang="en-GB" sz="3800" dirty="0"/>
            </a:br>
            <a:r>
              <a:rPr lang="en-GB" sz="3400" dirty="0"/>
              <a:t>Open ports (space separated) for the application/server running inside the container. These are exposed to the container.</a:t>
            </a:r>
            <a:endParaRPr lang="en-GB" sz="3800" dirty="0"/>
          </a:p>
        </p:txBody>
      </p:sp>
    </p:spTree>
    <p:extLst>
      <p:ext uri="{BB962C8B-B14F-4D97-AF65-F5344CB8AC3E}">
        <p14:creationId xmlns:p14="http://schemas.microsoft.com/office/powerpoint/2010/main" val="2854239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22010-684C-CECE-DD1F-9AE82F8BAA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C6CE076-AE9B-8BA9-16A4-BA306E8F8314}"/>
              </a:ext>
            </a:extLst>
          </p:cNvPr>
          <p:cNvSpPr>
            <a:spLocks noGrp="1"/>
          </p:cNvSpPr>
          <p:nvPr>
            <p:ph type="title"/>
          </p:nvPr>
        </p:nvSpPr>
        <p:spPr/>
        <p:txBody>
          <a:bodyPr>
            <a:normAutofit/>
          </a:bodyPr>
          <a:lstStyle/>
          <a:p>
            <a:r>
              <a:rPr lang="en-US" sz="6000" b="1" dirty="0" err="1"/>
              <a:t>Dockerfile</a:t>
            </a:r>
            <a:r>
              <a:rPr lang="en-US" sz="6000" b="1" dirty="0"/>
              <a:t> Commands (Layers)</a:t>
            </a:r>
            <a:endParaRPr lang="en-GB" sz="6000" b="1" dirty="0"/>
          </a:p>
        </p:txBody>
      </p:sp>
      <p:sp>
        <p:nvSpPr>
          <p:cNvPr id="3" name="Content Placeholder 2">
            <a:extLst>
              <a:ext uri="{FF2B5EF4-FFF2-40B4-BE49-F238E27FC236}">
                <a16:creationId xmlns:a16="http://schemas.microsoft.com/office/drawing/2014/main" id="{583FA440-4FA3-257D-1FCF-143DF26D30D1}"/>
              </a:ext>
            </a:extLst>
          </p:cNvPr>
          <p:cNvSpPr>
            <a:spLocks noGrp="1"/>
          </p:cNvSpPr>
          <p:nvPr>
            <p:ph idx="1"/>
          </p:nvPr>
        </p:nvSpPr>
        <p:spPr/>
        <p:txBody>
          <a:bodyPr>
            <a:normAutofit fontScale="92500"/>
          </a:bodyPr>
          <a:lstStyle/>
          <a:p>
            <a:r>
              <a:rPr lang="en-GB" sz="3000" b="1" dirty="0"/>
              <a:t>ENTRYPOINT </a:t>
            </a:r>
            <a:br>
              <a:rPr lang="en-GB" b="1" dirty="0"/>
            </a:br>
            <a:r>
              <a:rPr lang="en-GB" sz="2600" dirty="0"/>
              <a:t>[“executable”, “param1”, “param2”]</a:t>
            </a:r>
            <a:br>
              <a:rPr lang="en-GB" sz="2600" dirty="0"/>
            </a:br>
            <a:r>
              <a:rPr lang="en-GB" sz="2600" dirty="0"/>
              <a:t>Commands to be run inside the container each time the container starts (use square brackets i.e. JSON format). </a:t>
            </a:r>
            <a:r>
              <a:rPr lang="en-GB" sz="2600" b="1" dirty="0"/>
              <a:t>Always executes </a:t>
            </a:r>
            <a:r>
              <a:rPr lang="en-GB" sz="2600" dirty="0"/>
              <a:t>irrespective of the </a:t>
            </a:r>
            <a:r>
              <a:rPr lang="en-GB" sz="2600" i="1" dirty="0"/>
              <a:t>docker run </a:t>
            </a:r>
            <a:r>
              <a:rPr lang="en-GB" sz="2600" dirty="0"/>
              <a:t>command line.</a:t>
            </a:r>
          </a:p>
          <a:p>
            <a:endParaRPr lang="en-GB" dirty="0"/>
          </a:p>
          <a:p>
            <a:r>
              <a:rPr lang="en-GB" sz="3000" b="1" dirty="0"/>
              <a:t>CMD </a:t>
            </a:r>
            <a:br>
              <a:rPr lang="en-GB" b="1" dirty="0"/>
            </a:br>
            <a:r>
              <a:rPr lang="en-GB" sz="2600" dirty="0"/>
              <a:t>[“param1”, “param2”]</a:t>
            </a:r>
            <a:br>
              <a:rPr lang="en-GB" sz="2600" dirty="0"/>
            </a:br>
            <a:r>
              <a:rPr lang="en-GB" sz="2600" dirty="0"/>
              <a:t>This second form of the option allows us to specify additional default flags to be appended to the ENTRYPOINT command that can be overridden.</a:t>
            </a:r>
            <a:endParaRPr lang="en-GB" dirty="0"/>
          </a:p>
        </p:txBody>
      </p:sp>
    </p:spTree>
    <p:extLst>
      <p:ext uri="{BB962C8B-B14F-4D97-AF65-F5344CB8AC3E}">
        <p14:creationId xmlns:p14="http://schemas.microsoft.com/office/powerpoint/2010/main" val="2374094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B14B1-3885-21AE-D041-C65F9DC76AD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ACBAFED-C11F-1BBC-DA18-2BEA1238F668}"/>
              </a:ext>
            </a:extLst>
          </p:cNvPr>
          <p:cNvSpPr>
            <a:spLocks noGrp="1"/>
          </p:cNvSpPr>
          <p:nvPr>
            <p:ph type="title"/>
          </p:nvPr>
        </p:nvSpPr>
        <p:spPr/>
        <p:txBody>
          <a:bodyPr>
            <a:normAutofit/>
          </a:bodyPr>
          <a:lstStyle/>
          <a:p>
            <a:r>
              <a:rPr lang="en-GB" sz="6000" b="1" dirty="0" err="1"/>
              <a:t>Dockerfile</a:t>
            </a:r>
            <a:r>
              <a:rPr lang="en-GB" sz="6000" b="1" dirty="0"/>
              <a:t> Structure</a:t>
            </a:r>
          </a:p>
        </p:txBody>
      </p:sp>
      <p:sp>
        <p:nvSpPr>
          <p:cNvPr id="9" name="Content Placeholder 8">
            <a:extLst>
              <a:ext uri="{FF2B5EF4-FFF2-40B4-BE49-F238E27FC236}">
                <a16:creationId xmlns:a16="http://schemas.microsoft.com/office/drawing/2014/main" id="{9F4E577C-5C4F-6ABB-D81E-DAF0D9C4B835}"/>
              </a:ext>
            </a:extLst>
          </p:cNvPr>
          <p:cNvSpPr>
            <a:spLocks noGrp="1"/>
          </p:cNvSpPr>
          <p:nvPr>
            <p:ph idx="1"/>
          </p:nvPr>
        </p:nvSpPr>
        <p:spPr>
          <a:xfrm>
            <a:off x="358220" y="1825625"/>
            <a:ext cx="11481846" cy="4493288"/>
          </a:xfrm>
        </p:spPr>
        <p:txBody>
          <a:bodyPr>
            <a:normAutofit/>
          </a:bodyPr>
          <a:lstStyle/>
          <a:p>
            <a:r>
              <a:rPr lang="en-GB" dirty="0"/>
              <a:t>You can execute multiple RUN commands by:</a:t>
            </a:r>
          </a:p>
          <a:p>
            <a:pPr lvl="1"/>
            <a:r>
              <a:rPr lang="en-GB" dirty="0"/>
              <a:t>Specifying them one after another in the same RUN section using “ &amp;&amp; \” </a:t>
            </a:r>
          </a:p>
          <a:p>
            <a:pPr lvl="1"/>
            <a:r>
              <a:rPr lang="en-GB" dirty="0"/>
              <a:t>Adding multiple RUN commands</a:t>
            </a:r>
          </a:p>
          <a:p>
            <a:pPr lvl="1"/>
            <a:r>
              <a:rPr lang="en-GB" dirty="0"/>
              <a:t>Using both of these techniques</a:t>
            </a:r>
          </a:p>
          <a:p>
            <a:endParaRPr lang="en-GB" dirty="0"/>
          </a:p>
          <a:p>
            <a:endParaRPr lang="en-GB" dirty="0"/>
          </a:p>
          <a:p>
            <a:endParaRPr lang="en-GB" dirty="0"/>
          </a:p>
          <a:p>
            <a:r>
              <a:rPr lang="en-GB" b="1" dirty="0"/>
              <a:t>OR</a:t>
            </a:r>
          </a:p>
        </p:txBody>
      </p:sp>
      <p:pic>
        <p:nvPicPr>
          <p:cNvPr id="2" name="Picture 1">
            <a:extLst>
              <a:ext uri="{FF2B5EF4-FFF2-40B4-BE49-F238E27FC236}">
                <a16:creationId xmlns:a16="http://schemas.microsoft.com/office/drawing/2014/main" id="{B0628A73-7742-4C89-6167-3A9CA134AC3C}"/>
              </a:ext>
            </a:extLst>
          </p:cNvPr>
          <p:cNvPicPr>
            <a:picLocks noChangeAspect="1"/>
          </p:cNvPicPr>
          <p:nvPr/>
        </p:nvPicPr>
        <p:blipFill>
          <a:blip r:embed="rId3"/>
          <a:stretch>
            <a:fillRect/>
          </a:stretch>
        </p:blipFill>
        <p:spPr>
          <a:xfrm>
            <a:off x="2621967" y="3486199"/>
            <a:ext cx="6948067" cy="1137052"/>
          </a:xfrm>
          <a:prstGeom prst="rect">
            <a:avLst/>
          </a:prstGeom>
        </p:spPr>
      </p:pic>
      <p:pic>
        <p:nvPicPr>
          <p:cNvPr id="3" name="Picture 2">
            <a:extLst>
              <a:ext uri="{FF2B5EF4-FFF2-40B4-BE49-F238E27FC236}">
                <a16:creationId xmlns:a16="http://schemas.microsoft.com/office/drawing/2014/main" id="{29B6160C-B212-BEF4-8E90-FC9D97F93634}"/>
              </a:ext>
            </a:extLst>
          </p:cNvPr>
          <p:cNvPicPr>
            <a:picLocks noChangeAspect="1"/>
          </p:cNvPicPr>
          <p:nvPr/>
        </p:nvPicPr>
        <p:blipFill>
          <a:blip r:embed="rId4"/>
          <a:stretch>
            <a:fillRect/>
          </a:stretch>
        </p:blipFill>
        <p:spPr>
          <a:xfrm>
            <a:off x="2621966" y="4601916"/>
            <a:ext cx="5040754" cy="1137052"/>
          </a:xfrm>
          <a:prstGeom prst="rect">
            <a:avLst/>
          </a:prstGeom>
        </p:spPr>
      </p:pic>
    </p:spTree>
    <p:extLst>
      <p:ext uri="{BB962C8B-B14F-4D97-AF65-F5344CB8AC3E}">
        <p14:creationId xmlns:p14="http://schemas.microsoft.com/office/powerpoint/2010/main" val="3315044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486F3-6AF3-96D2-DFB5-F209026A7EF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1D53078-7EB7-4D2A-36FC-A8BAC7791772}"/>
              </a:ext>
            </a:extLst>
          </p:cNvPr>
          <p:cNvSpPr>
            <a:spLocks noGrp="1"/>
          </p:cNvSpPr>
          <p:nvPr>
            <p:ph type="title"/>
          </p:nvPr>
        </p:nvSpPr>
        <p:spPr/>
        <p:txBody>
          <a:bodyPr>
            <a:normAutofit/>
          </a:bodyPr>
          <a:lstStyle/>
          <a:p>
            <a:r>
              <a:rPr lang="en-US" sz="6000" b="1" dirty="0" err="1"/>
              <a:t>Dockerfile</a:t>
            </a:r>
            <a:r>
              <a:rPr lang="en-US" sz="6000" b="1" dirty="0"/>
              <a:t> Structure</a:t>
            </a:r>
            <a:endParaRPr lang="en-GB" sz="6000" b="1" dirty="0"/>
          </a:p>
        </p:txBody>
      </p:sp>
      <p:sp>
        <p:nvSpPr>
          <p:cNvPr id="9" name="Content Placeholder 8">
            <a:extLst>
              <a:ext uri="{FF2B5EF4-FFF2-40B4-BE49-F238E27FC236}">
                <a16:creationId xmlns:a16="http://schemas.microsoft.com/office/drawing/2014/main" id="{3D6E8E90-7196-66A6-52EF-57E6DE6CA133}"/>
              </a:ext>
            </a:extLst>
          </p:cNvPr>
          <p:cNvSpPr>
            <a:spLocks noGrp="1"/>
          </p:cNvSpPr>
          <p:nvPr>
            <p:ph idx="1"/>
          </p:nvPr>
        </p:nvSpPr>
        <p:spPr>
          <a:xfrm>
            <a:off x="358220" y="1825625"/>
            <a:ext cx="11481846" cy="4493288"/>
          </a:xfrm>
        </p:spPr>
        <p:txBody>
          <a:bodyPr>
            <a:normAutofit/>
          </a:bodyPr>
          <a:lstStyle/>
          <a:p>
            <a:r>
              <a:rPr lang="en-GB" sz="2400" b="1" dirty="0"/>
              <a:t>CMD</a:t>
            </a:r>
            <a:r>
              <a:rPr lang="en-GB" sz="2400" dirty="0"/>
              <a:t>  </a:t>
            </a:r>
            <a:br>
              <a:rPr lang="en-GB" sz="2400" dirty="0"/>
            </a:br>
            <a:r>
              <a:rPr lang="en-GB" sz="2400" dirty="0"/>
              <a:t>[“executable”, “param1”, “param2”]</a:t>
            </a:r>
            <a:br>
              <a:rPr lang="en-GB" sz="2400" dirty="0"/>
            </a:br>
            <a:r>
              <a:rPr lang="en-GB" sz="2400" dirty="0"/>
              <a:t>Sets </a:t>
            </a:r>
            <a:r>
              <a:rPr lang="en-GB" sz="2400" b="1" dirty="0"/>
              <a:t>the default command </a:t>
            </a:r>
            <a:r>
              <a:rPr lang="en-GB" sz="2400" dirty="0"/>
              <a:t>to be executed </a:t>
            </a:r>
            <a:r>
              <a:rPr lang="en-GB" sz="2400" b="1" dirty="0"/>
              <a:t>at start-up </a:t>
            </a:r>
            <a:r>
              <a:rPr lang="en-GB" sz="2400" dirty="0"/>
              <a:t>in the container running the image (use square brackets i.e. JSON format to execute without a shell)</a:t>
            </a:r>
          </a:p>
          <a:p>
            <a:r>
              <a:rPr lang="en-GB" sz="2400" dirty="0"/>
              <a:t>This command </a:t>
            </a:r>
            <a:r>
              <a:rPr lang="en-GB" sz="2400" b="1" dirty="0"/>
              <a:t>can be overwritten</a:t>
            </a:r>
            <a:r>
              <a:rPr lang="en-GB" sz="2400" dirty="0"/>
              <a:t> in the </a:t>
            </a:r>
            <a:r>
              <a:rPr lang="en-GB" sz="2400" i="1" dirty="0"/>
              <a:t>docker run </a:t>
            </a:r>
            <a:r>
              <a:rPr lang="en-GB" sz="2400" dirty="0"/>
              <a:t>command line </a:t>
            </a:r>
          </a:p>
          <a:p>
            <a:r>
              <a:rPr lang="en-GB" sz="2400" dirty="0"/>
              <a:t>For example:</a:t>
            </a:r>
          </a:p>
        </p:txBody>
      </p:sp>
      <p:sp>
        <p:nvSpPr>
          <p:cNvPr id="2" name="TextBox 11">
            <a:extLst>
              <a:ext uri="{FF2B5EF4-FFF2-40B4-BE49-F238E27FC236}">
                <a16:creationId xmlns:a16="http://schemas.microsoft.com/office/drawing/2014/main" id="{82BB6415-9181-9909-C97F-5FF9A469C9AD}"/>
              </a:ext>
            </a:extLst>
          </p:cNvPr>
          <p:cNvSpPr txBox="1"/>
          <p:nvPr/>
        </p:nvSpPr>
        <p:spPr>
          <a:xfrm>
            <a:off x="2304827" y="5762732"/>
            <a:ext cx="6493442" cy="369332"/>
          </a:xfrm>
          <a:prstGeom prst="rect">
            <a:avLst/>
          </a:prstGeom>
          <a:noFill/>
        </p:spPr>
        <p:txBody>
          <a:bodyPr wrap="square" rtlCol="0">
            <a:spAutoFit/>
          </a:bodyPr>
          <a:ls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Helvetica" panose="020B0604020202020204" pitchFamily="34" charset="0"/>
                <a:ea typeface="+mn-ea"/>
                <a:cs typeface="+mn-cs"/>
              </a:rPr>
              <a:t>See https://goinbigdata.com/docker-run-vs-cmd-vs-entrypoint/</a:t>
            </a:r>
          </a:p>
        </p:txBody>
      </p:sp>
      <p:pic>
        <p:nvPicPr>
          <p:cNvPr id="3" name="Picture 2">
            <a:extLst>
              <a:ext uri="{FF2B5EF4-FFF2-40B4-BE49-F238E27FC236}">
                <a16:creationId xmlns:a16="http://schemas.microsoft.com/office/drawing/2014/main" id="{91D66AE0-AE66-385D-865E-0378916A3771}"/>
              </a:ext>
            </a:extLst>
          </p:cNvPr>
          <p:cNvPicPr>
            <a:picLocks noChangeAspect="1"/>
          </p:cNvPicPr>
          <p:nvPr/>
        </p:nvPicPr>
        <p:blipFill>
          <a:blip r:embed="rId3"/>
          <a:stretch>
            <a:fillRect/>
          </a:stretch>
        </p:blipFill>
        <p:spPr>
          <a:xfrm>
            <a:off x="2512801" y="3585356"/>
            <a:ext cx="7166398" cy="2249916"/>
          </a:xfrm>
          <a:prstGeom prst="rect">
            <a:avLst/>
          </a:prstGeom>
        </p:spPr>
      </p:pic>
    </p:spTree>
    <p:extLst>
      <p:ext uri="{BB962C8B-B14F-4D97-AF65-F5344CB8AC3E}">
        <p14:creationId xmlns:p14="http://schemas.microsoft.com/office/powerpoint/2010/main" val="501050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56ED36-3A65-9249-1EB1-E4360F24FC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E64D0A-14D9-C9CE-4813-89B1793A2797}"/>
              </a:ext>
            </a:extLst>
          </p:cNvPr>
          <p:cNvSpPr>
            <a:spLocks noGrp="1"/>
          </p:cNvSpPr>
          <p:nvPr>
            <p:ph type="title"/>
          </p:nvPr>
        </p:nvSpPr>
        <p:spPr/>
        <p:txBody>
          <a:bodyPr>
            <a:normAutofit/>
          </a:bodyPr>
          <a:lstStyle/>
          <a:p>
            <a:r>
              <a:rPr lang="en-GB" sz="6000" b="1" dirty="0"/>
              <a:t>CMD</a:t>
            </a:r>
          </a:p>
        </p:txBody>
      </p:sp>
      <p:sp>
        <p:nvSpPr>
          <p:cNvPr id="9" name="Content Placeholder 8">
            <a:extLst>
              <a:ext uri="{FF2B5EF4-FFF2-40B4-BE49-F238E27FC236}">
                <a16:creationId xmlns:a16="http://schemas.microsoft.com/office/drawing/2014/main" id="{082AA6A0-E3F7-8364-00E9-B79DEE98ECCD}"/>
              </a:ext>
            </a:extLst>
          </p:cNvPr>
          <p:cNvSpPr>
            <a:spLocks noGrp="1"/>
          </p:cNvSpPr>
          <p:nvPr>
            <p:ph idx="1"/>
          </p:nvPr>
        </p:nvSpPr>
        <p:spPr>
          <a:xfrm>
            <a:off x="358220" y="1825625"/>
            <a:ext cx="11481846" cy="3960922"/>
          </a:xfrm>
        </p:spPr>
        <p:txBody>
          <a:bodyPr>
            <a:normAutofit lnSpcReduction="10000"/>
          </a:bodyPr>
          <a:lstStyle/>
          <a:p>
            <a:r>
              <a:rPr lang="en-GB" sz="2400" dirty="0"/>
              <a:t>Only one command will be executed, if you add multiple CMD (or ENTRYPOINT) </a:t>
            </a:r>
            <a:r>
              <a:rPr lang="en-GB" sz="2400" b="1" u="sng" dirty="0"/>
              <a:t>only the last one</a:t>
            </a:r>
            <a:r>
              <a:rPr lang="en-GB" sz="2400" dirty="0"/>
              <a:t> is executed.</a:t>
            </a:r>
          </a:p>
          <a:p>
            <a:pPr lvl="1"/>
            <a:r>
              <a:rPr lang="en-GB" dirty="0"/>
              <a:t>You could try this approach…</a:t>
            </a:r>
          </a:p>
          <a:p>
            <a:pPr lvl="1"/>
            <a:endParaRPr lang="en-GB" sz="1300" dirty="0"/>
          </a:p>
          <a:p>
            <a:pPr marL="0" indent="0" algn="ctr">
              <a:buNone/>
            </a:pPr>
            <a:r>
              <a:rPr lang="de-DE" sz="2400" b="1" dirty="0"/>
              <a:t>CMD /bin/bash -c “command1</a:t>
            </a:r>
            <a:r>
              <a:rPr lang="de-DE" sz="2400" b="1" dirty="0">
                <a:solidFill>
                  <a:srgbClr val="FF0000"/>
                </a:solidFill>
              </a:rPr>
              <a:t>;</a:t>
            </a:r>
            <a:r>
              <a:rPr lang="de-DE" sz="2400" b="1" dirty="0"/>
              <a:t> command2"</a:t>
            </a:r>
            <a:endParaRPr lang="en-GB" sz="2400" dirty="0"/>
          </a:p>
          <a:p>
            <a:endParaRPr lang="en-GB" sz="1200" dirty="0"/>
          </a:p>
          <a:p>
            <a:pPr lvl="1"/>
            <a:r>
              <a:rPr lang="en-GB" dirty="0"/>
              <a:t>Example, execute both the </a:t>
            </a:r>
            <a:r>
              <a:rPr lang="en-GB" b="1" dirty="0"/>
              <a:t>ssh</a:t>
            </a:r>
            <a:r>
              <a:rPr lang="en-GB" dirty="0"/>
              <a:t> and </a:t>
            </a:r>
            <a:r>
              <a:rPr lang="en-GB" b="1" dirty="0"/>
              <a:t>bash</a:t>
            </a:r>
            <a:r>
              <a:rPr lang="en-GB" dirty="0"/>
              <a:t> commands when the docker container starts.</a:t>
            </a:r>
          </a:p>
          <a:p>
            <a:pPr marL="457200" lvl="1" indent="0" algn="ctr">
              <a:buNone/>
            </a:pPr>
            <a:r>
              <a:rPr lang="de-DE" b="1" dirty="0"/>
              <a:t>CMD /bin/bash -c "/</a:t>
            </a:r>
            <a:r>
              <a:rPr lang="de-DE" b="1" dirty="0" err="1"/>
              <a:t>etc</a:t>
            </a:r>
            <a:r>
              <a:rPr lang="de-DE" b="1" dirty="0"/>
              <a:t>/</a:t>
            </a:r>
            <a:r>
              <a:rPr lang="de-DE" b="1" dirty="0" err="1"/>
              <a:t>init.d</a:t>
            </a:r>
            <a:r>
              <a:rPr lang="de-DE" b="1" dirty="0"/>
              <a:t>/</a:t>
            </a:r>
            <a:r>
              <a:rPr lang="de-DE" b="1" dirty="0" err="1"/>
              <a:t>ssh</a:t>
            </a:r>
            <a:r>
              <a:rPr lang="de-DE" b="1" dirty="0"/>
              <a:t> </a:t>
            </a:r>
            <a:r>
              <a:rPr lang="de-DE" b="1" dirty="0" err="1"/>
              <a:t>start</a:t>
            </a:r>
            <a:r>
              <a:rPr lang="de-DE" b="1" dirty="0"/>
              <a:t>;   /bin/bash"</a:t>
            </a:r>
            <a:endParaRPr lang="en-GB" dirty="0"/>
          </a:p>
          <a:p>
            <a:pPr lvl="1"/>
            <a:endParaRPr lang="en-GB" dirty="0"/>
          </a:p>
          <a:p>
            <a:pPr lvl="1"/>
            <a:r>
              <a:rPr lang="en-GB" dirty="0"/>
              <a:t>bash –c executes commands in the bash shell, then the semi-colon separates each command we want to execute</a:t>
            </a:r>
          </a:p>
          <a:p>
            <a:endParaRPr lang="en-GB" altLang="en-US" sz="1800" dirty="0"/>
          </a:p>
        </p:txBody>
      </p:sp>
    </p:spTree>
    <p:extLst>
      <p:ext uri="{BB962C8B-B14F-4D97-AF65-F5344CB8AC3E}">
        <p14:creationId xmlns:p14="http://schemas.microsoft.com/office/powerpoint/2010/main" val="3097667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544B0-4A5E-6616-FF82-BFB3D047977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0093A86-5EA9-E714-238F-F020E6B721CE}"/>
              </a:ext>
            </a:extLst>
          </p:cNvPr>
          <p:cNvSpPr>
            <a:spLocks noGrp="1"/>
          </p:cNvSpPr>
          <p:nvPr>
            <p:ph type="title"/>
          </p:nvPr>
        </p:nvSpPr>
        <p:spPr/>
        <p:txBody>
          <a:bodyPr>
            <a:noAutofit/>
          </a:bodyPr>
          <a:lstStyle/>
          <a:p>
            <a:r>
              <a:rPr lang="en-US" sz="4800" b="1" dirty="0"/>
              <a:t>Docker Commands</a:t>
            </a:r>
            <a:endParaRPr lang="en-GB" sz="4800" b="1" dirty="0"/>
          </a:p>
        </p:txBody>
      </p:sp>
      <p:sp>
        <p:nvSpPr>
          <p:cNvPr id="9" name="Content Placeholder 8">
            <a:extLst>
              <a:ext uri="{FF2B5EF4-FFF2-40B4-BE49-F238E27FC236}">
                <a16:creationId xmlns:a16="http://schemas.microsoft.com/office/drawing/2014/main" id="{C3C8122B-DCD8-EC75-C87B-9ED1F898B10C}"/>
              </a:ext>
            </a:extLst>
          </p:cNvPr>
          <p:cNvSpPr>
            <a:spLocks noGrp="1"/>
          </p:cNvSpPr>
          <p:nvPr>
            <p:ph idx="1"/>
          </p:nvPr>
        </p:nvSpPr>
        <p:spPr>
          <a:xfrm>
            <a:off x="358220" y="1690688"/>
            <a:ext cx="11475561" cy="4628225"/>
          </a:xfrm>
        </p:spPr>
        <p:txBody>
          <a:bodyPr>
            <a:normAutofit/>
          </a:bodyPr>
          <a:lstStyle/>
          <a:p>
            <a:r>
              <a:rPr lang="en-GB" sz="2400" b="1" u="sng" dirty="0"/>
              <a:t>Usage:</a:t>
            </a:r>
            <a:r>
              <a:rPr lang="en-GB" sz="2400" dirty="0"/>
              <a:t> Use ENTRYPOINT to set fairly stable default commands and arguments and then use the CMD options to set additional defaults that are more likely to be changed in the command line. For example:</a:t>
            </a:r>
          </a:p>
        </p:txBody>
      </p:sp>
      <p:pic>
        <p:nvPicPr>
          <p:cNvPr id="5" name="Picture 4">
            <a:extLst>
              <a:ext uri="{FF2B5EF4-FFF2-40B4-BE49-F238E27FC236}">
                <a16:creationId xmlns:a16="http://schemas.microsoft.com/office/drawing/2014/main" id="{DCD6E195-FD3C-7BCB-6168-1A7E2FDA54B1}"/>
              </a:ext>
            </a:extLst>
          </p:cNvPr>
          <p:cNvPicPr>
            <a:picLocks noChangeAspect="1"/>
          </p:cNvPicPr>
          <p:nvPr/>
        </p:nvPicPr>
        <p:blipFill>
          <a:blip r:embed="rId3"/>
          <a:stretch>
            <a:fillRect/>
          </a:stretch>
        </p:blipFill>
        <p:spPr>
          <a:xfrm>
            <a:off x="1324139" y="2669240"/>
            <a:ext cx="9041152" cy="3097036"/>
          </a:xfrm>
          <a:prstGeom prst="rect">
            <a:avLst/>
          </a:prstGeom>
        </p:spPr>
      </p:pic>
    </p:spTree>
    <p:extLst>
      <p:ext uri="{BB962C8B-B14F-4D97-AF65-F5344CB8AC3E}">
        <p14:creationId xmlns:p14="http://schemas.microsoft.com/office/powerpoint/2010/main" val="1251503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BC809-1BD0-FB62-C82D-9A676448D81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0817F0-A08D-ACD1-A0F4-07974738E5A5}"/>
              </a:ext>
            </a:extLst>
          </p:cNvPr>
          <p:cNvSpPr>
            <a:spLocks noGrp="1"/>
          </p:cNvSpPr>
          <p:nvPr>
            <p:ph type="title"/>
          </p:nvPr>
        </p:nvSpPr>
        <p:spPr/>
        <p:txBody>
          <a:bodyPr>
            <a:noAutofit/>
          </a:bodyPr>
          <a:lstStyle/>
          <a:p>
            <a:r>
              <a:rPr lang="en-US" sz="6000" b="1" dirty="0" err="1"/>
              <a:t>Dockerfile</a:t>
            </a:r>
            <a:r>
              <a:rPr lang="en-US" sz="6000" b="1" dirty="0"/>
              <a:t> Commands</a:t>
            </a:r>
            <a:endParaRPr lang="en-GB" sz="6000" b="1" dirty="0"/>
          </a:p>
        </p:txBody>
      </p:sp>
      <p:sp>
        <p:nvSpPr>
          <p:cNvPr id="9" name="Content Placeholder 8">
            <a:extLst>
              <a:ext uri="{FF2B5EF4-FFF2-40B4-BE49-F238E27FC236}">
                <a16:creationId xmlns:a16="http://schemas.microsoft.com/office/drawing/2014/main" id="{14F97C80-E351-64CB-747B-CA6A8410E139}"/>
              </a:ext>
            </a:extLst>
          </p:cNvPr>
          <p:cNvSpPr>
            <a:spLocks noGrp="1"/>
          </p:cNvSpPr>
          <p:nvPr>
            <p:ph idx="1"/>
          </p:nvPr>
        </p:nvSpPr>
        <p:spPr>
          <a:xfrm>
            <a:off x="358220" y="1825625"/>
            <a:ext cx="11481846" cy="4493288"/>
          </a:xfrm>
        </p:spPr>
        <p:txBody>
          <a:bodyPr>
            <a:normAutofit/>
          </a:bodyPr>
          <a:lstStyle/>
          <a:p>
            <a:r>
              <a:rPr lang="en-GB" sz="2400" b="1" dirty="0"/>
              <a:t>ADD</a:t>
            </a:r>
            <a:r>
              <a:rPr lang="en-GB" sz="2400" dirty="0"/>
              <a:t>  </a:t>
            </a:r>
            <a:r>
              <a:rPr lang="en-GB" sz="2400" i="1" dirty="0" err="1"/>
              <a:t>src</a:t>
            </a:r>
            <a:r>
              <a:rPr lang="en-GB" sz="2400" dirty="0"/>
              <a:t>  </a:t>
            </a:r>
            <a:r>
              <a:rPr lang="en-GB" sz="2400" i="1" dirty="0" err="1"/>
              <a:t>dest</a:t>
            </a:r>
            <a:br>
              <a:rPr lang="en-GB" sz="2400" dirty="0"/>
            </a:br>
            <a:r>
              <a:rPr lang="en-GB" sz="2400" dirty="0"/>
              <a:t>Copies new files, directories or remote file URLs from </a:t>
            </a:r>
            <a:r>
              <a:rPr lang="en-GB" sz="2400" i="1" dirty="0" err="1"/>
              <a:t>src</a:t>
            </a:r>
            <a:r>
              <a:rPr lang="en-GB" sz="2400" dirty="0"/>
              <a:t> path and adds them to the filesystem of the image at the </a:t>
            </a:r>
            <a:r>
              <a:rPr lang="en-GB" sz="2400" i="1" dirty="0" err="1"/>
              <a:t>dest</a:t>
            </a:r>
            <a:r>
              <a:rPr lang="en-GB" sz="2400" dirty="0"/>
              <a:t> path…..will also uncompress .tar files</a:t>
            </a:r>
            <a:br>
              <a:rPr lang="en-GB" dirty="0"/>
            </a:br>
            <a:endParaRPr lang="en-GB" i="1" dirty="0"/>
          </a:p>
          <a:p>
            <a:r>
              <a:rPr lang="en-GB" sz="2400" b="1" dirty="0"/>
              <a:t>COPY</a:t>
            </a:r>
            <a:r>
              <a:rPr lang="en-GB" sz="2400" dirty="0"/>
              <a:t> </a:t>
            </a:r>
            <a:r>
              <a:rPr lang="en-GB" sz="2400" i="1" dirty="0" err="1"/>
              <a:t>src</a:t>
            </a:r>
            <a:r>
              <a:rPr lang="en-GB" sz="2400" dirty="0"/>
              <a:t>  </a:t>
            </a:r>
            <a:r>
              <a:rPr lang="en-GB" sz="2400" i="1" dirty="0" err="1"/>
              <a:t>dest</a:t>
            </a:r>
            <a:r>
              <a:rPr lang="en-GB" sz="2400" dirty="0"/>
              <a:t> </a:t>
            </a:r>
            <a:br>
              <a:rPr lang="en-GB" sz="2400" dirty="0"/>
            </a:br>
            <a:r>
              <a:rPr lang="en-GB" sz="2400" dirty="0"/>
              <a:t>Copies new files or directories from </a:t>
            </a:r>
            <a:r>
              <a:rPr lang="en-GB" sz="2400" i="1" dirty="0" err="1"/>
              <a:t>src</a:t>
            </a:r>
            <a:r>
              <a:rPr lang="en-GB" sz="2400" dirty="0"/>
              <a:t> path and adds them to the filesystem of the image at the </a:t>
            </a:r>
            <a:r>
              <a:rPr lang="en-GB" sz="2400" i="1" dirty="0" err="1"/>
              <a:t>dest</a:t>
            </a:r>
            <a:r>
              <a:rPr lang="en-GB" sz="2400" i="1" dirty="0"/>
              <a:t> </a:t>
            </a:r>
            <a:r>
              <a:rPr lang="en-GB" sz="2400" dirty="0"/>
              <a:t>path</a:t>
            </a:r>
          </a:p>
          <a:p>
            <a:endParaRPr lang="en-GB" sz="2400" i="1" dirty="0"/>
          </a:p>
          <a:p>
            <a:pPr lvl="1"/>
            <a:r>
              <a:rPr lang="en-GB" b="1" i="1" dirty="0" err="1"/>
              <a:t>src</a:t>
            </a:r>
            <a:r>
              <a:rPr lang="en-GB" dirty="0"/>
              <a:t> path is relative to where the directory image was built</a:t>
            </a:r>
          </a:p>
          <a:p>
            <a:pPr lvl="1"/>
            <a:r>
              <a:rPr lang="en-GB" b="1" i="1" dirty="0" err="1"/>
              <a:t>dest</a:t>
            </a:r>
            <a:r>
              <a:rPr lang="en-GB" b="1" dirty="0"/>
              <a:t> </a:t>
            </a:r>
            <a:r>
              <a:rPr lang="en-GB" dirty="0"/>
              <a:t>is an absolute path, or a path relative to WORKDIR</a:t>
            </a:r>
          </a:p>
        </p:txBody>
      </p:sp>
    </p:spTree>
    <p:extLst>
      <p:ext uri="{BB962C8B-B14F-4D97-AF65-F5344CB8AC3E}">
        <p14:creationId xmlns:p14="http://schemas.microsoft.com/office/powerpoint/2010/main" val="2135512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935F6-7237-AC39-1D2D-D2762533778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9260AFD-175C-75C8-F125-6564516B87EE}"/>
              </a:ext>
            </a:extLst>
          </p:cNvPr>
          <p:cNvSpPr>
            <a:spLocks noGrp="1"/>
          </p:cNvSpPr>
          <p:nvPr>
            <p:ph type="title"/>
          </p:nvPr>
        </p:nvSpPr>
        <p:spPr/>
        <p:txBody>
          <a:bodyPr>
            <a:normAutofit/>
          </a:bodyPr>
          <a:lstStyle/>
          <a:p>
            <a:r>
              <a:rPr lang="en-US" sz="6000" b="1" dirty="0"/>
              <a:t>Information</a:t>
            </a:r>
            <a:endParaRPr lang="en-GB" sz="6000" b="1" dirty="0"/>
          </a:p>
        </p:txBody>
      </p:sp>
      <p:sp>
        <p:nvSpPr>
          <p:cNvPr id="9" name="Content Placeholder 8">
            <a:extLst>
              <a:ext uri="{FF2B5EF4-FFF2-40B4-BE49-F238E27FC236}">
                <a16:creationId xmlns:a16="http://schemas.microsoft.com/office/drawing/2014/main" id="{38557096-6BE5-7E0E-6568-574F1E6A244A}"/>
              </a:ext>
            </a:extLst>
          </p:cNvPr>
          <p:cNvSpPr>
            <a:spLocks noGrp="1"/>
          </p:cNvSpPr>
          <p:nvPr>
            <p:ph idx="1"/>
          </p:nvPr>
        </p:nvSpPr>
        <p:spPr>
          <a:xfrm>
            <a:off x="358220" y="1403011"/>
            <a:ext cx="11481846" cy="4369575"/>
          </a:xfrm>
        </p:spPr>
        <p:txBody>
          <a:bodyPr>
            <a:normAutofit/>
          </a:bodyPr>
          <a:lstStyle/>
          <a:p>
            <a:r>
              <a:rPr lang="en-GB" sz="2400" dirty="0"/>
              <a:t>Although </a:t>
            </a:r>
            <a:r>
              <a:rPr lang="en-GB" sz="2400" b="1" dirty="0"/>
              <a:t>ADD </a:t>
            </a:r>
            <a:r>
              <a:rPr lang="en-GB" sz="2400" dirty="0"/>
              <a:t>and </a:t>
            </a:r>
            <a:r>
              <a:rPr lang="en-GB" sz="2400" b="1" dirty="0"/>
              <a:t>COPY </a:t>
            </a:r>
            <a:r>
              <a:rPr lang="en-GB" sz="2400" dirty="0"/>
              <a:t>are functionally similar, generally speaking, </a:t>
            </a:r>
            <a:r>
              <a:rPr lang="en-GB" sz="2400" b="1" dirty="0"/>
              <a:t>COPY</a:t>
            </a:r>
            <a:r>
              <a:rPr lang="en-GB" sz="2400" dirty="0"/>
              <a:t> is preferred. That’s because it’s more transparent than </a:t>
            </a:r>
            <a:r>
              <a:rPr lang="en-GB" sz="2400" b="1" dirty="0"/>
              <a:t>ADD</a:t>
            </a:r>
            <a:r>
              <a:rPr lang="en-GB" sz="2400" dirty="0"/>
              <a:t>. </a:t>
            </a:r>
          </a:p>
          <a:p>
            <a:r>
              <a:rPr lang="en-GB" sz="2400" dirty="0"/>
              <a:t>COPY only supports the basic copying of local files into the container, while ADD has some features (like local-only tar extraction) that are not immediately obvious. </a:t>
            </a:r>
          </a:p>
          <a:p>
            <a:r>
              <a:rPr lang="en-GB" sz="2400" dirty="0"/>
              <a:t>Consequently, the best use for </a:t>
            </a:r>
            <a:r>
              <a:rPr lang="en-GB" sz="2400" b="1" dirty="0"/>
              <a:t>ADD</a:t>
            </a:r>
            <a:r>
              <a:rPr lang="en-GB" sz="2400" dirty="0"/>
              <a:t> is local </a:t>
            </a:r>
            <a:r>
              <a:rPr lang="en-GB" sz="2400" b="1" dirty="0"/>
              <a:t>tar file </a:t>
            </a:r>
            <a:r>
              <a:rPr lang="en-GB" sz="2400" dirty="0"/>
              <a:t>auto-extraction into the image, as in </a:t>
            </a:r>
            <a:r>
              <a:rPr lang="en-GB" sz="2400" b="1" dirty="0"/>
              <a:t>ADD rootfs.tar.gz /.</a:t>
            </a:r>
          </a:p>
          <a:p>
            <a:endParaRPr lang="en-GB" sz="2400" b="1" dirty="0"/>
          </a:p>
          <a:p>
            <a:pPr marL="0" indent="0">
              <a:buNone/>
            </a:pPr>
            <a:endParaRPr lang="en-GB" b="1" dirty="0"/>
          </a:p>
          <a:p>
            <a:r>
              <a:rPr lang="en-GB" sz="2400" b="1" dirty="0"/>
              <a:t>… Or the equivalent</a:t>
            </a:r>
          </a:p>
        </p:txBody>
      </p:sp>
      <p:pic>
        <p:nvPicPr>
          <p:cNvPr id="2" name="Picture 1">
            <a:extLst>
              <a:ext uri="{FF2B5EF4-FFF2-40B4-BE49-F238E27FC236}">
                <a16:creationId xmlns:a16="http://schemas.microsoft.com/office/drawing/2014/main" id="{841B241F-EEE6-9786-9933-46F6D8B928A3}"/>
              </a:ext>
            </a:extLst>
          </p:cNvPr>
          <p:cNvPicPr>
            <a:picLocks noChangeAspect="1"/>
          </p:cNvPicPr>
          <p:nvPr/>
        </p:nvPicPr>
        <p:blipFill>
          <a:blip r:embed="rId3"/>
          <a:stretch>
            <a:fillRect/>
          </a:stretch>
        </p:blipFill>
        <p:spPr>
          <a:xfrm>
            <a:off x="661010" y="3738385"/>
            <a:ext cx="6151397" cy="1042506"/>
          </a:xfrm>
          <a:prstGeom prst="rect">
            <a:avLst/>
          </a:prstGeom>
        </p:spPr>
      </p:pic>
      <p:pic>
        <p:nvPicPr>
          <p:cNvPr id="5" name="Picture 4">
            <a:extLst>
              <a:ext uri="{FF2B5EF4-FFF2-40B4-BE49-F238E27FC236}">
                <a16:creationId xmlns:a16="http://schemas.microsoft.com/office/drawing/2014/main" id="{38668C28-019A-7216-68DF-0A1B433953B3}"/>
              </a:ext>
            </a:extLst>
          </p:cNvPr>
          <p:cNvPicPr>
            <a:picLocks noChangeAspect="1"/>
          </p:cNvPicPr>
          <p:nvPr/>
        </p:nvPicPr>
        <p:blipFill>
          <a:blip r:embed="rId4"/>
          <a:stretch>
            <a:fillRect/>
          </a:stretch>
        </p:blipFill>
        <p:spPr>
          <a:xfrm>
            <a:off x="661010" y="5170131"/>
            <a:ext cx="5651482" cy="499915"/>
          </a:xfrm>
          <a:prstGeom prst="rect">
            <a:avLst/>
          </a:prstGeom>
        </p:spPr>
      </p:pic>
      <p:sp>
        <p:nvSpPr>
          <p:cNvPr id="10" name="TextBox 9">
            <a:extLst>
              <a:ext uri="{FF2B5EF4-FFF2-40B4-BE49-F238E27FC236}">
                <a16:creationId xmlns:a16="http://schemas.microsoft.com/office/drawing/2014/main" id="{F0C370E3-4ED5-82E5-8380-A1904E36133C}"/>
              </a:ext>
            </a:extLst>
          </p:cNvPr>
          <p:cNvSpPr txBox="1"/>
          <p:nvPr/>
        </p:nvSpPr>
        <p:spPr>
          <a:xfrm>
            <a:off x="7433640" y="3929723"/>
            <a:ext cx="4097350" cy="923330"/>
          </a:xfrm>
          <a:prstGeom prst="rect">
            <a:avLst/>
          </a:prstGeom>
          <a:noFill/>
        </p:spPr>
        <p:txBody>
          <a:bodyPr wrap="square" rtlCol="0">
            <a:spAutoFit/>
          </a:bodyPr>
          <a:ls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Helvetica" panose="020B0604020202020204" pitchFamily="34" charset="0"/>
                <a:ea typeface="+mn-ea"/>
                <a:cs typeface="+mn-cs"/>
              </a:rPr>
              <a:t>Note: using COPY means we can remove files we do not want in the image (because image size matters)</a:t>
            </a:r>
          </a:p>
        </p:txBody>
      </p:sp>
      <p:cxnSp>
        <p:nvCxnSpPr>
          <p:cNvPr id="12" name="Straight Arrow Connector 11">
            <a:extLst>
              <a:ext uri="{FF2B5EF4-FFF2-40B4-BE49-F238E27FC236}">
                <a16:creationId xmlns:a16="http://schemas.microsoft.com/office/drawing/2014/main" id="{3D4ED1CC-D794-48B3-1F4E-C9F8B324D815}"/>
              </a:ext>
            </a:extLst>
          </p:cNvPr>
          <p:cNvCxnSpPr>
            <a:cxnSpLocks/>
            <a:stCxn id="10" idx="1"/>
          </p:cNvCxnSpPr>
          <p:nvPr/>
        </p:nvCxnSpPr>
        <p:spPr>
          <a:xfrm flipH="1">
            <a:off x="4990809" y="4391388"/>
            <a:ext cx="2442831" cy="131751"/>
          </a:xfrm>
          <a:prstGeom prst="straightConnector1">
            <a:avLst/>
          </a:prstGeom>
          <a:ln w="38100">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6958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416C3-97AE-928A-770B-E8059A277D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DF2EEB-02FD-7778-39EF-2FCF29496555}"/>
              </a:ext>
            </a:extLst>
          </p:cNvPr>
          <p:cNvSpPr>
            <a:spLocks noGrp="1"/>
          </p:cNvSpPr>
          <p:nvPr>
            <p:ph type="title"/>
          </p:nvPr>
        </p:nvSpPr>
        <p:spPr/>
        <p:txBody>
          <a:bodyPr>
            <a:noAutofit/>
          </a:bodyPr>
          <a:lstStyle/>
          <a:p>
            <a:r>
              <a:rPr lang="en-US" sz="6000" b="1" dirty="0" err="1"/>
              <a:t>Dockerfile</a:t>
            </a:r>
            <a:r>
              <a:rPr lang="en-US" sz="6000" b="1" dirty="0"/>
              <a:t> Commands</a:t>
            </a:r>
            <a:endParaRPr lang="en-GB" sz="6000" b="1" dirty="0"/>
          </a:p>
        </p:txBody>
      </p:sp>
      <p:sp>
        <p:nvSpPr>
          <p:cNvPr id="9" name="Content Placeholder 8">
            <a:extLst>
              <a:ext uri="{FF2B5EF4-FFF2-40B4-BE49-F238E27FC236}">
                <a16:creationId xmlns:a16="http://schemas.microsoft.com/office/drawing/2014/main" id="{B9A92973-2787-9B49-015A-53A2BEFEA3CE}"/>
              </a:ext>
            </a:extLst>
          </p:cNvPr>
          <p:cNvSpPr>
            <a:spLocks noGrp="1"/>
          </p:cNvSpPr>
          <p:nvPr>
            <p:ph idx="1"/>
          </p:nvPr>
        </p:nvSpPr>
        <p:spPr>
          <a:xfrm>
            <a:off x="358220" y="1535634"/>
            <a:ext cx="11481846" cy="4783279"/>
          </a:xfrm>
        </p:spPr>
        <p:txBody>
          <a:bodyPr>
            <a:normAutofit/>
          </a:bodyPr>
          <a:lstStyle/>
          <a:p>
            <a:r>
              <a:rPr lang="en-GB" b="1" dirty="0"/>
              <a:t>WORKDIR</a:t>
            </a:r>
          </a:p>
          <a:p>
            <a:pPr lvl="1"/>
            <a:r>
              <a:rPr lang="en-GB" dirty="0"/>
              <a:t>The WORKDIR instruction sets the working directory (and creates it if it doesn’t exist) for any RUN, CMD, ENTRYPOINT, COPY and ADD instructions that follow it in the </a:t>
            </a:r>
            <a:r>
              <a:rPr lang="en-GB" dirty="0" err="1"/>
              <a:t>dockerfile</a:t>
            </a:r>
            <a:r>
              <a:rPr lang="en-GB" dirty="0"/>
              <a:t>.</a:t>
            </a:r>
          </a:p>
          <a:p>
            <a:r>
              <a:rPr lang="en-GB" b="1" dirty="0"/>
              <a:t>ENV</a:t>
            </a:r>
            <a:br>
              <a:rPr lang="en-GB" sz="2400" dirty="0"/>
            </a:br>
            <a:r>
              <a:rPr lang="en-GB" sz="2400" dirty="0"/>
              <a:t>Set OS environment variables for the Docker container</a:t>
            </a:r>
          </a:p>
          <a:p>
            <a:r>
              <a:rPr lang="en-GB" sz="2400" dirty="0"/>
              <a:t>Example: Create an environment variable “number” with the value 2, etc</a:t>
            </a:r>
            <a:br>
              <a:rPr lang="en-GB" sz="2400" dirty="0"/>
            </a:br>
            <a:br>
              <a:rPr lang="en-GB" sz="2400" dirty="0"/>
            </a:br>
            <a:r>
              <a:rPr lang="en-GB" sz="2400" dirty="0"/>
              <a:t>ENV number = 2</a:t>
            </a:r>
            <a:br>
              <a:rPr lang="en-GB" sz="2400" dirty="0"/>
            </a:br>
            <a:r>
              <a:rPr lang="en-GB" sz="2400" dirty="0"/>
              <a:t>ENV name=“Bob” message=“hello”</a:t>
            </a:r>
            <a:br>
              <a:rPr lang="en-GB" sz="2400" dirty="0"/>
            </a:br>
            <a:r>
              <a:rPr lang="en-GB" sz="2400" dirty="0"/>
              <a:t>RUN echo $number					</a:t>
            </a:r>
            <a:r>
              <a:rPr lang="en-GB" sz="2400" b="1" dirty="0">
                <a:sym typeface="Wingdings" panose="05000000000000000000" pitchFamily="2" charset="2"/>
              </a:rPr>
              <a:t> echo the environmental variable</a:t>
            </a:r>
            <a:endParaRPr lang="en-GB" sz="2400" b="1" dirty="0"/>
          </a:p>
        </p:txBody>
      </p:sp>
    </p:spTree>
    <p:extLst>
      <p:ext uri="{BB962C8B-B14F-4D97-AF65-F5344CB8AC3E}">
        <p14:creationId xmlns:p14="http://schemas.microsoft.com/office/powerpoint/2010/main" val="1357402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2C7AC-E5B5-E17C-3B3D-A48BF584BE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1252DE4-8376-84ED-3EA5-418261BA8695}"/>
              </a:ext>
            </a:extLst>
          </p:cNvPr>
          <p:cNvSpPr>
            <a:spLocks noGrp="1"/>
          </p:cNvSpPr>
          <p:nvPr>
            <p:ph type="title"/>
          </p:nvPr>
        </p:nvSpPr>
        <p:spPr/>
        <p:txBody>
          <a:bodyPr>
            <a:noAutofit/>
          </a:bodyPr>
          <a:lstStyle/>
          <a:p>
            <a:r>
              <a:rPr lang="en-US" sz="6000" b="1" dirty="0"/>
              <a:t>Note</a:t>
            </a:r>
            <a:endParaRPr lang="en-GB" sz="6000" b="1" dirty="0"/>
          </a:p>
        </p:txBody>
      </p:sp>
      <p:sp>
        <p:nvSpPr>
          <p:cNvPr id="5" name="Content Placeholder 4">
            <a:extLst>
              <a:ext uri="{FF2B5EF4-FFF2-40B4-BE49-F238E27FC236}">
                <a16:creationId xmlns:a16="http://schemas.microsoft.com/office/drawing/2014/main" id="{8E2DD0E1-449B-3B59-8BE4-3D9DCE45135C}"/>
              </a:ext>
            </a:extLst>
          </p:cNvPr>
          <p:cNvSpPr>
            <a:spLocks noGrp="1"/>
          </p:cNvSpPr>
          <p:nvPr>
            <p:ph idx="1"/>
          </p:nvPr>
        </p:nvSpPr>
        <p:spPr>
          <a:xfrm>
            <a:off x="358220" y="1825624"/>
            <a:ext cx="11481846" cy="3988321"/>
          </a:xfrm>
        </p:spPr>
        <p:txBody>
          <a:bodyPr>
            <a:normAutofit/>
          </a:bodyPr>
          <a:lstStyle/>
          <a:p>
            <a:r>
              <a:rPr lang="en-GB" sz="2400" dirty="0"/>
              <a:t>Environment variables set using ENV appear to only be available during the image build process</a:t>
            </a:r>
          </a:p>
          <a:p>
            <a:r>
              <a:rPr lang="en-GB" sz="2400" dirty="0"/>
              <a:t>If you want an environment variable to be set when the container is actually running then you will need to add a RUN command</a:t>
            </a:r>
          </a:p>
          <a:p>
            <a:r>
              <a:rPr lang="en-GB" sz="2400" dirty="0"/>
              <a:t>For example, in Ubuntu we can set an environment variable like this in the </a:t>
            </a:r>
            <a:r>
              <a:rPr lang="en-GB" sz="2400" dirty="0" err="1"/>
              <a:t>dockerfile</a:t>
            </a:r>
            <a:r>
              <a:rPr lang="en-GB" sz="2400" dirty="0"/>
              <a:t>…here we append SERVER_IP_ADDRESS to the end of the file /etc/profile</a:t>
            </a:r>
          </a:p>
          <a:p>
            <a:pPr marL="0" indent="0">
              <a:buNone/>
            </a:pPr>
            <a:endParaRPr lang="en-GB" sz="2400" dirty="0"/>
          </a:p>
          <a:p>
            <a:pPr marL="0" indent="0">
              <a:buNone/>
            </a:pPr>
            <a:endParaRPr lang="en-GB" sz="500" dirty="0"/>
          </a:p>
          <a:p>
            <a:r>
              <a:rPr lang="en-GB" sz="2400" dirty="0"/>
              <a:t>You can also use the -e option or within an </a:t>
            </a:r>
            <a:r>
              <a:rPr lang="en-GB" sz="2400" dirty="0" err="1"/>
              <a:t>env.list</a:t>
            </a:r>
            <a:r>
              <a:rPr lang="en-GB" sz="2400" dirty="0"/>
              <a:t> file and specify these with the docker run command</a:t>
            </a:r>
          </a:p>
        </p:txBody>
      </p:sp>
      <p:sp>
        <p:nvSpPr>
          <p:cNvPr id="2" name="TextBox 1">
            <a:extLst>
              <a:ext uri="{FF2B5EF4-FFF2-40B4-BE49-F238E27FC236}">
                <a16:creationId xmlns:a16="http://schemas.microsoft.com/office/drawing/2014/main" id="{B8B6F922-0CFD-13BA-F426-E5F36E6D1BE7}"/>
              </a:ext>
            </a:extLst>
          </p:cNvPr>
          <p:cNvSpPr txBox="1"/>
          <p:nvPr/>
        </p:nvSpPr>
        <p:spPr>
          <a:xfrm>
            <a:off x="1848779" y="4228963"/>
            <a:ext cx="8494441" cy="461665"/>
          </a:xfrm>
          <a:prstGeom prst="rect">
            <a:avLst/>
          </a:prstGeom>
          <a:noFill/>
        </p:spPr>
        <p:txBody>
          <a:bodyPr wrap="none" rtlCol="0">
            <a:spAutoFit/>
          </a:bodyPr>
          <a:lstStyle/>
          <a:p>
            <a:r>
              <a:rPr lang="en-GB" sz="2400" b="1" dirty="0"/>
              <a:t>RUN echo "export SERVER_IP_ADDRESS='0.0.0.0'" &gt;&gt; /</a:t>
            </a:r>
            <a:r>
              <a:rPr lang="en-GB" sz="2400" b="1" dirty="0" err="1"/>
              <a:t>etc</a:t>
            </a:r>
            <a:r>
              <a:rPr lang="en-GB" sz="2400" b="1" dirty="0"/>
              <a:t>/profile</a:t>
            </a:r>
          </a:p>
        </p:txBody>
      </p:sp>
      <p:pic>
        <p:nvPicPr>
          <p:cNvPr id="6" name="Picture 5">
            <a:extLst>
              <a:ext uri="{FF2B5EF4-FFF2-40B4-BE49-F238E27FC236}">
                <a16:creationId xmlns:a16="http://schemas.microsoft.com/office/drawing/2014/main" id="{E852C13D-BBE4-1971-8DC0-153C9823683F}"/>
              </a:ext>
            </a:extLst>
          </p:cNvPr>
          <p:cNvPicPr>
            <a:picLocks noChangeAspect="1"/>
          </p:cNvPicPr>
          <p:nvPr/>
        </p:nvPicPr>
        <p:blipFill>
          <a:blip r:embed="rId3"/>
          <a:stretch>
            <a:fillRect/>
          </a:stretch>
        </p:blipFill>
        <p:spPr>
          <a:xfrm>
            <a:off x="520513" y="5487217"/>
            <a:ext cx="11150971" cy="461664"/>
          </a:xfrm>
          <a:prstGeom prst="rect">
            <a:avLst/>
          </a:prstGeom>
        </p:spPr>
      </p:pic>
    </p:spTree>
    <p:extLst>
      <p:ext uri="{BB962C8B-B14F-4D97-AF65-F5344CB8AC3E}">
        <p14:creationId xmlns:p14="http://schemas.microsoft.com/office/powerpoint/2010/main" val="1132508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9EE60-68F0-4AA9-AD2E-B15CB69D4C9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0233769-3EE3-D37A-13A4-A89BCD5D1FB1}"/>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D815A83E-9D54-2309-9BEA-C4BBBE9CEE7B}"/>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6" name="Content Placeholder 2">
            <a:extLst>
              <a:ext uri="{FF2B5EF4-FFF2-40B4-BE49-F238E27FC236}">
                <a16:creationId xmlns:a16="http://schemas.microsoft.com/office/drawing/2014/main" id="{323DF402-0428-D5C5-DCF1-729C7517CE9F}"/>
              </a:ext>
            </a:extLst>
          </p:cNvPr>
          <p:cNvSpPr txBox="1">
            <a:spLocks/>
          </p:cNvSpPr>
          <p:nvPr/>
        </p:nvSpPr>
        <p:spPr bwMode="auto">
          <a:xfrm>
            <a:off x="2427421" y="2240075"/>
            <a:ext cx="7337158"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br>
              <a:rPr lang="en-GB" b="1" dirty="0">
                <a:sym typeface="Wingdings" panose="05000000000000000000" pitchFamily="2" charset="2"/>
              </a:rPr>
            </a:br>
            <a:r>
              <a:rPr lang="en-GB" b="1" dirty="0">
                <a:sym typeface="Wingdings" panose="05000000000000000000" pitchFamily="2" charset="2"/>
              </a:rPr>
              <a:t>RUN apt-get install –y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p>
          <a:p>
            <a:pPr marL="0" indent="0">
              <a:buFont typeface="Monotype Sorts" pitchFamily="2" charset="2"/>
              <a:buNone/>
            </a:pP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nginx</a:t>
            </a:r>
            <a:r>
              <a:rPr lang="en-GB" b="1" dirty="0">
                <a:sym typeface="Wingdings" panose="05000000000000000000" pitchFamily="2" charset="2"/>
              </a:rPr>
              <a:t>”]</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1764516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1D497-C0C4-62E9-C3C9-93E999984A4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D4A79B5-8ED9-7BFC-5CC3-CDAFC392EA4A}"/>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FA63D1B8-9265-E257-7C27-771568EF7907}"/>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2" name="Content Placeholder 2">
            <a:extLst>
              <a:ext uri="{FF2B5EF4-FFF2-40B4-BE49-F238E27FC236}">
                <a16:creationId xmlns:a16="http://schemas.microsoft.com/office/drawing/2014/main" id="{75B0C2C3-56E6-613E-5B18-90FA94B726D5}"/>
              </a:ext>
            </a:extLst>
          </p:cNvPr>
          <p:cNvSpPr txBox="1">
            <a:spLocks/>
          </p:cNvSpPr>
          <p:nvPr/>
        </p:nvSpPr>
        <p:spPr bwMode="auto">
          <a:xfrm>
            <a:off x="2427421" y="2240075"/>
            <a:ext cx="7337158"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br>
              <a:rPr lang="en-GB" b="1" dirty="0">
                <a:sym typeface="Wingdings" panose="05000000000000000000" pitchFamily="2" charset="2"/>
              </a:rPr>
            </a:br>
            <a:r>
              <a:rPr lang="en-GB" b="1" dirty="0">
                <a:sym typeface="Wingdings" panose="05000000000000000000" pitchFamily="2" charset="2"/>
              </a:rPr>
              <a:t>RUN apt-get install –y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p>
          <a:p>
            <a:pPr marL="0" indent="0">
              <a:buFont typeface="Monotype Sorts" pitchFamily="2" charset="2"/>
              <a:buNone/>
            </a:pP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3232326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4E32A9-45B1-16CD-B3D6-37963C594E3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1D8CE83-3EE6-66A3-B735-AB2DF175DF02}"/>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B964AEB5-BE0D-67E5-B4A8-3A3993102D65}"/>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Content Placeholder 2">
            <a:extLst>
              <a:ext uri="{FF2B5EF4-FFF2-40B4-BE49-F238E27FC236}">
                <a16:creationId xmlns:a16="http://schemas.microsoft.com/office/drawing/2014/main" id="{52F5825C-4269-5F90-0244-DA10A49880DB}"/>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1255948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F2602-F055-0045-2410-445D4853F12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2978E52-2F5A-A135-E512-E18CBA73C038}"/>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45569474-B44E-31D9-5608-B3C2E58DB562}"/>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2" name="Content Placeholder 2">
            <a:extLst>
              <a:ext uri="{FF2B5EF4-FFF2-40B4-BE49-F238E27FC236}">
                <a16:creationId xmlns:a16="http://schemas.microsoft.com/office/drawing/2014/main" id="{26C92302-5F18-E9F6-F55E-CECBA1894735}"/>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r>
              <a:rPr lang="en-GB" dirty="0">
                <a:sym typeface="Wingdings" panose="05000000000000000000" pitchFamily="2" charset="2"/>
              </a:rPr>
              <a:t>                                </a:t>
            </a:r>
            <a:r>
              <a:rPr lang="en-GB" b="1" dirty="0">
                <a:solidFill>
                  <a:srgbClr val="FF0000"/>
                </a:solidFill>
                <a:sym typeface="Wingdings" panose="05000000000000000000" pitchFamily="2" charset="2"/>
              </a:rPr>
              <a:t> install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1718618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3C704-9239-BC16-9B2D-6E27CCE6212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CB7E4B5-C38E-DFCA-6801-69B012D2296E}"/>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1AD578E8-0437-33BF-88AD-F2C00EB341EB}"/>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Content Placeholder 2">
            <a:extLst>
              <a:ext uri="{FF2B5EF4-FFF2-40B4-BE49-F238E27FC236}">
                <a16:creationId xmlns:a16="http://schemas.microsoft.com/office/drawing/2014/main" id="{9CB5702B-A346-8BE7-CBE0-808185A135EE}"/>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r>
              <a:rPr lang="en-GB" dirty="0">
                <a:sym typeface="Wingdings" panose="05000000000000000000" pitchFamily="2" charset="2"/>
              </a:rPr>
              <a:t>                                </a:t>
            </a:r>
            <a:r>
              <a:rPr lang="en-GB" b="1" dirty="0">
                <a:solidFill>
                  <a:srgbClr val="FF0000"/>
                </a:solidFill>
                <a:sym typeface="Wingdings" panose="05000000000000000000" pitchFamily="2" charset="2"/>
              </a:rPr>
              <a:t> install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r>
              <a:rPr lang="en-GB" dirty="0">
                <a:sym typeface="Wingdings" panose="05000000000000000000" pitchFamily="2" charset="2"/>
              </a:rPr>
              <a:t>    </a:t>
            </a:r>
            <a:r>
              <a:rPr lang="en-GB" b="1" dirty="0">
                <a:solidFill>
                  <a:srgbClr val="FF0000"/>
                </a:solidFill>
                <a:sym typeface="Wingdings" panose="05000000000000000000" pitchFamily="2" charset="2"/>
              </a:rPr>
              <a:t> add </a:t>
            </a:r>
            <a:r>
              <a:rPr lang="en-GB" b="1" dirty="0" err="1">
                <a:solidFill>
                  <a:srgbClr val="FF0000"/>
                </a:solidFill>
                <a:sym typeface="Wingdings" panose="05000000000000000000" pitchFamily="2" charset="2"/>
              </a:rPr>
              <a:t>nginx.conf</a:t>
            </a:r>
            <a:r>
              <a:rPr lang="en-GB" b="1" dirty="0">
                <a:solidFill>
                  <a:srgbClr val="FF0000"/>
                </a:solidFill>
                <a:sym typeface="Wingdings" panose="05000000000000000000" pitchFamily="2" charset="2"/>
              </a:rPr>
              <a:t> from host</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2686996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88222-E45C-E632-DA68-A75C8BFB9B1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F02D200-BB85-DF37-7C6A-E570ED16D985}"/>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74557BB5-CF8B-AE59-91F8-F60A95BD709D}"/>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2" name="Content Placeholder 2">
            <a:extLst>
              <a:ext uri="{FF2B5EF4-FFF2-40B4-BE49-F238E27FC236}">
                <a16:creationId xmlns:a16="http://schemas.microsoft.com/office/drawing/2014/main" id="{1BA72A0A-F2F8-908F-84C4-B88F833AE7C6}"/>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r>
              <a:rPr lang="en-GB" dirty="0">
                <a:sym typeface="Wingdings" panose="05000000000000000000" pitchFamily="2" charset="2"/>
              </a:rPr>
              <a:t>                                </a:t>
            </a:r>
            <a:r>
              <a:rPr lang="en-GB" b="1" dirty="0">
                <a:solidFill>
                  <a:srgbClr val="FF0000"/>
                </a:solidFill>
                <a:sym typeface="Wingdings" panose="05000000000000000000" pitchFamily="2" charset="2"/>
              </a:rPr>
              <a:t> install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r>
              <a:rPr lang="en-GB" dirty="0">
                <a:sym typeface="Wingdings" panose="05000000000000000000" pitchFamily="2" charset="2"/>
              </a:rPr>
              <a:t>    </a:t>
            </a:r>
            <a:r>
              <a:rPr lang="en-GB" b="1" dirty="0">
                <a:solidFill>
                  <a:srgbClr val="FF0000"/>
                </a:solidFill>
                <a:sym typeface="Wingdings" panose="05000000000000000000" pitchFamily="2" charset="2"/>
              </a:rPr>
              <a:t> add </a:t>
            </a:r>
            <a:r>
              <a:rPr lang="en-GB" b="1" dirty="0" err="1">
                <a:solidFill>
                  <a:srgbClr val="FF0000"/>
                </a:solidFill>
                <a:sym typeface="Wingdings" panose="05000000000000000000" pitchFamily="2" charset="2"/>
              </a:rPr>
              <a:t>nginx.conf</a:t>
            </a:r>
            <a:r>
              <a:rPr lang="en-GB" b="1" dirty="0">
                <a:solidFill>
                  <a:srgbClr val="FF0000"/>
                </a:solidFill>
                <a:sym typeface="Wingdings" panose="05000000000000000000" pitchFamily="2" charset="2"/>
              </a:rPr>
              <a:t> from host</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r>
              <a:rPr lang="en-GB" dirty="0">
                <a:sym typeface="Wingdings" panose="05000000000000000000" pitchFamily="2" charset="2"/>
              </a:rPr>
              <a:t>    </a:t>
            </a:r>
            <a:r>
              <a:rPr lang="en-GB" b="1" dirty="0">
                <a:solidFill>
                  <a:srgbClr val="FF0000"/>
                </a:solidFill>
                <a:sym typeface="Wingdings" panose="05000000000000000000" pitchFamily="2" charset="2"/>
              </a:rPr>
              <a:t> add website files</a:t>
            </a:r>
            <a:endParaRPr lang="en-GB" b="1" dirty="0">
              <a:solidFill>
                <a:srgbClr val="FF0000"/>
              </a:solidFill>
            </a:endParaRPr>
          </a:p>
          <a:p>
            <a:pPr marL="0" indent="0">
              <a:buFont typeface="Monotype Sorts" pitchFamily="2" charset="2"/>
              <a:buNone/>
            </a:pP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8412438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407B6-E7B8-4E72-8869-8B8D7531D2F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62C5477-8017-14F1-9DE9-DA0C895EB5DC}"/>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061279F0-A492-3FE1-26B3-5F9EB4131759}"/>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Content Placeholder 2">
            <a:extLst>
              <a:ext uri="{FF2B5EF4-FFF2-40B4-BE49-F238E27FC236}">
                <a16:creationId xmlns:a16="http://schemas.microsoft.com/office/drawing/2014/main" id="{DCAF4AF8-26D5-90C3-D578-CA1B8036F685}"/>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r>
              <a:rPr lang="en-GB" dirty="0">
                <a:sym typeface="Wingdings" panose="05000000000000000000" pitchFamily="2" charset="2"/>
              </a:rPr>
              <a:t>                                </a:t>
            </a:r>
            <a:r>
              <a:rPr lang="en-GB" b="1" dirty="0">
                <a:solidFill>
                  <a:srgbClr val="FF0000"/>
                </a:solidFill>
                <a:sym typeface="Wingdings" panose="05000000000000000000" pitchFamily="2" charset="2"/>
              </a:rPr>
              <a:t> install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r>
              <a:rPr lang="en-GB" dirty="0">
                <a:sym typeface="Wingdings" panose="05000000000000000000" pitchFamily="2" charset="2"/>
              </a:rPr>
              <a:t>    </a:t>
            </a:r>
            <a:r>
              <a:rPr lang="en-GB" b="1" dirty="0">
                <a:solidFill>
                  <a:srgbClr val="FF0000"/>
                </a:solidFill>
                <a:sym typeface="Wingdings" panose="05000000000000000000" pitchFamily="2" charset="2"/>
              </a:rPr>
              <a:t> add </a:t>
            </a:r>
            <a:r>
              <a:rPr lang="en-GB" b="1" dirty="0" err="1">
                <a:solidFill>
                  <a:srgbClr val="FF0000"/>
                </a:solidFill>
                <a:sym typeface="Wingdings" panose="05000000000000000000" pitchFamily="2" charset="2"/>
              </a:rPr>
              <a:t>nginx.conf</a:t>
            </a:r>
            <a:r>
              <a:rPr lang="en-GB" b="1" dirty="0">
                <a:solidFill>
                  <a:srgbClr val="FF0000"/>
                </a:solidFill>
                <a:sym typeface="Wingdings" panose="05000000000000000000" pitchFamily="2" charset="2"/>
              </a:rPr>
              <a:t> from host</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r>
              <a:rPr lang="en-GB" dirty="0">
                <a:sym typeface="Wingdings" panose="05000000000000000000" pitchFamily="2" charset="2"/>
              </a:rPr>
              <a:t>    </a:t>
            </a:r>
            <a:r>
              <a:rPr lang="en-GB" b="1" dirty="0">
                <a:solidFill>
                  <a:srgbClr val="FF0000"/>
                </a:solidFill>
                <a:sym typeface="Wingdings" panose="05000000000000000000" pitchFamily="2" charset="2"/>
              </a:rPr>
              <a:t> add website files</a:t>
            </a:r>
            <a:endParaRPr lang="en-GB" b="1" dirty="0">
              <a:solidFill>
                <a:srgbClr val="FF0000"/>
              </a:solidFill>
            </a:endParaRPr>
          </a:p>
          <a:p>
            <a:pPr marL="0" indent="0">
              <a:buFont typeface="Monotype Sorts" pitchFamily="2" charset="2"/>
              <a:buNone/>
            </a:pPr>
            <a:br>
              <a:rPr lang="en-GB" b="1" dirty="0">
                <a:sym typeface="Wingdings" panose="05000000000000000000" pitchFamily="2" charset="2"/>
              </a:rPr>
            </a:br>
            <a:r>
              <a:rPr lang="en-GB" b="1" dirty="0">
                <a:sym typeface="Wingdings" panose="05000000000000000000" pitchFamily="2" charset="2"/>
              </a:rPr>
              <a:t>EXPOSE  80 				</a:t>
            </a:r>
            <a:r>
              <a:rPr lang="en-GB" b="1" dirty="0">
                <a:solidFill>
                  <a:srgbClr val="FF0000"/>
                </a:solidFill>
                <a:sym typeface="Wingdings" panose="05000000000000000000" pitchFamily="2" charset="2"/>
              </a:rPr>
              <a:t>   expose port 80 to host</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117594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04CE8-B705-92D6-6A3D-F5D21EA3C1C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84C4CF7-2CD2-1D88-0C6E-52BAC99743F3}"/>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EF3AF6AE-214F-342E-E212-284DF089E547}"/>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2" name="Content Placeholder 2">
            <a:extLst>
              <a:ext uri="{FF2B5EF4-FFF2-40B4-BE49-F238E27FC236}">
                <a16:creationId xmlns:a16="http://schemas.microsoft.com/office/drawing/2014/main" id="{46FC7F3B-6C2F-CB99-7962-DC6B8479A10F}"/>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ubuntu:14.04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r>
              <a:rPr lang="en-GB" dirty="0">
                <a:sym typeface="Wingdings" panose="05000000000000000000" pitchFamily="2" charset="2"/>
              </a:rPr>
              <a:t>                                </a:t>
            </a:r>
            <a:r>
              <a:rPr lang="en-GB" b="1" dirty="0">
                <a:solidFill>
                  <a:srgbClr val="FF0000"/>
                </a:solidFill>
                <a:sym typeface="Wingdings" panose="05000000000000000000" pitchFamily="2" charset="2"/>
              </a:rPr>
              <a:t> install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r>
              <a:rPr lang="en-GB" dirty="0">
                <a:sym typeface="Wingdings" panose="05000000000000000000" pitchFamily="2" charset="2"/>
              </a:rPr>
              <a:t>    </a:t>
            </a:r>
            <a:r>
              <a:rPr lang="en-GB" b="1" dirty="0">
                <a:solidFill>
                  <a:srgbClr val="FF0000"/>
                </a:solidFill>
                <a:sym typeface="Wingdings" panose="05000000000000000000" pitchFamily="2" charset="2"/>
              </a:rPr>
              <a:t> add </a:t>
            </a:r>
            <a:r>
              <a:rPr lang="en-GB" b="1" dirty="0" err="1">
                <a:solidFill>
                  <a:srgbClr val="FF0000"/>
                </a:solidFill>
                <a:sym typeface="Wingdings" panose="05000000000000000000" pitchFamily="2" charset="2"/>
              </a:rPr>
              <a:t>nginx.conf</a:t>
            </a:r>
            <a:r>
              <a:rPr lang="en-GB" b="1" dirty="0">
                <a:solidFill>
                  <a:srgbClr val="FF0000"/>
                </a:solidFill>
                <a:sym typeface="Wingdings" panose="05000000000000000000" pitchFamily="2" charset="2"/>
              </a:rPr>
              <a:t> from host</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r>
              <a:rPr lang="en-GB" dirty="0">
                <a:sym typeface="Wingdings" panose="05000000000000000000" pitchFamily="2" charset="2"/>
              </a:rPr>
              <a:t>    </a:t>
            </a:r>
            <a:r>
              <a:rPr lang="en-GB" b="1" dirty="0">
                <a:solidFill>
                  <a:srgbClr val="FF0000"/>
                </a:solidFill>
                <a:sym typeface="Wingdings" panose="05000000000000000000" pitchFamily="2" charset="2"/>
              </a:rPr>
              <a:t> add website files</a:t>
            </a:r>
            <a:endParaRPr lang="en-GB" b="1" dirty="0">
              <a:solidFill>
                <a:srgbClr val="FF0000"/>
              </a:solidFill>
            </a:endParaRPr>
          </a:p>
          <a:p>
            <a:pPr marL="0" indent="0">
              <a:buFont typeface="Monotype Sorts" pitchFamily="2" charset="2"/>
              <a:buNone/>
            </a:pPr>
            <a:br>
              <a:rPr lang="en-GB" b="1" dirty="0">
                <a:sym typeface="Wingdings" panose="05000000000000000000" pitchFamily="2" charset="2"/>
              </a:rPr>
            </a:br>
            <a:r>
              <a:rPr lang="en-GB" b="1" dirty="0">
                <a:sym typeface="Wingdings" panose="05000000000000000000" pitchFamily="2" charset="2"/>
              </a:rPr>
              <a:t>EXPOSE  80 				</a:t>
            </a:r>
            <a:r>
              <a:rPr lang="en-GB" b="1" dirty="0">
                <a:solidFill>
                  <a:srgbClr val="FF0000"/>
                </a:solidFill>
                <a:sym typeface="Wingdings" panose="05000000000000000000" pitchFamily="2" charset="2"/>
              </a:rPr>
              <a:t>   expose port 80 to host</a:t>
            </a:r>
            <a:br>
              <a:rPr lang="en-GB" b="1" dirty="0">
                <a:sym typeface="Wingdings" panose="05000000000000000000" pitchFamily="2" charset="2"/>
              </a:rPr>
            </a:br>
            <a:r>
              <a:rPr lang="en-GB" b="1" dirty="0">
                <a:sym typeface="Wingdings" panose="05000000000000000000" pitchFamily="2" charset="2"/>
              </a:rPr>
              <a:t>CMD [“nginx”]</a:t>
            </a:r>
            <a:r>
              <a:rPr lang="en-GB" dirty="0">
                <a:sym typeface="Wingdings" panose="05000000000000000000" pitchFamily="2" charset="2"/>
              </a:rPr>
              <a:t>                                                       </a:t>
            </a:r>
            <a:r>
              <a:rPr lang="en-GB" b="1" dirty="0">
                <a:solidFill>
                  <a:srgbClr val="FF0000"/>
                </a:solidFill>
                <a:sym typeface="Wingdings" panose="05000000000000000000" pitchFamily="2" charset="2"/>
              </a:rPr>
              <a:t> run command </a:t>
            </a:r>
            <a:r>
              <a:rPr lang="en-GB" b="1" i="1" dirty="0">
                <a:solidFill>
                  <a:srgbClr val="FF0000"/>
                </a:solidFill>
                <a:sym typeface="Wingdings" panose="05000000000000000000" pitchFamily="2" charset="2"/>
              </a:rPr>
              <a:t>nginx</a:t>
            </a:r>
            <a:br>
              <a:rPr lang="en-GB" dirty="0">
                <a:sym typeface="Wingdings" panose="05000000000000000000" pitchFamily="2" charset="2"/>
              </a:rPr>
            </a:br>
            <a:endParaRPr lang="en-GB" dirty="0"/>
          </a:p>
          <a:p>
            <a:endParaRPr lang="en-GB" dirty="0"/>
          </a:p>
        </p:txBody>
      </p:sp>
      <p:sp>
        <p:nvSpPr>
          <p:cNvPr id="6" name="TextBox 5">
            <a:extLst>
              <a:ext uri="{FF2B5EF4-FFF2-40B4-BE49-F238E27FC236}">
                <a16:creationId xmlns:a16="http://schemas.microsoft.com/office/drawing/2014/main" id="{D8ABB23A-07B1-72C6-91AA-C0BE030F2E1C}"/>
              </a:ext>
            </a:extLst>
          </p:cNvPr>
          <p:cNvSpPr txBox="1"/>
          <p:nvPr/>
        </p:nvSpPr>
        <p:spPr>
          <a:xfrm>
            <a:off x="4084550" y="5816304"/>
            <a:ext cx="7950467" cy="923330"/>
          </a:xfrm>
          <a:prstGeom prst="rect">
            <a:avLst/>
          </a:prstGeom>
          <a:solidFill>
            <a:schemeClr val="bg1"/>
          </a:solidFill>
        </p:spPr>
        <p:txBody>
          <a:bodyPr wrap="square" rtlCol="0">
            <a:spAutoFit/>
          </a:bodyPr>
          <a:lstStyle/>
          <a:p>
            <a:r>
              <a:rPr lang="en-GB" b="1" dirty="0"/>
              <a:t>Remember because we are using CMD, the entire command “</a:t>
            </a:r>
            <a:r>
              <a:rPr lang="en-GB" b="1" dirty="0" err="1"/>
              <a:t>nginx</a:t>
            </a:r>
            <a:r>
              <a:rPr lang="en-GB" b="1" dirty="0"/>
              <a:t>” can be overridden in the </a:t>
            </a:r>
            <a:r>
              <a:rPr lang="en-GB" b="1" i="1" dirty="0" err="1"/>
              <a:t>docker</a:t>
            </a:r>
            <a:r>
              <a:rPr lang="en-GB" b="1" i="1" dirty="0"/>
              <a:t> run</a:t>
            </a:r>
            <a:r>
              <a:rPr lang="en-GB" b="1" dirty="0"/>
              <a:t> command line if we wish. Might have been better to use ENTRYPOINT here!!</a:t>
            </a:r>
          </a:p>
        </p:txBody>
      </p:sp>
    </p:spTree>
    <p:extLst>
      <p:ext uri="{BB962C8B-B14F-4D97-AF65-F5344CB8AC3E}">
        <p14:creationId xmlns:p14="http://schemas.microsoft.com/office/powerpoint/2010/main" val="32208440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936E2-D144-104D-3D4D-A786E0B7E16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EBF5A86-41BA-5831-890B-CB33B3E0E75B}"/>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5D44AE6D-311D-5DCA-533C-DEF61715969A}"/>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Content Placeholder 2">
            <a:extLst>
              <a:ext uri="{FF2B5EF4-FFF2-40B4-BE49-F238E27FC236}">
                <a16:creationId xmlns:a16="http://schemas.microsoft.com/office/drawing/2014/main" id="{DF65170A-5548-93CD-81B6-4029E418E83B}"/>
              </a:ext>
            </a:extLst>
          </p:cNvPr>
          <p:cNvSpPr txBox="1">
            <a:spLocks/>
          </p:cNvSpPr>
          <p:nvPr/>
        </p:nvSpPr>
        <p:spPr bwMode="auto">
          <a:xfrm>
            <a:off x="1546523" y="2238530"/>
            <a:ext cx="1029354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p>
          <a:p>
            <a:pPr marL="0" indent="0">
              <a:buNone/>
            </a:pPr>
            <a:r>
              <a:rPr lang="en-GB" b="1" dirty="0"/>
              <a:t>WORKDIR /</a:t>
            </a:r>
            <a:r>
              <a:rPr lang="en-GB" b="1" dirty="0" err="1"/>
              <a:t>usr</a:t>
            </a:r>
            <a:r>
              <a:rPr lang="en-GB" b="1" dirty="0"/>
              <a:t>/</a:t>
            </a:r>
            <a:r>
              <a:rPr lang="en-GB" b="1" dirty="0" err="1"/>
              <a:t>src</a:t>
            </a:r>
            <a:r>
              <a:rPr lang="en-GB" b="1" dirty="0"/>
              <a:t>/app	</a:t>
            </a:r>
          </a:p>
          <a:p>
            <a:pPr marL="0" indent="0">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p>
          <a:p>
            <a:pPr marL="0" indent="0">
              <a:buFont typeface="Monotype Sorts" pitchFamily="2" charset="2"/>
              <a:buNone/>
            </a:pPr>
            <a:r>
              <a:rPr lang="en-GB" b="1" dirty="0">
                <a:sym typeface="Wingdings" panose="05000000000000000000" pitchFamily="2" charset="2"/>
              </a:rPr>
              <a:t>COPY  .   .                               </a:t>
            </a:r>
            <a:br>
              <a:rPr lang="en-GB" b="1" dirty="0">
                <a:sym typeface="Wingdings" panose="05000000000000000000" pitchFamily="2" charset="2"/>
              </a:rPr>
            </a:br>
            <a:endParaRPr lang="en-GB" b="1" dirty="0">
              <a:sym typeface="Wingdings" panose="05000000000000000000" pitchFamily="2" charset="2"/>
            </a:endParaRPr>
          </a:p>
          <a:p>
            <a:pPr marL="0" indent="0">
              <a:buFont typeface="Monotype Sorts" pitchFamily="2" charset="2"/>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endParaRPr lang="en-GB" b="1" dirty="0"/>
          </a:p>
        </p:txBody>
      </p:sp>
      <p:sp>
        <p:nvSpPr>
          <p:cNvPr id="7" name="TextBox 6">
            <a:extLst>
              <a:ext uri="{FF2B5EF4-FFF2-40B4-BE49-F238E27FC236}">
                <a16:creationId xmlns:a16="http://schemas.microsoft.com/office/drawing/2014/main" id="{45FF216C-E95E-ED26-4E63-7D5171720F91}"/>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8" name="Straight Arrow Connector 7">
            <a:extLst>
              <a:ext uri="{FF2B5EF4-FFF2-40B4-BE49-F238E27FC236}">
                <a16:creationId xmlns:a16="http://schemas.microsoft.com/office/drawing/2014/main" id="{489DE2F6-B32B-50DE-F9D0-6AAF4FCDC2EB}"/>
              </a:ext>
            </a:extLst>
          </p:cNvPr>
          <p:cNvCxnSpPr>
            <a:stCxn id="7"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38B87CF9-07AC-BFBA-2469-541C758F7508}"/>
              </a:ext>
            </a:extLst>
          </p:cNvPr>
          <p:cNvCxnSpPr>
            <a:stCxn id="7"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EA98F6C8-1654-857E-97F0-9108ED5DCD88}"/>
              </a:ext>
            </a:extLst>
          </p:cNvPr>
          <p:cNvCxnSpPr>
            <a:stCxn id="7"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784150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BD2B5-92D7-2228-19AA-32BE2D54E1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36A7367-0D05-58E3-F636-E8C6603E0AA2}"/>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F8ED0746-0FA2-B92F-1A90-5CA9C0294B02}"/>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6" name="Content Placeholder 2">
            <a:extLst>
              <a:ext uri="{FF2B5EF4-FFF2-40B4-BE49-F238E27FC236}">
                <a16:creationId xmlns:a16="http://schemas.microsoft.com/office/drawing/2014/main" id="{3BF627BA-94B5-9693-1B4D-DD5C1644ECB1}"/>
              </a:ext>
            </a:extLst>
          </p:cNvPr>
          <p:cNvSpPr txBox="1">
            <a:spLocks/>
          </p:cNvSpPr>
          <p:nvPr/>
        </p:nvSpPr>
        <p:spPr bwMode="auto">
          <a:xfrm>
            <a:off x="1546523" y="2238530"/>
            <a:ext cx="1029354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p>
          <a:p>
            <a:pPr marL="0" indent="0">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p>
          <a:p>
            <a:pPr marL="0" indent="0">
              <a:buFont typeface="Monotype Sorts" pitchFamily="2" charset="2"/>
              <a:buNone/>
            </a:pPr>
            <a:r>
              <a:rPr lang="en-GB" b="1" dirty="0">
                <a:sym typeface="Wingdings" panose="05000000000000000000" pitchFamily="2" charset="2"/>
              </a:rPr>
              <a:t>COPY  .   .                               </a:t>
            </a:r>
            <a:br>
              <a:rPr lang="en-GB" b="1" dirty="0">
                <a:sym typeface="Wingdings" panose="05000000000000000000" pitchFamily="2" charset="2"/>
              </a:rPr>
            </a:br>
            <a:endParaRPr lang="en-GB" b="1" dirty="0">
              <a:sym typeface="Wingdings" panose="05000000000000000000" pitchFamily="2" charset="2"/>
            </a:endParaRPr>
          </a:p>
          <a:p>
            <a:pPr marL="0" indent="0">
              <a:buFont typeface="Monotype Sorts" pitchFamily="2" charset="2"/>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endParaRPr lang="en-GB" b="1" dirty="0"/>
          </a:p>
        </p:txBody>
      </p:sp>
      <p:sp>
        <p:nvSpPr>
          <p:cNvPr id="11" name="TextBox 10">
            <a:extLst>
              <a:ext uri="{FF2B5EF4-FFF2-40B4-BE49-F238E27FC236}">
                <a16:creationId xmlns:a16="http://schemas.microsoft.com/office/drawing/2014/main" id="{1C8876E2-B567-29FD-6CEC-0E357315582C}"/>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12" name="Straight Arrow Connector 11">
            <a:extLst>
              <a:ext uri="{FF2B5EF4-FFF2-40B4-BE49-F238E27FC236}">
                <a16:creationId xmlns:a16="http://schemas.microsoft.com/office/drawing/2014/main" id="{B4691C96-0AD8-881D-3738-4ACA6E395FC9}"/>
              </a:ext>
            </a:extLst>
          </p:cNvPr>
          <p:cNvCxnSpPr>
            <a:stCxn id="11"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66F30C93-A6F8-FA66-5B9A-AFFCE7C636C5}"/>
              </a:ext>
            </a:extLst>
          </p:cNvPr>
          <p:cNvCxnSpPr>
            <a:stCxn id="11"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a:extLst>
              <a:ext uri="{FF2B5EF4-FFF2-40B4-BE49-F238E27FC236}">
                <a16:creationId xmlns:a16="http://schemas.microsoft.com/office/drawing/2014/main" id="{0928AC8A-E242-98FA-A9D3-2C109C4E12AA}"/>
              </a:ext>
            </a:extLst>
          </p:cNvPr>
          <p:cNvCxnSpPr>
            <a:stCxn id="11"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920849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C02049-9E07-6BB2-5B73-9B531901832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3FA5823-ED5C-2715-A09E-C2E73D63E9C4}"/>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D6D40332-D8C4-BB3A-2B0B-73780351E938}"/>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2" name="Content Placeholder 2">
            <a:extLst>
              <a:ext uri="{FF2B5EF4-FFF2-40B4-BE49-F238E27FC236}">
                <a16:creationId xmlns:a16="http://schemas.microsoft.com/office/drawing/2014/main" id="{696BA9FA-86E6-22AB-3776-95B87FA0A068}"/>
              </a:ext>
            </a:extLst>
          </p:cNvPr>
          <p:cNvSpPr txBox="1">
            <a:spLocks/>
          </p:cNvSpPr>
          <p:nvPr/>
        </p:nvSpPr>
        <p:spPr bwMode="auto">
          <a:xfrm>
            <a:off x="1546523" y="2238530"/>
            <a:ext cx="1029354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p>
          <a:p>
            <a:pPr marL="0" indent="0">
              <a:buFont typeface="Monotype Sorts" pitchFamily="2" charset="2"/>
              <a:buNone/>
            </a:pPr>
            <a:r>
              <a:rPr lang="en-GB" b="1" dirty="0">
                <a:sym typeface="Wingdings" panose="05000000000000000000" pitchFamily="2" charset="2"/>
              </a:rPr>
              <a:t>COPY  .   .                               </a:t>
            </a:r>
            <a:br>
              <a:rPr lang="en-GB" b="1" dirty="0">
                <a:sym typeface="Wingdings" panose="05000000000000000000" pitchFamily="2" charset="2"/>
              </a:rPr>
            </a:br>
            <a:endParaRPr lang="en-GB" b="1" dirty="0">
              <a:sym typeface="Wingdings" panose="05000000000000000000" pitchFamily="2" charset="2"/>
            </a:endParaRPr>
          </a:p>
          <a:p>
            <a:pPr marL="0" indent="0">
              <a:buFont typeface="Monotype Sorts" pitchFamily="2" charset="2"/>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endParaRPr lang="en-GB" b="1" dirty="0"/>
          </a:p>
        </p:txBody>
      </p:sp>
      <p:sp>
        <p:nvSpPr>
          <p:cNvPr id="3" name="TextBox 2">
            <a:extLst>
              <a:ext uri="{FF2B5EF4-FFF2-40B4-BE49-F238E27FC236}">
                <a16:creationId xmlns:a16="http://schemas.microsoft.com/office/drawing/2014/main" id="{79D54925-DF4F-BD3C-B974-642CF92DF23B}"/>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FC5D0959-6838-9F48-CBFC-C2F80D7703A6}"/>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A1D058CC-5D30-93B7-FFC1-48AF2D1A818B}"/>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236B0C92-5B39-4AE0-2F8F-1006EE7CCDB0}"/>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742691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25E2CE-8493-1B89-6EDF-036B9A3989A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40B41E2-6CA7-4F5A-5DBB-C55ABA7B8FBE}"/>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58FCED00-D0EE-6927-AF15-90802C8D5D57}"/>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TextBox 2">
            <a:extLst>
              <a:ext uri="{FF2B5EF4-FFF2-40B4-BE49-F238E27FC236}">
                <a16:creationId xmlns:a16="http://schemas.microsoft.com/office/drawing/2014/main" id="{1DF39B78-5AC4-7A2F-6DE7-71F133EF175A}"/>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56232062-BC65-B0D8-989B-8834E95A2E95}"/>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DF249785-B9A6-FB09-0E92-ED110C8A4D69}"/>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270E69A7-36C0-4DB8-8172-1DF88E57635A}"/>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Content Placeholder 2">
            <a:extLst>
              <a:ext uri="{FF2B5EF4-FFF2-40B4-BE49-F238E27FC236}">
                <a16:creationId xmlns:a16="http://schemas.microsoft.com/office/drawing/2014/main" id="{E66B2157-C9B5-8BC3-E713-11E4F3AE1F67}"/>
              </a:ext>
            </a:extLst>
          </p:cNvPr>
          <p:cNvSpPr txBox="1">
            <a:spLocks/>
          </p:cNvSpPr>
          <p:nvPr/>
        </p:nvSpPr>
        <p:spPr bwMode="auto">
          <a:xfrm>
            <a:off x="1546523" y="2238530"/>
            <a:ext cx="1029354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r>
              <a:rPr lang="en-GB" b="1" dirty="0">
                <a:solidFill>
                  <a:srgbClr val="FF0000"/>
                </a:solidFill>
                <a:sym typeface="Wingdings" panose="05000000000000000000" pitchFamily="2" charset="2"/>
              </a:rPr>
              <a:t> copy from host to container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WORKDIR directory</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p>
          <a:p>
            <a:pPr marL="0" indent="0">
              <a:buFont typeface="Monotype Sorts" pitchFamily="2" charset="2"/>
              <a:buNone/>
            </a:pPr>
            <a:r>
              <a:rPr lang="en-GB" b="1" dirty="0">
                <a:sym typeface="Wingdings" panose="05000000000000000000" pitchFamily="2" charset="2"/>
              </a:rPr>
              <a:t>COPY  .   .                               </a:t>
            </a:r>
            <a:br>
              <a:rPr lang="en-GB" b="1" dirty="0">
                <a:sym typeface="Wingdings" panose="05000000000000000000" pitchFamily="2" charset="2"/>
              </a:rPr>
            </a:br>
            <a:endParaRPr lang="en-GB" b="1" dirty="0">
              <a:sym typeface="Wingdings" panose="05000000000000000000" pitchFamily="2" charset="2"/>
            </a:endParaRPr>
          </a:p>
          <a:p>
            <a:pPr marL="0" indent="0">
              <a:buFont typeface="Monotype Sorts" pitchFamily="2" charset="2"/>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r>
              <a:rPr lang="en-GB" dirty="0"/>
              <a:t> </a:t>
            </a:r>
          </a:p>
        </p:txBody>
      </p:sp>
    </p:spTree>
    <p:extLst>
      <p:ext uri="{BB962C8B-B14F-4D97-AF65-F5344CB8AC3E}">
        <p14:creationId xmlns:p14="http://schemas.microsoft.com/office/powerpoint/2010/main" val="526968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A69C6E-582D-C3D8-D9A7-ADF0E7A976C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8EE9B0-AF2B-9FDB-52F7-5CD8C98DF885}"/>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BA855DA8-072B-F564-836A-C594BC486F91}"/>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TextBox 2">
            <a:extLst>
              <a:ext uri="{FF2B5EF4-FFF2-40B4-BE49-F238E27FC236}">
                <a16:creationId xmlns:a16="http://schemas.microsoft.com/office/drawing/2014/main" id="{91361EB9-7427-17E0-E215-ED702CC0A0E3}"/>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1908B643-2A26-7202-DDA0-AABB7F4B87FD}"/>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23E5E21F-5D03-3A76-3911-705151054B1D}"/>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D0C60060-1E2C-9D07-9C74-23639D7913FF}"/>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Content Placeholder 2">
            <a:extLst>
              <a:ext uri="{FF2B5EF4-FFF2-40B4-BE49-F238E27FC236}">
                <a16:creationId xmlns:a16="http://schemas.microsoft.com/office/drawing/2014/main" id="{223D7013-456E-E4D9-4B53-B1E7AD194D15}"/>
              </a:ext>
            </a:extLst>
          </p:cNvPr>
          <p:cNvSpPr txBox="1">
            <a:spLocks/>
          </p:cNvSpPr>
          <p:nvPr/>
        </p:nvSpPr>
        <p:spPr bwMode="auto">
          <a:xfrm>
            <a:off x="1546523" y="2238530"/>
            <a:ext cx="1029354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r>
              <a:rPr lang="en-GB" b="1" dirty="0">
                <a:solidFill>
                  <a:srgbClr val="FF0000"/>
                </a:solidFill>
                <a:sym typeface="Wingdings" panose="05000000000000000000" pitchFamily="2" charset="2"/>
              </a:rPr>
              <a:t> copy from host to container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WORKDIR directory</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r>
              <a:rPr lang="en-GB" b="1" dirty="0">
                <a:solidFill>
                  <a:srgbClr val="FF0000"/>
                </a:solidFill>
                <a:sym typeface="Wingdings" panose="05000000000000000000" pitchFamily="2" charset="2"/>
              </a:rPr>
              <a:t> install the “</a:t>
            </a:r>
            <a:r>
              <a:rPr lang="en-GB" b="1" dirty="0" err="1">
                <a:solidFill>
                  <a:srgbClr val="FF0000"/>
                </a:solidFill>
                <a:sym typeface="Wingdings" panose="05000000000000000000" pitchFamily="2" charset="2"/>
              </a:rPr>
              <a:t>npm</a:t>
            </a:r>
            <a:r>
              <a:rPr lang="en-GB" b="1" dirty="0">
                <a:solidFill>
                  <a:srgbClr val="FF0000"/>
                </a:solidFill>
                <a:sym typeface="Wingdings" panose="05000000000000000000" pitchFamily="2" charset="2"/>
              </a:rPr>
              <a:t>” installer software</a:t>
            </a:r>
          </a:p>
          <a:p>
            <a:pPr marL="0" indent="0">
              <a:buFont typeface="Monotype Sorts" pitchFamily="2" charset="2"/>
              <a:buNone/>
            </a:pPr>
            <a:r>
              <a:rPr lang="en-GB" b="1" dirty="0">
                <a:sym typeface="Wingdings" panose="05000000000000000000" pitchFamily="2" charset="2"/>
              </a:rPr>
              <a:t>COPY  .   .     </a:t>
            </a:r>
          </a:p>
          <a:p>
            <a:pPr marL="0" indent="0">
              <a:buFont typeface="Monotype Sorts" pitchFamily="2" charset="2"/>
              <a:buNone/>
            </a:pPr>
            <a:r>
              <a:rPr lang="en-GB" b="1"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endParaRPr lang="en-GB" b="1" dirty="0"/>
          </a:p>
        </p:txBody>
      </p:sp>
      <p:sp>
        <p:nvSpPr>
          <p:cNvPr id="11" name="TextBox 10">
            <a:extLst>
              <a:ext uri="{FF2B5EF4-FFF2-40B4-BE49-F238E27FC236}">
                <a16:creationId xmlns:a16="http://schemas.microsoft.com/office/drawing/2014/main" id="{E6BD69BF-439B-89DF-86B1-B026CBE34CAD}"/>
              </a:ext>
            </a:extLst>
          </p:cNvPr>
          <p:cNvSpPr txBox="1"/>
          <p:nvPr/>
        </p:nvSpPr>
        <p:spPr>
          <a:xfrm>
            <a:off x="3579889" y="4030546"/>
            <a:ext cx="6099348" cy="369332"/>
          </a:xfrm>
          <a:prstGeom prst="rect">
            <a:avLst/>
          </a:prstGeom>
          <a:noFill/>
        </p:spPr>
        <p:txBody>
          <a:bodyPr wrap="square">
            <a:spAutoFit/>
          </a:bodyPr>
          <a:lstStyle/>
          <a:p>
            <a:pPr marL="0" indent="0">
              <a:buNone/>
            </a:pPr>
            <a:r>
              <a:rPr lang="en-GB" dirty="0">
                <a:solidFill>
                  <a:srgbClr val="7030A0"/>
                </a:solidFill>
                <a:sym typeface="Wingdings" panose="05000000000000000000" pitchFamily="2" charset="2"/>
              </a:rPr>
              <a:t>#OR </a:t>
            </a:r>
            <a:r>
              <a:rPr lang="en-GB" b="1" dirty="0">
                <a:solidFill>
                  <a:srgbClr val="7030A0"/>
                </a:solidFill>
                <a:sym typeface="Wingdings" panose="05000000000000000000" pitchFamily="2" charset="2"/>
              </a:rPr>
              <a:t>RUN </a:t>
            </a:r>
            <a:r>
              <a:rPr lang="en-GB" b="1" dirty="0" err="1">
                <a:solidFill>
                  <a:srgbClr val="7030A0"/>
                </a:solidFill>
                <a:sym typeface="Wingdings" panose="05000000000000000000" pitchFamily="2" charset="2"/>
              </a:rPr>
              <a:t>npm</a:t>
            </a:r>
            <a:r>
              <a:rPr lang="en-GB" b="1" dirty="0">
                <a:solidFill>
                  <a:srgbClr val="7030A0"/>
                </a:solidFill>
                <a:sym typeface="Wingdings" panose="05000000000000000000" pitchFamily="2" charset="2"/>
              </a:rPr>
              <a:t> install --only=production</a:t>
            </a:r>
          </a:p>
        </p:txBody>
      </p:sp>
    </p:spTree>
    <p:extLst>
      <p:ext uri="{BB962C8B-B14F-4D97-AF65-F5344CB8AC3E}">
        <p14:creationId xmlns:p14="http://schemas.microsoft.com/office/powerpoint/2010/main" val="39507619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0587C-35E7-6C70-91C2-5F3498A4BA3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181FF04-0541-4D98-B69F-33E6B9BF977D}"/>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40D5DAE8-45B3-ABD7-06A7-065A93A81BB7}"/>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TextBox 2">
            <a:extLst>
              <a:ext uri="{FF2B5EF4-FFF2-40B4-BE49-F238E27FC236}">
                <a16:creationId xmlns:a16="http://schemas.microsoft.com/office/drawing/2014/main" id="{84AB76A8-E589-A682-FCB6-121335112ADF}"/>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8D0C5317-5F36-865D-BD4C-A9689FB5CBB8}"/>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FA647B59-84CC-AFED-70D3-FC7457B1C61D}"/>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BF1556D0-8BD9-7F2C-9014-82B59E4F3CAC}"/>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Content Placeholder 2">
            <a:extLst>
              <a:ext uri="{FF2B5EF4-FFF2-40B4-BE49-F238E27FC236}">
                <a16:creationId xmlns:a16="http://schemas.microsoft.com/office/drawing/2014/main" id="{E66EA00B-649F-1A72-958F-FEE0912C19A4}"/>
              </a:ext>
            </a:extLst>
          </p:cNvPr>
          <p:cNvSpPr txBox="1">
            <a:spLocks/>
          </p:cNvSpPr>
          <p:nvPr/>
        </p:nvSpPr>
        <p:spPr bwMode="auto">
          <a:xfrm>
            <a:off x="1546523" y="2238530"/>
            <a:ext cx="1073256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r>
              <a:rPr lang="en-GB" b="1" dirty="0">
                <a:solidFill>
                  <a:srgbClr val="FF0000"/>
                </a:solidFill>
                <a:sym typeface="Wingdings" panose="05000000000000000000" pitchFamily="2" charset="2"/>
              </a:rPr>
              <a:t> copy from host to container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WORKDIR directory</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r>
              <a:rPr lang="en-GB" b="1" dirty="0">
                <a:solidFill>
                  <a:srgbClr val="FF0000"/>
                </a:solidFill>
                <a:sym typeface="Wingdings" panose="05000000000000000000" pitchFamily="2" charset="2"/>
              </a:rPr>
              <a:t> install the “</a:t>
            </a:r>
            <a:r>
              <a:rPr lang="en-GB" b="1" dirty="0" err="1">
                <a:solidFill>
                  <a:srgbClr val="FF0000"/>
                </a:solidFill>
                <a:sym typeface="Wingdings" panose="05000000000000000000" pitchFamily="2" charset="2"/>
              </a:rPr>
              <a:t>npm</a:t>
            </a:r>
            <a:r>
              <a:rPr lang="en-GB" b="1" dirty="0">
                <a:solidFill>
                  <a:srgbClr val="FF0000"/>
                </a:solidFill>
                <a:sym typeface="Wingdings" panose="05000000000000000000" pitchFamily="2" charset="2"/>
              </a:rPr>
              <a:t>” installer software</a:t>
            </a:r>
          </a:p>
          <a:p>
            <a:pPr marL="0" indent="0">
              <a:buFont typeface="Monotype Sorts" pitchFamily="2" charset="2"/>
              <a:buNone/>
            </a:pPr>
            <a:r>
              <a:rPr lang="en-GB" b="1" dirty="0">
                <a:sym typeface="Wingdings" panose="05000000000000000000" pitchFamily="2" charset="2"/>
              </a:rPr>
              <a:t>COPY  .   .                                                                                   </a:t>
            </a:r>
            <a:r>
              <a:rPr lang="en-GB" b="1" dirty="0">
                <a:solidFill>
                  <a:srgbClr val="FF0000"/>
                </a:solidFill>
                <a:sym typeface="Wingdings" panose="05000000000000000000" pitchFamily="2" charset="2"/>
              </a:rPr>
              <a:t> copy contents of the current host </a:t>
            </a:r>
            <a:r>
              <a:rPr lang="en-GB" b="1" dirty="0" err="1">
                <a:solidFill>
                  <a:srgbClr val="FF0000"/>
                </a:solidFill>
                <a:sym typeface="Wingdings" panose="05000000000000000000" pitchFamily="2" charset="2"/>
              </a:rPr>
              <a:t>dir</a:t>
            </a:r>
            <a:r>
              <a:rPr lang="en-GB" b="1" dirty="0">
                <a:solidFill>
                  <a:srgbClr val="FF0000"/>
                </a:solidFill>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to the WORKDIR directory in the container</a:t>
            </a:r>
          </a:p>
          <a:p>
            <a:pPr marL="0" indent="0">
              <a:buFont typeface="Monotype Sorts" pitchFamily="2" charset="2"/>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r>
              <a:rPr lang="en-GB" dirty="0"/>
              <a:t> </a:t>
            </a:r>
          </a:p>
        </p:txBody>
      </p:sp>
      <p:sp>
        <p:nvSpPr>
          <p:cNvPr id="10" name="TextBox 9">
            <a:extLst>
              <a:ext uri="{FF2B5EF4-FFF2-40B4-BE49-F238E27FC236}">
                <a16:creationId xmlns:a16="http://schemas.microsoft.com/office/drawing/2014/main" id="{A61255D4-22B4-BCA0-0BE7-6B06B9EA0230}"/>
              </a:ext>
            </a:extLst>
          </p:cNvPr>
          <p:cNvSpPr txBox="1"/>
          <p:nvPr/>
        </p:nvSpPr>
        <p:spPr>
          <a:xfrm>
            <a:off x="3579889" y="4030546"/>
            <a:ext cx="6099348" cy="369332"/>
          </a:xfrm>
          <a:prstGeom prst="rect">
            <a:avLst/>
          </a:prstGeom>
          <a:noFill/>
        </p:spPr>
        <p:txBody>
          <a:bodyPr wrap="square">
            <a:spAutoFit/>
          </a:bodyPr>
          <a:lstStyle/>
          <a:p>
            <a:pPr marL="0" indent="0">
              <a:buNone/>
            </a:pPr>
            <a:r>
              <a:rPr lang="en-GB" dirty="0">
                <a:solidFill>
                  <a:srgbClr val="7030A0"/>
                </a:solidFill>
                <a:sym typeface="Wingdings" panose="05000000000000000000" pitchFamily="2" charset="2"/>
              </a:rPr>
              <a:t>#OR </a:t>
            </a:r>
            <a:r>
              <a:rPr lang="en-GB" b="1" dirty="0">
                <a:solidFill>
                  <a:srgbClr val="7030A0"/>
                </a:solidFill>
                <a:sym typeface="Wingdings" panose="05000000000000000000" pitchFamily="2" charset="2"/>
              </a:rPr>
              <a:t>RUN </a:t>
            </a:r>
            <a:r>
              <a:rPr lang="en-GB" b="1" dirty="0" err="1">
                <a:solidFill>
                  <a:srgbClr val="7030A0"/>
                </a:solidFill>
                <a:sym typeface="Wingdings" panose="05000000000000000000" pitchFamily="2" charset="2"/>
              </a:rPr>
              <a:t>npm</a:t>
            </a:r>
            <a:r>
              <a:rPr lang="en-GB" b="1" dirty="0">
                <a:solidFill>
                  <a:srgbClr val="7030A0"/>
                </a:solidFill>
                <a:sym typeface="Wingdings" panose="05000000000000000000" pitchFamily="2" charset="2"/>
              </a:rPr>
              <a:t> install --only=production</a:t>
            </a:r>
          </a:p>
        </p:txBody>
      </p:sp>
    </p:spTree>
    <p:extLst>
      <p:ext uri="{BB962C8B-B14F-4D97-AF65-F5344CB8AC3E}">
        <p14:creationId xmlns:p14="http://schemas.microsoft.com/office/powerpoint/2010/main" val="19944592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FE9EC-41B8-33E1-36DE-53160348206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CECCA93-1A5A-1E58-DB0F-CFD7CD5CC8AE}"/>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E8D27977-36EE-5553-E12F-D95ADDAD6688}"/>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TextBox 2">
            <a:extLst>
              <a:ext uri="{FF2B5EF4-FFF2-40B4-BE49-F238E27FC236}">
                <a16:creationId xmlns:a16="http://schemas.microsoft.com/office/drawing/2014/main" id="{9282D683-344A-1319-A6F9-9A4331BE6827}"/>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F7418092-9242-7534-F875-C5BB0D559547}"/>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FEE23051-6875-9EE7-0D52-F2DEF4A0C8D6}"/>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063CF521-AE9B-E098-5074-6740B506F816}"/>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Content Placeholder 2">
            <a:extLst>
              <a:ext uri="{FF2B5EF4-FFF2-40B4-BE49-F238E27FC236}">
                <a16:creationId xmlns:a16="http://schemas.microsoft.com/office/drawing/2014/main" id="{4F49C83A-6CD2-5BCE-132F-44BDB04D42F8}"/>
              </a:ext>
            </a:extLst>
          </p:cNvPr>
          <p:cNvSpPr txBox="1">
            <a:spLocks/>
          </p:cNvSpPr>
          <p:nvPr/>
        </p:nvSpPr>
        <p:spPr bwMode="auto">
          <a:xfrm>
            <a:off x="1546523" y="2238530"/>
            <a:ext cx="1073256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r>
              <a:rPr lang="en-GB" b="1" dirty="0">
                <a:solidFill>
                  <a:srgbClr val="FF0000"/>
                </a:solidFill>
                <a:sym typeface="Wingdings" panose="05000000000000000000" pitchFamily="2" charset="2"/>
              </a:rPr>
              <a:t> copy from host to container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WORKDIR directory</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r>
              <a:rPr lang="en-GB" b="1" dirty="0">
                <a:solidFill>
                  <a:srgbClr val="FF0000"/>
                </a:solidFill>
                <a:sym typeface="Wingdings" panose="05000000000000000000" pitchFamily="2" charset="2"/>
              </a:rPr>
              <a:t> install the “</a:t>
            </a:r>
            <a:r>
              <a:rPr lang="en-GB" b="1" dirty="0" err="1">
                <a:solidFill>
                  <a:srgbClr val="FF0000"/>
                </a:solidFill>
                <a:sym typeface="Wingdings" panose="05000000000000000000" pitchFamily="2" charset="2"/>
              </a:rPr>
              <a:t>npm</a:t>
            </a:r>
            <a:r>
              <a:rPr lang="en-GB" b="1" dirty="0">
                <a:solidFill>
                  <a:srgbClr val="FF0000"/>
                </a:solidFill>
                <a:sym typeface="Wingdings" panose="05000000000000000000" pitchFamily="2" charset="2"/>
              </a:rPr>
              <a:t>” installer software</a:t>
            </a:r>
          </a:p>
          <a:p>
            <a:pPr marL="0" indent="0">
              <a:buFont typeface="Monotype Sorts" pitchFamily="2" charset="2"/>
              <a:buNone/>
            </a:pPr>
            <a:r>
              <a:rPr lang="en-GB" b="1" dirty="0">
                <a:sym typeface="Wingdings" panose="05000000000000000000" pitchFamily="2" charset="2"/>
              </a:rPr>
              <a:t>COPY  .   .                                                                                   </a:t>
            </a:r>
            <a:r>
              <a:rPr lang="en-GB" b="1" dirty="0">
                <a:solidFill>
                  <a:srgbClr val="FF0000"/>
                </a:solidFill>
                <a:sym typeface="Wingdings" panose="05000000000000000000" pitchFamily="2" charset="2"/>
              </a:rPr>
              <a:t> copy contents of the current host </a:t>
            </a:r>
            <a:r>
              <a:rPr lang="en-GB" b="1" dirty="0" err="1">
                <a:solidFill>
                  <a:srgbClr val="FF0000"/>
                </a:solidFill>
                <a:sym typeface="Wingdings" panose="05000000000000000000" pitchFamily="2" charset="2"/>
              </a:rPr>
              <a:t>dir</a:t>
            </a:r>
            <a:r>
              <a:rPr lang="en-GB" b="1" dirty="0">
                <a:solidFill>
                  <a:srgbClr val="FF0000"/>
                </a:solidFill>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to the WORKDIR directory in the container</a:t>
            </a:r>
          </a:p>
          <a:p>
            <a:pPr marL="0" indent="0">
              <a:buNone/>
            </a:pPr>
            <a:r>
              <a:rPr lang="en-GB" b="1" dirty="0">
                <a:sym typeface="Wingdings" panose="05000000000000000000" pitchFamily="2" charset="2"/>
              </a:rPr>
              <a:t>EXPOSE 8000					</a:t>
            </a:r>
            <a:r>
              <a:rPr lang="en-GB" b="1" dirty="0">
                <a:solidFill>
                  <a:srgbClr val="FF0000"/>
                </a:solidFill>
                <a:sym typeface="Wingdings" panose="05000000000000000000" pitchFamily="2" charset="2"/>
              </a:rPr>
              <a:t>     Expose Port 80 to the host</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r>
              <a:rPr lang="en-GB" dirty="0"/>
              <a:t> </a:t>
            </a:r>
          </a:p>
        </p:txBody>
      </p:sp>
      <p:sp>
        <p:nvSpPr>
          <p:cNvPr id="10" name="TextBox 9">
            <a:extLst>
              <a:ext uri="{FF2B5EF4-FFF2-40B4-BE49-F238E27FC236}">
                <a16:creationId xmlns:a16="http://schemas.microsoft.com/office/drawing/2014/main" id="{ECE1B4A9-FC56-E715-172F-DB68232D81B6}"/>
              </a:ext>
            </a:extLst>
          </p:cNvPr>
          <p:cNvSpPr txBox="1"/>
          <p:nvPr/>
        </p:nvSpPr>
        <p:spPr>
          <a:xfrm>
            <a:off x="3579889" y="4030546"/>
            <a:ext cx="6099348" cy="369332"/>
          </a:xfrm>
          <a:prstGeom prst="rect">
            <a:avLst/>
          </a:prstGeom>
          <a:noFill/>
        </p:spPr>
        <p:txBody>
          <a:bodyPr wrap="square">
            <a:spAutoFit/>
          </a:bodyPr>
          <a:lstStyle/>
          <a:p>
            <a:pPr marL="0" indent="0">
              <a:buNone/>
            </a:pPr>
            <a:r>
              <a:rPr lang="en-GB" dirty="0">
                <a:solidFill>
                  <a:srgbClr val="7030A0"/>
                </a:solidFill>
                <a:sym typeface="Wingdings" panose="05000000000000000000" pitchFamily="2" charset="2"/>
              </a:rPr>
              <a:t>#OR </a:t>
            </a:r>
            <a:r>
              <a:rPr lang="en-GB" b="1" dirty="0">
                <a:solidFill>
                  <a:srgbClr val="7030A0"/>
                </a:solidFill>
                <a:sym typeface="Wingdings" panose="05000000000000000000" pitchFamily="2" charset="2"/>
              </a:rPr>
              <a:t>RUN </a:t>
            </a:r>
            <a:r>
              <a:rPr lang="en-GB" b="1" dirty="0" err="1">
                <a:solidFill>
                  <a:srgbClr val="7030A0"/>
                </a:solidFill>
                <a:sym typeface="Wingdings" panose="05000000000000000000" pitchFamily="2" charset="2"/>
              </a:rPr>
              <a:t>npm</a:t>
            </a:r>
            <a:r>
              <a:rPr lang="en-GB" b="1" dirty="0">
                <a:solidFill>
                  <a:srgbClr val="7030A0"/>
                </a:solidFill>
                <a:sym typeface="Wingdings" panose="05000000000000000000" pitchFamily="2" charset="2"/>
              </a:rPr>
              <a:t> install --only=production</a:t>
            </a:r>
          </a:p>
        </p:txBody>
      </p:sp>
    </p:spTree>
    <p:extLst>
      <p:ext uri="{BB962C8B-B14F-4D97-AF65-F5344CB8AC3E}">
        <p14:creationId xmlns:p14="http://schemas.microsoft.com/office/powerpoint/2010/main" val="1938731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19A012-C5B9-2842-9F92-5EABF815407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6178A1-81A4-4564-0C36-D81B07696014}"/>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95D3F0DA-58B3-F87A-2320-8FB13A82913F}"/>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TextBox 2">
            <a:extLst>
              <a:ext uri="{FF2B5EF4-FFF2-40B4-BE49-F238E27FC236}">
                <a16:creationId xmlns:a16="http://schemas.microsoft.com/office/drawing/2014/main" id="{5CB5DBC2-6373-E507-2BF5-4A11C26F3A65}"/>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ACDF1190-461E-78B4-A518-8C95C5119D3B}"/>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75062474-2182-11A4-921B-4EF30A999C43}"/>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6901A88C-EDB5-E150-3326-067C1D41A020}"/>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a:extLst>
              <a:ext uri="{FF2B5EF4-FFF2-40B4-BE49-F238E27FC236}">
                <a16:creationId xmlns:a16="http://schemas.microsoft.com/office/drawing/2014/main" id="{E0814613-314E-4CFD-C40E-4643EDC0B8AF}"/>
              </a:ext>
            </a:extLst>
          </p:cNvPr>
          <p:cNvSpPr txBox="1"/>
          <p:nvPr/>
        </p:nvSpPr>
        <p:spPr>
          <a:xfrm>
            <a:off x="3579889" y="4030546"/>
            <a:ext cx="6099348" cy="369332"/>
          </a:xfrm>
          <a:prstGeom prst="rect">
            <a:avLst/>
          </a:prstGeom>
          <a:noFill/>
        </p:spPr>
        <p:txBody>
          <a:bodyPr wrap="square">
            <a:spAutoFit/>
          </a:bodyPr>
          <a:lstStyle/>
          <a:p>
            <a:pPr marL="0" indent="0">
              <a:buNone/>
            </a:pPr>
            <a:r>
              <a:rPr lang="en-GB" dirty="0">
                <a:solidFill>
                  <a:srgbClr val="7030A0"/>
                </a:solidFill>
                <a:sym typeface="Wingdings" panose="05000000000000000000" pitchFamily="2" charset="2"/>
              </a:rPr>
              <a:t>#OR </a:t>
            </a:r>
            <a:r>
              <a:rPr lang="en-GB" b="1" dirty="0">
                <a:solidFill>
                  <a:srgbClr val="7030A0"/>
                </a:solidFill>
                <a:sym typeface="Wingdings" panose="05000000000000000000" pitchFamily="2" charset="2"/>
              </a:rPr>
              <a:t>RUN </a:t>
            </a:r>
            <a:r>
              <a:rPr lang="en-GB" b="1" dirty="0" err="1">
                <a:solidFill>
                  <a:srgbClr val="7030A0"/>
                </a:solidFill>
                <a:sym typeface="Wingdings" panose="05000000000000000000" pitchFamily="2" charset="2"/>
              </a:rPr>
              <a:t>npm</a:t>
            </a:r>
            <a:r>
              <a:rPr lang="en-GB" b="1" dirty="0">
                <a:solidFill>
                  <a:srgbClr val="7030A0"/>
                </a:solidFill>
                <a:sym typeface="Wingdings" panose="05000000000000000000" pitchFamily="2" charset="2"/>
              </a:rPr>
              <a:t> install --only=production</a:t>
            </a:r>
          </a:p>
        </p:txBody>
      </p:sp>
      <p:sp>
        <p:nvSpPr>
          <p:cNvPr id="2" name="Content Placeholder 2">
            <a:extLst>
              <a:ext uri="{FF2B5EF4-FFF2-40B4-BE49-F238E27FC236}">
                <a16:creationId xmlns:a16="http://schemas.microsoft.com/office/drawing/2014/main" id="{F7494E21-721A-9DD2-E614-08DFD992E113}"/>
              </a:ext>
            </a:extLst>
          </p:cNvPr>
          <p:cNvSpPr txBox="1">
            <a:spLocks/>
          </p:cNvSpPr>
          <p:nvPr/>
        </p:nvSpPr>
        <p:spPr bwMode="auto">
          <a:xfrm>
            <a:off x="1546523" y="2238530"/>
            <a:ext cx="1073256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r>
              <a:rPr lang="en-GB" b="1" dirty="0">
                <a:solidFill>
                  <a:srgbClr val="FF0000"/>
                </a:solidFill>
                <a:sym typeface="Wingdings" panose="05000000000000000000" pitchFamily="2" charset="2"/>
              </a:rPr>
              <a:t> copy from host to container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WORKDIR directory</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r>
              <a:rPr lang="en-GB" b="1" dirty="0">
                <a:solidFill>
                  <a:srgbClr val="FF0000"/>
                </a:solidFill>
                <a:sym typeface="Wingdings" panose="05000000000000000000" pitchFamily="2" charset="2"/>
              </a:rPr>
              <a:t> install the “</a:t>
            </a:r>
            <a:r>
              <a:rPr lang="en-GB" b="1" dirty="0" err="1">
                <a:solidFill>
                  <a:srgbClr val="FF0000"/>
                </a:solidFill>
                <a:sym typeface="Wingdings" panose="05000000000000000000" pitchFamily="2" charset="2"/>
              </a:rPr>
              <a:t>npm</a:t>
            </a:r>
            <a:r>
              <a:rPr lang="en-GB" b="1" dirty="0">
                <a:solidFill>
                  <a:srgbClr val="FF0000"/>
                </a:solidFill>
                <a:sym typeface="Wingdings" panose="05000000000000000000" pitchFamily="2" charset="2"/>
              </a:rPr>
              <a:t>” installer software</a:t>
            </a:r>
          </a:p>
          <a:p>
            <a:pPr marL="0" indent="0">
              <a:buFont typeface="Monotype Sorts" pitchFamily="2" charset="2"/>
              <a:buNone/>
            </a:pPr>
            <a:r>
              <a:rPr lang="en-GB" b="1" dirty="0">
                <a:sym typeface="Wingdings" panose="05000000000000000000" pitchFamily="2" charset="2"/>
              </a:rPr>
              <a:t>COPY  .   .                                                                                   </a:t>
            </a:r>
            <a:r>
              <a:rPr lang="en-GB" b="1" dirty="0">
                <a:solidFill>
                  <a:srgbClr val="FF0000"/>
                </a:solidFill>
                <a:sym typeface="Wingdings" panose="05000000000000000000" pitchFamily="2" charset="2"/>
              </a:rPr>
              <a:t> copy contents of the current host </a:t>
            </a:r>
            <a:r>
              <a:rPr lang="en-GB" b="1" dirty="0" err="1">
                <a:solidFill>
                  <a:srgbClr val="FF0000"/>
                </a:solidFill>
                <a:sym typeface="Wingdings" panose="05000000000000000000" pitchFamily="2" charset="2"/>
              </a:rPr>
              <a:t>dir</a:t>
            </a:r>
            <a:r>
              <a:rPr lang="en-GB" b="1" dirty="0">
                <a:solidFill>
                  <a:srgbClr val="FF0000"/>
                </a:solidFill>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to the WORKDIR directory in the container</a:t>
            </a:r>
          </a:p>
          <a:p>
            <a:pPr marL="0" indent="0">
              <a:buNone/>
            </a:pPr>
            <a:r>
              <a:rPr lang="en-GB" b="1" dirty="0">
                <a:sym typeface="Wingdings" panose="05000000000000000000" pitchFamily="2" charset="2"/>
              </a:rPr>
              <a:t>EXPOSE 8000</a:t>
            </a:r>
            <a:r>
              <a:rPr lang="en-GB" b="1" dirty="0">
                <a:solidFill>
                  <a:srgbClr val="FF0000"/>
                </a:solidFill>
                <a:sym typeface="Wingdings" panose="05000000000000000000" pitchFamily="2" charset="2"/>
              </a:rPr>
              <a:t> 					     Expose Port 80 to the host</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r>
              <a:rPr lang="en-GB" dirty="0"/>
              <a:t>                                                             </a:t>
            </a:r>
            <a:r>
              <a:rPr lang="en-GB" b="1" dirty="0">
                <a:solidFill>
                  <a:srgbClr val="FF0000"/>
                </a:solidFill>
                <a:sym typeface="Wingdings" panose="05000000000000000000" pitchFamily="2" charset="2"/>
              </a:rPr>
              <a:t> execute </a:t>
            </a:r>
            <a:r>
              <a:rPr lang="en-GB" b="1" dirty="0" err="1">
                <a:solidFill>
                  <a:srgbClr val="FF0000"/>
                </a:solidFill>
                <a:sym typeface="Wingdings" panose="05000000000000000000" pitchFamily="2" charset="2"/>
              </a:rPr>
              <a:t>npm</a:t>
            </a:r>
            <a:r>
              <a:rPr lang="en-GB" b="1" dirty="0">
                <a:solidFill>
                  <a:srgbClr val="FF0000"/>
                </a:solidFill>
                <a:sym typeface="Wingdings" panose="05000000000000000000" pitchFamily="2" charset="2"/>
              </a:rPr>
              <a:t> start in container</a:t>
            </a:r>
            <a:endParaRPr lang="en-GB" b="1" dirty="0">
              <a:solidFill>
                <a:srgbClr val="FF0000"/>
              </a:solidFill>
            </a:endParaRPr>
          </a:p>
          <a:p>
            <a:pPr marL="0" indent="0">
              <a:buFont typeface="Monotype Sorts" pitchFamily="2" charset="2"/>
              <a:buNone/>
            </a:pPr>
            <a:endParaRPr lang="en-GB" dirty="0"/>
          </a:p>
        </p:txBody>
      </p:sp>
    </p:spTree>
    <p:extLst>
      <p:ext uri="{BB962C8B-B14F-4D97-AF65-F5344CB8AC3E}">
        <p14:creationId xmlns:p14="http://schemas.microsoft.com/office/powerpoint/2010/main" val="4135846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89981-880C-AFE0-2ECA-FA1300D3DE2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95BAC33-FDCF-BD9E-9353-81CC8A3BA13F}"/>
              </a:ext>
            </a:extLst>
          </p:cNvPr>
          <p:cNvSpPr>
            <a:spLocks noGrp="1"/>
          </p:cNvSpPr>
          <p:nvPr>
            <p:ph type="title"/>
          </p:nvPr>
        </p:nvSpPr>
        <p:spPr/>
        <p:txBody>
          <a:bodyPr>
            <a:noAutofit/>
          </a:bodyPr>
          <a:lstStyle/>
          <a:p>
            <a:r>
              <a:rPr lang="en-US" sz="6000" b="1" dirty="0"/>
              <a:t>Information</a:t>
            </a:r>
            <a:endParaRPr lang="en-GB" sz="6000" b="1" dirty="0"/>
          </a:p>
        </p:txBody>
      </p:sp>
      <p:sp>
        <p:nvSpPr>
          <p:cNvPr id="5" name="Content Placeholder 4">
            <a:extLst>
              <a:ext uri="{FF2B5EF4-FFF2-40B4-BE49-F238E27FC236}">
                <a16:creationId xmlns:a16="http://schemas.microsoft.com/office/drawing/2014/main" id="{64EAF81A-7DD9-6B43-ED6F-987951B64748}"/>
              </a:ext>
            </a:extLst>
          </p:cNvPr>
          <p:cNvSpPr>
            <a:spLocks noGrp="1"/>
          </p:cNvSpPr>
          <p:nvPr>
            <p:ph idx="1"/>
          </p:nvPr>
        </p:nvSpPr>
        <p:spPr>
          <a:xfrm>
            <a:off x="358220" y="1409991"/>
            <a:ext cx="11481846" cy="4592941"/>
          </a:xfrm>
        </p:spPr>
        <p:txBody>
          <a:bodyPr>
            <a:normAutofit/>
          </a:bodyPr>
          <a:lstStyle/>
          <a:p>
            <a:r>
              <a:rPr lang="en-GB" dirty="0"/>
              <a:t>You may have a situation where you want to run a container in the background and SSH to it.</a:t>
            </a:r>
          </a:p>
          <a:p>
            <a:r>
              <a:rPr lang="en-GB" dirty="0"/>
              <a:t>Add these lines to your docker file</a:t>
            </a:r>
          </a:p>
        </p:txBody>
      </p:sp>
      <p:sp>
        <p:nvSpPr>
          <p:cNvPr id="3" name="TextBox 4">
            <a:extLst>
              <a:ext uri="{FF2B5EF4-FFF2-40B4-BE49-F238E27FC236}">
                <a16:creationId xmlns:a16="http://schemas.microsoft.com/office/drawing/2014/main" id="{9E5A79AB-C826-9641-0788-6F9A598E8C69}"/>
              </a:ext>
            </a:extLst>
          </p:cNvPr>
          <p:cNvSpPr txBox="1"/>
          <p:nvPr/>
        </p:nvSpPr>
        <p:spPr>
          <a:xfrm>
            <a:off x="2335964" y="5722288"/>
            <a:ext cx="7520072" cy="369332"/>
          </a:xfrm>
          <a:prstGeom prst="rect">
            <a:avLst/>
          </a:prstGeom>
          <a:noFill/>
        </p:spPr>
        <p:txBody>
          <a:bodyPr wrap="none" rtlCol="0">
            <a:spAutoFit/>
          </a:bodyPr>
          <a:ls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r>
              <a:rPr lang="en-GB" dirty="0">
                <a:solidFill>
                  <a:srgbClr val="FFC000"/>
                </a:solidFill>
              </a:rPr>
              <a:t>Source: https://docs.docker.com/engine/examples/running_ssh_service/</a:t>
            </a:r>
          </a:p>
        </p:txBody>
      </p:sp>
      <p:pic>
        <p:nvPicPr>
          <p:cNvPr id="6" name="Picture 5">
            <a:extLst>
              <a:ext uri="{FF2B5EF4-FFF2-40B4-BE49-F238E27FC236}">
                <a16:creationId xmlns:a16="http://schemas.microsoft.com/office/drawing/2014/main" id="{69A161F5-9585-EE77-E842-58DE53DE5C07}"/>
              </a:ext>
            </a:extLst>
          </p:cNvPr>
          <p:cNvPicPr>
            <a:picLocks noChangeAspect="1"/>
          </p:cNvPicPr>
          <p:nvPr/>
        </p:nvPicPr>
        <p:blipFill>
          <a:blip r:embed="rId3"/>
          <a:stretch>
            <a:fillRect/>
          </a:stretch>
        </p:blipFill>
        <p:spPr>
          <a:xfrm>
            <a:off x="7549163" y="2171592"/>
            <a:ext cx="1896020" cy="1048603"/>
          </a:xfrm>
          <a:prstGeom prst="rect">
            <a:avLst/>
          </a:prstGeom>
        </p:spPr>
      </p:pic>
      <p:cxnSp>
        <p:nvCxnSpPr>
          <p:cNvPr id="8" name="Straight Arrow Connector 7">
            <a:extLst>
              <a:ext uri="{FF2B5EF4-FFF2-40B4-BE49-F238E27FC236}">
                <a16:creationId xmlns:a16="http://schemas.microsoft.com/office/drawing/2014/main" id="{D87F5F07-F0F4-C0E1-2B78-7E9966B87AD0}"/>
              </a:ext>
            </a:extLst>
          </p:cNvPr>
          <p:cNvCxnSpPr>
            <a:cxnSpLocks/>
            <a:stCxn id="6" idx="1"/>
          </p:cNvCxnSpPr>
          <p:nvPr/>
        </p:nvCxnSpPr>
        <p:spPr>
          <a:xfrm flipH="1">
            <a:off x="5751646" y="2695894"/>
            <a:ext cx="1797517" cy="534527"/>
          </a:xfrm>
          <a:prstGeom prst="straightConnector1">
            <a:avLst/>
          </a:prstGeom>
          <a:ln w="38100">
            <a:solidFill>
              <a:srgbClr val="7030A0"/>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8684BB49-465F-04EC-1371-81506858F64D}"/>
              </a:ext>
            </a:extLst>
          </p:cNvPr>
          <p:cNvPicPr>
            <a:picLocks noChangeAspect="1"/>
          </p:cNvPicPr>
          <p:nvPr/>
        </p:nvPicPr>
        <p:blipFill>
          <a:blip r:embed="rId4"/>
          <a:stretch>
            <a:fillRect/>
          </a:stretch>
        </p:blipFill>
        <p:spPr>
          <a:xfrm>
            <a:off x="9562630" y="2695894"/>
            <a:ext cx="2517866" cy="1048603"/>
          </a:xfrm>
          <a:prstGeom prst="rect">
            <a:avLst/>
          </a:prstGeom>
        </p:spPr>
      </p:pic>
      <p:cxnSp>
        <p:nvCxnSpPr>
          <p:cNvPr id="11" name="Straight Arrow Connector 10">
            <a:extLst>
              <a:ext uri="{FF2B5EF4-FFF2-40B4-BE49-F238E27FC236}">
                <a16:creationId xmlns:a16="http://schemas.microsoft.com/office/drawing/2014/main" id="{549534C9-F784-C20F-0926-D75D8BD63F83}"/>
              </a:ext>
            </a:extLst>
          </p:cNvPr>
          <p:cNvCxnSpPr>
            <a:cxnSpLocks/>
          </p:cNvCxnSpPr>
          <p:nvPr/>
        </p:nvCxnSpPr>
        <p:spPr>
          <a:xfrm flipH="1">
            <a:off x="2533795" y="3429000"/>
            <a:ext cx="7119756" cy="116918"/>
          </a:xfrm>
          <a:prstGeom prst="straightConnector1">
            <a:avLst/>
          </a:prstGeom>
          <a:ln w="38100">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98948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AC847-3607-A51B-C7CB-218CDEAD342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C68F205-AA1B-20D3-8BF7-DCA41EA591B2}"/>
              </a:ext>
            </a:extLst>
          </p:cNvPr>
          <p:cNvSpPr>
            <a:spLocks noGrp="1"/>
          </p:cNvSpPr>
          <p:nvPr>
            <p:ph type="title"/>
          </p:nvPr>
        </p:nvSpPr>
        <p:spPr/>
        <p:txBody>
          <a:bodyPr>
            <a:noAutofit/>
          </a:bodyPr>
          <a:lstStyle/>
          <a:p>
            <a:r>
              <a:rPr lang="en-US" sz="6000" b="1" dirty="0"/>
              <a:t>.</a:t>
            </a:r>
            <a:r>
              <a:rPr lang="en-US" sz="6000" b="1" dirty="0" err="1"/>
              <a:t>dockerignore</a:t>
            </a:r>
            <a:endParaRPr lang="en-GB" sz="6000" b="1" dirty="0"/>
          </a:p>
        </p:txBody>
      </p:sp>
      <p:sp>
        <p:nvSpPr>
          <p:cNvPr id="5" name="Content Placeholder 4">
            <a:extLst>
              <a:ext uri="{FF2B5EF4-FFF2-40B4-BE49-F238E27FC236}">
                <a16:creationId xmlns:a16="http://schemas.microsoft.com/office/drawing/2014/main" id="{5EB1E6BC-2E0C-A7A0-C6FC-304F95992CDC}"/>
              </a:ext>
            </a:extLst>
          </p:cNvPr>
          <p:cNvSpPr>
            <a:spLocks noGrp="1"/>
          </p:cNvSpPr>
          <p:nvPr>
            <p:ph idx="1"/>
          </p:nvPr>
        </p:nvSpPr>
        <p:spPr>
          <a:xfrm>
            <a:off x="358220" y="1690688"/>
            <a:ext cx="11481846" cy="4123257"/>
          </a:xfrm>
        </p:spPr>
        <p:txBody>
          <a:bodyPr>
            <a:normAutofit fontScale="92500" lnSpcReduction="10000"/>
          </a:bodyPr>
          <a:lstStyle/>
          <a:p>
            <a:r>
              <a:rPr lang="en-GB" sz="3000" dirty="0"/>
              <a:t>This is another text file placed in the same directory as the </a:t>
            </a:r>
            <a:r>
              <a:rPr lang="en-GB" sz="3000" i="1" dirty="0" err="1"/>
              <a:t>dockerfile</a:t>
            </a:r>
            <a:r>
              <a:rPr lang="en-GB" sz="3000" dirty="0"/>
              <a:t> file.</a:t>
            </a:r>
          </a:p>
          <a:p>
            <a:pPr lvl="1"/>
            <a:r>
              <a:rPr lang="en-GB" sz="2200" dirty="0"/>
              <a:t>Specifies files to ignore during an ADD or COPY because the container does not need them.</a:t>
            </a:r>
          </a:p>
          <a:p>
            <a:endParaRPr lang="en-GB" sz="1200" dirty="0"/>
          </a:p>
          <a:p>
            <a:pPr lvl="1"/>
            <a:r>
              <a:rPr lang="en-GB" sz="2200" dirty="0"/>
              <a:t>Example: Ignore all .txt files</a:t>
            </a:r>
            <a:br>
              <a:rPr lang="en-GB" sz="2200" dirty="0"/>
            </a:br>
            <a:r>
              <a:rPr lang="en-GB" sz="2200" dirty="0"/>
              <a:t>*.txt</a:t>
            </a:r>
          </a:p>
          <a:p>
            <a:pPr lvl="1"/>
            <a:r>
              <a:rPr lang="en-GB" sz="2200" dirty="0"/>
              <a:t>Example: Ignore all files except .jar and .war files</a:t>
            </a:r>
            <a:br>
              <a:rPr lang="en-GB" sz="2200" dirty="0"/>
            </a:br>
            <a:r>
              <a:rPr lang="en-GB" sz="2200" dirty="0"/>
              <a:t>*.*</a:t>
            </a:r>
            <a:br>
              <a:rPr lang="en-GB" sz="2200" dirty="0"/>
            </a:br>
            <a:r>
              <a:rPr lang="en-GB" sz="2200" dirty="0"/>
              <a:t>!*.jar</a:t>
            </a:r>
            <a:br>
              <a:rPr lang="en-GB" sz="2200" dirty="0"/>
            </a:br>
            <a:r>
              <a:rPr lang="en-GB" sz="2200" dirty="0"/>
              <a:t>!*.war </a:t>
            </a:r>
          </a:p>
          <a:p>
            <a:pPr lvl="1"/>
            <a:r>
              <a:rPr lang="en-GB" sz="2200" dirty="0"/>
              <a:t>Example: </a:t>
            </a:r>
            <a:r>
              <a:rPr lang="en-GB" sz="2200" dirty="0" err="1"/>
              <a:t>Ingore</a:t>
            </a:r>
            <a:r>
              <a:rPr lang="en-GB" sz="2200" dirty="0"/>
              <a:t> files and directories starting with </a:t>
            </a:r>
            <a:r>
              <a:rPr lang="en-GB" sz="2200" i="1" dirty="0"/>
              <a:t>temp</a:t>
            </a:r>
            <a:br>
              <a:rPr lang="en-GB" sz="2200" dirty="0"/>
            </a:br>
            <a:r>
              <a:rPr lang="en-GB" sz="2200" dirty="0"/>
              <a:t>temp*</a:t>
            </a:r>
          </a:p>
          <a:p>
            <a:pPr lvl="1"/>
            <a:r>
              <a:rPr lang="en-GB" sz="2200" dirty="0"/>
              <a:t>Example:  Exclude files and directories starting with </a:t>
            </a:r>
            <a:r>
              <a:rPr lang="en-GB" sz="2200" i="1" dirty="0"/>
              <a:t>temp</a:t>
            </a:r>
            <a:r>
              <a:rPr lang="en-GB" sz="2200" dirty="0"/>
              <a:t> from any subdirectory that is two levels below the root.</a:t>
            </a:r>
            <a:br>
              <a:rPr lang="en-GB" sz="2200" dirty="0"/>
            </a:br>
            <a:r>
              <a:rPr lang="en-GB" sz="2200" dirty="0"/>
              <a:t>*/*/temp*</a:t>
            </a:r>
          </a:p>
        </p:txBody>
      </p:sp>
    </p:spTree>
    <p:extLst>
      <p:ext uri="{BB962C8B-B14F-4D97-AF65-F5344CB8AC3E}">
        <p14:creationId xmlns:p14="http://schemas.microsoft.com/office/powerpoint/2010/main" val="28766896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F5531-4FA4-7EBE-2930-29A1BE0BC857}"/>
            </a:ext>
          </a:extLst>
        </p:cNvPr>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1352160C-F64F-D3AC-F286-3222286868EA}"/>
              </a:ext>
            </a:extLst>
          </p:cNvPr>
          <p:cNvPicPr>
            <a:picLocks noGrp="1" noChangeAspect="1"/>
          </p:cNvPicPr>
          <p:nvPr>
            <p:ph idx="1"/>
          </p:nvPr>
        </p:nvPicPr>
        <p:blipFill>
          <a:blip r:embed="rId3"/>
          <a:stretch>
            <a:fillRect/>
          </a:stretch>
        </p:blipFill>
        <p:spPr>
          <a:xfrm>
            <a:off x="2607771" y="226874"/>
            <a:ext cx="9372562" cy="6266001"/>
          </a:xfrm>
          <a:prstGeom prst="rect">
            <a:avLst/>
          </a:prstGeom>
          <a:solidFill>
            <a:schemeClr val="bg1"/>
          </a:solidFill>
        </p:spPr>
      </p:pic>
      <p:sp>
        <p:nvSpPr>
          <p:cNvPr id="4" name="Title 3">
            <a:extLst>
              <a:ext uri="{FF2B5EF4-FFF2-40B4-BE49-F238E27FC236}">
                <a16:creationId xmlns:a16="http://schemas.microsoft.com/office/drawing/2014/main" id="{16D22551-B560-F8FE-2DA1-4F4BA810E0B6}"/>
              </a:ext>
            </a:extLst>
          </p:cNvPr>
          <p:cNvSpPr>
            <a:spLocks noGrp="1"/>
          </p:cNvSpPr>
          <p:nvPr>
            <p:ph type="title"/>
          </p:nvPr>
        </p:nvSpPr>
        <p:spPr>
          <a:xfrm>
            <a:off x="358219" y="365125"/>
            <a:ext cx="2943393" cy="2817825"/>
          </a:xfrm>
        </p:spPr>
        <p:txBody>
          <a:bodyPr>
            <a:noAutofit/>
          </a:bodyPr>
          <a:lstStyle/>
          <a:p>
            <a:r>
              <a:rPr lang="en-US" sz="6000" b="1" dirty="0"/>
              <a:t>Images and Layers</a:t>
            </a:r>
            <a:endParaRPr lang="en-GB" sz="6000" b="1" dirty="0"/>
          </a:p>
        </p:txBody>
      </p:sp>
    </p:spTree>
    <p:extLst>
      <p:ext uri="{BB962C8B-B14F-4D97-AF65-F5344CB8AC3E}">
        <p14:creationId xmlns:p14="http://schemas.microsoft.com/office/powerpoint/2010/main" val="21194131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1D56A-4C70-165F-421A-65FF74DCEF7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56FB1DF-6B4D-77CA-8CD2-E5B8B20406FF}"/>
              </a:ext>
            </a:extLst>
          </p:cNvPr>
          <p:cNvSpPr>
            <a:spLocks noGrp="1"/>
          </p:cNvSpPr>
          <p:nvPr>
            <p:ph type="title"/>
          </p:nvPr>
        </p:nvSpPr>
        <p:spPr/>
        <p:txBody>
          <a:bodyPr>
            <a:noAutofit/>
          </a:bodyPr>
          <a:lstStyle/>
          <a:p>
            <a:r>
              <a:rPr lang="en-US" sz="6000" b="1" dirty="0"/>
              <a:t>Information</a:t>
            </a:r>
            <a:endParaRPr lang="en-GB" sz="6000" b="1" dirty="0"/>
          </a:p>
        </p:txBody>
      </p:sp>
      <p:sp>
        <p:nvSpPr>
          <p:cNvPr id="5" name="Content Placeholder 4">
            <a:extLst>
              <a:ext uri="{FF2B5EF4-FFF2-40B4-BE49-F238E27FC236}">
                <a16:creationId xmlns:a16="http://schemas.microsoft.com/office/drawing/2014/main" id="{47C8700E-6291-C715-2DFA-47E45B6B0264}"/>
              </a:ext>
            </a:extLst>
          </p:cNvPr>
          <p:cNvSpPr>
            <a:spLocks noGrp="1"/>
          </p:cNvSpPr>
          <p:nvPr>
            <p:ph idx="1"/>
          </p:nvPr>
        </p:nvSpPr>
        <p:spPr>
          <a:xfrm>
            <a:off x="358220" y="1690688"/>
            <a:ext cx="11481846" cy="4123257"/>
          </a:xfrm>
        </p:spPr>
        <p:txBody>
          <a:bodyPr>
            <a:normAutofit/>
          </a:bodyPr>
          <a:lstStyle/>
          <a:p>
            <a:r>
              <a:rPr lang="en-GB" sz="3200" dirty="0"/>
              <a:t>The work for setting up the infrastructure for an application is now the responsibility of the developer</a:t>
            </a:r>
          </a:p>
          <a:p>
            <a:r>
              <a:rPr lang="en-GB" sz="3200" b="1" dirty="0" err="1">
                <a:solidFill>
                  <a:srgbClr val="FF0000"/>
                </a:solidFill>
              </a:rPr>
              <a:t>dockerfiles</a:t>
            </a:r>
            <a:r>
              <a:rPr lang="en-GB" sz="3200" b="1" dirty="0">
                <a:solidFill>
                  <a:srgbClr val="FF0000"/>
                </a:solidFill>
              </a:rPr>
              <a:t> can be submitted to version control </a:t>
            </a:r>
            <a:r>
              <a:rPr lang="en-GB" sz="3200" dirty="0"/>
              <a:t>along with the code for the application</a:t>
            </a:r>
          </a:p>
          <a:p>
            <a:r>
              <a:rPr lang="en-GB" sz="3200" dirty="0"/>
              <a:t>They setup the </a:t>
            </a:r>
            <a:r>
              <a:rPr lang="en-GB" sz="3200" dirty="0" err="1"/>
              <a:t>dockerfile</a:t>
            </a:r>
            <a:r>
              <a:rPr lang="en-GB" sz="3200" dirty="0"/>
              <a:t> and this can be handed over to the software test department along with the code</a:t>
            </a:r>
          </a:p>
          <a:p>
            <a:r>
              <a:rPr lang="en-GB" sz="3200" dirty="0"/>
              <a:t>WIN </a:t>
            </a:r>
            <a:r>
              <a:rPr lang="en-GB" sz="3200" dirty="0" err="1"/>
              <a:t>WIN</a:t>
            </a:r>
            <a:r>
              <a:rPr lang="en-GB" sz="3200" dirty="0"/>
              <a:t>!!</a:t>
            </a:r>
          </a:p>
        </p:txBody>
      </p:sp>
    </p:spTree>
    <p:extLst>
      <p:ext uri="{BB962C8B-B14F-4D97-AF65-F5344CB8AC3E}">
        <p14:creationId xmlns:p14="http://schemas.microsoft.com/office/powerpoint/2010/main" val="7662947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F76CD-AE4B-AD1E-2EB3-B92DA37E1905}"/>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ABFE2A04-6246-3A88-72DD-763AD48A446C}"/>
              </a:ext>
            </a:extLst>
          </p:cNvPr>
          <p:cNvSpPr txBox="1"/>
          <p:nvPr/>
        </p:nvSpPr>
        <p:spPr>
          <a:xfrm>
            <a:off x="2197556" y="5734291"/>
            <a:ext cx="2114037" cy="707886"/>
          </a:xfrm>
          <a:prstGeom prst="rect">
            <a:avLst/>
          </a:prstGeom>
          <a:solidFill>
            <a:schemeClr val="bg1"/>
          </a:solidFill>
        </p:spPr>
        <p:txBody>
          <a:bodyPr wrap="square" rtlCol="0">
            <a:spAutoFit/>
          </a:bodyPr>
          <a:lstStyle/>
          <a:p>
            <a:r>
              <a:rPr lang="en-GB" sz="2000" b="1" dirty="0"/>
              <a:t>The commands are equivalent</a:t>
            </a:r>
          </a:p>
        </p:txBody>
      </p:sp>
      <p:sp>
        <p:nvSpPr>
          <p:cNvPr id="6" name="Content Placeholder 5">
            <a:extLst>
              <a:ext uri="{FF2B5EF4-FFF2-40B4-BE49-F238E27FC236}">
                <a16:creationId xmlns:a16="http://schemas.microsoft.com/office/drawing/2014/main" id="{50B09662-6DAC-8826-8526-755EC612C83E}"/>
              </a:ext>
            </a:extLst>
          </p:cNvPr>
          <p:cNvSpPr>
            <a:spLocks noGrp="1"/>
          </p:cNvSpPr>
          <p:nvPr>
            <p:ph idx="1"/>
          </p:nvPr>
        </p:nvSpPr>
        <p:spPr>
          <a:xfrm>
            <a:off x="358219" y="1690688"/>
            <a:ext cx="11481847" cy="4116799"/>
          </a:xfrm>
        </p:spPr>
        <p:txBody>
          <a:bodyPr/>
          <a:lstStyle/>
          <a:p>
            <a:pPr marL="457200" indent="-457200">
              <a:buFont typeface="+mj-lt"/>
              <a:buAutoNum type="arabicPeriod"/>
            </a:pPr>
            <a:r>
              <a:rPr lang="en-GB" dirty="0"/>
              <a:t>Use Docker to prepare our software and its execution environment by packing them onto a file system.</a:t>
            </a:r>
          </a:p>
          <a:p>
            <a:pPr marL="457200" indent="-457200">
              <a:buFont typeface="+mj-lt"/>
              <a:buAutoNum type="arabicPeriod"/>
            </a:pPr>
            <a:r>
              <a:rPr lang="en-GB" dirty="0"/>
              <a:t>Create a directory for the image. Give it the same name as the image name you wish to use.</a:t>
            </a:r>
          </a:p>
          <a:p>
            <a:pPr marL="457200" indent="-457200">
              <a:buFont typeface="+mj-lt"/>
              <a:buAutoNum type="arabicPeriod"/>
            </a:pPr>
            <a:r>
              <a:rPr lang="en-GB" dirty="0"/>
              <a:t>Create a file called “</a:t>
            </a:r>
            <a:r>
              <a:rPr lang="en-GB" dirty="0" err="1"/>
              <a:t>dockerfile</a:t>
            </a:r>
            <a:r>
              <a:rPr lang="en-GB" dirty="0"/>
              <a:t>” </a:t>
            </a:r>
            <a:r>
              <a:rPr lang="en-GB" b="1" dirty="0">
                <a:solidFill>
                  <a:srgbClr val="FF0000"/>
                </a:solidFill>
              </a:rPr>
              <a:t>(no file extension)</a:t>
            </a:r>
          </a:p>
          <a:p>
            <a:pPr marL="457200" indent="-457200">
              <a:buFont typeface="+mj-lt"/>
              <a:buAutoNum type="arabicPeriod"/>
            </a:pPr>
            <a:r>
              <a:rPr lang="en-GB" dirty="0"/>
              <a:t>Write the </a:t>
            </a:r>
            <a:r>
              <a:rPr lang="en-GB" dirty="0" err="1"/>
              <a:t>dockerfile</a:t>
            </a:r>
            <a:r>
              <a:rPr lang="en-GB" dirty="0"/>
              <a:t> … FROM…etc, etc.</a:t>
            </a:r>
          </a:p>
          <a:p>
            <a:pPr marL="457200" indent="-457200">
              <a:buFont typeface="+mj-lt"/>
              <a:buAutoNum type="arabicPeriod"/>
            </a:pPr>
            <a:r>
              <a:rPr lang="en-GB" dirty="0"/>
              <a:t>From command window and within the directory, execute one of these commands</a:t>
            </a:r>
          </a:p>
          <a:p>
            <a:endParaRPr lang="en-GB" dirty="0"/>
          </a:p>
        </p:txBody>
      </p:sp>
      <p:sp>
        <p:nvSpPr>
          <p:cNvPr id="4" name="Title 3">
            <a:extLst>
              <a:ext uri="{FF2B5EF4-FFF2-40B4-BE49-F238E27FC236}">
                <a16:creationId xmlns:a16="http://schemas.microsoft.com/office/drawing/2014/main" id="{83004DA3-890C-DAEC-97FE-1FF2DEBC1D55}"/>
              </a:ext>
            </a:extLst>
          </p:cNvPr>
          <p:cNvSpPr>
            <a:spLocks noGrp="1"/>
          </p:cNvSpPr>
          <p:nvPr>
            <p:ph type="title"/>
          </p:nvPr>
        </p:nvSpPr>
        <p:spPr/>
        <p:txBody>
          <a:bodyPr>
            <a:noAutofit/>
          </a:bodyPr>
          <a:lstStyle/>
          <a:p>
            <a:r>
              <a:rPr lang="en-US" sz="6000" b="1" dirty="0"/>
              <a:t>Building a Container Image</a:t>
            </a:r>
            <a:endParaRPr lang="en-GB" sz="6000" b="1" dirty="0"/>
          </a:p>
        </p:txBody>
      </p:sp>
      <p:sp>
        <p:nvSpPr>
          <p:cNvPr id="7" name="TextBox 6">
            <a:extLst>
              <a:ext uri="{FF2B5EF4-FFF2-40B4-BE49-F238E27FC236}">
                <a16:creationId xmlns:a16="http://schemas.microsoft.com/office/drawing/2014/main" id="{4FB2EA64-5854-8A19-81A4-5E92037CD936}"/>
              </a:ext>
            </a:extLst>
          </p:cNvPr>
          <p:cNvSpPr txBox="1"/>
          <p:nvPr/>
        </p:nvSpPr>
        <p:spPr>
          <a:xfrm>
            <a:off x="9021094" y="5532714"/>
            <a:ext cx="2908156" cy="1015663"/>
          </a:xfrm>
          <a:prstGeom prst="rect">
            <a:avLst/>
          </a:prstGeom>
          <a:solidFill>
            <a:schemeClr val="bg1"/>
          </a:solidFill>
          <a:ln w="12700">
            <a:solidFill>
              <a:schemeClr val="tx1"/>
            </a:solidFill>
          </a:ln>
        </p:spPr>
        <p:txBody>
          <a:bodyPr wrap="square" rtlCol="0">
            <a:spAutoFit/>
          </a:bodyPr>
          <a:lstStyle/>
          <a:p>
            <a:r>
              <a:rPr lang="en-GB" sz="2000" b="1" dirty="0"/>
              <a:t>Builds image with “local” name and tag</a:t>
            </a:r>
            <a:br>
              <a:rPr lang="en-GB" sz="2000" b="1" dirty="0"/>
            </a:br>
            <a:r>
              <a:rPr lang="en-GB" sz="2000" b="1" dirty="0" err="1"/>
              <a:t>my-nginx:latest</a:t>
            </a:r>
            <a:endParaRPr lang="en-GB" sz="2000" b="1" dirty="0"/>
          </a:p>
        </p:txBody>
      </p:sp>
      <p:sp>
        <p:nvSpPr>
          <p:cNvPr id="8" name="TextBox 7">
            <a:extLst>
              <a:ext uri="{FF2B5EF4-FFF2-40B4-BE49-F238E27FC236}">
                <a16:creationId xmlns:a16="http://schemas.microsoft.com/office/drawing/2014/main" id="{FA3856CD-52A7-7CBA-6B10-9862FA890EFC}"/>
              </a:ext>
            </a:extLst>
          </p:cNvPr>
          <p:cNvSpPr txBox="1"/>
          <p:nvPr/>
        </p:nvSpPr>
        <p:spPr>
          <a:xfrm>
            <a:off x="4412073" y="5522596"/>
            <a:ext cx="4606261" cy="1015663"/>
          </a:xfrm>
          <a:prstGeom prst="rect">
            <a:avLst/>
          </a:prstGeom>
          <a:solidFill>
            <a:schemeClr val="bg1"/>
          </a:solidFill>
        </p:spPr>
        <p:txBody>
          <a:bodyPr wrap="none" rtlCol="0">
            <a:spAutoFit/>
          </a:bodyPr>
          <a:lstStyle/>
          <a:p>
            <a:r>
              <a:rPr lang="en-GB" sz="2000" b="1" i="1" strike="sngStrike" dirty="0" err="1"/>
              <a:t>docker</a:t>
            </a:r>
            <a:r>
              <a:rPr lang="en-GB" sz="2000" b="1" i="1" strike="sngStrike" dirty="0"/>
              <a:t> image build  .</a:t>
            </a:r>
            <a:br>
              <a:rPr lang="en-GB" sz="2000" b="1" i="1" dirty="0"/>
            </a:br>
            <a:r>
              <a:rPr lang="en-GB" sz="2000" b="1" i="1" dirty="0" err="1"/>
              <a:t>docker</a:t>
            </a:r>
            <a:r>
              <a:rPr lang="en-GB" sz="2000" b="1" i="1" dirty="0"/>
              <a:t> image build --tag </a:t>
            </a:r>
            <a:r>
              <a:rPr lang="en-GB" sz="2000" b="1" i="1" dirty="0" err="1">
                <a:solidFill>
                  <a:srgbClr val="FF0000"/>
                </a:solidFill>
              </a:rPr>
              <a:t>my-nginx:latest</a:t>
            </a:r>
            <a:r>
              <a:rPr lang="en-GB" sz="2000" b="1" i="1" dirty="0"/>
              <a:t> .</a:t>
            </a:r>
            <a:br>
              <a:rPr lang="en-GB" sz="2000" b="1" i="1" dirty="0"/>
            </a:br>
            <a:r>
              <a:rPr lang="en-GB" sz="2000" b="1" i="1" dirty="0" err="1"/>
              <a:t>docker</a:t>
            </a:r>
            <a:r>
              <a:rPr lang="en-GB" sz="2000" b="1" i="1" dirty="0"/>
              <a:t> image build -t </a:t>
            </a:r>
            <a:r>
              <a:rPr lang="en-GB" sz="2000" b="1" i="1" dirty="0">
                <a:solidFill>
                  <a:srgbClr val="FF0000"/>
                </a:solidFill>
              </a:rPr>
              <a:t>my-</a:t>
            </a:r>
            <a:r>
              <a:rPr lang="en-GB" sz="2000" b="1" i="1" dirty="0" err="1">
                <a:solidFill>
                  <a:srgbClr val="FF0000"/>
                </a:solidFill>
              </a:rPr>
              <a:t>nginx</a:t>
            </a:r>
            <a:r>
              <a:rPr lang="en-GB" sz="2000" b="1" i="1" dirty="0"/>
              <a:t> .</a:t>
            </a:r>
            <a:endParaRPr lang="en-GB" sz="2000" b="1" dirty="0"/>
          </a:p>
        </p:txBody>
      </p:sp>
      <p:sp>
        <p:nvSpPr>
          <p:cNvPr id="9" name="Left Brace 8">
            <a:extLst>
              <a:ext uri="{FF2B5EF4-FFF2-40B4-BE49-F238E27FC236}">
                <a16:creationId xmlns:a16="http://schemas.microsoft.com/office/drawing/2014/main" id="{2573403E-9A70-3D53-8A7D-8F4886B5C08B}"/>
              </a:ext>
            </a:extLst>
          </p:cNvPr>
          <p:cNvSpPr/>
          <p:nvPr/>
        </p:nvSpPr>
        <p:spPr bwMode="auto">
          <a:xfrm>
            <a:off x="4095538" y="5626569"/>
            <a:ext cx="342343" cy="923330"/>
          </a:xfrm>
          <a:prstGeom prst="leftBrace">
            <a:avLst/>
          </a:prstGeom>
          <a:solidFill>
            <a:schemeClr val="bg1"/>
          </a:solid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rgbClr val="FF0000"/>
              </a:solidFill>
              <a:effectLst/>
              <a:latin typeface="Helvetica" panose="020B0604020202020204" pitchFamily="34" charset="0"/>
            </a:endParaRPr>
          </a:p>
        </p:txBody>
      </p:sp>
    </p:spTree>
    <p:extLst>
      <p:ext uri="{BB962C8B-B14F-4D97-AF65-F5344CB8AC3E}">
        <p14:creationId xmlns:p14="http://schemas.microsoft.com/office/powerpoint/2010/main" val="35882717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B1383-7C12-32D5-1F0E-06DBC19B7F3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7476469-6AC1-3ECA-6F84-97F9D0B73132}"/>
              </a:ext>
            </a:extLst>
          </p:cNvPr>
          <p:cNvSpPr>
            <a:spLocks noGrp="1"/>
          </p:cNvSpPr>
          <p:nvPr>
            <p:ph type="title"/>
          </p:nvPr>
        </p:nvSpPr>
        <p:spPr/>
        <p:txBody>
          <a:bodyPr>
            <a:noAutofit/>
          </a:bodyPr>
          <a:lstStyle/>
          <a:p>
            <a:r>
              <a:rPr lang="en-US" sz="6000" b="1" dirty="0"/>
              <a:t>Exercise – Creating a </a:t>
            </a:r>
            <a:r>
              <a:rPr lang="en-US" sz="6000" b="1" dirty="0" err="1"/>
              <a:t>dockerfile</a:t>
            </a:r>
            <a:endParaRPr lang="en-GB" sz="6000" b="1" dirty="0"/>
          </a:p>
        </p:txBody>
      </p:sp>
      <p:sp>
        <p:nvSpPr>
          <p:cNvPr id="5" name="Content Placeholder 4">
            <a:extLst>
              <a:ext uri="{FF2B5EF4-FFF2-40B4-BE49-F238E27FC236}">
                <a16:creationId xmlns:a16="http://schemas.microsoft.com/office/drawing/2014/main" id="{A9CB0258-62DC-E80D-659D-7FC88400E234}"/>
              </a:ext>
            </a:extLst>
          </p:cNvPr>
          <p:cNvSpPr>
            <a:spLocks noGrp="1"/>
          </p:cNvSpPr>
          <p:nvPr>
            <p:ph idx="1"/>
          </p:nvPr>
        </p:nvSpPr>
        <p:spPr>
          <a:xfrm>
            <a:off x="358220" y="1825624"/>
            <a:ext cx="11481846" cy="3988321"/>
          </a:xfrm>
        </p:spPr>
        <p:txBody>
          <a:bodyPr>
            <a:normAutofit lnSpcReduction="10000"/>
          </a:bodyPr>
          <a:lstStyle/>
          <a:p>
            <a:pPr marL="457200" indent="-457200">
              <a:buFont typeface="+mj-lt"/>
              <a:buAutoNum type="arabicPeriod"/>
            </a:pPr>
            <a:r>
              <a:rPr lang="en-GB" sz="2400" dirty="0"/>
              <a:t>Make a folder </a:t>
            </a:r>
            <a:r>
              <a:rPr lang="en-GB" sz="2400" i="1" dirty="0">
                <a:solidFill>
                  <a:srgbClr val="FF0000"/>
                </a:solidFill>
              </a:rPr>
              <a:t>my-nginx</a:t>
            </a:r>
            <a:r>
              <a:rPr lang="en-GB" sz="2400" i="1" dirty="0"/>
              <a:t>. </a:t>
            </a:r>
            <a:r>
              <a:rPr lang="en-GB" sz="2400" dirty="0"/>
              <a:t>This is a name we have chosen for the image we are building for this exercise</a:t>
            </a:r>
            <a:endParaRPr lang="en-GB" sz="2400" i="1" dirty="0"/>
          </a:p>
          <a:p>
            <a:pPr marL="457200" indent="-457200">
              <a:buFont typeface="+mj-lt"/>
              <a:buAutoNum type="arabicPeriod"/>
            </a:pPr>
            <a:r>
              <a:rPr lang="en-GB" sz="2400" dirty="0"/>
              <a:t>Change to folder and add a file called “</a:t>
            </a:r>
            <a:r>
              <a:rPr lang="en-GB" sz="2400" b="1" dirty="0" err="1"/>
              <a:t>dockerfile</a:t>
            </a:r>
            <a:r>
              <a:rPr lang="en-GB" sz="2400" dirty="0"/>
              <a:t>” to it with the following content:</a:t>
            </a:r>
          </a:p>
          <a:p>
            <a:endParaRPr lang="en-GB" sz="2400" dirty="0"/>
          </a:p>
          <a:p>
            <a:endParaRPr lang="en-GB" sz="2400" dirty="0"/>
          </a:p>
          <a:p>
            <a:endParaRPr lang="en-GB" sz="2400" dirty="0"/>
          </a:p>
          <a:p>
            <a:endParaRPr lang="en-GB" sz="2400" dirty="0"/>
          </a:p>
          <a:p>
            <a:pPr marL="457200" indent="-457200">
              <a:buFont typeface="+mj-lt"/>
              <a:buAutoNum type="arabicPeriod" startAt="3"/>
            </a:pPr>
            <a:r>
              <a:rPr lang="en-GB" sz="2400" dirty="0"/>
              <a:t>From command window and within the </a:t>
            </a:r>
            <a:r>
              <a:rPr lang="en-GB" sz="2400" dirty="0">
                <a:solidFill>
                  <a:srgbClr val="FF0000"/>
                </a:solidFill>
              </a:rPr>
              <a:t>my-nginx</a:t>
            </a:r>
            <a:r>
              <a:rPr lang="en-GB" sz="2400" dirty="0"/>
              <a:t> folder, build the image by executing the command:</a:t>
            </a:r>
          </a:p>
          <a:p>
            <a:pPr marL="457200" indent="-457200">
              <a:buFont typeface="+mj-lt"/>
              <a:buAutoNum type="arabicPeriod" startAt="3"/>
            </a:pPr>
            <a:r>
              <a:rPr lang="en-GB" sz="2400" dirty="0"/>
              <a:t>Build the image using the command	</a:t>
            </a:r>
          </a:p>
          <a:p>
            <a:endParaRPr lang="en-GB" b="1" dirty="0"/>
          </a:p>
        </p:txBody>
      </p:sp>
      <p:pic>
        <p:nvPicPr>
          <p:cNvPr id="2" name="Picture 1">
            <a:extLst>
              <a:ext uri="{FF2B5EF4-FFF2-40B4-BE49-F238E27FC236}">
                <a16:creationId xmlns:a16="http://schemas.microsoft.com/office/drawing/2014/main" id="{6FF21D9B-1814-4316-4D33-ADE660AD1CEB}"/>
              </a:ext>
            </a:extLst>
          </p:cNvPr>
          <p:cNvPicPr>
            <a:picLocks noChangeAspect="1"/>
          </p:cNvPicPr>
          <p:nvPr/>
        </p:nvPicPr>
        <p:blipFill>
          <a:blip r:embed="rId3"/>
          <a:stretch>
            <a:fillRect/>
          </a:stretch>
        </p:blipFill>
        <p:spPr>
          <a:xfrm>
            <a:off x="3267211" y="3115635"/>
            <a:ext cx="5657578" cy="1408298"/>
          </a:xfrm>
          <a:prstGeom prst="rect">
            <a:avLst/>
          </a:prstGeom>
        </p:spPr>
      </p:pic>
      <p:pic>
        <p:nvPicPr>
          <p:cNvPr id="6" name="Picture 5">
            <a:extLst>
              <a:ext uri="{FF2B5EF4-FFF2-40B4-BE49-F238E27FC236}">
                <a16:creationId xmlns:a16="http://schemas.microsoft.com/office/drawing/2014/main" id="{EA6293D7-C360-7F14-557D-39042A414787}"/>
              </a:ext>
            </a:extLst>
          </p:cNvPr>
          <p:cNvPicPr>
            <a:picLocks noChangeAspect="1"/>
          </p:cNvPicPr>
          <p:nvPr/>
        </p:nvPicPr>
        <p:blipFill>
          <a:blip r:embed="rId4"/>
          <a:stretch>
            <a:fillRect/>
          </a:stretch>
        </p:blipFill>
        <p:spPr>
          <a:xfrm>
            <a:off x="3895153" y="5709078"/>
            <a:ext cx="4401693" cy="499915"/>
          </a:xfrm>
          <a:prstGeom prst="rect">
            <a:avLst/>
          </a:prstGeom>
          <a:solidFill>
            <a:schemeClr val="bg2"/>
          </a:solidFill>
        </p:spPr>
      </p:pic>
      <p:pic>
        <p:nvPicPr>
          <p:cNvPr id="7" name="Picture 6">
            <a:extLst>
              <a:ext uri="{FF2B5EF4-FFF2-40B4-BE49-F238E27FC236}">
                <a16:creationId xmlns:a16="http://schemas.microsoft.com/office/drawing/2014/main" id="{1546B65D-BAF3-E649-A3C4-38E05D21F56E}"/>
              </a:ext>
            </a:extLst>
          </p:cNvPr>
          <p:cNvPicPr>
            <a:picLocks noChangeAspect="1"/>
          </p:cNvPicPr>
          <p:nvPr/>
        </p:nvPicPr>
        <p:blipFill>
          <a:blip r:embed="rId5"/>
          <a:stretch>
            <a:fillRect/>
          </a:stretch>
        </p:blipFill>
        <p:spPr>
          <a:xfrm>
            <a:off x="8765915" y="5040372"/>
            <a:ext cx="1444877" cy="768163"/>
          </a:xfrm>
          <a:prstGeom prst="rect">
            <a:avLst/>
          </a:prstGeom>
        </p:spPr>
      </p:pic>
      <p:cxnSp>
        <p:nvCxnSpPr>
          <p:cNvPr id="9" name="Straight Arrow Connector 8">
            <a:extLst>
              <a:ext uri="{FF2B5EF4-FFF2-40B4-BE49-F238E27FC236}">
                <a16:creationId xmlns:a16="http://schemas.microsoft.com/office/drawing/2014/main" id="{1D89DB65-C427-FEDE-BB53-EB36D90C23B8}"/>
              </a:ext>
            </a:extLst>
          </p:cNvPr>
          <p:cNvCxnSpPr>
            <a:cxnSpLocks/>
          </p:cNvCxnSpPr>
          <p:nvPr/>
        </p:nvCxnSpPr>
        <p:spPr>
          <a:xfrm flipH="1">
            <a:off x="8006235" y="5424453"/>
            <a:ext cx="753857" cy="524428"/>
          </a:xfrm>
          <a:prstGeom prst="straightConnector1">
            <a:avLst/>
          </a:prstGeom>
          <a:ln w="38100">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88654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C84BC-BB03-5C2D-423E-DFF3CAE907B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29A0DC9-2F71-7920-8659-DEFC9DE7A1E9}"/>
              </a:ext>
            </a:extLst>
          </p:cNvPr>
          <p:cNvSpPr>
            <a:spLocks noGrp="1"/>
          </p:cNvSpPr>
          <p:nvPr>
            <p:ph type="title"/>
          </p:nvPr>
        </p:nvSpPr>
        <p:spPr/>
        <p:txBody>
          <a:bodyPr>
            <a:noAutofit/>
          </a:bodyPr>
          <a:lstStyle/>
          <a:p>
            <a:r>
              <a:rPr lang="en-US" sz="6000" b="1" dirty="0"/>
              <a:t>Removing Images</a:t>
            </a:r>
            <a:endParaRPr lang="en-GB" sz="6000" b="1" dirty="0"/>
          </a:p>
        </p:txBody>
      </p:sp>
      <p:sp>
        <p:nvSpPr>
          <p:cNvPr id="5" name="Content Placeholder 4">
            <a:extLst>
              <a:ext uri="{FF2B5EF4-FFF2-40B4-BE49-F238E27FC236}">
                <a16:creationId xmlns:a16="http://schemas.microsoft.com/office/drawing/2014/main" id="{1EC67E7E-A34B-E0C5-9BC9-1FC4D5A2B6F3}"/>
              </a:ext>
            </a:extLst>
          </p:cNvPr>
          <p:cNvSpPr>
            <a:spLocks noGrp="1"/>
          </p:cNvSpPr>
          <p:nvPr>
            <p:ph idx="1"/>
          </p:nvPr>
        </p:nvSpPr>
        <p:spPr>
          <a:xfrm>
            <a:off x="358220" y="1825624"/>
            <a:ext cx="11481846" cy="3988321"/>
          </a:xfrm>
        </p:spPr>
        <p:txBody>
          <a:bodyPr>
            <a:normAutofit/>
          </a:bodyPr>
          <a:lstStyle/>
          <a:p>
            <a:r>
              <a:rPr lang="en-GB" dirty="0"/>
              <a:t>Remove one or more images (from private repository)</a:t>
            </a:r>
          </a:p>
          <a:p>
            <a:pPr lvl="1"/>
            <a:r>
              <a:rPr lang="en-GB" dirty="0"/>
              <a:t>If a container is using the image, it must be removed before the image is removed</a:t>
            </a:r>
          </a:p>
          <a:p>
            <a:endParaRPr lang="en-GB" sz="1200" dirty="0"/>
          </a:p>
          <a:p>
            <a:pPr marL="457200" lvl="1" indent="0">
              <a:buNone/>
            </a:pPr>
            <a:r>
              <a:rPr lang="en-GB" b="1" i="1" dirty="0"/>
              <a:t>docker image rm  my-nginx</a:t>
            </a:r>
          </a:p>
          <a:p>
            <a:pPr marL="457200" lvl="1" indent="0">
              <a:buNone/>
            </a:pPr>
            <a:r>
              <a:rPr lang="en-GB" b="1" i="1" dirty="0"/>
              <a:t>docker image rm  test1  test2:latest</a:t>
            </a:r>
          </a:p>
          <a:p>
            <a:endParaRPr lang="en-GB" sz="1300" dirty="0"/>
          </a:p>
          <a:p>
            <a:r>
              <a:rPr lang="en-GB" sz="2400" dirty="0"/>
              <a:t>Force the removal using --force or -f</a:t>
            </a:r>
          </a:p>
          <a:p>
            <a:pPr marL="457200" lvl="1" indent="0">
              <a:buNone/>
            </a:pPr>
            <a:r>
              <a:rPr lang="en-GB" b="1" i="1" dirty="0"/>
              <a:t>docker image rm -f  my-nginx</a:t>
            </a:r>
          </a:p>
          <a:p>
            <a:pPr marL="0" indent="0">
              <a:buNone/>
            </a:pPr>
            <a:r>
              <a:rPr lang="en-GB" sz="2400" dirty="0"/>
              <a:t>	</a:t>
            </a:r>
          </a:p>
          <a:p>
            <a:endParaRPr lang="en-GB" b="1" dirty="0"/>
          </a:p>
        </p:txBody>
      </p:sp>
      <p:sp>
        <p:nvSpPr>
          <p:cNvPr id="3" name="TextBox 2">
            <a:extLst>
              <a:ext uri="{FF2B5EF4-FFF2-40B4-BE49-F238E27FC236}">
                <a16:creationId xmlns:a16="http://schemas.microsoft.com/office/drawing/2014/main" id="{E65A424E-01CC-18CC-3EF2-8B23C84A45E5}"/>
              </a:ext>
            </a:extLst>
          </p:cNvPr>
          <p:cNvSpPr txBox="1"/>
          <p:nvPr/>
        </p:nvSpPr>
        <p:spPr>
          <a:xfrm>
            <a:off x="7280151" y="3429000"/>
            <a:ext cx="3854919" cy="1477328"/>
          </a:xfrm>
          <a:prstGeom prst="rect">
            <a:avLst/>
          </a:prstGeom>
          <a:noFill/>
          <a:ln w="28575">
            <a:solidFill>
              <a:schemeClr val="tx1"/>
            </a:solidFill>
          </a:ln>
        </p:spPr>
        <p:txBody>
          <a:bodyPr wrap="square" rtlCol="0">
            <a:spAutoFit/>
          </a:bodyPr>
          <a:lstStyle/>
          <a:p>
            <a:r>
              <a:rPr lang="en-GB" dirty="0"/>
              <a:t>NOTE: </a:t>
            </a:r>
            <a:br>
              <a:rPr lang="en-GB" dirty="0"/>
            </a:br>
            <a:r>
              <a:rPr lang="en-GB" dirty="0"/>
              <a:t>The old shorthand version for this is </a:t>
            </a:r>
            <a:br>
              <a:rPr lang="en-GB" dirty="0"/>
            </a:br>
            <a:r>
              <a:rPr lang="en-GB" i="1" dirty="0" err="1"/>
              <a:t>docker</a:t>
            </a:r>
            <a:r>
              <a:rPr lang="en-GB" i="1" dirty="0"/>
              <a:t>  </a:t>
            </a:r>
            <a:r>
              <a:rPr lang="en-GB" i="1" dirty="0" err="1"/>
              <a:t>rmi</a:t>
            </a:r>
            <a:br>
              <a:rPr lang="en-GB" dirty="0"/>
            </a:br>
            <a:r>
              <a:rPr lang="en-GB" dirty="0"/>
              <a:t>Example:  </a:t>
            </a:r>
            <a:br>
              <a:rPr lang="en-GB" dirty="0"/>
            </a:br>
            <a:r>
              <a:rPr lang="en-GB" i="1" dirty="0" err="1"/>
              <a:t>docker</a:t>
            </a:r>
            <a:r>
              <a:rPr lang="en-GB" i="1" dirty="0"/>
              <a:t>  </a:t>
            </a:r>
            <a:r>
              <a:rPr lang="en-GB" i="1" dirty="0" err="1"/>
              <a:t>rmi</a:t>
            </a:r>
            <a:r>
              <a:rPr lang="en-GB" i="1" dirty="0"/>
              <a:t>  my-</a:t>
            </a:r>
            <a:r>
              <a:rPr lang="en-GB" i="1" dirty="0" err="1"/>
              <a:t>nginx</a:t>
            </a:r>
            <a:endParaRPr lang="en-GB" i="1" dirty="0"/>
          </a:p>
        </p:txBody>
      </p:sp>
    </p:spTree>
    <p:extLst>
      <p:ext uri="{BB962C8B-B14F-4D97-AF65-F5344CB8AC3E}">
        <p14:creationId xmlns:p14="http://schemas.microsoft.com/office/powerpoint/2010/main" val="15445510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A4F2A-0E08-0610-CDB3-D5AAB9542F1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4AF2791-6BBA-128C-7832-52DC637A8789}"/>
              </a:ext>
            </a:extLst>
          </p:cNvPr>
          <p:cNvSpPr>
            <a:spLocks noGrp="1"/>
          </p:cNvSpPr>
          <p:nvPr>
            <p:ph type="title"/>
          </p:nvPr>
        </p:nvSpPr>
        <p:spPr/>
        <p:txBody>
          <a:bodyPr>
            <a:noAutofit/>
          </a:bodyPr>
          <a:lstStyle/>
          <a:p>
            <a:r>
              <a:rPr lang="en-US" sz="6000" b="1" dirty="0"/>
              <a:t>Pruning Images</a:t>
            </a:r>
            <a:endParaRPr lang="en-GB" sz="6000" b="1" dirty="0"/>
          </a:p>
        </p:txBody>
      </p:sp>
      <p:sp>
        <p:nvSpPr>
          <p:cNvPr id="5" name="Content Placeholder 4">
            <a:extLst>
              <a:ext uri="{FF2B5EF4-FFF2-40B4-BE49-F238E27FC236}">
                <a16:creationId xmlns:a16="http://schemas.microsoft.com/office/drawing/2014/main" id="{F21DA6B3-FCDD-477C-017A-82019059660E}"/>
              </a:ext>
            </a:extLst>
          </p:cNvPr>
          <p:cNvSpPr>
            <a:spLocks noGrp="1"/>
          </p:cNvSpPr>
          <p:nvPr>
            <p:ph idx="1"/>
          </p:nvPr>
        </p:nvSpPr>
        <p:spPr>
          <a:xfrm>
            <a:off x="358220" y="1825624"/>
            <a:ext cx="11481846" cy="3988321"/>
          </a:xfrm>
        </p:spPr>
        <p:txBody>
          <a:bodyPr>
            <a:normAutofit fontScale="92500" lnSpcReduction="20000"/>
          </a:bodyPr>
          <a:lstStyle/>
          <a:p>
            <a:r>
              <a:rPr lang="en-GB" sz="2600" dirty="0"/>
              <a:t>Like remove </a:t>
            </a:r>
            <a:r>
              <a:rPr lang="en-GB" sz="2600" b="1" dirty="0"/>
              <a:t>(rm)</a:t>
            </a:r>
            <a:r>
              <a:rPr lang="en-GB" sz="2600" dirty="0"/>
              <a:t>, except will remove all images </a:t>
            </a:r>
            <a:r>
              <a:rPr lang="en-GB" sz="2600" b="1" dirty="0"/>
              <a:t>that are unused</a:t>
            </a:r>
          </a:p>
          <a:p>
            <a:endParaRPr lang="en-GB" sz="1300" dirty="0"/>
          </a:p>
          <a:p>
            <a:pPr marL="514350" lvl="1" indent="0">
              <a:buNone/>
            </a:pPr>
            <a:r>
              <a:rPr lang="en-GB" sz="2600" b="1" i="1" dirty="0"/>
              <a:t>docker image prune</a:t>
            </a:r>
          </a:p>
          <a:p>
            <a:endParaRPr lang="en-GB" sz="1300" dirty="0"/>
          </a:p>
          <a:p>
            <a:r>
              <a:rPr lang="en-GB" sz="2600" dirty="0"/>
              <a:t>Force the removal using --force or –f</a:t>
            </a:r>
          </a:p>
          <a:p>
            <a:endParaRPr lang="en-GB" sz="1300" dirty="0"/>
          </a:p>
          <a:p>
            <a:pPr marL="514350" lvl="1" indent="0">
              <a:buNone/>
            </a:pPr>
            <a:r>
              <a:rPr lang="en-GB" sz="2600" b="1" i="1" dirty="0"/>
              <a:t>docker image prune –f</a:t>
            </a:r>
          </a:p>
          <a:p>
            <a:pPr marL="0" indent="0">
              <a:buNone/>
            </a:pPr>
            <a:endParaRPr lang="en-GB" sz="1300" i="1" dirty="0"/>
          </a:p>
          <a:p>
            <a:r>
              <a:rPr lang="en-GB" sz="2600" dirty="0"/>
              <a:t>Filter</a:t>
            </a:r>
          </a:p>
          <a:p>
            <a:endParaRPr lang="en-GB" sz="1300" dirty="0"/>
          </a:p>
          <a:p>
            <a:pPr marL="514350" lvl="1" indent="0">
              <a:buNone/>
            </a:pPr>
            <a:r>
              <a:rPr lang="en-GB" sz="2600" b="1" i="1" dirty="0"/>
              <a:t>docker image prune –filter &lt;IMAGE_NAME&gt;</a:t>
            </a:r>
          </a:p>
          <a:p>
            <a:pPr marL="0" indent="0">
              <a:buNone/>
            </a:pPr>
            <a:r>
              <a:rPr lang="en-GB" sz="2400" dirty="0"/>
              <a:t>	</a:t>
            </a:r>
          </a:p>
          <a:p>
            <a:endParaRPr lang="en-GB" b="1" dirty="0"/>
          </a:p>
        </p:txBody>
      </p:sp>
    </p:spTree>
    <p:extLst>
      <p:ext uri="{BB962C8B-B14F-4D97-AF65-F5344CB8AC3E}">
        <p14:creationId xmlns:p14="http://schemas.microsoft.com/office/powerpoint/2010/main" val="42004424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AC21F6-473B-F920-3E22-FD53A3EC12E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C1CF2BF-8B70-0D17-B835-75C9B7CAB89F}"/>
              </a:ext>
            </a:extLst>
          </p:cNvPr>
          <p:cNvSpPr>
            <a:spLocks noGrp="1"/>
          </p:cNvSpPr>
          <p:nvPr>
            <p:ph type="title"/>
          </p:nvPr>
        </p:nvSpPr>
        <p:spPr/>
        <p:txBody>
          <a:bodyPr>
            <a:noAutofit/>
          </a:bodyPr>
          <a:lstStyle/>
          <a:p>
            <a:r>
              <a:rPr lang="en-US" sz="6000" b="1" dirty="0"/>
              <a:t>Exercise</a:t>
            </a:r>
            <a:endParaRPr lang="en-GB" sz="6000" b="1" dirty="0"/>
          </a:p>
        </p:txBody>
      </p:sp>
      <p:sp>
        <p:nvSpPr>
          <p:cNvPr id="5" name="Content Placeholder 4">
            <a:extLst>
              <a:ext uri="{FF2B5EF4-FFF2-40B4-BE49-F238E27FC236}">
                <a16:creationId xmlns:a16="http://schemas.microsoft.com/office/drawing/2014/main" id="{78E6BE35-5407-3076-90B8-C71A6A89C32D}"/>
              </a:ext>
            </a:extLst>
          </p:cNvPr>
          <p:cNvSpPr>
            <a:spLocks noGrp="1"/>
          </p:cNvSpPr>
          <p:nvPr>
            <p:ph idx="1"/>
          </p:nvPr>
        </p:nvSpPr>
        <p:spPr>
          <a:xfrm>
            <a:off x="358220" y="1825624"/>
            <a:ext cx="11481846" cy="3988321"/>
          </a:xfrm>
        </p:spPr>
        <p:txBody>
          <a:bodyPr>
            <a:normAutofit/>
          </a:bodyPr>
          <a:lstStyle/>
          <a:p>
            <a:pPr marL="457200" indent="-457200">
              <a:buFont typeface="+mj-lt"/>
              <a:buAutoNum type="arabicPeriod"/>
            </a:pPr>
            <a:r>
              <a:rPr lang="en-GB" sz="3200" dirty="0"/>
              <a:t>List your images</a:t>
            </a:r>
          </a:p>
          <a:p>
            <a:pPr marL="457200" indent="-457200">
              <a:buFont typeface="+mj-lt"/>
              <a:buAutoNum type="arabicPeriod"/>
            </a:pPr>
            <a:r>
              <a:rPr lang="en-GB" sz="3200" dirty="0"/>
              <a:t>Remove the my-nginx image</a:t>
            </a:r>
          </a:p>
          <a:p>
            <a:pPr marL="457200" indent="-457200">
              <a:buFont typeface="+mj-lt"/>
              <a:buAutoNum type="arabicPeriod"/>
            </a:pPr>
            <a:r>
              <a:rPr lang="en-GB" sz="3200" dirty="0"/>
              <a:t>List your images</a:t>
            </a:r>
          </a:p>
          <a:p>
            <a:pPr marL="457200" indent="-457200">
              <a:buFont typeface="+mj-lt"/>
              <a:buAutoNum type="arabicPeriod"/>
            </a:pPr>
            <a:r>
              <a:rPr lang="en-GB" sz="3200" dirty="0"/>
              <a:t>Re-build the my-nginx image</a:t>
            </a:r>
          </a:p>
          <a:p>
            <a:pPr marL="457200" indent="-457200">
              <a:buFont typeface="+mj-lt"/>
              <a:buAutoNum type="arabicPeriod"/>
            </a:pPr>
            <a:r>
              <a:rPr lang="en-GB" sz="3200" dirty="0"/>
              <a:t>List your images</a:t>
            </a:r>
          </a:p>
          <a:p>
            <a:endParaRPr lang="en-GB" b="1" dirty="0"/>
          </a:p>
        </p:txBody>
      </p:sp>
      <p:pic>
        <p:nvPicPr>
          <p:cNvPr id="3" name="Picture 2">
            <a:extLst>
              <a:ext uri="{FF2B5EF4-FFF2-40B4-BE49-F238E27FC236}">
                <a16:creationId xmlns:a16="http://schemas.microsoft.com/office/drawing/2014/main" id="{AC551D0D-918D-E878-A08E-DEB9C19FB11F}"/>
              </a:ext>
            </a:extLst>
          </p:cNvPr>
          <p:cNvPicPr>
            <a:picLocks noChangeAspect="1"/>
          </p:cNvPicPr>
          <p:nvPr/>
        </p:nvPicPr>
        <p:blipFill>
          <a:blip r:embed="rId3"/>
          <a:srcRect r="26567"/>
          <a:stretch>
            <a:fillRect/>
          </a:stretch>
        </p:blipFill>
        <p:spPr>
          <a:xfrm>
            <a:off x="6534078" y="2646004"/>
            <a:ext cx="5305988" cy="1565991"/>
          </a:xfrm>
          <a:prstGeom prst="rect">
            <a:avLst/>
          </a:prstGeom>
        </p:spPr>
      </p:pic>
    </p:spTree>
    <p:extLst>
      <p:ext uri="{BB962C8B-B14F-4D97-AF65-F5344CB8AC3E}">
        <p14:creationId xmlns:p14="http://schemas.microsoft.com/office/powerpoint/2010/main" val="33305144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8E433B-42DA-5480-91C8-9E76A289021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77B7E3B-0E60-167F-39AD-5C1772EAF334}"/>
              </a:ext>
            </a:extLst>
          </p:cNvPr>
          <p:cNvSpPr>
            <a:spLocks noGrp="1"/>
          </p:cNvSpPr>
          <p:nvPr>
            <p:ph type="title"/>
          </p:nvPr>
        </p:nvSpPr>
        <p:spPr/>
        <p:txBody>
          <a:bodyPr>
            <a:noAutofit/>
          </a:bodyPr>
          <a:lstStyle/>
          <a:p>
            <a:r>
              <a:rPr lang="en-US" sz="6000" b="1" dirty="0"/>
              <a:t>Summary</a:t>
            </a:r>
            <a:endParaRPr lang="en-GB" sz="6000" b="1" dirty="0"/>
          </a:p>
        </p:txBody>
      </p:sp>
      <p:sp>
        <p:nvSpPr>
          <p:cNvPr id="5" name="Content Placeholder 4">
            <a:extLst>
              <a:ext uri="{FF2B5EF4-FFF2-40B4-BE49-F238E27FC236}">
                <a16:creationId xmlns:a16="http://schemas.microsoft.com/office/drawing/2014/main" id="{48C25478-5DCA-52AC-368B-6D69CE183B18}"/>
              </a:ext>
            </a:extLst>
          </p:cNvPr>
          <p:cNvSpPr>
            <a:spLocks noGrp="1"/>
          </p:cNvSpPr>
          <p:nvPr>
            <p:ph idx="1"/>
          </p:nvPr>
        </p:nvSpPr>
        <p:spPr>
          <a:xfrm>
            <a:off x="358220" y="1825624"/>
            <a:ext cx="11481846" cy="3988321"/>
          </a:xfrm>
        </p:spPr>
        <p:txBody>
          <a:bodyPr>
            <a:normAutofit/>
          </a:bodyPr>
          <a:lstStyle/>
          <a:p>
            <a:pPr>
              <a:spcBef>
                <a:spcPct val="0"/>
              </a:spcBef>
              <a:buClrTx/>
              <a:buSzTx/>
            </a:pPr>
            <a:r>
              <a:rPr lang="en-GB" altLang="en-US" dirty="0"/>
              <a:t> Containers are created from images</a:t>
            </a:r>
          </a:p>
          <a:p>
            <a:pPr>
              <a:spcBef>
                <a:spcPct val="0"/>
              </a:spcBef>
              <a:buClrTx/>
              <a:buSzTx/>
            </a:pPr>
            <a:endParaRPr lang="en-GB" altLang="en-US" dirty="0"/>
          </a:p>
          <a:p>
            <a:pPr>
              <a:spcBef>
                <a:spcPct val="0"/>
              </a:spcBef>
              <a:buClrTx/>
              <a:buSzTx/>
            </a:pPr>
            <a:r>
              <a:rPr lang="en-GB" altLang="en-US" dirty="0"/>
              <a:t> Images are stored and available from Docker Hub</a:t>
            </a:r>
          </a:p>
          <a:p>
            <a:pPr>
              <a:spcBef>
                <a:spcPct val="0"/>
              </a:spcBef>
              <a:buClrTx/>
              <a:buSzTx/>
            </a:pPr>
            <a:endParaRPr lang="en-GB" altLang="en-US" dirty="0"/>
          </a:p>
          <a:p>
            <a:pPr>
              <a:spcBef>
                <a:spcPct val="0"/>
              </a:spcBef>
              <a:buClrTx/>
              <a:buSzTx/>
            </a:pPr>
            <a:r>
              <a:rPr lang="en-GB" altLang="en-US" dirty="0"/>
              <a:t> Images can be built using a </a:t>
            </a:r>
            <a:r>
              <a:rPr lang="en-GB" altLang="en-US" dirty="0" err="1"/>
              <a:t>dockerfile</a:t>
            </a:r>
            <a:endParaRPr lang="en-GB" altLang="en-US" dirty="0"/>
          </a:p>
          <a:p>
            <a:pPr>
              <a:spcBef>
                <a:spcPct val="0"/>
              </a:spcBef>
              <a:buClrTx/>
              <a:buSzTx/>
            </a:pPr>
            <a:endParaRPr lang="en-GB" altLang="en-US" dirty="0"/>
          </a:p>
          <a:p>
            <a:pPr>
              <a:spcBef>
                <a:spcPct val="0"/>
              </a:spcBef>
              <a:buClrTx/>
              <a:buSzTx/>
            </a:pPr>
            <a:r>
              <a:rPr lang="en-GB" altLang="en-US" dirty="0"/>
              <a:t> The </a:t>
            </a:r>
            <a:r>
              <a:rPr lang="en-GB" altLang="en-US" dirty="0" err="1"/>
              <a:t>dockerfile</a:t>
            </a:r>
            <a:r>
              <a:rPr lang="en-GB" altLang="en-US" dirty="0"/>
              <a:t> is built in layers</a:t>
            </a:r>
          </a:p>
          <a:p>
            <a:pPr>
              <a:spcBef>
                <a:spcPct val="0"/>
              </a:spcBef>
              <a:buClrTx/>
              <a:buSzTx/>
            </a:pPr>
            <a:endParaRPr lang="en-GB" altLang="en-US" dirty="0"/>
          </a:p>
          <a:p>
            <a:pPr>
              <a:spcBef>
                <a:spcPct val="0"/>
              </a:spcBef>
              <a:buClrTx/>
              <a:buSzTx/>
            </a:pPr>
            <a:r>
              <a:rPr lang="en-GB" altLang="en-US" dirty="0"/>
              <a:t> Common </a:t>
            </a:r>
            <a:r>
              <a:rPr lang="en-GB" altLang="en-US" dirty="0" err="1"/>
              <a:t>dockerfile</a:t>
            </a:r>
            <a:r>
              <a:rPr lang="en-GB" altLang="en-US" dirty="0"/>
              <a:t> commands are used to build an image</a:t>
            </a:r>
          </a:p>
        </p:txBody>
      </p:sp>
    </p:spTree>
    <p:extLst>
      <p:ext uri="{BB962C8B-B14F-4D97-AF65-F5344CB8AC3E}">
        <p14:creationId xmlns:p14="http://schemas.microsoft.com/office/powerpoint/2010/main" val="253219823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3358</Words>
  <Application>Microsoft Office PowerPoint</Application>
  <PresentationFormat>Widescreen</PresentationFormat>
  <Paragraphs>337</Paragraphs>
  <Slides>42</Slides>
  <Notes>40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42</vt:i4>
      </vt:variant>
    </vt:vector>
  </HeadingPairs>
  <TitlesOfParts>
    <vt:vector size="52" baseType="lpstr">
      <vt:lpstr>Aptos</vt:lpstr>
      <vt:lpstr>Arial</vt:lpstr>
      <vt:lpstr>Calibri</vt:lpstr>
      <vt:lpstr>Calibri Light</vt:lpstr>
      <vt:lpstr>Helvetica</vt:lpstr>
      <vt:lpstr>Monotype Sorts</vt:lpstr>
      <vt:lpstr>Wingdings</vt:lpstr>
      <vt:lpstr>UWTSD Holding Page</vt:lpstr>
      <vt:lpstr>UWTSD Text 2</vt:lpstr>
      <vt:lpstr>UWTSD Logo Variations place image in Background</vt:lpstr>
      <vt:lpstr>PowerPoint Presentation</vt:lpstr>
      <vt:lpstr>Container Images (Docker)</vt:lpstr>
      <vt:lpstr>Build, Ship and Run</vt:lpstr>
      <vt:lpstr>Docker Hub – Image Repository</vt:lpstr>
      <vt:lpstr>Images and Containers</vt:lpstr>
      <vt:lpstr>Creating Images</vt:lpstr>
      <vt:lpstr>Dockerfile Structure</vt:lpstr>
      <vt:lpstr>Dockerfile Commands (Layers)</vt:lpstr>
      <vt:lpstr>Dockerfile Structure</vt:lpstr>
      <vt:lpstr>Dockerfile Structure</vt:lpstr>
      <vt:lpstr>CMD</vt:lpstr>
      <vt:lpstr>Docker Commands</vt:lpstr>
      <vt:lpstr>Dockerfile Commands</vt:lpstr>
      <vt:lpstr>Information</vt:lpstr>
      <vt:lpstr>Dockerfile Commands</vt:lpstr>
      <vt:lpstr>Note</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Information</vt:lpstr>
      <vt:lpstr>.dockerignore</vt:lpstr>
      <vt:lpstr>Images and Layers</vt:lpstr>
      <vt:lpstr>Information</vt:lpstr>
      <vt:lpstr>Building a Container Image</vt:lpstr>
      <vt:lpstr>Exercise – Creating a dockerfile</vt:lpstr>
      <vt:lpstr>Removing Images</vt:lpstr>
      <vt:lpstr>Pruning Images</vt:lpstr>
      <vt:lpstr>Exercise</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21</cp:revision>
  <dcterms:created xsi:type="dcterms:W3CDTF">2021-03-09T15:35:42Z</dcterms:created>
  <dcterms:modified xsi:type="dcterms:W3CDTF">2026-03-18T17:28:29Z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