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notesMasterIdLst>
    <p:notesMasterId r:id="rId16"/>
  </p:notesMasterIdLst>
  <p:sldIdLst>
    <p:sldId id="256" r:id="rId2"/>
    <p:sldId id="257" r:id="rId3"/>
    <p:sldId id="263" r:id="rId4"/>
    <p:sldId id="258" r:id="rId5"/>
    <p:sldId id="270" r:id="rId6"/>
    <p:sldId id="271" r:id="rId7"/>
    <p:sldId id="259" r:id="rId8"/>
    <p:sldId id="260" r:id="rId9"/>
    <p:sldId id="267" r:id="rId10"/>
    <p:sldId id="268" r:id="rId11"/>
    <p:sldId id="261" r:id="rId12"/>
    <p:sldId id="262" r:id="rId13"/>
    <p:sldId id="266" r:id="rId14"/>
    <p:sldId id="264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00401-6942-491C-A997-246F0F7F1207}" v="1139" dt="2020-03-03T22:16:29.401"/>
    <p1510:client id="{096DB1EC-5AA9-FDC7-FDA6-9ABE25CF60DD}" v="1" dt="2020-03-04T10:24:46.249"/>
    <p1510:client id="{1A147C4F-A18C-4017-1624-DCCB231A5A22}" v="6" dt="2020-03-03T22:06:59.723"/>
    <p1510:client id="{1ABB0922-76A2-0605-C993-FF7A30A78552}" v="70" dt="2020-03-03T11:28:18.597"/>
    <p1510:client id="{54ACC10E-0495-FBCC-C09B-84412AF38ECD}" v="11" dt="2020-03-04T09:30:04.782"/>
    <p1510:client id="{5C0E2B59-4613-9C10-1066-D4FAEFA8D27A}" v="12" dt="2020-03-03T21:28:09.594"/>
    <p1510:client id="{6B766C23-7F49-4347-A71D-C079D762D468}" v="574" dt="2020-03-03T13:18:22.940"/>
    <p1510:client id="{8FCF8B6B-21CE-CD58-8CD7-30E48EEDE33B}" v="8" dt="2020-03-03T13:44:55.453"/>
    <p1510:client id="{A2682F45-C271-A7C4-A21A-AABEE021AA94}" v="114" dt="2020-03-03T13:52:46.314"/>
    <p1510:client id="{A6A0C48C-C193-572C-D49B-A7810B7DED08}" v="90" dt="2020-03-04T09:27:44.271"/>
    <p1510:client id="{B84CE117-10AF-8A83-D1A8-B6DE8447ED45}" v="231" dt="2020-03-03T22:00:51.856"/>
    <p1510:client id="{BD36A86B-3CA1-50FE-49BD-6B9EE6D67A43}" v="2" dt="2020-03-04T09:07:27.821"/>
    <p1510:client id="{C21FE967-1696-1D27-EA3D-152849CE48BC}" v="291" dt="2020-03-03T10:06:48.068"/>
    <p1510:client id="{C5EEA4A3-61F6-D014-B3E3-E563967B1AF9}" v="1" dt="2020-03-04T09:06:08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809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809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A73C5-5A2A-47E5-A2DF-C08812E1BB58}" type="datetimeFigureOut">
              <a:rPr lang="en-GB"/>
              <a:t>04/03/2020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40050" y="203200"/>
            <a:ext cx="977900" cy="550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784225"/>
            <a:ext cx="5486400" cy="6413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547813"/>
            <a:ext cx="2971800" cy="809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547813"/>
            <a:ext cx="2971800" cy="8096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A33CF1-1064-4EE0-8EC7-A2447B74DBCF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82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33CF1-1064-4EE0-8EC7-A2447B74DBCF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584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33CF1-1064-4EE0-8EC7-A2447B74DBCF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311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33CF1-1064-4EE0-8EC7-A2447B74DBCF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705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33CF1-1064-4EE0-8EC7-A2447B74DBCF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5291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33CF1-1064-4EE0-8EC7-A2447B74DBCF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184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A33CF1-1064-4EE0-8EC7-A2447B74DBCF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636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3/4/2020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410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3/4/2020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259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3/4/2020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769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863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3/4/2020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834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3/4/2020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744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3/4/2020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8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3/4/2020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70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3/4/2020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010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845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xmlns="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3/4/2020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xmlns="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xmlns="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730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3/4/2020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03401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27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875485B9-8EE1-447A-9C08-F7D6B532A8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7CCA429-714B-4DD8-BE38-72AAF98E44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822" r="9085" b="7562"/>
          <a:stretch/>
        </p:blipFill>
        <p:spPr>
          <a:xfrm>
            <a:off x="20" y="10"/>
            <a:ext cx="12191980" cy="685798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B963707F-B98C-4143-AFCF-D6B56C975C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1405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88D2DFBB-460D-4ECB-BD76-509C99DAD65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15583" y="601197"/>
            <a:ext cx="5009388" cy="5789368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7126" y="1419225"/>
            <a:ext cx="4320227" cy="2395117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Should the voting age be lowered to 16?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7126" y="3824577"/>
            <a:ext cx="4320228" cy="1614198"/>
          </a:xfrm>
        </p:spPr>
        <p:txBody>
          <a:bodyPr>
            <a:normAutofit/>
          </a:bodyPr>
          <a:lstStyle/>
          <a:p>
            <a:pPr algn="ctr"/>
            <a:r>
              <a:rPr lang="en-GB" sz="1800">
                <a:solidFill>
                  <a:srgbClr val="FFFFFF"/>
                </a:solidFill>
              </a:rPr>
              <a:t>By Jess Colling and Anna Lewis</a:t>
            </a: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B8DD2392-397B-48BF-BEFA-EA1FB881CA8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logo&#10;&#10;Description generated with high confidence">
            <a:extLst>
              <a:ext uri="{FF2B5EF4-FFF2-40B4-BE49-F238E27FC236}">
                <a16:creationId xmlns:a16="http://schemas.microsoft.com/office/drawing/2014/main" xmlns="" id="{40FAABD0-9518-423E-8904-871A5B446D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75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69E44FF-2A47-4432-8F23-4FE589AF9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7984305-78A9-480B-B0F1-02A180E62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b="1" i="1"/>
              <a:t>Aims </a:t>
            </a:r>
            <a:endParaRPr lang="en-GB" sz="1200" b="1" u="sng"/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1. </a:t>
            </a:r>
            <a:r>
              <a:rPr lang="en-GB" sz="1200">
                <a:ea typeface="+mn-lt"/>
                <a:cs typeface="+mn-lt"/>
              </a:rPr>
              <a:t>How many teenagers know about Politics? </a:t>
            </a:r>
            <a:endParaRPr lang="en-GB" sz="1200" b="1" i="1"/>
          </a:p>
          <a:p>
            <a:pPr marL="305435" indent="-305435">
              <a:lnSpc>
                <a:spcPct val="110000"/>
              </a:lnSpc>
              <a:buNone/>
            </a:pPr>
            <a:r>
              <a:rPr lang="en-GB" sz="1200">
                <a:ea typeface="+mn-lt"/>
                <a:cs typeface="+mn-lt"/>
              </a:rPr>
              <a:t>2. Asking 16-18-year olds whether they would vote plus asking their opinion on Politics. </a:t>
            </a:r>
            <a:endParaRPr lang="en-GB" sz="1200"/>
          </a:p>
          <a:p>
            <a:pPr marL="305435" indent="-305435">
              <a:lnSpc>
                <a:spcPct val="110000"/>
              </a:lnSpc>
              <a:buNone/>
            </a:pPr>
            <a:r>
              <a:rPr lang="en-GB" sz="1200">
                <a:ea typeface="+mn-lt"/>
                <a:cs typeface="+mn-lt"/>
              </a:rPr>
              <a:t>3. Asking 18-25-year olds whether they have registered to vote plus whether they voted in recent elections. </a:t>
            </a:r>
            <a:endParaRPr lang="en-GB" sz="1200"/>
          </a:p>
          <a:p>
            <a:pPr marL="305435" indent="-305435">
              <a:lnSpc>
                <a:spcPct val="110000"/>
              </a:lnSpc>
              <a:buNone/>
            </a:pPr>
            <a:r>
              <a:rPr lang="en-GB" sz="1200">
                <a:ea typeface="+mn-lt"/>
                <a:cs typeface="+mn-lt"/>
              </a:rPr>
              <a:t>4. Asking individuals aged 50+ their opinion on whether the voting age should be lowered to 16. </a:t>
            </a:r>
            <a:endParaRPr lang="en-GB" sz="1200"/>
          </a:p>
          <a:p>
            <a:pPr marL="0" indent="0">
              <a:lnSpc>
                <a:spcPct val="110000"/>
              </a:lnSpc>
              <a:buNone/>
            </a:pPr>
            <a:endParaRPr lang="en-GB" sz="1200">
              <a:ea typeface="+mn-lt"/>
              <a:cs typeface="+mn-lt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200" b="1" i="1"/>
              <a:t>Objectives</a:t>
            </a:r>
            <a:endParaRPr lang="en-GB" sz="1200"/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1. To find out through a questionnaire the stats on Political knowledge in teenagers.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2. Conduct multiple interviews asking whether they would vote, plus their opinion.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3. Conduct another questionnaire, finding the data using pie charts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200"/>
              <a:t>4. Conduct another questionnaire, finding whether 50+ year olds think the voting age should be lowered to 16 years old.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1035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>
            <a:extLst>
              <a:ext uri="{FF2B5EF4-FFF2-40B4-BE49-F238E27FC236}">
                <a16:creationId xmlns:a16="http://schemas.microsoft.com/office/drawing/2014/main" xmlns="" id="{E9751CB9-7B25-4EB8-9A6F-82F822549F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xmlns="" id="{E1317383-CF3B-4B02-9512-BECBEF6362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xmlns="" id="{B1D4C7A0-6DF2-4F2D-A45D-F111582974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xmlns="" id="{DBF3943D-BCB6-4B31-809D-A005686483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xmlns="" id="{39373A6F-2E1F-4613-8E1D-D68057D29F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14CC87-2A16-42F9-A997-48BA100F3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HISTORY OF VOTING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D32EB88-82D6-4364-9ED0-3065013E6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>
                <a:solidFill>
                  <a:srgbClr val="FFFFFF"/>
                </a:solidFill>
              </a:rPr>
              <a:t>1780- 3% of population were voting</a:t>
            </a: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>
                <a:solidFill>
                  <a:srgbClr val="FFFFFF"/>
                </a:solidFill>
              </a:rPr>
              <a:t>1832, 1867 and 1884- Reform acts</a:t>
            </a: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>
                <a:solidFill>
                  <a:srgbClr val="FFFFFF"/>
                </a:solidFill>
              </a:rPr>
              <a:t>1918- Womens right to vote</a:t>
            </a:r>
          </a:p>
          <a:p>
            <a:pPr marL="305435" indent="-305435">
              <a:buFont typeface="Wingdings" panose="05020102010507070707" pitchFamily="18" charset="2"/>
              <a:buChar char="ü"/>
            </a:pPr>
            <a:r>
              <a:rPr lang="en-GB">
                <a:solidFill>
                  <a:srgbClr val="FFFFFF"/>
                </a:solidFill>
              </a:rPr>
              <a:t>1969- Voting age lowered</a:t>
            </a:r>
          </a:p>
        </p:txBody>
      </p:sp>
      <p:pic>
        <p:nvPicPr>
          <p:cNvPr id="4" name="Picture 4" descr="A picture containing baseball, toothbrush, red, teeth&#10;&#10;Description generated with very high confidence">
            <a:extLst>
              <a:ext uri="{FF2B5EF4-FFF2-40B4-BE49-F238E27FC236}">
                <a16:creationId xmlns:a16="http://schemas.microsoft.com/office/drawing/2014/main" xmlns="" id="{CD42A0B0-41C6-4443-8636-F742D3F598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2231" y="1140279"/>
            <a:ext cx="6831503" cy="4560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6634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2D3818-88C5-4108-B51D-2E49668F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71863"/>
          </a:xfrm>
        </p:spPr>
        <p:txBody>
          <a:bodyPr/>
          <a:lstStyle/>
          <a:p>
            <a:r>
              <a:rPr lang="en-GB">
                <a:solidFill>
                  <a:schemeClr val="accent1">
                    <a:lumMod val="50000"/>
                  </a:schemeClr>
                </a:solidFill>
              </a:rPr>
              <a:t>Aim one - How many teenagers know about Politics?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xmlns="" id="{40256752-1F1A-486A-BC7A-14DEE3429274}"/>
              </a:ext>
            </a:extLst>
          </p:cNvPr>
          <p:cNvSpPr/>
          <p:nvPr/>
        </p:nvSpPr>
        <p:spPr>
          <a:xfrm>
            <a:off x="475807" y="1717288"/>
            <a:ext cx="6142462" cy="892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11A14BB-C271-48AD-9FF4-1FC2D11FD7EC}"/>
              </a:ext>
            </a:extLst>
          </p:cNvPr>
          <p:cNvSpPr txBox="1"/>
          <p:nvPr/>
        </p:nvSpPr>
        <p:spPr>
          <a:xfrm>
            <a:off x="532130" y="1797230"/>
            <a:ext cx="620698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The </a:t>
            </a:r>
            <a:r>
              <a:rPr lang="en-GB" sz="1600" b="1">
                <a:latin typeface="Arial"/>
                <a:cs typeface="Arial"/>
              </a:rPr>
              <a:t>objective</a:t>
            </a:r>
            <a:r>
              <a:rPr lang="en-GB" sz="1600">
                <a:latin typeface="Arial"/>
                <a:cs typeface="Arial"/>
              </a:rPr>
              <a:t> was to </a:t>
            </a:r>
            <a:r>
              <a:rPr lang="en-GB" sz="1600" i="1">
                <a:latin typeface="Arial"/>
                <a:cs typeface="Arial"/>
              </a:rPr>
              <a:t>find out through a questionnaire</a:t>
            </a:r>
            <a:r>
              <a:rPr lang="en-GB" sz="1600">
                <a:latin typeface="Arial"/>
                <a:cs typeface="Arial"/>
              </a:rPr>
              <a:t> the </a:t>
            </a:r>
            <a:r>
              <a:rPr lang="en-GB" sz="1600" u="sng">
                <a:latin typeface="Arial"/>
                <a:cs typeface="Arial"/>
              </a:rPr>
              <a:t>statistics</a:t>
            </a:r>
            <a:r>
              <a:rPr lang="en-GB" sz="1600">
                <a:latin typeface="Arial"/>
                <a:cs typeface="Arial"/>
              </a:rPr>
              <a:t> on the </a:t>
            </a:r>
            <a:r>
              <a:rPr lang="en-GB" sz="1600" u="sng">
                <a:latin typeface="Arial"/>
                <a:cs typeface="Arial"/>
              </a:rPr>
              <a:t>amount of Political knowledge</a:t>
            </a:r>
            <a:r>
              <a:rPr lang="en-GB" sz="1600">
                <a:latin typeface="Arial"/>
                <a:cs typeface="Arial"/>
              </a:rPr>
              <a:t> in teenagers. </a:t>
            </a:r>
            <a:endParaRPr 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xmlns="" id="{41D41637-C2A8-473D-B932-171061509115}"/>
              </a:ext>
            </a:extLst>
          </p:cNvPr>
          <p:cNvSpPr/>
          <p:nvPr/>
        </p:nvSpPr>
        <p:spPr>
          <a:xfrm>
            <a:off x="483850" y="2820562"/>
            <a:ext cx="6105291" cy="910682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167FDFC3-3C4F-42CA-A536-91FAE7D07559}"/>
              </a:ext>
            </a:extLst>
          </p:cNvPr>
          <p:cNvSpPr txBox="1"/>
          <p:nvPr/>
        </p:nvSpPr>
        <p:spPr>
          <a:xfrm>
            <a:off x="483617" y="2882192"/>
            <a:ext cx="592129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 G</a:t>
            </a:r>
            <a:r>
              <a:rPr lang="en-GB" sz="1600" i="1">
                <a:latin typeface="Arial"/>
                <a:cs typeface="Arial"/>
              </a:rPr>
              <a:t>ood to note</a:t>
            </a:r>
            <a:r>
              <a:rPr lang="en-GB" sz="1600">
                <a:latin typeface="Arial"/>
                <a:cs typeface="Arial"/>
              </a:rPr>
              <a:t> that</a:t>
            </a:r>
            <a:r>
              <a:rPr lang="en-GB" sz="1600" b="1">
                <a:latin typeface="Arial"/>
                <a:cs typeface="Arial"/>
              </a:rPr>
              <a:t> 60%</a:t>
            </a:r>
            <a:r>
              <a:rPr lang="en-GB" sz="1600">
                <a:latin typeface="Arial"/>
                <a:cs typeface="Arial"/>
              </a:rPr>
              <a:t> of teenagers feel that</a:t>
            </a:r>
            <a:r>
              <a:rPr lang="en-GB" sz="1600" u="sng">
                <a:latin typeface="Arial"/>
                <a:cs typeface="Arial"/>
              </a:rPr>
              <a:t> Politics is just as important as Religion</a:t>
            </a:r>
            <a:r>
              <a:rPr lang="en-GB" sz="1600">
                <a:latin typeface="Arial"/>
                <a:cs typeface="Arial"/>
              </a:rPr>
              <a:t>. However, shocking that only </a:t>
            </a:r>
            <a:r>
              <a:rPr lang="en-GB" sz="1600" b="1">
                <a:latin typeface="Arial"/>
                <a:cs typeface="Arial"/>
              </a:rPr>
              <a:t>84%</a:t>
            </a:r>
            <a:r>
              <a:rPr lang="en-GB" sz="1600">
                <a:latin typeface="Arial"/>
                <a:cs typeface="Arial"/>
              </a:rPr>
              <a:t> of teenagers </a:t>
            </a:r>
            <a:r>
              <a:rPr lang="en-GB" sz="1600" i="1">
                <a:latin typeface="Arial"/>
                <a:cs typeface="Arial"/>
              </a:rPr>
              <a:t>do not know</a:t>
            </a:r>
            <a:r>
              <a:rPr lang="en-GB" sz="1600">
                <a:latin typeface="Arial"/>
                <a:cs typeface="Arial"/>
              </a:rPr>
              <a:t> the process of </a:t>
            </a:r>
            <a:r>
              <a:rPr lang="en-GB" sz="1600" u="sng">
                <a:latin typeface="Arial"/>
                <a:cs typeface="Arial"/>
              </a:rPr>
              <a:t>becoming a Lord</a:t>
            </a:r>
            <a:r>
              <a:rPr lang="en-GB" sz="1600">
                <a:latin typeface="Arial"/>
                <a:cs typeface="Arial"/>
              </a:rPr>
              <a:t>. </a:t>
            </a:r>
            <a:endParaRPr lang="en-US"/>
          </a:p>
        </p:txBody>
      </p:sp>
      <p:pic>
        <p:nvPicPr>
          <p:cNvPr id="7" name="Picture 7" descr="A picture containing screenshot, device&#10;&#10;Description generated with very high confidence">
            <a:extLst>
              <a:ext uri="{FF2B5EF4-FFF2-40B4-BE49-F238E27FC236}">
                <a16:creationId xmlns:a16="http://schemas.microsoft.com/office/drawing/2014/main" xmlns="" id="{91B7E8CC-7067-425D-BE01-B13BA678EC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158" y="1362411"/>
            <a:ext cx="4924097" cy="2127455"/>
          </a:xfrm>
          <a:prstGeom prst="rect">
            <a:avLst/>
          </a:prstGeom>
        </p:spPr>
      </p:pic>
      <p:pic>
        <p:nvPicPr>
          <p:cNvPr id="9" name="Picture 13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A8317FC9-7CFD-46B3-A0FC-BA0A1532F9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2883" y="3923271"/>
            <a:ext cx="4994165" cy="2541181"/>
          </a:xfrm>
          <a:prstGeom prst="rect">
            <a:avLst/>
          </a:prstGeom>
        </p:spPr>
      </p:pic>
      <p:pic>
        <p:nvPicPr>
          <p:cNvPr id="15" name="Picture 15" descr="A picture containing device&#10;&#10;Description generated with very high confidence">
            <a:extLst>
              <a:ext uri="{FF2B5EF4-FFF2-40B4-BE49-F238E27FC236}">
                <a16:creationId xmlns:a16="http://schemas.microsoft.com/office/drawing/2014/main" xmlns="" id="{8965152F-B27A-4287-B2A7-9DCA0B8B50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233" y="3954749"/>
            <a:ext cx="5967747" cy="260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1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12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396EDB5C-27E8-41C9-BBC1-8657877031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17" y="811586"/>
            <a:ext cx="5618671" cy="2431244"/>
          </a:xfrm>
          <a:prstGeom prst="rect">
            <a:avLst/>
          </a:prstGeom>
        </p:spPr>
      </p:pic>
      <p:pic>
        <p:nvPicPr>
          <p:cNvPr id="6" name="Picture 6" descr="A picture containing device&#10;&#10;Description generated with very high confidence">
            <a:extLst>
              <a:ext uri="{FF2B5EF4-FFF2-40B4-BE49-F238E27FC236}">
                <a16:creationId xmlns:a16="http://schemas.microsoft.com/office/drawing/2014/main" xmlns="" id="{C4344882-262F-4FE6-93EB-183D83A8A6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777" y="2740619"/>
            <a:ext cx="5518029" cy="2368800"/>
          </a:xfrm>
          <a:prstGeom prst="rect">
            <a:avLst/>
          </a:prstGeom>
        </p:spPr>
      </p:pic>
      <p:pic>
        <p:nvPicPr>
          <p:cNvPr id="8" name="Picture 8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55B155F9-71E7-40F7-B62B-73DA4218EB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4644" y="3559010"/>
            <a:ext cx="5172973" cy="2601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86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7A1A2D3A-C26F-4B14-A830-6E7F3E23EC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48" y="743747"/>
            <a:ext cx="5719313" cy="2753830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363DFF06-DD87-4EC1-A4DA-99C372925D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2740" y="3674029"/>
            <a:ext cx="5719313" cy="2874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877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5">
            <a:extLst>
              <a:ext uri="{FF2B5EF4-FFF2-40B4-BE49-F238E27FC236}">
                <a16:creationId xmlns:a16="http://schemas.microsoft.com/office/drawing/2014/main" xmlns="" id="{504BED40-EAF7-4E55-AFF7-2CD840EBD3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CEFE68-292F-48EF-9522-B840355B3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608" y="127062"/>
            <a:ext cx="6309003" cy="1013800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>
                <a:solidFill>
                  <a:srgbClr val="0070C0"/>
                </a:solidFill>
                <a:latin typeface="Arial Nova"/>
              </a:rPr>
              <a:t>Your Europe, Your say - EESC</a:t>
            </a:r>
            <a:endParaRPr lang="en-GB">
              <a:solidFill>
                <a:srgbClr val="0070C0"/>
              </a:solidFill>
            </a:endParaRPr>
          </a:p>
        </p:txBody>
      </p:sp>
      <p:sp>
        <p:nvSpPr>
          <p:cNvPr id="19" name="Rectangle 17">
            <a:extLst>
              <a:ext uri="{FF2B5EF4-FFF2-40B4-BE49-F238E27FC236}">
                <a16:creationId xmlns:a16="http://schemas.microsoft.com/office/drawing/2014/main" xmlns="" id="{F367CCF1-BB1E-41CF-8499-94A870C33E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80C972D0-BCA0-4E4A-83AC-8E6239DA23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00" r="4165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05716FDD-FE61-46B5-8B89-1E1A0694F8AF}"/>
              </a:ext>
            </a:extLst>
          </p:cNvPr>
          <p:cNvSpPr txBox="1"/>
          <p:nvPr/>
        </p:nvSpPr>
        <p:spPr>
          <a:xfrm>
            <a:off x="4779035" y="1139214"/>
            <a:ext cx="28582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20th – 22nd March 2019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C946854A-8954-4BE3-8708-C74DA48BD00F}"/>
              </a:ext>
            </a:extLst>
          </p:cNvPr>
          <p:cNvSpPr txBox="1"/>
          <p:nvPr/>
        </p:nvSpPr>
        <p:spPr>
          <a:xfrm>
            <a:off x="392885" y="1575430"/>
            <a:ext cx="6251275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cs typeface="Arial"/>
              </a:rPr>
              <a:t>I attended a scheme which created an environment to discuss the topic on voting and what could encourage more voters? 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latin typeface="Arial"/>
                <a:cs typeface="Arial"/>
              </a:rPr>
              <a:t>What did our presence provide?</a:t>
            </a:r>
          </a:p>
        </p:txBody>
      </p:sp>
      <p:pic>
        <p:nvPicPr>
          <p:cNvPr id="9" name="Picture 2" descr="A group of people looking at a screen&#10;&#10;Description generated with very high confidence">
            <a:extLst>
              <a:ext uri="{FF2B5EF4-FFF2-40B4-BE49-F238E27FC236}">
                <a16:creationId xmlns:a16="http://schemas.microsoft.com/office/drawing/2014/main" xmlns="" id="{16AE184F-4F1B-4B45-BB72-7632E5A08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2420" y="4442221"/>
            <a:ext cx="1828800" cy="1276871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xmlns="" id="{04E4ABCB-FC34-4276-9C56-A9701D946C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5787" y="3070068"/>
            <a:ext cx="1899920" cy="1277180"/>
          </a:xfrm>
          <a:prstGeom prst="rect">
            <a:avLst/>
          </a:prstGeom>
        </p:spPr>
      </p:pic>
      <p:pic>
        <p:nvPicPr>
          <p:cNvPr id="12" name="Picture 10">
            <a:extLst>
              <a:ext uri="{FF2B5EF4-FFF2-40B4-BE49-F238E27FC236}">
                <a16:creationId xmlns:a16="http://schemas.microsoft.com/office/drawing/2014/main" xmlns="" id="{442CC294-472C-4085-A59D-39AEFA5B5F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8226" y="3072787"/>
            <a:ext cx="2375857" cy="1225357"/>
          </a:xfrm>
          <a:prstGeom prst="rect">
            <a:avLst/>
          </a:prstGeom>
        </p:spPr>
      </p:pic>
      <p:pic>
        <p:nvPicPr>
          <p:cNvPr id="14" name="Picture 6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xmlns="" id="{02A59872-0531-475C-A98A-0DF5C98539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762" y="3107519"/>
            <a:ext cx="1808480" cy="1240419"/>
          </a:xfrm>
          <a:prstGeom prst="rect">
            <a:avLst/>
          </a:prstGeom>
        </p:spPr>
      </p:pic>
      <p:pic>
        <p:nvPicPr>
          <p:cNvPr id="16" name="Picture 8">
            <a:extLst>
              <a:ext uri="{FF2B5EF4-FFF2-40B4-BE49-F238E27FC236}">
                <a16:creationId xmlns:a16="http://schemas.microsoft.com/office/drawing/2014/main" xmlns="" id="{37FF84CC-E416-4CCE-8C56-166BF7847C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11" y="4454002"/>
            <a:ext cx="1773824" cy="1245585"/>
          </a:xfrm>
          <a:prstGeom prst="rect">
            <a:avLst/>
          </a:prstGeom>
        </p:spPr>
      </p:pic>
      <p:pic>
        <p:nvPicPr>
          <p:cNvPr id="22" name="Picture 12">
            <a:extLst>
              <a:ext uri="{FF2B5EF4-FFF2-40B4-BE49-F238E27FC236}">
                <a16:creationId xmlns:a16="http://schemas.microsoft.com/office/drawing/2014/main" xmlns="" id="{BC3584EA-0104-4E0E-82B8-F430438DA4A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236" y="4437826"/>
            <a:ext cx="2239008" cy="127004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E8CF0FF9-266B-4D31-B8C4-3A0CDF2D013A}"/>
              </a:ext>
            </a:extLst>
          </p:cNvPr>
          <p:cNvSpPr txBox="1"/>
          <p:nvPr/>
        </p:nvSpPr>
        <p:spPr>
          <a:xfrm>
            <a:off x="512989" y="6064703"/>
            <a:ext cx="67890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These are just some of the photos from the event.</a:t>
            </a:r>
          </a:p>
        </p:txBody>
      </p:sp>
    </p:spTree>
    <p:extLst>
      <p:ext uri="{BB962C8B-B14F-4D97-AF65-F5344CB8AC3E}">
        <p14:creationId xmlns:p14="http://schemas.microsoft.com/office/powerpoint/2010/main" val="1330175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E64F753-DAD9-4D46-A5A0-9E5A6656F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 two – Asking 16-18-year olds whether they would vote, plus asking what their opinion on politics is. </a:t>
            </a:r>
          </a:p>
        </p:txBody>
      </p:sp>
      <p:pic>
        <p:nvPicPr>
          <p:cNvPr id="3" name="Picture 3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CA34B12B-F87B-4BC2-94A0-BB2BCC8A23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77969" y="2112209"/>
            <a:ext cx="4925682" cy="3904890"/>
          </a:xfrm>
        </p:spPr>
      </p:pic>
      <p:pic>
        <p:nvPicPr>
          <p:cNvPr id="6" name="Picture 6" descr="A picture containing table, drawing, pan&#10;&#10;Description generated with very high confidence">
            <a:extLst>
              <a:ext uri="{FF2B5EF4-FFF2-40B4-BE49-F238E27FC236}">
                <a16:creationId xmlns:a16="http://schemas.microsoft.com/office/drawing/2014/main" xmlns="" id="{0F80B0BC-2CD9-424B-95DB-3B060F6030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249" y="2111315"/>
            <a:ext cx="5546785" cy="391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72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F548AE-9FAD-462B-B97A-0EB2C5CE2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252" y="427734"/>
            <a:ext cx="11029616" cy="585766"/>
          </a:xfrm>
        </p:spPr>
        <p:txBody>
          <a:bodyPr/>
          <a:lstStyle/>
          <a:p>
            <a:r>
              <a:rPr lang="en-GB"/>
              <a:t>Aim 2- Continued </a:t>
            </a:r>
          </a:p>
        </p:txBody>
      </p:sp>
      <p:pic>
        <p:nvPicPr>
          <p:cNvPr id="3" name="Picture 3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xmlns="" id="{8EC9A0F4-3278-4D5F-AA38-F94E1244F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287" y="1004258"/>
            <a:ext cx="5201727" cy="2577860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6F6B42C2-9191-478B-AE98-6C184D6927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948" y="1004260"/>
            <a:ext cx="5848708" cy="2434085"/>
          </a:xfrm>
          <a:prstGeom prst="rect">
            <a:avLst/>
          </a:prstGeom>
        </p:spPr>
      </p:pic>
      <p:pic>
        <p:nvPicPr>
          <p:cNvPr id="8" name="Picture 8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xmlns="" id="{8A430912-6AF8-4931-A1BE-ABF2E3F271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288" y="3807844"/>
            <a:ext cx="5201726" cy="2692879"/>
          </a:xfrm>
          <a:prstGeom prst="rect">
            <a:avLst/>
          </a:prstGeom>
        </p:spPr>
      </p:pic>
      <p:pic>
        <p:nvPicPr>
          <p:cNvPr id="10" name="Picture 10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51A35B3E-B30B-47B5-B8EE-5657C61F319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73947" y="3807843"/>
            <a:ext cx="5733690" cy="2692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31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D651B61-325E-4E73-8445-38B0DE8AAA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B42E5253-D3AC-4AC2-B766-8B34F13C2F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0AE8D57-436A-4073-9A75-15BB5949F8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E2852671-8EB6-4EAF-8AF8-65CF3FD664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xmlns="" id="{26B4480E-B7FF-4481-890E-043A69AE6F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79394E1F-0B5F-497D-B2A6-8383A2A548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xmlns="" id="{1F1FF39A-AC3C-4066-9D4C-519AA22812E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xmlns="" id="{64C13BAB-7C00-4D21-A857-E3D41C0A2A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1D027BA-9426-4602-9A1F-560A6BC30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Last question of aim 2</a:t>
            </a:r>
          </a:p>
        </p:txBody>
      </p:sp>
      <p:pic>
        <p:nvPicPr>
          <p:cNvPr id="3" name="Picture 3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xmlns="" id="{88D2A0F4-E92B-4254-9B64-989D95E287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053" y="1446879"/>
            <a:ext cx="6764864" cy="3940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203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1210A7-0AE3-4590-849F-C0BFCDB93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744" y="150362"/>
            <a:ext cx="11633960" cy="1188720"/>
          </a:xfrm>
        </p:spPr>
        <p:txBody>
          <a:bodyPr>
            <a:normAutofit fontScale="90000"/>
          </a:bodyPr>
          <a:lstStyle/>
          <a:p>
            <a:r>
              <a:rPr lang="en-GB" sz="2000">
                <a:solidFill>
                  <a:schemeClr val="accent1"/>
                </a:solidFill>
              </a:rPr>
              <a:t>Aim three - Asking 18-25-year olds whether they have registered to vote, plus whether they have voted in recent elections?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xmlns="" id="{AA8513B8-FCC7-4CF4-AD6B-38331E845C26}"/>
              </a:ext>
            </a:extLst>
          </p:cNvPr>
          <p:cNvSpPr/>
          <p:nvPr/>
        </p:nvSpPr>
        <p:spPr>
          <a:xfrm>
            <a:off x="384716" y="1510459"/>
            <a:ext cx="5728805" cy="1273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5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89174820-9928-4EDF-BC05-4D44948188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204" y="3321929"/>
            <a:ext cx="6323474" cy="27278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F996995D-E25A-41F6-B66A-5B61633F3036}"/>
              </a:ext>
            </a:extLst>
          </p:cNvPr>
          <p:cNvSpPr txBox="1"/>
          <p:nvPr/>
        </p:nvSpPr>
        <p:spPr>
          <a:xfrm>
            <a:off x="391885" y="1632857"/>
            <a:ext cx="5725885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latin typeface="Abadi"/>
              </a:rPr>
              <a:t>The </a:t>
            </a:r>
            <a:r>
              <a:rPr lang="en-GB" sz="1600" b="1">
                <a:latin typeface="Abadi"/>
              </a:rPr>
              <a:t>objective</a:t>
            </a:r>
            <a:r>
              <a:rPr lang="en-GB" sz="1600">
                <a:latin typeface="Abadi"/>
              </a:rPr>
              <a:t> for this aim was to </a:t>
            </a:r>
            <a:r>
              <a:rPr lang="en-GB" sz="1600" u="sng">
                <a:latin typeface="Abadi"/>
              </a:rPr>
              <a:t>create another questionnaire</a:t>
            </a:r>
            <a:r>
              <a:rPr lang="en-GB" sz="1600">
                <a:latin typeface="Abadi"/>
              </a:rPr>
              <a:t>. 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badi"/>
              </a:rPr>
              <a:t>We had </a:t>
            </a:r>
            <a:r>
              <a:rPr lang="en-GB" sz="1600" b="1">
                <a:latin typeface="Abadi"/>
              </a:rPr>
              <a:t>22 people answer</a:t>
            </a:r>
            <a:r>
              <a:rPr lang="en-GB" sz="1600">
                <a:latin typeface="Abadi"/>
              </a:rPr>
              <a:t> this questionnaire between the ages </a:t>
            </a:r>
            <a:r>
              <a:rPr lang="en-GB" sz="1600" i="1">
                <a:latin typeface="Abadi"/>
              </a:rPr>
              <a:t>18-25 years old</a:t>
            </a:r>
            <a:r>
              <a:rPr lang="en-GB" sz="1600">
                <a:latin typeface="Abadi"/>
              </a:rPr>
              <a:t>. </a:t>
            </a:r>
          </a:p>
        </p:txBody>
      </p:sp>
      <p:pic>
        <p:nvPicPr>
          <p:cNvPr id="3" name="Picture 5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D2BB26C2-152D-442A-A62F-668834715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1086" y="1337378"/>
            <a:ext cx="5290456" cy="2507920"/>
          </a:xfrm>
          <a:prstGeom prst="rect">
            <a:avLst/>
          </a:prstGeom>
        </p:spPr>
      </p:pic>
      <p:pic>
        <p:nvPicPr>
          <p:cNvPr id="6" name="Picture 6" descr="A picture containing bird, flower&#10;&#10;Description generated with very high confidence">
            <a:extLst>
              <a:ext uri="{FF2B5EF4-FFF2-40B4-BE49-F238E27FC236}">
                <a16:creationId xmlns:a16="http://schemas.microsoft.com/office/drawing/2014/main" xmlns="" id="{EFCF0596-124D-4178-88A6-05982B70315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5879" b="1111"/>
          <a:stretch/>
        </p:blipFill>
        <p:spPr>
          <a:xfrm>
            <a:off x="6585856" y="4633928"/>
            <a:ext cx="5493384" cy="681735"/>
          </a:xfrm>
          <a:prstGeom prst="rect">
            <a:avLst/>
          </a:prstGeom>
        </p:spPr>
      </p:pic>
      <p:pic>
        <p:nvPicPr>
          <p:cNvPr id="9" name="Picture 9" descr="A picture containing knife&#10;&#10;Description generated with very high confidence">
            <a:extLst>
              <a:ext uri="{FF2B5EF4-FFF2-40B4-BE49-F238E27FC236}">
                <a16:creationId xmlns:a16="http://schemas.microsoft.com/office/drawing/2014/main" xmlns="" id="{79A978B9-2188-432A-8F4C-91AC2052EF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0286" y="5531084"/>
            <a:ext cx="5344885" cy="422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81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EE2C1A-626C-469C-B4BF-FC0D7D403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Aim four - asking individuals aged 50+ Their opinion on whether the voting age should be lowered to 16 years old?</a:t>
            </a: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9BA9ADD8-16B6-4F5C-BC0F-CB8D9725F3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7291" y="2500398"/>
            <a:ext cx="5845833" cy="41205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4FF3825-3B88-49B0-8631-92B39F56630B}"/>
              </a:ext>
            </a:extLst>
          </p:cNvPr>
          <p:cNvSpPr txBox="1"/>
          <p:nvPr/>
        </p:nvSpPr>
        <p:spPr>
          <a:xfrm>
            <a:off x="1719532" y="2021457"/>
            <a:ext cx="34476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Question 1- Age category?</a:t>
            </a:r>
          </a:p>
        </p:txBody>
      </p:sp>
      <p:pic>
        <p:nvPicPr>
          <p:cNvPr id="7" name="Picture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BE1B39A6-30A6-4CC0-9F6A-26BC80FEC0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4665" y="2499504"/>
            <a:ext cx="5618669" cy="41306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EBD88545-7D6B-415D-8B8B-EE158A678B9A}"/>
              </a:ext>
            </a:extLst>
          </p:cNvPr>
          <p:cNvSpPr txBox="1"/>
          <p:nvPr/>
        </p:nvSpPr>
        <p:spPr>
          <a:xfrm>
            <a:off x="8059048" y="207806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Question 2- Do you vote?</a:t>
            </a:r>
          </a:p>
        </p:txBody>
      </p:sp>
    </p:spTree>
    <p:extLst>
      <p:ext uri="{BB962C8B-B14F-4D97-AF65-F5344CB8AC3E}">
        <p14:creationId xmlns:p14="http://schemas.microsoft.com/office/powerpoint/2010/main" val="422052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51EB4C-A373-46DD-B250-D9AA67F2F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 four- Continued </a:t>
            </a:r>
          </a:p>
        </p:txBody>
      </p:sp>
      <p:pic>
        <p:nvPicPr>
          <p:cNvPr id="3" name="Picture 3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xmlns="" id="{0E28E9C0-1706-491A-9ADE-F278592C64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079" y="2269467"/>
            <a:ext cx="5633048" cy="43175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87F86D7-9625-4090-B2FB-92D78FE49879}"/>
              </a:ext>
            </a:extLst>
          </p:cNvPr>
          <p:cNvSpPr txBox="1"/>
          <p:nvPr/>
        </p:nvSpPr>
        <p:spPr>
          <a:xfrm>
            <a:off x="1503872" y="161889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Question 3- Period where you were unable to vote</a:t>
            </a:r>
          </a:p>
        </p:txBody>
      </p:sp>
      <p:pic>
        <p:nvPicPr>
          <p:cNvPr id="4" name="Picture 5" descr="A picture containing table, drawing&#10;&#10;Description generated with very high confidence">
            <a:extLst>
              <a:ext uri="{FF2B5EF4-FFF2-40B4-BE49-F238E27FC236}">
                <a16:creationId xmlns:a16="http://schemas.microsoft.com/office/drawing/2014/main" xmlns="" id="{39DD12EB-858D-411A-A493-A5009791F6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5986" y="2269466"/>
            <a:ext cx="5216105" cy="42600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45966B9-43DB-48DC-A9B9-F1CA321DF835}"/>
              </a:ext>
            </a:extLst>
          </p:cNvPr>
          <p:cNvSpPr txBox="1"/>
          <p:nvPr/>
        </p:nvSpPr>
        <p:spPr>
          <a:xfrm>
            <a:off x="7873042" y="153262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Question 4- Should the vote be lowered to 16?</a:t>
            </a:r>
          </a:p>
        </p:txBody>
      </p:sp>
    </p:spTree>
    <p:extLst>
      <p:ext uri="{BB962C8B-B14F-4D97-AF65-F5344CB8AC3E}">
        <p14:creationId xmlns:p14="http://schemas.microsoft.com/office/powerpoint/2010/main" val="140669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>
            <a:extLst>
              <a:ext uri="{FF2B5EF4-FFF2-40B4-BE49-F238E27FC236}">
                <a16:creationId xmlns:a16="http://schemas.microsoft.com/office/drawing/2014/main" xmlns="" id="{1259A422-0023-4292-8200-E080556F30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2A12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xmlns="" id="{A2413CA5-4739-4BC9-8BB3-B0A4928D31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close up of a sign&#10;&#10;Description generated with high confidence">
            <a:extLst>
              <a:ext uri="{FF2B5EF4-FFF2-40B4-BE49-F238E27FC236}">
                <a16:creationId xmlns:a16="http://schemas.microsoft.com/office/drawing/2014/main" xmlns="" id="{53F4C11E-60BD-4C52-9080-A17E31066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311" y="643467"/>
            <a:ext cx="1008337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64884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DarkSeedLeftStep">
      <a:dk1>
        <a:srgbClr val="000000"/>
      </a:dk1>
      <a:lt1>
        <a:srgbClr val="FFFFFF"/>
      </a:lt1>
      <a:dk2>
        <a:srgbClr val="412624"/>
      </a:dk2>
      <a:lt2>
        <a:srgbClr val="E2E3E8"/>
      </a:lt2>
      <a:accent1>
        <a:srgbClr val="B2A120"/>
      </a:accent1>
      <a:accent2>
        <a:srgbClr val="D56F17"/>
      </a:accent2>
      <a:accent3>
        <a:srgbClr val="E73229"/>
      </a:accent3>
      <a:accent4>
        <a:srgbClr val="D5175D"/>
      </a:accent4>
      <a:accent5>
        <a:srgbClr val="E729BE"/>
      </a:accent5>
      <a:accent6>
        <a:srgbClr val="AF17D5"/>
      </a:accent6>
      <a:hlink>
        <a:srgbClr val="C24994"/>
      </a:hlink>
      <a:folHlink>
        <a:srgbClr val="7F7F7F"/>
      </a:folHlink>
    </a:clrScheme>
    <a:fontScheme name="Dividend">
      <a:maj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ova Ligh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215</Words>
  <Application>Microsoft Office PowerPoint</Application>
  <PresentationFormat>Widescreen</PresentationFormat>
  <Paragraphs>47</Paragraphs>
  <Slides>14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Abadi</vt:lpstr>
      <vt:lpstr>Arial</vt:lpstr>
      <vt:lpstr>Arial Nova</vt:lpstr>
      <vt:lpstr>Arial Nova Light</vt:lpstr>
      <vt:lpstr>Calibri</vt:lpstr>
      <vt:lpstr>Wingdings</vt:lpstr>
      <vt:lpstr>Wingdings 2</vt:lpstr>
      <vt:lpstr>DividendVTI</vt:lpstr>
      <vt:lpstr>Should the voting age be lowered to 16?</vt:lpstr>
      <vt:lpstr>AIMS AND OBJECTIVES</vt:lpstr>
      <vt:lpstr>HISTORY OF VOTING</vt:lpstr>
      <vt:lpstr>Aim one - How many teenagers know about Politics?</vt:lpstr>
      <vt:lpstr>PowerPoint Presentation</vt:lpstr>
      <vt:lpstr>PowerPoint Presentation</vt:lpstr>
      <vt:lpstr>Your Europe, Your say - EESC</vt:lpstr>
      <vt:lpstr>Aim two – Asking 16-18-year olds whether they would vote, plus asking what their opinion on politics is. </vt:lpstr>
      <vt:lpstr>Aim 2- Continued </vt:lpstr>
      <vt:lpstr>Last question of aim 2</vt:lpstr>
      <vt:lpstr>Aim three - Asking 18-25-year olds whether they have registered to vote, plus whether they have voted in recent elections?</vt:lpstr>
      <vt:lpstr>Aim four - asking individuals aged 50+ Their opinion on whether the voting age should be lowered to 16 years old?</vt:lpstr>
      <vt:lpstr>Aim four- Continued 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Jane Thomas</dc:creator>
  <cp:lastModifiedBy>Jane Thomas</cp:lastModifiedBy>
  <cp:revision>4</cp:revision>
  <dcterms:created xsi:type="dcterms:W3CDTF">2020-02-27T11:55:55Z</dcterms:created>
  <dcterms:modified xsi:type="dcterms:W3CDTF">2020-03-04T16:22:34Z</dcterms:modified>
</cp:coreProperties>
</file>