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07CBB5-B1E8-453C-8276-3B1F9F61D40B}" v="3" dt="2026-03-10T16:06:56.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nakew Nega Bizuneh (2517637)" userId="573893ae-0f59-4ebe-b2d9-7f582cb1015d" providerId="ADAL" clId="{2DFB873E-6D76-4EC9-B16A-19117C7F6FFE}"/>
    <pc:docChg chg="undo custSel modSld">
      <pc:chgData name="Asnakew Nega Bizuneh (2517637)" userId="573893ae-0f59-4ebe-b2d9-7f582cb1015d" providerId="ADAL" clId="{2DFB873E-6D76-4EC9-B16A-19117C7F6FFE}" dt="2026-03-10T16:10:17.231" v="793" actId="113"/>
      <pc:docMkLst>
        <pc:docMk/>
      </pc:docMkLst>
      <pc:sldChg chg="modSp mod">
        <pc:chgData name="Asnakew Nega Bizuneh (2517637)" userId="573893ae-0f59-4ebe-b2d9-7f582cb1015d" providerId="ADAL" clId="{2DFB873E-6D76-4EC9-B16A-19117C7F6FFE}" dt="2026-03-10T16:10:17.231" v="793" actId="113"/>
        <pc:sldMkLst>
          <pc:docMk/>
          <pc:sldMk cId="359125969" sldId="265"/>
        </pc:sldMkLst>
        <pc:spChg chg="mod">
          <ac:chgData name="Asnakew Nega Bizuneh (2517637)" userId="573893ae-0f59-4ebe-b2d9-7f582cb1015d" providerId="ADAL" clId="{2DFB873E-6D76-4EC9-B16A-19117C7F6FFE}" dt="2026-03-10T16:10:17.231" v="793" actId="113"/>
          <ac:spMkLst>
            <pc:docMk/>
            <pc:sldMk cId="359125969" sldId="265"/>
            <ac:spMk id="3" creationId="{5F8D0C3B-0DFC-3E5A-28D7-AC7CD95B6A10}"/>
          </ac:spMkLst>
        </pc:spChg>
      </pc:sldChg>
      <pc:sldChg chg="addSp delSp modSp mod">
        <pc:chgData name="Asnakew Nega Bizuneh (2517637)" userId="573893ae-0f59-4ebe-b2d9-7f582cb1015d" providerId="ADAL" clId="{2DFB873E-6D76-4EC9-B16A-19117C7F6FFE}" dt="2026-03-10T15:45:18.955" v="771" actId="207"/>
        <pc:sldMkLst>
          <pc:docMk/>
          <pc:sldMk cId="3645478630" sldId="268"/>
        </pc:sldMkLst>
        <pc:spChg chg="mod">
          <ac:chgData name="Asnakew Nega Bizuneh (2517637)" userId="573893ae-0f59-4ebe-b2d9-7f582cb1015d" providerId="ADAL" clId="{2DFB873E-6D76-4EC9-B16A-19117C7F6FFE}" dt="2026-03-10T15:45:18.955" v="771" actId="207"/>
          <ac:spMkLst>
            <pc:docMk/>
            <pc:sldMk cId="3645478630" sldId="268"/>
            <ac:spMk id="3" creationId="{6ED3E622-CB09-1362-15C9-BF616871B4C4}"/>
          </ac:spMkLst>
        </pc:spChg>
        <pc:spChg chg="add del">
          <ac:chgData name="Asnakew Nega Bizuneh (2517637)" userId="573893ae-0f59-4ebe-b2d9-7f582cb1015d" providerId="ADAL" clId="{2DFB873E-6D76-4EC9-B16A-19117C7F6FFE}" dt="2026-03-10T15:37:18.628" v="459" actId="11529"/>
          <ac:spMkLst>
            <pc:docMk/>
            <pc:sldMk cId="3645478630" sldId="268"/>
            <ac:spMk id="26" creationId="{8F82FEEA-CA4F-15D1-D936-46F53F886D53}"/>
          </ac:spMkLst>
        </pc:spChg>
        <pc:cxnChg chg="add mod">
          <ac:chgData name="Asnakew Nega Bizuneh (2517637)" userId="573893ae-0f59-4ebe-b2d9-7f582cb1015d" providerId="ADAL" clId="{2DFB873E-6D76-4EC9-B16A-19117C7F6FFE}" dt="2026-03-10T15:37:42.216" v="465" actId="1076"/>
          <ac:cxnSpMkLst>
            <pc:docMk/>
            <pc:sldMk cId="3645478630" sldId="268"/>
            <ac:cxnSpMk id="5" creationId="{E662E535-789C-ABD4-F95C-FEAEE343D0C0}"/>
          </ac:cxnSpMkLst>
        </pc:cxnChg>
        <pc:cxnChg chg="add del">
          <ac:chgData name="Asnakew Nega Bizuneh (2517637)" userId="573893ae-0f59-4ebe-b2d9-7f582cb1015d" providerId="ADAL" clId="{2DFB873E-6D76-4EC9-B16A-19117C7F6FFE}" dt="2026-03-10T15:20:34.335" v="37" actId="11529"/>
          <ac:cxnSpMkLst>
            <pc:docMk/>
            <pc:sldMk cId="3645478630" sldId="268"/>
            <ac:cxnSpMk id="8" creationId="{0D652690-C23F-A5BB-70B2-2AC560ADEA08}"/>
          </ac:cxnSpMkLst>
        </pc:cxnChg>
        <pc:cxnChg chg="add">
          <ac:chgData name="Asnakew Nega Bizuneh (2517637)" userId="573893ae-0f59-4ebe-b2d9-7f582cb1015d" providerId="ADAL" clId="{2DFB873E-6D76-4EC9-B16A-19117C7F6FFE}" dt="2026-03-10T15:20:58.845" v="38" actId="11529"/>
          <ac:cxnSpMkLst>
            <pc:docMk/>
            <pc:sldMk cId="3645478630" sldId="268"/>
            <ac:cxnSpMk id="10" creationId="{06E1E0AE-6329-B838-470C-A9020246BF43}"/>
          </ac:cxnSpMkLst>
        </pc:cxnChg>
        <pc:cxnChg chg="add mod">
          <ac:chgData name="Asnakew Nega Bizuneh (2517637)" userId="573893ae-0f59-4ebe-b2d9-7f582cb1015d" providerId="ADAL" clId="{2DFB873E-6D76-4EC9-B16A-19117C7F6FFE}" dt="2026-03-10T15:24:24.089" v="93" actId="1076"/>
          <ac:cxnSpMkLst>
            <pc:docMk/>
            <pc:sldMk cId="3645478630" sldId="268"/>
            <ac:cxnSpMk id="12" creationId="{6B33F266-A059-586B-B496-996FB41A29B0}"/>
          </ac:cxnSpMkLst>
        </pc:cxnChg>
        <pc:cxnChg chg="add del">
          <ac:chgData name="Asnakew Nega Bizuneh (2517637)" userId="573893ae-0f59-4ebe-b2d9-7f582cb1015d" providerId="ADAL" clId="{2DFB873E-6D76-4EC9-B16A-19117C7F6FFE}" dt="2026-03-10T15:23:27.311" v="78" actId="11529"/>
          <ac:cxnSpMkLst>
            <pc:docMk/>
            <pc:sldMk cId="3645478630" sldId="268"/>
            <ac:cxnSpMk id="14" creationId="{9FEF348E-3077-FBDC-692B-A9443A2D7528}"/>
          </ac:cxnSpMkLst>
        </pc:cxnChg>
        <pc:cxnChg chg="add mod">
          <ac:chgData name="Asnakew Nega Bizuneh (2517637)" userId="573893ae-0f59-4ebe-b2d9-7f582cb1015d" providerId="ADAL" clId="{2DFB873E-6D76-4EC9-B16A-19117C7F6FFE}" dt="2026-03-10T15:29:15.710" v="206" actId="14100"/>
          <ac:cxnSpMkLst>
            <pc:docMk/>
            <pc:sldMk cId="3645478630" sldId="268"/>
            <ac:cxnSpMk id="16" creationId="{2AC14CD1-8848-4411-9782-6208A3D9BD64}"/>
          </ac:cxnSpMkLst>
        </pc:cxnChg>
        <pc:cxnChg chg="add del">
          <ac:chgData name="Asnakew Nega Bizuneh (2517637)" userId="573893ae-0f59-4ebe-b2d9-7f582cb1015d" providerId="ADAL" clId="{2DFB873E-6D76-4EC9-B16A-19117C7F6FFE}" dt="2026-03-10T15:26:54.229" v="169" actId="11529"/>
          <ac:cxnSpMkLst>
            <pc:docMk/>
            <pc:sldMk cId="3645478630" sldId="268"/>
            <ac:cxnSpMk id="19" creationId="{E30CA954-9125-1493-9F48-E14D0EFC602C}"/>
          </ac:cxnSpMkLst>
        </pc:cxnChg>
        <pc:cxnChg chg="add">
          <ac:chgData name="Asnakew Nega Bizuneh (2517637)" userId="573893ae-0f59-4ebe-b2d9-7f582cb1015d" providerId="ADAL" clId="{2DFB873E-6D76-4EC9-B16A-19117C7F6FFE}" dt="2026-03-10T15:30:47.446" v="226" actId="11529"/>
          <ac:cxnSpMkLst>
            <pc:docMk/>
            <pc:sldMk cId="3645478630" sldId="268"/>
            <ac:cxnSpMk id="22" creationId="{91293FC1-69FB-C57C-83A5-C45F44E81C32}"/>
          </ac:cxnSpMkLst>
        </pc:cxnChg>
        <pc:cxnChg chg="add mod">
          <ac:chgData name="Asnakew Nega Bizuneh (2517637)" userId="573893ae-0f59-4ebe-b2d9-7f582cb1015d" providerId="ADAL" clId="{2DFB873E-6D76-4EC9-B16A-19117C7F6FFE}" dt="2026-03-10T15:35:00.635" v="419" actId="14100"/>
          <ac:cxnSpMkLst>
            <pc:docMk/>
            <pc:sldMk cId="3645478630" sldId="268"/>
            <ac:cxnSpMk id="24" creationId="{EEF76E64-F9DB-F8DC-D577-356A9698DB7B}"/>
          </ac:cxnSpMkLst>
        </pc:cxnChg>
        <pc:cxnChg chg="add">
          <ac:chgData name="Asnakew Nega Bizuneh (2517637)" userId="573893ae-0f59-4ebe-b2d9-7f582cb1015d" providerId="ADAL" clId="{2DFB873E-6D76-4EC9-B16A-19117C7F6FFE}" dt="2026-03-10T15:40:20.565" v="713" actId="11529"/>
          <ac:cxnSpMkLst>
            <pc:docMk/>
            <pc:sldMk cId="3645478630" sldId="268"/>
            <ac:cxnSpMk id="28" creationId="{2BB01E6E-F8E5-8BF5-89D5-5B325AFDB8A5}"/>
          </ac:cxnSpMkLst>
        </pc:cxnChg>
        <pc:cxnChg chg="add">
          <ac:chgData name="Asnakew Nega Bizuneh (2517637)" userId="573893ae-0f59-4ebe-b2d9-7f582cb1015d" providerId="ADAL" clId="{2DFB873E-6D76-4EC9-B16A-19117C7F6FFE}" dt="2026-03-10T15:41:04.139" v="716" actId="11529"/>
          <ac:cxnSpMkLst>
            <pc:docMk/>
            <pc:sldMk cId="3645478630" sldId="268"/>
            <ac:cxnSpMk id="30" creationId="{269ED466-22DD-66D3-5883-956AE6A1FB3F}"/>
          </ac:cxnSpMkLst>
        </pc:cxnChg>
        <pc:cxnChg chg="add mod">
          <ac:chgData name="Asnakew Nega Bizuneh (2517637)" userId="573893ae-0f59-4ebe-b2d9-7f582cb1015d" providerId="ADAL" clId="{2DFB873E-6D76-4EC9-B16A-19117C7F6FFE}" dt="2026-03-10T15:43:09.506" v="739" actId="1076"/>
          <ac:cxnSpMkLst>
            <pc:docMk/>
            <pc:sldMk cId="3645478630" sldId="268"/>
            <ac:cxnSpMk id="32" creationId="{1540D6AE-B327-88F1-00E4-040DBB06F56A}"/>
          </ac:cxnSpMkLst>
        </pc:cxnChg>
        <pc:cxnChg chg="add del">
          <ac:chgData name="Asnakew Nega Bizuneh (2517637)" userId="573893ae-0f59-4ebe-b2d9-7f582cb1015d" providerId="ADAL" clId="{2DFB873E-6D76-4EC9-B16A-19117C7F6FFE}" dt="2026-03-10T15:44:51.375" v="769" actId="11529"/>
          <ac:cxnSpMkLst>
            <pc:docMk/>
            <pc:sldMk cId="3645478630" sldId="268"/>
            <ac:cxnSpMk id="34" creationId="{AC21C44C-311A-C97C-F6A5-B16E5EC2B19D}"/>
          </ac:cxnSpMkLst>
        </pc:cxnChg>
        <pc:cxnChg chg="add">
          <ac:chgData name="Asnakew Nega Bizuneh (2517637)" userId="573893ae-0f59-4ebe-b2d9-7f582cb1015d" providerId="ADAL" clId="{2DFB873E-6D76-4EC9-B16A-19117C7F6FFE}" dt="2026-03-10T15:45:04.792" v="770" actId="11529"/>
          <ac:cxnSpMkLst>
            <pc:docMk/>
            <pc:sldMk cId="3645478630" sldId="268"/>
            <ac:cxnSpMk id="36" creationId="{19EDE3B6-FF32-A2F6-8F88-BB672A4084C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3820271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10/03/2026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r>
              <a:rPr lang="en-GB" sz="2800" dirty="0">
                <a:latin typeface="A"/>
              </a:rPr>
              <a:t>Problem solving and decision        making</a:t>
            </a:r>
            <a:br>
              <a:rPr lang="en-GB" sz="2800" dirty="0">
                <a:latin typeface="A"/>
              </a:rPr>
            </a:br>
            <a:r>
              <a:rPr lang="en-GB" sz="3200" dirty="0">
                <a:latin typeface="A"/>
              </a:rPr>
              <a:t>MODULE CODE –LLCM4004_LON</a:t>
            </a:r>
            <a:br>
              <a:rPr lang="en-GB" sz="3200" dirty="0">
                <a:latin typeface="A"/>
              </a:rPr>
            </a:br>
            <a:r>
              <a:rPr lang="en-GB" sz="3200" dirty="0">
                <a:latin typeface="A"/>
              </a:rPr>
              <a:t>STUDENT NAME –Asnakew Nega Bizuneh</a:t>
            </a:r>
            <a:br>
              <a:rPr lang="en-GB" sz="3200" dirty="0">
                <a:latin typeface="A"/>
              </a:rPr>
            </a:br>
            <a:r>
              <a:rPr lang="en-GB" sz="3200" dirty="0">
                <a:latin typeface="A"/>
              </a:rPr>
              <a:t>STUDENT ID -2517637</a:t>
            </a:r>
            <a:br>
              <a:rPr lang="en-GB" sz="3200" dirty="0">
                <a:latin typeface="A"/>
              </a:rPr>
            </a:br>
            <a:r>
              <a:rPr lang="en-GB" sz="3200" dirty="0">
                <a:latin typeface="A"/>
              </a:rPr>
              <a:t>LECTURER-</a:t>
            </a:r>
            <a:r>
              <a:rPr lang="en-GB" sz="3200" dirty="0" err="1">
                <a:latin typeface="A"/>
              </a:rPr>
              <a:t>Dr.Mustakkima</a:t>
            </a:r>
            <a:r>
              <a:rPr lang="en-GB" sz="3200" dirty="0">
                <a:latin typeface="A"/>
              </a:rPr>
              <a:t> Afrin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p>
          <a:p>
            <a:r>
              <a:rPr lang="en-GB" dirty="0">
                <a:solidFill>
                  <a:srgbClr val="111111"/>
                </a:solidFill>
                <a:latin typeface="Roboto"/>
                <a:ea typeface="Roboto"/>
                <a:cs typeface="Roboto"/>
              </a:rPr>
              <a:t>Green Haven Florists is a small independent flower shop in Norwich, founded in 2016 by Liam and Priya Patel. The business built its reputation on bespoke floral arrangements, eco‑friendly packaging, and strong community connections, attracting walk‑in customers, wedding clients, and local businesses. Recently, the shop has faced falling foot traffic, rising flower and material costs, and growing competition from online retailers and new local florists, prompting the need to reassess its business model and understand the causes of declining sales.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298268"/>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in-2016</a:t>
            </a:r>
          </a:p>
          <a:p>
            <a:pPr marL="342900" indent="-342900">
              <a:buFont typeface="Arial" charset="2"/>
              <a:buChar char="•"/>
            </a:pPr>
            <a:r>
              <a:rPr lang="en-GB" b="1" dirty="0"/>
              <a:t>Owners: -Liam  and Priya Patel (co‑founders and partners)</a:t>
            </a:r>
          </a:p>
          <a:p>
            <a:r>
              <a:rPr lang="en-GB" b="1" dirty="0"/>
              <a:t> .Sells :-Wedding floral packages, seasonal and event </a:t>
            </a:r>
            <a:r>
              <a:rPr lang="en-GB" b="1"/>
              <a:t>based                     arrangement.</a:t>
            </a:r>
            <a:endParaRPr lang="en-GB" b="1" dirty="0"/>
          </a:p>
          <a:p>
            <a:r>
              <a:rPr lang="en-GB" b="1" dirty="0">
                <a:ea typeface="+mn-lt"/>
                <a:cs typeface="+mn-lt"/>
              </a:rPr>
              <a:t>.strong community ties-High‑quality, artistic floral designs</a:t>
            </a:r>
          </a:p>
          <a:p>
            <a:r>
              <a:rPr lang="en-GB" b="1" dirty="0">
                <a:ea typeface="+mn-lt"/>
                <a:cs typeface="+mn-lt"/>
              </a:rPr>
              <a:t>.location :-high street of store in Norwich .</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1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a:t>
            </a:r>
            <a:r>
              <a:rPr lang="en-GB" sz="2800" dirty="0"/>
              <a:t>30% drop in in-store sales</a:t>
            </a:r>
          </a:p>
          <a:p>
            <a:r>
              <a:rPr lang="en-GB" sz="2800" dirty="0">
                <a:solidFill>
                  <a:schemeClr val="tx1"/>
                </a:solidFill>
              </a:rPr>
              <a:t>Where:-</a:t>
            </a:r>
            <a:r>
              <a:rPr lang="en-GB" sz="2800" dirty="0"/>
              <a:t> Norwich high street store</a:t>
            </a:r>
          </a:p>
          <a:p>
            <a:r>
              <a:rPr lang="en-GB" sz="2800" dirty="0"/>
              <a:t>why: Footfall decline, competition, rising costs, digital weaknesses.</a:t>
            </a:r>
          </a:p>
          <a:p>
            <a:r>
              <a:rPr lang="en-GB" sz="2800" dirty="0"/>
              <a:t>When: over 12 months</a:t>
            </a:r>
          </a:p>
          <a:p>
            <a:r>
              <a:rPr lang="en-GB" sz="2800" dirty="0"/>
              <a:t>How :-shift online competitors, outdated digital presence.</a:t>
            </a:r>
          </a:p>
          <a:p>
            <a:r>
              <a:rPr lang="en-GB" sz="2800" dirty="0"/>
              <a:t>How much-Revenue loss and higher costs</a:t>
            </a:r>
          </a:p>
          <a:p>
            <a:endParaRPr lang="en-GB" sz="2800" dirty="0"/>
          </a:p>
          <a:p>
            <a:endParaRPr lang="en-GB" sz="2800" dirty="0"/>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u="sng" dirty="0">
                <a:solidFill>
                  <a:srgbClr val="FF0000"/>
                </a:solidFill>
              </a:rPr>
              <a:t>POLITICAL</a:t>
            </a:r>
            <a:r>
              <a:rPr lang="en-GB" b="1" dirty="0"/>
              <a:t>-	Import regulations and post‑Brexit trade changes affect the cost and availability of imported flowers such as orchids and tulips. Additional customs checks and tariffs increase wholesale prices.</a:t>
            </a:r>
          </a:p>
          <a:p>
            <a:r>
              <a:rPr lang="en-GB" b="1" u="sng" dirty="0">
                <a:solidFill>
                  <a:srgbClr val="FF0000"/>
                </a:solidFill>
              </a:rPr>
              <a:t>ECONOMIC</a:t>
            </a:r>
            <a:r>
              <a:rPr lang="en-GB" b="1" dirty="0"/>
              <a:t>-Inflation and rising operational costs have increased the price of fresh flowers, utilities, rent, and sustainable packaging. This reduces profit margins.</a:t>
            </a:r>
          </a:p>
          <a:p>
            <a:r>
              <a:rPr lang="en-GB" b="1" u="sng" dirty="0">
                <a:solidFill>
                  <a:srgbClr val="FF0000"/>
                </a:solidFill>
              </a:rPr>
              <a:t>SOCIAL</a:t>
            </a:r>
            <a:r>
              <a:rPr lang="en-GB" b="1" dirty="0"/>
              <a:t>-Shift in consumer behaviour toward online shopping means fewer walk‑in customers and greater expectations for fast delivery and digital convenience.</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a:bodyPr>
          <a:lstStyle/>
          <a:p>
            <a:r>
              <a:rPr lang="en-GB" b="1" dirty="0">
                <a:solidFill>
                  <a:srgbClr val="FF0000"/>
                </a:solidFill>
              </a:rPr>
              <a:t>TECHNOLOGICAL</a:t>
            </a:r>
            <a:r>
              <a:rPr lang="en-GB" b="1" dirty="0"/>
              <a:t>-Outdated website makes online ordering difficult, reducing conversion rates and discouraging repeat customers.</a:t>
            </a:r>
          </a:p>
          <a:p>
            <a:endParaRPr lang="en-GB" b="1" dirty="0"/>
          </a:p>
          <a:p>
            <a:endParaRPr lang="en-GB" b="1" dirty="0"/>
          </a:p>
          <a:p>
            <a:r>
              <a:rPr lang="en-GB" b="1" dirty="0">
                <a:solidFill>
                  <a:srgbClr val="FF0000"/>
                </a:solidFill>
              </a:rPr>
              <a:t>LEGAL-</a:t>
            </a:r>
            <a:r>
              <a:rPr lang="en-GB" b="1" dirty="0"/>
              <a:t>Consumer protection laws require clear pricing, refund policies, and reliable delivery—areas where online competitors often excel.</a:t>
            </a:r>
          </a:p>
          <a:p>
            <a:r>
              <a:rPr lang="en-GB" b="1" dirty="0"/>
              <a:t>Environmental regulations may increase pressure to maintain sustainable</a:t>
            </a:r>
          </a:p>
          <a:p>
            <a:r>
              <a:rPr lang="en-GB" b="1" dirty="0"/>
              <a:t> practices, which are already costly for Green Haven.</a:t>
            </a:r>
          </a:p>
          <a:p>
            <a:pPr marL="0" indent="0">
              <a:buNone/>
            </a:pPr>
            <a:r>
              <a:rPr lang="en-GB" b="1" dirty="0"/>
              <a:t> </a:t>
            </a:r>
            <a:r>
              <a:rPr lang="en-GB" b="1" dirty="0">
                <a:solidFill>
                  <a:srgbClr val="FF0000"/>
                </a:solidFill>
              </a:rPr>
              <a:t> -ENVIRONMENTAL -	</a:t>
            </a:r>
            <a:r>
              <a:rPr lang="en-GB" dirty="0">
                <a:solidFill>
                  <a:schemeClr val="tx1"/>
                </a:solidFill>
              </a:rPr>
              <a:t>Seasonal availability and climate change affect the supply and cost of flowers, especially imported varieties.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5825722"/>
          </a:xfrm>
        </p:spPr>
        <p:txBody>
          <a:bodyPr/>
          <a:lstStyle/>
          <a:p>
            <a:r>
              <a:rPr lang="en-US" b="1" dirty="0">
                <a:solidFill>
                  <a:srgbClr val="FF0000"/>
                </a:solidFill>
              </a:rPr>
              <a:t>Effect:-</a:t>
            </a:r>
            <a:r>
              <a:rPr lang="en-GB" b="1" dirty="0">
                <a:solidFill>
                  <a:schemeClr val="tx1">
                    <a:lumMod val="50000"/>
                    <a:lumOff val="50000"/>
                  </a:schemeClr>
                </a:solidFill>
              </a:rPr>
              <a:t>Drop in Sales at Green Haven Florists (30% decline in in‑store sales)</a:t>
            </a:r>
          </a:p>
          <a:p>
            <a:r>
              <a:rPr lang="en-GB" b="1" dirty="0">
                <a:solidFill>
                  <a:schemeClr val="tx1">
                    <a:lumMod val="50000"/>
                    <a:lumOff val="50000"/>
                  </a:schemeClr>
                </a:solidFill>
              </a:rPr>
              <a:t>                         </a:t>
            </a:r>
            <a:r>
              <a:rPr lang="en-GB" b="1" u="sng" dirty="0">
                <a:solidFill>
                  <a:srgbClr val="FF0000"/>
                </a:solidFill>
              </a:rPr>
              <a:t>cause:-</a:t>
            </a:r>
          </a:p>
          <a:p>
            <a:r>
              <a:rPr lang="en-GB" b="1" u="sng" dirty="0">
                <a:solidFill>
                  <a:srgbClr val="FF0000"/>
                </a:solidFill>
              </a:rPr>
              <a:t>                           </a:t>
            </a:r>
            <a:r>
              <a:rPr lang="en-GB" b="1" dirty="0">
                <a:solidFill>
                  <a:schemeClr val="accent5">
                    <a:lumMod val="50000"/>
                  </a:schemeClr>
                </a:solidFill>
              </a:rPr>
              <a:t>1.customer</a:t>
            </a:r>
            <a:r>
              <a:rPr lang="en-GB" b="1" dirty="0">
                <a:solidFill>
                  <a:schemeClr val="tx1">
                    <a:lumMod val="50000"/>
                    <a:lumOff val="50000"/>
                  </a:schemeClr>
                </a:solidFill>
              </a:rPr>
              <a:t>:-Shift toward online shopping and home delivery.</a:t>
            </a:r>
          </a:p>
          <a:p>
            <a:r>
              <a:rPr lang="en-GB" b="1" dirty="0">
                <a:solidFill>
                  <a:schemeClr val="tx1">
                    <a:lumMod val="50000"/>
                    <a:lumOff val="50000"/>
                  </a:schemeClr>
                </a:solidFill>
              </a:rPr>
              <a:t>   </a:t>
            </a:r>
            <a:r>
              <a:rPr lang="en-GB" b="1" dirty="0">
                <a:solidFill>
                  <a:srgbClr val="002060"/>
                </a:solidFill>
              </a:rPr>
              <a:t>2. Competition</a:t>
            </a:r>
            <a:r>
              <a:rPr lang="en-GB" b="1" dirty="0">
                <a:solidFill>
                  <a:schemeClr val="tx1">
                    <a:lumMod val="50000"/>
                    <a:lumOff val="50000"/>
                  </a:schemeClr>
                </a:solidFill>
              </a:rPr>
              <a:t>:-Online flower retailers offering discounts and same‑day delivery.</a:t>
            </a:r>
          </a:p>
          <a:p>
            <a:r>
              <a:rPr lang="en-US" b="1" dirty="0">
                <a:solidFill>
                  <a:schemeClr val="tx1">
                    <a:lumMod val="50000"/>
                    <a:lumOff val="50000"/>
                  </a:schemeClr>
                </a:solidFill>
              </a:rPr>
              <a:t>                                        </a:t>
            </a:r>
            <a:r>
              <a:rPr lang="en-US" b="1" dirty="0">
                <a:solidFill>
                  <a:schemeClr val="bg2">
                    <a:lumMod val="50000"/>
                  </a:schemeClr>
                </a:solidFill>
              </a:rPr>
              <a:t>3</a:t>
            </a:r>
            <a:r>
              <a:rPr lang="en-US" b="1" dirty="0">
                <a:solidFill>
                  <a:schemeClr val="tx1">
                    <a:lumMod val="50000"/>
                    <a:lumOff val="50000"/>
                  </a:schemeClr>
                </a:solidFill>
              </a:rPr>
              <a:t>.</a:t>
            </a:r>
            <a:r>
              <a:rPr lang="en-US" b="1" u="sng" dirty="0">
                <a:solidFill>
                  <a:schemeClr val="bg2">
                    <a:lumMod val="50000"/>
                  </a:schemeClr>
                </a:solidFill>
              </a:rPr>
              <a:t>T</a:t>
            </a:r>
            <a:r>
              <a:rPr lang="en-GB" b="1" u="sng" dirty="0">
                <a:solidFill>
                  <a:schemeClr val="bg2">
                    <a:lumMod val="50000"/>
                  </a:schemeClr>
                </a:solidFill>
              </a:rPr>
              <a:t>technology / Digital</a:t>
            </a:r>
            <a:r>
              <a:rPr lang="en-GB" b="1" dirty="0">
                <a:solidFill>
                  <a:schemeClr val="bg2">
                    <a:lumMod val="50000"/>
                  </a:schemeClr>
                </a:solidFill>
              </a:rPr>
              <a:t>:-</a:t>
            </a:r>
            <a:r>
              <a:rPr lang="en-GB" b="1" dirty="0">
                <a:solidFill>
                  <a:schemeClr val="tx1">
                    <a:lumMod val="50000"/>
                    <a:lumOff val="50000"/>
                  </a:schemeClr>
                </a:solidFill>
              </a:rPr>
              <a:t>Weak social media presence and inconsistent posting </a:t>
            </a:r>
          </a:p>
          <a:p>
            <a:r>
              <a:rPr lang="en-GB" b="1" dirty="0">
                <a:solidFill>
                  <a:schemeClr val="tx1">
                    <a:lumMod val="50000"/>
                    <a:lumOff val="50000"/>
                  </a:schemeClr>
                </a:solidFill>
              </a:rPr>
              <a:t>                                            </a:t>
            </a:r>
            <a:r>
              <a:rPr lang="en-GB" b="1" dirty="0">
                <a:solidFill>
                  <a:srgbClr val="FF0000"/>
                </a:solidFill>
              </a:rPr>
              <a:t>4. </a:t>
            </a:r>
            <a:r>
              <a:rPr lang="en-GB" b="1" u="sng" dirty="0">
                <a:solidFill>
                  <a:srgbClr val="FF0000"/>
                </a:solidFill>
              </a:rPr>
              <a:t>Environment / External Factors</a:t>
            </a:r>
            <a:r>
              <a:rPr lang="en-GB" b="1" dirty="0">
                <a:solidFill>
                  <a:schemeClr val="tx1">
                    <a:lumMod val="50000"/>
                    <a:lumOff val="50000"/>
                  </a:schemeClr>
                </a:solidFill>
              </a:rPr>
              <a:t>:- Decline of the local high street due to business closures </a:t>
            </a:r>
          </a:p>
          <a:p>
            <a:r>
              <a:rPr lang="en-GB" b="1" dirty="0">
                <a:solidFill>
                  <a:schemeClr val="tx1">
                    <a:lumMod val="50000"/>
                    <a:lumOff val="50000"/>
                  </a:schemeClr>
                </a:solidFill>
              </a:rPr>
              <a:t>                    </a:t>
            </a:r>
            <a:r>
              <a:rPr lang="en-GB" b="1" u="sng" dirty="0">
                <a:solidFill>
                  <a:srgbClr val="002060"/>
                </a:solidFill>
              </a:rPr>
              <a:t>5. Materials / Suppliers</a:t>
            </a:r>
            <a:r>
              <a:rPr lang="en-GB" b="1" dirty="0">
                <a:solidFill>
                  <a:schemeClr val="tx1">
                    <a:lumMod val="50000"/>
                    <a:lumOff val="50000"/>
                  </a:schemeClr>
                </a:solidFill>
              </a:rPr>
              <a:t>:-Increased cost of sustainable packaging materials</a:t>
            </a:r>
          </a:p>
          <a:p>
            <a:r>
              <a:rPr lang="en-GB" b="1" dirty="0">
                <a:solidFill>
                  <a:schemeClr val="tx1">
                    <a:lumMod val="50000"/>
                    <a:lumOff val="50000"/>
                  </a:schemeClr>
                </a:solidFill>
              </a:rPr>
              <a:t>         </a:t>
            </a:r>
            <a:r>
              <a:rPr lang="en-GB" b="1" dirty="0">
                <a:solidFill>
                  <a:srgbClr val="FF0000"/>
                </a:solidFill>
              </a:rPr>
              <a:t>6</a:t>
            </a:r>
            <a:r>
              <a:rPr lang="en-GB" b="1" dirty="0">
                <a:solidFill>
                  <a:schemeClr val="tx1">
                    <a:lumMod val="50000"/>
                    <a:lumOff val="50000"/>
                  </a:schemeClr>
                </a:solidFill>
              </a:rPr>
              <a:t>.</a:t>
            </a:r>
            <a:r>
              <a:rPr lang="en-GB" b="1" u="sng" dirty="0">
                <a:solidFill>
                  <a:srgbClr val="C00000"/>
                </a:solidFill>
              </a:rPr>
              <a:t>Methods / Processes</a:t>
            </a:r>
            <a:r>
              <a:rPr lang="en-GB" b="1" dirty="0">
                <a:solidFill>
                  <a:schemeClr val="tx1">
                    <a:lumMod val="50000"/>
                    <a:lumOff val="50000"/>
                  </a:schemeClr>
                </a:solidFill>
              </a:rPr>
              <a:t>:-Traditional business model not adapted to digital trends.</a:t>
            </a:r>
          </a:p>
          <a:p>
            <a:endParaRPr lang="en-US" b="1" dirty="0">
              <a:solidFill>
                <a:schemeClr val="tx1">
                  <a:lumMod val="50000"/>
                  <a:lumOff val="50000"/>
                </a:schemeClr>
              </a:solidFill>
            </a:endParaRPr>
          </a:p>
          <a:p>
            <a:r>
              <a:rPr lang="en-US" b="1" dirty="0">
                <a:solidFill>
                  <a:schemeClr val="tx1">
                    <a:lumMod val="50000"/>
                    <a:lumOff val="50000"/>
                  </a:schemeClr>
                </a:solidFill>
              </a:rPr>
              <a:t>                      </a:t>
            </a:r>
            <a:r>
              <a:rPr lang="en-GB" b="1" dirty="0">
                <a:solidFill>
                  <a:srgbClr val="7030A0"/>
                </a:solidFill>
              </a:rPr>
              <a:t>7. People / Internal Factors</a:t>
            </a:r>
            <a:r>
              <a:rPr lang="en-GB" b="1" dirty="0">
                <a:solidFill>
                  <a:schemeClr val="tx1">
                    <a:lumMod val="50000"/>
                    <a:lumOff val="50000"/>
                  </a:schemeClr>
                </a:solidFill>
              </a:rPr>
              <a:t>:-Liam and Priya have limited digital marketing    expertise</a:t>
            </a:r>
            <a:endParaRPr lang="en-US" b="1" dirty="0">
              <a:solidFill>
                <a:schemeClr val="tx1">
                  <a:lumMod val="50000"/>
                  <a:lumOff val="50000"/>
                </a:schemeClr>
              </a:solidFill>
            </a:endParaRPr>
          </a:p>
        </p:txBody>
      </p:sp>
      <p:cxnSp>
        <p:nvCxnSpPr>
          <p:cNvPr id="5" name="Straight Connector 4">
            <a:extLst>
              <a:ext uri="{FF2B5EF4-FFF2-40B4-BE49-F238E27FC236}">
                <a16:creationId xmlns:a16="http://schemas.microsoft.com/office/drawing/2014/main" id="{E662E535-789C-ABD4-F95C-FEAEE343D0C0}"/>
              </a:ext>
            </a:extLst>
          </p:cNvPr>
          <p:cNvCxnSpPr>
            <a:cxnSpLocks/>
          </p:cNvCxnSpPr>
          <p:nvPr/>
        </p:nvCxnSpPr>
        <p:spPr>
          <a:xfrm>
            <a:off x="511629" y="1861458"/>
            <a:ext cx="0" cy="4212771"/>
          </a:xfrm>
          <a:prstGeom prst="line">
            <a:avLst/>
          </a:prstGeom>
        </p:spPr>
        <p:style>
          <a:lnRef idx="1">
            <a:schemeClr val="dk1"/>
          </a:lnRef>
          <a:fillRef idx="0">
            <a:schemeClr val="dk1"/>
          </a:fillRef>
          <a:effectRef idx="0">
            <a:schemeClr val="dk1"/>
          </a:effectRef>
          <a:fontRef idx="minor">
            <a:schemeClr val="tx1"/>
          </a:fontRef>
        </p:style>
      </p:cxnSp>
      <p:cxnSp>
        <p:nvCxnSpPr>
          <p:cNvPr id="10" name="Connector: Elbow 9">
            <a:extLst>
              <a:ext uri="{FF2B5EF4-FFF2-40B4-BE49-F238E27FC236}">
                <a16:creationId xmlns:a16="http://schemas.microsoft.com/office/drawing/2014/main" id="{06E1E0AE-6329-B838-470C-A9020246BF43}"/>
              </a:ext>
            </a:extLst>
          </p:cNvPr>
          <p:cNvCxnSpPr/>
          <p:nvPr/>
        </p:nvCxnSpPr>
        <p:spPr>
          <a:xfrm>
            <a:off x="609600" y="1524000"/>
            <a:ext cx="685800" cy="7620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B33F266-A059-586B-B496-996FB41A29B0}"/>
              </a:ext>
            </a:extLst>
          </p:cNvPr>
          <p:cNvCxnSpPr/>
          <p:nvPr/>
        </p:nvCxnSpPr>
        <p:spPr>
          <a:xfrm>
            <a:off x="613122" y="1861458"/>
            <a:ext cx="178525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Connector: Elbow 15">
            <a:extLst>
              <a:ext uri="{FF2B5EF4-FFF2-40B4-BE49-F238E27FC236}">
                <a16:creationId xmlns:a16="http://schemas.microsoft.com/office/drawing/2014/main" id="{2AC14CD1-8848-4411-9782-6208A3D9BD64}"/>
              </a:ext>
            </a:extLst>
          </p:cNvPr>
          <p:cNvCxnSpPr>
            <a:cxnSpLocks/>
          </p:cNvCxnSpPr>
          <p:nvPr/>
        </p:nvCxnSpPr>
        <p:spPr>
          <a:xfrm>
            <a:off x="718457" y="2852057"/>
            <a:ext cx="2703180" cy="357475"/>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1293FC1-69FB-C57C-83A5-C45F44E81C32}"/>
              </a:ext>
            </a:extLst>
          </p:cNvPr>
          <p:cNvCxnSpPr/>
          <p:nvPr/>
        </p:nvCxnSpPr>
        <p:spPr>
          <a:xfrm>
            <a:off x="609600" y="3209532"/>
            <a:ext cx="10885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EEF76E64-F9DB-F8DC-D577-356A9698DB7B}"/>
              </a:ext>
            </a:extLst>
          </p:cNvPr>
          <p:cNvCxnSpPr>
            <a:cxnSpLocks/>
          </p:cNvCxnSpPr>
          <p:nvPr/>
        </p:nvCxnSpPr>
        <p:spPr>
          <a:xfrm rot="16200000" flipH="1">
            <a:off x="3289599" y="3341570"/>
            <a:ext cx="521811" cy="25773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BB01E6E-F8E5-8BF5-89D5-5B325AFDB8A5}"/>
              </a:ext>
            </a:extLst>
          </p:cNvPr>
          <p:cNvCxnSpPr/>
          <p:nvPr/>
        </p:nvCxnSpPr>
        <p:spPr>
          <a:xfrm>
            <a:off x="4539343" y="3967843"/>
            <a:ext cx="0" cy="5388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269ED466-22DD-66D3-5883-956AE6A1FB3F}"/>
              </a:ext>
            </a:extLst>
          </p:cNvPr>
          <p:cNvCxnSpPr/>
          <p:nvPr/>
        </p:nvCxnSpPr>
        <p:spPr>
          <a:xfrm>
            <a:off x="609600" y="5094514"/>
            <a:ext cx="5987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Connector: Elbow 31">
            <a:extLst>
              <a:ext uri="{FF2B5EF4-FFF2-40B4-BE49-F238E27FC236}">
                <a16:creationId xmlns:a16="http://schemas.microsoft.com/office/drawing/2014/main" id="{1540D6AE-B327-88F1-00E4-040DBB06F56A}"/>
              </a:ext>
            </a:extLst>
          </p:cNvPr>
          <p:cNvCxnSpPr/>
          <p:nvPr/>
        </p:nvCxnSpPr>
        <p:spPr>
          <a:xfrm>
            <a:off x="1416904" y="5129037"/>
            <a:ext cx="718458" cy="56605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Connector: Elbow 35">
            <a:extLst>
              <a:ext uri="{FF2B5EF4-FFF2-40B4-BE49-F238E27FC236}">
                <a16:creationId xmlns:a16="http://schemas.microsoft.com/office/drawing/2014/main" id="{19EDE3B6-FF32-A2F6-8F88-BB672A4084CE}"/>
              </a:ext>
            </a:extLst>
          </p:cNvPr>
          <p:cNvCxnSpPr/>
          <p:nvPr/>
        </p:nvCxnSpPr>
        <p:spPr>
          <a:xfrm rot="16200000" flipH="1">
            <a:off x="2374847" y="1972074"/>
            <a:ext cx="250371" cy="20330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Florists’ decline in sales is the result of reduced high‑street foot traffic, rising costs, and stronger competition from both online retailers and new local florists. Internal challenges—such as an outdated website and limited digital marketing—have made it harder for the business to meet modern customer expectations. Despite these issues, the shop’s strong reputation, sustainability focus, and community ties provide a solid foundation for recovery if strategic improvements are made.</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sz="1800" dirty="0">
                <a:solidFill>
                  <a:schemeClr val="tx1">
                    <a:lumMod val="50000"/>
                    <a:lumOff val="50000"/>
                  </a:schemeClr>
                </a:solidFill>
              </a:rPr>
              <a:t>Kotler, P. and Keller, K. (2016) </a:t>
            </a:r>
            <a:r>
              <a:rPr lang="en-GB" sz="1800" i="1" dirty="0">
                <a:solidFill>
                  <a:schemeClr val="tx1">
                    <a:lumMod val="50000"/>
                    <a:lumOff val="50000"/>
                  </a:schemeClr>
                </a:solidFill>
              </a:rPr>
              <a:t>Marketing Management</a:t>
            </a:r>
            <a:r>
              <a:rPr lang="en-GB" sz="1800" dirty="0">
                <a:solidFill>
                  <a:schemeClr val="tx1">
                    <a:lumMod val="50000"/>
                    <a:lumOff val="50000"/>
                  </a:schemeClr>
                </a:solidFill>
              </a:rPr>
              <a:t>. 15th </a:t>
            </a:r>
            <a:r>
              <a:rPr lang="en-GB" sz="1800" dirty="0" err="1">
                <a:solidFill>
                  <a:schemeClr val="tx1">
                    <a:lumMod val="50000"/>
                    <a:lumOff val="50000"/>
                  </a:schemeClr>
                </a:solidFill>
              </a:rPr>
              <a:t>edn</a:t>
            </a:r>
            <a:r>
              <a:rPr lang="en-GB" sz="1800" dirty="0">
                <a:solidFill>
                  <a:schemeClr val="tx1">
                    <a:lumMod val="50000"/>
                    <a:lumOff val="50000"/>
                  </a:schemeClr>
                </a:solidFill>
              </a:rPr>
              <a:t>. Harlow: Pearson</a:t>
            </a:r>
            <a:r>
              <a:rPr lang="en-GB" sz="1800" dirty="0"/>
              <a:t>.</a:t>
            </a:r>
          </a:p>
          <a:p>
            <a:r>
              <a:rPr lang="en-GB" sz="1800" dirty="0">
                <a:solidFill>
                  <a:schemeClr val="tx1">
                    <a:lumMod val="50000"/>
                    <a:lumOff val="50000"/>
                  </a:schemeClr>
                </a:solidFill>
                <a:latin typeface="Roboto"/>
                <a:ea typeface="Roboto"/>
                <a:cs typeface="Roboto"/>
              </a:rPr>
              <a:t>Deloitte (2023) Retail Industry Outlook: Competing in a Digital‑First Marketplace. London: Deloitte Insights.</a:t>
            </a:r>
          </a:p>
          <a:p>
            <a:r>
              <a:rPr lang="en-GB" sz="1800" dirty="0"/>
              <a:t>Smith, J. (2021) ‘Consumer behaviour in online retail’, </a:t>
            </a:r>
            <a:r>
              <a:rPr lang="en-GB" sz="1800" i="1" dirty="0"/>
              <a:t>Journal of Marketing Research</a:t>
            </a:r>
            <a:r>
              <a:rPr lang="en-GB" sz="1800" dirty="0"/>
              <a:t>,12(3), pp. 45–60.</a:t>
            </a:r>
          </a:p>
          <a:p>
            <a:r>
              <a:rPr lang="en-GB" sz="1800" dirty="0">
                <a:solidFill>
                  <a:schemeClr val="tx1">
                    <a:lumMod val="50000"/>
                    <a:lumOff val="50000"/>
                  </a:schemeClr>
                </a:solidFill>
                <a:latin typeface="Roboto"/>
                <a:ea typeface="Roboto"/>
                <a:cs typeface="Roboto"/>
              </a:rPr>
              <a:t>McKinsey &amp; Company (2022) Digital Transformation for Small and Medium‑Sized Enterprises. New York: McKinsey Global Institute.</a:t>
            </a:r>
          </a:p>
          <a:p>
            <a:r>
              <a:rPr lang="en-GB" sz="1800" dirty="0">
                <a:solidFill>
                  <a:schemeClr val="tx1">
                    <a:lumMod val="50000"/>
                    <a:lumOff val="50000"/>
                  </a:schemeClr>
                </a:solidFill>
                <a:latin typeface="Roboto"/>
                <a:ea typeface="Roboto"/>
                <a:cs typeface="Roboto"/>
              </a:rPr>
              <a:t>PwC (2023) UK Retail Outlook: Inflation, Supply Chain Pressures and Consumer Behaviour. London: PwC.</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3b09c2dcc91e8af21fa58435560055a1">
  <xsd:schema xmlns:xsd="http://www.w3.org/2001/XMLSchema" xmlns:xs="http://www.w3.org/2001/XMLSchema" xmlns:p="http://schemas.microsoft.com/office/2006/metadata/properties" xmlns:ns3="b4f9f7ee-5770-4a14-8925-17f3d16e50b7" targetNamespace="http://schemas.microsoft.com/office/2006/metadata/properties" ma:root="true" ma:fieldsID="9ef792b521a45ffb2c1e6a98cce2c92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7ABD8A-F5CB-4356-A732-352B8DC0FB4D}">
  <ds:schemaRefs>
    <ds:schemaRef ds:uri="http://schemas.openxmlformats.org/package/2006/metadata/core-properties"/>
    <ds:schemaRef ds:uri="http://schemas.microsoft.com/office/infopath/2007/PartnerControls"/>
    <ds:schemaRef ds:uri="http://purl.org/dc/terms/"/>
    <ds:schemaRef ds:uri="http://purl.org/dc/elements/1.1/"/>
    <ds:schemaRef ds:uri="http://schemas.microsoft.com/office/2006/metadata/properties"/>
    <ds:schemaRef ds:uri="http://purl.org/dc/dcmitype/"/>
    <ds:schemaRef ds:uri="http://schemas.microsoft.com/office/2006/documentManagement/types"/>
    <ds:schemaRef ds:uri="b4f9f7ee-5770-4a14-8925-17f3d16e50b7"/>
    <ds:schemaRef ds:uri="http://www.w3.org/XML/1998/namespace"/>
  </ds:schemaRefs>
</ds:datastoreItem>
</file>

<file path=customXml/itemProps2.xml><?xml version="1.0" encoding="utf-8"?>
<ds:datastoreItem xmlns:ds="http://schemas.openxmlformats.org/officeDocument/2006/customXml" ds:itemID="{A7E165F1-B1D6-4A2E-B522-77D8CDA0700F}">
  <ds:schemaRefs>
    <ds:schemaRef ds:uri="http://schemas.microsoft.com/sharepoint/v3/contenttype/forms"/>
  </ds:schemaRefs>
</ds:datastoreItem>
</file>

<file path=customXml/itemProps3.xml><?xml version="1.0" encoding="utf-8"?>
<ds:datastoreItem xmlns:ds="http://schemas.openxmlformats.org/officeDocument/2006/customXml" ds:itemID="{5AAE4952-E1E3-4F0D-BBD2-5FF9916ED8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8824</TotalTime>
  <Words>812</Words>
  <Application>Microsoft Office PowerPoint</Application>
  <PresentationFormat>Widescreen</PresentationFormat>
  <Paragraphs>63</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–LLCM4004_LON STUDENT NAME –Asnakew Nega Bizuneh STUDENT ID -2517637 LECTURER-Dr.Mustakkima Afrin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Asnakew Nega Bizuneh (2517637)</cp:lastModifiedBy>
  <cp:revision>91</cp:revision>
  <dcterms:created xsi:type="dcterms:W3CDTF">2024-10-08T15:58:04Z</dcterms:created>
  <dcterms:modified xsi:type="dcterms:W3CDTF">2026-03-10T16:10:17Z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