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6" r:id="rId1"/>
  </p:sldMasterIdLst>
  <p:notesMasterIdLst>
    <p:notesMasterId r:id="rId51"/>
  </p:notesMasterIdLst>
  <p:sldIdLst>
    <p:sldId id="261" r:id="rId2"/>
    <p:sldId id="262" r:id="rId3"/>
    <p:sldId id="263" r:id="rId4"/>
    <p:sldId id="264" r:id="rId5"/>
    <p:sldId id="265" r:id="rId6"/>
    <p:sldId id="266" r:id="rId7"/>
    <p:sldId id="267" r:id="rId8"/>
    <p:sldId id="268" r:id="rId9"/>
    <p:sldId id="271" r:id="rId10"/>
    <p:sldId id="272" r:id="rId11"/>
    <p:sldId id="273" r:id="rId12"/>
    <p:sldId id="269" r:id="rId13"/>
    <p:sldId id="258" r:id="rId14"/>
    <p:sldId id="259" r:id="rId15"/>
    <p:sldId id="274" r:id="rId16"/>
    <p:sldId id="275" r:id="rId17"/>
    <p:sldId id="276" r:id="rId18"/>
    <p:sldId id="277" r:id="rId19"/>
    <p:sldId id="278" r:id="rId20"/>
    <p:sldId id="279" r:id="rId21"/>
    <p:sldId id="280" r:id="rId22"/>
    <p:sldId id="281" r:id="rId23"/>
    <p:sldId id="282" r:id="rId24"/>
    <p:sldId id="313" r:id="rId25"/>
    <p:sldId id="256" r:id="rId26"/>
    <p:sldId id="257" r:id="rId27"/>
    <p:sldId id="286" r:id="rId28"/>
    <p:sldId id="287" r:id="rId29"/>
    <p:sldId id="260" r:id="rId30"/>
    <p:sldId id="289" r:id="rId31"/>
    <p:sldId id="291" r:id="rId32"/>
    <p:sldId id="293" r:id="rId33"/>
    <p:sldId id="295" r:id="rId34"/>
    <p:sldId id="296" r:id="rId35"/>
    <p:sldId id="299" r:id="rId36"/>
    <p:sldId id="300" r:id="rId37"/>
    <p:sldId id="301" r:id="rId38"/>
    <p:sldId id="302" r:id="rId39"/>
    <p:sldId id="303" r:id="rId40"/>
    <p:sldId id="304" r:id="rId41"/>
    <p:sldId id="305" r:id="rId42"/>
    <p:sldId id="306" r:id="rId43"/>
    <p:sldId id="307" r:id="rId44"/>
    <p:sldId id="308" r:id="rId45"/>
    <p:sldId id="309" r:id="rId46"/>
    <p:sldId id="310" r:id="rId47"/>
    <p:sldId id="311" r:id="rId48"/>
    <p:sldId id="270" r:id="rId49"/>
    <p:sldId id="31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27"/>
    <p:restoredTop sz="94567"/>
  </p:normalViewPr>
  <p:slideViewPr>
    <p:cSldViewPr snapToGrid="0">
      <p:cViewPr varScale="1">
        <p:scale>
          <a:sx n="102" d="100"/>
          <a:sy n="102" d="100"/>
        </p:scale>
        <p:origin x="46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6F77AF-AB49-8741-BACE-3ADF695ACEA2}" type="datetimeFigureOut">
              <a:rPr lang="en-US" smtClean="0"/>
              <a:t>3/4/24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2CD444-7D1F-414A-B4D9-584FDEC438F9}" type="slidenum">
              <a:rPr lang="en-US" smtClean="0"/>
              <a:t>‹#›</a:t>
            </a:fld>
            <a:endParaRPr lang="en-US"/>
          </a:p>
        </p:txBody>
      </p:sp>
    </p:spTree>
    <p:extLst>
      <p:ext uri="{BB962C8B-B14F-4D97-AF65-F5344CB8AC3E}">
        <p14:creationId xmlns:p14="http://schemas.microsoft.com/office/powerpoint/2010/main" val="109348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uowtsd-my.sharepoint.com/:v:/r/personal/2318274_student_uwtsd_ac_uk/Documents/Recordings/Meeting-20240304_202427-Meeting%20Recording.mp4?csf=1&amp;web=1&amp;e=P5wRiV&amp;nav=eyJwbGF5YmFja09wdGlvbnMiOnt9LCJyZWZlcnJhbEluZm8iOnsicmVmZXJyYWxBcHAiOiJTdHJlYW1XZWJBcHAiLCJyZWZlcnJhbE1vZGUiOiJtaXMiLCJyZWZlcnJhbFZpZXciOiJwb3N0cm9sbC1jb3B5bGluayIsInJlZmVycmFsUGxheWJhY2tTZXNzaW9uSWQiOiIxODA5MzUyYy03OTI4LTRlNGEtOThjMS0wZDg3NWZiZDBmN2IifX0%3D"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13</a:t>
            </a:fld>
            <a:endParaRPr lang="en-US"/>
          </a:p>
        </p:txBody>
      </p:sp>
    </p:spTree>
    <p:extLst>
      <p:ext uri="{BB962C8B-B14F-4D97-AF65-F5344CB8AC3E}">
        <p14:creationId xmlns:p14="http://schemas.microsoft.com/office/powerpoint/2010/main" val="3015776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14</a:t>
            </a:fld>
            <a:endParaRPr lang="en-US"/>
          </a:p>
        </p:txBody>
      </p:sp>
    </p:spTree>
    <p:extLst>
      <p:ext uri="{BB962C8B-B14F-4D97-AF65-F5344CB8AC3E}">
        <p14:creationId xmlns:p14="http://schemas.microsoft.com/office/powerpoint/2010/main" val="1061048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15</a:t>
            </a:fld>
            <a:endParaRPr lang="en-US"/>
          </a:p>
        </p:txBody>
      </p:sp>
    </p:spTree>
    <p:extLst>
      <p:ext uri="{BB962C8B-B14F-4D97-AF65-F5344CB8AC3E}">
        <p14:creationId xmlns:p14="http://schemas.microsoft.com/office/powerpoint/2010/main" val="2052055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16</a:t>
            </a:fld>
            <a:endParaRPr lang="en-US"/>
          </a:p>
        </p:txBody>
      </p:sp>
    </p:spTree>
    <p:extLst>
      <p:ext uri="{BB962C8B-B14F-4D97-AF65-F5344CB8AC3E}">
        <p14:creationId xmlns:p14="http://schemas.microsoft.com/office/powerpoint/2010/main" val="38809204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17</a:t>
            </a:fld>
            <a:endParaRPr lang="en-US"/>
          </a:p>
        </p:txBody>
      </p:sp>
    </p:spTree>
    <p:extLst>
      <p:ext uri="{BB962C8B-B14F-4D97-AF65-F5344CB8AC3E}">
        <p14:creationId xmlns:p14="http://schemas.microsoft.com/office/powerpoint/2010/main" val="999060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18</a:t>
            </a:fld>
            <a:endParaRPr lang="en-US"/>
          </a:p>
        </p:txBody>
      </p:sp>
    </p:spTree>
    <p:extLst>
      <p:ext uri="{BB962C8B-B14F-4D97-AF65-F5344CB8AC3E}">
        <p14:creationId xmlns:p14="http://schemas.microsoft.com/office/powerpoint/2010/main" val="310293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19</a:t>
            </a:fld>
            <a:endParaRPr lang="en-US"/>
          </a:p>
        </p:txBody>
      </p:sp>
    </p:spTree>
    <p:extLst>
      <p:ext uri="{BB962C8B-B14F-4D97-AF65-F5344CB8AC3E}">
        <p14:creationId xmlns:p14="http://schemas.microsoft.com/office/powerpoint/2010/main" val="14505234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20</a:t>
            </a:fld>
            <a:endParaRPr lang="en-US"/>
          </a:p>
        </p:txBody>
      </p:sp>
    </p:spTree>
    <p:extLst>
      <p:ext uri="{BB962C8B-B14F-4D97-AF65-F5344CB8AC3E}">
        <p14:creationId xmlns:p14="http://schemas.microsoft.com/office/powerpoint/2010/main" val="16151487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21</a:t>
            </a:fld>
            <a:endParaRPr lang="en-US"/>
          </a:p>
        </p:txBody>
      </p:sp>
    </p:spTree>
    <p:extLst>
      <p:ext uri="{BB962C8B-B14F-4D97-AF65-F5344CB8AC3E}">
        <p14:creationId xmlns:p14="http://schemas.microsoft.com/office/powerpoint/2010/main" val="8724793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22</a:t>
            </a:fld>
            <a:endParaRPr lang="en-US"/>
          </a:p>
        </p:txBody>
      </p:sp>
    </p:spTree>
    <p:extLst>
      <p:ext uri="{BB962C8B-B14F-4D97-AF65-F5344CB8AC3E}">
        <p14:creationId xmlns:p14="http://schemas.microsoft.com/office/powerpoint/2010/main" val="11813701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venir Next Condensed" panose="020B0506020202020204" pitchFamily="34" charset="0"/>
              </a:rPr>
              <a:t>Ffion Davies 2318274</a:t>
            </a:r>
            <a:endParaRPr lang="en-US"/>
          </a:p>
          <a:p>
            <a:endParaRPr lang="en-US"/>
          </a:p>
        </p:txBody>
      </p:sp>
      <p:sp>
        <p:nvSpPr>
          <p:cNvPr id="4" name="Slide Number Placeholder 3"/>
          <p:cNvSpPr>
            <a:spLocks noGrp="1"/>
          </p:cNvSpPr>
          <p:nvPr>
            <p:ph type="sldNum" sz="quarter" idx="5"/>
          </p:nvPr>
        </p:nvSpPr>
        <p:spPr/>
        <p:txBody>
          <a:bodyPr/>
          <a:lstStyle/>
          <a:p>
            <a:fld id="{282CD444-7D1F-414A-B4D9-584FDEC438F9}" type="slidenum">
              <a:rPr lang="en-US" smtClean="0"/>
              <a:t>23</a:t>
            </a:fld>
            <a:endParaRPr lang="en-US"/>
          </a:p>
        </p:txBody>
      </p:sp>
    </p:spTree>
    <p:extLst>
      <p:ext uri="{BB962C8B-B14F-4D97-AF65-F5344CB8AC3E}">
        <p14:creationId xmlns:p14="http://schemas.microsoft.com/office/powerpoint/2010/main" val="3245736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effectLst/>
                <a:hlinkClick r:id="rId3"/>
              </a:rPr>
              <a:t>Meeting-20240304_202427-Meeting Recording.mp4</a:t>
            </a:r>
            <a:endParaRPr lang="en-GB" b="0" i="0" dirty="0">
              <a:effectLst/>
            </a:endParaRPr>
          </a:p>
          <a:p>
            <a:r>
              <a:rPr lang="en-GB" b="0" i="0" dirty="0">
                <a:effectLst/>
              </a:rPr>
              <a:t>Ffion Davies 2318274</a:t>
            </a:r>
            <a:endParaRPr lang="en-US" dirty="0"/>
          </a:p>
        </p:txBody>
      </p:sp>
      <p:sp>
        <p:nvSpPr>
          <p:cNvPr id="4" name="Slide Number Placeholder 3"/>
          <p:cNvSpPr>
            <a:spLocks noGrp="1"/>
          </p:cNvSpPr>
          <p:nvPr>
            <p:ph type="sldNum" sz="quarter" idx="5"/>
          </p:nvPr>
        </p:nvSpPr>
        <p:spPr/>
        <p:txBody>
          <a:bodyPr/>
          <a:lstStyle/>
          <a:p>
            <a:fld id="{282CD444-7D1F-414A-B4D9-584FDEC438F9}" type="slidenum">
              <a:rPr lang="en-US" smtClean="0"/>
              <a:t>24</a:t>
            </a:fld>
            <a:endParaRPr lang="en-US"/>
          </a:p>
        </p:txBody>
      </p:sp>
    </p:spTree>
    <p:extLst>
      <p:ext uri="{BB962C8B-B14F-4D97-AF65-F5344CB8AC3E}">
        <p14:creationId xmlns:p14="http://schemas.microsoft.com/office/powerpoint/2010/main" val="25516695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8F18F-00C8-2F48-BF51-F5979C0A67C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A034390-1D9B-9E4B-98DE-2A27EEE48E0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78AEE1FD-8063-3345-BA08-D763FFEAF347}"/>
              </a:ext>
            </a:extLst>
          </p:cNvPr>
          <p:cNvSpPr>
            <a:spLocks noGrp="1"/>
          </p:cNvSpPr>
          <p:nvPr>
            <p:ph type="dt" sz="half" idx="10"/>
          </p:nvPr>
        </p:nvSpPr>
        <p:spPr/>
        <p:txBody>
          <a:bodyPr/>
          <a:lstStyle/>
          <a:p>
            <a:fld id="{9AB3A824-1A51-4B26-AD58-A6D8E14F6C04}" type="datetimeFigureOut">
              <a:rPr lang="en-US" smtClean="0"/>
              <a:t>3/4/24</a:t>
            </a:fld>
            <a:endParaRPr lang="en-US"/>
          </a:p>
        </p:txBody>
      </p:sp>
      <p:sp>
        <p:nvSpPr>
          <p:cNvPr id="5" name="Footer Placeholder 4">
            <a:extLst>
              <a:ext uri="{FF2B5EF4-FFF2-40B4-BE49-F238E27FC236}">
                <a16:creationId xmlns:a16="http://schemas.microsoft.com/office/drawing/2014/main" id="{924DC54A-66E1-994C-9E87-DE975B889E7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E2760A7-188A-8544-B096-68FE2CBBABAF}"/>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609058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B32B88-3F27-B64E-B793-D1852D4C373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96A781F-CF94-8A4F-8643-B72A5156D8E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25BEFFE-00A7-EE4B-B144-BAC3CE8597EF}"/>
              </a:ext>
            </a:extLst>
          </p:cNvPr>
          <p:cNvSpPr>
            <a:spLocks noGrp="1"/>
          </p:cNvSpPr>
          <p:nvPr>
            <p:ph type="dt" sz="half" idx="10"/>
          </p:nvPr>
        </p:nvSpPr>
        <p:spPr/>
        <p:txBody>
          <a:bodyPr/>
          <a:lstStyle/>
          <a:p>
            <a:fld id="{97D162C4-EDD9-4389-A98B-B87ECEA2A816}" type="datetimeFigureOut">
              <a:rPr lang="en-US" smtClean="0"/>
              <a:t>3/4/24</a:t>
            </a:fld>
            <a:endParaRPr lang="en-US"/>
          </a:p>
        </p:txBody>
      </p:sp>
      <p:sp>
        <p:nvSpPr>
          <p:cNvPr id="5" name="Footer Placeholder 4">
            <a:extLst>
              <a:ext uri="{FF2B5EF4-FFF2-40B4-BE49-F238E27FC236}">
                <a16:creationId xmlns:a16="http://schemas.microsoft.com/office/drawing/2014/main" id="{DF15C856-BF84-DA49-83AE-5482B096047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2E71CBD6-5CF7-704A-B34A-6AE9BAF492E8}"/>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770313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9E2B97-F4D2-D14B-B4CD-42077B76E4D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FBCCD680-C32D-9741-9BFB-01F67D98DF0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F20B308-8B1A-7A4C-9A25-734EA11BABD2}"/>
              </a:ext>
            </a:extLst>
          </p:cNvPr>
          <p:cNvSpPr>
            <a:spLocks noGrp="1"/>
          </p:cNvSpPr>
          <p:nvPr>
            <p:ph type="dt" sz="half" idx="10"/>
          </p:nvPr>
        </p:nvSpPr>
        <p:spPr/>
        <p:txBody>
          <a:bodyPr/>
          <a:lstStyle/>
          <a:p>
            <a:fld id="{3E5059C3-6A89-4494-99FF-5A4D6FFD50EB}" type="datetimeFigureOut">
              <a:rPr lang="en-US" smtClean="0"/>
              <a:t>3/4/24</a:t>
            </a:fld>
            <a:endParaRPr lang="en-US"/>
          </a:p>
        </p:txBody>
      </p:sp>
      <p:sp>
        <p:nvSpPr>
          <p:cNvPr id="5" name="Footer Placeholder 4">
            <a:extLst>
              <a:ext uri="{FF2B5EF4-FFF2-40B4-BE49-F238E27FC236}">
                <a16:creationId xmlns:a16="http://schemas.microsoft.com/office/drawing/2014/main" id="{246E00C5-F9DF-234D-B202-37521923135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1C6B7D37-BAC1-7343-A047-31E351F51E9A}"/>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738242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FCDDF-463B-2F49-817B-4380295BDA1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6BCC09C-6DA1-3544-B429-AF4B11A6D69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4A16929-C257-3347-BD4E-31E7C920852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3CC58CB-849D-6A45-823B-62B0C2F297FD}"/>
              </a:ext>
            </a:extLst>
          </p:cNvPr>
          <p:cNvSpPr>
            <a:spLocks noGrp="1"/>
          </p:cNvSpPr>
          <p:nvPr>
            <p:ph type="dt" sz="half" idx="10"/>
          </p:nvPr>
        </p:nvSpPr>
        <p:spPr/>
        <p:txBody>
          <a:bodyPr/>
          <a:lstStyle/>
          <a:p>
            <a:fld id="{CA954B2F-12DE-47F5-8894-472B206D2E1E}" type="datetimeFigureOut">
              <a:rPr lang="en-US" smtClean="0"/>
              <a:t>3/4/24</a:t>
            </a:fld>
            <a:endParaRPr lang="en-US"/>
          </a:p>
        </p:txBody>
      </p:sp>
      <p:sp>
        <p:nvSpPr>
          <p:cNvPr id="6" name="Footer Placeholder 5">
            <a:extLst>
              <a:ext uri="{FF2B5EF4-FFF2-40B4-BE49-F238E27FC236}">
                <a16:creationId xmlns:a16="http://schemas.microsoft.com/office/drawing/2014/main" id="{2FDE5216-F99E-E241-8973-1D0FFAB28712}"/>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AD6E9B7A-0397-0A4E-9AEA-E52972046D4E}"/>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27138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B6DAB-71F2-D14A-B196-C7B6027673C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099C721-1A92-1D4D-8810-23DA4D35D0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E6238BD-91CE-A142-96A5-197CF1D4FB0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CE26E880-7D26-8E42-8313-115E9436A6F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62D6410-D2BD-404C-A8A4-D48406996A6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72C51CF-74F3-9145-B136-77663A08114F}"/>
              </a:ext>
            </a:extLst>
          </p:cNvPr>
          <p:cNvSpPr>
            <a:spLocks noGrp="1"/>
          </p:cNvSpPr>
          <p:nvPr>
            <p:ph type="dt" sz="half" idx="10"/>
          </p:nvPr>
        </p:nvSpPr>
        <p:spPr/>
        <p:txBody>
          <a:bodyPr/>
          <a:lstStyle/>
          <a:p>
            <a:fld id="{3F30E46F-7819-4ACF-B48B-48222C2ACC88}" type="datetimeFigureOut">
              <a:rPr lang="en-US" smtClean="0"/>
              <a:t>3/4/24</a:t>
            </a:fld>
            <a:endParaRPr lang="en-US"/>
          </a:p>
        </p:txBody>
      </p:sp>
      <p:sp>
        <p:nvSpPr>
          <p:cNvPr id="8" name="Footer Placeholder 7">
            <a:extLst>
              <a:ext uri="{FF2B5EF4-FFF2-40B4-BE49-F238E27FC236}">
                <a16:creationId xmlns:a16="http://schemas.microsoft.com/office/drawing/2014/main" id="{28548505-4E09-2F48-B1FF-6ECB331B4F94}"/>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979B69BC-3A54-B24B-9BFE-F2C3C60C06BA}"/>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5790290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F8046-82D4-C44B-9018-596E93F304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DE8AA43F-99AF-8A4B-B9C3-26B94B0C5C3D}"/>
              </a:ext>
            </a:extLst>
          </p:cNvPr>
          <p:cNvSpPr>
            <a:spLocks noGrp="1"/>
          </p:cNvSpPr>
          <p:nvPr>
            <p:ph type="dt" sz="half" idx="10"/>
          </p:nvPr>
        </p:nvSpPr>
        <p:spPr/>
        <p:txBody>
          <a:bodyPr/>
          <a:lstStyle/>
          <a:p>
            <a:fld id="{1FAF3416-4057-4DAA-829D-4CA07428D088}" type="datetimeFigureOut">
              <a:rPr lang="en-US" smtClean="0"/>
              <a:t>3/4/24</a:t>
            </a:fld>
            <a:endParaRPr lang="en-US"/>
          </a:p>
        </p:txBody>
      </p:sp>
      <p:sp>
        <p:nvSpPr>
          <p:cNvPr id="4" name="Footer Placeholder 3">
            <a:extLst>
              <a:ext uri="{FF2B5EF4-FFF2-40B4-BE49-F238E27FC236}">
                <a16:creationId xmlns:a16="http://schemas.microsoft.com/office/drawing/2014/main" id="{2717BE91-D653-254E-B72C-F5C3C327F45D}"/>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FF9A2EC3-193A-A145-8D88-B482927940FB}"/>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10388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0677DEA-342D-E74B-95EA-7C694CC4F864}"/>
              </a:ext>
            </a:extLst>
          </p:cNvPr>
          <p:cNvSpPr>
            <a:spLocks noGrp="1"/>
          </p:cNvSpPr>
          <p:nvPr>
            <p:ph type="dt" sz="half" idx="10"/>
          </p:nvPr>
        </p:nvSpPr>
        <p:spPr/>
        <p:txBody>
          <a:bodyPr/>
          <a:lstStyle/>
          <a:p>
            <a:fld id="{921D9284-D300-4297-87F7-E791DCC15DB1}" type="datetimeFigureOut">
              <a:rPr lang="en-US" smtClean="0"/>
              <a:t>3/4/24</a:t>
            </a:fld>
            <a:endParaRPr lang="en-US"/>
          </a:p>
        </p:txBody>
      </p:sp>
      <p:sp>
        <p:nvSpPr>
          <p:cNvPr id="3" name="Footer Placeholder 2">
            <a:extLst>
              <a:ext uri="{FF2B5EF4-FFF2-40B4-BE49-F238E27FC236}">
                <a16:creationId xmlns:a16="http://schemas.microsoft.com/office/drawing/2014/main" id="{F294D73F-77B0-564C-9DFA-7C2DA30D5563}"/>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AD021A47-252C-7742-AA81-12847FB03497}"/>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911861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385C86-C706-4D44-977E-6C0AF40EEFF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FE44E85-136E-A24D-81AE-93C03132FC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662C2C8-8A6F-AA4F-B7ED-9F2E662143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93E3849-2DE7-1A4C-BED1-E74FC2A48F9A}"/>
              </a:ext>
            </a:extLst>
          </p:cNvPr>
          <p:cNvSpPr>
            <a:spLocks noGrp="1"/>
          </p:cNvSpPr>
          <p:nvPr>
            <p:ph type="dt" sz="half" idx="10"/>
          </p:nvPr>
        </p:nvSpPr>
        <p:spPr/>
        <p:txBody>
          <a:bodyPr/>
          <a:lstStyle/>
          <a:p>
            <a:fld id="{37D525BB-DA17-4BA0-B3C8-3AC3ABC827E6}" type="datetimeFigureOut">
              <a:rPr lang="en-US" smtClean="0"/>
              <a:t>3/4/24</a:t>
            </a:fld>
            <a:endParaRPr lang="en-US"/>
          </a:p>
        </p:txBody>
      </p:sp>
      <p:sp>
        <p:nvSpPr>
          <p:cNvPr id="6" name="Footer Placeholder 5">
            <a:extLst>
              <a:ext uri="{FF2B5EF4-FFF2-40B4-BE49-F238E27FC236}">
                <a16:creationId xmlns:a16="http://schemas.microsoft.com/office/drawing/2014/main" id="{036BDA17-B425-514A-B8E9-8EC3CED9928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D6620088-7392-264B-BE5F-373C64F5FF13}"/>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742814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E0BF5-595F-C347-BBF8-BA36CC516DF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0DDB532-E0D7-A140-90CE-60EE0F55C1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5DE63BF-3D6C-9E4F-AF42-34F0F5604F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994717A-930C-E943-8B2D-DCFF4D72B25F}"/>
              </a:ext>
            </a:extLst>
          </p:cNvPr>
          <p:cNvSpPr>
            <a:spLocks noGrp="1"/>
          </p:cNvSpPr>
          <p:nvPr>
            <p:ph type="dt" sz="half" idx="10"/>
          </p:nvPr>
        </p:nvSpPr>
        <p:spPr/>
        <p:txBody>
          <a:bodyPr/>
          <a:lstStyle/>
          <a:p>
            <a:fld id="{B16C4C9A-3960-41CF-A4E9-2A8FB932454B}" type="datetimeFigureOut">
              <a:rPr lang="en-US" smtClean="0"/>
              <a:t>3/4/24</a:t>
            </a:fld>
            <a:endParaRPr lang="en-US"/>
          </a:p>
        </p:txBody>
      </p:sp>
      <p:sp>
        <p:nvSpPr>
          <p:cNvPr id="6" name="Footer Placeholder 5">
            <a:extLst>
              <a:ext uri="{FF2B5EF4-FFF2-40B4-BE49-F238E27FC236}">
                <a16:creationId xmlns:a16="http://schemas.microsoft.com/office/drawing/2014/main" id="{410D5F90-B3CE-5143-A71A-897A29800E1C}"/>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5F93CB9C-8293-F840-86E6-D7CE64B255E1}"/>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874175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71FF5-B082-E946-BD2D-32A30A78FB3D}"/>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2B619B8-EA57-C346-8423-F0C735E5081E}"/>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D161C7A-F074-5448-B440-6AE46C0A6F29}"/>
              </a:ext>
            </a:extLst>
          </p:cNvPr>
          <p:cNvSpPr>
            <a:spLocks noGrp="1"/>
          </p:cNvSpPr>
          <p:nvPr>
            <p:ph type="dt" sz="half" idx="10"/>
          </p:nvPr>
        </p:nvSpPr>
        <p:spPr/>
        <p:txBody>
          <a:bodyPr/>
          <a:lstStyle/>
          <a:p>
            <a:fld id="{D857E33E-8B18-4087-B112-809917729534}" type="datetimeFigureOut">
              <a:rPr lang="en-US" smtClean="0"/>
              <a:t>3/4/24</a:t>
            </a:fld>
            <a:endParaRPr lang="en-US"/>
          </a:p>
        </p:txBody>
      </p:sp>
      <p:sp>
        <p:nvSpPr>
          <p:cNvPr id="5" name="Footer Placeholder 4">
            <a:extLst>
              <a:ext uri="{FF2B5EF4-FFF2-40B4-BE49-F238E27FC236}">
                <a16:creationId xmlns:a16="http://schemas.microsoft.com/office/drawing/2014/main" id="{4C3BDA3D-6D36-3246-9B67-117DF462F18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0829E896-0567-A44F-BBF8-E3569A1BB2D1}"/>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51650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E04F5C-E111-FD43-AD03-C8AB5D014C0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3EF90D2-880E-3548-AC85-1E3DF489C809}"/>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1C4B532-762E-5440-92E5-CD1357B636E1}"/>
              </a:ext>
            </a:extLst>
          </p:cNvPr>
          <p:cNvSpPr>
            <a:spLocks noGrp="1"/>
          </p:cNvSpPr>
          <p:nvPr>
            <p:ph type="dt" sz="half" idx="10"/>
          </p:nvPr>
        </p:nvSpPr>
        <p:spPr/>
        <p:txBody>
          <a:bodyPr/>
          <a:lstStyle/>
          <a:p>
            <a:fld id="{D3FFE419-2371-464F-8239-3959401C3561}" type="datetimeFigureOut">
              <a:rPr lang="en-US" smtClean="0"/>
              <a:t>3/4/24</a:t>
            </a:fld>
            <a:endParaRPr lang="en-US"/>
          </a:p>
        </p:txBody>
      </p:sp>
      <p:sp>
        <p:nvSpPr>
          <p:cNvPr id="5" name="Footer Placeholder 4">
            <a:extLst>
              <a:ext uri="{FF2B5EF4-FFF2-40B4-BE49-F238E27FC236}">
                <a16:creationId xmlns:a16="http://schemas.microsoft.com/office/drawing/2014/main" id="{786E0720-2446-3745-8D7B-712C0235A278}"/>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DD17C0D-6A02-C948-AB53-F846B23F3C7D}"/>
              </a:ext>
            </a:extLst>
          </p:cNvPr>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7698313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AE203EB-26EA-A042-B85D-97C4DBE4076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238CFD4-30A7-6A48-BE41-657F474AEF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1FE3982-3625-6C45-AB5D-B105C257E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BC1C18-307B-4F68-A007-B5B542270E8D}" type="datetimeFigureOut">
              <a:rPr lang="en-US" smtClean="0"/>
              <a:t>3/4/24</a:t>
            </a:fld>
            <a:endParaRPr lang="en-US"/>
          </a:p>
        </p:txBody>
      </p:sp>
      <p:sp>
        <p:nvSpPr>
          <p:cNvPr id="5" name="Footer Placeholder 4">
            <a:extLst>
              <a:ext uri="{FF2B5EF4-FFF2-40B4-BE49-F238E27FC236}">
                <a16:creationId xmlns:a16="http://schemas.microsoft.com/office/drawing/2014/main" id="{F54958AF-0CCF-E54D-B5A3-EE40B87EDA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
              </a:t>
            </a:r>
          </a:p>
        </p:txBody>
      </p:sp>
      <p:sp>
        <p:nvSpPr>
          <p:cNvPr id="6" name="Slide Number Placeholder 5">
            <a:extLst>
              <a:ext uri="{FF2B5EF4-FFF2-40B4-BE49-F238E27FC236}">
                <a16:creationId xmlns:a16="http://schemas.microsoft.com/office/drawing/2014/main" id="{5DCC449A-D8BE-AD44-BB14-D632A835A4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79317879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5" Type="http://schemas.openxmlformats.org/officeDocument/2006/relationships/image" Target="../media/image28.sv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google.com/search?sca_esv=9dfa76d4a9091c2b&amp;rlz=1CAGZLV_enGB940&amp;sxsrf=ACQVn09hKbpJLvcTMV9pGPrwc4hUEPKJFw:1708431001661&amp;q=america&amp;tbm=isch&amp;source=lnms&amp;sa=X&amp;ved=2ahUKEwjirOi38bmEAxV9xAIHHejWCS4Q0pQJegQIDhAB&amp;biw=768&amp;bih=730&amp;dpr=1.25" TargetMode="External"/><Relationship Id="rId2" Type="http://schemas.openxmlformats.org/officeDocument/2006/relationships/hyperlink" Target="https://www.google.com/search?q=jerome+bruner%27s+spiral+curriculum+theory&amp;tbm=isch&amp;ved=2ahUKEwjZ1s6O8bmEAxX-pf0HHeekDYAQ2-cCegQIABAA&amp;oq=jerome+bruner%27s+spira&amp;gs_lp=EgNpbWciFWplcm9tZSBicnVuZXIncyBzcGlyYSoCCAAyBBAjGCcyBBAAGB4yBBAAGB4yBBAAGB4yBhAAGAgYHkiuJFAAWMcOcAB4AJABAJgBV6AB3gOqAQE2uAEByAEA-AEBigILZ3dzLXdpei1pbWfCAgUQABiABIgGAQ&amp;sclient=img&amp;ei=Q5bUZZmpD_7L9u8P58m2gAg&amp;bih=730&amp;biw=768&amp;rlz=1CAGZLV_enGB940#imgrc=7YoLznWHzGRepM" TargetMode="External"/><Relationship Id="rId1" Type="http://schemas.openxmlformats.org/officeDocument/2006/relationships/slideLayout" Target="../slideLayouts/slideLayout2.xml"/><Relationship Id="rId5" Type="http://schemas.openxmlformats.org/officeDocument/2006/relationships/hyperlink" Target="https://www.google.com/search?sca_esv=6df0982588bcee2b&amp;rlz=1CAGZLV_enGB940&amp;sxsrf=ACQVn09ZdyqEH-JsXJlCKOU_Gc2BUdoy1w:1708433672355&amp;q=jerome+bruner+theorist&amp;tbm=isch&amp;source=lnms&amp;sa=X&amp;ved=2ahUKEwi8xqax-7mEAxXc1wIHHcn_CjEQ0pQJegQIDxAB&amp;biw=768&amp;bih=730&amp;dpr=1.25#imgrc=aPlLVDn4HxQEQM" TargetMode="External"/><Relationship Id="rId4" Type="http://schemas.openxmlformats.org/officeDocument/2006/relationships/hyperlink" Target="https://www.google.com/search?sca_esv=9dfa76d4a9091c2b&amp;rlz=1CAGZLV_enGB940&amp;sxsrf=ACQVn08zSVsjkx97R4LAHddf5CqolQUH9g:1708433431807&amp;q=jerome+bruner%27s+spiral+curriculum+theory&amp;tbm=isch&amp;source=lnms&amp;sa=X&amp;sqi=2&amp;ved=2ahUKEwiWysy--rmEAxVB-QIHHX2iCT0Q0pQJegQIEBAB&amp;biw=768&amp;bih=730&amp;dpr=1.25#imgrc=8Uw2wrX5y_S4gM&amp;imgdii=Q-v5UqT3OLsn9M"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uowtsd-my.sharepoint.com/:w:/r/personal/2317125_student_uwtsd_ac_uk/Documents/Jerome%20Bruner%E2%80%99s%20spiral%20curriculum%20theory.docx?d=w22cc656a0dbc4c22b88a79c0902e0850&amp;csf=1&amp;web=1&amp;e=EcrtcP" TargetMode="External"/><Relationship Id="rId2" Type="http://schemas.openxmlformats.org/officeDocument/2006/relationships/hyperlink" Target="https://uowtsd-my.sharepoint.com/personal/2317125_student_uwtsd_ac_uk/Documents/Recordings/ianto%20Davies%20PP-20240221_125646-Meeting%20Recording.mp4?web=1&amp;referrer=Teams.TEAMS-WEB&amp;referrerScenario=MeetingChicletGetLink.view.view"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https://chat.openai.com/c/2edfd8a3-0bc5-4ce0-aec3-dad545d26d60" TargetMode="External"/><Relationship Id="rId2" Type="http://schemas.openxmlformats.org/officeDocument/2006/relationships/hyperlink" Target="https://additioapp.com/en/vygotsky-sociocultural-theory/#:~:text=Vygotsky%20believed%20that%20children%20learn,promotes%20a%20reciprocal%20teaching%20style" TargetMode="External"/><Relationship Id="rId1" Type="http://schemas.openxmlformats.org/officeDocument/2006/relationships/slideLayout" Target="../slideLayouts/slideLayout2.xml"/><Relationship Id="rId5" Type="http://schemas.openxmlformats.org/officeDocument/2006/relationships/hyperlink" Target="https://link.springer.com/referenceworkentry/10.1007/978-0-387-79061-9_3054#:~:text=Vygotsky%27s%20Cognitive%20Development%20Theory%20argues,%2C%20attention%2C%20and%20problem%20solving" TargetMode="External"/><Relationship Id="rId4" Type="http://schemas.openxmlformats.org/officeDocument/2006/relationships/hyperlink" Target="https://www.gowriensw.com.au/thought-leadership/vygotsky-theory#:~:text=Vygotsky%27s%20social%20development%20theory%20asserts,an%20independent%20journey%20of%20discovery" TargetMode="External"/></Relationships>
</file>

<file path=ppt/slides/_rels/slide47.xml.rels><?xml version="1.0" encoding="UTF-8" standalone="yes"?>
<Relationships xmlns="http://schemas.openxmlformats.org/package/2006/relationships"><Relationship Id="rId3" Type="http://schemas.openxmlformats.org/officeDocument/2006/relationships/hyperlink" Target="https://www.simplypsychology.org/vygotsky.html#:~:text=Like%20Piaget%2C%20Vygotsky%20believes%20that,Piaget%20emphasized%20self%2Dinitiated%20discovery" TargetMode="External"/><Relationship Id="rId2" Type="http://schemas.openxmlformats.org/officeDocument/2006/relationships/hyperlink" Target="https://www.medicalnewstoday.com/articles/325030#:~:text=Piaget%20believed%20that%20children%20develop,psychology%20and%20approaches%20to%20education" TargetMode="External"/><Relationship Id="rId1" Type="http://schemas.openxmlformats.org/officeDocument/2006/relationships/slideLayout" Target="../slideLayouts/slideLayout2.xml"/><Relationship Id="rId6" Type="http://schemas.openxmlformats.org/officeDocument/2006/relationships/hyperlink" Target="https://www.structural-learning.com/post/the-zone-of-proximal-development-a-teachers-guide#:~:text=Vygotsky%20observed%20that%20through%20collaborative,skill%20than%20they%20could%20independently" TargetMode="External"/><Relationship Id="rId5" Type="http://schemas.openxmlformats.org/officeDocument/2006/relationships/hyperlink" Target="https://www.structural-learning.com/post/schema-in-psychology#:~:text=In%20psychology%2C%20a%20schema%20is,lens%20of%20pre%2Dexisting%20schemas" TargetMode="External"/><Relationship Id="rId4" Type="http://schemas.openxmlformats.org/officeDocument/2006/relationships/hyperlink" Target="https://sproutsschools.com/vygotskys-theory-of-cognitive-development-in-social-relationships/#:~:text=Vygotsky%20claimed%20that%20we%20are,%27"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www.thestepbystepschool.com/4-benefits-of-a-multi-theory-curriculum/#:~:text=A%20multi%2Dtheory%20curriculum%20provides%20opportunities%20for%20children%20to%20practice,performance%20in%20school%20and%20beyond" TargetMode="External"/><Relationship Id="rId2" Type="http://schemas.openxmlformats.org/officeDocument/2006/relationships/hyperlink" Target="https://study.com/academy/lesson/lev-vygotskys-theory-of-cognitive-development.html#:~:text=Vygotsky%20created%20three%20stages%20of,through%20interactions%20from%20their%20caregivers" TargetMode="External"/><Relationship Id="rId1" Type="http://schemas.openxmlformats.org/officeDocument/2006/relationships/slideLayout" Target="../slideLayouts/slideLayout2.xml"/><Relationship Id="rId5" Type="http://schemas.openxmlformats.org/officeDocument/2006/relationships/hyperlink" Target="https://www.wgu.edu/blog/five-educational-learning-theories2005.html#:~:text=An%20understanding%20of%20learning%20theories,on%20student%20needs%20and%20aptitudes" TargetMode="External"/><Relationship Id="rId4" Type="http://schemas.openxmlformats.org/officeDocument/2006/relationships/hyperlink" Target="https://www.verywellmind.com/lev-vygotsky-biography-2795533#:~:text=Vygotsky%20was%20a%20prolific%20writer,grow%20within%20culture%20and%20society" TargetMode="External"/></Relationships>
</file>

<file path=ppt/slides/_rels/slide49.xml.rels><?xml version="1.0" encoding="UTF-8" standalone="yes"?>
<Relationships xmlns="http://schemas.openxmlformats.org/package/2006/relationships"><Relationship Id="rId2" Type="http://schemas.openxmlformats.org/officeDocument/2006/relationships/hyperlink" Target="https://uowtsd-my.sharepoint.com/:v:/r/personal/2307996_student_uwtsd_ac_uk/Documents/Recordings/Meeting%20with%20Lottie%20Shute%20(2307996)-20240303_161259-Meeting%20Recording.mp4?csf=1&amp;web=1&amp;e=J65dCC"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white rectangular sign with black text&#10;&#10;Description automatically generated">
            <a:extLst>
              <a:ext uri="{FF2B5EF4-FFF2-40B4-BE49-F238E27FC236}">
                <a16:creationId xmlns:a16="http://schemas.microsoft.com/office/drawing/2014/main" id="{9E07E057-2994-34A6-7CE7-C16962BD2B47}"/>
              </a:ext>
            </a:extLst>
          </p:cNvPr>
          <p:cNvPicPr>
            <a:picLocks noChangeAspect="1"/>
          </p:cNvPicPr>
          <p:nvPr/>
        </p:nvPicPr>
        <p:blipFill>
          <a:blip r:embed="rId2"/>
          <a:stretch>
            <a:fillRect/>
          </a:stretch>
        </p:blipFill>
        <p:spPr>
          <a:xfrm>
            <a:off x="-115715" y="-51742"/>
            <a:ext cx="12577889" cy="7064458"/>
          </a:xfrm>
          <a:prstGeom prst="rect">
            <a:avLst/>
          </a:prstGeom>
        </p:spPr>
      </p:pic>
      <p:sp>
        <p:nvSpPr>
          <p:cNvPr id="2" name="TextBox 1">
            <a:extLst>
              <a:ext uri="{FF2B5EF4-FFF2-40B4-BE49-F238E27FC236}">
                <a16:creationId xmlns:a16="http://schemas.microsoft.com/office/drawing/2014/main" id="{93665FA0-AA42-904F-E843-3B14B2D3D4FE}"/>
              </a:ext>
            </a:extLst>
          </p:cNvPr>
          <p:cNvSpPr txBox="1"/>
          <p:nvPr/>
        </p:nvSpPr>
        <p:spPr>
          <a:xfrm>
            <a:off x="616857" y="483809"/>
            <a:ext cx="1127276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solidFill>
                  <a:srgbClr val="000000"/>
                </a:solidFill>
                <a:ea typeface="+mn-lt"/>
                <a:cs typeface="+mn-lt"/>
              </a:rPr>
              <a:t>https://www.canva.com/design/DAF9UnVHGa4/x1SHwFb7W9AqzOVa8mrQKQ/view?utm_content=DAF9UnVHGa4&amp;utm_campaign=designshare&amp;utm_medium=link&amp;utm_source=recording_view</a:t>
            </a:r>
            <a:endParaRPr lang="en-US" dirty="0"/>
          </a:p>
        </p:txBody>
      </p:sp>
    </p:spTree>
    <p:extLst>
      <p:ext uri="{BB962C8B-B14F-4D97-AF65-F5344CB8AC3E}">
        <p14:creationId xmlns:p14="http://schemas.microsoft.com/office/powerpoint/2010/main" val="20321437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amp;#39;s profile with text and words&#10;&#10;Description automatically generated">
            <a:extLst>
              <a:ext uri="{FF2B5EF4-FFF2-40B4-BE49-F238E27FC236}">
                <a16:creationId xmlns:a16="http://schemas.microsoft.com/office/drawing/2014/main" id="{215BF17C-B407-4CF4-FE3F-F2FA10124F88}"/>
              </a:ext>
            </a:extLst>
          </p:cNvPr>
          <p:cNvPicPr>
            <a:picLocks noChangeAspect="1"/>
          </p:cNvPicPr>
          <p:nvPr/>
        </p:nvPicPr>
        <p:blipFill>
          <a:blip r:embed="rId2"/>
          <a:stretch>
            <a:fillRect/>
          </a:stretch>
        </p:blipFill>
        <p:spPr>
          <a:xfrm>
            <a:off x="282" y="-559"/>
            <a:ext cx="12180232" cy="6847913"/>
          </a:xfrm>
          <a:prstGeom prst="rect">
            <a:avLst/>
          </a:prstGeom>
        </p:spPr>
      </p:pic>
    </p:spTree>
    <p:extLst>
      <p:ext uri="{BB962C8B-B14F-4D97-AF65-F5344CB8AC3E}">
        <p14:creationId xmlns:p14="http://schemas.microsoft.com/office/powerpoint/2010/main" val="31269665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board with text and a picture of a room&#10;&#10;Description automatically generated">
            <a:extLst>
              <a:ext uri="{FF2B5EF4-FFF2-40B4-BE49-F238E27FC236}">
                <a16:creationId xmlns:a16="http://schemas.microsoft.com/office/drawing/2014/main" id="{C853EBD9-8B97-817A-FE8E-A99E0DDD115C}"/>
              </a:ext>
            </a:extLst>
          </p:cNvPr>
          <p:cNvPicPr>
            <a:picLocks noChangeAspect="1"/>
          </p:cNvPicPr>
          <p:nvPr/>
        </p:nvPicPr>
        <p:blipFill>
          <a:blip r:embed="rId2"/>
          <a:stretch>
            <a:fillRect/>
          </a:stretch>
        </p:blipFill>
        <p:spPr>
          <a:xfrm>
            <a:off x="-138294" y="-1551"/>
            <a:ext cx="12331693" cy="6854440"/>
          </a:xfrm>
          <a:prstGeom prst="rect">
            <a:avLst/>
          </a:prstGeom>
        </p:spPr>
      </p:pic>
    </p:spTree>
    <p:extLst>
      <p:ext uri="{BB962C8B-B14F-4D97-AF65-F5344CB8AC3E}">
        <p14:creationId xmlns:p14="http://schemas.microsoft.com/office/powerpoint/2010/main" val="848370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pink text on a white background&#10;&#10;Description automatically generated">
            <a:extLst>
              <a:ext uri="{FF2B5EF4-FFF2-40B4-BE49-F238E27FC236}">
                <a16:creationId xmlns:a16="http://schemas.microsoft.com/office/drawing/2014/main" id="{5CA75D03-04CA-043A-A45F-538052D2EC42}"/>
              </a:ext>
            </a:extLst>
          </p:cNvPr>
          <p:cNvPicPr>
            <a:picLocks noChangeAspect="1"/>
          </p:cNvPicPr>
          <p:nvPr/>
        </p:nvPicPr>
        <p:blipFill>
          <a:blip r:embed="rId2"/>
          <a:stretch>
            <a:fillRect/>
          </a:stretch>
        </p:blipFill>
        <p:spPr>
          <a:xfrm>
            <a:off x="561" y="-3640"/>
            <a:ext cx="12269319" cy="6876488"/>
          </a:xfrm>
          <a:prstGeom prst="rect">
            <a:avLst/>
          </a:prstGeom>
        </p:spPr>
      </p:pic>
    </p:spTree>
    <p:extLst>
      <p:ext uri="{BB962C8B-B14F-4D97-AF65-F5344CB8AC3E}">
        <p14:creationId xmlns:p14="http://schemas.microsoft.com/office/powerpoint/2010/main" val="4007644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pink text on a white background&#10;&#10;Description automatically generated">
            <a:extLst>
              <a:ext uri="{FF2B5EF4-FFF2-40B4-BE49-F238E27FC236}">
                <a16:creationId xmlns:a16="http://schemas.microsoft.com/office/drawing/2014/main" id="{99E7D8D1-BA3E-FECE-6078-A6A82591A111}"/>
              </a:ext>
            </a:extLst>
          </p:cNvPr>
          <p:cNvPicPr>
            <a:picLocks noChangeAspect="1"/>
          </p:cNvPicPr>
          <p:nvPr/>
        </p:nvPicPr>
        <p:blipFill>
          <a:blip r:embed="rId2"/>
          <a:stretch>
            <a:fillRect/>
          </a:stretch>
        </p:blipFill>
        <p:spPr>
          <a:xfrm>
            <a:off x="-78160" y="-5322"/>
            <a:ext cx="12269880" cy="6868645"/>
          </a:xfrm>
          <a:prstGeom prst="rect">
            <a:avLst/>
          </a:prstGeom>
        </p:spPr>
      </p:pic>
    </p:spTree>
    <p:extLst>
      <p:ext uri="{BB962C8B-B14F-4D97-AF65-F5344CB8AC3E}">
        <p14:creationId xmlns:p14="http://schemas.microsoft.com/office/powerpoint/2010/main" val="1187413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background with text and cartoon characters&#10;&#10;Description automatically generated">
            <a:extLst>
              <a:ext uri="{FF2B5EF4-FFF2-40B4-BE49-F238E27FC236}">
                <a16:creationId xmlns:a16="http://schemas.microsoft.com/office/drawing/2014/main" id="{0E2D23B8-504D-B22B-0122-C4A09D79A683}"/>
              </a:ext>
            </a:extLst>
          </p:cNvPr>
          <p:cNvPicPr>
            <a:picLocks noChangeAspect="1"/>
          </p:cNvPicPr>
          <p:nvPr/>
        </p:nvPicPr>
        <p:blipFill>
          <a:blip r:embed="rId2"/>
          <a:stretch>
            <a:fillRect/>
          </a:stretch>
        </p:blipFill>
        <p:spPr>
          <a:xfrm>
            <a:off x="-5882" y="1121"/>
            <a:ext cx="12237383" cy="6855758"/>
          </a:xfrm>
          <a:prstGeom prst="rect">
            <a:avLst/>
          </a:prstGeom>
        </p:spPr>
      </p:pic>
    </p:spTree>
    <p:extLst>
      <p:ext uri="{BB962C8B-B14F-4D97-AF65-F5344CB8AC3E}">
        <p14:creationId xmlns:p14="http://schemas.microsoft.com/office/powerpoint/2010/main" val="3825545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 up of a text&#10;&#10;Description automatically generated">
            <a:extLst>
              <a:ext uri="{FF2B5EF4-FFF2-40B4-BE49-F238E27FC236}">
                <a16:creationId xmlns:a16="http://schemas.microsoft.com/office/drawing/2014/main" id="{673E0F7F-3FBD-BF18-30C0-73782492396A}"/>
              </a:ext>
            </a:extLst>
          </p:cNvPr>
          <p:cNvPicPr>
            <a:picLocks noChangeAspect="1"/>
          </p:cNvPicPr>
          <p:nvPr/>
        </p:nvPicPr>
        <p:blipFill>
          <a:blip r:embed="rId2"/>
          <a:stretch>
            <a:fillRect/>
          </a:stretch>
        </p:blipFill>
        <p:spPr>
          <a:xfrm>
            <a:off x="-41181" y="-1960"/>
            <a:ext cx="12229539" cy="6861921"/>
          </a:xfrm>
          <a:prstGeom prst="rect">
            <a:avLst/>
          </a:prstGeom>
        </p:spPr>
      </p:pic>
    </p:spTree>
    <p:extLst>
      <p:ext uri="{BB962C8B-B14F-4D97-AF65-F5344CB8AC3E}">
        <p14:creationId xmlns:p14="http://schemas.microsoft.com/office/powerpoint/2010/main" val="373823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text&#10;&#10;Description automatically generated">
            <a:extLst>
              <a:ext uri="{FF2B5EF4-FFF2-40B4-BE49-F238E27FC236}">
                <a16:creationId xmlns:a16="http://schemas.microsoft.com/office/drawing/2014/main" id="{17654D60-42DB-4756-6E71-A6E825D17EE5}"/>
              </a:ext>
            </a:extLst>
          </p:cNvPr>
          <p:cNvPicPr>
            <a:picLocks noChangeAspect="1"/>
          </p:cNvPicPr>
          <p:nvPr/>
        </p:nvPicPr>
        <p:blipFill>
          <a:blip r:embed="rId2"/>
          <a:stretch>
            <a:fillRect/>
          </a:stretch>
        </p:blipFill>
        <p:spPr>
          <a:xfrm>
            <a:off x="-70036" y="-560"/>
            <a:ext cx="12343278" cy="6859120"/>
          </a:xfrm>
          <a:prstGeom prst="rect">
            <a:avLst/>
          </a:prstGeom>
        </p:spPr>
      </p:pic>
    </p:spTree>
    <p:extLst>
      <p:ext uri="{BB962C8B-B14F-4D97-AF65-F5344CB8AC3E}">
        <p14:creationId xmlns:p14="http://schemas.microsoft.com/office/powerpoint/2010/main" val="3816796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pink card with text&#10;&#10;Description automatically generated">
            <a:extLst>
              <a:ext uri="{FF2B5EF4-FFF2-40B4-BE49-F238E27FC236}">
                <a16:creationId xmlns:a16="http://schemas.microsoft.com/office/drawing/2014/main" id="{6BDD3336-4A58-C8B9-3E59-B0C5BAA31D36}"/>
              </a:ext>
            </a:extLst>
          </p:cNvPr>
          <p:cNvPicPr>
            <a:picLocks noChangeAspect="1"/>
          </p:cNvPicPr>
          <p:nvPr/>
        </p:nvPicPr>
        <p:blipFill>
          <a:blip r:embed="rId2"/>
          <a:stretch>
            <a:fillRect/>
          </a:stretch>
        </p:blipFill>
        <p:spPr>
          <a:xfrm>
            <a:off x="-35018" y="207"/>
            <a:ext cx="12228418" cy="6951362"/>
          </a:xfrm>
          <a:prstGeom prst="rect">
            <a:avLst/>
          </a:prstGeom>
        </p:spPr>
      </p:pic>
    </p:spTree>
    <p:extLst>
      <p:ext uri="{BB962C8B-B14F-4D97-AF65-F5344CB8AC3E}">
        <p14:creationId xmlns:p14="http://schemas.microsoft.com/office/powerpoint/2010/main" val="35119576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pink text on a white background&#10;&#10;Description automatically generated">
            <a:extLst>
              <a:ext uri="{FF2B5EF4-FFF2-40B4-BE49-F238E27FC236}">
                <a16:creationId xmlns:a16="http://schemas.microsoft.com/office/drawing/2014/main" id="{035387DF-1CF2-EC26-488A-485285D57F4A}"/>
              </a:ext>
            </a:extLst>
          </p:cNvPr>
          <p:cNvPicPr>
            <a:picLocks noChangeAspect="1"/>
          </p:cNvPicPr>
          <p:nvPr/>
        </p:nvPicPr>
        <p:blipFill>
          <a:blip r:embed="rId2"/>
          <a:stretch>
            <a:fillRect/>
          </a:stretch>
        </p:blipFill>
        <p:spPr>
          <a:xfrm>
            <a:off x="5043" y="1121"/>
            <a:ext cx="12114679" cy="6844552"/>
          </a:xfrm>
          <a:prstGeom prst="rect">
            <a:avLst/>
          </a:prstGeom>
        </p:spPr>
      </p:pic>
    </p:spTree>
    <p:extLst>
      <p:ext uri="{BB962C8B-B14F-4D97-AF65-F5344CB8AC3E}">
        <p14:creationId xmlns:p14="http://schemas.microsoft.com/office/powerpoint/2010/main" val="2886819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nk and white text on a white background&#10;&#10;Description automatically generated">
            <a:extLst>
              <a:ext uri="{FF2B5EF4-FFF2-40B4-BE49-F238E27FC236}">
                <a16:creationId xmlns:a16="http://schemas.microsoft.com/office/drawing/2014/main" id="{2533AFC7-D336-EC5D-2E1B-A4C1F5268EB5}"/>
              </a:ext>
            </a:extLst>
          </p:cNvPr>
          <p:cNvPicPr>
            <a:picLocks noChangeAspect="1"/>
          </p:cNvPicPr>
          <p:nvPr/>
        </p:nvPicPr>
        <p:blipFill>
          <a:blip r:embed="rId2"/>
          <a:stretch>
            <a:fillRect/>
          </a:stretch>
        </p:blipFill>
        <p:spPr>
          <a:xfrm>
            <a:off x="-142034" y="-18209"/>
            <a:ext cx="12375216" cy="6894418"/>
          </a:xfrm>
          <a:prstGeom prst="rect">
            <a:avLst/>
          </a:prstGeom>
        </p:spPr>
      </p:pic>
    </p:spTree>
    <p:extLst>
      <p:ext uri="{BB962C8B-B14F-4D97-AF65-F5344CB8AC3E}">
        <p14:creationId xmlns:p14="http://schemas.microsoft.com/office/powerpoint/2010/main" val="2567840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reference list with text&#10;&#10;Description automatically generated">
            <a:extLst>
              <a:ext uri="{FF2B5EF4-FFF2-40B4-BE49-F238E27FC236}">
                <a16:creationId xmlns:a16="http://schemas.microsoft.com/office/drawing/2014/main" id="{0A4DD6EA-B566-AAE7-58E0-3761ED0C5C12}"/>
              </a:ext>
            </a:extLst>
          </p:cNvPr>
          <p:cNvPicPr>
            <a:picLocks noChangeAspect="1"/>
          </p:cNvPicPr>
          <p:nvPr/>
        </p:nvPicPr>
        <p:blipFill>
          <a:blip r:embed="rId2"/>
          <a:stretch>
            <a:fillRect/>
          </a:stretch>
        </p:blipFill>
        <p:spPr>
          <a:xfrm>
            <a:off x="3643" y="2802"/>
            <a:ext cx="12184715" cy="6852396"/>
          </a:xfrm>
          <a:prstGeom prst="rect">
            <a:avLst/>
          </a:prstGeom>
        </p:spPr>
      </p:pic>
    </p:spTree>
    <p:extLst>
      <p:ext uri="{BB962C8B-B14F-4D97-AF65-F5344CB8AC3E}">
        <p14:creationId xmlns:p14="http://schemas.microsoft.com/office/powerpoint/2010/main" val="1229446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A7EF1-CAB2-080E-5C4A-058C0A87C7BB}"/>
              </a:ext>
            </a:extLst>
          </p:cNvPr>
          <p:cNvSpPr>
            <a:spLocks noGrp="1"/>
          </p:cNvSpPr>
          <p:nvPr>
            <p:ph type="title"/>
          </p:nvPr>
        </p:nvSpPr>
        <p:spPr/>
        <p:txBody>
          <a:bodyPr/>
          <a:lstStyle/>
          <a:p>
            <a:endParaRPr lang="en-US"/>
          </a:p>
        </p:txBody>
      </p:sp>
      <p:pic>
        <p:nvPicPr>
          <p:cNvPr id="5" name="Content Placeholder 4" descr="A white circle with black text&#10;&#10;Description automatically generated">
            <a:extLst>
              <a:ext uri="{FF2B5EF4-FFF2-40B4-BE49-F238E27FC236}">
                <a16:creationId xmlns:a16="http://schemas.microsoft.com/office/drawing/2014/main" id="{83AD1462-5117-398F-9706-827E6204D617}"/>
              </a:ext>
            </a:extLst>
          </p:cNvPr>
          <p:cNvPicPr>
            <a:picLocks noGrp="1" noChangeAspect="1"/>
          </p:cNvPicPr>
          <p:nvPr>
            <p:ph idx="1"/>
          </p:nvPr>
        </p:nvPicPr>
        <p:blipFill>
          <a:blip r:embed="rId3"/>
          <a:stretch>
            <a:fillRect/>
          </a:stretch>
        </p:blipFill>
        <p:spPr>
          <a:xfrm>
            <a:off x="0" y="0"/>
            <a:ext cx="12192000" cy="6868374"/>
          </a:xfrm>
        </p:spPr>
      </p:pic>
    </p:spTree>
    <p:extLst>
      <p:ext uri="{BB962C8B-B14F-4D97-AF65-F5344CB8AC3E}">
        <p14:creationId xmlns:p14="http://schemas.microsoft.com/office/powerpoint/2010/main" val="7437990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A9113-D7E0-9FD3-060C-554CA422E2B8}"/>
              </a:ext>
            </a:extLst>
          </p:cNvPr>
          <p:cNvSpPr>
            <a:spLocks noGrp="1"/>
          </p:cNvSpPr>
          <p:nvPr>
            <p:ph type="title"/>
          </p:nvPr>
        </p:nvSpPr>
        <p:spPr/>
        <p:txBody>
          <a:bodyPr/>
          <a:lstStyle/>
          <a:p>
            <a:endParaRPr lang="en-US"/>
          </a:p>
        </p:txBody>
      </p:sp>
      <p:pic>
        <p:nvPicPr>
          <p:cNvPr id="5" name="Content Placeholder 4" descr="A person wearing glasses and a black and white photo&#10;&#10;Description automatically generated">
            <a:extLst>
              <a:ext uri="{FF2B5EF4-FFF2-40B4-BE49-F238E27FC236}">
                <a16:creationId xmlns:a16="http://schemas.microsoft.com/office/drawing/2014/main" id="{9175F128-294F-C509-C818-6EEB28D13FD1}"/>
              </a:ext>
            </a:extLst>
          </p:cNvPr>
          <p:cNvPicPr>
            <a:picLocks noGrp="1" noChangeAspect="1"/>
          </p:cNvPicPr>
          <p:nvPr>
            <p:ph idx="1"/>
          </p:nvPr>
        </p:nvPicPr>
        <p:blipFill>
          <a:blip r:embed="rId3"/>
          <a:stretch>
            <a:fillRect/>
          </a:stretch>
        </p:blipFill>
        <p:spPr>
          <a:xfrm>
            <a:off x="0" y="12699"/>
            <a:ext cx="12192000" cy="6845301"/>
          </a:xfrm>
        </p:spPr>
      </p:pic>
    </p:spTree>
    <p:extLst>
      <p:ext uri="{BB962C8B-B14F-4D97-AF65-F5344CB8AC3E}">
        <p14:creationId xmlns:p14="http://schemas.microsoft.com/office/powerpoint/2010/main" val="21992538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0CC8F-9D7E-7C7C-3DD1-6F4E49212246}"/>
              </a:ext>
            </a:extLst>
          </p:cNvPr>
          <p:cNvSpPr>
            <a:spLocks noGrp="1"/>
          </p:cNvSpPr>
          <p:nvPr>
            <p:ph type="title"/>
          </p:nvPr>
        </p:nvSpPr>
        <p:spPr/>
        <p:txBody>
          <a:bodyPr/>
          <a:lstStyle/>
          <a:p>
            <a:endParaRPr lang="en-US"/>
          </a:p>
        </p:txBody>
      </p:sp>
      <p:pic>
        <p:nvPicPr>
          <p:cNvPr id="7" name="Content Placeholder 6" descr="A close-up of a text&#10;&#10;Description automatically generated">
            <a:extLst>
              <a:ext uri="{FF2B5EF4-FFF2-40B4-BE49-F238E27FC236}">
                <a16:creationId xmlns:a16="http://schemas.microsoft.com/office/drawing/2014/main" id="{5418F72A-5B22-A0D9-A311-881284F61EB6}"/>
              </a:ext>
            </a:extLst>
          </p:cNvPr>
          <p:cNvPicPr>
            <a:picLocks noGrp="1" noChangeAspect="1"/>
          </p:cNvPicPr>
          <p:nvPr>
            <p:ph idx="1"/>
          </p:nvPr>
        </p:nvPicPr>
        <p:blipFill>
          <a:blip r:embed="rId3"/>
          <a:stretch>
            <a:fillRect/>
          </a:stretch>
        </p:blipFill>
        <p:spPr>
          <a:xfrm>
            <a:off x="0" y="0"/>
            <a:ext cx="12221798" cy="6858000"/>
          </a:xfrm>
        </p:spPr>
      </p:pic>
    </p:spTree>
    <p:extLst>
      <p:ext uri="{BB962C8B-B14F-4D97-AF65-F5344CB8AC3E}">
        <p14:creationId xmlns:p14="http://schemas.microsoft.com/office/powerpoint/2010/main" val="17180809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D070F1-38E4-70E4-6163-69203CEA9219}"/>
              </a:ext>
            </a:extLst>
          </p:cNvPr>
          <p:cNvSpPr>
            <a:spLocks noGrp="1"/>
          </p:cNvSpPr>
          <p:nvPr>
            <p:ph type="title"/>
          </p:nvPr>
        </p:nvSpPr>
        <p:spPr/>
        <p:txBody>
          <a:bodyPr/>
          <a:lstStyle/>
          <a:p>
            <a:endParaRPr lang="en-US"/>
          </a:p>
        </p:txBody>
      </p:sp>
      <p:pic>
        <p:nvPicPr>
          <p:cNvPr id="5" name="Content Placeholder 4" descr="A chart with text on it&#10;&#10;Description automatically generated">
            <a:extLst>
              <a:ext uri="{FF2B5EF4-FFF2-40B4-BE49-F238E27FC236}">
                <a16:creationId xmlns:a16="http://schemas.microsoft.com/office/drawing/2014/main" id="{6AFDFB47-6166-A488-B80C-9B69C20A1E7A}"/>
              </a:ext>
            </a:extLst>
          </p:cNvPr>
          <p:cNvPicPr>
            <a:picLocks noGrp="1" noChangeAspect="1"/>
          </p:cNvPicPr>
          <p:nvPr>
            <p:ph idx="1"/>
          </p:nvPr>
        </p:nvPicPr>
        <p:blipFill>
          <a:blip r:embed="rId3"/>
          <a:stretch>
            <a:fillRect/>
          </a:stretch>
        </p:blipFill>
        <p:spPr>
          <a:xfrm>
            <a:off x="0" y="0"/>
            <a:ext cx="12192000" cy="6858000"/>
          </a:xfrm>
        </p:spPr>
      </p:pic>
    </p:spTree>
    <p:extLst>
      <p:ext uri="{BB962C8B-B14F-4D97-AF65-F5344CB8AC3E}">
        <p14:creationId xmlns:p14="http://schemas.microsoft.com/office/powerpoint/2010/main" val="18698223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C5A28-56FA-1D19-C8CD-CB4A7B6AFEF2}"/>
              </a:ext>
            </a:extLst>
          </p:cNvPr>
          <p:cNvSpPr>
            <a:spLocks noGrp="1"/>
          </p:cNvSpPr>
          <p:nvPr>
            <p:ph type="title"/>
          </p:nvPr>
        </p:nvSpPr>
        <p:spPr/>
        <p:txBody>
          <a:bodyPr/>
          <a:lstStyle/>
          <a:p>
            <a:endParaRPr lang="en-US"/>
          </a:p>
        </p:txBody>
      </p:sp>
      <p:pic>
        <p:nvPicPr>
          <p:cNvPr id="7" name="Content Placeholder 6" descr="A white paper with black text&#10;&#10;Description automatically generated">
            <a:extLst>
              <a:ext uri="{FF2B5EF4-FFF2-40B4-BE49-F238E27FC236}">
                <a16:creationId xmlns:a16="http://schemas.microsoft.com/office/drawing/2014/main" id="{40B8A9E4-03C1-D2BB-70AC-2E7615B2A14C}"/>
              </a:ext>
            </a:extLst>
          </p:cNvPr>
          <p:cNvPicPr>
            <a:picLocks noGrp="1" noChangeAspect="1"/>
          </p:cNvPicPr>
          <p:nvPr>
            <p:ph idx="1"/>
          </p:nvPr>
        </p:nvPicPr>
        <p:blipFill>
          <a:blip r:embed="rId3"/>
          <a:stretch>
            <a:fillRect/>
          </a:stretch>
        </p:blipFill>
        <p:spPr>
          <a:xfrm>
            <a:off x="0" y="0"/>
            <a:ext cx="12201895" cy="6858000"/>
          </a:xfrm>
        </p:spPr>
      </p:pic>
    </p:spTree>
    <p:extLst>
      <p:ext uri="{BB962C8B-B14F-4D97-AF65-F5344CB8AC3E}">
        <p14:creationId xmlns:p14="http://schemas.microsoft.com/office/powerpoint/2010/main" val="23820590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56209-A1CB-C865-C109-A5D5F6BD2542}"/>
              </a:ext>
            </a:extLst>
          </p:cNvPr>
          <p:cNvSpPr>
            <a:spLocks noGrp="1"/>
          </p:cNvSpPr>
          <p:nvPr>
            <p:ph type="title"/>
          </p:nvPr>
        </p:nvSpPr>
        <p:spPr/>
        <p:txBody>
          <a:bodyPr/>
          <a:lstStyle/>
          <a:p>
            <a:endParaRPr lang="en-US"/>
          </a:p>
        </p:txBody>
      </p:sp>
      <p:pic>
        <p:nvPicPr>
          <p:cNvPr id="5" name="Content Placeholder 4" descr="A close-up of a text&#10;&#10;Description automatically generated">
            <a:extLst>
              <a:ext uri="{FF2B5EF4-FFF2-40B4-BE49-F238E27FC236}">
                <a16:creationId xmlns:a16="http://schemas.microsoft.com/office/drawing/2014/main" id="{6EC4357B-72CF-8A2A-6851-381A190CB69B}"/>
              </a:ext>
            </a:extLst>
          </p:cNvPr>
          <p:cNvPicPr>
            <a:picLocks noGrp="1" noChangeAspect="1"/>
          </p:cNvPicPr>
          <p:nvPr>
            <p:ph idx="1"/>
          </p:nvPr>
        </p:nvPicPr>
        <p:blipFill>
          <a:blip r:embed="rId3"/>
          <a:stretch>
            <a:fillRect/>
          </a:stretch>
        </p:blipFill>
        <p:spPr>
          <a:xfrm>
            <a:off x="0" y="0"/>
            <a:ext cx="12234570" cy="6858000"/>
          </a:xfrm>
        </p:spPr>
      </p:pic>
    </p:spTree>
    <p:extLst>
      <p:ext uri="{BB962C8B-B14F-4D97-AF65-F5344CB8AC3E}">
        <p14:creationId xmlns:p14="http://schemas.microsoft.com/office/powerpoint/2010/main" val="7890357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AB2D6-C388-A5C9-851E-EF510BF30061}"/>
              </a:ext>
            </a:extLst>
          </p:cNvPr>
          <p:cNvSpPr>
            <a:spLocks noGrp="1"/>
          </p:cNvSpPr>
          <p:nvPr>
            <p:ph type="title"/>
          </p:nvPr>
        </p:nvSpPr>
        <p:spPr/>
        <p:txBody>
          <a:bodyPr/>
          <a:lstStyle/>
          <a:p>
            <a:endParaRPr lang="en-US"/>
          </a:p>
        </p:txBody>
      </p:sp>
      <p:pic>
        <p:nvPicPr>
          <p:cNvPr id="5" name="Content Placeholder 4" descr="A close-up of a blue circle&#10;&#10;Description automatically generated">
            <a:extLst>
              <a:ext uri="{FF2B5EF4-FFF2-40B4-BE49-F238E27FC236}">
                <a16:creationId xmlns:a16="http://schemas.microsoft.com/office/drawing/2014/main" id="{ED08F050-6446-C378-6465-81CF88B00024}"/>
              </a:ext>
            </a:extLst>
          </p:cNvPr>
          <p:cNvPicPr>
            <a:picLocks noGrp="1" noChangeAspect="1"/>
          </p:cNvPicPr>
          <p:nvPr>
            <p:ph idx="1"/>
          </p:nvPr>
        </p:nvPicPr>
        <p:blipFill>
          <a:blip r:embed="rId3"/>
          <a:stretch>
            <a:fillRect/>
          </a:stretch>
        </p:blipFill>
        <p:spPr>
          <a:xfrm>
            <a:off x="0" y="0"/>
            <a:ext cx="12192000" cy="6855606"/>
          </a:xfrm>
        </p:spPr>
      </p:pic>
    </p:spTree>
    <p:extLst>
      <p:ext uri="{BB962C8B-B14F-4D97-AF65-F5344CB8AC3E}">
        <p14:creationId xmlns:p14="http://schemas.microsoft.com/office/powerpoint/2010/main" val="14712528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6F6C2-2DA3-3D49-B5A8-7024D300423D}"/>
              </a:ext>
            </a:extLst>
          </p:cNvPr>
          <p:cNvSpPr>
            <a:spLocks noGrp="1"/>
          </p:cNvSpPr>
          <p:nvPr>
            <p:ph type="title"/>
          </p:nvPr>
        </p:nvSpPr>
        <p:spPr/>
        <p:txBody>
          <a:bodyPr/>
          <a:lstStyle/>
          <a:p>
            <a:endParaRPr lang="en-US"/>
          </a:p>
        </p:txBody>
      </p:sp>
      <p:pic>
        <p:nvPicPr>
          <p:cNvPr id="5" name="Content Placeholder 4" descr="A page of a children's playroom&#10;&#10;Description automatically generated">
            <a:extLst>
              <a:ext uri="{FF2B5EF4-FFF2-40B4-BE49-F238E27FC236}">
                <a16:creationId xmlns:a16="http://schemas.microsoft.com/office/drawing/2014/main" id="{8612BD10-E5E6-1ACB-5B2C-7C27A0F55A43}"/>
              </a:ext>
            </a:extLst>
          </p:cNvPr>
          <p:cNvPicPr>
            <a:picLocks noGrp="1" noChangeAspect="1"/>
          </p:cNvPicPr>
          <p:nvPr>
            <p:ph idx="1"/>
          </p:nvPr>
        </p:nvPicPr>
        <p:blipFill>
          <a:blip r:embed="rId3"/>
          <a:stretch>
            <a:fillRect/>
          </a:stretch>
        </p:blipFill>
        <p:spPr>
          <a:xfrm>
            <a:off x="1" y="0"/>
            <a:ext cx="12192000" cy="6858000"/>
          </a:xfrm>
        </p:spPr>
      </p:pic>
    </p:spTree>
    <p:extLst>
      <p:ext uri="{BB962C8B-B14F-4D97-AF65-F5344CB8AC3E}">
        <p14:creationId xmlns:p14="http://schemas.microsoft.com/office/powerpoint/2010/main" val="1615795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88C73-7CF0-AF95-3508-8D322878F09C}"/>
              </a:ext>
            </a:extLst>
          </p:cNvPr>
          <p:cNvSpPr>
            <a:spLocks noGrp="1"/>
          </p:cNvSpPr>
          <p:nvPr>
            <p:ph type="title"/>
          </p:nvPr>
        </p:nvSpPr>
        <p:spPr/>
        <p:txBody>
          <a:bodyPr/>
          <a:lstStyle/>
          <a:p>
            <a:endParaRPr lang="en-US"/>
          </a:p>
        </p:txBody>
      </p:sp>
      <p:pic>
        <p:nvPicPr>
          <p:cNvPr id="5" name="Content Placeholder 4" descr="A close-up of a text&#10;&#10;Description automatically generated">
            <a:extLst>
              <a:ext uri="{FF2B5EF4-FFF2-40B4-BE49-F238E27FC236}">
                <a16:creationId xmlns:a16="http://schemas.microsoft.com/office/drawing/2014/main" id="{8ED8815F-9E0A-F1C5-2D3F-C057D80B8978}"/>
              </a:ext>
            </a:extLst>
          </p:cNvPr>
          <p:cNvPicPr>
            <a:picLocks noGrp="1" noChangeAspect="1"/>
          </p:cNvPicPr>
          <p:nvPr>
            <p:ph idx="1"/>
          </p:nvPr>
        </p:nvPicPr>
        <p:blipFill>
          <a:blip r:embed="rId3"/>
          <a:stretch>
            <a:fillRect/>
          </a:stretch>
        </p:blipFill>
        <p:spPr>
          <a:xfrm>
            <a:off x="-1" y="0"/>
            <a:ext cx="12267487" cy="6858000"/>
          </a:xfrm>
        </p:spPr>
      </p:pic>
    </p:spTree>
    <p:extLst>
      <p:ext uri="{BB962C8B-B14F-4D97-AF65-F5344CB8AC3E}">
        <p14:creationId xmlns:p14="http://schemas.microsoft.com/office/powerpoint/2010/main" val="27272843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FE576-2163-2935-8C35-E3090CD14CA9}"/>
              </a:ext>
            </a:extLst>
          </p:cNvPr>
          <p:cNvSpPr>
            <a:spLocks noGrp="1"/>
          </p:cNvSpPr>
          <p:nvPr>
            <p:ph type="title"/>
          </p:nvPr>
        </p:nvSpPr>
        <p:spPr/>
        <p:txBody>
          <a:bodyPr/>
          <a:lstStyle/>
          <a:p>
            <a:endParaRPr lang="en-US"/>
          </a:p>
        </p:txBody>
      </p:sp>
      <p:pic>
        <p:nvPicPr>
          <p:cNvPr id="9" name="Content Placeholder 8" descr="A close-up of a text&#10;&#10;Description automatically generated">
            <a:extLst>
              <a:ext uri="{FF2B5EF4-FFF2-40B4-BE49-F238E27FC236}">
                <a16:creationId xmlns:a16="http://schemas.microsoft.com/office/drawing/2014/main" id="{52CDB2DE-5EB1-53E0-4F83-C8F037C4B493}"/>
              </a:ext>
            </a:extLst>
          </p:cNvPr>
          <p:cNvPicPr>
            <a:picLocks noGrp="1" noChangeAspect="1"/>
          </p:cNvPicPr>
          <p:nvPr>
            <p:ph idx="1"/>
          </p:nvPr>
        </p:nvPicPr>
        <p:blipFill>
          <a:blip r:embed="rId3"/>
          <a:stretch>
            <a:fillRect/>
          </a:stretch>
        </p:blipFill>
        <p:spPr>
          <a:xfrm>
            <a:off x="0" y="0"/>
            <a:ext cx="12280305" cy="6858000"/>
          </a:xfrm>
        </p:spPr>
      </p:pic>
    </p:spTree>
    <p:extLst>
      <p:ext uri="{BB962C8B-B14F-4D97-AF65-F5344CB8AC3E}">
        <p14:creationId xmlns:p14="http://schemas.microsoft.com/office/powerpoint/2010/main" val="59525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02F07-86BF-E52E-CB1E-67A427EB77D9}"/>
              </a:ext>
            </a:extLst>
          </p:cNvPr>
          <p:cNvSpPr>
            <a:spLocks noGrp="1"/>
          </p:cNvSpPr>
          <p:nvPr>
            <p:ph type="title"/>
          </p:nvPr>
        </p:nvSpPr>
        <p:spPr/>
        <p:txBody>
          <a:bodyPr/>
          <a:lstStyle/>
          <a:p>
            <a:endParaRPr lang="en-US"/>
          </a:p>
        </p:txBody>
      </p:sp>
      <p:pic>
        <p:nvPicPr>
          <p:cNvPr id="5" name="Content Placeholder 4" descr="A reference list with text&#10;&#10;Description automatically generated">
            <a:extLst>
              <a:ext uri="{FF2B5EF4-FFF2-40B4-BE49-F238E27FC236}">
                <a16:creationId xmlns:a16="http://schemas.microsoft.com/office/drawing/2014/main" id="{A7F9769C-3C33-98C9-CCFD-97ECD7C7773B}"/>
              </a:ext>
            </a:extLst>
          </p:cNvPr>
          <p:cNvPicPr>
            <a:picLocks noGrp="1" noChangeAspect="1"/>
          </p:cNvPicPr>
          <p:nvPr>
            <p:ph idx="1"/>
          </p:nvPr>
        </p:nvPicPr>
        <p:blipFill>
          <a:blip r:embed="rId3"/>
          <a:stretch>
            <a:fillRect/>
          </a:stretch>
        </p:blipFill>
        <p:spPr>
          <a:xfrm>
            <a:off x="0" y="0"/>
            <a:ext cx="12192000" cy="6858000"/>
          </a:xfrm>
        </p:spPr>
      </p:pic>
    </p:spTree>
    <p:extLst>
      <p:ext uri="{BB962C8B-B14F-4D97-AF65-F5344CB8AC3E}">
        <p14:creationId xmlns:p14="http://schemas.microsoft.com/office/powerpoint/2010/main" val="27697763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2972B-E24D-777F-440C-25C373EB5282}"/>
              </a:ext>
            </a:extLst>
          </p:cNvPr>
          <p:cNvSpPr>
            <a:spLocks noGrp="1"/>
          </p:cNvSpPr>
          <p:nvPr>
            <p:ph type="title"/>
          </p:nvPr>
        </p:nvSpPr>
        <p:spPr/>
        <p:txBody>
          <a:bodyPr/>
          <a:lstStyle/>
          <a:p>
            <a:endParaRPr lang="en-US"/>
          </a:p>
        </p:txBody>
      </p:sp>
      <p:pic>
        <p:nvPicPr>
          <p:cNvPr id="5" name="Content Placeholder 4" descr="A close-up of a presentation link&#10;&#10;Description automatically generated">
            <a:extLst>
              <a:ext uri="{FF2B5EF4-FFF2-40B4-BE49-F238E27FC236}">
                <a16:creationId xmlns:a16="http://schemas.microsoft.com/office/drawing/2014/main" id="{9130CA2D-66A9-82E3-AA3C-7D4F3200EEB0}"/>
              </a:ext>
            </a:extLst>
          </p:cNvPr>
          <p:cNvPicPr>
            <a:picLocks noGrp="1" noChangeAspect="1"/>
          </p:cNvPicPr>
          <p:nvPr>
            <p:ph idx="1"/>
          </p:nvPr>
        </p:nvPicPr>
        <p:blipFill>
          <a:blip r:embed="rId3"/>
          <a:stretch>
            <a:fillRect/>
          </a:stretch>
        </p:blipFill>
        <p:spPr>
          <a:xfrm>
            <a:off x="0" y="-1"/>
            <a:ext cx="12192000" cy="6867983"/>
          </a:xfrm>
        </p:spPr>
      </p:pic>
    </p:spTree>
    <p:extLst>
      <p:ext uri="{BB962C8B-B14F-4D97-AF65-F5344CB8AC3E}">
        <p14:creationId xmlns:p14="http://schemas.microsoft.com/office/powerpoint/2010/main" val="11299745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015455" y="3034427"/>
            <a:ext cx="6429674" cy="2358341"/>
          </a:xfrm>
        </p:spPr>
        <p:txBody>
          <a:bodyPr vert="horz" lIns="91440" tIns="45720" rIns="91440" bIns="45720" rtlCol="0" anchor="t">
            <a:normAutofit/>
          </a:bodyPr>
          <a:lstStyle/>
          <a:p>
            <a:pPr algn="l"/>
            <a:r>
              <a:rPr lang="en-US" sz="2200" b="1"/>
              <a:t>Jerome Bruner's spiral curriculum Theory</a:t>
            </a:r>
          </a:p>
          <a:p>
            <a:pPr algn="l"/>
            <a:endParaRPr lang="en-US" sz="2200" b="1">
              <a:solidFill>
                <a:srgbClr val="000000"/>
              </a:solidFill>
            </a:endParaRPr>
          </a:p>
          <a:p>
            <a:pPr algn="l"/>
            <a:endParaRPr lang="en-US" sz="2200" b="1">
              <a:solidFill>
                <a:srgbClr val="000000"/>
              </a:solidFill>
            </a:endParaRPr>
          </a:p>
          <a:p>
            <a:pPr algn="l"/>
            <a:endParaRPr lang="en-US" sz="2200" b="1">
              <a:solidFill>
                <a:srgbClr val="000000"/>
              </a:solidFill>
            </a:endParaRPr>
          </a:p>
          <a:p>
            <a:pPr algn="l"/>
            <a:r>
              <a:rPr lang="en-US" sz="2200" b="1">
                <a:solidFill>
                  <a:srgbClr val="000000"/>
                </a:solidFill>
              </a:rPr>
              <a:t>Ianto Davies (2317125)</a:t>
            </a:r>
          </a:p>
          <a:p>
            <a:pPr algn="l"/>
            <a:endParaRPr lang="en-US" sz="2200" b="1">
              <a:solidFill>
                <a:srgbClr val="FFFFFF"/>
              </a:solidFill>
            </a:endParaRPr>
          </a:p>
        </p:txBody>
      </p:sp>
      <p:pic>
        <p:nvPicPr>
          <p:cNvPr id="5" name="Picture 4" descr="Educational philosophy - Thomas Sheppard">
            <a:extLst>
              <a:ext uri="{FF2B5EF4-FFF2-40B4-BE49-F238E27FC236}">
                <a16:creationId xmlns:a16="http://schemas.microsoft.com/office/drawing/2014/main" id="{72E964E5-C450-83B5-3B11-7CD494DFBEB6}"/>
              </a:ext>
            </a:extLst>
          </p:cNvPr>
          <p:cNvPicPr>
            <a:picLocks noChangeAspect="1"/>
          </p:cNvPicPr>
          <p:nvPr/>
        </p:nvPicPr>
        <p:blipFill>
          <a:blip r:embed="rId2">
            <a:alphaModFix amt="90000"/>
          </a:blip>
          <a:stretch>
            <a:fillRect/>
          </a:stretch>
        </p:blipFill>
        <p:spPr>
          <a:xfrm>
            <a:off x="8567611" y="3313018"/>
            <a:ext cx="2987471" cy="2939421"/>
          </a:xfrm>
          <a:prstGeom prst="rect">
            <a:avLst/>
          </a:prstGeom>
        </p:spPr>
      </p:pic>
      <p:pic>
        <p:nvPicPr>
          <p:cNvPr id="6" name="Picture 5" descr="Child Development Theories: Jerome Bruner">
            <a:extLst>
              <a:ext uri="{FF2B5EF4-FFF2-40B4-BE49-F238E27FC236}">
                <a16:creationId xmlns:a16="http://schemas.microsoft.com/office/drawing/2014/main" id="{08354953-D794-C02E-BAF9-B0B862569E2B}"/>
              </a:ext>
            </a:extLst>
          </p:cNvPr>
          <p:cNvPicPr>
            <a:picLocks noChangeAspect="1"/>
          </p:cNvPicPr>
          <p:nvPr/>
        </p:nvPicPr>
        <p:blipFill>
          <a:blip r:embed="rId3"/>
          <a:stretch>
            <a:fillRect/>
          </a:stretch>
        </p:blipFill>
        <p:spPr>
          <a:xfrm>
            <a:off x="7556739" y="743130"/>
            <a:ext cx="3864633" cy="2309359"/>
          </a:xfrm>
          <a:prstGeom prst="rect">
            <a:avLst/>
          </a:prstGeom>
        </p:spPr>
      </p:pic>
      <p:pic>
        <p:nvPicPr>
          <p:cNvPr id="7" name="Graphic 6" descr="United States - Wikipedia">
            <a:extLst>
              <a:ext uri="{FF2B5EF4-FFF2-40B4-BE49-F238E27FC236}">
                <a16:creationId xmlns:a16="http://schemas.microsoft.com/office/drawing/2014/main" id="{B006CC94-F927-4386-03EA-EE65152D4EE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983193" y="3569747"/>
            <a:ext cx="3217651" cy="1702581"/>
          </a:xfrm>
          <a:prstGeom prst="rect">
            <a:avLst/>
          </a:prstGeom>
        </p:spPr>
      </p:pic>
    </p:spTree>
    <p:extLst>
      <p:ext uri="{BB962C8B-B14F-4D97-AF65-F5344CB8AC3E}">
        <p14:creationId xmlns:p14="http://schemas.microsoft.com/office/powerpoint/2010/main" val="29792234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7A252C-BB51-7E0D-6997-A645D630E591}"/>
              </a:ext>
            </a:extLst>
          </p:cNvPr>
          <p:cNvSpPr>
            <a:spLocks noGrp="1"/>
          </p:cNvSpPr>
          <p:nvPr>
            <p:ph type="title"/>
          </p:nvPr>
        </p:nvSpPr>
        <p:spPr>
          <a:xfrm>
            <a:off x="838200" y="365125"/>
            <a:ext cx="10515600" cy="1306443"/>
          </a:xfrm>
        </p:spPr>
        <p:txBody>
          <a:bodyPr vert="horz" lIns="91440" tIns="45720" rIns="91440" bIns="45720" rtlCol="0" anchor="ctr">
            <a:normAutofit/>
          </a:bodyPr>
          <a:lstStyle/>
          <a:p>
            <a:r>
              <a:rPr lang="en-US" sz="4000"/>
              <a:t>Introducing Jerome Bruner's Theory </a:t>
            </a:r>
          </a:p>
        </p:txBody>
      </p:sp>
      <p:sp>
        <p:nvSpPr>
          <p:cNvPr id="5" name="TextBox 4">
            <a:extLst>
              <a:ext uri="{FF2B5EF4-FFF2-40B4-BE49-F238E27FC236}">
                <a16:creationId xmlns:a16="http://schemas.microsoft.com/office/drawing/2014/main" id="{81B31C63-125D-5575-8D78-2F023D25A767}"/>
              </a:ext>
            </a:extLst>
          </p:cNvPr>
          <p:cNvSpPr txBox="1"/>
          <p:nvPr/>
        </p:nvSpPr>
        <p:spPr>
          <a:xfrm>
            <a:off x="838200" y="1825625"/>
            <a:ext cx="4152774" cy="4303464"/>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marL="285750" indent="-228600">
              <a:lnSpc>
                <a:spcPct val="90000"/>
              </a:lnSpc>
              <a:spcAft>
                <a:spcPts val="600"/>
              </a:spcAft>
              <a:buFont typeface="Arial" panose="020B0604020202020204" pitchFamily="34" charset="0"/>
              <a:buChar char="•"/>
            </a:pPr>
            <a:r>
              <a:rPr lang="en-US" sz="1700"/>
              <a:t>This theory implies that teaching and learning revisit key concepts such as mathematics and many other topics that are revisited over time.</a:t>
            </a:r>
          </a:p>
          <a:p>
            <a:pPr marL="285750"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r>
              <a:rPr lang="en-US" sz="1700"/>
              <a:t> Increasing depth after being introduced to a new topic and increasing the complexity further down the line.</a:t>
            </a:r>
          </a:p>
          <a:p>
            <a:pPr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r>
              <a:rPr lang="en-US" sz="1700"/>
              <a:t>Mathematics is a good example of how to describe his work.</a:t>
            </a:r>
          </a:p>
          <a:p>
            <a:pPr marL="285750"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endParaRPr lang="en-US" sz="1700"/>
          </a:p>
          <a:p>
            <a:pPr marL="285750" indent="-228600">
              <a:lnSpc>
                <a:spcPct val="90000"/>
              </a:lnSpc>
              <a:spcAft>
                <a:spcPts val="600"/>
              </a:spcAft>
              <a:buFont typeface="Arial" panose="020B0604020202020204" pitchFamily="34" charset="0"/>
              <a:buChar char="•"/>
            </a:pPr>
            <a:endParaRPr lang="en-US" sz="1700"/>
          </a:p>
          <a:p>
            <a:pPr indent="-228600">
              <a:lnSpc>
                <a:spcPct val="90000"/>
              </a:lnSpc>
              <a:spcAft>
                <a:spcPts val="600"/>
              </a:spcAft>
              <a:buFont typeface="Arial" panose="020B0604020202020204" pitchFamily="34" charset="0"/>
              <a:buChar char="•"/>
            </a:pPr>
            <a:r>
              <a:rPr lang="en-US" sz="1700" b="1"/>
              <a:t>Ianto Davies (2317125)</a:t>
            </a:r>
            <a:endParaRPr lang="en-US" sz="1700"/>
          </a:p>
          <a:p>
            <a:pPr marL="285750" indent="-228600">
              <a:lnSpc>
                <a:spcPct val="90000"/>
              </a:lnSpc>
              <a:spcAft>
                <a:spcPts val="600"/>
              </a:spcAft>
              <a:buFont typeface="Arial" panose="020B0604020202020204" pitchFamily="34" charset="0"/>
              <a:buChar char="•"/>
            </a:pPr>
            <a:endParaRPr lang="en-US" sz="1700"/>
          </a:p>
          <a:p>
            <a:pPr indent="-228600">
              <a:lnSpc>
                <a:spcPct val="90000"/>
              </a:lnSpc>
              <a:spcAft>
                <a:spcPts val="600"/>
              </a:spcAft>
              <a:buFont typeface="Arial" panose="020B0604020202020204" pitchFamily="34" charset="0"/>
              <a:buChar char="•"/>
            </a:pPr>
            <a:endParaRPr lang="en-US" sz="1700"/>
          </a:p>
        </p:txBody>
      </p:sp>
      <p:pic>
        <p:nvPicPr>
          <p:cNvPr id="4" name="Content Placeholder 3" descr="Bruner's Spiral Curriculum - The 3 Key Principles (2024)">
            <a:extLst>
              <a:ext uri="{FF2B5EF4-FFF2-40B4-BE49-F238E27FC236}">
                <a16:creationId xmlns:a16="http://schemas.microsoft.com/office/drawing/2014/main" id="{B73794E5-D10E-DE17-14DC-477BD131AB16}"/>
              </a:ext>
            </a:extLst>
          </p:cNvPr>
          <p:cNvPicPr>
            <a:picLocks noGrp="1" noChangeAspect="1"/>
          </p:cNvPicPr>
          <p:nvPr>
            <p:ph idx="1"/>
          </p:nvPr>
        </p:nvPicPr>
        <p:blipFill rotWithShape="1">
          <a:blip r:embed="rId2"/>
          <a:srcRect t="1159" r="2" b="2065"/>
          <a:stretch/>
        </p:blipFill>
        <p:spPr>
          <a:xfrm>
            <a:off x="5183500" y="1904282"/>
            <a:ext cx="6170299" cy="4224808"/>
          </a:xfrm>
          <a:prstGeom prst="rect">
            <a:avLst/>
          </a:prstGeom>
        </p:spPr>
      </p:pic>
    </p:spTree>
    <p:extLst>
      <p:ext uri="{BB962C8B-B14F-4D97-AF65-F5344CB8AC3E}">
        <p14:creationId xmlns:p14="http://schemas.microsoft.com/office/powerpoint/2010/main" val="22692563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CF5CD9-2E78-D3F4-92A6-99BE3B87A763}"/>
              </a:ext>
            </a:extLst>
          </p:cNvPr>
          <p:cNvSpPr>
            <a:spLocks noGrp="1"/>
          </p:cNvSpPr>
          <p:nvPr>
            <p:ph type="title"/>
          </p:nvPr>
        </p:nvSpPr>
        <p:spPr>
          <a:xfrm>
            <a:off x="841248" y="256032"/>
            <a:ext cx="10506456" cy="1014984"/>
          </a:xfrm>
        </p:spPr>
        <p:txBody>
          <a:bodyPr anchor="b">
            <a:normAutofit/>
          </a:bodyPr>
          <a:lstStyle/>
          <a:p>
            <a:r>
              <a:rPr lang="en-US">
                <a:cs typeface="Angsana New"/>
              </a:rPr>
              <a:t>Examples of his Theories</a:t>
            </a:r>
            <a:endParaRPr lang="en-US"/>
          </a:p>
        </p:txBody>
      </p:sp>
      <p:sp>
        <p:nvSpPr>
          <p:cNvPr id="13" name="Rectangle 12">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5197EA01-D5B6-471E-8379-8C04A4D18F5D}"/>
              </a:ext>
            </a:extLst>
          </p:cNvPr>
          <p:cNvSpPr>
            <a:spLocks/>
          </p:cNvSpPr>
          <p:nvPr/>
        </p:nvSpPr>
        <p:spPr>
          <a:xfrm>
            <a:off x="838200" y="2026753"/>
            <a:ext cx="10515600" cy="2234224"/>
          </a:xfrm>
          <a:prstGeom prst="rect">
            <a:avLst/>
          </a:prstGeom>
        </p:spPr>
        <p:txBody>
          <a:bodyPr vert="horz" lIns="91440" tIns="45720" rIns="91440" bIns="45720" rtlCol="0" anchor="t">
            <a:normAutofit/>
          </a:bodyPr>
          <a:lstStyle/>
          <a:p>
            <a:pPr>
              <a:spcAft>
                <a:spcPts val="600"/>
              </a:spcAft>
            </a:pPr>
            <a:r>
              <a:rPr lang="en-US" sz="1400" kern="1200">
                <a:solidFill>
                  <a:schemeClr val="tx1"/>
                </a:solidFill>
                <a:latin typeface="Calibri"/>
                <a:ea typeface="+mn-ea"/>
                <a:cs typeface="Calibri"/>
              </a:rPr>
              <a:t>Children may start with simple mathematic skills such as adding and subtraction in early education. These ideas would be covered again in later years of education, but with an increased level of complexity when students were introduced to algebra, fractions, multiplication, and division.</a:t>
            </a:r>
          </a:p>
          <a:p>
            <a:pPr>
              <a:spcAft>
                <a:spcPts val="600"/>
              </a:spcAft>
              <a:buClr>
                <a:srgbClr val="E4F0E5"/>
              </a:buClr>
            </a:pPr>
            <a:endParaRPr lang="en-US" sz="1400" kern="1200">
              <a:solidFill>
                <a:schemeClr val="tx1"/>
              </a:solidFill>
              <a:latin typeface="Calibri"/>
              <a:ea typeface="+mn-ea"/>
              <a:cs typeface="Calibri"/>
            </a:endParaRPr>
          </a:p>
          <a:p>
            <a:pPr>
              <a:spcAft>
                <a:spcPts val="600"/>
              </a:spcAft>
              <a:buClr>
                <a:srgbClr val="E4F0E5"/>
              </a:buClr>
            </a:pPr>
            <a:r>
              <a:rPr lang="en-US" sz="1400" kern="1200">
                <a:solidFill>
                  <a:schemeClr val="tx1"/>
                </a:solidFill>
                <a:latin typeface="Calibri"/>
                <a:ea typeface="+mn-ea"/>
                <a:cs typeface="Calibri"/>
              </a:rPr>
              <a:t>"Curriculum should be thought of not as a static list of subjects to be learned, but as sequences of experience through which the learner gradually comes to grasp the structure of the subject matter." (Bruner, 1960, p. 28)</a:t>
            </a:r>
          </a:p>
          <a:p>
            <a:pPr>
              <a:spcAft>
                <a:spcPts val="600"/>
              </a:spcAft>
              <a:buClr>
                <a:srgbClr val="E4F0E5"/>
              </a:buClr>
            </a:pPr>
            <a:endParaRPr lang="en-US" sz="1200">
              <a:solidFill>
                <a:srgbClr val="203922">
                  <a:alpha val="70000"/>
                </a:srgbClr>
              </a:solidFill>
              <a:latin typeface="Calibri"/>
              <a:cs typeface="Calibri"/>
            </a:endParaRPr>
          </a:p>
        </p:txBody>
      </p:sp>
      <p:pic>
        <p:nvPicPr>
          <p:cNvPr id="5" name="Picture 4" descr="Educational philosophy - Thomas Sheppard">
            <a:extLst>
              <a:ext uri="{FF2B5EF4-FFF2-40B4-BE49-F238E27FC236}">
                <a16:creationId xmlns:a16="http://schemas.microsoft.com/office/drawing/2014/main" id="{BCF11D60-C943-DA1E-F120-CA89089E58AE}"/>
              </a:ext>
            </a:extLst>
          </p:cNvPr>
          <p:cNvPicPr>
            <a:picLocks noChangeAspect="1"/>
          </p:cNvPicPr>
          <p:nvPr/>
        </p:nvPicPr>
        <p:blipFill>
          <a:blip r:embed="rId2">
            <a:alphaModFix amt="90000"/>
          </a:blip>
          <a:stretch>
            <a:fillRect/>
          </a:stretch>
        </p:blipFill>
        <p:spPr>
          <a:xfrm>
            <a:off x="1427775" y="3964866"/>
            <a:ext cx="2100212" cy="2062600"/>
          </a:xfrm>
          <a:prstGeom prst="rect">
            <a:avLst/>
          </a:prstGeom>
        </p:spPr>
      </p:pic>
      <p:sp>
        <p:nvSpPr>
          <p:cNvPr id="6" name="TextBox 5">
            <a:extLst>
              <a:ext uri="{FF2B5EF4-FFF2-40B4-BE49-F238E27FC236}">
                <a16:creationId xmlns:a16="http://schemas.microsoft.com/office/drawing/2014/main" id="{F4FFBB22-B0F4-6652-EB30-55359E4BB869}"/>
              </a:ext>
            </a:extLst>
          </p:cNvPr>
          <p:cNvSpPr txBox="1"/>
          <p:nvPr/>
        </p:nvSpPr>
        <p:spPr>
          <a:xfrm>
            <a:off x="4402861" y="4521310"/>
            <a:ext cx="6785915" cy="196977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r>
              <a:rPr lang="en-US" sz="1600" kern="1200">
                <a:solidFill>
                  <a:schemeClr val="tx1"/>
                </a:solidFill>
                <a:latin typeface="Calibri"/>
                <a:ea typeface="+mn-ea"/>
                <a:cs typeface="+mn-cs"/>
              </a:rPr>
              <a:t> Bruner believed that children learn through structure and not through a “list of subjects to be learned”  </a:t>
            </a:r>
            <a:endParaRPr lang="en-US" sz="1800" kern="1200">
              <a:solidFill>
                <a:srgbClr val="A22C00"/>
              </a:solidFill>
              <a:latin typeface="Aptos" panose="02110004020202020204"/>
              <a:ea typeface="+mn-ea"/>
              <a:cs typeface="Calibri"/>
            </a:endParaRPr>
          </a:p>
          <a:p>
            <a:pPr>
              <a:spcAft>
                <a:spcPts val="600"/>
              </a:spcAft>
            </a:pPr>
            <a:endParaRPr lang="en-US" sz="1600" kern="1200">
              <a:solidFill>
                <a:srgbClr val="A22C00"/>
              </a:solidFill>
              <a:latin typeface="Calibri"/>
              <a:ea typeface="+mn-ea"/>
              <a:cs typeface="Calibri"/>
            </a:endParaRPr>
          </a:p>
          <a:p>
            <a:pPr>
              <a:spcAft>
                <a:spcPts val="600"/>
              </a:spcAft>
            </a:pPr>
            <a:endParaRPr lang="en-US" sz="1600" kern="1200">
              <a:solidFill>
                <a:srgbClr val="A22C00"/>
              </a:solidFill>
              <a:latin typeface="Calibri"/>
              <a:ea typeface="+mn-ea"/>
              <a:cs typeface="Calibri"/>
            </a:endParaRPr>
          </a:p>
          <a:p>
            <a:pPr>
              <a:spcAft>
                <a:spcPts val="600"/>
              </a:spcAft>
            </a:pPr>
            <a:endParaRPr lang="en-US" sz="1600" kern="1200">
              <a:solidFill>
                <a:srgbClr val="A22C00"/>
              </a:solidFill>
              <a:latin typeface="Calibri"/>
              <a:ea typeface="+mn-ea"/>
              <a:cs typeface="Calibri"/>
            </a:endParaRPr>
          </a:p>
          <a:p>
            <a:pPr>
              <a:spcAft>
                <a:spcPts val="600"/>
              </a:spcAft>
            </a:pPr>
            <a:r>
              <a:rPr lang="en-US" sz="1600" kern="1200">
                <a:solidFill>
                  <a:srgbClr val="A22C00"/>
                </a:solidFill>
                <a:latin typeface="Calibri"/>
                <a:ea typeface="+mn-ea"/>
                <a:cs typeface="Calibri"/>
              </a:rPr>
              <a:t> </a:t>
            </a:r>
            <a:r>
              <a:rPr lang="en-US" sz="2200" b="1" kern="1200">
                <a:solidFill>
                  <a:srgbClr val="000000"/>
                </a:solidFill>
                <a:latin typeface="+mn-lt"/>
                <a:ea typeface="+mn-lt"/>
                <a:cs typeface="+mn-lt"/>
              </a:rPr>
              <a:t>Ianto Davies (2317125)</a:t>
            </a:r>
            <a:endParaRPr lang="en-US">
              <a:solidFill>
                <a:schemeClr val="accent2"/>
              </a:solidFill>
            </a:endParaRPr>
          </a:p>
        </p:txBody>
      </p:sp>
    </p:spTree>
    <p:extLst>
      <p:ext uri="{BB962C8B-B14F-4D97-AF65-F5344CB8AC3E}">
        <p14:creationId xmlns:p14="http://schemas.microsoft.com/office/powerpoint/2010/main" val="24742189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342D6-79C6-03E6-DF1C-2F3990910216}"/>
              </a:ext>
            </a:extLst>
          </p:cNvPr>
          <p:cNvSpPr>
            <a:spLocks noGrp="1"/>
          </p:cNvSpPr>
          <p:nvPr>
            <p:ph type="title"/>
          </p:nvPr>
        </p:nvSpPr>
        <p:spPr>
          <a:xfrm>
            <a:off x="838200" y="681037"/>
            <a:ext cx="10515600" cy="1492576"/>
          </a:xfrm>
        </p:spPr>
        <p:txBody>
          <a:bodyPr>
            <a:normAutofit/>
          </a:bodyPr>
          <a:lstStyle/>
          <a:p>
            <a:r>
              <a:rPr lang="en-US" sz="4400">
                <a:cs typeface="Angsana New"/>
              </a:rPr>
              <a:t>My Educated opinion of Bruner's Theory </a:t>
            </a:r>
            <a:endParaRPr lang="en-US" sz="4400"/>
          </a:p>
        </p:txBody>
      </p:sp>
      <p:sp>
        <p:nvSpPr>
          <p:cNvPr id="3" name="Content Placeholder 2">
            <a:extLst>
              <a:ext uri="{FF2B5EF4-FFF2-40B4-BE49-F238E27FC236}">
                <a16:creationId xmlns:a16="http://schemas.microsoft.com/office/drawing/2014/main" id="{30640D3E-6DA7-CAF9-0759-10CE78033D07}"/>
              </a:ext>
            </a:extLst>
          </p:cNvPr>
          <p:cNvSpPr>
            <a:spLocks noGrp="1"/>
          </p:cNvSpPr>
          <p:nvPr>
            <p:ph idx="1"/>
          </p:nvPr>
        </p:nvSpPr>
        <p:spPr>
          <a:xfrm>
            <a:off x="838200" y="2397125"/>
            <a:ext cx="10515600" cy="4351338"/>
          </a:xfrm>
        </p:spPr>
        <p:txBody>
          <a:bodyPr vert="horz" lIns="91440" tIns="45720" rIns="91440" bIns="45720" rtlCol="0" anchor="t">
            <a:normAutofit/>
          </a:bodyPr>
          <a:lstStyle/>
          <a:p>
            <a:r>
              <a:rPr lang="en-US" sz="1600">
                <a:latin typeface="Calibri"/>
                <a:cs typeface="Calibri"/>
              </a:rPr>
              <a:t>I personally agree with elements of Jerome Bruner's theory of a spiral curriculum as his theory promotes teachers and educators to scaffold teach to pupils by being able to come back to work covered previously and further build on the skills pupils have already gained at a lower level of complexity.</a:t>
            </a:r>
          </a:p>
          <a:p>
            <a:pPr>
              <a:buClr>
                <a:srgbClr val="E4F0E5"/>
              </a:buClr>
            </a:pPr>
            <a:r>
              <a:rPr lang="en-US" sz="1600">
                <a:latin typeface="Calibri"/>
                <a:cs typeface="Calibri"/>
              </a:rPr>
              <a:t>I personally believe this also fosters and develops critical thinking skills and helps pupils to apply previous knowledge and understanding into new work. </a:t>
            </a:r>
          </a:p>
          <a:p>
            <a:pPr>
              <a:buClr>
                <a:srgbClr val="E4F0E5"/>
              </a:buClr>
            </a:pPr>
            <a:r>
              <a:rPr lang="en-US" sz="1600">
                <a:latin typeface="Calibri"/>
                <a:cs typeface="Calibri"/>
              </a:rPr>
              <a:t>Bruner thought it was important to expand on the prior knowledge and experiences of students. He states, "The curriculum should be designed to spiral in increasing depth and sophistication over the years, always building upon the child's earlier experiences and understandings" (Bruner, 1960, p. 34). </a:t>
            </a:r>
          </a:p>
          <a:p>
            <a:pPr>
              <a:buClr>
                <a:srgbClr val="E4F0E5"/>
              </a:buClr>
            </a:pPr>
            <a:endParaRPr lang="en-US" sz="1600">
              <a:latin typeface="Calibri"/>
              <a:cs typeface="Calibri"/>
            </a:endParaRPr>
          </a:p>
          <a:p>
            <a:pPr>
              <a:buClr>
                <a:srgbClr val="E4F0E5"/>
              </a:buClr>
            </a:pPr>
            <a:endParaRPr lang="en-US" sz="1600">
              <a:latin typeface="Calibri"/>
              <a:cs typeface="Calibri"/>
            </a:endParaRPr>
          </a:p>
          <a:p>
            <a:pPr>
              <a:buClr>
                <a:srgbClr val="E4F0E5"/>
              </a:buClr>
            </a:pPr>
            <a:endParaRPr lang="en-US" sz="1600">
              <a:latin typeface="Calibri"/>
              <a:cs typeface="Calibri"/>
            </a:endParaRPr>
          </a:p>
          <a:p>
            <a:pPr>
              <a:buClr>
                <a:srgbClr val="E4F0E5"/>
              </a:buClr>
            </a:pPr>
            <a:endParaRPr lang="en-US" sz="1600">
              <a:latin typeface="Calibri"/>
              <a:cs typeface="Calibri"/>
            </a:endParaRPr>
          </a:p>
          <a:p>
            <a:pPr>
              <a:buClr>
                <a:srgbClr val="E4F0E5"/>
              </a:buClr>
            </a:pPr>
            <a:r>
              <a:rPr lang="en-US" sz="2200" b="1">
                <a:ea typeface="+mn-lt"/>
                <a:cs typeface="+mn-lt"/>
              </a:rPr>
              <a:t>Ianto Davies (2317125)</a:t>
            </a:r>
            <a:endParaRPr lang="en-US" sz="1600">
              <a:latin typeface="Calibri"/>
              <a:cs typeface="Calibri"/>
            </a:endParaRPr>
          </a:p>
        </p:txBody>
      </p:sp>
      <p:pic>
        <p:nvPicPr>
          <p:cNvPr id="5" name="Picture 4" descr="Child Development Theories: Jerome Bruner">
            <a:extLst>
              <a:ext uri="{FF2B5EF4-FFF2-40B4-BE49-F238E27FC236}">
                <a16:creationId xmlns:a16="http://schemas.microsoft.com/office/drawing/2014/main" id="{EA93D819-FDAD-A101-453C-C822EF7D91DE}"/>
              </a:ext>
            </a:extLst>
          </p:cNvPr>
          <p:cNvPicPr>
            <a:picLocks noChangeAspect="1"/>
          </p:cNvPicPr>
          <p:nvPr/>
        </p:nvPicPr>
        <p:blipFill>
          <a:blip r:embed="rId2"/>
          <a:stretch>
            <a:fillRect/>
          </a:stretch>
        </p:blipFill>
        <p:spPr>
          <a:xfrm>
            <a:off x="7556738" y="4459183"/>
            <a:ext cx="2893866" cy="1724812"/>
          </a:xfrm>
          <a:prstGeom prst="rect">
            <a:avLst/>
          </a:prstGeom>
        </p:spPr>
      </p:pic>
    </p:spTree>
    <p:extLst>
      <p:ext uri="{BB962C8B-B14F-4D97-AF65-F5344CB8AC3E}">
        <p14:creationId xmlns:p14="http://schemas.microsoft.com/office/powerpoint/2010/main" val="39562066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FFA54-68CE-0DD3-D6BA-1690248E372E}"/>
              </a:ext>
            </a:extLst>
          </p:cNvPr>
          <p:cNvSpPr>
            <a:spLocks noGrp="1"/>
          </p:cNvSpPr>
          <p:nvPr>
            <p:ph type="title"/>
          </p:nvPr>
        </p:nvSpPr>
        <p:spPr>
          <a:xfrm>
            <a:off x="2045897" y="-451089"/>
            <a:ext cx="10059298" cy="2076450"/>
          </a:xfrm>
        </p:spPr>
        <p:txBody>
          <a:bodyPr anchor="b">
            <a:normAutofit/>
          </a:bodyPr>
          <a:lstStyle/>
          <a:p>
            <a:r>
              <a:rPr lang="en-US" sz="4400">
                <a:cs typeface="Angsana New"/>
              </a:rPr>
              <a:t>Comparison to other Theorists </a:t>
            </a:r>
            <a:endParaRPr lang="en-US" sz="4400"/>
          </a:p>
        </p:txBody>
      </p:sp>
      <p:sp>
        <p:nvSpPr>
          <p:cNvPr id="3" name="Content Placeholder 2">
            <a:extLst>
              <a:ext uri="{FF2B5EF4-FFF2-40B4-BE49-F238E27FC236}">
                <a16:creationId xmlns:a16="http://schemas.microsoft.com/office/drawing/2014/main" id="{1D73385B-E346-A030-21E6-7C70B33DD97D}"/>
              </a:ext>
            </a:extLst>
          </p:cNvPr>
          <p:cNvSpPr>
            <a:spLocks noGrp="1"/>
          </p:cNvSpPr>
          <p:nvPr>
            <p:ph idx="1"/>
          </p:nvPr>
        </p:nvSpPr>
        <p:spPr>
          <a:xfrm>
            <a:off x="838199" y="1609366"/>
            <a:ext cx="5372280" cy="4567596"/>
          </a:xfrm>
        </p:spPr>
        <p:txBody>
          <a:bodyPr vert="horz" lIns="91440" tIns="45720" rIns="91440" bIns="45720" rtlCol="0" anchor="t">
            <a:normAutofit fontScale="92500"/>
          </a:bodyPr>
          <a:lstStyle/>
          <a:p>
            <a:pPr>
              <a:lnSpc>
                <a:spcPct val="100000"/>
              </a:lnSpc>
            </a:pPr>
            <a:r>
              <a:rPr lang="en-US" sz="1400">
                <a:latin typeface="Calibri"/>
                <a:cs typeface="Calibri"/>
              </a:rPr>
              <a:t>I personally think, Maria Montessori and Jerome Bruner have two very unique approaches to their teaching and learning, but also hold a few similarities throughout their theories.</a:t>
            </a:r>
          </a:p>
          <a:p>
            <a:pPr>
              <a:lnSpc>
                <a:spcPct val="100000"/>
              </a:lnSpc>
              <a:buClr>
                <a:srgbClr val="E4F0E5"/>
              </a:buClr>
            </a:pPr>
            <a:r>
              <a:rPr lang="en-US" sz="1400">
                <a:latin typeface="Calibri"/>
                <a:cs typeface="Calibri"/>
              </a:rPr>
              <a:t>She wrote, "The greatest sign of success for a teacher... is to be able to say, 'The children are now working as if I did not exist'" (Montessori, 1967, P. 88).</a:t>
            </a:r>
          </a:p>
          <a:p>
            <a:pPr>
              <a:lnSpc>
                <a:spcPct val="100000"/>
              </a:lnSpc>
              <a:buClr>
                <a:srgbClr val="E4F0E5"/>
              </a:buClr>
            </a:pPr>
            <a:r>
              <a:rPr lang="en-US" sz="1400">
                <a:latin typeface="Calibri"/>
                <a:cs typeface="Calibri"/>
              </a:rPr>
              <a:t>Bruner believed that students learn best when they are actively engaged in the learning process and encouraged to explore and make connections between ideas. According to Bruner, a teacher should act as a guide or facilitator to help students on their educational journey. He said (Bruner, 1977, p. 56) "Teaching is the canny art of intellectual temptation".</a:t>
            </a:r>
          </a:p>
          <a:p>
            <a:pPr>
              <a:lnSpc>
                <a:spcPct val="100000"/>
              </a:lnSpc>
              <a:buClr>
                <a:srgbClr val="E4F0E5"/>
              </a:buClr>
            </a:pPr>
            <a:r>
              <a:rPr lang="en-US" sz="1400">
                <a:latin typeface="Calibri"/>
                <a:cs typeface="Calibri"/>
              </a:rPr>
              <a:t>She stated, "The teacher's task is not to talk, but to prepare and arrange a series of motives for cultural activity in a special environment made for the child" (Montessori, 1967, p. 239)</a:t>
            </a:r>
            <a:r>
              <a:rPr lang="en-US" sz="1000">
                <a:latin typeface="Calibri"/>
                <a:cs typeface="Calibri"/>
              </a:rPr>
              <a:t>.</a:t>
            </a:r>
          </a:p>
          <a:p>
            <a:pPr>
              <a:lnSpc>
                <a:spcPct val="100000"/>
              </a:lnSpc>
              <a:buClr>
                <a:srgbClr val="E4F0E5"/>
              </a:buClr>
            </a:pPr>
            <a:endParaRPr lang="en-US" sz="1000">
              <a:solidFill>
                <a:srgbClr val="000000"/>
              </a:solidFill>
              <a:latin typeface="Calibri"/>
              <a:cs typeface="Calibri"/>
            </a:endParaRPr>
          </a:p>
          <a:p>
            <a:pPr>
              <a:lnSpc>
                <a:spcPct val="100000"/>
              </a:lnSpc>
              <a:buClr>
                <a:srgbClr val="E4F0E5"/>
              </a:buClr>
            </a:pPr>
            <a:endParaRPr lang="en-US" sz="1000">
              <a:solidFill>
                <a:srgbClr val="000000"/>
              </a:solidFill>
              <a:latin typeface="Calibri"/>
              <a:cs typeface="Calibri"/>
            </a:endParaRPr>
          </a:p>
          <a:p>
            <a:pPr>
              <a:lnSpc>
                <a:spcPct val="100000"/>
              </a:lnSpc>
              <a:buClr>
                <a:srgbClr val="E4F0E5"/>
              </a:buClr>
            </a:pPr>
            <a:endParaRPr lang="en-US" sz="1000">
              <a:solidFill>
                <a:srgbClr val="000000"/>
              </a:solidFill>
              <a:latin typeface="Calibri"/>
              <a:cs typeface="Calibri"/>
            </a:endParaRPr>
          </a:p>
          <a:p>
            <a:pPr>
              <a:lnSpc>
                <a:spcPct val="100000"/>
              </a:lnSpc>
              <a:buClr>
                <a:srgbClr val="E4F0E5"/>
              </a:buClr>
            </a:pPr>
            <a:r>
              <a:rPr lang="en-US" sz="2200" b="1">
                <a:solidFill>
                  <a:srgbClr val="000000"/>
                </a:solidFill>
                <a:ea typeface="+mn-lt"/>
                <a:cs typeface="+mn-lt"/>
              </a:rPr>
              <a:t>Ianto Davies (2317125)</a:t>
            </a:r>
            <a:endParaRPr lang="en-US" sz="1000">
              <a:solidFill>
                <a:srgbClr val="000000"/>
              </a:solidFill>
              <a:latin typeface="Calibri"/>
              <a:cs typeface="Calibri"/>
            </a:endParaRPr>
          </a:p>
          <a:p>
            <a:pPr>
              <a:lnSpc>
                <a:spcPct val="100000"/>
              </a:lnSpc>
              <a:buClr>
                <a:srgbClr val="E4F0E5"/>
              </a:buClr>
            </a:pPr>
            <a:endParaRPr lang="en-US" sz="1000">
              <a:solidFill>
                <a:srgbClr val="0E2841">
                  <a:alpha val="60000"/>
                </a:srgbClr>
              </a:solidFill>
              <a:latin typeface="Calibri"/>
              <a:cs typeface="Calibri"/>
            </a:endParaRPr>
          </a:p>
        </p:txBody>
      </p:sp>
      <p:pic>
        <p:nvPicPr>
          <p:cNvPr id="5" name="Graphic 4" descr="United States - Wikipedia">
            <a:extLst>
              <a:ext uri="{FF2B5EF4-FFF2-40B4-BE49-F238E27FC236}">
                <a16:creationId xmlns:a16="http://schemas.microsoft.com/office/drawing/2014/main" id="{296E19F2-2B2C-8C94-2142-5C53DDD76B2B}"/>
              </a:ext>
            </a:extLst>
          </p:cNvPr>
          <p:cNvPicPr>
            <a:picLocks noChangeAspect="1"/>
          </p:cNvPicPr>
          <p:nvPr/>
        </p:nvPicPr>
        <p:blipFill>
          <a:blip r:embed="rId2">
            <a:alphaModFix amt="90000"/>
            <a:extLst>
              <a:ext uri="{96DAC541-7B7A-43D3-8B79-37D633B846F1}">
                <asvg:svgBlip xmlns:asvg="http://schemas.microsoft.com/office/drawing/2016/SVG/main" r:embed="rId3"/>
              </a:ext>
            </a:extLst>
          </a:blip>
          <a:stretch>
            <a:fillRect/>
          </a:stretch>
        </p:blipFill>
        <p:spPr>
          <a:xfrm>
            <a:off x="6330893" y="2093288"/>
            <a:ext cx="5022907" cy="2643635"/>
          </a:xfrm>
          <a:prstGeom prst="rect">
            <a:avLst/>
          </a:prstGeom>
        </p:spPr>
      </p:pic>
    </p:spTree>
    <p:extLst>
      <p:ext uri="{BB962C8B-B14F-4D97-AF65-F5344CB8AC3E}">
        <p14:creationId xmlns:p14="http://schemas.microsoft.com/office/powerpoint/2010/main" val="27915623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38790-4669-9605-1A8F-F1B8CF4FCE51}"/>
              </a:ext>
            </a:extLst>
          </p:cNvPr>
          <p:cNvSpPr>
            <a:spLocks noGrp="1"/>
          </p:cNvSpPr>
          <p:nvPr>
            <p:ph type="title"/>
          </p:nvPr>
        </p:nvSpPr>
        <p:spPr/>
        <p:txBody>
          <a:bodyPr>
            <a:normAutofit/>
          </a:bodyPr>
          <a:lstStyle/>
          <a:p>
            <a:r>
              <a:rPr lang="en-US" sz="3600">
                <a:latin typeface="Calibri"/>
                <a:cs typeface="Calibri"/>
              </a:rPr>
              <a:t>How can the Spiral Curriculum be used in classrooms</a:t>
            </a:r>
          </a:p>
        </p:txBody>
      </p:sp>
      <p:sp>
        <p:nvSpPr>
          <p:cNvPr id="3" name="Content Placeholder 2">
            <a:extLst>
              <a:ext uri="{FF2B5EF4-FFF2-40B4-BE49-F238E27FC236}">
                <a16:creationId xmlns:a16="http://schemas.microsoft.com/office/drawing/2014/main" id="{16C51DA2-BC03-9B54-B451-216AD4FFB38A}"/>
              </a:ext>
            </a:extLst>
          </p:cNvPr>
          <p:cNvSpPr>
            <a:spLocks noGrp="1"/>
          </p:cNvSpPr>
          <p:nvPr>
            <p:ph idx="1"/>
          </p:nvPr>
        </p:nvSpPr>
        <p:spPr/>
        <p:txBody>
          <a:bodyPr vert="horz" lIns="91440" tIns="45720" rIns="91440" bIns="45720" rtlCol="0" anchor="t">
            <a:normAutofit lnSpcReduction="10000"/>
          </a:bodyPr>
          <a:lstStyle/>
          <a:p>
            <a:r>
              <a:rPr lang="en-US" sz="1600">
                <a:latin typeface="Calibri"/>
                <a:cs typeface="Calibri"/>
              </a:rPr>
              <a:t>Bruner believed that the spiral curriculum could be effectively used in classrooms to help promote learning efficiently, Bruner thought it was important to expand on the prior knowledge and experiences of students.</a:t>
            </a:r>
          </a:p>
          <a:p>
            <a:pPr>
              <a:buClr>
                <a:srgbClr val="E4F0E5"/>
              </a:buClr>
            </a:pPr>
            <a:r>
              <a:rPr lang="en-US" sz="1600">
                <a:latin typeface="Calibri"/>
                <a:cs typeface="Calibri"/>
              </a:rPr>
              <a:t>"The curriculum should be designed to spiral in increasing depth and sophistication over the years, always building upon the child's earlier experiences and understandings" (Bruner, 1960, p. 34). </a:t>
            </a:r>
          </a:p>
          <a:p>
            <a:pPr>
              <a:buClr>
                <a:srgbClr val="E4F0E5"/>
              </a:buClr>
            </a:pPr>
            <a:r>
              <a:rPr lang="en-US" sz="1600">
                <a:latin typeface="Calibri"/>
                <a:cs typeface="Calibri"/>
              </a:rPr>
              <a:t>By adding hands-on activities individually or as a group this would boost engagement and learning amongst pupils. He has also stated, "We begin with the hypothesis that any subject can be taught effectively in some intellectually honest form to any child at any stage of development" (Bruner, 1960, p. 9). </a:t>
            </a:r>
            <a:endParaRPr lang="en-US" sz="1200">
              <a:latin typeface="Calibri"/>
              <a:cs typeface="Calibri"/>
            </a:endParaRPr>
          </a:p>
          <a:p>
            <a:pPr>
              <a:buClr>
                <a:srgbClr val="E4F0E5"/>
              </a:buClr>
            </a:pPr>
            <a:endParaRPr lang="en-US" sz="1600">
              <a:solidFill>
                <a:srgbClr val="000000"/>
              </a:solidFill>
              <a:latin typeface="Calibri"/>
              <a:cs typeface="Calibri"/>
            </a:endParaRPr>
          </a:p>
          <a:p>
            <a:pPr>
              <a:buClr>
                <a:srgbClr val="E4F0E5"/>
              </a:buClr>
            </a:pPr>
            <a:endParaRPr lang="en-US" sz="1600">
              <a:solidFill>
                <a:srgbClr val="000000"/>
              </a:solidFill>
              <a:latin typeface="Calibri"/>
              <a:cs typeface="Calibri"/>
            </a:endParaRPr>
          </a:p>
          <a:p>
            <a:pPr>
              <a:buClr>
                <a:srgbClr val="E4F0E5"/>
              </a:buClr>
            </a:pPr>
            <a:endParaRPr lang="en-US" sz="1600">
              <a:solidFill>
                <a:srgbClr val="000000"/>
              </a:solidFill>
              <a:latin typeface="Calibri"/>
              <a:cs typeface="Calibri"/>
            </a:endParaRPr>
          </a:p>
          <a:p>
            <a:pPr>
              <a:buClr>
                <a:srgbClr val="E4F0E5"/>
              </a:buClr>
            </a:pPr>
            <a:endParaRPr lang="en-US" sz="1600">
              <a:solidFill>
                <a:srgbClr val="000000"/>
              </a:solidFill>
              <a:latin typeface="Calibri"/>
              <a:cs typeface="Calibri"/>
            </a:endParaRPr>
          </a:p>
          <a:p>
            <a:pPr>
              <a:buClr>
                <a:srgbClr val="E4F0E5"/>
              </a:buClr>
            </a:pPr>
            <a:endParaRPr lang="en-US" sz="1600">
              <a:solidFill>
                <a:srgbClr val="000000"/>
              </a:solidFill>
              <a:latin typeface="Calibri"/>
              <a:cs typeface="Calibri"/>
            </a:endParaRPr>
          </a:p>
          <a:p>
            <a:pPr>
              <a:buClr>
                <a:srgbClr val="E4F0E5"/>
              </a:buClr>
            </a:pPr>
            <a:endParaRPr lang="en-US" sz="1600">
              <a:solidFill>
                <a:srgbClr val="000000"/>
              </a:solidFill>
              <a:latin typeface="Calibri"/>
              <a:cs typeface="Calibri"/>
            </a:endParaRPr>
          </a:p>
          <a:p>
            <a:pPr>
              <a:buClr>
                <a:srgbClr val="E4F0E5"/>
              </a:buClr>
            </a:pPr>
            <a:r>
              <a:rPr lang="en-US" sz="2200" b="1">
                <a:solidFill>
                  <a:srgbClr val="000000"/>
                </a:solidFill>
                <a:ea typeface="+mn-lt"/>
                <a:cs typeface="+mn-lt"/>
              </a:rPr>
              <a:t>Ianto Davies (2317125)</a:t>
            </a:r>
            <a:endParaRPr lang="en-US" sz="1600">
              <a:solidFill>
                <a:srgbClr val="000000"/>
              </a:solidFill>
              <a:ea typeface="+mn-lt"/>
              <a:cs typeface="+mn-lt"/>
            </a:endParaRPr>
          </a:p>
          <a:p>
            <a:pPr>
              <a:buClr>
                <a:srgbClr val="E4F0E5"/>
              </a:buClr>
            </a:pPr>
            <a:endParaRPr lang="en-US" sz="1200">
              <a:solidFill>
                <a:srgbClr val="0D0D0D"/>
              </a:solidFill>
              <a:latin typeface="Calibri"/>
              <a:cs typeface="Calibri"/>
            </a:endParaRPr>
          </a:p>
        </p:txBody>
      </p:sp>
    </p:spTree>
    <p:extLst>
      <p:ext uri="{BB962C8B-B14F-4D97-AF65-F5344CB8AC3E}">
        <p14:creationId xmlns:p14="http://schemas.microsoft.com/office/powerpoint/2010/main" val="21582327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A00A0-CBF6-16B4-DB83-FFBD41DCD855}"/>
              </a:ext>
            </a:extLst>
          </p:cNvPr>
          <p:cNvSpPr>
            <a:spLocks noGrp="1"/>
          </p:cNvSpPr>
          <p:nvPr>
            <p:ph type="title"/>
          </p:nvPr>
        </p:nvSpPr>
        <p:spPr>
          <a:xfrm>
            <a:off x="536274" y="-925541"/>
            <a:ext cx="8506543" cy="2076450"/>
          </a:xfrm>
        </p:spPr>
        <p:txBody>
          <a:bodyPr anchor="b">
            <a:normAutofit/>
          </a:bodyPr>
          <a:lstStyle/>
          <a:p>
            <a:r>
              <a:rPr lang="en-US" sz="4100">
                <a:solidFill>
                  <a:srgbClr val="8EA980">
                    <a:alpha val="70000"/>
                  </a:srgbClr>
                </a:solidFill>
                <a:ea typeface="+mj-lt"/>
                <a:cs typeface="+mj-lt"/>
              </a:rPr>
              <a:t>Contested issues of Bruners theories </a:t>
            </a:r>
          </a:p>
        </p:txBody>
      </p:sp>
      <p:sp>
        <p:nvSpPr>
          <p:cNvPr id="3" name="Content Placeholder 2">
            <a:extLst>
              <a:ext uri="{FF2B5EF4-FFF2-40B4-BE49-F238E27FC236}">
                <a16:creationId xmlns:a16="http://schemas.microsoft.com/office/drawing/2014/main" id="{F11A48A9-16D2-5C8D-442D-68F44E9FA8D7}"/>
              </a:ext>
            </a:extLst>
          </p:cNvPr>
          <p:cNvSpPr>
            <a:spLocks noGrp="1"/>
          </p:cNvSpPr>
          <p:nvPr>
            <p:ph idx="1"/>
          </p:nvPr>
        </p:nvSpPr>
        <p:spPr>
          <a:xfrm>
            <a:off x="838199" y="1249932"/>
            <a:ext cx="4581526" cy="4927030"/>
          </a:xfrm>
        </p:spPr>
        <p:txBody>
          <a:bodyPr vert="horz" lIns="91440" tIns="45720" rIns="91440" bIns="45720" rtlCol="0" anchor="t">
            <a:normAutofit/>
          </a:bodyPr>
          <a:lstStyle/>
          <a:p>
            <a:pPr>
              <a:lnSpc>
                <a:spcPct val="100000"/>
              </a:lnSpc>
            </a:pPr>
            <a:r>
              <a:rPr lang="en-US" sz="1400">
                <a:latin typeface="Calibri"/>
                <a:cs typeface="Calibri"/>
              </a:rPr>
              <a:t>"We should not expect simple tests to probe the complex achievements of growing minds" (Bruner, 1966, p. 75).</a:t>
            </a:r>
          </a:p>
          <a:p>
            <a:pPr>
              <a:lnSpc>
                <a:spcPct val="100000"/>
              </a:lnSpc>
              <a:buClr>
                <a:srgbClr val="E4F0E5"/>
              </a:buClr>
            </a:pPr>
            <a:r>
              <a:rPr lang="en-US" sz="1400">
                <a:latin typeface="Calibri"/>
                <a:cs typeface="Calibri"/>
              </a:rPr>
              <a:t>Critics also point to the potential mismatch between the spiral curriculum and the diverse learning needs of students. Some learners may require more time or support to grasp certain concepts, while others may progress more quickly.</a:t>
            </a:r>
          </a:p>
          <a:p>
            <a:pPr>
              <a:lnSpc>
                <a:spcPct val="100000"/>
              </a:lnSpc>
              <a:buClr>
                <a:srgbClr val="E4F0E5"/>
              </a:buClr>
            </a:pPr>
            <a:r>
              <a:rPr lang="en-US" sz="1400">
                <a:latin typeface="Calibri"/>
                <a:cs typeface="Calibri"/>
              </a:rPr>
              <a:t>"Any subject can be taught effectively in some intellectually honest form to any child at any stage of development" (Bruner, 1960, p. 9).</a:t>
            </a:r>
          </a:p>
          <a:p>
            <a:pPr>
              <a:lnSpc>
                <a:spcPct val="100000"/>
              </a:lnSpc>
              <a:buClr>
                <a:srgbClr val="E4F0E5"/>
              </a:buClr>
            </a:pPr>
            <a:r>
              <a:rPr lang="en-US" sz="1400">
                <a:latin typeface="Calibri"/>
                <a:cs typeface="Calibri"/>
              </a:rPr>
              <a:t>Theorists theories will always be contested as it is a theory and not everyone works the same way, I believe every pupil and child are totally different and can't always all learn the same, because of this I sit on the fence and cannot lean one way or the other.</a:t>
            </a:r>
          </a:p>
          <a:p>
            <a:pPr>
              <a:lnSpc>
                <a:spcPct val="100000"/>
              </a:lnSpc>
              <a:buClr>
                <a:srgbClr val="E4F0E5"/>
              </a:buClr>
            </a:pPr>
            <a:endParaRPr lang="en-US" sz="1400">
              <a:solidFill>
                <a:srgbClr val="000000"/>
              </a:solidFill>
              <a:latin typeface="Calibri"/>
              <a:cs typeface="Calibri"/>
            </a:endParaRPr>
          </a:p>
          <a:p>
            <a:pPr>
              <a:lnSpc>
                <a:spcPct val="100000"/>
              </a:lnSpc>
              <a:buClr>
                <a:srgbClr val="E4F0E5"/>
              </a:buClr>
            </a:pPr>
            <a:endParaRPr lang="en-US" sz="1400">
              <a:solidFill>
                <a:srgbClr val="000000"/>
              </a:solidFill>
              <a:latin typeface="Calibri"/>
              <a:cs typeface="Calibri"/>
            </a:endParaRPr>
          </a:p>
          <a:p>
            <a:pPr>
              <a:lnSpc>
                <a:spcPct val="100000"/>
              </a:lnSpc>
              <a:buClr>
                <a:srgbClr val="E4F0E5"/>
              </a:buClr>
            </a:pPr>
            <a:r>
              <a:rPr lang="en-US" sz="2200" b="1">
                <a:solidFill>
                  <a:srgbClr val="000000"/>
                </a:solidFill>
                <a:ea typeface="+mn-lt"/>
                <a:cs typeface="+mn-lt"/>
              </a:rPr>
              <a:t>Ianto Davies (2317125)</a:t>
            </a:r>
            <a:endParaRPr lang="en-US" sz="1400">
              <a:solidFill>
                <a:srgbClr val="000000"/>
              </a:solidFill>
              <a:latin typeface="Calibri"/>
              <a:cs typeface="Calibri"/>
            </a:endParaRPr>
          </a:p>
          <a:p>
            <a:pPr>
              <a:lnSpc>
                <a:spcPct val="100000"/>
              </a:lnSpc>
              <a:buClr>
                <a:srgbClr val="E4F0E5"/>
              </a:buClr>
            </a:pPr>
            <a:endParaRPr lang="en-US" sz="1100">
              <a:solidFill>
                <a:srgbClr val="0E2841">
                  <a:alpha val="60000"/>
                </a:srgbClr>
              </a:solidFill>
              <a:latin typeface="Calibri"/>
              <a:cs typeface="Calibri"/>
            </a:endParaRPr>
          </a:p>
          <a:p>
            <a:pPr>
              <a:lnSpc>
                <a:spcPct val="100000"/>
              </a:lnSpc>
              <a:buClr>
                <a:srgbClr val="E4F0E5"/>
              </a:buClr>
            </a:pPr>
            <a:endParaRPr lang="en-US" sz="1100">
              <a:solidFill>
                <a:srgbClr val="0E2841">
                  <a:alpha val="60000"/>
                </a:srgbClr>
              </a:solidFill>
              <a:latin typeface="Calibri"/>
              <a:cs typeface="Calibri"/>
            </a:endParaRPr>
          </a:p>
        </p:txBody>
      </p:sp>
      <p:pic>
        <p:nvPicPr>
          <p:cNvPr id="4" name="Picture 3" descr="Bruner's 3 Steps of Learning in a Spiral Curriculum – Sprouts – Learning  Videos – Social Sciences">
            <a:extLst>
              <a:ext uri="{FF2B5EF4-FFF2-40B4-BE49-F238E27FC236}">
                <a16:creationId xmlns:a16="http://schemas.microsoft.com/office/drawing/2014/main" id="{9DC48734-497D-3C12-5B31-F80E39BD90DB}"/>
              </a:ext>
            </a:extLst>
          </p:cNvPr>
          <p:cNvPicPr>
            <a:picLocks noChangeAspect="1"/>
          </p:cNvPicPr>
          <p:nvPr/>
        </p:nvPicPr>
        <p:blipFill rotWithShape="1">
          <a:blip r:embed="rId2"/>
          <a:srcRect l="30965" r="15410"/>
          <a:stretch/>
        </p:blipFill>
        <p:spPr>
          <a:xfrm>
            <a:off x="5607170" y="1308087"/>
            <a:ext cx="6095255" cy="5061335"/>
          </a:xfrm>
          <a:prstGeom prst="rect">
            <a:avLst/>
          </a:prstGeom>
        </p:spPr>
      </p:pic>
    </p:spTree>
    <p:extLst>
      <p:ext uri="{BB962C8B-B14F-4D97-AF65-F5344CB8AC3E}">
        <p14:creationId xmlns:p14="http://schemas.microsoft.com/office/powerpoint/2010/main" val="4443580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F3456-1040-89B8-8F68-68C2D6F32504}"/>
              </a:ext>
            </a:extLst>
          </p:cNvPr>
          <p:cNvSpPr>
            <a:spLocks noGrp="1"/>
          </p:cNvSpPr>
          <p:nvPr>
            <p:ph type="title"/>
          </p:nvPr>
        </p:nvSpPr>
        <p:spPr>
          <a:xfrm>
            <a:off x="504172" y="1306"/>
            <a:ext cx="6700512" cy="2076450"/>
          </a:xfrm>
        </p:spPr>
        <p:txBody>
          <a:bodyPr anchor="b">
            <a:normAutofit/>
          </a:bodyPr>
          <a:lstStyle/>
          <a:p>
            <a:r>
              <a:rPr lang="en-US" sz="4100">
                <a:gradFill flip="none" rotWithShape="1">
                  <a:gsLst>
                    <a:gs pos="0">
                      <a:schemeClr val="accent5">
                        <a:alpha val="70000"/>
                      </a:schemeClr>
                    </a:gs>
                    <a:gs pos="100000">
                      <a:schemeClr val="accent1">
                        <a:alpha val="70000"/>
                      </a:schemeClr>
                    </a:gs>
                  </a:gsLst>
                  <a:lin ang="0" scaled="1"/>
                  <a:tileRect/>
                </a:gradFill>
                <a:ea typeface="+mj-lt"/>
                <a:cs typeface="+mj-lt"/>
              </a:rPr>
              <a:t>Future implications of Burner’s spiral curriculum</a:t>
            </a:r>
          </a:p>
        </p:txBody>
      </p:sp>
      <p:sp>
        <p:nvSpPr>
          <p:cNvPr id="3" name="Content Placeholder 2">
            <a:extLst>
              <a:ext uri="{FF2B5EF4-FFF2-40B4-BE49-F238E27FC236}">
                <a16:creationId xmlns:a16="http://schemas.microsoft.com/office/drawing/2014/main" id="{481951C1-4372-6100-FE25-9B7912443691}"/>
              </a:ext>
            </a:extLst>
          </p:cNvPr>
          <p:cNvSpPr>
            <a:spLocks noGrp="1"/>
          </p:cNvSpPr>
          <p:nvPr>
            <p:ph idx="1"/>
          </p:nvPr>
        </p:nvSpPr>
        <p:spPr>
          <a:xfrm>
            <a:off x="838199" y="2261862"/>
            <a:ext cx="4581526" cy="3915100"/>
          </a:xfrm>
        </p:spPr>
        <p:txBody>
          <a:bodyPr vert="horz" lIns="91440" tIns="45720" rIns="91440" bIns="45720" rtlCol="0" anchor="t">
            <a:normAutofit lnSpcReduction="10000"/>
          </a:bodyPr>
          <a:lstStyle/>
          <a:p>
            <a:pPr>
              <a:lnSpc>
                <a:spcPct val="100000"/>
              </a:lnSpc>
            </a:pPr>
            <a:r>
              <a:rPr lang="en-US" sz="1600">
                <a:latin typeface="Calibri"/>
                <a:cs typeface="Calibri"/>
              </a:rPr>
              <a:t>"teaching is the cunning art of intellectual temptation." Bruner (1977, p. 56) According to Bruner's idea, it is important to instill a love of learning in children and provide them the resources they require to become self sufficient learners.</a:t>
            </a:r>
          </a:p>
          <a:p>
            <a:pPr>
              <a:lnSpc>
                <a:spcPct val="100000"/>
              </a:lnSpc>
              <a:buClr>
                <a:srgbClr val="E4F0E5"/>
              </a:buClr>
            </a:pPr>
            <a:r>
              <a:rPr lang="en-US" sz="1600">
                <a:latin typeface="Calibri"/>
                <a:cs typeface="Calibri"/>
              </a:rPr>
              <a:t>According to Bruner (1966, p. 17), "To understand is to invent" Students are encouraged to use higher thinking abilities including analysis and evaluation through the spiral curriculum. By following Bruner’s spiral curriculum theory, he believes a wider range of thinking skills can be obtained by following his theory.</a:t>
            </a:r>
          </a:p>
          <a:p>
            <a:pPr>
              <a:lnSpc>
                <a:spcPct val="100000"/>
              </a:lnSpc>
              <a:buClr>
                <a:srgbClr val="E4F0E5"/>
              </a:buClr>
            </a:pPr>
            <a:endParaRPr lang="en-US" sz="1600">
              <a:latin typeface="Calibri"/>
              <a:cs typeface="Calibri"/>
            </a:endParaRPr>
          </a:p>
          <a:p>
            <a:pPr>
              <a:lnSpc>
                <a:spcPct val="100000"/>
              </a:lnSpc>
              <a:buClr>
                <a:srgbClr val="E4F0E5"/>
              </a:buClr>
            </a:pPr>
            <a:r>
              <a:rPr lang="en-US" sz="2200" b="1">
                <a:ea typeface="+mn-lt"/>
                <a:cs typeface="+mn-lt"/>
              </a:rPr>
              <a:t>Ianto Davies (2317125)</a:t>
            </a:r>
            <a:endParaRPr lang="en-US" sz="1600">
              <a:latin typeface="Calibri"/>
              <a:cs typeface="Calibri"/>
            </a:endParaRPr>
          </a:p>
        </p:txBody>
      </p:sp>
      <p:pic>
        <p:nvPicPr>
          <p:cNvPr id="4" name="Picture 3" descr="Solved] According to Bruner's Theory of Cognitive Development, w">
            <a:extLst>
              <a:ext uri="{FF2B5EF4-FFF2-40B4-BE49-F238E27FC236}">
                <a16:creationId xmlns:a16="http://schemas.microsoft.com/office/drawing/2014/main" id="{72BC53A6-E673-3385-A887-E4C7F5E490A9}"/>
              </a:ext>
            </a:extLst>
          </p:cNvPr>
          <p:cNvPicPr>
            <a:picLocks noChangeAspect="1"/>
          </p:cNvPicPr>
          <p:nvPr/>
        </p:nvPicPr>
        <p:blipFill>
          <a:blip r:embed="rId2">
            <a:alphaModFix amt="90000"/>
          </a:blip>
          <a:stretch>
            <a:fillRect/>
          </a:stretch>
        </p:blipFill>
        <p:spPr>
          <a:xfrm>
            <a:off x="5591305" y="2256652"/>
            <a:ext cx="5377811" cy="4332432"/>
          </a:xfrm>
          <a:prstGeom prst="rect">
            <a:avLst/>
          </a:prstGeom>
        </p:spPr>
      </p:pic>
    </p:spTree>
    <p:extLst>
      <p:ext uri="{BB962C8B-B14F-4D97-AF65-F5344CB8AC3E}">
        <p14:creationId xmlns:p14="http://schemas.microsoft.com/office/powerpoint/2010/main" val="6681041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EAC80-3A8E-60CE-E1D1-78E812668EF1}"/>
              </a:ext>
            </a:extLst>
          </p:cNvPr>
          <p:cNvSpPr>
            <a:spLocks noGrp="1"/>
          </p:cNvSpPr>
          <p:nvPr>
            <p:ph type="title"/>
          </p:nvPr>
        </p:nvSpPr>
        <p:spPr>
          <a:xfrm>
            <a:off x="7122090" y="503585"/>
            <a:ext cx="10515600" cy="1325563"/>
          </a:xfrm>
        </p:spPr>
        <p:txBody>
          <a:bodyPr/>
          <a:lstStyle/>
          <a:p>
            <a:r>
              <a:rPr lang="en-US">
                <a:cs typeface="Angsana New"/>
              </a:rPr>
              <a:t>Reference list </a:t>
            </a:r>
            <a:endParaRPr lang="en-US"/>
          </a:p>
        </p:txBody>
      </p:sp>
      <p:sp>
        <p:nvSpPr>
          <p:cNvPr id="3" name="Content Placeholder 2">
            <a:extLst>
              <a:ext uri="{FF2B5EF4-FFF2-40B4-BE49-F238E27FC236}">
                <a16:creationId xmlns:a16="http://schemas.microsoft.com/office/drawing/2014/main" id="{E45498E2-DC53-2EF6-A4D0-FFC54F610102}"/>
              </a:ext>
            </a:extLst>
          </p:cNvPr>
          <p:cNvSpPr>
            <a:spLocks noGrp="1"/>
          </p:cNvSpPr>
          <p:nvPr>
            <p:ph idx="1"/>
          </p:nvPr>
        </p:nvSpPr>
        <p:spPr>
          <a:xfrm>
            <a:off x="577241" y="717288"/>
            <a:ext cx="11121024" cy="4781182"/>
          </a:xfrm>
        </p:spPr>
        <p:txBody>
          <a:bodyPr vert="horz" lIns="91440" tIns="45720" rIns="91440" bIns="45720" rtlCol="0" anchor="t">
            <a:normAutofit fontScale="92500"/>
          </a:bodyPr>
          <a:lstStyle/>
          <a:p>
            <a:r>
              <a:rPr lang="en-US" sz="1100">
                <a:ea typeface="+mn-lt"/>
                <a:cs typeface="+mn-lt"/>
              </a:rPr>
              <a:t>Bruner, J. S. (1960). The Process of Education. Harvard University Press.</a:t>
            </a:r>
            <a:endParaRPr lang="en-US" sz="1100"/>
          </a:p>
          <a:p>
            <a:pPr>
              <a:buClr>
                <a:srgbClr val="E4F0E5"/>
              </a:buClr>
            </a:pPr>
            <a:r>
              <a:rPr lang="en-US" sz="1100">
                <a:ea typeface="+mn-lt"/>
                <a:cs typeface="+mn-lt"/>
              </a:rPr>
              <a:t>Bruner, J. S. (1960). The Process of Education. Harvard University Press.</a:t>
            </a:r>
            <a:endParaRPr lang="en-US" sz="1100"/>
          </a:p>
          <a:p>
            <a:pPr>
              <a:buClr>
                <a:srgbClr val="E4F0E5"/>
              </a:buClr>
            </a:pPr>
            <a:r>
              <a:rPr lang="en-US" sz="1100">
                <a:ea typeface="+mn-lt"/>
                <a:cs typeface="+mn-lt"/>
              </a:rPr>
              <a:t>Bruner, J. S. (1966). Toward a Theory of Instruction. Harvard University Press.</a:t>
            </a:r>
            <a:endParaRPr lang="en-US" sz="1100"/>
          </a:p>
          <a:p>
            <a:pPr>
              <a:buClr>
                <a:srgbClr val="E4F0E5"/>
              </a:buClr>
            </a:pPr>
            <a:r>
              <a:rPr lang="en-US" sz="1100">
                <a:ea typeface="+mn-lt"/>
                <a:cs typeface="+mn-lt"/>
              </a:rPr>
              <a:t>Bruner, J. S. (1973). Beyond the Information Given: Studies in the Psychology of Knowing. W. W. Norton &amp; Company.</a:t>
            </a:r>
            <a:endParaRPr lang="en-US" sz="1100"/>
          </a:p>
          <a:p>
            <a:pPr>
              <a:buClr>
                <a:srgbClr val="E4F0E5"/>
              </a:buClr>
            </a:pPr>
            <a:r>
              <a:rPr lang="en-US" sz="1100">
                <a:ea typeface="+mn-lt"/>
                <a:cs typeface="+mn-lt"/>
              </a:rPr>
              <a:t>Bruner, J. S. (1977). The Process of Education. Harvard University Press.</a:t>
            </a:r>
            <a:endParaRPr lang="en-US" sz="1100"/>
          </a:p>
          <a:p>
            <a:pPr>
              <a:buClr>
                <a:srgbClr val="E4F0E5"/>
              </a:buClr>
            </a:pPr>
            <a:r>
              <a:rPr lang="en-US" sz="1100">
                <a:ea typeface="+mn-lt"/>
                <a:cs typeface="+mn-lt"/>
              </a:rPr>
              <a:t>Montessori, M. (1967). The Absorbent Mind. Henry Holt and Company.</a:t>
            </a:r>
            <a:endParaRPr lang="en-US" sz="1100"/>
          </a:p>
          <a:p>
            <a:pPr>
              <a:buClr>
                <a:srgbClr val="E4F0E5"/>
              </a:buClr>
            </a:pPr>
            <a:r>
              <a:rPr lang="en-US" sz="1100">
                <a:ea typeface="+mn-lt"/>
                <a:cs typeface="+mn-lt"/>
                <a:hlinkClick r:id="rId2">
                  <a:extLst>
                    <a:ext uri="{A12FA001-AC4F-418D-AE19-62706E023703}">
                      <ahyp:hlinkClr xmlns:ahyp="http://schemas.microsoft.com/office/drawing/2018/hyperlinkcolor" val="tx"/>
                    </a:ext>
                  </a:extLst>
                </a:hlinkClick>
              </a:rPr>
              <a:t>https://www.google.com/search?q=jerome+bruner%27s+spiral+curriculum+theory&amp;tbm=isch&amp;ved=2ahUKEwjZ1s6O8bmEAxX-pf0HHeekDYAQ2-cCegQIABAA&amp;oq=jerome+bruner%27s+spira&amp;gs_lp=EgNpbWciFWplcm9tZSBicnVuZXIncyBzcGlyYSoCCAAyBBAjGCcyBBAAGB4yBBAAGB4yBBAAGB4yBhAAGAgYHkiuJFAAWMcOcAB4AJABAJgBV6AB3gOqAQE2uAEByAEA-AEBigILZ3dzLXdpei1pbWfCAgUQABiABIgGAQ&amp;sclient=img&amp;ei=Q5bUZZmpD_7L9u8P58m2gAg&amp;bih=730&amp;biw=768&amp;rlz=1CAGZLV_enGB940#imgrc=7YoLznWHzGRepM</a:t>
            </a:r>
            <a:endParaRPr lang="en-US" sz="1100">
              <a:hlinkClick r:id="rId2">
                <a:extLst>
                  <a:ext uri="{A12FA001-AC4F-418D-AE19-62706E023703}">
                    <ahyp:hlinkClr xmlns:ahyp="http://schemas.microsoft.com/office/drawing/2018/hyperlinkcolor" val="tx"/>
                  </a:ext>
                </a:extLst>
              </a:hlinkClick>
            </a:endParaRPr>
          </a:p>
          <a:p>
            <a:pPr>
              <a:buClr>
                <a:srgbClr val="E4F0E5"/>
              </a:buClr>
            </a:pPr>
            <a:r>
              <a:rPr lang="en-US" sz="1100">
                <a:ea typeface="+mn-lt"/>
                <a:cs typeface="+mn-lt"/>
                <a:hlinkClick r:id="rId3">
                  <a:extLst>
                    <a:ext uri="{A12FA001-AC4F-418D-AE19-62706E023703}">
                      <ahyp:hlinkClr xmlns:ahyp="http://schemas.microsoft.com/office/drawing/2018/hyperlinkcolor" val="tx"/>
                    </a:ext>
                  </a:extLst>
                </a:hlinkClick>
              </a:rPr>
              <a:t>https://www.google.com/search?sca_esv=9dfa76d4a9091c2b&amp;rlz=1CAGZLV_enGB940&amp;sxsrf=ACQVn09hKbpJLvcTMV9pGPrwc4hUEPKJFw:1708431001661&amp;q=america&amp;tbm=isch&amp;source=lnms&amp;sa=X&amp;ved=2ahUKEwjirOi38bmEAxV9xAIHHejWCS4Q0pQJegQIDhAB&amp;biw=768&amp;bih=730&amp;dpr=1.25</a:t>
            </a:r>
            <a:endParaRPr lang="en-US" sz="1100"/>
          </a:p>
          <a:p>
            <a:pPr>
              <a:buClr>
                <a:srgbClr val="E4F0E5"/>
              </a:buClr>
            </a:pPr>
            <a:r>
              <a:rPr lang="en-US" sz="1100">
                <a:ea typeface="+mn-lt"/>
                <a:cs typeface="+mn-lt"/>
                <a:hlinkClick r:id="rId4">
                  <a:extLst>
                    <a:ext uri="{A12FA001-AC4F-418D-AE19-62706E023703}">
                      <ahyp:hlinkClr xmlns:ahyp="http://schemas.microsoft.com/office/drawing/2018/hyperlinkcolor" val="tx"/>
                    </a:ext>
                  </a:extLst>
                </a:hlinkClick>
              </a:rPr>
              <a:t>https://www.google.com/search?sca_esv=9dfa76d4a9091c2b&amp;rlz=1CAGZLV_enGB940&amp;sxsrf=ACQVn08zSVsjkx97R4LAHddf5CqolQUH9g:1708433431807&amp;q=jerome+bruner%27s+spiral+curriculum+theory&amp;tbm=isch&amp;source=lnms&amp;sa=X&amp;sqi=2&amp;ved=2ahUKEwiWysy--rmEAxVB-QIHHX2iCT0Q0pQJegQIEBAB&amp;biw=768&amp;bih=730&amp;dpr=1.25#imgrc=8Uw2wrX5y_S4gM&amp;imgdii=Q-v5UqT3OLsn9M</a:t>
            </a:r>
            <a:endParaRPr lang="en-US" sz="1100"/>
          </a:p>
          <a:p>
            <a:pPr>
              <a:buClr>
                <a:srgbClr val="E4F0E5"/>
              </a:buClr>
            </a:pPr>
            <a:r>
              <a:rPr lang="en-US" sz="1100">
                <a:ea typeface="+mn-lt"/>
                <a:cs typeface="+mn-lt"/>
                <a:hlinkClick r:id="rId5">
                  <a:extLst>
                    <a:ext uri="{A12FA001-AC4F-418D-AE19-62706E023703}">
                      <ahyp:hlinkClr xmlns:ahyp="http://schemas.microsoft.com/office/drawing/2018/hyperlinkcolor" val="tx"/>
                    </a:ext>
                  </a:extLst>
                </a:hlinkClick>
              </a:rPr>
              <a:t>https://www.google.com/search?sca_esv=6df0982588bcee2b&amp;rlz=1CAGZLV_enGB940&amp;sxsrf=ACQVn09ZdyqEH-JsXJlCKOU_Gc2BUdoy1w:1708433672355&amp;q=jerome+bruner+theorist&amp;tbm=isch&amp;source=lnms&amp;sa=X&amp;ved=2ahUKEwi8xqax-7mEAxXc1wIHHcn_CjEQ0pQJegQIDxAB&amp;biw=768&amp;bih=730&amp;dpr=1.25#imgrc=aPlLVDn4HxQEQM</a:t>
            </a:r>
            <a:endParaRPr lang="en-US" sz="1100">
              <a:ea typeface="+mn-lt"/>
              <a:cs typeface="+mn-lt"/>
            </a:endParaRPr>
          </a:p>
          <a:p>
            <a:pPr>
              <a:buClr>
                <a:srgbClr val="E4F0E5"/>
              </a:buClr>
            </a:pPr>
            <a:endParaRPr lang="en-US" sz="1100">
              <a:solidFill>
                <a:srgbClr val="000000"/>
              </a:solidFill>
              <a:ea typeface="+mn-lt"/>
              <a:cs typeface="+mn-lt"/>
            </a:endParaRPr>
          </a:p>
          <a:p>
            <a:pPr>
              <a:buClr>
                <a:srgbClr val="E4F0E5"/>
              </a:buClr>
            </a:pPr>
            <a:endParaRPr lang="en-US" sz="1100">
              <a:solidFill>
                <a:srgbClr val="000000"/>
              </a:solidFill>
            </a:endParaRPr>
          </a:p>
          <a:p>
            <a:pPr>
              <a:buClr>
                <a:srgbClr val="E4F0E5"/>
              </a:buClr>
            </a:pPr>
            <a:endParaRPr lang="en-US" sz="1100">
              <a:solidFill>
                <a:srgbClr val="000000"/>
              </a:solidFill>
            </a:endParaRPr>
          </a:p>
          <a:p>
            <a:pPr>
              <a:buClr>
                <a:srgbClr val="E4F0E5"/>
              </a:buClr>
            </a:pPr>
            <a:r>
              <a:rPr lang="en-US" sz="2200" b="1">
                <a:solidFill>
                  <a:srgbClr val="000000"/>
                </a:solidFill>
                <a:ea typeface="+mn-lt"/>
                <a:cs typeface="+mn-lt"/>
              </a:rPr>
              <a:t>Ianto Davies (2317125)</a:t>
            </a:r>
            <a:endParaRPr lang="en-US" sz="1100">
              <a:solidFill>
                <a:srgbClr val="000000"/>
              </a:solidFill>
            </a:endParaRPr>
          </a:p>
          <a:p>
            <a:pPr>
              <a:buClr>
                <a:srgbClr val="E4F0E5"/>
              </a:buClr>
            </a:pPr>
            <a:endParaRPr lang="en-US" sz="1100">
              <a:solidFill>
                <a:srgbClr val="E97132"/>
              </a:solidFill>
            </a:endParaRPr>
          </a:p>
          <a:p>
            <a:pPr>
              <a:buClr>
                <a:srgbClr val="E4F0E5"/>
              </a:buClr>
            </a:pPr>
            <a:endParaRPr lang="en-US" sz="1100">
              <a:solidFill>
                <a:srgbClr val="76ACA7"/>
              </a:solidFill>
            </a:endParaRPr>
          </a:p>
          <a:p>
            <a:pPr>
              <a:buClr>
                <a:srgbClr val="E4F0E5"/>
              </a:buClr>
            </a:pPr>
            <a:endParaRPr lang="en-US">
              <a:solidFill>
                <a:srgbClr val="203922">
                  <a:alpha val="70000"/>
                </a:srgbClr>
              </a:solidFill>
            </a:endParaRPr>
          </a:p>
        </p:txBody>
      </p:sp>
    </p:spTree>
    <p:extLst>
      <p:ext uri="{BB962C8B-B14F-4D97-AF65-F5344CB8AC3E}">
        <p14:creationId xmlns:p14="http://schemas.microsoft.com/office/powerpoint/2010/main" val="20964880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CD5A5D-9081-5F70-F393-06A6F62708B0}"/>
              </a:ext>
            </a:extLst>
          </p:cNvPr>
          <p:cNvSpPr>
            <a:spLocks noGrp="1"/>
          </p:cNvSpPr>
          <p:nvPr>
            <p:ph idx="1"/>
          </p:nvPr>
        </p:nvSpPr>
        <p:spPr>
          <a:xfrm>
            <a:off x="838200" y="1825625"/>
            <a:ext cx="11176747" cy="3107486"/>
          </a:xfrm>
        </p:spPr>
        <p:txBody>
          <a:bodyPr vert="horz" lIns="91440" tIns="45720" rIns="91440" bIns="45720" rtlCol="0" anchor="t">
            <a:normAutofit/>
          </a:bodyPr>
          <a:lstStyle/>
          <a:p>
            <a:r>
              <a:rPr lang="en-GB"/>
              <a:t>Ianto Davies' Presentation and notes link </a:t>
            </a:r>
            <a:endParaRPr lang="en-GB">
              <a:ea typeface="+mn-lt"/>
              <a:cs typeface="+mn-lt"/>
            </a:endParaRPr>
          </a:p>
          <a:p>
            <a:pPr marL="0" indent="0">
              <a:buNone/>
            </a:pPr>
            <a:r>
              <a:rPr lang="en-GB">
                <a:ea typeface="+mn-lt"/>
                <a:cs typeface="+mn-lt"/>
                <a:hlinkClick r:id="rId2"/>
              </a:rPr>
              <a:t>https://uowtsd-my.sharepoint.com/personal/2317125_student_uwtsd_ac_uk/Documents/Recordings/ianto%20Davies%20PP-20240221_125646-Meeting%20Recording.mp4?web=1&amp;referrer=Teams.TEAMS-WEB&amp;referrerScenario=MeetingChicletGetLink.view.view</a:t>
            </a:r>
            <a:r>
              <a:rPr lang="en-GB">
                <a:ea typeface="+mn-lt"/>
                <a:cs typeface="+mn-lt"/>
              </a:rPr>
              <a:t>  </a:t>
            </a:r>
          </a:p>
          <a:p>
            <a:pPr marL="0" indent="0">
              <a:buNone/>
            </a:pPr>
            <a:r>
              <a:rPr lang="en-GB">
                <a:ea typeface="+mn-lt"/>
                <a:cs typeface="+mn-lt"/>
                <a:hlinkClick r:id="rId3"/>
              </a:rPr>
              <a:t>Jerome Bruner’s spiral curriculum theory.docx</a:t>
            </a:r>
            <a:r>
              <a:rPr lang="en-GB">
                <a:ea typeface="+mn-lt"/>
                <a:cs typeface="+mn-lt"/>
              </a:rPr>
              <a:t> </a:t>
            </a:r>
            <a:endParaRPr lang="en-GB"/>
          </a:p>
        </p:txBody>
      </p:sp>
    </p:spTree>
    <p:extLst>
      <p:ext uri="{BB962C8B-B14F-4D97-AF65-F5344CB8AC3E}">
        <p14:creationId xmlns:p14="http://schemas.microsoft.com/office/powerpoint/2010/main" val="3086889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6F1D5E-D887-3E4C-A239-DECCE3F62CA4}"/>
              </a:ext>
            </a:extLst>
          </p:cNvPr>
          <p:cNvSpPr>
            <a:spLocks noGrp="1"/>
          </p:cNvSpPr>
          <p:nvPr>
            <p:ph type="ctrTitle"/>
          </p:nvPr>
        </p:nvSpPr>
        <p:spPr>
          <a:xfrm>
            <a:off x="5297762" y="640080"/>
            <a:ext cx="6251110" cy="3566160"/>
          </a:xfrm>
        </p:spPr>
        <p:txBody>
          <a:bodyPr anchor="b">
            <a:normAutofit/>
          </a:bodyPr>
          <a:lstStyle/>
          <a:p>
            <a:pPr algn="l"/>
            <a:r>
              <a:rPr lang="en-US" sz="5400">
                <a:latin typeface="Aharoni" panose="02010803020104030203" pitchFamily="2" charset="-79"/>
                <a:cs typeface="Aharoni" panose="02010803020104030203" pitchFamily="2" charset="-79"/>
              </a:rPr>
              <a:t>Vygotsky</a:t>
            </a:r>
            <a:br>
              <a:rPr lang="en-US" sz="5400">
                <a:latin typeface="Aharoni" panose="02010803020104030203" pitchFamily="2" charset="-79"/>
                <a:cs typeface="Aharoni" panose="02010803020104030203" pitchFamily="2" charset="-79"/>
              </a:rPr>
            </a:br>
            <a:r>
              <a:rPr lang="en-US" sz="5400">
                <a:latin typeface="Aharoni" panose="02010803020104030203" pitchFamily="2" charset="-79"/>
                <a:cs typeface="Aharoni" panose="02010803020104030203" pitchFamily="2" charset="-79"/>
              </a:rPr>
              <a:t>Learning Theory  </a:t>
            </a:r>
          </a:p>
        </p:txBody>
      </p:sp>
      <p:sp>
        <p:nvSpPr>
          <p:cNvPr id="3" name="Subtitle 2">
            <a:extLst>
              <a:ext uri="{FF2B5EF4-FFF2-40B4-BE49-F238E27FC236}">
                <a16:creationId xmlns:a16="http://schemas.microsoft.com/office/drawing/2014/main" id="{2DBDF28C-C6D2-F349-8B57-F3917D0D7718}"/>
              </a:ext>
            </a:extLst>
          </p:cNvPr>
          <p:cNvSpPr>
            <a:spLocks noGrp="1"/>
          </p:cNvSpPr>
          <p:nvPr>
            <p:ph type="subTitle" idx="1"/>
          </p:nvPr>
        </p:nvSpPr>
        <p:spPr>
          <a:xfrm>
            <a:off x="5297760" y="4636008"/>
            <a:ext cx="6251111" cy="1572768"/>
          </a:xfrm>
        </p:spPr>
        <p:txBody>
          <a:bodyPr>
            <a:normAutofit/>
          </a:bodyPr>
          <a:lstStyle/>
          <a:p>
            <a:pPr algn="l"/>
            <a:r>
              <a:rPr lang="en-US" dirty="0"/>
              <a:t>Lottie </a:t>
            </a:r>
            <a:r>
              <a:rPr lang="en-US" dirty="0" err="1"/>
              <a:t>shute</a:t>
            </a:r>
            <a:r>
              <a:rPr lang="en-US" dirty="0"/>
              <a:t> </a:t>
            </a:r>
            <a:endParaRPr lang="en-US"/>
          </a:p>
          <a:p>
            <a:pPr algn="l"/>
            <a:r>
              <a:rPr lang="en-US" dirty="0"/>
              <a:t>2307996 </a:t>
            </a:r>
            <a:endParaRPr lang="en-US"/>
          </a:p>
          <a:p>
            <a:pPr algn="l"/>
            <a:endParaRPr lang="en-US"/>
          </a:p>
        </p:txBody>
      </p:sp>
      <p:pic>
        <p:nvPicPr>
          <p:cNvPr id="4" name="Picture 3" descr="A colorful art with dots&#10;&#10;Description automatically generated with medium confidence">
            <a:extLst>
              <a:ext uri="{FF2B5EF4-FFF2-40B4-BE49-F238E27FC236}">
                <a16:creationId xmlns:a16="http://schemas.microsoft.com/office/drawing/2014/main" id="{AF838CA1-B32E-E78C-074C-C642FA1368EE}"/>
              </a:ext>
            </a:extLst>
          </p:cNvPr>
          <p:cNvPicPr>
            <a:picLocks noChangeAspect="1"/>
          </p:cNvPicPr>
          <p:nvPr/>
        </p:nvPicPr>
        <p:blipFill rotWithShape="1">
          <a:blip r:embed="rId2"/>
          <a:srcRect l="39339" r="23650"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8"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9690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27FF362-FC97-4BF5-949B-D4ADFA26E4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888549">
            <a:off x="-1059473" y="-1108988"/>
            <a:ext cx="7179830" cy="5226565"/>
          </a:xfrm>
          <a:custGeom>
            <a:avLst/>
            <a:gdLst>
              <a:gd name="connsiteX0" fmla="*/ 5217841 w 7179830"/>
              <a:gd name="connsiteY0" fmla="*/ 464824 h 5226565"/>
              <a:gd name="connsiteX1" fmla="*/ 5222490 w 7179830"/>
              <a:gd name="connsiteY1" fmla="*/ 464289 h 5226565"/>
              <a:gd name="connsiteX2" fmla="*/ 5216768 w 7179830"/>
              <a:gd name="connsiteY2" fmla="*/ 463394 h 5226565"/>
              <a:gd name="connsiteX3" fmla="*/ 5217841 w 7179830"/>
              <a:gd name="connsiteY3" fmla="*/ 464824 h 5226565"/>
              <a:gd name="connsiteX4" fmla="*/ 4945201 w 7179830"/>
              <a:gd name="connsiteY4" fmla="*/ 5226565 h 5226565"/>
              <a:gd name="connsiteX5" fmla="*/ 140449 w 7179830"/>
              <a:gd name="connsiteY5" fmla="*/ 2240811 h 5226565"/>
              <a:gd name="connsiteX6" fmla="*/ 232913 w 7179830"/>
              <a:gd name="connsiteY6" fmla="*/ 2052782 h 5226565"/>
              <a:gd name="connsiteX7" fmla="*/ 375714 w 7179830"/>
              <a:gd name="connsiteY7" fmla="*/ 1803205 h 5226565"/>
              <a:gd name="connsiteX8" fmla="*/ 1512756 w 7179830"/>
              <a:gd name="connsiteY8" fmla="*/ 638448 h 5226565"/>
              <a:gd name="connsiteX9" fmla="*/ 2902095 w 7179830"/>
              <a:gd name="connsiteY9" fmla="*/ 120440 h 5226565"/>
              <a:gd name="connsiteX10" fmla="*/ 2848453 w 7179830"/>
              <a:gd name="connsiteY10" fmla="*/ 125626 h 5226565"/>
              <a:gd name="connsiteX11" fmla="*/ 1837830 w 7179830"/>
              <a:gd name="connsiteY11" fmla="*/ 426203 h 5226565"/>
              <a:gd name="connsiteX12" fmla="*/ 214608 w 7179830"/>
              <a:gd name="connsiteY12" fmla="*/ 1882239 h 5226565"/>
              <a:gd name="connsiteX13" fmla="*/ 91317 w 7179830"/>
              <a:gd name="connsiteY13" fmla="*/ 2123701 h 5226565"/>
              <a:gd name="connsiteX14" fmla="*/ 64092 w 7179830"/>
              <a:gd name="connsiteY14" fmla="*/ 2193361 h 5226565"/>
              <a:gd name="connsiteX15" fmla="*/ 0 w 7179830"/>
              <a:gd name="connsiteY15" fmla="*/ 2153533 h 5226565"/>
              <a:gd name="connsiteX16" fmla="*/ 42834 w 7179830"/>
              <a:gd name="connsiteY16" fmla="*/ 2047277 h 5226565"/>
              <a:gd name="connsiteX17" fmla="*/ 923582 w 7179830"/>
              <a:gd name="connsiteY17" fmla="*/ 915600 h 5226565"/>
              <a:gd name="connsiteX18" fmla="*/ 2686989 w 7179830"/>
              <a:gd name="connsiteY18" fmla="*/ 73950 h 5226565"/>
              <a:gd name="connsiteX19" fmla="*/ 3059983 w 7179830"/>
              <a:gd name="connsiteY19" fmla="*/ 20308 h 5226565"/>
              <a:gd name="connsiteX20" fmla="*/ 3454435 w 7179830"/>
              <a:gd name="connsiteY20" fmla="*/ 1176 h 5226565"/>
              <a:gd name="connsiteX21" fmla="*/ 3923806 w 7179830"/>
              <a:gd name="connsiteY21" fmla="*/ 49990 h 5226565"/>
              <a:gd name="connsiteX22" fmla="*/ 5350874 w 7179830"/>
              <a:gd name="connsiteY22" fmla="*/ 426917 h 5226565"/>
              <a:gd name="connsiteX23" fmla="*/ 6607360 w 7179830"/>
              <a:gd name="connsiteY23" fmla="*/ 1075097 h 5226565"/>
              <a:gd name="connsiteX24" fmla="*/ 7110534 w 7179830"/>
              <a:gd name="connsiteY24" fmla="*/ 1541421 h 5226565"/>
              <a:gd name="connsiteX25" fmla="*/ 7179830 w 7179830"/>
              <a:gd name="connsiteY25" fmla="*/ 1630542 h 5226565"/>
              <a:gd name="connsiteX26" fmla="*/ 7136295 w 7179830"/>
              <a:gd name="connsiteY26" fmla="*/ 1700600 h 5226565"/>
              <a:gd name="connsiteX27" fmla="*/ 7131140 w 7179830"/>
              <a:gd name="connsiteY27" fmla="*/ 1693045 h 5226565"/>
              <a:gd name="connsiteX28" fmla="*/ 6577499 w 7179830"/>
              <a:gd name="connsiteY28" fmla="*/ 1148230 h 5226565"/>
              <a:gd name="connsiteX29" fmla="*/ 5494816 w 7179830"/>
              <a:gd name="connsiteY29" fmla="*/ 563527 h 5226565"/>
              <a:gd name="connsiteX30" fmla="*/ 5366967 w 7179830"/>
              <a:gd name="connsiteY30" fmla="*/ 514176 h 5226565"/>
              <a:gd name="connsiteX31" fmla="*/ 5244661 w 7179830"/>
              <a:gd name="connsiteY31" fmla="*/ 470725 h 5226565"/>
              <a:gd name="connsiteX32" fmla="*/ 5904822 w 7179830"/>
              <a:gd name="connsiteY32" fmla="*/ 815468 h 5226565"/>
              <a:gd name="connsiteX33" fmla="*/ 7015222 w 7179830"/>
              <a:gd name="connsiteY33" fmla="*/ 1815185 h 5226565"/>
              <a:gd name="connsiteX34" fmla="*/ 7040454 w 7179830"/>
              <a:gd name="connsiteY34" fmla="*/ 1854830 h 5226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179830" h="5226565">
                <a:moveTo>
                  <a:pt x="5217841" y="464824"/>
                </a:moveTo>
                <a:lnTo>
                  <a:pt x="5222490" y="464289"/>
                </a:lnTo>
                <a:lnTo>
                  <a:pt x="5216768" y="463394"/>
                </a:lnTo>
                <a:cubicBezTo>
                  <a:pt x="5216768" y="463394"/>
                  <a:pt x="5216768" y="464646"/>
                  <a:pt x="5217841" y="464824"/>
                </a:cubicBezTo>
                <a:close/>
                <a:moveTo>
                  <a:pt x="4945201" y="5226565"/>
                </a:moveTo>
                <a:lnTo>
                  <a:pt x="140449" y="2240811"/>
                </a:lnTo>
                <a:lnTo>
                  <a:pt x="232913" y="2052782"/>
                </a:lnTo>
                <a:cubicBezTo>
                  <a:pt x="277693" y="1968290"/>
                  <a:pt x="325201" y="1885054"/>
                  <a:pt x="375714" y="1803205"/>
                </a:cubicBezTo>
                <a:cubicBezTo>
                  <a:pt x="667528" y="1329721"/>
                  <a:pt x="1039629" y="935091"/>
                  <a:pt x="1512756" y="638448"/>
                </a:cubicBezTo>
                <a:cubicBezTo>
                  <a:pt x="1939392" y="370950"/>
                  <a:pt x="2405724" y="210560"/>
                  <a:pt x="2902095" y="120440"/>
                </a:cubicBezTo>
                <a:cubicBezTo>
                  <a:pt x="2884054" y="118134"/>
                  <a:pt x="2865727" y="119904"/>
                  <a:pt x="2848453" y="125626"/>
                </a:cubicBezTo>
                <a:cubicBezTo>
                  <a:pt x="2498704" y="175943"/>
                  <a:pt x="2158217" y="277201"/>
                  <a:pt x="1837830" y="426203"/>
                </a:cubicBezTo>
                <a:cubicBezTo>
                  <a:pt x="1147094" y="744660"/>
                  <a:pt x="593502" y="1217071"/>
                  <a:pt x="214608" y="1882239"/>
                </a:cubicBezTo>
                <a:cubicBezTo>
                  <a:pt x="169441" y="1960776"/>
                  <a:pt x="128308" y="2041369"/>
                  <a:pt x="91317" y="2123701"/>
                </a:cubicBezTo>
                <a:lnTo>
                  <a:pt x="64092" y="2193361"/>
                </a:lnTo>
                <a:lnTo>
                  <a:pt x="0" y="2153533"/>
                </a:lnTo>
                <a:lnTo>
                  <a:pt x="42834" y="2047277"/>
                </a:lnTo>
                <a:cubicBezTo>
                  <a:pt x="241792" y="1615775"/>
                  <a:pt x="541268" y="1241591"/>
                  <a:pt x="923582" y="915600"/>
                </a:cubicBezTo>
                <a:cubicBezTo>
                  <a:pt x="1435331" y="478415"/>
                  <a:pt x="2028081" y="205375"/>
                  <a:pt x="2686989" y="73950"/>
                </a:cubicBezTo>
                <a:cubicBezTo>
                  <a:pt x="2810367" y="49274"/>
                  <a:pt x="2934818" y="32466"/>
                  <a:pt x="3059983" y="20308"/>
                </a:cubicBezTo>
                <a:cubicBezTo>
                  <a:pt x="3185149" y="8148"/>
                  <a:pt x="3308706" y="2963"/>
                  <a:pt x="3454435" y="1176"/>
                </a:cubicBezTo>
                <a:cubicBezTo>
                  <a:pt x="3599805" y="-5977"/>
                  <a:pt x="3761985" y="20665"/>
                  <a:pt x="3923806" y="49990"/>
                </a:cubicBezTo>
                <a:cubicBezTo>
                  <a:pt x="4409449" y="137964"/>
                  <a:pt x="4886867" y="257228"/>
                  <a:pt x="5350874" y="426917"/>
                </a:cubicBezTo>
                <a:cubicBezTo>
                  <a:pt x="5797001" y="589991"/>
                  <a:pt x="6223101" y="792223"/>
                  <a:pt x="6607360" y="1075097"/>
                </a:cubicBezTo>
                <a:cubicBezTo>
                  <a:pt x="6794438" y="1212779"/>
                  <a:pt x="6965102" y="1365689"/>
                  <a:pt x="7110534" y="1541421"/>
                </a:cubicBezTo>
                <a:lnTo>
                  <a:pt x="7179830" y="1630542"/>
                </a:lnTo>
                <a:lnTo>
                  <a:pt x="7136295" y="1700600"/>
                </a:lnTo>
                <a:lnTo>
                  <a:pt x="7131140" y="1693045"/>
                </a:lnTo>
                <a:cubicBezTo>
                  <a:pt x="6977874" y="1483026"/>
                  <a:pt x="6788448" y="1305671"/>
                  <a:pt x="6577499" y="1148230"/>
                </a:cubicBezTo>
                <a:cubicBezTo>
                  <a:pt x="6245452" y="900401"/>
                  <a:pt x="5878538" y="716408"/>
                  <a:pt x="5494816" y="563527"/>
                </a:cubicBezTo>
                <a:cubicBezTo>
                  <a:pt x="5452491" y="546487"/>
                  <a:pt x="5409881" y="530036"/>
                  <a:pt x="5366967" y="514176"/>
                </a:cubicBezTo>
                <a:cubicBezTo>
                  <a:pt x="5326377" y="499156"/>
                  <a:pt x="5285430" y="485210"/>
                  <a:pt x="5244661" y="470725"/>
                </a:cubicBezTo>
                <a:cubicBezTo>
                  <a:pt x="5471517" y="572127"/>
                  <a:pt x="5691970" y="687263"/>
                  <a:pt x="5904822" y="815468"/>
                </a:cubicBezTo>
                <a:cubicBezTo>
                  <a:pt x="6336645" y="1080104"/>
                  <a:pt x="6718758" y="1400351"/>
                  <a:pt x="7015222" y="1815185"/>
                </a:cubicBezTo>
                <a:lnTo>
                  <a:pt x="7040454" y="1854830"/>
                </a:lnTo>
                <a:close/>
              </a:path>
            </a:pathLst>
          </a:custGeom>
          <a:solidFill>
            <a:schemeClr val="accent2"/>
          </a:solidFill>
          <a:ln w="1270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055C42A3-902A-1E45-83A8-D83F5C6E5296}"/>
              </a:ext>
            </a:extLst>
          </p:cNvPr>
          <p:cNvSpPr>
            <a:spLocks noGrp="1"/>
          </p:cNvSpPr>
          <p:nvPr>
            <p:ph type="title"/>
          </p:nvPr>
        </p:nvSpPr>
        <p:spPr>
          <a:xfrm>
            <a:off x="841246" y="673770"/>
            <a:ext cx="3644489" cy="2414488"/>
          </a:xfrm>
        </p:spPr>
        <p:txBody>
          <a:bodyPr anchor="t">
            <a:normAutofit/>
          </a:bodyPr>
          <a:lstStyle/>
          <a:p>
            <a:r>
              <a:rPr lang="en-US" sz="3000">
                <a:solidFill>
                  <a:srgbClr val="FFFFFF"/>
                </a:solidFill>
                <a:latin typeface="Aharoni" panose="02010803020104030203" pitchFamily="2" charset="-79"/>
                <a:cs typeface="Aharoni" panose="02010803020104030203" pitchFamily="2" charset="-79"/>
              </a:rPr>
              <a:t>Demonstrate how leanring theories can support effective teaching and learning </a:t>
            </a:r>
          </a:p>
        </p:txBody>
      </p:sp>
      <p:sp>
        <p:nvSpPr>
          <p:cNvPr id="3" name="Content Placeholder 2">
            <a:extLst>
              <a:ext uri="{FF2B5EF4-FFF2-40B4-BE49-F238E27FC236}">
                <a16:creationId xmlns:a16="http://schemas.microsoft.com/office/drawing/2014/main" id="{53324844-FAA1-9C40-B0A3-294F7C592392}"/>
              </a:ext>
            </a:extLst>
          </p:cNvPr>
          <p:cNvSpPr>
            <a:spLocks noGrp="1"/>
          </p:cNvSpPr>
          <p:nvPr>
            <p:ph idx="1"/>
          </p:nvPr>
        </p:nvSpPr>
        <p:spPr>
          <a:xfrm>
            <a:off x="6095999" y="882315"/>
            <a:ext cx="5254754" cy="5294647"/>
          </a:xfrm>
        </p:spPr>
        <p:txBody>
          <a:bodyPr>
            <a:normAutofit/>
          </a:bodyPr>
          <a:lstStyle/>
          <a:p>
            <a:r>
              <a:rPr lang="en-US" sz="2000"/>
              <a:t>Understanding learning theories support teachers' interactions with a range of students. Teachers can adapt their lesson plans to the needs and abilities of their students by focusing on different types of learning styles in order to reach a variety of kinds of pupils.</a:t>
            </a:r>
          </a:p>
          <a:p>
            <a:r>
              <a:rPr lang="en-US" sz="2000"/>
              <a:t>Children have opportunity to practise their abilities in a multi-theory curriculum. Children develop the ability to think flexibly and solve issues in a variety of ways through exposure to diverse theories and techniques. More academic success at school and afterward may result from this.</a:t>
            </a:r>
          </a:p>
          <a:p>
            <a:r>
              <a:rPr lang="en-US" sz="2000"/>
              <a:t>The the theorist I will be talking about is Lev Vygotsky, and his sociocultural theory for cognitive development. </a:t>
            </a:r>
          </a:p>
          <a:p>
            <a:pPr marL="0" indent="0">
              <a:buNone/>
            </a:pPr>
            <a:endParaRPr lang="en-US" sz="2000"/>
          </a:p>
          <a:p>
            <a:endParaRPr lang="en-US" sz="2000"/>
          </a:p>
        </p:txBody>
      </p:sp>
      <p:pic>
        <p:nvPicPr>
          <p:cNvPr id="4" name="Picture 3">
            <a:extLst>
              <a:ext uri="{FF2B5EF4-FFF2-40B4-BE49-F238E27FC236}">
                <a16:creationId xmlns:a16="http://schemas.microsoft.com/office/drawing/2014/main" id="{88E8E54E-52A6-814A-8882-C233C046F806}"/>
              </a:ext>
            </a:extLst>
          </p:cNvPr>
          <p:cNvPicPr>
            <a:picLocks noChangeAspect="1"/>
          </p:cNvPicPr>
          <p:nvPr/>
        </p:nvPicPr>
        <p:blipFill>
          <a:blip r:embed="rId2"/>
          <a:stretch>
            <a:fillRect/>
          </a:stretch>
        </p:blipFill>
        <p:spPr>
          <a:xfrm>
            <a:off x="9771529" y="5508991"/>
            <a:ext cx="2420471" cy="1344706"/>
          </a:xfrm>
          <a:prstGeom prst="rect">
            <a:avLst/>
          </a:prstGeom>
        </p:spPr>
      </p:pic>
    </p:spTree>
    <p:extLst>
      <p:ext uri="{BB962C8B-B14F-4D97-AF65-F5344CB8AC3E}">
        <p14:creationId xmlns:p14="http://schemas.microsoft.com/office/powerpoint/2010/main" val="33982975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46D7F0-63A6-DF48-A60D-2B5E82C2531C}"/>
              </a:ext>
            </a:extLst>
          </p:cNvPr>
          <p:cNvSpPr>
            <a:spLocks noGrp="1"/>
          </p:cNvSpPr>
          <p:nvPr>
            <p:ph type="title"/>
          </p:nvPr>
        </p:nvSpPr>
        <p:spPr>
          <a:xfrm>
            <a:off x="838200" y="365125"/>
            <a:ext cx="10515600" cy="1325563"/>
          </a:xfrm>
        </p:spPr>
        <p:txBody>
          <a:bodyPr>
            <a:normAutofit/>
          </a:bodyPr>
          <a:lstStyle/>
          <a:p>
            <a:r>
              <a:rPr lang="en-US" sz="5400">
                <a:latin typeface="Aharoni" panose="02010803020104030203" pitchFamily="2" charset="-79"/>
                <a:cs typeface="Aharoni" panose="02010803020104030203" pitchFamily="2" charset="-79"/>
              </a:rPr>
              <a:t>Cognitive development theory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118AF3A-C45E-514A-9D02-7F57A02C76B6}"/>
              </a:ext>
            </a:extLst>
          </p:cNvPr>
          <p:cNvSpPr>
            <a:spLocks noGrp="1"/>
          </p:cNvSpPr>
          <p:nvPr>
            <p:ph idx="1"/>
          </p:nvPr>
        </p:nvSpPr>
        <p:spPr>
          <a:xfrm>
            <a:off x="838200" y="1929384"/>
            <a:ext cx="10515600" cy="4251960"/>
          </a:xfrm>
        </p:spPr>
        <p:txBody>
          <a:bodyPr>
            <a:normAutofit/>
          </a:bodyPr>
          <a:lstStyle/>
          <a:p>
            <a:r>
              <a:rPr lang="en-US" sz="2200"/>
              <a:t>The development of reasoning and thinking skills is referred to as cognitive development. According to Vygotsky's Cognitive Development Theory, social guidance and construction shape cognitive capacities. When babies begin to develop memory skills they can remember their parents' voices or recognise their faces, that is an example of cognitive growth. Adolescents' ability to solve complicated mathematical problems and quickly access information is facilitated by their developing memories. Therefore, culture acts as a mediator in the formation and development of particular skills, such as  problem-solving, learning, memory, and attention. According to him, there are three phases of learning: cognitive, motor, and social.</a:t>
            </a:r>
          </a:p>
        </p:txBody>
      </p:sp>
    </p:spTree>
    <p:extLst>
      <p:ext uri="{BB962C8B-B14F-4D97-AF65-F5344CB8AC3E}">
        <p14:creationId xmlns:p14="http://schemas.microsoft.com/office/powerpoint/2010/main" val="38434050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9">
            <a:extLst>
              <a:ext uri="{FF2B5EF4-FFF2-40B4-BE49-F238E27FC236}">
                <a16:creationId xmlns:a16="http://schemas.microsoft.com/office/drawing/2014/main" id="{7B831B6F-405A-4B47-B9BB-5CA88F2858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9F6629B-0A8A-FA4C-A7A4-C0F22CC08E5E}"/>
              </a:ext>
            </a:extLst>
          </p:cNvPr>
          <p:cNvPicPr>
            <a:picLocks noChangeAspect="1"/>
          </p:cNvPicPr>
          <p:nvPr/>
        </p:nvPicPr>
        <p:blipFill>
          <a:blip r:embed="rId2"/>
          <a:stretch>
            <a:fillRect/>
          </a:stretch>
        </p:blipFill>
        <p:spPr>
          <a:xfrm>
            <a:off x="764988" y="2408983"/>
            <a:ext cx="3368969" cy="2040033"/>
          </a:xfrm>
          <a:prstGeom prst="rect">
            <a:avLst/>
          </a:prstGeom>
        </p:spPr>
      </p:pic>
      <p:sp>
        <p:nvSpPr>
          <p:cNvPr id="19" name="Freeform: Shape 11">
            <a:extLst>
              <a:ext uri="{FF2B5EF4-FFF2-40B4-BE49-F238E27FC236}">
                <a16:creationId xmlns:a16="http://schemas.microsoft.com/office/drawing/2014/main" id="{15109354-9C5D-4F8C-B0E6-D1043C7BF2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9992" y="0"/>
            <a:ext cx="7562008" cy="6858000"/>
          </a:xfrm>
          <a:custGeom>
            <a:avLst/>
            <a:gdLst>
              <a:gd name="connsiteX0" fmla="*/ 7529613 w 7529613"/>
              <a:gd name="connsiteY0" fmla="*/ 0 h 6858000"/>
              <a:gd name="connsiteX1" fmla="*/ 1222331 w 7529613"/>
              <a:gd name="connsiteY1" fmla="*/ 0 h 6858000"/>
              <a:gd name="connsiteX2" fmla="*/ 1126483 w 7529613"/>
              <a:gd name="connsiteY2" fmla="*/ 148742 h 6858000"/>
              <a:gd name="connsiteX3" fmla="*/ 767554 w 7529613"/>
              <a:gd name="connsiteY3" fmla="*/ 819975 h 6858000"/>
              <a:gd name="connsiteX4" fmla="*/ 742103 w 7529613"/>
              <a:gd name="connsiteY4" fmla="*/ 854514 h 6858000"/>
              <a:gd name="connsiteX5" fmla="*/ 785881 w 7529613"/>
              <a:gd name="connsiteY5" fmla="*/ 750263 h 6858000"/>
              <a:gd name="connsiteX6" fmla="*/ 978978 w 7529613"/>
              <a:gd name="connsiteY6" fmla="*/ 331786 h 6858000"/>
              <a:gd name="connsiteX7" fmla="*/ 1155717 w 7529613"/>
              <a:gd name="connsiteY7" fmla="*/ 0 h 6858000"/>
              <a:gd name="connsiteX8" fmla="*/ 1098249 w 7529613"/>
              <a:gd name="connsiteY8" fmla="*/ 0 h 6858000"/>
              <a:gd name="connsiteX9" fmla="*/ 991458 w 7529613"/>
              <a:gd name="connsiteY9" fmla="*/ 196614 h 6858000"/>
              <a:gd name="connsiteX10" fmla="*/ 493941 w 7529613"/>
              <a:gd name="connsiteY10" fmla="*/ 1371196 h 6858000"/>
              <a:gd name="connsiteX11" fmla="*/ 46485 w 7529613"/>
              <a:gd name="connsiteY11" fmla="*/ 3331516 h 6858000"/>
              <a:gd name="connsiteX12" fmla="*/ 12252 w 7529613"/>
              <a:gd name="connsiteY12" fmla="*/ 4357388 h 6858000"/>
              <a:gd name="connsiteX13" fmla="*/ 170821 w 7529613"/>
              <a:gd name="connsiteY13" fmla="*/ 5552906 h 6858000"/>
              <a:gd name="connsiteX14" fmla="*/ 537265 w 7529613"/>
              <a:gd name="connsiteY14" fmla="*/ 6828295 h 6858000"/>
              <a:gd name="connsiteX15" fmla="*/ 549692 w 7529613"/>
              <a:gd name="connsiteY15" fmla="*/ 6858000 h 6858000"/>
              <a:gd name="connsiteX16" fmla="*/ 602234 w 7529613"/>
              <a:gd name="connsiteY16" fmla="*/ 6858000 h 6858000"/>
              <a:gd name="connsiteX17" fmla="*/ 595414 w 7529613"/>
              <a:gd name="connsiteY17" fmla="*/ 6841549 h 6858000"/>
              <a:gd name="connsiteX18" fmla="*/ 364260 w 7529613"/>
              <a:gd name="connsiteY18" fmla="*/ 6142729 h 6858000"/>
              <a:gd name="connsiteX19" fmla="*/ 213071 w 7529613"/>
              <a:gd name="connsiteY19" fmla="*/ 5513923 h 6858000"/>
              <a:gd name="connsiteX20" fmla="*/ 211290 w 7529613"/>
              <a:gd name="connsiteY20" fmla="*/ 5480401 h 6858000"/>
              <a:gd name="connsiteX21" fmla="*/ 311446 w 7529613"/>
              <a:gd name="connsiteY21" fmla="*/ 5830359 h 6858000"/>
              <a:gd name="connsiteX22" fmla="*/ 622963 w 7529613"/>
              <a:gd name="connsiteY22" fmla="*/ 6670527 h 6858000"/>
              <a:gd name="connsiteX23" fmla="*/ 710464 w 7529613"/>
              <a:gd name="connsiteY23" fmla="*/ 6858000 h 6858000"/>
              <a:gd name="connsiteX24" fmla="*/ 7529613 w 7529613"/>
              <a:gd name="connsiteY2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529613" h="6858000">
                <a:moveTo>
                  <a:pt x="7529613" y="0"/>
                </a:moveTo>
                <a:lnTo>
                  <a:pt x="1222331" y="0"/>
                </a:lnTo>
                <a:lnTo>
                  <a:pt x="1126483" y="148742"/>
                </a:lnTo>
                <a:cubicBezTo>
                  <a:pt x="995323" y="365513"/>
                  <a:pt x="876174" y="589569"/>
                  <a:pt x="767554" y="819975"/>
                </a:cubicBezTo>
                <a:cubicBezTo>
                  <a:pt x="762210" y="833492"/>
                  <a:pt x="753441" y="845393"/>
                  <a:pt x="742103" y="854514"/>
                </a:cubicBezTo>
                <a:cubicBezTo>
                  <a:pt x="756737" y="819849"/>
                  <a:pt x="770991" y="784928"/>
                  <a:pt x="785881" y="750263"/>
                </a:cubicBezTo>
                <a:cubicBezTo>
                  <a:pt x="846713" y="608712"/>
                  <a:pt x="910948" y="469145"/>
                  <a:pt x="978978" y="331786"/>
                </a:cubicBezTo>
                <a:lnTo>
                  <a:pt x="1155717" y="0"/>
                </a:lnTo>
                <a:lnTo>
                  <a:pt x="1098249" y="0"/>
                </a:lnTo>
                <a:lnTo>
                  <a:pt x="991458" y="196614"/>
                </a:lnTo>
                <a:cubicBezTo>
                  <a:pt x="797017" y="573253"/>
                  <a:pt x="633548" y="966066"/>
                  <a:pt x="493941" y="1371196"/>
                </a:cubicBezTo>
                <a:cubicBezTo>
                  <a:pt x="276630" y="2007265"/>
                  <a:pt x="126659" y="2664286"/>
                  <a:pt x="46485" y="3331516"/>
                </a:cubicBezTo>
                <a:cubicBezTo>
                  <a:pt x="4488" y="3672965"/>
                  <a:pt x="-14219" y="4013908"/>
                  <a:pt x="12252" y="4357388"/>
                </a:cubicBezTo>
                <a:cubicBezTo>
                  <a:pt x="43558" y="4758899"/>
                  <a:pt x="90773" y="5157998"/>
                  <a:pt x="170821" y="5552906"/>
                </a:cubicBezTo>
                <a:cubicBezTo>
                  <a:pt x="259109" y="5988893"/>
                  <a:pt x="378967" y="6414594"/>
                  <a:pt x="537265" y="6828295"/>
                </a:cubicBezTo>
                <a:lnTo>
                  <a:pt x="549692" y="6858000"/>
                </a:lnTo>
                <a:lnTo>
                  <a:pt x="602234" y="6858000"/>
                </a:lnTo>
                <a:lnTo>
                  <a:pt x="595414" y="6841549"/>
                </a:lnTo>
                <a:cubicBezTo>
                  <a:pt x="507884" y="6614016"/>
                  <a:pt x="431296" y="6380817"/>
                  <a:pt x="364260" y="6142729"/>
                </a:cubicBezTo>
                <a:cubicBezTo>
                  <a:pt x="305974" y="5935370"/>
                  <a:pt x="262958" y="5723695"/>
                  <a:pt x="213071" y="5513923"/>
                </a:cubicBezTo>
                <a:cubicBezTo>
                  <a:pt x="211892" y="5502788"/>
                  <a:pt x="211299" y="5491601"/>
                  <a:pt x="211290" y="5480401"/>
                </a:cubicBezTo>
                <a:cubicBezTo>
                  <a:pt x="247814" y="5607635"/>
                  <a:pt x="276958" y="5719759"/>
                  <a:pt x="311446" y="5830359"/>
                </a:cubicBezTo>
                <a:cubicBezTo>
                  <a:pt x="401357" y="6118381"/>
                  <a:pt x="505060" y="6398531"/>
                  <a:pt x="622963" y="6670527"/>
                </a:cubicBezTo>
                <a:lnTo>
                  <a:pt x="710464" y="6858000"/>
                </a:lnTo>
                <a:lnTo>
                  <a:pt x="7529613" y="6858000"/>
                </a:lnTo>
                <a:close/>
              </a:path>
            </a:pathLst>
          </a:custGeom>
          <a:solidFill>
            <a:schemeClr val="accent2"/>
          </a:solidFill>
          <a:ln w="685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8E2C832-37F6-BC43-B0FF-689DC240C045}"/>
              </a:ext>
            </a:extLst>
          </p:cNvPr>
          <p:cNvSpPr>
            <a:spLocks noGrp="1"/>
          </p:cNvSpPr>
          <p:nvPr>
            <p:ph type="title"/>
          </p:nvPr>
        </p:nvSpPr>
        <p:spPr>
          <a:xfrm>
            <a:off x="5759354" y="457201"/>
            <a:ext cx="5337270" cy="1835911"/>
          </a:xfrm>
        </p:spPr>
        <p:txBody>
          <a:bodyPr anchor="b">
            <a:normAutofit/>
          </a:bodyPr>
          <a:lstStyle/>
          <a:p>
            <a:r>
              <a:rPr lang="en-US" sz="5400">
                <a:solidFill>
                  <a:srgbClr val="FFFFFF"/>
                </a:solidFill>
                <a:latin typeface="Aharoni" panose="02010803020104030203" pitchFamily="2" charset="-79"/>
                <a:cs typeface="Aharoni" panose="02010803020104030203" pitchFamily="2" charset="-79"/>
              </a:rPr>
              <a:t>Vygotsky </a:t>
            </a:r>
          </a:p>
        </p:txBody>
      </p:sp>
      <p:sp>
        <p:nvSpPr>
          <p:cNvPr id="20" name="sketch line">
            <a:extLst>
              <a:ext uri="{FF2B5EF4-FFF2-40B4-BE49-F238E27FC236}">
                <a16:creationId xmlns:a16="http://schemas.microsoft.com/office/drawing/2014/main" id="{49B530FE-A87D-41A0-A920-ADC6539EA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353" y="2560829"/>
            <a:ext cx="5029200" cy="18288"/>
          </a:xfrm>
          <a:custGeom>
            <a:avLst/>
            <a:gdLst>
              <a:gd name="connsiteX0" fmla="*/ 0 w 5029200"/>
              <a:gd name="connsiteY0" fmla="*/ 0 h 18288"/>
              <a:gd name="connsiteX1" fmla="*/ 528066 w 5029200"/>
              <a:gd name="connsiteY1" fmla="*/ 0 h 18288"/>
              <a:gd name="connsiteX2" fmla="*/ 1207008 w 5029200"/>
              <a:gd name="connsiteY2" fmla="*/ 0 h 18288"/>
              <a:gd name="connsiteX3" fmla="*/ 1785366 w 5029200"/>
              <a:gd name="connsiteY3" fmla="*/ 0 h 18288"/>
              <a:gd name="connsiteX4" fmla="*/ 2313432 w 5029200"/>
              <a:gd name="connsiteY4" fmla="*/ 0 h 18288"/>
              <a:gd name="connsiteX5" fmla="*/ 2992374 w 5029200"/>
              <a:gd name="connsiteY5" fmla="*/ 0 h 18288"/>
              <a:gd name="connsiteX6" fmla="*/ 3621024 w 5029200"/>
              <a:gd name="connsiteY6" fmla="*/ 0 h 18288"/>
              <a:gd name="connsiteX7" fmla="*/ 4249674 w 5029200"/>
              <a:gd name="connsiteY7" fmla="*/ 0 h 18288"/>
              <a:gd name="connsiteX8" fmla="*/ 5029200 w 5029200"/>
              <a:gd name="connsiteY8" fmla="*/ 0 h 18288"/>
              <a:gd name="connsiteX9" fmla="*/ 5029200 w 5029200"/>
              <a:gd name="connsiteY9" fmla="*/ 18288 h 18288"/>
              <a:gd name="connsiteX10" fmla="*/ 4501134 w 5029200"/>
              <a:gd name="connsiteY10" fmla="*/ 18288 h 18288"/>
              <a:gd name="connsiteX11" fmla="*/ 4023360 w 5029200"/>
              <a:gd name="connsiteY11" fmla="*/ 18288 h 18288"/>
              <a:gd name="connsiteX12" fmla="*/ 3344418 w 5029200"/>
              <a:gd name="connsiteY12" fmla="*/ 18288 h 18288"/>
              <a:gd name="connsiteX13" fmla="*/ 2816352 w 5029200"/>
              <a:gd name="connsiteY13" fmla="*/ 18288 h 18288"/>
              <a:gd name="connsiteX14" fmla="*/ 2137410 w 5029200"/>
              <a:gd name="connsiteY14" fmla="*/ 18288 h 18288"/>
              <a:gd name="connsiteX15" fmla="*/ 1408176 w 5029200"/>
              <a:gd name="connsiteY15" fmla="*/ 18288 h 18288"/>
              <a:gd name="connsiteX16" fmla="*/ 829818 w 5029200"/>
              <a:gd name="connsiteY16" fmla="*/ 18288 h 18288"/>
              <a:gd name="connsiteX17" fmla="*/ 0 w 5029200"/>
              <a:gd name="connsiteY17" fmla="*/ 18288 h 18288"/>
              <a:gd name="connsiteX18" fmla="*/ 0 w 5029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29200" h="18288" fill="none" extrusionOk="0">
                <a:moveTo>
                  <a:pt x="0" y="0"/>
                </a:moveTo>
                <a:cubicBezTo>
                  <a:pt x="142937" y="1696"/>
                  <a:pt x="371859" y="12840"/>
                  <a:pt x="528066" y="0"/>
                </a:cubicBezTo>
                <a:cubicBezTo>
                  <a:pt x="684273" y="-12840"/>
                  <a:pt x="928949" y="-5725"/>
                  <a:pt x="1207008" y="0"/>
                </a:cubicBezTo>
                <a:cubicBezTo>
                  <a:pt x="1485067" y="5725"/>
                  <a:pt x="1562886" y="-21331"/>
                  <a:pt x="1785366" y="0"/>
                </a:cubicBezTo>
                <a:cubicBezTo>
                  <a:pt x="2007846" y="21331"/>
                  <a:pt x="2056226" y="25221"/>
                  <a:pt x="2313432" y="0"/>
                </a:cubicBezTo>
                <a:cubicBezTo>
                  <a:pt x="2570638" y="-25221"/>
                  <a:pt x="2732455" y="16294"/>
                  <a:pt x="2992374" y="0"/>
                </a:cubicBezTo>
                <a:cubicBezTo>
                  <a:pt x="3252293" y="-16294"/>
                  <a:pt x="3319267" y="-29774"/>
                  <a:pt x="3621024" y="0"/>
                </a:cubicBezTo>
                <a:cubicBezTo>
                  <a:pt x="3922781" y="29774"/>
                  <a:pt x="3998107" y="-1004"/>
                  <a:pt x="4249674" y="0"/>
                </a:cubicBezTo>
                <a:cubicBezTo>
                  <a:pt x="4501241" y="1004"/>
                  <a:pt x="4792523" y="-4510"/>
                  <a:pt x="5029200" y="0"/>
                </a:cubicBezTo>
                <a:cubicBezTo>
                  <a:pt x="5029730" y="6954"/>
                  <a:pt x="5029934" y="12839"/>
                  <a:pt x="5029200" y="18288"/>
                </a:cubicBezTo>
                <a:cubicBezTo>
                  <a:pt x="4805432" y="23154"/>
                  <a:pt x="4715801" y="17034"/>
                  <a:pt x="4501134" y="18288"/>
                </a:cubicBezTo>
                <a:cubicBezTo>
                  <a:pt x="4286467" y="19542"/>
                  <a:pt x="4193719" y="41701"/>
                  <a:pt x="4023360" y="18288"/>
                </a:cubicBezTo>
                <a:cubicBezTo>
                  <a:pt x="3853001" y="-5125"/>
                  <a:pt x="3676466" y="16909"/>
                  <a:pt x="3344418" y="18288"/>
                </a:cubicBezTo>
                <a:cubicBezTo>
                  <a:pt x="3012370" y="19667"/>
                  <a:pt x="2945824" y="14410"/>
                  <a:pt x="2816352" y="18288"/>
                </a:cubicBezTo>
                <a:cubicBezTo>
                  <a:pt x="2686880" y="22166"/>
                  <a:pt x="2438351" y="13507"/>
                  <a:pt x="2137410" y="18288"/>
                </a:cubicBezTo>
                <a:cubicBezTo>
                  <a:pt x="1836469" y="23069"/>
                  <a:pt x="1581391" y="46111"/>
                  <a:pt x="1408176" y="18288"/>
                </a:cubicBezTo>
                <a:cubicBezTo>
                  <a:pt x="1234961" y="-9535"/>
                  <a:pt x="1040489" y="-7495"/>
                  <a:pt x="829818" y="18288"/>
                </a:cubicBezTo>
                <a:cubicBezTo>
                  <a:pt x="619147" y="44071"/>
                  <a:pt x="238626" y="37568"/>
                  <a:pt x="0" y="18288"/>
                </a:cubicBezTo>
                <a:cubicBezTo>
                  <a:pt x="-570" y="9279"/>
                  <a:pt x="132" y="5100"/>
                  <a:pt x="0" y="0"/>
                </a:cubicBezTo>
                <a:close/>
              </a:path>
              <a:path w="5029200" h="18288" stroke="0" extrusionOk="0">
                <a:moveTo>
                  <a:pt x="0" y="0"/>
                </a:moveTo>
                <a:cubicBezTo>
                  <a:pt x="165412" y="-21137"/>
                  <a:pt x="322344" y="-21985"/>
                  <a:pt x="578358" y="0"/>
                </a:cubicBezTo>
                <a:cubicBezTo>
                  <a:pt x="834372" y="21985"/>
                  <a:pt x="907099" y="-19195"/>
                  <a:pt x="1056132" y="0"/>
                </a:cubicBezTo>
                <a:cubicBezTo>
                  <a:pt x="1205165" y="19195"/>
                  <a:pt x="1612834" y="-24928"/>
                  <a:pt x="1785366" y="0"/>
                </a:cubicBezTo>
                <a:cubicBezTo>
                  <a:pt x="1957898" y="24928"/>
                  <a:pt x="2149044" y="19108"/>
                  <a:pt x="2363724" y="0"/>
                </a:cubicBezTo>
                <a:cubicBezTo>
                  <a:pt x="2578404" y="-19108"/>
                  <a:pt x="2759981" y="-21788"/>
                  <a:pt x="2942082" y="0"/>
                </a:cubicBezTo>
                <a:cubicBezTo>
                  <a:pt x="3124183" y="21788"/>
                  <a:pt x="3482217" y="8836"/>
                  <a:pt x="3671316" y="0"/>
                </a:cubicBezTo>
                <a:cubicBezTo>
                  <a:pt x="3860415" y="-8836"/>
                  <a:pt x="4058665" y="-25048"/>
                  <a:pt x="4199382" y="0"/>
                </a:cubicBezTo>
                <a:cubicBezTo>
                  <a:pt x="4340099" y="25048"/>
                  <a:pt x="4735096" y="-22088"/>
                  <a:pt x="5029200" y="0"/>
                </a:cubicBezTo>
                <a:cubicBezTo>
                  <a:pt x="5028517" y="5414"/>
                  <a:pt x="5028480" y="12510"/>
                  <a:pt x="5029200" y="18288"/>
                </a:cubicBezTo>
                <a:cubicBezTo>
                  <a:pt x="4891577" y="31493"/>
                  <a:pt x="4684146" y="-2509"/>
                  <a:pt x="4501134" y="18288"/>
                </a:cubicBezTo>
                <a:cubicBezTo>
                  <a:pt x="4318122" y="39085"/>
                  <a:pt x="4030703" y="3672"/>
                  <a:pt x="3872484" y="18288"/>
                </a:cubicBezTo>
                <a:cubicBezTo>
                  <a:pt x="3714265" y="32905"/>
                  <a:pt x="3546134" y="7501"/>
                  <a:pt x="3294126" y="18288"/>
                </a:cubicBezTo>
                <a:cubicBezTo>
                  <a:pt x="3042118" y="29075"/>
                  <a:pt x="2912116" y="11153"/>
                  <a:pt x="2564892" y="18288"/>
                </a:cubicBezTo>
                <a:cubicBezTo>
                  <a:pt x="2217668" y="25423"/>
                  <a:pt x="2095118" y="11659"/>
                  <a:pt x="1835658" y="18288"/>
                </a:cubicBezTo>
                <a:cubicBezTo>
                  <a:pt x="1576198" y="24917"/>
                  <a:pt x="1500897" y="19889"/>
                  <a:pt x="1307592" y="18288"/>
                </a:cubicBezTo>
                <a:cubicBezTo>
                  <a:pt x="1114287" y="16687"/>
                  <a:pt x="961527" y="47453"/>
                  <a:pt x="678942" y="18288"/>
                </a:cubicBezTo>
                <a:cubicBezTo>
                  <a:pt x="396357" y="-10877"/>
                  <a:pt x="271066" y="23005"/>
                  <a:pt x="0" y="18288"/>
                </a:cubicBezTo>
                <a:cubicBezTo>
                  <a:pt x="-306" y="11061"/>
                  <a:pt x="-655" y="7751"/>
                  <a:pt x="0" y="0"/>
                </a:cubicBezTo>
                <a:close/>
              </a:path>
            </a:pathLst>
          </a:custGeom>
          <a:solidFill>
            <a:srgbClr val="FFFFFF"/>
          </a:solidFill>
          <a:ln w="38100"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1E62EE-CE75-104B-8F5E-28AEA7C7564A}"/>
              </a:ext>
            </a:extLst>
          </p:cNvPr>
          <p:cNvSpPr>
            <a:spLocks noGrp="1"/>
          </p:cNvSpPr>
          <p:nvPr>
            <p:ph idx="1"/>
          </p:nvPr>
        </p:nvSpPr>
        <p:spPr>
          <a:xfrm>
            <a:off x="5759354" y="2798064"/>
            <a:ext cx="5461095" cy="3417611"/>
          </a:xfrm>
        </p:spPr>
        <p:txBody>
          <a:bodyPr anchor="t">
            <a:normAutofit/>
          </a:bodyPr>
          <a:lstStyle/>
          <a:p>
            <a:r>
              <a:rPr lang="en-US" sz="1400">
                <a:solidFill>
                  <a:srgbClr val="FFFFFF"/>
                </a:solidFill>
                <a:latin typeface="The Hand" panose="03070502030502020204" pitchFamily="66" charset="0"/>
                <a:cs typeface="Aharoni" panose="02010803020104030203" pitchFamily="2" charset="-79"/>
              </a:rPr>
              <a:t>Lev Vygotsky was born in 1896 in Orsha Mogilev. He </a:t>
            </a:r>
            <a:r>
              <a:rPr lang="en-GB" sz="1400">
                <a:solidFill>
                  <a:srgbClr val="FFFFFF"/>
                </a:solidFill>
                <a:effectLst/>
                <a:latin typeface="The Hand" panose="03070502030502020204" pitchFamily="66" charset="0"/>
                <a:ea typeface="Calibri" panose="020F0502020204030204" pitchFamily="34" charset="0"/>
                <a:cs typeface="Aharoni" panose="02010803020104030203" pitchFamily="2" charset="-79"/>
              </a:rPr>
              <a:t>completed his studies in 1917 with a diploma in literature from the University of Moscow. Following this, he taught psychology and literature for six years. Though Lev Vygotsky's interests were varied, his writings on psychology included six books published in ten years while he was alive. The way children learn and develop within culture and society is a subject of several significant theories that he developed.</a:t>
            </a:r>
          </a:p>
          <a:p>
            <a:r>
              <a:rPr lang="en-US" sz="1400">
                <a:solidFill>
                  <a:srgbClr val="FFFFFF"/>
                </a:solidFill>
                <a:cs typeface="Aharoni" panose="02010803020104030203" pitchFamily="2" charset="-79"/>
              </a:rPr>
              <a:t> According to Vygotsky's theory of social development, a child's social interactions can direct and moderate their cognitive development and learning speed.  Learning is a fundamentally social activity rather than a self-supported voyage of discovery, according to Vygotsky's sociocultural theory.</a:t>
            </a:r>
          </a:p>
          <a:p>
            <a:r>
              <a:rPr lang="en-US" sz="1400">
                <a:solidFill>
                  <a:srgbClr val="FFFFFF"/>
                </a:solidFill>
                <a:cs typeface="Aharoni" panose="02010803020104030203" pitchFamily="2" charset="-79"/>
              </a:rPr>
              <a:t>According to Vygotsky, humans possess four basic mental abilities from birth: attention, sensation, perception and memory. Our social and cultural surroundings enable us to employ these foundational abilities to grow and ultimately acquire "higher mental functions.”</a:t>
            </a:r>
          </a:p>
          <a:p>
            <a:endParaRPr lang="en-US" sz="1400">
              <a:solidFill>
                <a:srgbClr val="FFFFFF"/>
              </a:solidFill>
              <a:cs typeface="Aharoni" panose="02010803020104030203" pitchFamily="2" charset="-79"/>
            </a:endParaRPr>
          </a:p>
        </p:txBody>
      </p:sp>
    </p:spTree>
    <p:extLst>
      <p:ext uri="{BB962C8B-B14F-4D97-AF65-F5344CB8AC3E}">
        <p14:creationId xmlns:p14="http://schemas.microsoft.com/office/powerpoint/2010/main" val="31402556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1D05EB-6BAE-B54A-8B89-513139E17EFB}"/>
              </a:ext>
            </a:extLst>
          </p:cNvPr>
          <p:cNvSpPr>
            <a:spLocks noGrp="1"/>
          </p:cNvSpPr>
          <p:nvPr>
            <p:ph type="title"/>
          </p:nvPr>
        </p:nvSpPr>
        <p:spPr>
          <a:xfrm>
            <a:off x="4654296" y="329184"/>
            <a:ext cx="6894576" cy="1783080"/>
          </a:xfrm>
        </p:spPr>
        <p:txBody>
          <a:bodyPr anchor="b">
            <a:normAutofit/>
          </a:bodyPr>
          <a:lstStyle/>
          <a:p>
            <a:r>
              <a:rPr lang="en-US" sz="5400">
                <a:latin typeface="Aharoni" panose="02010803020104030203" pitchFamily="2" charset="-79"/>
                <a:cs typeface="Aharoni" panose="02010803020104030203" pitchFamily="2" charset="-79"/>
              </a:rPr>
              <a:t>Vygotsky </a:t>
            </a:r>
          </a:p>
        </p:txBody>
      </p:sp>
      <p:pic>
        <p:nvPicPr>
          <p:cNvPr id="5" name="Picture 4" descr="White bulbs with a yellow one standing out">
            <a:extLst>
              <a:ext uri="{FF2B5EF4-FFF2-40B4-BE49-F238E27FC236}">
                <a16:creationId xmlns:a16="http://schemas.microsoft.com/office/drawing/2014/main" id="{88754EC4-F7A2-7B10-B875-D1E69BFBEEC9}"/>
              </a:ext>
            </a:extLst>
          </p:cNvPr>
          <p:cNvPicPr>
            <a:picLocks noChangeAspect="1"/>
          </p:cNvPicPr>
          <p:nvPr/>
        </p:nvPicPr>
        <p:blipFill rotWithShape="1">
          <a:blip r:embed="rId2"/>
          <a:srcRect l="22343" r="38213"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FFC762-88B7-FF49-B455-BF264987A61E}"/>
              </a:ext>
            </a:extLst>
          </p:cNvPr>
          <p:cNvSpPr>
            <a:spLocks noGrp="1"/>
          </p:cNvSpPr>
          <p:nvPr>
            <p:ph idx="1"/>
          </p:nvPr>
        </p:nvSpPr>
        <p:spPr>
          <a:xfrm>
            <a:off x="4654296" y="2706624"/>
            <a:ext cx="6894576" cy="3483864"/>
          </a:xfrm>
        </p:spPr>
        <p:txBody>
          <a:bodyPr>
            <a:normAutofit/>
          </a:bodyPr>
          <a:lstStyle/>
          <a:p>
            <a:r>
              <a:rPr lang="en-US" sz="1700">
                <a:cs typeface="Aharoni" panose="02010803020104030203" pitchFamily="2" charset="-79"/>
              </a:rPr>
              <a:t>As stated by Vygotsky, learning occurs more effectively in a social setting for children.  For this reason, teaching students to apply social development theory in the classroom could enhance their understanding of concepts faster. Moreover, according to Vygotsky, social connection is essential to learning and fosters a reciprocal teaching approach.</a:t>
            </a:r>
          </a:p>
          <a:p>
            <a:r>
              <a:rPr lang="en-US" sz="1700">
                <a:cs typeface="Aharoni" panose="02010803020104030203" pitchFamily="2" charset="-79"/>
              </a:rPr>
              <a:t>Vygotsky primarily supported his beliefs with methods of observation. He saw children may develop more understanding and skill than they could on their own by working together to solve problems, and communicate with teachers, peers, or parents to reach a higher level of understanding. </a:t>
            </a:r>
          </a:p>
          <a:p>
            <a:r>
              <a:rPr lang="en-US" sz="1700">
                <a:cs typeface="Aharoni" panose="02010803020104030203" pitchFamily="2" charset="-79"/>
              </a:rPr>
              <a:t>“Vygotsky’s ideas were originally forged at another time of rapid and intense social upheaval: the Russian revolution.” Daniels (2008)</a:t>
            </a:r>
          </a:p>
          <a:p>
            <a:pPr marL="0" indent="0">
              <a:buNone/>
            </a:pPr>
            <a:endParaRPr lang="en-US" sz="1700">
              <a:cs typeface="Aharoni" panose="02010803020104030203" pitchFamily="2" charset="-79"/>
            </a:endParaRPr>
          </a:p>
          <a:p>
            <a:endParaRPr lang="en-US" sz="1700"/>
          </a:p>
        </p:txBody>
      </p:sp>
    </p:spTree>
    <p:extLst>
      <p:ext uri="{BB962C8B-B14F-4D97-AF65-F5344CB8AC3E}">
        <p14:creationId xmlns:p14="http://schemas.microsoft.com/office/powerpoint/2010/main" val="7339892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B818630-D3F8-F140-BBB2-797A6F4AA88A}"/>
              </a:ext>
            </a:extLst>
          </p:cNvPr>
          <p:cNvSpPr>
            <a:spLocks noGrp="1"/>
          </p:cNvSpPr>
          <p:nvPr>
            <p:ph type="title"/>
          </p:nvPr>
        </p:nvSpPr>
        <p:spPr>
          <a:xfrm>
            <a:off x="5526156" y="365125"/>
            <a:ext cx="5827643" cy="1433433"/>
          </a:xfrm>
        </p:spPr>
        <p:txBody>
          <a:bodyPr anchor="b">
            <a:normAutofit/>
          </a:bodyPr>
          <a:lstStyle/>
          <a:p>
            <a:r>
              <a:rPr lang="en-US" dirty="0">
                <a:latin typeface="Aharoni" panose="02010803020104030203" pitchFamily="2" charset="-79"/>
                <a:cs typeface="Aharoni" panose="02010803020104030203" pitchFamily="2" charset="-79"/>
              </a:rPr>
              <a:t>Vygotsky’s theory </a:t>
            </a:r>
          </a:p>
        </p:txBody>
      </p:sp>
      <p:pic>
        <p:nvPicPr>
          <p:cNvPr id="4" name="Picture 3">
            <a:extLst>
              <a:ext uri="{FF2B5EF4-FFF2-40B4-BE49-F238E27FC236}">
                <a16:creationId xmlns:a16="http://schemas.microsoft.com/office/drawing/2014/main" id="{DA762B97-2431-FF40-8171-25E863DCDE29}"/>
              </a:ext>
            </a:extLst>
          </p:cNvPr>
          <p:cNvPicPr>
            <a:picLocks noChangeAspect="1"/>
          </p:cNvPicPr>
          <p:nvPr/>
        </p:nvPicPr>
        <p:blipFill>
          <a:blip r:embed="rId2"/>
          <a:stretch>
            <a:fillRect/>
          </a:stretch>
        </p:blipFill>
        <p:spPr>
          <a:xfrm>
            <a:off x="643466" y="2893476"/>
            <a:ext cx="4309533" cy="3227989"/>
          </a:xfrm>
          <a:prstGeom prst="rect">
            <a:avLst/>
          </a:prstGeom>
        </p:spPr>
      </p:pic>
      <p:sp>
        <p:nvSpPr>
          <p:cNvPr id="3" name="Content Placeholder 2">
            <a:extLst>
              <a:ext uri="{FF2B5EF4-FFF2-40B4-BE49-F238E27FC236}">
                <a16:creationId xmlns:a16="http://schemas.microsoft.com/office/drawing/2014/main" id="{69A641D2-60EC-294F-9EC6-9181A212FC10}"/>
              </a:ext>
            </a:extLst>
          </p:cNvPr>
          <p:cNvSpPr>
            <a:spLocks noGrp="1"/>
          </p:cNvSpPr>
          <p:nvPr>
            <p:ph idx="1"/>
          </p:nvPr>
        </p:nvSpPr>
        <p:spPr>
          <a:xfrm>
            <a:off x="5526156" y="2055813"/>
            <a:ext cx="5827644" cy="4121149"/>
          </a:xfrm>
        </p:spPr>
        <p:txBody>
          <a:bodyPr anchor="t">
            <a:normAutofit/>
          </a:bodyPr>
          <a:lstStyle/>
          <a:p>
            <a:r>
              <a:rPr lang="en-US" sz="1700"/>
              <a:t>Vygotsky's theory provides a contrast to other psychological theories, such Piaget's. The main focus of Vygotsky's theory of cognitive development is on how language and culture influence and mould the learner..</a:t>
            </a:r>
          </a:p>
          <a:p>
            <a:r>
              <a:rPr lang="en-GB" sz="1700">
                <a:effectLst/>
                <a:latin typeface="The Hand" panose="03070502030502020204" pitchFamily="66" charset="0"/>
                <a:ea typeface="Calibri" panose="020F0502020204030204" pitchFamily="34" charset="0"/>
                <a:cs typeface="Times New Roman" panose="02020603050405020304" pitchFamily="18" charset="0"/>
              </a:rPr>
              <a:t>One way to understand Vygotsky's theory of child development is as a cycle. According to Vygotsky, there are three themes that have an impact on one another during the learning process. Vygotsky noted that learners develop cognitive skills through the impact of their community, culture is vital to learning, and language is fundamental to culture. Vygotsky understood that language serves as a bridge between communities and that adult culture affects the education of children within a community. The way parents raise their children is influenced by the pressure within a culture, which has an impact on how children act in particular circumstances. Students absorb the attitudes and viewpoints of those around them whether they attend school or interact with others in the community.  </a:t>
            </a:r>
          </a:p>
          <a:p>
            <a:r>
              <a:rPr lang="en-GB" sz="1700">
                <a:effectLst/>
                <a:latin typeface="The Hand" panose="03070502030502020204" pitchFamily="66" charset="0"/>
                <a:ea typeface="Calibri" panose="020F0502020204030204" pitchFamily="34" charset="0"/>
                <a:cs typeface="Times New Roman" panose="02020603050405020304" pitchFamily="18" charset="0"/>
              </a:rPr>
              <a:t>The way children learn and grow is influenced by the prejudices, attitudes, and actions of their society.</a:t>
            </a:r>
          </a:p>
          <a:p>
            <a:endParaRPr lang="en-US" sz="1700"/>
          </a:p>
        </p:txBody>
      </p:sp>
    </p:spTree>
    <p:extLst>
      <p:ext uri="{BB962C8B-B14F-4D97-AF65-F5344CB8AC3E}">
        <p14:creationId xmlns:p14="http://schemas.microsoft.com/office/powerpoint/2010/main" val="12695026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4FE422-1DC8-C647-A4C3-942300359AD6}"/>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latin typeface="Aharoni" panose="02010803020104030203" pitchFamily="2" charset="-79"/>
                <a:cs typeface="Aharoni" panose="02010803020104030203" pitchFamily="2" charset="-79"/>
              </a:rPr>
              <a:t>Zone of proximal development</a:t>
            </a:r>
          </a:p>
        </p:txBody>
      </p:sp>
      <p:sp>
        <p:nvSpPr>
          <p:cNvPr id="17" name="Rectangle: Rounded Corners 16">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D168B49-A5E1-5940-8896-57E4D348843C}"/>
              </a:ext>
            </a:extLst>
          </p:cNvPr>
          <p:cNvSpPr>
            <a:spLocks/>
          </p:cNvSpPr>
          <p:nvPr/>
        </p:nvSpPr>
        <p:spPr>
          <a:xfrm>
            <a:off x="838200" y="1873633"/>
            <a:ext cx="7983724" cy="4205893"/>
          </a:xfrm>
          <a:prstGeom prst="rect">
            <a:avLst/>
          </a:prstGeom>
        </p:spPr>
        <p:txBody>
          <a:bodyPr>
            <a:normAutofit/>
          </a:bodyPr>
          <a:lstStyle/>
          <a:p>
            <a:pPr defTabSz="822960">
              <a:spcAft>
                <a:spcPts val="600"/>
              </a:spcAft>
            </a:pPr>
            <a:r>
              <a:rPr lang="en-US" sz="1620" kern="1200">
                <a:solidFill>
                  <a:schemeClr val="tx1"/>
                </a:solidFill>
                <a:latin typeface="+mn-lt"/>
                <a:ea typeface="+mn-ea"/>
                <a:cs typeface="+mn-cs"/>
              </a:rPr>
              <a:t>In educational psychology, the Zone of Proximal growth (ZPD) is a crucial idea for </a:t>
            </a:r>
            <a:r>
              <a:rPr lang="en-US" sz="1620" kern="1200" err="1">
                <a:solidFill>
                  <a:schemeClr val="tx1"/>
                </a:solidFill>
                <a:latin typeface="+mn-lt"/>
                <a:ea typeface="+mn-ea"/>
                <a:cs typeface="+mn-cs"/>
              </a:rPr>
              <a:t>recognising</a:t>
            </a:r>
            <a:r>
              <a:rPr lang="en-US" sz="1620" kern="1200">
                <a:solidFill>
                  <a:schemeClr val="tx1"/>
                </a:solidFill>
                <a:latin typeface="+mn-lt"/>
                <a:ea typeface="+mn-ea"/>
                <a:cs typeface="+mn-cs"/>
              </a:rPr>
              <a:t> cognitive growth. It is especially important for teachers who are guiding their students' learning experiences. Essentially, the ZPD shows the gap between the level of development, of what students can accomplish on their own and the potential level of what they can accomplish with assistance. </a:t>
            </a:r>
          </a:p>
          <a:p>
            <a:pPr defTabSz="822960">
              <a:spcAft>
                <a:spcPts val="600"/>
              </a:spcAft>
            </a:pPr>
            <a:r>
              <a:rPr lang="en-US" sz="1620" kern="1200">
                <a:solidFill>
                  <a:schemeClr val="tx1"/>
                </a:solidFill>
                <a:latin typeface="+mn-lt"/>
                <a:ea typeface="+mn-ea"/>
                <a:cs typeface="+mn-cs"/>
              </a:rPr>
              <a:t>The most successful ZPD learning occurs in the "zone" where learning is neither too easy nor too difficult. The ideas of psychologist Lev Vygotsky, whose theories transformed educational theory and child psychology, served as the foundation for the development of the Zone of Proximal Development (ZPD). The ZPD was proposed by Vygotsky in the early 20th century in response to the growing interest in the study of learning and cognitive capacity.</a:t>
            </a:r>
            <a:endParaRPr lang="en-US"/>
          </a:p>
        </p:txBody>
      </p:sp>
      <p:sp>
        <p:nvSpPr>
          <p:cNvPr id="5" name="TextBox 4">
            <a:extLst>
              <a:ext uri="{FF2B5EF4-FFF2-40B4-BE49-F238E27FC236}">
                <a16:creationId xmlns:a16="http://schemas.microsoft.com/office/drawing/2014/main" id="{5C7C68CC-D957-F949-B331-045EDB6E5EC0}"/>
              </a:ext>
            </a:extLst>
          </p:cNvPr>
          <p:cNvSpPr txBox="1"/>
          <p:nvPr/>
        </p:nvSpPr>
        <p:spPr>
          <a:xfrm>
            <a:off x="9025214" y="1542899"/>
            <a:ext cx="2328586" cy="5376857"/>
          </a:xfrm>
          <a:prstGeom prst="rect">
            <a:avLst/>
          </a:prstGeom>
          <a:noFill/>
        </p:spPr>
        <p:txBody>
          <a:bodyPr wrap="square" rtlCol="0">
            <a:spAutoFit/>
          </a:bodyPr>
          <a:lstStyle/>
          <a:p>
            <a:pPr defTabSz="822960">
              <a:spcAft>
                <a:spcPts val="600"/>
              </a:spcAft>
            </a:pPr>
            <a:r>
              <a:rPr lang="en-US" sz="1620" kern="1200" dirty="0">
                <a:solidFill>
                  <a:schemeClr val="tx1"/>
                </a:solidFill>
                <a:latin typeface="+mn-lt"/>
                <a:ea typeface="+mn-ea"/>
                <a:cs typeface="+mn-cs"/>
              </a:rPr>
              <a:t>Performance Level – What the child can do without any help </a:t>
            </a:r>
          </a:p>
          <a:p>
            <a:pPr defTabSz="822960">
              <a:spcAft>
                <a:spcPts val="600"/>
              </a:spcAft>
            </a:pPr>
            <a:endParaRPr lang="en-US" sz="1620" kern="1200" dirty="0">
              <a:solidFill>
                <a:schemeClr val="tx1"/>
              </a:solidFill>
              <a:latin typeface="+mn-lt"/>
              <a:ea typeface="+mn-ea"/>
              <a:cs typeface="+mn-cs"/>
            </a:endParaRPr>
          </a:p>
          <a:p>
            <a:pPr defTabSz="822960">
              <a:spcAft>
                <a:spcPts val="600"/>
              </a:spcAft>
            </a:pPr>
            <a:endParaRPr lang="en-US" sz="1620" kern="1200" dirty="0">
              <a:solidFill>
                <a:schemeClr val="tx1"/>
              </a:solidFill>
              <a:latin typeface="+mn-lt"/>
              <a:ea typeface="+mn-ea"/>
              <a:cs typeface="+mn-cs"/>
            </a:endParaRPr>
          </a:p>
          <a:p>
            <a:pPr defTabSz="822960">
              <a:spcAft>
                <a:spcPts val="600"/>
              </a:spcAft>
            </a:pPr>
            <a:r>
              <a:rPr lang="en-US" sz="1620" kern="1200" dirty="0">
                <a:solidFill>
                  <a:schemeClr val="tx1"/>
                </a:solidFill>
                <a:latin typeface="+mn-lt"/>
                <a:ea typeface="+mn-ea"/>
                <a:cs typeface="+mn-cs"/>
              </a:rPr>
              <a:t>ZPD – Pretend play, roles and rules ? Scaffolding cultural tools </a:t>
            </a:r>
          </a:p>
          <a:p>
            <a:pPr defTabSz="822960">
              <a:spcAft>
                <a:spcPts val="600"/>
              </a:spcAft>
            </a:pPr>
            <a:r>
              <a:rPr lang="en-US" sz="1620" kern="1200" dirty="0">
                <a:solidFill>
                  <a:schemeClr val="tx1"/>
                </a:solidFill>
                <a:latin typeface="+mn-lt"/>
                <a:ea typeface="+mn-ea"/>
                <a:cs typeface="+mn-cs"/>
              </a:rPr>
              <a:t>                       </a:t>
            </a:r>
          </a:p>
          <a:p>
            <a:pPr defTabSz="822960">
              <a:spcAft>
                <a:spcPts val="600"/>
              </a:spcAft>
            </a:pPr>
            <a:endParaRPr lang="en-US" sz="1620" kern="1200" dirty="0">
              <a:solidFill>
                <a:schemeClr val="tx1"/>
              </a:solidFill>
              <a:latin typeface="+mn-lt"/>
              <a:ea typeface="+mn-ea"/>
              <a:cs typeface="+mn-cs"/>
            </a:endParaRPr>
          </a:p>
          <a:p>
            <a:pPr defTabSz="822960">
              <a:spcAft>
                <a:spcPts val="600"/>
              </a:spcAft>
            </a:pPr>
            <a:endParaRPr lang="en-US" sz="1620" kern="1200" dirty="0">
              <a:solidFill>
                <a:schemeClr val="tx1"/>
              </a:solidFill>
              <a:latin typeface="+mn-lt"/>
              <a:ea typeface="+mn-ea"/>
              <a:cs typeface="+mn-cs"/>
            </a:endParaRPr>
          </a:p>
          <a:p>
            <a:pPr defTabSz="822960">
              <a:spcAft>
                <a:spcPts val="600"/>
              </a:spcAft>
            </a:pPr>
            <a:r>
              <a:rPr lang="en-US" sz="1620" kern="1200" dirty="0">
                <a:solidFill>
                  <a:schemeClr val="tx1"/>
                </a:solidFill>
                <a:latin typeface="+mn-lt"/>
                <a:ea typeface="+mn-ea"/>
                <a:cs typeface="+mn-cs"/>
              </a:rPr>
              <a:t>Potential level – what the child could do with assistance, direct or indirect</a:t>
            </a:r>
          </a:p>
          <a:p>
            <a:pPr defTabSz="822960">
              <a:spcAft>
                <a:spcPts val="600"/>
              </a:spcAft>
            </a:pPr>
            <a:r>
              <a:rPr lang="en-US" sz="1620" kern="1200" dirty="0">
                <a:solidFill>
                  <a:schemeClr val="tx1"/>
                </a:solidFill>
                <a:latin typeface="+mn-lt"/>
                <a:ea typeface="+mn-ea"/>
                <a:cs typeface="+mn-cs"/>
              </a:rPr>
              <a:t> </a:t>
            </a:r>
          </a:p>
          <a:p>
            <a:pPr defTabSz="822960">
              <a:spcAft>
                <a:spcPts val="600"/>
              </a:spcAft>
            </a:pPr>
            <a:r>
              <a:rPr lang="en-US" sz="1620" kern="1200" dirty="0">
                <a:solidFill>
                  <a:schemeClr val="tx1"/>
                </a:solidFill>
                <a:latin typeface="+mn-lt"/>
                <a:ea typeface="+mn-ea"/>
                <a:cs typeface="+mn-cs"/>
              </a:rPr>
              <a:t>Smidt (2009) </a:t>
            </a:r>
          </a:p>
          <a:p>
            <a:pPr>
              <a:spcAft>
                <a:spcPts val="600"/>
              </a:spcAft>
            </a:pPr>
            <a:endParaRPr lang="en-US" dirty="0"/>
          </a:p>
        </p:txBody>
      </p:sp>
      <p:cxnSp>
        <p:nvCxnSpPr>
          <p:cNvPr id="7" name="Straight Arrow Connector 6">
            <a:extLst>
              <a:ext uri="{FF2B5EF4-FFF2-40B4-BE49-F238E27FC236}">
                <a16:creationId xmlns:a16="http://schemas.microsoft.com/office/drawing/2014/main" id="{BFCFCA0D-1530-234A-8C89-DE81E946752F}"/>
              </a:ext>
            </a:extLst>
          </p:cNvPr>
          <p:cNvCxnSpPr/>
          <p:nvPr/>
        </p:nvCxnSpPr>
        <p:spPr>
          <a:xfrm>
            <a:off x="10097103" y="2447464"/>
            <a:ext cx="0" cy="406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70C5E61-E451-CE4E-B8BD-3C19DB68D51E}"/>
              </a:ext>
            </a:extLst>
          </p:cNvPr>
          <p:cNvCxnSpPr/>
          <p:nvPr/>
        </p:nvCxnSpPr>
        <p:spPr>
          <a:xfrm>
            <a:off x="10097103" y="3663569"/>
            <a:ext cx="0" cy="406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614738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9D86FD-B9F8-D94C-A2A2-F9E51BA79C40}"/>
              </a:ext>
            </a:extLst>
          </p:cNvPr>
          <p:cNvSpPr>
            <a:spLocks noGrp="1"/>
          </p:cNvSpPr>
          <p:nvPr>
            <p:ph type="title"/>
          </p:nvPr>
        </p:nvSpPr>
        <p:spPr>
          <a:xfrm>
            <a:off x="841248" y="548640"/>
            <a:ext cx="3600860" cy="5431536"/>
          </a:xfrm>
        </p:spPr>
        <p:txBody>
          <a:bodyPr>
            <a:normAutofit/>
          </a:bodyPr>
          <a:lstStyle/>
          <a:p>
            <a:r>
              <a:rPr lang="en-US" sz="5400">
                <a:latin typeface="Aharoni" panose="02010803020104030203" pitchFamily="2" charset="-79"/>
                <a:cs typeface="Aharoni" panose="02010803020104030203" pitchFamily="2" charset="-79"/>
              </a:rPr>
              <a:t>Vygotsky and Piaget </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4F365C-76A0-764B-AEA3-477ABAD3D335}"/>
              </a:ext>
            </a:extLst>
          </p:cNvPr>
          <p:cNvSpPr>
            <a:spLocks noGrp="1"/>
          </p:cNvSpPr>
          <p:nvPr>
            <p:ph idx="1"/>
          </p:nvPr>
        </p:nvSpPr>
        <p:spPr>
          <a:xfrm>
            <a:off x="5126418" y="552091"/>
            <a:ext cx="6224335" cy="5431536"/>
          </a:xfrm>
        </p:spPr>
        <p:txBody>
          <a:bodyPr anchor="ctr">
            <a:normAutofit/>
          </a:bodyPr>
          <a:lstStyle/>
          <a:p>
            <a:r>
              <a:rPr lang="en-US" sz="1900"/>
              <a:t>Piaget thought that children develop through a constant urge to learn and modify schemas, which is why his theory, as Ffion noted, states that children's cognitive growth and intelligence undergo changes as they mature. </a:t>
            </a:r>
          </a:p>
          <a:p>
            <a:r>
              <a:rPr lang="en-US" sz="1900"/>
              <a:t>There are differences between the theories of Piaget and Vygotsky about the relationship between language and cognition.</a:t>
            </a:r>
          </a:p>
          <a:p>
            <a:r>
              <a:rPr lang="en-US" sz="1900"/>
              <a:t>The two theories of Piaget and Vygotsky diverge primarily in how much emphasis is placed on culture and how developmental stages are defined. In addition to outlining particular developmental phases that happen regardless of cultural influences, Piaget stressed the need of giving children the chance to study on their own. Vygotsky emphasised the value of helping children advance beyond their existing skill level while describing cloudy phases of language development that were greatly influenced by cultural experiences. Both strategies for fostering children's development are valuable and applicable in the classroom.</a:t>
            </a:r>
          </a:p>
          <a:p>
            <a:endParaRPr lang="en-US" sz="1900"/>
          </a:p>
          <a:p>
            <a:endParaRPr lang="en-US" sz="1900"/>
          </a:p>
        </p:txBody>
      </p:sp>
    </p:spTree>
    <p:extLst>
      <p:ext uri="{BB962C8B-B14F-4D97-AF65-F5344CB8AC3E}">
        <p14:creationId xmlns:p14="http://schemas.microsoft.com/office/powerpoint/2010/main" val="18239994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2767722"/>
            <a:ext cx="3021543" cy="1532055"/>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1570386-9E82-B34F-9B1E-905778F9F8EE}"/>
              </a:ext>
            </a:extLst>
          </p:cNvPr>
          <p:cNvSpPr>
            <a:spLocks noGrp="1"/>
          </p:cNvSpPr>
          <p:nvPr>
            <p:ph type="title"/>
          </p:nvPr>
        </p:nvSpPr>
        <p:spPr>
          <a:xfrm>
            <a:off x="838200" y="838199"/>
            <a:ext cx="4191000" cy="5338763"/>
          </a:xfrm>
        </p:spPr>
        <p:txBody>
          <a:bodyPr>
            <a:normAutofit/>
          </a:bodyPr>
          <a:lstStyle/>
          <a:p>
            <a:r>
              <a:rPr lang="en-US" dirty="0">
                <a:latin typeface="Aharoni" panose="02010803020104030203" pitchFamily="2" charset="-79"/>
                <a:cs typeface="Aharoni" panose="02010803020104030203" pitchFamily="2" charset="-79"/>
              </a:rPr>
              <a:t>Schemas</a:t>
            </a:r>
          </a:p>
        </p:txBody>
      </p:sp>
      <p:sp>
        <p:nvSpPr>
          <p:cNvPr id="3" name="Content Placeholder 2">
            <a:extLst>
              <a:ext uri="{FF2B5EF4-FFF2-40B4-BE49-F238E27FC236}">
                <a16:creationId xmlns:a16="http://schemas.microsoft.com/office/drawing/2014/main" id="{87055015-72FB-A844-BEA7-CD7F2C17209C}"/>
              </a:ext>
            </a:extLst>
          </p:cNvPr>
          <p:cNvSpPr>
            <a:spLocks noGrp="1"/>
          </p:cNvSpPr>
          <p:nvPr>
            <p:ph idx="1"/>
          </p:nvPr>
        </p:nvSpPr>
        <p:spPr>
          <a:xfrm>
            <a:off x="5302332" y="838199"/>
            <a:ext cx="6051468" cy="5338763"/>
          </a:xfrm>
        </p:spPr>
        <p:txBody>
          <a:bodyPr anchor="ctr">
            <a:normAutofit/>
          </a:bodyPr>
          <a:lstStyle/>
          <a:p>
            <a:r>
              <a:rPr lang="en-US" sz="1700"/>
              <a:t>A mental structure known as a schema in psychology assists people in organising, processing, and storing information about their surroundings. These mental models enable us to interpret new experiences through a lens of preexisting schemas, which is crucial for understanding the complexity of the universe. Long-term memory also contains mental models called schemas.</a:t>
            </a:r>
          </a:p>
          <a:p>
            <a:r>
              <a:rPr lang="en-US" sz="1700"/>
              <a:t> In essence, schemas are constructed from our recollection of our individual experiences.</a:t>
            </a:r>
          </a:p>
          <a:p>
            <a:r>
              <a:rPr lang="en-US" sz="1700"/>
              <a:t>There are 7 most common types of schemas</a:t>
            </a:r>
          </a:p>
          <a:p>
            <a:pPr marL="0" indent="0">
              <a:buNone/>
            </a:pPr>
            <a:r>
              <a:rPr lang="en-US" sz="1700"/>
              <a:t>Connecting, Orientation, Transporting, Trajectory, Positioning, Enveloping, Enclosing, Rotation</a:t>
            </a:r>
          </a:p>
          <a:p>
            <a:r>
              <a:rPr lang="en-US" sz="1700"/>
              <a:t> Vygotsky's theory and long-term memory schemas are related since both of them believes that young children are curious and actively engaged in their own learning, as well as in the process of discovering and forming new schemas. On the other hand, Piaget placed more emphasis on self-initiated discovery, whereas Vygotsky highlighted the roles that society played in a child's growth.</a:t>
            </a:r>
          </a:p>
          <a:p>
            <a:endParaRPr lang="en-US" sz="1700"/>
          </a:p>
        </p:txBody>
      </p:sp>
    </p:spTree>
    <p:extLst>
      <p:ext uri="{BB962C8B-B14F-4D97-AF65-F5344CB8AC3E}">
        <p14:creationId xmlns:p14="http://schemas.microsoft.com/office/powerpoint/2010/main" val="41150581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40D4DE5-30B3-1C47-8007-042055D0FAF9}"/>
              </a:ext>
            </a:extLst>
          </p:cNvPr>
          <p:cNvSpPr>
            <a:spLocks noGrp="1"/>
          </p:cNvSpPr>
          <p:nvPr>
            <p:ph type="title"/>
          </p:nvPr>
        </p:nvSpPr>
        <p:spPr>
          <a:xfrm>
            <a:off x="686834" y="591344"/>
            <a:ext cx="3200400" cy="5585619"/>
          </a:xfrm>
        </p:spPr>
        <p:txBody>
          <a:bodyPr>
            <a:normAutofit/>
          </a:bodyPr>
          <a:lstStyle/>
          <a:p>
            <a:r>
              <a:rPr lang="en-US">
                <a:solidFill>
                  <a:srgbClr val="FFFFFF"/>
                </a:solidFill>
                <a:latin typeface="Aharoni" panose="02010803020104030203" pitchFamily="2" charset="-79"/>
                <a:cs typeface="Aharoni" panose="02010803020104030203" pitchFamily="2" charset="-79"/>
              </a:rPr>
              <a:t>How to implement vygotskys theory in the classroom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BC2A83E-8C68-CB4A-BA3C-7305EC4158A2}"/>
              </a:ext>
            </a:extLst>
          </p:cNvPr>
          <p:cNvSpPr>
            <a:spLocks noGrp="1"/>
          </p:cNvSpPr>
          <p:nvPr>
            <p:ph idx="1"/>
          </p:nvPr>
        </p:nvSpPr>
        <p:spPr>
          <a:xfrm>
            <a:off x="4447308" y="591344"/>
            <a:ext cx="6906491" cy="5585619"/>
          </a:xfrm>
        </p:spPr>
        <p:txBody>
          <a:bodyPr anchor="ctr">
            <a:normAutofit/>
          </a:bodyPr>
          <a:lstStyle/>
          <a:p>
            <a:r>
              <a:rPr lang="en-GB" sz="1800" err="1"/>
              <a:t>ChatGPT</a:t>
            </a:r>
            <a:r>
              <a:rPr lang="en-GB" sz="1800"/>
              <a:t> 2024, when asked How to implement </a:t>
            </a:r>
            <a:r>
              <a:rPr lang="en-GB" sz="1800" err="1"/>
              <a:t>Vygotskys</a:t>
            </a:r>
            <a:r>
              <a:rPr lang="en-GB" sz="1800"/>
              <a:t> theory in the classroom Open Ais </a:t>
            </a:r>
            <a:r>
              <a:rPr lang="en-GB" sz="1800" err="1"/>
              <a:t>chatgpt</a:t>
            </a:r>
            <a:r>
              <a:rPr lang="en-GB" sz="1800"/>
              <a:t> (2024) response included: </a:t>
            </a:r>
          </a:p>
          <a:p>
            <a:r>
              <a:rPr lang="en-GB" sz="1800"/>
              <a:t>In order to implement Vygotsky's learning theory in the classroom, a setting that values social interaction, collaboration, and scaffolding must be developed. Here are a few instances of how to apply Vygotsky's theories and concepts in the classroom. </a:t>
            </a:r>
          </a:p>
          <a:p>
            <a:r>
              <a:rPr lang="en-GB" sz="1800"/>
              <a:t>Scaffolding - Teachers should provide direction, indicators, and support depending on each student's unique needs and should gradually decrease help as students gain greater competency. Teachers can additionally use questioning strategies to promote critical thinking and direct students' problem-solving processes. </a:t>
            </a:r>
          </a:p>
          <a:p>
            <a:r>
              <a:rPr lang="en-GB" sz="1800"/>
              <a:t>Collaborative learning - Teachers can provide chances for students to collaborate on projects, discussions, and problem-solving exercises in order to improve cooperative group activities that promote engagement and peer learning. Roles within the groups might be assigned to encourage collaboration and shared accountability. </a:t>
            </a:r>
          </a:p>
        </p:txBody>
      </p:sp>
    </p:spTree>
    <p:extLst>
      <p:ext uri="{BB962C8B-B14F-4D97-AF65-F5344CB8AC3E}">
        <p14:creationId xmlns:p14="http://schemas.microsoft.com/office/powerpoint/2010/main" val="21421368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F53264-A317-6A4E-A5EB-D91D05793BDF}"/>
              </a:ext>
            </a:extLst>
          </p:cNvPr>
          <p:cNvSpPr>
            <a:spLocks noGrp="1"/>
          </p:cNvSpPr>
          <p:nvPr>
            <p:ph type="title"/>
          </p:nvPr>
        </p:nvSpPr>
        <p:spPr>
          <a:xfrm>
            <a:off x="686834" y="591344"/>
            <a:ext cx="3200400" cy="5585619"/>
          </a:xfrm>
        </p:spPr>
        <p:txBody>
          <a:bodyPr>
            <a:normAutofit/>
          </a:bodyPr>
          <a:lstStyle/>
          <a:p>
            <a:r>
              <a:rPr lang="en-US">
                <a:solidFill>
                  <a:srgbClr val="FFFFFF"/>
                </a:solidFill>
                <a:latin typeface="Aharoni" panose="02010803020104030203" pitchFamily="2" charset="-79"/>
                <a:cs typeface="Aharoni" panose="02010803020104030203" pitchFamily="2" charset="-79"/>
              </a:rPr>
              <a:t>How to implement Vygotsky’s theory in the classroom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4695A50-DF79-7C4D-9065-9702E133476D}"/>
              </a:ext>
            </a:extLst>
          </p:cNvPr>
          <p:cNvSpPr>
            <a:spLocks noGrp="1"/>
          </p:cNvSpPr>
          <p:nvPr>
            <p:ph idx="1"/>
          </p:nvPr>
        </p:nvSpPr>
        <p:spPr>
          <a:xfrm>
            <a:off x="4447308" y="591344"/>
            <a:ext cx="6906491" cy="5585619"/>
          </a:xfrm>
        </p:spPr>
        <p:txBody>
          <a:bodyPr anchor="ctr">
            <a:normAutofit/>
          </a:bodyPr>
          <a:lstStyle/>
          <a:p>
            <a:r>
              <a:rPr lang="en-GB" sz="2200"/>
              <a:t>Social interaction – In addition to encouraging peer teaching and mentoring, teachers  can create activities that call for cooperation and communication by leading conversations that promote the sharing of ideas and viewpoints.  </a:t>
            </a:r>
          </a:p>
          <a:p>
            <a:r>
              <a:rPr lang="en-US" sz="2200"/>
              <a:t>Cultural context – Teachers are able to incorporate numerous perspectives and cultural components into the curriculum.  However, teachers must take care to be aware of the cultural backgrounds of their students, they must provide examples that are relevant to their experiences, and use materials and resources that are appropriate for the students' culture. </a:t>
            </a:r>
          </a:p>
          <a:p>
            <a:r>
              <a:rPr lang="en-US" sz="2200"/>
              <a:t>Teachers as a guide - Instead of lecturing, teachers now play the role of a guide or an instructor. They must be aware of the unique needs of each student and modify their lessons accordingly. Teachers must create a welcoming and encouraging learning environment.</a:t>
            </a:r>
            <a:endParaRPr lang="en-GB" sz="2200"/>
          </a:p>
          <a:p>
            <a:endParaRPr lang="en-US" sz="2200"/>
          </a:p>
        </p:txBody>
      </p:sp>
    </p:spTree>
    <p:extLst>
      <p:ext uri="{BB962C8B-B14F-4D97-AF65-F5344CB8AC3E}">
        <p14:creationId xmlns:p14="http://schemas.microsoft.com/office/powerpoint/2010/main" val="30110309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6C68F-DB77-DA42-83B3-661533EA57F5}"/>
              </a:ext>
            </a:extLst>
          </p:cNvPr>
          <p:cNvSpPr>
            <a:spLocks noGrp="1"/>
          </p:cNvSpPr>
          <p:nvPr>
            <p:ph type="title"/>
          </p:nvPr>
        </p:nvSpPr>
        <p:spPr/>
        <p:txBody>
          <a:bodyPr/>
          <a:lstStyle/>
          <a:p>
            <a:r>
              <a:rPr lang="en-US" dirty="0">
                <a:latin typeface="Aharoni" panose="02010803020104030203" pitchFamily="2" charset="-79"/>
                <a:cs typeface="Aharoni" panose="02010803020104030203" pitchFamily="2" charset="-79"/>
              </a:rPr>
              <a:t>Reference List</a:t>
            </a:r>
          </a:p>
        </p:txBody>
      </p:sp>
      <p:sp>
        <p:nvSpPr>
          <p:cNvPr id="3" name="Content Placeholder 2">
            <a:extLst>
              <a:ext uri="{FF2B5EF4-FFF2-40B4-BE49-F238E27FC236}">
                <a16:creationId xmlns:a16="http://schemas.microsoft.com/office/drawing/2014/main" id="{A8DD93F7-07FC-FB49-B335-DF64EDF06AD5}"/>
              </a:ext>
            </a:extLst>
          </p:cNvPr>
          <p:cNvSpPr>
            <a:spLocks noGrp="1"/>
          </p:cNvSpPr>
          <p:nvPr>
            <p:ph idx="1"/>
          </p:nvPr>
        </p:nvSpPr>
        <p:spPr/>
        <p:txBody>
          <a:bodyPr>
            <a:normAutofit/>
          </a:bodyPr>
          <a:lstStyle/>
          <a:p>
            <a:r>
              <a:rPr lang="en-GB" sz="1800" dirty="0">
                <a:solidFill>
                  <a:srgbClr val="7F7F7F"/>
                </a:solidFill>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 </a:t>
            </a:r>
            <a:r>
              <a:rPr lang="en-GB" sz="1800" dirty="0">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Methodologies (2022</a:t>
            </a:r>
            <a:r>
              <a:rPr lang="en-GB" sz="1800" i="1" dirty="0">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 Vygotskys sociocultural theory: how do we apply it in the class? Availiable at: </a:t>
            </a:r>
            <a:r>
              <a:rPr lang="en-GB" sz="1800" u="sng" dirty="0">
                <a:solidFill>
                  <a:srgbClr val="0563C1"/>
                </a:solidFill>
                <a:effectLst/>
                <a:latin typeface="Times New Roman" panose="02020603050405020304" pitchFamily="18" charset="0"/>
                <a:ea typeface="Times New Roman" panose="02020603050405020304" pitchFamily="18" charset="0"/>
                <a:hlinkClick r:id="rId2"/>
              </a:rPr>
              <a:t>https://additioapp.com/en/vygotsky-sociocultural-theory/#:~:text=Vygotsky%20believed%20that%20children%20learn,promotes%20a%20reciprocal%20teaching%20style</a:t>
            </a:r>
            <a:r>
              <a:rPr lang="en-GB" sz="1800" dirty="0">
                <a:effectLst/>
                <a:latin typeface="Times New Roman" panose="02020603050405020304" pitchFamily="18" charset="0"/>
                <a:ea typeface="Times New Roman" panose="02020603050405020304" pitchFamily="18" charset="0"/>
              </a:rPr>
              <a:t>. (Accessed 20</a:t>
            </a:r>
            <a:r>
              <a:rPr lang="en-GB" sz="1800" baseline="30000" dirty="0">
                <a:effectLst/>
                <a:latin typeface="Times New Roman" panose="02020603050405020304" pitchFamily="18" charset="0"/>
                <a:ea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rPr>
              <a:t> February 2024) </a:t>
            </a:r>
            <a:endParaRPr lang="en-GB" sz="1800" dirty="0">
              <a:solidFill>
                <a:srgbClr val="7F7F7F"/>
              </a:solidFill>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endParaRPr>
          </a:p>
          <a:p>
            <a:r>
              <a:rPr lang="en-GB" sz="1800" dirty="0">
                <a:effectLst/>
                <a:latin typeface="Google Sans"/>
                <a:ea typeface="Times New Roman" panose="02020603050405020304" pitchFamily="18" charset="0"/>
                <a:hlinkClick r:id="rId3">
                  <a:extLst>
                    <a:ext uri="{A12FA001-AC4F-418D-AE19-62706E023703}">
                      <ahyp:hlinkClr xmlns:ahyp="http://schemas.microsoft.com/office/drawing/2018/hyperlinkcolor" val="tx"/>
                    </a:ext>
                  </a:extLst>
                </a:hlinkClick>
              </a:rPr>
              <a:t>ChatGPT (2024) ChatGPT response to how to implement Vygotskys theory in the classroom 21</a:t>
            </a:r>
            <a:r>
              <a:rPr lang="en-GB" sz="1800" baseline="30000" dirty="0">
                <a:effectLst/>
                <a:latin typeface="Google Sans"/>
                <a:ea typeface="Times New Roman" panose="02020603050405020304" pitchFamily="18" charset="0"/>
                <a:hlinkClick r:id="rId3">
                  <a:extLst>
                    <a:ext uri="{A12FA001-AC4F-418D-AE19-62706E023703}">
                      <ahyp:hlinkClr xmlns:ahyp="http://schemas.microsoft.com/office/drawing/2018/hyperlinkcolor" val="tx"/>
                    </a:ext>
                  </a:extLst>
                </a:hlinkClick>
              </a:rPr>
              <a:t>st</a:t>
            </a:r>
            <a:r>
              <a:rPr lang="en-GB" sz="1800" dirty="0">
                <a:effectLst/>
                <a:latin typeface="Google Sans"/>
                <a:ea typeface="Times New Roman" panose="02020603050405020304" pitchFamily="18" charset="0"/>
                <a:hlinkClick r:id="rId3">
                  <a:extLst>
                    <a:ext uri="{A12FA001-AC4F-418D-AE19-62706E023703}">
                      <ahyp:hlinkClr xmlns:ahyp="http://schemas.microsoft.com/office/drawing/2018/hyperlinkcolor" val="tx"/>
                    </a:ext>
                  </a:extLst>
                </a:hlinkClick>
              </a:rPr>
              <a:t> of February </a:t>
            </a:r>
            <a:r>
              <a:rPr lang="en-GB" sz="1800" u="sng" dirty="0">
                <a:solidFill>
                  <a:srgbClr val="7F7F7F"/>
                </a:solidFill>
                <a:effectLst/>
                <a:latin typeface="Google Sans"/>
                <a:ea typeface="Times New Roman" panose="02020603050405020304" pitchFamily="18" charset="0"/>
                <a:hlinkClick r:id="rId3">
                  <a:extLst>
                    <a:ext uri="{A12FA001-AC4F-418D-AE19-62706E023703}">
                      <ahyp:hlinkClr xmlns:ahyp="http://schemas.microsoft.com/office/drawing/2018/hyperlinkcolor" val="tx"/>
                    </a:ext>
                  </a:extLst>
                </a:hlinkClick>
              </a:rPr>
              <a:t>https://chat.openai.com/c/2edfd8a3-0bc5-4ce0-aec3-dad545d26d60</a:t>
            </a:r>
            <a:endParaRPr lang="en-GB" sz="1800" u="sng" dirty="0">
              <a:solidFill>
                <a:srgbClr val="0563C1"/>
              </a:solidFill>
              <a:latin typeface="Google Sans"/>
              <a:ea typeface="Times New Roman" panose="02020603050405020304" pitchFamily="18" charset="0"/>
            </a:endParaRPr>
          </a:p>
          <a:p>
            <a:r>
              <a:rPr lang="en-GB" sz="1800" u="sng"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Gowrie (n.d.) </a:t>
            </a:r>
            <a:r>
              <a:rPr lang="en-GB" sz="1800" i="1" u="sng"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Lev Vygotskys theory of child development – Gowrie NSW </a:t>
            </a:r>
            <a:r>
              <a:rPr lang="en-GB" sz="1800" u="sng"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Avaliable at:  </a:t>
            </a:r>
            <a:r>
              <a:rPr lang="en-GB" sz="1800" u="sng" dirty="0">
                <a:solidFill>
                  <a:srgbClr val="7F7F7F"/>
                </a:solidFill>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https://www.gowriensw.com.au/thought-leadership/vygotsky-theory#:~:text=Vygotsky%27s%20social%20development%20theory%20asserts,an%20independent%20journey%20of%20discovery</a:t>
            </a:r>
            <a:r>
              <a:rPr lang="en-GB" sz="1800" dirty="0">
                <a:effectLst/>
                <a:latin typeface="Times New Roman" panose="02020603050405020304" pitchFamily="18" charset="0"/>
                <a:ea typeface="Times New Roman" panose="02020603050405020304" pitchFamily="18" charset="0"/>
              </a:rPr>
              <a:t>. (Accessed on 20</a:t>
            </a:r>
            <a:r>
              <a:rPr lang="en-GB" sz="1800" baseline="30000" dirty="0">
                <a:effectLst/>
                <a:latin typeface="Times New Roman" panose="02020603050405020304" pitchFamily="18" charset="0"/>
                <a:ea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rPr>
              <a:t> February) </a:t>
            </a:r>
          </a:p>
          <a:p>
            <a:r>
              <a:rPr lang="en-GB" sz="1800" dirty="0">
                <a:latin typeface="Google Sans"/>
                <a:ea typeface="Times New Roman" panose="02020603050405020304" pitchFamily="18" charset="0"/>
              </a:rPr>
              <a:t> Smidt, s . (2009)  </a:t>
            </a:r>
            <a:r>
              <a:rPr lang="en-GB" sz="1800" i="1" dirty="0">
                <a:latin typeface="Google Sans"/>
                <a:ea typeface="Times New Roman" panose="02020603050405020304" pitchFamily="18" charset="0"/>
              </a:rPr>
              <a:t>Introducing Vygotsky</a:t>
            </a:r>
            <a:r>
              <a:rPr lang="en-GB" sz="1800" dirty="0">
                <a:latin typeface="Google Sans"/>
                <a:ea typeface="Times New Roman" panose="02020603050405020304" pitchFamily="18" charset="0"/>
              </a:rPr>
              <a:t>, Abingdon : Routledge </a:t>
            </a:r>
          </a:p>
          <a:p>
            <a:r>
              <a:rPr lang="en-GB" sz="1800" u="sng"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Moore, M. (2011) </a:t>
            </a:r>
            <a:r>
              <a:rPr lang="en-GB" sz="1800" i="1" u="sng"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Encyclopedia of xhild behaviour and development : Vygotskys cognitive development theory</a:t>
            </a:r>
            <a:r>
              <a:rPr lang="en-GB" sz="1800" u="sng"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 pp. 1-3 [online] Availiable at: </a:t>
            </a:r>
            <a:r>
              <a:rPr lang="en-GB" sz="1800" u="sng" dirty="0">
                <a:solidFill>
                  <a:srgbClr val="7F7F7F"/>
                </a:solidFill>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https://link.springer.com/referenceworkentry/10.1007/978-0-387-79061-9_3054#:~:text=Vygotsky%27s%20Cognitive%20Development%20Theory%20argues,%2C%20attention%2C%20and%20problem%20solving</a:t>
            </a:r>
            <a:r>
              <a:rPr lang="en-GB" sz="1800" dirty="0">
                <a:effectLst/>
                <a:latin typeface="Times New Roman" panose="02020603050405020304" pitchFamily="18" charset="0"/>
                <a:ea typeface="Times New Roman" panose="02020603050405020304" pitchFamily="18" charset="0"/>
              </a:rPr>
              <a:t>. (Accessed 20</a:t>
            </a:r>
            <a:r>
              <a:rPr lang="en-GB" sz="1800" baseline="30000" dirty="0">
                <a:effectLst/>
                <a:latin typeface="Times New Roman" panose="02020603050405020304" pitchFamily="18" charset="0"/>
                <a:ea typeface="Times New Roman" panose="02020603050405020304" pitchFamily="18" charset="0"/>
              </a:rPr>
              <a:t>th</a:t>
            </a:r>
            <a:r>
              <a:rPr lang="en-GB" sz="1800" dirty="0">
                <a:effectLst/>
                <a:latin typeface="Times New Roman" panose="02020603050405020304" pitchFamily="18" charset="0"/>
                <a:ea typeface="Times New Roman" panose="02020603050405020304" pitchFamily="18" charset="0"/>
              </a:rPr>
              <a:t> February) </a:t>
            </a:r>
          </a:p>
          <a:p>
            <a:endParaRPr lang="en-US" dirty="0"/>
          </a:p>
        </p:txBody>
      </p:sp>
    </p:spTree>
    <p:extLst>
      <p:ext uri="{BB962C8B-B14F-4D97-AF65-F5344CB8AC3E}">
        <p14:creationId xmlns:p14="http://schemas.microsoft.com/office/powerpoint/2010/main" val="276613181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3FE14-8A40-2048-8576-61740F51803F}"/>
              </a:ext>
            </a:extLst>
          </p:cNvPr>
          <p:cNvSpPr>
            <a:spLocks noGrp="1"/>
          </p:cNvSpPr>
          <p:nvPr>
            <p:ph type="title"/>
          </p:nvPr>
        </p:nvSpPr>
        <p:spPr/>
        <p:txBody>
          <a:bodyPr/>
          <a:lstStyle/>
          <a:p>
            <a:r>
              <a:rPr lang="en-US" dirty="0">
                <a:latin typeface="Aharoni" panose="02010803020104030203" pitchFamily="2" charset="-79"/>
                <a:cs typeface="Aharoni" panose="02010803020104030203" pitchFamily="2" charset="-79"/>
              </a:rPr>
              <a:t>Reference List</a:t>
            </a:r>
          </a:p>
        </p:txBody>
      </p:sp>
      <p:sp>
        <p:nvSpPr>
          <p:cNvPr id="3" name="Content Placeholder 2">
            <a:extLst>
              <a:ext uri="{FF2B5EF4-FFF2-40B4-BE49-F238E27FC236}">
                <a16:creationId xmlns:a16="http://schemas.microsoft.com/office/drawing/2014/main" id="{2CAE5683-8DB5-2849-A883-8304F5AD1A7A}"/>
              </a:ext>
            </a:extLst>
          </p:cNvPr>
          <p:cNvSpPr>
            <a:spLocks noGrp="1"/>
          </p:cNvSpPr>
          <p:nvPr>
            <p:ph idx="1"/>
          </p:nvPr>
        </p:nvSpPr>
        <p:spPr/>
        <p:txBody>
          <a:bodyPr>
            <a:normAutofit fontScale="85000" lnSpcReduction="20000"/>
          </a:bodyPr>
          <a:lstStyle/>
          <a:p>
            <a:r>
              <a:rPr lang="en-GB" sz="22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Reynolds, A. Sherrell, Z. (2024) </a:t>
            </a:r>
            <a:r>
              <a:rPr lang="en-GB" sz="2200" i="1"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What are Piagets stages of development, and what are examples of each? </a:t>
            </a:r>
            <a:r>
              <a:rPr lang="en-GB" sz="22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Availaible at : </a:t>
            </a:r>
            <a:r>
              <a:rPr lang="en-GB" sz="2200" u="sng" dirty="0">
                <a:solidFill>
                  <a:srgbClr val="7F7F7F"/>
                </a:solidFill>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https://www.medicalnewstoday.com/articles/325030#:~:text=Piaget%20believed%20that%20children%20develop,psychology%20and%20approaches%20to%20education</a:t>
            </a:r>
            <a:r>
              <a:rPr lang="en-GB" sz="2200" dirty="0">
                <a:effectLst/>
                <a:latin typeface="Times New Roman" panose="02020603050405020304" pitchFamily="18" charset="0"/>
                <a:ea typeface="Times New Roman" panose="02020603050405020304" pitchFamily="18" charset="0"/>
              </a:rPr>
              <a:t>. (Accessed 20</a:t>
            </a:r>
            <a:r>
              <a:rPr lang="en-GB" sz="2200" baseline="30000" dirty="0">
                <a:effectLst/>
                <a:latin typeface="Times New Roman" panose="02020603050405020304" pitchFamily="18" charset="0"/>
                <a:ea typeface="Times New Roman" panose="02020603050405020304" pitchFamily="18" charset="0"/>
              </a:rPr>
              <a:t>th</a:t>
            </a:r>
            <a:r>
              <a:rPr lang="en-GB" sz="2200" dirty="0">
                <a:effectLst/>
                <a:latin typeface="Times New Roman" panose="02020603050405020304" pitchFamily="18" charset="0"/>
                <a:ea typeface="Times New Roman" panose="02020603050405020304" pitchFamily="18" charset="0"/>
              </a:rPr>
              <a:t> </a:t>
            </a:r>
            <a:r>
              <a:rPr lang="en-GB" sz="2200" dirty="0">
                <a:latin typeface="Times New Roman" panose="02020603050405020304" pitchFamily="18" charset="0"/>
                <a:ea typeface="Times New Roman" panose="02020603050405020304" pitchFamily="18" charset="0"/>
              </a:rPr>
              <a:t>F</a:t>
            </a:r>
            <a:r>
              <a:rPr lang="en-GB" sz="2200" dirty="0">
                <a:effectLst/>
                <a:latin typeface="Times New Roman" panose="02020603050405020304" pitchFamily="18" charset="0"/>
                <a:ea typeface="Times New Roman" panose="02020603050405020304" pitchFamily="18" charset="0"/>
              </a:rPr>
              <a:t>ebruar</a:t>
            </a:r>
            <a:r>
              <a:rPr lang="en-GB" sz="2200" dirty="0">
                <a:latin typeface="Times New Roman" panose="02020603050405020304" pitchFamily="18" charset="0"/>
                <a:ea typeface="Times New Roman" panose="02020603050405020304" pitchFamily="18" charset="0"/>
              </a:rPr>
              <a:t>y)</a:t>
            </a:r>
            <a:endParaRPr lang="en-GB" sz="2200" dirty="0">
              <a:effectLst/>
              <a:latin typeface="Times New Roman" panose="02020603050405020304" pitchFamily="18" charset="0"/>
              <a:ea typeface="Times New Roman" panose="02020603050405020304" pitchFamily="18" charset="0"/>
            </a:endParaRPr>
          </a:p>
          <a:p>
            <a:r>
              <a:rPr lang="en-GB" sz="2200"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Mcleod, S. (2024) </a:t>
            </a:r>
            <a:r>
              <a:rPr lang="en-GB" sz="2200" i="1"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Vygotsky’s theory of cognitive development </a:t>
            </a:r>
            <a:r>
              <a:rPr lang="en-GB" sz="2200"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Availiable at: </a:t>
            </a:r>
            <a:r>
              <a:rPr lang="en-GB" sz="2200" u="sng" dirty="0">
                <a:solidFill>
                  <a:srgbClr val="7F7F7F"/>
                </a:solidFill>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https://www.simplypsychology.org/vygotsky.html#:~:text=Like%20Piaget%2C%20Vygotsky%20believes%20that,Piaget%20emphasized%20self%2Dinitiated%20discovery</a:t>
            </a:r>
            <a:r>
              <a:rPr lang="en-GB" sz="2200" dirty="0">
                <a:effectLst/>
                <a:latin typeface="Times New Roman" panose="02020603050405020304" pitchFamily="18" charset="0"/>
                <a:ea typeface="Times New Roman" panose="02020603050405020304" pitchFamily="18" charset="0"/>
              </a:rPr>
              <a:t>. (Accessed 21</a:t>
            </a:r>
            <a:r>
              <a:rPr lang="en-GB" sz="2200" baseline="30000" dirty="0">
                <a:effectLst/>
                <a:latin typeface="Times New Roman" panose="02020603050405020304" pitchFamily="18" charset="0"/>
                <a:ea typeface="Times New Roman" panose="02020603050405020304" pitchFamily="18" charset="0"/>
              </a:rPr>
              <a:t>st</a:t>
            </a:r>
            <a:r>
              <a:rPr lang="en-GB" sz="2200" dirty="0">
                <a:effectLst/>
                <a:latin typeface="Times New Roman" panose="02020603050405020304" pitchFamily="18" charset="0"/>
                <a:ea typeface="Times New Roman" panose="02020603050405020304" pitchFamily="18" charset="0"/>
              </a:rPr>
              <a:t> February)</a:t>
            </a:r>
            <a:endParaRPr lang="en-GB" sz="2200" dirty="0">
              <a:latin typeface="Times New Roman" panose="02020603050405020304" pitchFamily="18" charset="0"/>
              <a:ea typeface="Times New Roman" panose="02020603050405020304" pitchFamily="18" charset="0"/>
            </a:endParaRPr>
          </a:p>
          <a:p>
            <a:r>
              <a:rPr lang="en-GB" sz="2200"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Koblin, J. (2020) </a:t>
            </a:r>
            <a:r>
              <a:rPr lang="en-GB" sz="2200" i="1"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Vygotskys theory of cognitive development in social relationships </a:t>
            </a:r>
            <a:r>
              <a:rPr lang="en-GB" sz="2200"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Availaible at: </a:t>
            </a:r>
            <a:r>
              <a:rPr lang="en-GB" sz="2200" u="sng" dirty="0">
                <a:solidFill>
                  <a:srgbClr val="7F7F7F"/>
                </a:solidFill>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https://sproutsschools.com/vygotskys-theory-of-cognitive-development-in-social-relationships/#:~:text=Vygotsky%20claimed%20that%20we%20are,%27</a:t>
            </a:r>
            <a:r>
              <a:rPr lang="en-GB" sz="2200" dirty="0">
                <a:effectLst/>
                <a:latin typeface="Times New Roman" panose="02020603050405020304" pitchFamily="18" charset="0"/>
                <a:ea typeface="Times New Roman" panose="02020603050405020304" pitchFamily="18" charset="0"/>
              </a:rPr>
              <a:t> (Accessed 21</a:t>
            </a:r>
            <a:r>
              <a:rPr lang="en-GB" sz="2200" baseline="30000" dirty="0">
                <a:effectLst/>
                <a:latin typeface="Times New Roman" panose="02020603050405020304" pitchFamily="18" charset="0"/>
                <a:ea typeface="Times New Roman" panose="02020603050405020304" pitchFamily="18" charset="0"/>
              </a:rPr>
              <a:t>st</a:t>
            </a:r>
            <a:r>
              <a:rPr lang="en-GB" sz="2200" dirty="0">
                <a:effectLst/>
                <a:latin typeface="Times New Roman" panose="02020603050405020304" pitchFamily="18" charset="0"/>
                <a:ea typeface="Times New Roman" panose="02020603050405020304" pitchFamily="18" charset="0"/>
              </a:rPr>
              <a:t> February) </a:t>
            </a:r>
          </a:p>
          <a:p>
            <a:r>
              <a:rPr lang="en-GB" sz="2200"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Main, P. (2023) </a:t>
            </a:r>
            <a:r>
              <a:rPr lang="en-GB" sz="2200" i="1"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What is a </a:t>
            </a:r>
            <a:r>
              <a:rPr lang="en-GB" sz="2200" i="1" dirty="0">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schema in psychology? </a:t>
            </a:r>
            <a:r>
              <a:rPr lang="en-GB" sz="2200" dirty="0">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Availiable at: </a:t>
            </a:r>
            <a:r>
              <a:rPr lang="en-GB" sz="2200" u="sng" dirty="0">
                <a:solidFill>
                  <a:srgbClr val="358E9F"/>
                </a:solidFill>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https://www.structural-learning.com/post/schema-in-psychology#:~:text=In%20psychology%2C%20a%20schema%20is,lens%20of%20pre%2Dexisting%20schemas</a:t>
            </a:r>
            <a:r>
              <a:rPr lang="en-GB" sz="2200" dirty="0">
                <a:effectLst/>
                <a:latin typeface="Times New Roman" panose="02020603050405020304" pitchFamily="18" charset="0"/>
                <a:ea typeface="Times New Roman" panose="02020603050405020304" pitchFamily="18" charset="0"/>
              </a:rPr>
              <a:t>. (Accessed 21</a:t>
            </a:r>
            <a:r>
              <a:rPr lang="en-GB" sz="2200" baseline="30000" dirty="0">
                <a:effectLst/>
                <a:latin typeface="Times New Roman" panose="02020603050405020304" pitchFamily="18" charset="0"/>
                <a:ea typeface="Times New Roman" panose="02020603050405020304" pitchFamily="18" charset="0"/>
              </a:rPr>
              <a:t>st</a:t>
            </a:r>
            <a:r>
              <a:rPr lang="en-GB" sz="2200" dirty="0">
                <a:effectLst/>
                <a:latin typeface="Times New Roman" panose="02020603050405020304" pitchFamily="18" charset="0"/>
                <a:ea typeface="Times New Roman" panose="02020603050405020304" pitchFamily="18" charset="0"/>
              </a:rPr>
              <a:t> February)</a:t>
            </a:r>
          </a:p>
          <a:p>
            <a:r>
              <a:rPr lang="en-GB" sz="2200" dirty="0">
                <a:effectLst/>
                <a:latin typeface="Times New Roman" panose="02020603050405020304"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Main, P. (2021) </a:t>
            </a:r>
            <a:r>
              <a:rPr lang="en-GB" sz="2200" i="1" dirty="0">
                <a:effectLst/>
                <a:latin typeface="Times New Roman" panose="02020603050405020304"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The zone of proximal development: A teachers guide </a:t>
            </a:r>
            <a:r>
              <a:rPr lang="en-GB" sz="2200" dirty="0">
                <a:effectLst/>
                <a:latin typeface="Times New Roman" panose="02020603050405020304"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Availiable at: </a:t>
            </a:r>
            <a:r>
              <a:rPr lang="en-GB" sz="2200" u="sng" dirty="0">
                <a:solidFill>
                  <a:srgbClr val="7F7F7F"/>
                </a:solidFill>
                <a:effectLst/>
                <a:latin typeface="Times New Roman" panose="02020603050405020304" pitchFamily="18" charset="0"/>
                <a:ea typeface="Times New Roman" panose="02020603050405020304" pitchFamily="18" charset="0"/>
                <a:hlinkClick r:id="rId6">
                  <a:extLst>
                    <a:ext uri="{A12FA001-AC4F-418D-AE19-62706E023703}">
                      <ahyp:hlinkClr xmlns:ahyp="http://schemas.microsoft.com/office/drawing/2018/hyperlinkcolor" val="tx"/>
                    </a:ext>
                  </a:extLst>
                </a:hlinkClick>
              </a:rPr>
              <a:t>https://www.structural-learning.com/post/the-zone-of-proximal-development-a-teachers-guide#:~:text=Vygotsky%20observed%20that%20through%20collaborative,skill%20than%20they%20could%20independently</a:t>
            </a:r>
            <a:r>
              <a:rPr lang="en-GB" sz="2200" dirty="0">
                <a:effectLst/>
                <a:latin typeface="Times New Roman" panose="02020603050405020304" pitchFamily="18" charset="0"/>
                <a:ea typeface="Times New Roman" panose="02020603050405020304" pitchFamily="18" charset="0"/>
              </a:rPr>
              <a:t> (Accessed 21</a:t>
            </a:r>
            <a:r>
              <a:rPr lang="en-GB" sz="2200" baseline="30000" dirty="0">
                <a:effectLst/>
                <a:latin typeface="Times New Roman" panose="02020603050405020304" pitchFamily="18" charset="0"/>
                <a:ea typeface="Times New Roman" panose="02020603050405020304" pitchFamily="18" charset="0"/>
              </a:rPr>
              <a:t>st</a:t>
            </a:r>
            <a:r>
              <a:rPr lang="en-GB" sz="2200" dirty="0">
                <a:effectLst/>
                <a:latin typeface="Times New Roman" panose="02020603050405020304" pitchFamily="18" charset="0"/>
                <a:ea typeface="Times New Roman" panose="02020603050405020304" pitchFamily="18" charset="0"/>
              </a:rPr>
              <a:t> February) </a:t>
            </a:r>
          </a:p>
          <a:p>
            <a:endParaRPr lang="en-US" dirty="0"/>
          </a:p>
          <a:p>
            <a:endParaRPr lang="en-US" dirty="0"/>
          </a:p>
        </p:txBody>
      </p:sp>
    </p:spTree>
    <p:extLst>
      <p:ext uri="{BB962C8B-B14F-4D97-AF65-F5344CB8AC3E}">
        <p14:creationId xmlns:p14="http://schemas.microsoft.com/office/powerpoint/2010/main" val="9108917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1CD67-5DA0-E147-ACE6-4B3D02EF1013}"/>
              </a:ext>
            </a:extLst>
          </p:cNvPr>
          <p:cNvSpPr>
            <a:spLocks noGrp="1"/>
          </p:cNvSpPr>
          <p:nvPr>
            <p:ph type="title"/>
          </p:nvPr>
        </p:nvSpPr>
        <p:spPr/>
        <p:txBody>
          <a:bodyPr/>
          <a:lstStyle/>
          <a:p>
            <a:r>
              <a:rPr lang="en-US" dirty="0">
                <a:latin typeface="Aharoni" panose="02010803020104030203" pitchFamily="2" charset="-79"/>
                <a:cs typeface="Aharoni" panose="02010803020104030203" pitchFamily="2" charset="-79"/>
              </a:rPr>
              <a:t>Reference List</a:t>
            </a:r>
          </a:p>
        </p:txBody>
      </p:sp>
      <p:sp>
        <p:nvSpPr>
          <p:cNvPr id="3" name="Content Placeholder 2">
            <a:extLst>
              <a:ext uri="{FF2B5EF4-FFF2-40B4-BE49-F238E27FC236}">
                <a16:creationId xmlns:a16="http://schemas.microsoft.com/office/drawing/2014/main" id="{F5B6BAEF-11A0-D44B-82E9-6839E61B53AC}"/>
              </a:ext>
            </a:extLst>
          </p:cNvPr>
          <p:cNvSpPr>
            <a:spLocks noGrp="1"/>
          </p:cNvSpPr>
          <p:nvPr>
            <p:ph idx="1"/>
          </p:nvPr>
        </p:nvSpPr>
        <p:spPr/>
        <p:txBody>
          <a:bodyPr>
            <a:normAutofit lnSpcReduction="10000"/>
          </a:bodyPr>
          <a:lstStyle/>
          <a:p>
            <a:r>
              <a:rPr lang="en-GB" sz="18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Diehl, E. Hurst, M. (2023) </a:t>
            </a:r>
            <a:r>
              <a:rPr lang="en-GB" sz="1800" i="1"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Theory of cognitive development: Stages and examples </a:t>
            </a:r>
            <a:r>
              <a:rPr lang="en-GB" sz="1800" dirty="0">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Availiable at: </a:t>
            </a:r>
            <a:r>
              <a:rPr lang="en-GB" sz="1800" u="sng" dirty="0">
                <a:solidFill>
                  <a:srgbClr val="7F7F7F"/>
                </a:solidFill>
                <a:effectLst/>
                <a:latin typeface="Times New Roman" panose="02020603050405020304" pitchFamily="18" charset="0"/>
                <a:ea typeface="Times New Roman" panose="02020603050405020304" pitchFamily="18" charset="0"/>
                <a:hlinkClick r:id="rId2">
                  <a:extLst>
                    <a:ext uri="{A12FA001-AC4F-418D-AE19-62706E023703}">
                      <ahyp:hlinkClr xmlns:ahyp="http://schemas.microsoft.com/office/drawing/2018/hyperlinkcolor" val="tx"/>
                    </a:ext>
                  </a:extLst>
                </a:hlinkClick>
              </a:rPr>
              <a:t>https://study.com/academy/lesson/lev-vygotskys-theory-of-cognitive-development.html#:~:text=Vygotsky%20created%20three%20stages%20of,through%20interactions%20from%20their%20caregivers</a:t>
            </a:r>
            <a:r>
              <a:rPr lang="en-GB" sz="1800" dirty="0">
                <a:effectLst/>
                <a:latin typeface="Times New Roman" panose="02020603050405020304" pitchFamily="18" charset="0"/>
                <a:ea typeface="Times New Roman" panose="02020603050405020304" pitchFamily="18" charset="0"/>
              </a:rPr>
              <a:t>. (Accessed 21</a:t>
            </a:r>
            <a:r>
              <a:rPr lang="en-GB" sz="1800" baseline="30000" dirty="0">
                <a:effectLst/>
                <a:latin typeface="Times New Roman" panose="02020603050405020304" pitchFamily="18" charset="0"/>
                <a:ea typeface="Times New Roman" panose="02020603050405020304" pitchFamily="18" charset="0"/>
              </a:rPr>
              <a:t>st</a:t>
            </a:r>
            <a:r>
              <a:rPr lang="en-GB" sz="1800" dirty="0">
                <a:effectLst/>
                <a:latin typeface="Times New Roman" panose="02020603050405020304" pitchFamily="18" charset="0"/>
                <a:ea typeface="Times New Roman" panose="02020603050405020304" pitchFamily="18" charset="0"/>
              </a:rPr>
              <a:t> February)</a:t>
            </a:r>
            <a:endParaRPr lang="en-GB" sz="1800" dirty="0">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Step by step school (2022) </a:t>
            </a:r>
            <a:r>
              <a:rPr lang="en-GB" sz="1800" i="1"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4 benefits of a multi-theory curriculum </a:t>
            </a:r>
            <a:r>
              <a:rPr lang="en-GB" sz="1800" dirty="0">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Availaible at: </a:t>
            </a:r>
            <a:r>
              <a:rPr lang="en-GB" sz="1800" u="sng" dirty="0">
                <a:solidFill>
                  <a:srgbClr val="7F7F7F"/>
                </a:solidFill>
                <a:effectLst/>
                <a:latin typeface="Times New Roman" panose="02020603050405020304" pitchFamily="18" charset="0"/>
                <a:ea typeface="Times New Roman" panose="02020603050405020304" pitchFamily="18" charset="0"/>
                <a:hlinkClick r:id="rId3">
                  <a:extLst>
                    <a:ext uri="{A12FA001-AC4F-418D-AE19-62706E023703}">
                      <ahyp:hlinkClr xmlns:ahyp="http://schemas.microsoft.com/office/drawing/2018/hyperlinkcolor" val="tx"/>
                    </a:ext>
                  </a:extLst>
                </a:hlinkClick>
              </a:rPr>
              <a:t>https://www.thestepbystepschool.com/4-benefits-of-a-multi-theory-curriculum/#:~:text=A%20multi%2Dtheory%20curriculum%20provides%20opportunities%20for%20children%20to%20practice,performance%20in%20school%20and%20beyond</a:t>
            </a:r>
            <a:r>
              <a:rPr lang="en-GB" sz="1800" dirty="0">
                <a:effectLst/>
                <a:latin typeface="Times New Roman" panose="02020603050405020304" pitchFamily="18" charset="0"/>
                <a:ea typeface="Times New Roman" panose="02020603050405020304" pitchFamily="18" charset="0"/>
              </a:rPr>
              <a:t>. (Accessed 22</a:t>
            </a:r>
            <a:r>
              <a:rPr lang="en-GB" sz="1800" baseline="30000" dirty="0">
                <a:effectLst/>
                <a:latin typeface="Times New Roman" panose="02020603050405020304" pitchFamily="18" charset="0"/>
                <a:ea typeface="Times New Roman" panose="02020603050405020304" pitchFamily="18" charset="0"/>
              </a:rPr>
              <a:t>nd</a:t>
            </a:r>
            <a:r>
              <a:rPr lang="en-GB" sz="1800" dirty="0">
                <a:effectLst/>
                <a:latin typeface="Times New Roman" panose="02020603050405020304" pitchFamily="18" charset="0"/>
                <a:ea typeface="Times New Roman" panose="02020603050405020304" pitchFamily="18" charset="0"/>
              </a:rPr>
              <a:t> February)</a:t>
            </a:r>
          </a:p>
          <a:p>
            <a:r>
              <a:rPr lang="en-GB" sz="1800"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Cherry, K. (2023</a:t>
            </a:r>
            <a:r>
              <a:rPr lang="en-GB" sz="1800" i="1"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 Lev vygotskys life and theories </a:t>
            </a:r>
            <a:r>
              <a:rPr lang="en-GB" sz="1800" dirty="0">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Availaible at: </a:t>
            </a:r>
            <a:r>
              <a:rPr lang="en-GB" sz="1800" u="sng" dirty="0">
                <a:solidFill>
                  <a:srgbClr val="7F7F7F"/>
                </a:solidFill>
                <a:effectLst/>
                <a:latin typeface="Times New Roman" panose="02020603050405020304" pitchFamily="18" charset="0"/>
                <a:ea typeface="Times New Roman" panose="02020603050405020304" pitchFamily="18" charset="0"/>
                <a:hlinkClick r:id="rId4">
                  <a:extLst>
                    <a:ext uri="{A12FA001-AC4F-418D-AE19-62706E023703}">
                      <ahyp:hlinkClr xmlns:ahyp="http://schemas.microsoft.com/office/drawing/2018/hyperlinkcolor" val="tx"/>
                    </a:ext>
                  </a:extLst>
                </a:hlinkClick>
              </a:rPr>
              <a:t>https://www.verywellmind.com/lev-vygotsky-biography-2795533#:~:text=Vygotsky%20was%20a%20prolific%20writer,grow%20within%20culture%20and%20society</a:t>
            </a:r>
            <a:r>
              <a:rPr lang="en-GB" sz="1800" dirty="0">
                <a:effectLst/>
                <a:latin typeface="Times New Roman" panose="02020603050405020304" pitchFamily="18" charset="0"/>
                <a:ea typeface="Times New Roman" panose="02020603050405020304" pitchFamily="18" charset="0"/>
              </a:rPr>
              <a:t>. (Accessed 22</a:t>
            </a:r>
            <a:r>
              <a:rPr lang="en-GB" sz="1800" baseline="30000" dirty="0">
                <a:effectLst/>
                <a:latin typeface="Times New Roman" panose="02020603050405020304" pitchFamily="18" charset="0"/>
                <a:ea typeface="Times New Roman" panose="02020603050405020304" pitchFamily="18" charset="0"/>
              </a:rPr>
              <a:t>nd</a:t>
            </a:r>
            <a:r>
              <a:rPr lang="en-GB" sz="1800" dirty="0">
                <a:effectLst/>
                <a:latin typeface="Times New Roman" panose="02020603050405020304" pitchFamily="18" charset="0"/>
                <a:ea typeface="Times New Roman" panose="02020603050405020304" pitchFamily="18" charset="0"/>
              </a:rPr>
              <a:t> February) </a:t>
            </a:r>
          </a:p>
          <a:p>
            <a:r>
              <a:rPr lang="en-GB" sz="1800" dirty="0">
                <a:effectLst/>
                <a:latin typeface="Times New Roman" panose="02020603050405020304" pitchFamily="18" charset="0"/>
                <a:ea typeface="Times New Roman" panose="02020603050405020304" pitchFamily="18" charset="0"/>
              </a:rPr>
              <a:t>Daniels, H. (2008) Vygotsky and research, Abingdon: Routledge </a:t>
            </a:r>
          </a:p>
          <a:p>
            <a:r>
              <a:rPr lang="en-GB" sz="1800"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WGU, (2020) </a:t>
            </a:r>
            <a:r>
              <a:rPr lang="en-GB" sz="1800" i="1" dirty="0">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Five educational learning theories </a:t>
            </a:r>
            <a:r>
              <a:rPr lang="en-GB" sz="1800" dirty="0">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Availiable at: </a:t>
            </a:r>
            <a:r>
              <a:rPr lang="en-GB" sz="1800" u="sng" dirty="0">
                <a:solidFill>
                  <a:srgbClr val="358E9F"/>
                </a:solidFill>
                <a:effectLst/>
                <a:latin typeface="Times New Roman" panose="02020603050405020304" pitchFamily="18" charset="0"/>
                <a:ea typeface="Times New Roman" panose="02020603050405020304" pitchFamily="18" charset="0"/>
                <a:hlinkClick r:id="rId5">
                  <a:extLst>
                    <a:ext uri="{A12FA001-AC4F-418D-AE19-62706E023703}">
                      <ahyp:hlinkClr xmlns:ahyp="http://schemas.microsoft.com/office/drawing/2018/hyperlinkcolor" val="tx"/>
                    </a:ext>
                  </a:extLst>
                </a:hlinkClick>
              </a:rPr>
              <a:t>https://www.wgu.edu/blog/five-educational-learning-theories2005.html#:~:text=An%20understanding%20of%20learning%20theories,on%20student%20needs%20and%20aptitudes</a:t>
            </a:r>
            <a:r>
              <a:rPr lang="en-GB" sz="1800" dirty="0">
                <a:effectLst/>
                <a:latin typeface="Times New Roman" panose="02020603050405020304" pitchFamily="18" charset="0"/>
                <a:ea typeface="Times New Roman" panose="02020603050405020304" pitchFamily="18" charset="0"/>
              </a:rPr>
              <a:t>. (Accessed 21</a:t>
            </a:r>
            <a:r>
              <a:rPr lang="en-GB" sz="1800" baseline="30000" dirty="0">
                <a:effectLst/>
                <a:latin typeface="Times New Roman" panose="02020603050405020304" pitchFamily="18" charset="0"/>
                <a:ea typeface="Times New Roman" panose="02020603050405020304" pitchFamily="18" charset="0"/>
              </a:rPr>
              <a:t>st</a:t>
            </a:r>
            <a:r>
              <a:rPr lang="en-GB" sz="1800" dirty="0">
                <a:effectLst/>
                <a:latin typeface="Times New Roman" panose="02020603050405020304" pitchFamily="18" charset="0"/>
                <a:ea typeface="Times New Roman" panose="02020603050405020304" pitchFamily="18" charset="0"/>
              </a:rPr>
              <a:t> February)</a:t>
            </a:r>
          </a:p>
          <a:p>
            <a:endParaRPr lang="en-US" dirty="0"/>
          </a:p>
        </p:txBody>
      </p:sp>
    </p:spTree>
    <p:extLst>
      <p:ext uri="{BB962C8B-B14F-4D97-AF65-F5344CB8AC3E}">
        <p14:creationId xmlns:p14="http://schemas.microsoft.com/office/powerpoint/2010/main" val="301232698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512196-2A9D-0140-A0A9-B48FCDB1FE39}"/>
              </a:ext>
            </a:extLst>
          </p:cNvPr>
          <p:cNvSpPr>
            <a:spLocks noGrp="1"/>
          </p:cNvSpPr>
          <p:nvPr>
            <p:ph type="title"/>
          </p:nvPr>
        </p:nvSpPr>
        <p:spPr>
          <a:xfrm>
            <a:off x="686834" y="591344"/>
            <a:ext cx="3200400" cy="5585619"/>
          </a:xfrm>
        </p:spPr>
        <p:txBody>
          <a:bodyPr>
            <a:normAutofit/>
          </a:bodyPr>
          <a:lstStyle/>
          <a:p>
            <a:r>
              <a:rPr lang="en-US">
                <a:solidFill>
                  <a:srgbClr val="FFFFFF"/>
                </a:solidFill>
                <a:latin typeface="+mn-lt"/>
              </a:rPr>
              <a:t>Video link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7C889DF1-E9CC-724C-B64C-37D802FA667D}"/>
              </a:ext>
            </a:extLst>
          </p:cNvPr>
          <p:cNvSpPr>
            <a:spLocks noGrp="1"/>
          </p:cNvSpPr>
          <p:nvPr>
            <p:ph idx="1"/>
          </p:nvPr>
        </p:nvSpPr>
        <p:spPr>
          <a:xfrm>
            <a:off x="4447308" y="591344"/>
            <a:ext cx="6906491" cy="5585619"/>
          </a:xfrm>
        </p:spPr>
        <p:txBody>
          <a:bodyPr anchor="ctr">
            <a:normAutofit/>
          </a:bodyPr>
          <a:lstStyle/>
          <a:p>
            <a:r>
              <a:rPr lang="en-GB" dirty="0">
                <a:hlinkClick r:id="rId2"/>
              </a:rPr>
              <a:t>Meeting with Lottie Shute (2307996)-20240303_161259-Meeting Recording.mp4</a:t>
            </a:r>
            <a:r>
              <a:rPr lang="en-GB" dirty="0"/>
              <a:t> </a:t>
            </a:r>
          </a:p>
          <a:p>
            <a:pPr marL="0" indent="0">
              <a:buNone/>
            </a:pPr>
            <a:endParaRPr lang="en-US" dirty="0"/>
          </a:p>
        </p:txBody>
      </p:sp>
    </p:spTree>
    <p:extLst>
      <p:ext uri="{BB962C8B-B14F-4D97-AF65-F5344CB8AC3E}">
        <p14:creationId xmlns:p14="http://schemas.microsoft.com/office/powerpoint/2010/main" val="30728868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TotalTime>
  <Words>3868</Words>
  <Application>Microsoft Macintosh PowerPoint</Application>
  <PresentationFormat>Widescreen</PresentationFormat>
  <Paragraphs>184</Paragraphs>
  <Slides>49</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49</vt:i4>
      </vt:variant>
    </vt:vector>
  </HeadingPairs>
  <TitlesOfParts>
    <vt:vector size="59" baseType="lpstr">
      <vt:lpstr>Aharoni</vt:lpstr>
      <vt:lpstr>Aptos</vt:lpstr>
      <vt:lpstr>Arial</vt:lpstr>
      <vt:lpstr>Avenir Next Condensed</vt:lpstr>
      <vt:lpstr>Calibri</vt:lpstr>
      <vt:lpstr>Calibri Light</vt:lpstr>
      <vt:lpstr>Google Sans</vt:lpstr>
      <vt:lpstr>The Hand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Introducing Jerome Bruner's Theory </vt:lpstr>
      <vt:lpstr>Examples of his Theories</vt:lpstr>
      <vt:lpstr>My Educated opinion of Bruner's Theory </vt:lpstr>
      <vt:lpstr>Comparison to other Theorists </vt:lpstr>
      <vt:lpstr>How can the Spiral Curriculum be used in classrooms</vt:lpstr>
      <vt:lpstr>Contested issues of Bruners theories </vt:lpstr>
      <vt:lpstr>Future implications of Burner’s spiral curriculum</vt:lpstr>
      <vt:lpstr>Reference list </vt:lpstr>
      <vt:lpstr>PowerPoint Presentation</vt:lpstr>
      <vt:lpstr>Vygotsky Learning Theory  </vt:lpstr>
      <vt:lpstr>Demonstrate how leanring theories can support effective teaching and learning </vt:lpstr>
      <vt:lpstr>Cognitive development theory </vt:lpstr>
      <vt:lpstr>Vygotsky </vt:lpstr>
      <vt:lpstr>Vygotsky </vt:lpstr>
      <vt:lpstr>Vygotsky’s theory </vt:lpstr>
      <vt:lpstr>Zone of proximal development</vt:lpstr>
      <vt:lpstr>Vygotsky and Piaget </vt:lpstr>
      <vt:lpstr>Schemas</vt:lpstr>
      <vt:lpstr>How to implement vygotskys theory in the classroom </vt:lpstr>
      <vt:lpstr>How to implement Vygotsky’s theory in the classroom </vt:lpstr>
      <vt:lpstr>Reference List</vt:lpstr>
      <vt:lpstr>Reference List</vt:lpstr>
      <vt:lpstr>Reference List</vt:lpstr>
      <vt:lpstr>Video link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Davies</dc:creator>
  <cp:lastModifiedBy>Lottie Shute</cp:lastModifiedBy>
  <cp:revision>13</cp:revision>
  <dcterms:created xsi:type="dcterms:W3CDTF">2024-02-20T10:08:41Z</dcterms:created>
  <dcterms:modified xsi:type="dcterms:W3CDTF">2024-03-04T21:32:20Z</dcterms:modified>
</cp:coreProperties>
</file>