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0" r:id="rId3"/>
    <p:sldId id="271" r:id="rId4"/>
    <p:sldId id="272" r:id="rId5"/>
    <p:sldId id="273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9E3FD"/>
    <a:srgbClr val="ADF2F9"/>
    <a:srgbClr val="A7FFDB"/>
    <a:srgbClr val="CD0398"/>
    <a:srgbClr val="00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7" d="100"/>
          <a:sy n="77" d="100"/>
        </p:scale>
        <p:origin x="60" y="11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ena Joseph" userId="cf2afdda-3d9d-41a3-a122-1e48d3b244a1" providerId="ADAL" clId="{5E8B3341-8F9E-4295-B114-5D5CE2171728}"/>
    <pc:docChg chg="custSel modSld">
      <pc:chgData name="Seena Joseph" userId="cf2afdda-3d9d-41a3-a122-1e48d3b244a1" providerId="ADAL" clId="{5E8B3341-8F9E-4295-B114-5D5CE2171728}" dt="2024-09-29T20:18:01.832" v="164" actId="20577"/>
      <pc:docMkLst>
        <pc:docMk/>
      </pc:docMkLst>
      <pc:sldChg chg="modSp mod">
        <pc:chgData name="Seena Joseph" userId="cf2afdda-3d9d-41a3-a122-1e48d3b244a1" providerId="ADAL" clId="{5E8B3341-8F9E-4295-B114-5D5CE2171728}" dt="2024-09-19T22:29:20.188" v="10"/>
        <pc:sldMkLst>
          <pc:docMk/>
          <pc:sldMk cId="1213612289" sldId="270"/>
        </pc:sldMkLst>
        <pc:spChg chg="mod">
          <ac:chgData name="Seena Joseph" userId="cf2afdda-3d9d-41a3-a122-1e48d3b244a1" providerId="ADAL" clId="{5E8B3341-8F9E-4295-B114-5D5CE2171728}" dt="2024-09-19T22:29:20.188" v="10"/>
          <ac:spMkLst>
            <pc:docMk/>
            <pc:sldMk cId="1213612289" sldId="270"/>
            <ac:spMk id="3" creationId="{7F402D94-A25C-4805-84CF-EF61C8E9EC37}"/>
          </ac:spMkLst>
        </pc:spChg>
      </pc:sldChg>
      <pc:sldChg chg="modSp mod">
        <pc:chgData name="Seena Joseph" userId="cf2afdda-3d9d-41a3-a122-1e48d3b244a1" providerId="ADAL" clId="{5E8B3341-8F9E-4295-B114-5D5CE2171728}" dt="2024-09-19T22:29:47.558" v="19" actId="20577"/>
        <pc:sldMkLst>
          <pc:docMk/>
          <pc:sldMk cId="2428552916" sldId="272"/>
        </pc:sldMkLst>
        <pc:spChg chg="mod">
          <ac:chgData name="Seena Joseph" userId="cf2afdda-3d9d-41a3-a122-1e48d3b244a1" providerId="ADAL" clId="{5E8B3341-8F9E-4295-B114-5D5CE2171728}" dt="2024-09-19T22:29:47.558" v="19" actId="20577"/>
          <ac:spMkLst>
            <pc:docMk/>
            <pc:sldMk cId="2428552916" sldId="272"/>
            <ac:spMk id="3" creationId="{7F402D94-A25C-4805-84CF-EF61C8E9EC37}"/>
          </ac:spMkLst>
        </pc:spChg>
      </pc:sldChg>
      <pc:sldChg chg="addSp modSp mod">
        <pc:chgData name="Seena Joseph" userId="cf2afdda-3d9d-41a3-a122-1e48d3b244a1" providerId="ADAL" clId="{5E8B3341-8F9E-4295-B114-5D5CE2171728}" dt="2024-09-29T20:18:01.832" v="164" actId="20577"/>
        <pc:sldMkLst>
          <pc:docMk/>
          <pc:sldMk cId="2948854119" sldId="273"/>
        </pc:sldMkLst>
        <pc:spChg chg="mod">
          <ac:chgData name="Seena Joseph" userId="cf2afdda-3d9d-41a3-a122-1e48d3b244a1" providerId="ADAL" clId="{5E8B3341-8F9E-4295-B114-5D5CE2171728}" dt="2024-09-29T20:18:01.832" v="164" actId="20577"/>
          <ac:spMkLst>
            <pc:docMk/>
            <pc:sldMk cId="2948854119" sldId="273"/>
            <ac:spMk id="2" creationId="{8D37D5A6-CDD9-46DD-B270-785544535C8F}"/>
          </ac:spMkLst>
        </pc:spChg>
        <pc:graphicFrameChg chg="add mod modGraphic">
          <ac:chgData name="Seena Joseph" userId="cf2afdda-3d9d-41a3-a122-1e48d3b244a1" providerId="ADAL" clId="{5E8B3341-8F9E-4295-B114-5D5CE2171728}" dt="2024-09-29T20:17:39.385" v="113" actId="20577"/>
          <ac:graphicFrameMkLst>
            <pc:docMk/>
            <pc:sldMk cId="2948854119" sldId="273"/>
            <ac:graphicFrameMk id="5" creationId="{2E4C8729-B1F2-4B08-7C1A-C520334A4D76}"/>
          </ac:graphicFrameMkLst>
        </pc:graphicFrameChg>
      </pc:sldChg>
    </pc:docChg>
  </pc:docChgLst>
  <pc:docChgLst>
    <pc:chgData name="Seena Joseph" userId="cf2afdda-3d9d-41a3-a122-1e48d3b244a1" providerId="ADAL" clId="{90033C05-4FCE-4CE2-B8EA-95535C078668}"/>
    <pc:docChg chg="modSld">
      <pc:chgData name="Seena Joseph" userId="cf2afdda-3d9d-41a3-a122-1e48d3b244a1" providerId="ADAL" clId="{90033C05-4FCE-4CE2-B8EA-95535C078668}" dt="2024-07-17T10:21:08.828" v="3" actId="1076"/>
      <pc:docMkLst>
        <pc:docMk/>
      </pc:docMkLst>
      <pc:sldChg chg="modSp mod">
        <pc:chgData name="Seena Joseph" userId="cf2afdda-3d9d-41a3-a122-1e48d3b244a1" providerId="ADAL" clId="{90033C05-4FCE-4CE2-B8EA-95535C078668}" dt="2024-07-17T10:21:08.828" v="3" actId="1076"/>
        <pc:sldMkLst>
          <pc:docMk/>
          <pc:sldMk cId="707822582" sldId="271"/>
        </pc:sldMkLst>
        <pc:spChg chg="mod">
          <ac:chgData name="Seena Joseph" userId="cf2afdda-3d9d-41a3-a122-1e48d3b244a1" providerId="ADAL" clId="{90033C05-4FCE-4CE2-B8EA-95535C078668}" dt="2024-07-17T10:21:08.828" v="3" actId="1076"/>
          <ac:spMkLst>
            <pc:docMk/>
            <pc:sldMk cId="707822582" sldId="271"/>
            <ac:spMk id="3" creationId="{7F402D94-A25C-4805-84CF-EF61C8E9EC3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6328CF-4718-42C4-8C94-BDCF2031EF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1DBD067-8FE1-42AA-A6BE-54E7EE33AC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ZA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5D09DA-2664-47EF-BD76-A4354B2581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29F3D-45EE-4771-872E-0D0547B2C680}" type="datetimeFigureOut">
              <a:rPr lang="en-ZA" smtClean="0"/>
              <a:t>2024/09/29</a:t>
            </a:fld>
            <a:endParaRPr lang="en-ZA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705B91-088E-456E-9DC3-E155AE9E27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6086C7-EC1A-4554-93CE-3D654B497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ED008-3181-4A5B-8E8B-EDF2C8E392D2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42000310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C79DA-B09B-4D77-998A-49452962F6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2C46B4-6709-4707-BA92-6807D2E82F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ZA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47E14C-447B-46DA-8EE6-F725617C0D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29F3D-45EE-4771-872E-0D0547B2C680}" type="datetimeFigureOut">
              <a:rPr lang="en-ZA" smtClean="0"/>
              <a:t>2024/09/29</a:t>
            </a:fld>
            <a:endParaRPr lang="en-ZA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85632C-CB64-404D-A614-D1A0E77179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364D58-5B0E-46F5-AB38-72482CA771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ED008-3181-4A5B-8E8B-EDF2C8E392D2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2822819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62A3B8-6047-4EF0-B19F-3B56C9562F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558A70-EF96-4A6F-ABF1-6A840B828F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F2D141-9D02-48BF-8E75-F131CEE787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29F3D-45EE-4771-872E-0D0547B2C680}" type="datetimeFigureOut">
              <a:rPr lang="en-ZA" smtClean="0"/>
              <a:t>2024/09/29</a:t>
            </a:fld>
            <a:endParaRPr lang="en-ZA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6B69BD-68ED-4AB3-B079-C5575C80FD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6B528D-363B-4312-8A4E-0E05BA323D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ED008-3181-4A5B-8E8B-EDF2C8E392D2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25098858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6FE600-A74B-491D-916B-15C4413DE4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98218A-974A-413A-B2C4-214BB434485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ZA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2E1F41-151D-4BB0-ABF7-FA886C2ED1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ZA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D12F91-9190-4A28-ABA4-F1EF46F238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29F3D-45EE-4771-872E-0D0547B2C680}" type="datetimeFigureOut">
              <a:rPr lang="en-ZA" smtClean="0"/>
              <a:t>2024/09/29</a:t>
            </a:fld>
            <a:endParaRPr lang="en-ZA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6679E5-8885-44B8-88B4-FBE129951B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C78D1D-F800-4834-B60C-15FC3D5B4A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ED008-3181-4A5B-8E8B-EDF2C8E392D2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32912556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99C3A-F68E-49CA-8188-B04875560B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8CEB70-816E-4552-9B8F-21E5D03ECB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440EC1-F5BB-4962-B962-6FA68846E6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ZA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334F92D-94D1-4FDC-8AE8-93B2680E7C6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E0F3E0E-2DCC-4742-B844-462560E4029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ZA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30057F2-784D-433A-BF06-FCCC318324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29F3D-45EE-4771-872E-0D0547B2C680}" type="datetimeFigureOut">
              <a:rPr lang="en-ZA" smtClean="0"/>
              <a:t>2024/09/29</a:t>
            </a:fld>
            <a:endParaRPr lang="en-ZA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8F47EBE-274A-4323-8E66-6FCC8A043A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67F5FA3-1876-496E-AB44-3E45B124ED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ED008-3181-4A5B-8E8B-EDF2C8E392D2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24262931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DB238-8B71-428D-A6EB-185BE7FEBF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7A09939-C229-42D5-A6D5-3D9BCD5D8B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29F3D-45EE-4771-872E-0D0547B2C680}" type="datetimeFigureOut">
              <a:rPr lang="en-ZA" smtClean="0"/>
              <a:t>2024/09/29</a:t>
            </a:fld>
            <a:endParaRPr lang="en-ZA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EA7DC9-4C5F-4F11-BC6B-BECB78DCFD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96F031D-3AEB-4727-A042-3DB7E4346D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ED008-3181-4A5B-8E8B-EDF2C8E392D2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4877048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E94B164-56C6-4185-8A9D-D3ED37FBA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29F3D-45EE-4771-872E-0D0547B2C680}" type="datetimeFigureOut">
              <a:rPr lang="en-ZA" smtClean="0"/>
              <a:t>2024/09/29</a:t>
            </a:fld>
            <a:endParaRPr lang="en-ZA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627841A-33C0-4C03-8A9A-FEF6B1639D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B09207-9497-4C57-A86F-8F23789FF8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ED008-3181-4A5B-8E8B-EDF2C8E392D2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42120007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1099B8-CD53-4C5F-9539-DF852A6EC9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B0584A-50FC-4654-A288-DB4BE45438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ZA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9F1546-C767-4D90-A869-116FCA70F1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C302D7-0044-40E3-97C9-466152668D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29F3D-45EE-4771-872E-0D0547B2C680}" type="datetimeFigureOut">
              <a:rPr lang="en-ZA" smtClean="0"/>
              <a:t>2024/09/29</a:t>
            </a:fld>
            <a:endParaRPr lang="en-ZA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1A0355-BC40-40DD-92CB-D951DF951E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3067B1-9DA7-4AEB-95CB-EF7A5CD5F7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ED008-3181-4A5B-8E8B-EDF2C8E392D2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28807775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FE9CC2-1E37-42F9-AED0-DB60B9A544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EEE7303-A6EA-4786-83D6-7A6AFF83C68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ZA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9AF706-EAED-4158-8EC2-542D09B699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9F0051-882A-47B7-8F7C-CC04BB7987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29F3D-45EE-4771-872E-0D0547B2C680}" type="datetimeFigureOut">
              <a:rPr lang="en-ZA" smtClean="0"/>
              <a:t>2024/09/29</a:t>
            </a:fld>
            <a:endParaRPr lang="en-ZA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5F9284-31B6-4A38-A6DA-9AD0C34DA3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D19203-F888-473A-AD76-67E94A28A0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ED008-3181-4A5B-8E8B-EDF2C8E392D2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19196455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EB31BA-7DC3-48DB-B2DC-0722F46842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8BD4ADE-8B78-456C-9114-5D6ACA03305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ZA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37EBCB-D042-4736-932C-2A59EB9947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29F3D-45EE-4771-872E-0D0547B2C680}" type="datetimeFigureOut">
              <a:rPr lang="en-ZA" smtClean="0"/>
              <a:t>2024/09/29</a:t>
            </a:fld>
            <a:endParaRPr lang="en-ZA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535542-AC12-44F3-8581-7799F08D60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8CA29A-875E-401D-BB55-F52FA39128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ED008-3181-4A5B-8E8B-EDF2C8E392D2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33979529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A59EB2-C6B8-4A86-A2A2-D5E5B9E5C95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473003-D4AC-42A1-89C1-CFDB41C851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ZA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5CE174-EC94-49E7-9CD9-DF013D5E8B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29F3D-45EE-4771-872E-0D0547B2C680}" type="datetimeFigureOut">
              <a:rPr lang="en-ZA" smtClean="0"/>
              <a:t>2024/09/29</a:t>
            </a:fld>
            <a:endParaRPr lang="en-ZA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759035-3642-4254-B3E3-076C94FB70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DCE5E1-0423-4874-BD26-FCA97589F9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ED008-3181-4A5B-8E8B-EDF2C8E392D2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30277632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A6BBCA6-FA55-44C6-9FE5-5C92812637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40EA97-895D-4999-830D-58B6716873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ZA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CCD468-6010-4DC6-B946-00B1FEEDA7A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829F3D-45EE-4771-872E-0D0547B2C680}" type="datetimeFigureOut">
              <a:rPr lang="en-ZA" smtClean="0"/>
              <a:t>2024/09/29</a:t>
            </a:fld>
            <a:endParaRPr lang="en-ZA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6A4147-3C7D-44F1-856C-194ECED8B5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ZA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698E53-6C18-4DC7-8B43-A049B3F87A8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2ED008-3181-4A5B-8E8B-EDF2C8E392D2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7188659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FF99">
            <a:alpha val="1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DED184-F360-49BF-86E1-6E9675A552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9041" y="2623930"/>
            <a:ext cx="10238474" cy="1732917"/>
          </a:xfrm>
        </p:spPr>
        <p:txBody>
          <a:bodyPr>
            <a:normAutofit fontScale="90000"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Artificial Intelligence and Machine Learning  : </a:t>
            </a:r>
            <a:r>
              <a:rPr lang="en-US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ACCA6011</a:t>
            </a:r>
            <a:endParaRPr lang="en-ZA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5259F4-DC54-4729-9A5B-79D2058AD0E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3341" y="5251543"/>
            <a:ext cx="9144000" cy="733425"/>
          </a:xfrm>
        </p:spPr>
        <p:txBody>
          <a:bodyPr>
            <a:normAutofit/>
          </a:bodyPr>
          <a:lstStyle/>
          <a:p>
            <a:pPr algn="r"/>
            <a:r>
              <a:rPr lang="en-ZA" dirty="0" err="1"/>
              <a:t>Dr.</a:t>
            </a:r>
            <a:r>
              <a:rPr lang="en-ZA" dirty="0"/>
              <a:t> Seena Joseph</a:t>
            </a:r>
          </a:p>
        </p:txBody>
      </p:sp>
      <p:pic>
        <p:nvPicPr>
          <p:cNvPr id="4" name="Picture 2" descr="https://bernardmarr.com/img/What%20is%20an%20Artificial%20Neural%20Networks.jpg">
            <a:extLst>
              <a:ext uri="{FF2B5EF4-FFF2-40B4-BE49-F238E27FC236}">
                <a16:creationId xmlns:a16="http://schemas.microsoft.com/office/drawing/2014/main" id="{0D37C78C-04C4-49E4-BD2A-AE1FEA9629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588163" cy="1846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81965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A7FFDB"/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37D5A6-CDD9-46DD-B270-785544535C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ZA" sz="3600" b="1" dirty="0"/>
              <a:t>Content 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02D94-A25C-4805-84CF-EF61C8E9EC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Introduction to AI </a:t>
            </a:r>
            <a:r>
              <a:rPr lang="en-US" dirty="0">
                <a:solidFill>
                  <a:srgbClr val="CD0398"/>
                </a:solidFill>
              </a:rPr>
              <a:t>[Lecture 1]</a:t>
            </a:r>
          </a:p>
          <a:p>
            <a:r>
              <a:rPr lang="en-US" dirty="0"/>
              <a:t>Probability and statistics for AI  </a:t>
            </a:r>
            <a:r>
              <a:rPr lang="en-US" dirty="0">
                <a:solidFill>
                  <a:srgbClr val="CD0398"/>
                </a:solidFill>
              </a:rPr>
              <a:t>[Lecture 2]</a:t>
            </a:r>
            <a:endParaRPr lang="en-US" dirty="0"/>
          </a:p>
          <a:p>
            <a:r>
              <a:rPr lang="en-US" dirty="0"/>
              <a:t>Decision making for AI agents </a:t>
            </a:r>
            <a:r>
              <a:rPr lang="en-US" dirty="0">
                <a:solidFill>
                  <a:srgbClr val="CD0398"/>
                </a:solidFill>
              </a:rPr>
              <a:t>[Lecture 3 and 4]</a:t>
            </a:r>
            <a:endParaRPr lang="en-US" dirty="0"/>
          </a:p>
          <a:p>
            <a:pPr lvl="1"/>
            <a:r>
              <a:rPr lang="en-US" dirty="0"/>
              <a:t>Fuzzy logic</a:t>
            </a:r>
          </a:p>
          <a:p>
            <a:r>
              <a:rPr lang="en-US" dirty="0"/>
              <a:t>Decision Trees and Search Algorithms  </a:t>
            </a:r>
            <a:r>
              <a:rPr lang="en-US" dirty="0">
                <a:solidFill>
                  <a:srgbClr val="CD0398"/>
                </a:solidFill>
              </a:rPr>
              <a:t>[Lecture 5 and 6]</a:t>
            </a:r>
            <a:endParaRPr lang="en-US" dirty="0"/>
          </a:p>
          <a:p>
            <a:pPr lvl="1"/>
            <a:r>
              <a:rPr lang="en-US" dirty="0"/>
              <a:t>Decision tree</a:t>
            </a:r>
          </a:p>
          <a:p>
            <a:pPr lvl="1"/>
            <a:r>
              <a:rPr lang="en-US" dirty="0"/>
              <a:t>Example: DFS, BFS</a:t>
            </a:r>
          </a:p>
          <a:p>
            <a:pPr lvl="1"/>
            <a:r>
              <a:rPr lang="en-US" dirty="0"/>
              <a:t>Example: Heuristic Search, A* Algorithm</a:t>
            </a:r>
          </a:p>
          <a:p>
            <a:pPr lvl="1"/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ZA" dirty="0"/>
          </a:p>
          <a:p>
            <a:endParaRPr lang="en-ZA" dirty="0"/>
          </a:p>
        </p:txBody>
      </p:sp>
    </p:spTree>
    <p:extLst>
      <p:ext uri="{BB962C8B-B14F-4D97-AF65-F5344CB8AC3E}">
        <p14:creationId xmlns:p14="http://schemas.microsoft.com/office/powerpoint/2010/main" val="12136122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A7FFDB"/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37D5A6-CDD9-46DD-B270-785544535C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ZA" sz="3600" b="1" dirty="0"/>
              <a:t>Content 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02D94-A25C-4805-84CF-EF61C8E9EC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3657" y="1368425"/>
            <a:ext cx="10515600" cy="4351338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Local Search Algorithms </a:t>
            </a:r>
            <a:r>
              <a:rPr lang="en-US" dirty="0">
                <a:solidFill>
                  <a:srgbClr val="CD0398"/>
                </a:solidFill>
              </a:rPr>
              <a:t>[Lecture 7 and 8]</a:t>
            </a:r>
            <a:endParaRPr lang="en-US" dirty="0"/>
          </a:p>
          <a:p>
            <a:pPr lvl="1"/>
            <a:r>
              <a:rPr lang="en-US" dirty="0"/>
              <a:t>Hill climbing</a:t>
            </a:r>
          </a:p>
          <a:p>
            <a:pPr lvl="1"/>
            <a:r>
              <a:rPr lang="en-US" dirty="0"/>
              <a:t>Genetic algorithm and applications</a:t>
            </a:r>
          </a:p>
          <a:p>
            <a:r>
              <a:rPr lang="en-US" dirty="0"/>
              <a:t>Optimization Techniques </a:t>
            </a:r>
            <a:r>
              <a:rPr lang="en-US" dirty="0">
                <a:solidFill>
                  <a:srgbClr val="CD0398"/>
                </a:solidFill>
              </a:rPr>
              <a:t>[Lecture 9]</a:t>
            </a:r>
            <a:endParaRPr lang="en-US" dirty="0"/>
          </a:p>
          <a:p>
            <a:pPr lvl="1"/>
            <a:r>
              <a:rPr lang="en-US" dirty="0"/>
              <a:t>Optimization problem in AI</a:t>
            </a:r>
          </a:p>
          <a:p>
            <a:pPr lvl="1"/>
            <a:r>
              <a:rPr lang="en-US" dirty="0"/>
              <a:t>Techniques for solving optimization problems</a:t>
            </a:r>
          </a:p>
          <a:p>
            <a:r>
              <a:rPr lang="en-US" dirty="0"/>
              <a:t>Introduction to Machine Learning  </a:t>
            </a:r>
            <a:r>
              <a:rPr lang="en-US" dirty="0">
                <a:solidFill>
                  <a:srgbClr val="CD0398"/>
                </a:solidFill>
              </a:rPr>
              <a:t>[Lecture 10]</a:t>
            </a:r>
          </a:p>
          <a:p>
            <a:pPr lvl="1"/>
            <a:r>
              <a:rPr lang="en-US" dirty="0"/>
              <a:t>Definition: Types of ML</a:t>
            </a:r>
          </a:p>
          <a:p>
            <a:pPr lvl="1"/>
            <a:r>
              <a:rPr lang="en-US" dirty="0"/>
              <a:t>Overview: Application of ML</a:t>
            </a:r>
          </a:p>
          <a:p>
            <a:r>
              <a:rPr lang="en-US" dirty="0"/>
              <a:t>Supervised Learning </a:t>
            </a:r>
            <a:r>
              <a:rPr lang="en-US" dirty="0">
                <a:solidFill>
                  <a:srgbClr val="CD0398"/>
                </a:solidFill>
              </a:rPr>
              <a:t>[Lecture 11 and 12]</a:t>
            </a:r>
          </a:p>
          <a:p>
            <a:pPr lvl="1"/>
            <a:r>
              <a:rPr lang="en-US" dirty="0"/>
              <a:t>Introduction to</a:t>
            </a:r>
            <a:r>
              <a:rPr lang="en-US" dirty="0">
                <a:solidFill>
                  <a:srgbClr val="CD0398"/>
                </a:solidFill>
              </a:rPr>
              <a:t> </a:t>
            </a:r>
            <a:r>
              <a:rPr lang="en-US" dirty="0"/>
              <a:t>supervised learning </a:t>
            </a:r>
          </a:p>
          <a:p>
            <a:pPr lvl="1"/>
            <a:r>
              <a:rPr lang="en-US" dirty="0"/>
              <a:t>Common algorithms LR, Decision Trees</a:t>
            </a:r>
          </a:p>
          <a:p>
            <a:endParaRPr lang="en-US" dirty="0"/>
          </a:p>
          <a:p>
            <a:pPr lvl="1"/>
            <a:endParaRPr lang="en-US" dirty="0"/>
          </a:p>
          <a:p>
            <a:pPr lvl="2"/>
            <a:endParaRPr lang="en-US" dirty="0"/>
          </a:p>
          <a:p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ZA" dirty="0"/>
          </a:p>
          <a:p>
            <a:endParaRPr lang="en-ZA" dirty="0"/>
          </a:p>
        </p:txBody>
      </p:sp>
    </p:spTree>
    <p:extLst>
      <p:ext uri="{BB962C8B-B14F-4D97-AF65-F5344CB8AC3E}">
        <p14:creationId xmlns:p14="http://schemas.microsoft.com/office/powerpoint/2010/main" val="7078225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A7FFDB"/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37D5A6-CDD9-46DD-B270-785544535C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ZA" sz="3600" b="1" dirty="0"/>
              <a:t>Content 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02D94-A25C-4805-84CF-EF61C8E9EC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Unsupervised Learning </a:t>
            </a:r>
            <a:r>
              <a:rPr lang="en-US" dirty="0">
                <a:solidFill>
                  <a:srgbClr val="CD0398"/>
                </a:solidFill>
              </a:rPr>
              <a:t>[Lecture 13 and 14]</a:t>
            </a:r>
          </a:p>
          <a:p>
            <a:pPr lvl="1"/>
            <a:r>
              <a:rPr lang="en-US" dirty="0"/>
              <a:t>Introduction to</a:t>
            </a:r>
            <a:r>
              <a:rPr lang="en-US" dirty="0">
                <a:solidFill>
                  <a:srgbClr val="CD0398"/>
                </a:solidFill>
              </a:rPr>
              <a:t> </a:t>
            </a:r>
            <a:r>
              <a:rPr lang="en-US" dirty="0"/>
              <a:t>unsupervised learning </a:t>
            </a:r>
          </a:p>
          <a:p>
            <a:pPr lvl="1"/>
            <a:r>
              <a:rPr lang="en-US" dirty="0"/>
              <a:t>Clustering algorithm - K Means</a:t>
            </a:r>
          </a:p>
          <a:p>
            <a:r>
              <a:rPr lang="en-US" dirty="0"/>
              <a:t>Classification Algorithms </a:t>
            </a:r>
            <a:r>
              <a:rPr lang="en-US" dirty="0">
                <a:solidFill>
                  <a:srgbClr val="CD0398"/>
                </a:solidFill>
              </a:rPr>
              <a:t>[Lecture 15 and 16]</a:t>
            </a:r>
            <a:endParaRPr lang="en-US" dirty="0"/>
          </a:p>
          <a:p>
            <a:pPr lvl="1"/>
            <a:r>
              <a:rPr lang="en-US" dirty="0"/>
              <a:t>Naïve Bayes classifier</a:t>
            </a:r>
          </a:p>
          <a:p>
            <a:pPr lvl="1"/>
            <a:r>
              <a:rPr lang="en-US" dirty="0"/>
              <a:t>Example: SVM, KNN	</a:t>
            </a:r>
          </a:p>
          <a:p>
            <a:r>
              <a:rPr lang="en-US" dirty="0"/>
              <a:t>Introduction to Neural networks [</a:t>
            </a:r>
            <a:r>
              <a:rPr lang="en-US" dirty="0">
                <a:solidFill>
                  <a:srgbClr val="CD0398"/>
                </a:solidFill>
              </a:rPr>
              <a:t>Lecture 17 and 18]</a:t>
            </a:r>
            <a:endParaRPr lang="en-US" dirty="0"/>
          </a:p>
          <a:p>
            <a:pPr lvl="1"/>
            <a:r>
              <a:rPr lang="en-US" dirty="0"/>
              <a:t>ANN</a:t>
            </a:r>
          </a:p>
          <a:p>
            <a:pPr lvl="1"/>
            <a:r>
              <a:rPr lang="en-US" dirty="0"/>
              <a:t>Basic concepts and Architecture </a:t>
            </a:r>
          </a:p>
          <a:p>
            <a:r>
              <a:rPr lang="en-US" dirty="0"/>
              <a:t>Responsible AI  [</a:t>
            </a:r>
            <a:r>
              <a:rPr lang="en-US" dirty="0">
                <a:solidFill>
                  <a:srgbClr val="CD0398"/>
                </a:solidFill>
              </a:rPr>
              <a:t>Lecture 19]</a:t>
            </a:r>
          </a:p>
          <a:p>
            <a:endParaRPr lang="en-US" dirty="0">
              <a:solidFill>
                <a:srgbClr val="CD0398"/>
              </a:solidFill>
            </a:endParaRPr>
          </a:p>
          <a:p>
            <a:endParaRPr lang="en-US" dirty="0"/>
          </a:p>
          <a:p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2"/>
            <a:endParaRPr lang="en-US" dirty="0"/>
          </a:p>
          <a:p>
            <a:endParaRPr lang="en-US" dirty="0"/>
          </a:p>
          <a:p>
            <a:pPr lvl="1"/>
            <a:endParaRPr lang="en-US" dirty="0"/>
          </a:p>
          <a:p>
            <a:pPr lvl="2"/>
            <a:endParaRPr lang="en-US" dirty="0"/>
          </a:p>
          <a:p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ZA" dirty="0"/>
          </a:p>
          <a:p>
            <a:endParaRPr lang="en-ZA" dirty="0"/>
          </a:p>
        </p:txBody>
      </p:sp>
    </p:spTree>
    <p:extLst>
      <p:ext uri="{BB962C8B-B14F-4D97-AF65-F5344CB8AC3E}">
        <p14:creationId xmlns:p14="http://schemas.microsoft.com/office/powerpoint/2010/main" val="24285529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A7FFDB"/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37D5A6-CDD9-46DD-B270-785544535C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09518"/>
          </a:xfrm>
        </p:spPr>
        <p:txBody>
          <a:bodyPr>
            <a:normAutofit fontScale="90000"/>
          </a:bodyPr>
          <a:lstStyle/>
          <a:p>
            <a:r>
              <a:rPr lang="en-ZA" sz="3600" b="1" dirty="0"/>
              <a:t>Lecture  Schedule 	                               </a:t>
            </a:r>
            <a:r>
              <a:rPr lang="en-ZA" sz="3600" b="1"/>
              <a:t>Assessment Schedule </a:t>
            </a:r>
            <a:endParaRPr lang="en-ZA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02D94-A25C-4805-84CF-EF61C8E9EC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2"/>
            <a:endParaRPr lang="en-US" dirty="0"/>
          </a:p>
          <a:p>
            <a:endParaRPr lang="en-US" dirty="0"/>
          </a:p>
          <a:p>
            <a:pPr lvl="1"/>
            <a:endParaRPr lang="en-US" dirty="0"/>
          </a:p>
          <a:p>
            <a:pPr lvl="2"/>
            <a:endParaRPr lang="en-US" dirty="0"/>
          </a:p>
          <a:p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ZA" dirty="0"/>
          </a:p>
          <a:p>
            <a:endParaRPr lang="en-ZA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1D01A51-7DBE-B091-AD5E-ECEECF83F75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6330381"/>
              </p:ext>
            </p:extLst>
          </p:nvPr>
        </p:nvGraphicFramePr>
        <p:xfrm>
          <a:off x="899492" y="995258"/>
          <a:ext cx="6301408" cy="4853921"/>
        </p:xfrm>
        <a:graphic>
          <a:graphicData uri="http://schemas.openxmlformats.org/drawingml/2006/table">
            <a:tbl>
              <a:tblPr firstRow="1" bandRow="1">
                <a:solidFill>
                  <a:srgbClr val="A7FFDB"/>
                </a:solidFill>
                <a:tableStyleId>{93296810-A885-4BE3-A3E7-6D5BEEA58F35}</a:tableStyleId>
              </a:tblPr>
              <a:tblGrid>
                <a:gridCol w="1554347">
                  <a:extLst>
                    <a:ext uri="{9D8B030D-6E8A-4147-A177-3AD203B41FA5}">
                      <a16:colId xmlns:a16="http://schemas.microsoft.com/office/drawing/2014/main" val="592424689"/>
                    </a:ext>
                  </a:extLst>
                </a:gridCol>
                <a:gridCol w="4747061">
                  <a:extLst>
                    <a:ext uri="{9D8B030D-6E8A-4147-A177-3AD203B41FA5}">
                      <a16:colId xmlns:a16="http://schemas.microsoft.com/office/drawing/2014/main" val="1378090643"/>
                    </a:ext>
                  </a:extLst>
                </a:gridCol>
              </a:tblGrid>
              <a:tr h="337149"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Date 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Content 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33447797"/>
                  </a:ext>
                </a:extLst>
              </a:tr>
              <a:tr h="532850">
                <a:tc>
                  <a:txBody>
                    <a:bodyPr/>
                    <a:lstStyle/>
                    <a:p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of Sep 30</a:t>
                      </a:r>
                      <a:r>
                        <a:rPr lang="en-GB" sz="1200" b="1" baseline="30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</a:t>
                      </a:r>
                      <a:endParaRPr lang="en-GB" sz="12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F9E3FD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Introduction to AI  [Lecture 1]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Probability and statistics for AI  </a:t>
                      </a:r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[Lecture 2]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07403047"/>
                  </a:ext>
                </a:extLst>
              </a:tr>
              <a:tr h="53285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of Oct 7</a:t>
                      </a:r>
                      <a:r>
                        <a:rPr lang="en-GB" sz="1200" b="1" baseline="30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</a:t>
                      </a:r>
                      <a:endParaRPr lang="en-GB" sz="12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F9E3FD"/>
                    </a:solidFill>
                  </a:tcPr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Decision making for AI </a:t>
                      </a:r>
                      <a:r>
                        <a:rPr lang="en-GB" sz="1200" b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[Lecture 3, </a:t>
                      </a:r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4] 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71957304"/>
                  </a:ext>
                </a:extLst>
              </a:tr>
              <a:tr h="37969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of Oct 14</a:t>
                      </a:r>
                      <a:r>
                        <a:rPr lang="en-GB" sz="1200" b="1" baseline="30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</a:t>
                      </a:r>
                      <a:endParaRPr lang="en-GB" sz="12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F9E3FD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Decision Trees and Search Algorithms  </a:t>
                      </a:r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[Lecture 5 , 6]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30337504"/>
                  </a:ext>
                </a:extLst>
              </a:tr>
              <a:tr h="31567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of Oct 21</a:t>
                      </a:r>
                      <a:r>
                        <a:rPr lang="en-GB" sz="1200" b="1" baseline="30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</a:t>
                      </a:r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Local search Algorithms 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[Lecture 7 , 8]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03828256"/>
                  </a:ext>
                </a:extLst>
              </a:tr>
              <a:tr h="50572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of Oct 28</a:t>
                      </a:r>
                      <a:r>
                        <a:rPr lang="en-GB" sz="1200" b="1" baseline="30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</a:t>
                      </a:r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Optimization Techniques [Lecture 9]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Introduction to Machine Learning </a:t>
                      </a:r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[Lecture 10]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93752986"/>
                  </a:ext>
                </a:extLst>
              </a:tr>
              <a:tr h="37647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of Nov 4</a:t>
                      </a:r>
                      <a:r>
                        <a:rPr lang="en-GB" sz="1200" b="1" baseline="30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</a:t>
                      </a:r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Reading Week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42403933"/>
                  </a:ext>
                </a:extLst>
              </a:tr>
              <a:tr h="33407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of Nov 11</a:t>
                      </a:r>
                      <a:r>
                        <a:rPr lang="en-GB" sz="1200" b="1" baseline="30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</a:t>
                      </a:r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Supervised learning [Lecture 11, 12]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9120705"/>
                  </a:ext>
                </a:extLst>
              </a:tr>
              <a:tr h="31971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of Nov 18</a:t>
                      </a:r>
                      <a:r>
                        <a:rPr lang="en-GB" sz="1200" b="1" baseline="30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</a:t>
                      </a:r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Unsupervised learning [Lecture 13, 14]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66726863"/>
                  </a:ext>
                </a:extLst>
              </a:tr>
              <a:tr h="35471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of Nov 25</a:t>
                      </a:r>
                      <a:r>
                        <a:rPr lang="en-GB" sz="1200" b="1" baseline="30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</a:t>
                      </a:r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Classification Algorithms [Lecture 15, 16]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04358318"/>
                  </a:ext>
                </a:extLst>
              </a:tr>
              <a:tr h="34751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1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Week of Dec 2</a:t>
                      </a:r>
                      <a:r>
                        <a:rPr lang="en-GB" sz="1200" b="1" kern="1200" baseline="30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nd</a:t>
                      </a:r>
                      <a:r>
                        <a:rPr lang="en-GB" sz="1200" b="1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Introduction to Neural networks [Lecture 17, 18]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8830848"/>
                  </a:ext>
                </a:extLst>
              </a:tr>
              <a:tr h="51749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1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Week of Dec 9</a:t>
                      </a:r>
                      <a:r>
                        <a:rPr lang="en-GB" sz="1200" b="1" kern="1200" baseline="30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th</a:t>
                      </a:r>
                      <a:r>
                        <a:rPr lang="en-GB" sz="1200" b="1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Responsible AI [Lecture 19]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Revision [Lecture 20]</a:t>
                      </a:r>
                    </a:p>
                  </a:txBody>
                  <a:tcPr>
                    <a:solidFill>
                      <a:srgbClr val="F9E3F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54668176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E4C8729-B1F2-4B08-7C1A-C520334A4D7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9178341"/>
              </p:ext>
            </p:extLst>
          </p:nvPr>
        </p:nvGraphicFramePr>
        <p:xfrm>
          <a:off x="7419560" y="973491"/>
          <a:ext cx="3872948" cy="12582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65414">
                  <a:extLst>
                    <a:ext uri="{9D8B030D-6E8A-4147-A177-3AD203B41FA5}">
                      <a16:colId xmlns:a16="http://schemas.microsoft.com/office/drawing/2014/main" val="2322896643"/>
                    </a:ext>
                  </a:extLst>
                </a:gridCol>
                <a:gridCol w="2307534">
                  <a:extLst>
                    <a:ext uri="{9D8B030D-6E8A-4147-A177-3AD203B41FA5}">
                      <a16:colId xmlns:a16="http://schemas.microsoft.com/office/drawing/2014/main" val="3834093017"/>
                    </a:ext>
                  </a:extLst>
                </a:gridCol>
              </a:tblGrid>
              <a:tr h="300969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C00000"/>
                          </a:solidFill>
                        </a:rPr>
                        <a:t>Assessment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C00000"/>
                          </a:solidFill>
                        </a:rPr>
                        <a:t>Date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11458208"/>
                  </a:ext>
                </a:extLst>
              </a:tr>
              <a:tr h="300969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C00000"/>
                          </a:solidFill>
                        </a:rPr>
                        <a:t>Assignment 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C00000"/>
                          </a:solidFill>
                        </a:rPr>
                        <a:t>Week of Dec 9</a:t>
                      </a:r>
                      <a:r>
                        <a:rPr lang="en-GB" baseline="30000" dirty="0">
                          <a:solidFill>
                            <a:srgbClr val="C00000"/>
                          </a:solidFill>
                        </a:rPr>
                        <a:t>th</a:t>
                      </a:r>
                      <a:r>
                        <a:rPr lang="en-GB" dirty="0">
                          <a:solidFill>
                            <a:srgbClr val="C00000"/>
                          </a:solidFill>
                        </a:rPr>
                        <a:t> . 2024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07528945"/>
                  </a:ext>
                </a:extLst>
              </a:tr>
              <a:tr h="526696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C00000"/>
                          </a:solidFill>
                        </a:rPr>
                        <a:t>Exam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C00000"/>
                          </a:solidFill>
                        </a:rPr>
                        <a:t>Week of Jan 6</a:t>
                      </a:r>
                      <a:r>
                        <a:rPr lang="en-GB" baseline="30000" dirty="0">
                          <a:solidFill>
                            <a:srgbClr val="C00000"/>
                          </a:solidFill>
                        </a:rPr>
                        <a:t>th</a:t>
                      </a:r>
                      <a:r>
                        <a:rPr lang="en-GB" dirty="0">
                          <a:solidFill>
                            <a:srgbClr val="C00000"/>
                          </a:solidFill>
                        </a:rPr>
                        <a:t> , 2025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1499978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488541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10389</TotalTime>
  <Words>368</Words>
  <Application>Microsoft Office PowerPoint</Application>
  <PresentationFormat>Widescreen</PresentationFormat>
  <Paragraphs>106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Calibri Light</vt:lpstr>
      <vt:lpstr>Times New Roman</vt:lpstr>
      <vt:lpstr>Office Theme</vt:lpstr>
      <vt:lpstr>Artificial Intelligence and Machine Learning  : ACCA6011</vt:lpstr>
      <vt:lpstr>Content  </vt:lpstr>
      <vt:lpstr>Content  </vt:lpstr>
      <vt:lpstr>Content  </vt:lpstr>
      <vt:lpstr>Lecture  Schedule                                 Assessment Schedule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Building an Artificial Neural Network  in Python</dc:title>
  <dc:creator>Seena Joseph</dc:creator>
  <cp:lastModifiedBy>Seena Joseph</cp:lastModifiedBy>
  <cp:revision>95</cp:revision>
  <dcterms:created xsi:type="dcterms:W3CDTF">2023-06-28T20:41:52Z</dcterms:created>
  <dcterms:modified xsi:type="dcterms:W3CDTF">2024-09-29T20:18:02Z</dcterms:modified>
</cp:coreProperties>
</file>