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notesMasterIdLst>
    <p:notesMasterId r:id="rId27"/>
  </p:notesMasterIdLst>
  <p:sldIdLst>
    <p:sldId id="276" r:id="rId2"/>
    <p:sldId id="277" r:id="rId3"/>
    <p:sldId id="256" r:id="rId4"/>
    <p:sldId id="279" r:id="rId5"/>
    <p:sldId id="280" r:id="rId6"/>
    <p:sldId id="267" r:id="rId7"/>
    <p:sldId id="266" r:id="rId8"/>
    <p:sldId id="265" r:id="rId9"/>
    <p:sldId id="287" r:id="rId10"/>
    <p:sldId id="288" r:id="rId11"/>
    <p:sldId id="269" r:id="rId12"/>
    <p:sldId id="270" r:id="rId13"/>
    <p:sldId id="271" r:id="rId14"/>
    <p:sldId id="285" r:id="rId15"/>
    <p:sldId id="286" r:id="rId16"/>
    <p:sldId id="274" r:id="rId17"/>
    <p:sldId id="282" r:id="rId18"/>
    <p:sldId id="275" r:id="rId19"/>
    <p:sldId id="283" r:id="rId20"/>
    <p:sldId id="264" r:id="rId21"/>
    <p:sldId id="257" r:id="rId22"/>
    <p:sldId id="258" r:id="rId23"/>
    <p:sldId id="284" r:id="rId24"/>
    <p:sldId id="259" r:id="rId25"/>
    <p:sldId id="28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FBC3C3-661D-4584-9412-140F7E5F25FA}" v="65" dt="2023-07-26T19:46:16.3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301" autoAdjust="0"/>
  </p:normalViewPr>
  <p:slideViewPr>
    <p:cSldViewPr snapToGrid="0">
      <p:cViewPr varScale="1">
        <p:scale>
          <a:sx n="44" d="100"/>
          <a:sy n="44" d="100"/>
        </p:scale>
        <p:origin x="152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udmila Diacov" userId="af9e0c9654fc0a8c" providerId="LiveId" clId="{B2FBC3C3-661D-4584-9412-140F7E5F25FA}"/>
    <pc:docChg chg="undo redo custSel addSld delSld modSld">
      <pc:chgData name="Liudmila Diacov" userId="af9e0c9654fc0a8c" providerId="LiveId" clId="{B2FBC3C3-661D-4584-9412-140F7E5F25FA}" dt="2023-07-26T20:13:22.476" v="1952" actId="20577"/>
      <pc:docMkLst>
        <pc:docMk/>
      </pc:docMkLst>
      <pc:sldChg chg="modSp mod modNotesTx">
        <pc:chgData name="Liudmila Diacov" userId="af9e0c9654fc0a8c" providerId="LiveId" clId="{B2FBC3C3-661D-4584-9412-140F7E5F25FA}" dt="2023-07-26T16:18:09.113" v="1564" actId="20577"/>
        <pc:sldMkLst>
          <pc:docMk/>
          <pc:sldMk cId="2928017029" sldId="256"/>
        </pc:sldMkLst>
        <pc:spChg chg="mod">
          <ac:chgData name="Liudmila Diacov" userId="af9e0c9654fc0a8c" providerId="LiveId" clId="{B2FBC3C3-661D-4584-9412-140F7E5F25FA}" dt="2023-07-25T12:44:47.049" v="1392" actId="1076"/>
          <ac:spMkLst>
            <pc:docMk/>
            <pc:sldMk cId="2928017029" sldId="256"/>
            <ac:spMk id="4" creationId="{A52D6925-D31C-06D0-49E4-5D409ACA9789}"/>
          </ac:spMkLst>
        </pc:spChg>
        <pc:spChg chg="mod">
          <ac:chgData name="Liudmila Diacov" userId="af9e0c9654fc0a8c" providerId="LiveId" clId="{B2FBC3C3-661D-4584-9412-140F7E5F25FA}" dt="2023-07-25T14:56:21.549" v="1420" actId="20577"/>
          <ac:spMkLst>
            <pc:docMk/>
            <pc:sldMk cId="2928017029" sldId="256"/>
            <ac:spMk id="42" creationId="{F103E259-4671-DF88-A1CD-C7285B0D035E}"/>
          </ac:spMkLst>
        </pc:spChg>
      </pc:sldChg>
      <pc:sldChg chg="modSp mod">
        <pc:chgData name="Liudmila Diacov" userId="af9e0c9654fc0a8c" providerId="LiveId" clId="{B2FBC3C3-661D-4584-9412-140F7E5F25FA}" dt="2023-07-25T12:48:39.022" v="1415" actId="14100"/>
        <pc:sldMkLst>
          <pc:docMk/>
          <pc:sldMk cId="1421092274" sldId="257"/>
        </pc:sldMkLst>
        <pc:spChg chg="mod">
          <ac:chgData name="Liudmila Diacov" userId="af9e0c9654fc0a8c" providerId="LiveId" clId="{B2FBC3C3-661D-4584-9412-140F7E5F25FA}" dt="2023-07-25T12:48:16.863" v="1413" actId="14100"/>
          <ac:spMkLst>
            <pc:docMk/>
            <pc:sldMk cId="1421092274" sldId="257"/>
            <ac:spMk id="2" creationId="{52271F2B-0D7B-1BE0-7474-55F5D1AF0B10}"/>
          </ac:spMkLst>
        </pc:spChg>
        <pc:picChg chg="mod">
          <ac:chgData name="Liudmila Diacov" userId="af9e0c9654fc0a8c" providerId="LiveId" clId="{B2FBC3C3-661D-4584-9412-140F7E5F25FA}" dt="2023-07-25T12:48:39.022" v="1415" actId="14100"/>
          <ac:picMkLst>
            <pc:docMk/>
            <pc:sldMk cId="1421092274" sldId="257"/>
            <ac:picMk id="5" creationId="{FC9AE17F-CACB-FFED-77E3-FA768655CDEF}"/>
          </ac:picMkLst>
        </pc:picChg>
      </pc:sldChg>
      <pc:sldChg chg="modSp mod">
        <pc:chgData name="Liudmila Diacov" userId="af9e0c9654fc0a8c" providerId="LiveId" clId="{B2FBC3C3-661D-4584-9412-140F7E5F25FA}" dt="2023-07-26T16:49:22.445" v="1898" actId="113"/>
        <pc:sldMkLst>
          <pc:docMk/>
          <pc:sldMk cId="3843451419" sldId="259"/>
        </pc:sldMkLst>
        <pc:spChg chg="mod">
          <ac:chgData name="Liudmila Diacov" userId="af9e0c9654fc0a8c" providerId="LiveId" clId="{B2FBC3C3-661D-4584-9412-140F7E5F25FA}" dt="2023-07-23T21:26:30.387" v="494" actId="113"/>
          <ac:spMkLst>
            <pc:docMk/>
            <pc:sldMk cId="3843451419" sldId="259"/>
            <ac:spMk id="5" creationId="{A6E90C7E-D8C4-65CA-0F18-521D853A34FE}"/>
          </ac:spMkLst>
        </pc:spChg>
        <pc:spChg chg="mod">
          <ac:chgData name="Liudmila Diacov" userId="af9e0c9654fc0a8c" providerId="LiveId" clId="{B2FBC3C3-661D-4584-9412-140F7E5F25FA}" dt="2023-07-26T16:49:22.445" v="1898" actId="113"/>
          <ac:spMkLst>
            <pc:docMk/>
            <pc:sldMk cId="3843451419" sldId="259"/>
            <ac:spMk id="6" creationId="{61A5658E-DF33-64DD-0760-98549EDE6EB6}"/>
          </ac:spMkLst>
        </pc:spChg>
      </pc:sldChg>
      <pc:sldChg chg="modSp mod">
        <pc:chgData name="Liudmila Diacov" userId="af9e0c9654fc0a8c" providerId="LiveId" clId="{B2FBC3C3-661D-4584-9412-140F7E5F25FA}" dt="2023-07-25T12:33:21.705" v="1162" actId="122"/>
        <pc:sldMkLst>
          <pc:docMk/>
          <pc:sldMk cId="3175244362" sldId="264"/>
        </pc:sldMkLst>
        <pc:spChg chg="mod">
          <ac:chgData name="Liudmila Diacov" userId="af9e0c9654fc0a8c" providerId="LiveId" clId="{B2FBC3C3-661D-4584-9412-140F7E5F25FA}" dt="2023-07-25T12:33:21.705" v="1162" actId="122"/>
          <ac:spMkLst>
            <pc:docMk/>
            <pc:sldMk cId="3175244362" sldId="264"/>
            <ac:spMk id="2" creationId="{F993265D-D286-13F4-AA05-99F98DE8B873}"/>
          </ac:spMkLst>
        </pc:spChg>
      </pc:sldChg>
      <pc:sldChg chg="modSp modNotesTx">
        <pc:chgData name="Liudmila Diacov" userId="af9e0c9654fc0a8c" providerId="LiveId" clId="{B2FBC3C3-661D-4584-9412-140F7E5F25FA}" dt="2023-07-25T12:39:56.554" v="1388" actId="20577"/>
        <pc:sldMkLst>
          <pc:docMk/>
          <pc:sldMk cId="3871891725" sldId="265"/>
        </pc:sldMkLst>
        <pc:spChg chg="mod">
          <ac:chgData name="Liudmila Diacov" userId="af9e0c9654fc0a8c" providerId="LiveId" clId="{B2FBC3C3-661D-4584-9412-140F7E5F25FA}" dt="2023-07-24T15:41:38.042" v="583" actId="20577"/>
          <ac:spMkLst>
            <pc:docMk/>
            <pc:sldMk cId="3871891725" sldId="265"/>
            <ac:spMk id="2" creationId="{2C11E0AA-AD74-895A-1E22-971793B70E83}"/>
          </ac:spMkLst>
        </pc:spChg>
        <pc:graphicFrameChg chg="mod">
          <ac:chgData name="Liudmila Diacov" userId="af9e0c9654fc0a8c" providerId="LiveId" clId="{B2FBC3C3-661D-4584-9412-140F7E5F25FA}" dt="2023-07-25T12:39:56.554" v="1388" actId="20577"/>
          <ac:graphicFrameMkLst>
            <pc:docMk/>
            <pc:sldMk cId="3871891725" sldId="265"/>
            <ac:graphicFrameMk id="14" creationId="{37C05D79-BFDF-004E-7EB3-85178D140AE3}"/>
          </ac:graphicFrameMkLst>
        </pc:graphicFrameChg>
      </pc:sldChg>
      <pc:sldChg chg="modSp mod modNotesTx">
        <pc:chgData name="Liudmila Diacov" userId="af9e0c9654fc0a8c" providerId="LiveId" clId="{B2FBC3C3-661D-4584-9412-140F7E5F25FA}" dt="2023-07-25T16:18:35.867" v="1468" actId="113"/>
        <pc:sldMkLst>
          <pc:docMk/>
          <pc:sldMk cId="742144517" sldId="266"/>
        </pc:sldMkLst>
        <pc:spChg chg="mod">
          <ac:chgData name="Liudmila Diacov" userId="af9e0c9654fc0a8c" providerId="LiveId" clId="{B2FBC3C3-661D-4584-9412-140F7E5F25FA}" dt="2023-07-23T21:30:45.620" v="554" actId="20577"/>
          <ac:spMkLst>
            <pc:docMk/>
            <pc:sldMk cId="742144517" sldId="266"/>
            <ac:spMk id="3" creationId="{DEB24272-C5EA-AF53-92E3-F1052DDB2641}"/>
          </ac:spMkLst>
        </pc:spChg>
        <pc:picChg chg="mod">
          <ac:chgData name="Liudmila Diacov" userId="af9e0c9654fc0a8c" providerId="LiveId" clId="{B2FBC3C3-661D-4584-9412-140F7E5F25FA}" dt="2023-07-23T20:41:17.423" v="35" actId="14100"/>
          <ac:picMkLst>
            <pc:docMk/>
            <pc:sldMk cId="742144517" sldId="266"/>
            <ac:picMk id="4" creationId="{60093049-506A-1BC0-0375-14C7DEE74691}"/>
          </ac:picMkLst>
        </pc:picChg>
      </pc:sldChg>
      <pc:sldChg chg="modSp mod">
        <pc:chgData name="Liudmila Diacov" userId="af9e0c9654fc0a8c" providerId="LiveId" clId="{B2FBC3C3-661D-4584-9412-140F7E5F25FA}" dt="2023-07-23T21:30:55.076" v="556" actId="20577"/>
        <pc:sldMkLst>
          <pc:docMk/>
          <pc:sldMk cId="3077160551" sldId="267"/>
        </pc:sldMkLst>
        <pc:spChg chg="mod">
          <ac:chgData name="Liudmila Diacov" userId="af9e0c9654fc0a8c" providerId="LiveId" clId="{B2FBC3C3-661D-4584-9412-140F7E5F25FA}" dt="2023-07-23T21:30:55.076" v="556" actId="20577"/>
          <ac:spMkLst>
            <pc:docMk/>
            <pc:sldMk cId="3077160551" sldId="267"/>
            <ac:spMk id="31" creationId="{16B2D2DD-D906-26D0-8FE0-7AA09580AE7F}"/>
          </ac:spMkLst>
        </pc:spChg>
      </pc:sldChg>
      <pc:sldChg chg="modSp mod">
        <pc:chgData name="Liudmila Diacov" userId="af9e0c9654fc0a8c" providerId="LiveId" clId="{B2FBC3C3-661D-4584-9412-140F7E5F25FA}" dt="2023-07-25T12:46:14.979" v="1403" actId="14100"/>
        <pc:sldMkLst>
          <pc:docMk/>
          <pc:sldMk cId="4090817676" sldId="269"/>
        </pc:sldMkLst>
        <pc:spChg chg="mod">
          <ac:chgData name="Liudmila Diacov" userId="af9e0c9654fc0a8c" providerId="LiveId" clId="{B2FBC3C3-661D-4584-9412-140F7E5F25FA}" dt="2023-07-25T12:46:14.979" v="1403" actId="14100"/>
          <ac:spMkLst>
            <pc:docMk/>
            <pc:sldMk cId="4090817676" sldId="269"/>
            <ac:spMk id="2" creationId="{5C6D312F-1425-A98E-C230-93FA7B1D7D87}"/>
          </ac:spMkLst>
        </pc:spChg>
      </pc:sldChg>
      <pc:sldChg chg="modSp mod">
        <pc:chgData name="Liudmila Diacov" userId="af9e0c9654fc0a8c" providerId="LiveId" clId="{B2FBC3C3-661D-4584-9412-140F7E5F25FA}" dt="2023-07-25T12:26:46.535" v="983" actId="122"/>
        <pc:sldMkLst>
          <pc:docMk/>
          <pc:sldMk cId="2213700639" sldId="270"/>
        </pc:sldMkLst>
        <pc:spChg chg="mod">
          <ac:chgData name="Liudmila Diacov" userId="af9e0c9654fc0a8c" providerId="LiveId" clId="{B2FBC3C3-661D-4584-9412-140F7E5F25FA}" dt="2023-07-25T12:26:46.535" v="983" actId="122"/>
          <ac:spMkLst>
            <pc:docMk/>
            <pc:sldMk cId="2213700639" sldId="270"/>
            <ac:spMk id="2" creationId="{EE031628-1E7D-D448-F875-AE9EBAD54724}"/>
          </ac:spMkLst>
        </pc:spChg>
      </pc:sldChg>
      <pc:sldChg chg="modSp mod modNotesTx">
        <pc:chgData name="Liudmila Diacov" userId="af9e0c9654fc0a8c" providerId="LiveId" clId="{B2FBC3C3-661D-4584-9412-140F7E5F25FA}" dt="2023-07-26T16:58:33.660" v="1904" actId="113"/>
        <pc:sldMkLst>
          <pc:docMk/>
          <pc:sldMk cId="820606080" sldId="274"/>
        </pc:sldMkLst>
        <pc:spChg chg="mod">
          <ac:chgData name="Liudmila Diacov" userId="af9e0c9654fc0a8c" providerId="LiveId" clId="{B2FBC3C3-661D-4584-9412-140F7E5F25FA}" dt="2023-07-25T12:47:25.010" v="1409" actId="20577"/>
          <ac:spMkLst>
            <pc:docMk/>
            <pc:sldMk cId="820606080" sldId="274"/>
            <ac:spMk id="3" creationId="{E56DC600-2C1E-0260-07DA-530056F21720}"/>
          </ac:spMkLst>
        </pc:spChg>
      </pc:sldChg>
      <pc:sldChg chg="modNotesTx">
        <pc:chgData name="Liudmila Diacov" userId="af9e0c9654fc0a8c" providerId="LiveId" clId="{B2FBC3C3-661D-4584-9412-140F7E5F25FA}" dt="2023-07-26T17:12:53.319" v="1924" actId="113"/>
        <pc:sldMkLst>
          <pc:docMk/>
          <pc:sldMk cId="3633379149" sldId="275"/>
        </pc:sldMkLst>
      </pc:sldChg>
      <pc:sldChg chg="modSp mod">
        <pc:chgData name="Liudmila Diacov" userId="af9e0c9654fc0a8c" providerId="LiveId" clId="{B2FBC3C3-661D-4584-9412-140F7E5F25FA}" dt="2023-07-26T16:13:12.410" v="1549" actId="113"/>
        <pc:sldMkLst>
          <pc:docMk/>
          <pc:sldMk cId="3215571070" sldId="276"/>
        </pc:sldMkLst>
        <pc:spChg chg="mod">
          <ac:chgData name="Liudmila Diacov" userId="af9e0c9654fc0a8c" providerId="LiveId" clId="{B2FBC3C3-661D-4584-9412-140F7E5F25FA}" dt="2023-07-23T21:29:06.143" v="528" actId="20577"/>
          <ac:spMkLst>
            <pc:docMk/>
            <pc:sldMk cId="3215571070" sldId="276"/>
            <ac:spMk id="2" creationId="{DBDEE7B3-78DE-9DE8-5450-A819122B2A50}"/>
          </ac:spMkLst>
        </pc:spChg>
        <pc:spChg chg="mod">
          <ac:chgData name="Liudmila Diacov" userId="af9e0c9654fc0a8c" providerId="LiveId" clId="{B2FBC3C3-661D-4584-9412-140F7E5F25FA}" dt="2023-07-26T16:13:12.410" v="1549" actId="113"/>
          <ac:spMkLst>
            <pc:docMk/>
            <pc:sldMk cId="3215571070" sldId="276"/>
            <ac:spMk id="15" creationId="{3B05507B-9B4C-039D-1707-A4A3E0E981D2}"/>
          </ac:spMkLst>
        </pc:spChg>
      </pc:sldChg>
      <pc:sldChg chg="modSp mod">
        <pc:chgData name="Liudmila Diacov" userId="af9e0c9654fc0a8c" providerId="LiveId" clId="{B2FBC3C3-661D-4584-9412-140F7E5F25FA}" dt="2023-07-25T12:44:35.617" v="1390" actId="122"/>
        <pc:sldMkLst>
          <pc:docMk/>
          <pc:sldMk cId="1494093501" sldId="277"/>
        </pc:sldMkLst>
        <pc:spChg chg="mod">
          <ac:chgData name="Liudmila Diacov" userId="af9e0c9654fc0a8c" providerId="LiveId" clId="{B2FBC3C3-661D-4584-9412-140F7E5F25FA}" dt="2023-07-25T12:44:35.617" v="1390" actId="122"/>
          <ac:spMkLst>
            <pc:docMk/>
            <pc:sldMk cId="1494093501" sldId="277"/>
            <ac:spMk id="2" creationId="{071D131C-E85B-0784-18FF-BF007DD6225E}"/>
          </ac:spMkLst>
        </pc:spChg>
        <pc:spChg chg="mod">
          <ac:chgData name="Liudmila Diacov" userId="af9e0c9654fc0a8c" providerId="LiveId" clId="{B2FBC3C3-661D-4584-9412-140F7E5F25FA}" dt="2023-07-25T12:44:28.408" v="1389" actId="20577"/>
          <ac:spMkLst>
            <pc:docMk/>
            <pc:sldMk cId="1494093501" sldId="277"/>
            <ac:spMk id="42" creationId="{9302E536-F7C3-22BF-ACFA-4C723787792A}"/>
          </ac:spMkLst>
        </pc:spChg>
      </pc:sldChg>
      <pc:sldChg chg="modSp mod modNotesTx">
        <pc:chgData name="Liudmila Diacov" userId="af9e0c9654fc0a8c" providerId="LiveId" clId="{B2FBC3C3-661D-4584-9412-140F7E5F25FA}" dt="2023-07-26T20:12:34.969" v="1949" actId="20577"/>
        <pc:sldMkLst>
          <pc:docMk/>
          <pc:sldMk cId="1938976413" sldId="279"/>
        </pc:sldMkLst>
        <pc:spChg chg="mod">
          <ac:chgData name="Liudmila Diacov" userId="af9e0c9654fc0a8c" providerId="LiveId" clId="{B2FBC3C3-661D-4584-9412-140F7E5F25FA}" dt="2023-07-25T12:44:56.240" v="1395" actId="27636"/>
          <ac:spMkLst>
            <pc:docMk/>
            <pc:sldMk cId="1938976413" sldId="279"/>
            <ac:spMk id="2" creationId="{90DC1A6C-B93E-C2EA-890A-6030AA8E6D01}"/>
          </ac:spMkLst>
        </pc:spChg>
      </pc:sldChg>
      <pc:sldChg chg="modSp mod modNotesTx">
        <pc:chgData name="Liudmila Diacov" userId="af9e0c9654fc0a8c" providerId="LiveId" clId="{B2FBC3C3-661D-4584-9412-140F7E5F25FA}" dt="2023-07-26T20:13:22.476" v="1952" actId="20577"/>
        <pc:sldMkLst>
          <pc:docMk/>
          <pc:sldMk cId="3668175811" sldId="280"/>
        </pc:sldMkLst>
        <pc:spChg chg="mod">
          <ac:chgData name="Liudmila Diacov" userId="af9e0c9654fc0a8c" providerId="LiveId" clId="{B2FBC3C3-661D-4584-9412-140F7E5F25FA}" dt="2023-07-24T15:46:38.193" v="722" actId="27636"/>
          <ac:spMkLst>
            <pc:docMk/>
            <pc:sldMk cId="3668175811" sldId="280"/>
            <ac:spMk id="3" creationId="{BB8EEE7E-F1A7-7534-0E02-7FF0B67D94E6}"/>
          </ac:spMkLst>
        </pc:spChg>
      </pc:sldChg>
      <pc:sldChg chg="modNotesTx">
        <pc:chgData name="Liudmila Diacov" userId="af9e0c9654fc0a8c" providerId="LiveId" clId="{B2FBC3C3-661D-4584-9412-140F7E5F25FA}" dt="2023-07-26T17:11:03.456" v="1910" actId="113"/>
        <pc:sldMkLst>
          <pc:docMk/>
          <pc:sldMk cId="762876390" sldId="282"/>
        </pc:sldMkLst>
      </pc:sldChg>
      <pc:sldChg chg="modSp mod modNotesTx">
        <pc:chgData name="Liudmila Diacov" userId="af9e0c9654fc0a8c" providerId="LiveId" clId="{B2FBC3C3-661D-4584-9412-140F7E5F25FA}" dt="2023-07-26T17:15:29.307" v="1943" actId="113"/>
        <pc:sldMkLst>
          <pc:docMk/>
          <pc:sldMk cId="2446068615" sldId="283"/>
        </pc:sldMkLst>
        <pc:spChg chg="mod">
          <ac:chgData name="Liudmila Diacov" userId="af9e0c9654fc0a8c" providerId="LiveId" clId="{B2FBC3C3-661D-4584-9412-140F7E5F25FA}" dt="2023-07-24T15:42:37.922" v="585" actId="20577"/>
          <ac:spMkLst>
            <pc:docMk/>
            <pc:sldMk cId="2446068615" sldId="283"/>
            <ac:spMk id="2" creationId="{3B48B178-1784-F410-8419-18C3AA47367B}"/>
          </ac:spMkLst>
        </pc:spChg>
      </pc:sldChg>
      <pc:sldChg chg="addSp modSp mod setBg modNotesTx">
        <pc:chgData name="Liudmila Diacov" userId="af9e0c9654fc0a8c" providerId="LiveId" clId="{B2FBC3C3-661D-4584-9412-140F7E5F25FA}" dt="2023-07-25T20:44:06.082" v="1533" actId="255"/>
        <pc:sldMkLst>
          <pc:docMk/>
          <pc:sldMk cId="3434166838" sldId="284"/>
        </pc:sldMkLst>
        <pc:spChg chg="mod">
          <ac:chgData name="Liudmila Diacov" userId="af9e0c9654fc0a8c" providerId="LiveId" clId="{B2FBC3C3-661D-4584-9412-140F7E5F25FA}" dt="2023-07-23T21:19:55.428" v="456" actId="207"/>
          <ac:spMkLst>
            <pc:docMk/>
            <pc:sldMk cId="3434166838" sldId="284"/>
            <ac:spMk id="2" creationId="{95B932E7-5302-AC35-7DE3-654111DCDAA6}"/>
          </ac:spMkLst>
        </pc:spChg>
        <pc:spChg chg="mod ord">
          <ac:chgData name="Liudmila Diacov" userId="af9e0c9654fc0a8c" providerId="LiveId" clId="{B2FBC3C3-661D-4584-9412-140F7E5F25FA}" dt="2023-07-25T20:44:06.082" v="1533" actId="255"/>
          <ac:spMkLst>
            <pc:docMk/>
            <pc:sldMk cId="3434166838" sldId="284"/>
            <ac:spMk id="6" creationId="{74AAAF80-ACA6-6628-888A-A06507F29A1B}"/>
          </ac:spMkLst>
        </pc:spChg>
        <pc:spChg chg="add">
          <ac:chgData name="Liudmila Diacov" userId="af9e0c9654fc0a8c" providerId="LiveId" clId="{B2FBC3C3-661D-4584-9412-140F7E5F25FA}" dt="2023-07-23T21:18:47.783" v="447" actId="26606"/>
          <ac:spMkLst>
            <pc:docMk/>
            <pc:sldMk cId="3434166838" sldId="284"/>
            <ac:spMk id="11" creationId="{A6D37EE4-EA1B-46EE-A54B-5233C63C9695}"/>
          </ac:spMkLst>
        </pc:spChg>
        <pc:spChg chg="add">
          <ac:chgData name="Liudmila Diacov" userId="af9e0c9654fc0a8c" providerId="LiveId" clId="{B2FBC3C3-661D-4584-9412-140F7E5F25FA}" dt="2023-07-23T21:18:47.783" v="447" actId="26606"/>
          <ac:spMkLst>
            <pc:docMk/>
            <pc:sldMk cId="3434166838" sldId="284"/>
            <ac:spMk id="13" creationId="{927D5270-6648-4CC1-8F78-48BE299CAC25}"/>
          </ac:spMkLst>
        </pc:spChg>
        <pc:picChg chg="add mod">
          <ac:chgData name="Liudmila Diacov" userId="af9e0c9654fc0a8c" providerId="LiveId" clId="{B2FBC3C3-661D-4584-9412-140F7E5F25FA}" dt="2023-07-23T21:19:17.009" v="454" actId="14100"/>
          <ac:picMkLst>
            <pc:docMk/>
            <pc:sldMk cId="3434166838" sldId="284"/>
            <ac:picMk id="3" creationId="{23930C0A-36BC-4632-CB3C-B28060FE32F9}"/>
          </ac:picMkLst>
        </pc:picChg>
      </pc:sldChg>
      <pc:sldChg chg="modSp mod modNotesTx">
        <pc:chgData name="Liudmila Diacov" userId="af9e0c9654fc0a8c" providerId="LiveId" clId="{B2FBC3C3-661D-4584-9412-140F7E5F25FA}" dt="2023-07-25T17:30:20.600" v="1520" actId="20577"/>
        <pc:sldMkLst>
          <pc:docMk/>
          <pc:sldMk cId="21587085" sldId="285"/>
        </pc:sldMkLst>
        <pc:spChg chg="mod">
          <ac:chgData name="Liudmila Diacov" userId="af9e0c9654fc0a8c" providerId="LiveId" clId="{B2FBC3C3-661D-4584-9412-140F7E5F25FA}" dt="2023-07-25T12:46:51.821" v="1406" actId="255"/>
          <ac:spMkLst>
            <pc:docMk/>
            <pc:sldMk cId="21587085" sldId="285"/>
            <ac:spMk id="2" creationId="{1B4CCD15-955A-C600-F076-9C44F0A81F00}"/>
          </ac:spMkLst>
        </pc:spChg>
      </pc:sldChg>
      <pc:sldChg chg="modSp mod">
        <pc:chgData name="Liudmila Diacov" userId="af9e0c9654fc0a8c" providerId="LiveId" clId="{B2FBC3C3-661D-4584-9412-140F7E5F25FA}" dt="2023-07-25T12:47:08.355" v="1407" actId="113"/>
        <pc:sldMkLst>
          <pc:docMk/>
          <pc:sldMk cId="158131908" sldId="286"/>
        </pc:sldMkLst>
        <pc:spChg chg="mod">
          <ac:chgData name="Liudmila Diacov" userId="af9e0c9654fc0a8c" providerId="LiveId" clId="{B2FBC3C3-661D-4584-9412-140F7E5F25FA}" dt="2023-07-25T12:47:08.355" v="1407" actId="113"/>
          <ac:spMkLst>
            <pc:docMk/>
            <pc:sldMk cId="158131908" sldId="286"/>
            <ac:spMk id="2" creationId="{4D441E1C-D9F8-ABAB-0555-AD1E122E6B73}"/>
          </ac:spMkLst>
        </pc:spChg>
      </pc:sldChg>
      <pc:sldChg chg="addSp delSp modSp new mod setBg modNotesTx">
        <pc:chgData name="Liudmila Diacov" userId="af9e0c9654fc0a8c" providerId="LiveId" clId="{B2FBC3C3-661D-4584-9412-140F7E5F25FA}" dt="2023-07-26T16:39:51.972" v="1677" actId="20577"/>
        <pc:sldMkLst>
          <pc:docMk/>
          <pc:sldMk cId="2081918702" sldId="287"/>
        </pc:sldMkLst>
        <pc:spChg chg="mod">
          <ac:chgData name="Liudmila Diacov" userId="af9e0c9654fc0a8c" providerId="LiveId" clId="{B2FBC3C3-661D-4584-9412-140F7E5F25FA}" dt="2023-07-25T12:45:36.955" v="1398" actId="27636"/>
          <ac:spMkLst>
            <pc:docMk/>
            <pc:sldMk cId="2081918702" sldId="287"/>
            <ac:spMk id="2" creationId="{A3813546-0E82-CAA9-83BE-BDEA9540A25D}"/>
          </ac:spMkLst>
        </pc:spChg>
        <pc:spChg chg="mod ord">
          <ac:chgData name="Liudmila Diacov" userId="af9e0c9654fc0a8c" providerId="LiveId" clId="{B2FBC3C3-661D-4584-9412-140F7E5F25FA}" dt="2023-07-23T20:50:33.063" v="183" actId="27636"/>
          <ac:spMkLst>
            <pc:docMk/>
            <pc:sldMk cId="2081918702" sldId="287"/>
            <ac:spMk id="3" creationId="{0569850F-06A0-D37C-0490-157515C87934}"/>
          </ac:spMkLst>
        </pc:spChg>
        <pc:spChg chg="add del">
          <ac:chgData name="Liudmila Diacov" userId="af9e0c9654fc0a8c" providerId="LiveId" clId="{B2FBC3C3-661D-4584-9412-140F7E5F25FA}" dt="2023-07-23T20:49:04.730" v="169" actId="26606"/>
          <ac:spMkLst>
            <pc:docMk/>
            <pc:sldMk cId="2081918702" sldId="287"/>
            <ac:spMk id="9" creationId="{201CC55D-ED54-4C5C-95E6-10947BD1103B}"/>
          </ac:spMkLst>
        </pc:spChg>
        <pc:spChg chg="add del">
          <ac:chgData name="Liudmila Diacov" userId="af9e0c9654fc0a8c" providerId="LiveId" clId="{B2FBC3C3-661D-4584-9412-140F7E5F25FA}" dt="2023-07-23T20:49:04.730" v="169" actId="26606"/>
          <ac:spMkLst>
            <pc:docMk/>
            <pc:sldMk cId="2081918702" sldId="287"/>
            <ac:spMk id="15" creationId="{3873B707-463F-40B0-8227-E8CC6C67EB25}"/>
          </ac:spMkLst>
        </pc:spChg>
        <pc:spChg chg="add del">
          <ac:chgData name="Liudmila Diacov" userId="af9e0c9654fc0a8c" providerId="LiveId" clId="{B2FBC3C3-661D-4584-9412-140F7E5F25FA}" dt="2023-07-23T20:49:04.730" v="169" actId="26606"/>
          <ac:spMkLst>
            <pc:docMk/>
            <pc:sldMk cId="2081918702" sldId="287"/>
            <ac:spMk id="17" creationId="{C13237C8-E62C-4F0D-A318-BD6FB6C2D138}"/>
          </ac:spMkLst>
        </pc:spChg>
        <pc:spChg chg="add del">
          <ac:chgData name="Liudmila Diacov" userId="af9e0c9654fc0a8c" providerId="LiveId" clId="{B2FBC3C3-661D-4584-9412-140F7E5F25FA}" dt="2023-07-23T20:49:04.730" v="169" actId="26606"/>
          <ac:spMkLst>
            <pc:docMk/>
            <pc:sldMk cId="2081918702" sldId="287"/>
            <ac:spMk id="19" creationId="{19C9EAEA-39D0-4B0E-A0EB-51E7B26740B1}"/>
          </ac:spMkLst>
        </pc:spChg>
        <pc:spChg chg="add del">
          <ac:chgData name="Liudmila Diacov" userId="af9e0c9654fc0a8c" providerId="LiveId" clId="{B2FBC3C3-661D-4584-9412-140F7E5F25FA}" dt="2023-07-23T20:50:06.338" v="179" actId="26606"/>
          <ac:spMkLst>
            <pc:docMk/>
            <pc:sldMk cId="2081918702" sldId="287"/>
            <ac:spMk id="21" creationId="{45D37F4E-DDB4-456B-97E0-9937730A039F}"/>
          </ac:spMkLst>
        </pc:spChg>
        <pc:spChg chg="add del">
          <ac:chgData name="Liudmila Diacov" userId="af9e0c9654fc0a8c" providerId="LiveId" clId="{B2FBC3C3-661D-4584-9412-140F7E5F25FA}" dt="2023-07-23T20:50:06.338" v="179" actId="26606"/>
          <ac:spMkLst>
            <pc:docMk/>
            <pc:sldMk cId="2081918702" sldId="287"/>
            <ac:spMk id="22" creationId="{B2DD41CD-8F47-4F56-AD12-4E2FF7696987}"/>
          </ac:spMkLst>
        </pc:spChg>
        <pc:spChg chg="add">
          <ac:chgData name="Liudmila Diacov" userId="af9e0c9654fc0a8c" providerId="LiveId" clId="{B2FBC3C3-661D-4584-9412-140F7E5F25FA}" dt="2023-07-23T20:50:06.338" v="179" actId="26606"/>
          <ac:spMkLst>
            <pc:docMk/>
            <pc:sldMk cId="2081918702" sldId="287"/>
            <ac:spMk id="27" creationId="{A6D37EE4-EA1B-46EE-A54B-5233C63C9695}"/>
          </ac:spMkLst>
        </pc:spChg>
        <pc:spChg chg="add">
          <ac:chgData name="Liudmila Diacov" userId="af9e0c9654fc0a8c" providerId="LiveId" clId="{B2FBC3C3-661D-4584-9412-140F7E5F25FA}" dt="2023-07-23T20:50:06.338" v="179" actId="26606"/>
          <ac:spMkLst>
            <pc:docMk/>
            <pc:sldMk cId="2081918702" sldId="287"/>
            <ac:spMk id="29" creationId="{927D5270-6648-4CC1-8F78-48BE299CAC25}"/>
          </ac:spMkLst>
        </pc:spChg>
        <pc:grpChg chg="add del">
          <ac:chgData name="Liudmila Diacov" userId="af9e0c9654fc0a8c" providerId="LiveId" clId="{B2FBC3C3-661D-4584-9412-140F7E5F25FA}" dt="2023-07-23T20:49:04.730" v="169" actId="26606"/>
          <ac:grpSpMkLst>
            <pc:docMk/>
            <pc:sldMk cId="2081918702" sldId="287"/>
            <ac:grpSpMk id="11" creationId="{1DE889C7-FAD6-4397-98E2-05D503484459}"/>
          </ac:grpSpMkLst>
        </pc:grpChg>
        <pc:picChg chg="add mod">
          <ac:chgData name="Liudmila Diacov" userId="af9e0c9654fc0a8c" providerId="LiveId" clId="{B2FBC3C3-661D-4584-9412-140F7E5F25FA}" dt="2023-07-23T20:50:06.338" v="179" actId="26606"/>
          <ac:picMkLst>
            <pc:docMk/>
            <pc:sldMk cId="2081918702" sldId="287"/>
            <ac:picMk id="4" creationId="{50FF8E1C-AD95-4AF7-CA88-702A190309C9}"/>
          </ac:picMkLst>
        </pc:picChg>
      </pc:sldChg>
      <pc:sldChg chg="addSp modSp new mod setBg modNotesTx">
        <pc:chgData name="Liudmila Diacov" userId="af9e0c9654fc0a8c" providerId="LiveId" clId="{B2FBC3C3-661D-4584-9412-140F7E5F25FA}" dt="2023-07-26T16:45:57.896" v="1860" actId="20577"/>
        <pc:sldMkLst>
          <pc:docMk/>
          <pc:sldMk cId="3834619728" sldId="288"/>
        </pc:sldMkLst>
        <pc:spChg chg="mod">
          <ac:chgData name="Liudmila Diacov" userId="af9e0c9654fc0a8c" providerId="LiveId" clId="{B2FBC3C3-661D-4584-9412-140F7E5F25FA}" dt="2023-07-23T21:02:12.399" v="370" actId="255"/>
          <ac:spMkLst>
            <pc:docMk/>
            <pc:sldMk cId="3834619728" sldId="288"/>
            <ac:spMk id="2" creationId="{BF2F2015-C72F-E444-C89A-4AA4B3A3B657}"/>
          </ac:spMkLst>
        </pc:spChg>
        <pc:spChg chg="mod ord">
          <ac:chgData name="Liudmila Diacov" userId="af9e0c9654fc0a8c" providerId="LiveId" clId="{B2FBC3C3-661D-4584-9412-140F7E5F25FA}" dt="2023-07-26T16:43:11.925" v="1802" actId="20577"/>
          <ac:spMkLst>
            <pc:docMk/>
            <pc:sldMk cId="3834619728" sldId="288"/>
            <ac:spMk id="3" creationId="{280E91FD-1C6E-17F5-2EA6-C169E558568F}"/>
          </ac:spMkLst>
        </pc:spChg>
        <pc:spChg chg="add">
          <ac:chgData name="Liudmila Diacov" userId="af9e0c9654fc0a8c" providerId="LiveId" clId="{B2FBC3C3-661D-4584-9412-140F7E5F25FA}" dt="2023-07-23T21:01:28.281" v="365" actId="26606"/>
          <ac:spMkLst>
            <pc:docMk/>
            <pc:sldMk cId="3834619728" sldId="288"/>
            <ac:spMk id="9" creationId="{A6D37EE4-EA1B-46EE-A54B-5233C63C9695}"/>
          </ac:spMkLst>
        </pc:spChg>
        <pc:spChg chg="add">
          <ac:chgData name="Liudmila Diacov" userId="af9e0c9654fc0a8c" providerId="LiveId" clId="{B2FBC3C3-661D-4584-9412-140F7E5F25FA}" dt="2023-07-23T21:01:28.281" v="365" actId="26606"/>
          <ac:spMkLst>
            <pc:docMk/>
            <pc:sldMk cId="3834619728" sldId="288"/>
            <ac:spMk id="11" creationId="{927D5270-6648-4CC1-8F78-48BE299CAC25}"/>
          </ac:spMkLst>
        </pc:spChg>
        <pc:picChg chg="add mod">
          <ac:chgData name="Liudmila Diacov" userId="af9e0c9654fc0a8c" providerId="LiveId" clId="{B2FBC3C3-661D-4584-9412-140F7E5F25FA}" dt="2023-07-23T21:02:22.053" v="372" actId="14100"/>
          <ac:picMkLst>
            <pc:docMk/>
            <pc:sldMk cId="3834619728" sldId="288"/>
            <ac:picMk id="4" creationId="{D176D60C-CDBA-0EE8-241E-D48B50A467C3}"/>
          </ac:picMkLst>
        </pc:picChg>
      </pc:sldChg>
      <pc:sldChg chg="addSp delSp modSp new mod setBg addAnim">
        <pc:chgData name="Liudmila Diacov" userId="af9e0c9654fc0a8c" providerId="LiveId" clId="{B2FBC3C3-661D-4584-9412-140F7E5F25FA}" dt="2023-07-23T21:24:50.601" v="484" actId="26606"/>
        <pc:sldMkLst>
          <pc:docMk/>
          <pc:sldMk cId="1353075930" sldId="289"/>
        </pc:sldMkLst>
        <pc:spChg chg="mod">
          <ac:chgData name="Liudmila Diacov" userId="af9e0c9654fc0a8c" providerId="LiveId" clId="{B2FBC3C3-661D-4584-9412-140F7E5F25FA}" dt="2023-07-23T21:24:50.601" v="484" actId="26606"/>
          <ac:spMkLst>
            <pc:docMk/>
            <pc:sldMk cId="1353075930" sldId="289"/>
            <ac:spMk id="2" creationId="{592DE2A2-2E2A-D418-7FF0-46FBDF14EC8F}"/>
          </ac:spMkLst>
        </pc:spChg>
        <pc:spChg chg="add del">
          <ac:chgData name="Liudmila Diacov" userId="af9e0c9654fc0a8c" providerId="LiveId" clId="{B2FBC3C3-661D-4584-9412-140F7E5F25FA}" dt="2023-07-23T21:24:50.601" v="484" actId="26606"/>
          <ac:spMkLst>
            <pc:docMk/>
            <pc:sldMk cId="1353075930" sldId="289"/>
            <ac:spMk id="7" creationId="{32D45EE4-C4F0-4F72-B1C6-39F596D138A9}"/>
          </ac:spMkLst>
        </pc:spChg>
        <pc:spChg chg="add del">
          <ac:chgData name="Liudmila Diacov" userId="af9e0c9654fc0a8c" providerId="LiveId" clId="{B2FBC3C3-661D-4584-9412-140F7E5F25FA}" dt="2023-07-23T21:24:50.601" v="484" actId="26606"/>
          <ac:spMkLst>
            <pc:docMk/>
            <pc:sldMk cId="1353075930" sldId="289"/>
            <ac:spMk id="9" creationId="{8C459BAD-4279-4A9D-B0C5-662C5F5ED21F}"/>
          </ac:spMkLst>
        </pc:spChg>
        <pc:spChg chg="add del">
          <ac:chgData name="Liudmila Diacov" userId="af9e0c9654fc0a8c" providerId="LiveId" clId="{B2FBC3C3-661D-4584-9412-140F7E5F25FA}" dt="2023-07-23T21:24:50.601" v="484" actId="26606"/>
          <ac:spMkLst>
            <pc:docMk/>
            <pc:sldMk cId="1353075930" sldId="289"/>
            <ac:spMk id="11" creationId="{0953BC39-9D68-40BE-BF3C-5C4EB782AF94}"/>
          </ac:spMkLst>
        </pc:spChg>
        <pc:spChg chg="add">
          <ac:chgData name="Liudmila Diacov" userId="af9e0c9654fc0a8c" providerId="LiveId" clId="{B2FBC3C3-661D-4584-9412-140F7E5F25FA}" dt="2023-07-23T21:24:50.601" v="484" actId="26606"/>
          <ac:spMkLst>
            <pc:docMk/>
            <pc:sldMk cId="1353075930" sldId="289"/>
            <ac:spMk id="13" creationId="{D278ADA9-6383-4BDD-80D2-8899A402687B}"/>
          </ac:spMkLst>
        </pc:spChg>
        <pc:spChg chg="add">
          <ac:chgData name="Liudmila Diacov" userId="af9e0c9654fc0a8c" providerId="LiveId" clId="{B2FBC3C3-661D-4584-9412-140F7E5F25FA}" dt="2023-07-23T21:24:50.601" v="484" actId="26606"/>
          <ac:spMkLst>
            <pc:docMk/>
            <pc:sldMk cId="1353075930" sldId="289"/>
            <ac:spMk id="14" creationId="{484B7147-B0F6-40ED-B5A2-FF72BC8198B6}"/>
          </ac:spMkLst>
        </pc:spChg>
        <pc:spChg chg="add">
          <ac:chgData name="Liudmila Diacov" userId="af9e0c9654fc0a8c" providerId="LiveId" clId="{B2FBC3C3-661D-4584-9412-140F7E5F25FA}" dt="2023-07-23T21:24:50.601" v="484" actId="26606"/>
          <ac:spMkLst>
            <pc:docMk/>
            <pc:sldMk cId="1353075930" sldId="289"/>
            <ac:spMk id="15" creationId="{B36D2DE0-0628-4A9A-A59D-7BA8B5EB3022}"/>
          </ac:spMkLst>
        </pc:spChg>
        <pc:spChg chg="add del">
          <ac:chgData name="Liudmila Diacov" userId="af9e0c9654fc0a8c" providerId="LiveId" clId="{B2FBC3C3-661D-4584-9412-140F7E5F25FA}" dt="2023-07-23T21:24:47.934" v="483" actId="26606"/>
          <ac:spMkLst>
            <pc:docMk/>
            <pc:sldMk cId="1353075930" sldId="289"/>
            <ac:spMk id="16" creationId="{D278ADA9-6383-4BDD-80D2-8899A402687B}"/>
          </ac:spMkLst>
        </pc:spChg>
        <pc:spChg chg="add">
          <ac:chgData name="Liudmila Diacov" userId="af9e0c9654fc0a8c" providerId="LiveId" clId="{B2FBC3C3-661D-4584-9412-140F7E5F25FA}" dt="2023-07-23T21:24:50.601" v="484" actId="26606"/>
          <ac:spMkLst>
            <pc:docMk/>
            <pc:sldMk cId="1353075930" sldId="289"/>
            <ac:spMk id="17" creationId="{48E405C9-94BE-41DA-928C-DEC9A8550E9F}"/>
          </ac:spMkLst>
        </pc:spChg>
        <pc:spChg chg="add del">
          <ac:chgData name="Liudmila Diacov" userId="af9e0c9654fc0a8c" providerId="LiveId" clId="{B2FBC3C3-661D-4584-9412-140F7E5F25FA}" dt="2023-07-23T21:24:47.934" v="483" actId="26606"/>
          <ac:spMkLst>
            <pc:docMk/>
            <pc:sldMk cId="1353075930" sldId="289"/>
            <ac:spMk id="18" creationId="{484B7147-B0F6-40ED-B5A2-FF72BC8198B6}"/>
          </ac:spMkLst>
        </pc:spChg>
        <pc:spChg chg="add">
          <ac:chgData name="Liudmila Diacov" userId="af9e0c9654fc0a8c" providerId="LiveId" clId="{B2FBC3C3-661D-4584-9412-140F7E5F25FA}" dt="2023-07-23T21:24:50.601" v="484" actId="26606"/>
          <ac:spMkLst>
            <pc:docMk/>
            <pc:sldMk cId="1353075930" sldId="289"/>
            <ac:spMk id="19" creationId="{D2091A72-D5BB-42AC-8FD3-F7747D90861E}"/>
          </ac:spMkLst>
        </pc:spChg>
        <pc:spChg chg="add del">
          <ac:chgData name="Liudmila Diacov" userId="af9e0c9654fc0a8c" providerId="LiveId" clId="{B2FBC3C3-661D-4584-9412-140F7E5F25FA}" dt="2023-07-23T21:24:47.934" v="483" actId="26606"/>
          <ac:spMkLst>
            <pc:docMk/>
            <pc:sldMk cId="1353075930" sldId="289"/>
            <ac:spMk id="20" creationId="{B36D2DE0-0628-4A9A-A59D-7BA8B5EB3022}"/>
          </ac:spMkLst>
        </pc:spChg>
        <pc:spChg chg="add">
          <ac:chgData name="Liudmila Diacov" userId="af9e0c9654fc0a8c" providerId="LiveId" clId="{B2FBC3C3-661D-4584-9412-140F7E5F25FA}" dt="2023-07-23T21:24:50.601" v="484" actId="26606"/>
          <ac:spMkLst>
            <pc:docMk/>
            <pc:sldMk cId="1353075930" sldId="289"/>
            <ac:spMk id="21" creationId="{6ED12BFC-A737-46AF-8411-481112D54B0C}"/>
          </ac:spMkLst>
        </pc:spChg>
        <pc:spChg chg="add del">
          <ac:chgData name="Liudmila Diacov" userId="af9e0c9654fc0a8c" providerId="LiveId" clId="{B2FBC3C3-661D-4584-9412-140F7E5F25FA}" dt="2023-07-23T21:24:47.934" v="483" actId="26606"/>
          <ac:spMkLst>
            <pc:docMk/>
            <pc:sldMk cId="1353075930" sldId="289"/>
            <ac:spMk id="22" creationId="{48E405C9-94BE-41DA-928C-DEC9A8550E9F}"/>
          </ac:spMkLst>
        </pc:spChg>
        <pc:spChg chg="add del">
          <ac:chgData name="Liudmila Diacov" userId="af9e0c9654fc0a8c" providerId="LiveId" clId="{B2FBC3C3-661D-4584-9412-140F7E5F25FA}" dt="2023-07-23T21:24:47.934" v="483" actId="26606"/>
          <ac:spMkLst>
            <pc:docMk/>
            <pc:sldMk cId="1353075930" sldId="289"/>
            <ac:spMk id="24" creationId="{D2091A72-D5BB-42AC-8FD3-F7747D90861E}"/>
          </ac:spMkLst>
        </pc:spChg>
        <pc:spChg chg="add del">
          <ac:chgData name="Liudmila Diacov" userId="af9e0c9654fc0a8c" providerId="LiveId" clId="{B2FBC3C3-661D-4584-9412-140F7E5F25FA}" dt="2023-07-23T21:24:47.934" v="483" actId="26606"/>
          <ac:spMkLst>
            <pc:docMk/>
            <pc:sldMk cId="1353075930" sldId="289"/>
            <ac:spMk id="26" creationId="{6ED12BFC-A737-46AF-8411-481112D54B0C}"/>
          </ac:spMkLst>
        </pc:spChg>
      </pc:sldChg>
      <pc:sldChg chg="new del">
        <pc:chgData name="Liudmila Diacov" userId="af9e0c9654fc0a8c" providerId="LiveId" clId="{B2FBC3C3-661D-4584-9412-140F7E5F25FA}" dt="2023-07-23T21:21:58.403" v="462" actId="2696"/>
        <pc:sldMkLst>
          <pc:docMk/>
          <pc:sldMk cId="3802314580" sldId="28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B886BB-FDD8-475F-B80E-B86115854F47}"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178F49D9-CE57-48A3-AC79-0880BA31F7B7}">
      <dgm:prSet custT="1"/>
      <dgm:spPr/>
      <dgm:t>
        <a:bodyPr/>
        <a:lstStyle/>
        <a:p>
          <a:r>
            <a:rPr lang="en-GB" sz="2000" b="1" dirty="0"/>
            <a:t>- </a:t>
          </a:r>
          <a:r>
            <a:rPr lang="en-GB" sz="2000" b="0" dirty="0"/>
            <a:t>GE is now built around 14 distinct businesses—including aircraft engines, medical systems, engineering plastics, major appliances, NBC television, and financial services</a:t>
          </a:r>
          <a:endParaRPr lang="en-US" sz="2000" b="0" dirty="0"/>
        </a:p>
      </dgm:t>
    </dgm:pt>
    <dgm:pt modelId="{09B8ADFC-AD92-41B6-850E-960D21DDDA0F}" type="parTrans" cxnId="{9DBCD68A-3CC9-41B3-8FBF-A374C68F42C0}">
      <dgm:prSet/>
      <dgm:spPr/>
      <dgm:t>
        <a:bodyPr/>
        <a:lstStyle/>
        <a:p>
          <a:endParaRPr lang="en-US"/>
        </a:p>
      </dgm:t>
    </dgm:pt>
    <dgm:pt modelId="{870BEA46-E868-4236-AE58-8131166BFB9E}" type="sibTrans" cxnId="{9DBCD68A-3CC9-41B3-8FBF-A374C68F42C0}">
      <dgm:prSet/>
      <dgm:spPr/>
      <dgm:t>
        <a:bodyPr/>
        <a:lstStyle/>
        <a:p>
          <a:endParaRPr lang="en-US"/>
        </a:p>
      </dgm:t>
    </dgm:pt>
    <dgm:pt modelId="{1796EAD5-5870-4369-84A7-3E618E689DA1}">
      <dgm:prSet/>
      <dgm:spPr/>
      <dgm:t>
        <a:bodyPr/>
        <a:lstStyle/>
        <a:p>
          <a:r>
            <a:rPr lang="en-GB" dirty="0"/>
            <a:t>- From 1981 to 2001 Jack Welch served as chairman and CEO of General Electric </a:t>
          </a:r>
          <a:endParaRPr lang="en-US" dirty="0"/>
        </a:p>
      </dgm:t>
    </dgm:pt>
    <dgm:pt modelId="{2D611C27-6CE7-43E6-8A29-B6B1D6C6D2BC}" type="parTrans" cxnId="{68EE2037-54BF-469C-9649-18BE104AC3CA}">
      <dgm:prSet/>
      <dgm:spPr/>
      <dgm:t>
        <a:bodyPr/>
        <a:lstStyle/>
        <a:p>
          <a:endParaRPr lang="en-US"/>
        </a:p>
      </dgm:t>
    </dgm:pt>
    <dgm:pt modelId="{CD0D8B67-DACD-4305-91DE-17A5B8C0B5EA}" type="sibTrans" cxnId="{68EE2037-54BF-469C-9649-18BE104AC3CA}">
      <dgm:prSet/>
      <dgm:spPr/>
      <dgm:t>
        <a:bodyPr/>
        <a:lstStyle/>
        <a:p>
          <a:endParaRPr lang="en-US"/>
        </a:p>
      </dgm:t>
    </dgm:pt>
    <dgm:pt modelId="{78DFEB85-7909-49F7-9F95-4F14248B4B66}">
      <dgm:prSet custT="1"/>
      <dgm:spPr/>
      <dgm:t>
        <a:bodyPr/>
        <a:lstStyle/>
        <a:p>
          <a:r>
            <a:rPr lang="en-GB" sz="2400" dirty="0"/>
            <a:t>- Jack Welch is one of the most successful business leaders of the 20th century</a:t>
          </a:r>
          <a:endParaRPr lang="en-US" sz="2400" dirty="0"/>
        </a:p>
      </dgm:t>
    </dgm:pt>
    <dgm:pt modelId="{41D3A573-BE2F-4BC4-B794-9492AFB77366}" type="parTrans" cxnId="{48B6605E-1ACA-462A-916C-A8A7588675FB}">
      <dgm:prSet/>
      <dgm:spPr/>
      <dgm:t>
        <a:bodyPr/>
        <a:lstStyle/>
        <a:p>
          <a:endParaRPr lang="en-US"/>
        </a:p>
      </dgm:t>
    </dgm:pt>
    <dgm:pt modelId="{A1BF6D57-B01F-4362-8BF7-5FCEE50FA6BF}" type="sibTrans" cxnId="{48B6605E-1ACA-462A-916C-A8A7588675FB}">
      <dgm:prSet/>
      <dgm:spPr/>
      <dgm:t>
        <a:bodyPr/>
        <a:lstStyle/>
        <a:p>
          <a:endParaRPr lang="en-US"/>
        </a:p>
      </dgm:t>
    </dgm:pt>
    <dgm:pt modelId="{7EDCB532-D13C-4C62-961E-ECBEDF879099}">
      <dgm:prSet custT="1"/>
      <dgm:spPr/>
      <dgm:t>
        <a:bodyPr/>
        <a:lstStyle/>
        <a:p>
          <a:r>
            <a:rPr lang="en-GB" sz="2400" dirty="0"/>
            <a:t>- Welch is implementing a unique, unorthodox, charismatic, and demanding leadership style</a:t>
          </a:r>
          <a:endParaRPr lang="en-US" sz="2400" dirty="0"/>
        </a:p>
      </dgm:t>
    </dgm:pt>
    <dgm:pt modelId="{8B4E8BBA-203B-43F1-A725-537377E4B28E}" type="parTrans" cxnId="{3196A3DA-65D5-4662-8862-32A4282EE20B}">
      <dgm:prSet/>
      <dgm:spPr/>
      <dgm:t>
        <a:bodyPr/>
        <a:lstStyle/>
        <a:p>
          <a:endParaRPr lang="en-US"/>
        </a:p>
      </dgm:t>
    </dgm:pt>
    <dgm:pt modelId="{925B6B71-21E6-469A-AA14-CB4C407D40E9}" type="sibTrans" cxnId="{3196A3DA-65D5-4662-8862-32A4282EE20B}">
      <dgm:prSet/>
      <dgm:spPr/>
      <dgm:t>
        <a:bodyPr/>
        <a:lstStyle/>
        <a:p>
          <a:endParaRPr lang="en-US"/>
        </a:p>
      </dgm:t>
    </dgm:pt>
    <dgm:pt modelId="{F166DD38-CE98-4816-A128-C3F9837B9642}">
      <dgm:prSet custT="1"/>
      <dgm:spPr/>
      <dgm:t>
        <a:bodyPr/>
        <a:lstStyle/>
        <a:p>
          <a:r>
            <a:rPr lang="en-GB" sz="2800" dirty="0"/>
            <a:t>- </a:t>
          </a:r>
          <a:r>
            <a:rPr lang="en-GB" sz="2400" dirty="0"/>
            <a:t>Jack Welch encourages his employees to achieve more and to take risks</a:t>
          </a:r>
          <a:endParaRPr lang="en-US" sz="2800" dirty="0"/>
        </a:p>
      </dgm:t>
    </dgm:pt>
    <dgm:pt modelId="{BF4706C4-E090-4C95-A3A1-7632EAB8574C}" type="parTrans" cxnId="{D1983EDE-74F1-4C52-B066-8002817E5780}">
      <dgm:prSet/>
      <dgm:spPr/>
      <dgm:t>
        <a:bodyPr/>
        <a:lstStyle/>
        <a:p>
          <a:endParaRPr lang="en-US"/>
        </a:p>
      </dgm:t>
    </dgm:pt>
    <dgm:pt modelId="{4C2BD2A0-E5BE-4AB8-B9CB-6566DFFFFAC8}" type="sibTrans" cxnId="{D1983EDE-74F1-4C52-B066-8002817E5780}">
      <dgm:prSet/>
      <dgm:spPr/>
      <dgm:t>
        <a:bodyPr/>
        <a:lstStyle/>
        <a:p>
          <a:endParaRPr lang="en-US"/>
        </a:p>
      </dgm:t>
    </dgm:pt>
    <dgm:pt modelId="{0F357E08-EC4E-4B17-8BA9-B9DDAD010A27}">
      <dgm:prSet custT="1"/>
      <dgm:spPr/>
      <dgm:t>
        <a:bodyPr/>
        <a:lstStyle/>
        <a:p>
          <a:r>
            <a:rPr lang="en-GB" sz="2400" dirty="0"/>
            <a:t>- Jack Welch implemented changes to GE's organizational structure, such as flattening the hierarchy and breaking down silos between different business units</a:t>
          </a:r>
          <a:endParaRPr lang="en-US" sz="2400" dirty="0"/>
        </a:p>
      </dgm:t>
    </dgm:pt>
    <dgm:pt modelId="{489E291F-0775-4071-A12F-B2FC2111E536}" type="parTrans" cxnId="{EE76060C-2D16-4800-ABD9-F73F8A06FD74}">
      <dgm:prSet/>
      <dgm:spPr/>
      <dgm:t>
        <a:bodyPr/>
        <a:lstStyle/>
        <a:p>
          <a:endParaRPr lang="en-US"/>
        </a:p>
      </dgm:t>
    </dgm:pt>
    <dgm:pt modelId="{9606A54A-544B-4F82-B617-6B249339F400}" type="sibTrans" cxnId="{EE76060C-2D16-4800-ABD9-F73F8A06FD74}">
      <dgm:prSet/>
      <dgm:spPr/>
      <dgm:t>
        <a:bodyPr/>
        <a:lstStyle/>
        <a:p>
          <a:endParaRPr lang="en-US"/>
        </a:p>
      </dgm:t>
    </dgm:pt>
    <dgm:pt modelId="{8D4A6D9D-11FC-4368-B987-49D4927225B9}">
      <dgm:prSet custT="1"/>
      <dgm:spPr/>
      <dgm:t>
        <a:bodyPr/>
        <a:lstStyle/>
        <a:p>
          <a:r>
            <a:rPr lang="en-GB" sz="2400" dirty="0"/>
            <a:t>- To achieve the company’s goals, Jack Welch identified and promoted the best talent within the company</a:t>
          </a:r>
          <a:endParaRPr lang="en-US" sz="2400" dirty="0"/>
        </a:p>
      </dgm:t>
    </dgm:pt>
    <dgm:pt modelId="{4B655C4B-A129-448A-B246-BCB773806C96}" type="parTrans" cxnId="{C8A6B6AD-3908-4C7C-BC98-389B8144EDD5}">
      <dgm:prSet/>
      <dgm:spPr/>
      <dgm:t>
        <a:bodyPr/>
        <a:lstStyle/>
        <a:p>
          <a:endParaRPr lang="en-US"/>
        </a:p>
      </dgm:t>
    </dgm:pt>
    <dgm:pt modelId="{80E2AB8F-E79E-48FC-9B69-27B381196F66}" type="sibTrans" cxnId="{C8A6B6AD-3908-4C7C-BC98-389B8144EDD5}">
      <dgm:prSet/>
      <dgm:spPr/>
      <dgm:t>
        <a:bodyPr/>
        <a:lstStyle/>
        <a:p>
          <a:endParaRPr lang="en-US"/>
        </a:p>
      </dgm:t>
    </dgm:pt>
    <dgm:pt modelId="{06E38846-713D-4340-BE1B-3EDE03219D36}">
      <dgm:prSet/>
      <dgm:spPr/>
      <dgm:t>
        <a:bodyPr/>
        <a:lstStyle/>
        <a:p>
          <a:r>
            <a:rPr lang="en-GB" dirty="0"/>
            <a:t>- J. Welch implemented the "Rank and Yank" system to rank employee’s performance</a:t>
          </a:r>
          <a:endParaRPr lang="en-US" dirty="0"/>
        </a:p>
      </dgm:t>
    </dgm:pt>
    <dgm:pt modelId="{C2F9690A-3BF9-4AAB-812D-1CCADA1FB707}" type="parTrans" cxnId="{4E84E4C2-5D73-44AB-8938-4770BF557FF7}">
      <dgm:prSet/>
      <dgm:spPr/>
      <dgm:t>
        <a:bodyPr/>
        <a:lstStyle/>
        <a:p>
          <a:endParaRPr lang="en-US"/>
        </a:p>
      </dgm:t>
    </dgm:pt>
    <dgm:pt modelId="{ED0DA0BC-9D69-441B-8C20-AD7F2F8E2D4A}" type="sibTrans" cxnId="{4E84E4C2-5D73-44AB-8938-4770BF557FF7}">
      <dgm:prSet/>
      <dgm:spPr/>
      <dgm:t>
        <a:bodyPr/>
        <a:lstStyle/>
        <a:p>
          <a:endParaRPr lang="en-US"/>
        </a:p>
      </dgm:t>
    </dgm:pt>
    <dgm:pt modelId="{2C939CEC-6AC3-4394-8120-16B91E257FAF}" type="pres">
      <dgm:prSet presAssocID="{45B886BB-FDD8-475F-B80E-B86115854F47}" presName="vert0" presStyleCnt="0">
        <dgm:presLayoutVars>
          <dgm:dir/>
          <dgm:animOne val="branch"/>
          <dgm:animLvl val="lvl"/>
        </dgm:presLayoutVars>
      </dgm:prSet>
      <dgm:spPr/>
    </dgm:pt>
    <dgm:pt modelId="{00B7547C-F285-46DA-996E-4BBC96A0122E}" type="pres">
      <dgm:prSet presAssocID="{178F49D9-CE57-48A3-AC79-0880BA31F7B7}" presName="thickLine" presStyleLbl="alignNode1" presStyleIdx="0" presStyleCnt="8"/>
      <dgm:spPr/>
    </dgm:pt>
    <dgm:pt modelId="{B8D35759-329B-4967-8EC8-20636034D08E}" type="pres">
      <dgm:prSet presAssocID="{178F49D9-CE57-48A3-AC79-0880BA31F7B7}" presName="horz1" presStyleCnt="0"/>
      <dgm:spPr/>
    </dgm:pt>
    <dgm:pt modelId="{2EA8EDF9-3163-49D1-B8D3-BD7E703E65B6}" type="pres">
      <dgm:prSet presAssocID="{178F49D9-CE57-48A3-AC79-0880BA31F7B7}" presName="tx1" presStyleLbl="revTx" presStyleIdx="0" presStyleCnt="8"/>
      <dgm:spPr/>
    </dgm:pt>
    <dgm:pt modelId="{60F7D1C1-4077-4473-AA43-B69DEAF4D801}" type="pres">
      <dgm:prSet presAssocID="{178F49D9-CE57-48A3-AC79-0880BA31F7B7}" presName="vert1" presStyleCnt="0"/>
      <dgm:spPr/>
    </dgm:pt>
    <dgm:pt modelId="{F2FA7F12-156B-4470-AC29-9D002E709D0F}" type="pres">
      <dgm:prSet presAssocID="{1796EAD5-5870-4369-84A7-3E618E689DA1}" presName="thickLine" presStyleLbl="alignNode1" presStyleIdx="1" presStyleCnt="8"/>
      <dgm:spPr/>
    </dgm:pt>
    <dgm:pt modelId="{8FCEEB52-98E7-43CB-B272-9447B092C4B2}" type="pres">
      <dgm:prSet presAssocID="{1796EAD5-5870-4369-84A7-3E618E689DA1}" presName="horz1" presStyleCnt="0"/>
      <dgm:spPr/>
    </dgm:pt>
    <dgm:pt modelId="{18E559AF-85F1-43BD-89EC-E19A5B46F014}" type="pres">
      <dgm:prSet presAssocID="{1796EAD5-5870-4369-84A7-3E618E689DA1}" presName="tx1" presStyleLbl="revTx" presStyleIdx="1" presStyleCnt="8" custScaleY="75808"/>
      <dgm:spPr/>
    </dgm:pt>
    <dgm:pt modelId="{60C4BA1D-ECF4-476D-9D24-625315ED386C}" type="pres">
      <dgm:prSet presAssocID="{1796EAD5-5870-4369-84A7-3E618E689DA1}" presName="vert1" presStyleCnt="0"/>
      <dgm:spPr/>
    </dgm:pt>
    <dgm:pt modelId="{055539F0-BC41-40D3-BEC5-1CF4DF14D8AC}" type="pres">
      <dgm:prSet presAssocID="{78DFEB85-7909-49F7-9F95-4F14248B4B66}" presName="thickLine" presStyleLbl="alignNode1" presStyleIdx="2" presStyleCnt="8"/>
      <dgm:spPr/>
    </dgm:pt>
    <dgm:pt modelId="{825D769C-67A2-4581-9BE4-15326DFE2D2D}" type="pres">
      <dgm:prSet presAssocID="{78DFEB85-7909-49F7-9F95-4F14248B4B66}" presName="horz1" presStyleCnt="0"/>
      <dgm:spPr/>
    </dgm:pt>
    <dgm:pt modelId="{F6152CEF-D22C-43AE-B2C2-C8A7F02425A7}" type="pres">
      <dgm:prSet presAssocID="{78DFEB85-7909-49F7-9F95-4F14248B4B66}" presName="tx1" presStyleLbl="revTx" presStyleIdx="2" presStyleCnt="8"/>
      <dgm:spPr/>
    </dgm:pt>
    <dgm:pt modelId="{830F3453-E928-4D07-A02E-2402922BFD83}" type="pres">
      <dgm:prSet presAssocID="{78DFEB85-7909-49F7-9F95-4F14248B4B66}" presName="vert1" presStyleCnt="0"/>
      <dgm:spPr/>
    </dgm:pt>
    <dgm:pt modelId="{59D39BCA-B32C-45DF-A2FF-A5BCF05393F7}" type="pres">
      <dgm:prSet presAssocID="{7EDCB532-D13C-4C62-961E-ECBEDF879099}" presName="thickLine" presStyleLbl="alignNode1" presStyleIdx="3" presStyleCnt="8"/>
      <dgm:spPr/>
    </dgm:pt>
    <dgm:pt modelId="{753391B9-D82A-47A4-9608-ACE62AF6D0AA}" type="pres">
      <dgm:prSet presAssocID="{7EDCB532-D13C-4C62-961E-ECBEDF879099}" presName="horz1" presStyleCnt="0"/>
      <dgm:spPr/>
    </dgm:pt>
    <dgm:pt modelId="{CA5A81B4-E533-4B56-A3C1-A820EF075713}" type="pres">
      <dgm:prSet presAssocID="{7EDCB532-D13C-4C62-961E-ECBEDF879099}" presName="tx1" presStyleLbl="revTx" presStyleIdx="3" presStyleCnt="8"/>
      <dgm:spPr/>
    </dgm:pt>
    <dgm:pt modelId="{2B0EA55E-A308-4987-AF1B-2FB910BD48BC}" type="pres">
      <dgm:prSet presAssocID="{7EDCB532-D13C-4C62-961E-ECBEDF879099}" presName="vert1" presStyleCnt="0"/>
      <dgm:spPr/>
    </dgm:pt>
    <dgm:pt modelId="{3156B6C4-C047-447C-9B43-047259C4A4AE}" type="pres">
      <dgm:prSet presAssocID="{F166DD38-CE98-4816-A128-C3F9837B9642}" presName="thickLine" presStyleLbl="alignNode1" presStyleIdx="4" presStyleCnt="8"/>
      <dgm:spPr/>
    </dgm:pt>
    <dgm:pt modelId="{AD333BFE-3295-403B-8FD5-AAF8BF90C6B3}" type="pres">
      <dgm:prSet presAssocID="{F166DD38-CE98-4816-A128-C3F9837B9642}" presName="horz1" presStyleCnt="0"/>
      <dgm:spPr/>
    </dgm:pt>
    <dgm:pt modelId="{C772497D-C678-435F-911E-7FD37DC232F7}" type="pres">
      <dgm:prSet presAssocID="{F166DD38-CE98-4816-A128-C3F9837B9642}" presName="tx1" presStyleLbl="revTx" presStyleIdx="4" presStyleCnt="8" custScaleY="65137"/>
      <dgm:spPr/>
    </dgm:pt>
    <dgm:pt modelId="{60E37CEC-0093-4CE6-9465-9BFCB397C8C0}" type="pres">
      <dgm:prSet presAssocID="{F166DD38-CE98-4816-A128-C3F9837B9642}" presName="vert1" presStyleCnt="0"/>
      <dgm:spPr/>
    </dgm:pt>
    <dgm:pt modelId="{0235F51F-1A5C-4959-9B09-F866F151DFE8}" type="pres">
      <dgm:prSet presAssocID="{0F357E08-EC4E-4B17-8BA9-B9DDAD010A27}" presName="thickLine" presStyleLbl="alignNode1" presStyleIdx="5" presStyleCnt="8"/>
      <dgm:spPr/>
    </dgm:pt>
    <dgm:pt modelId="{18623EE7-7C1E-4D2C-B9F2-D7FD3C2DF90F}" type="pres">
      <dgm:prSet presAssocID="{0F357E08-EC4E-4B17-8BA9-B9DDAD010A27}" presName="horz1" presStyleCnt="0"/>
      <dgm:spPr/>
    </dgm:pt>
    <dgm:pt modelId="{CEED8F12-723A-42C6-9A16-1256E8ED843D}" type="pres">
      <dgm:prSet presAssocID="{0F357E08-EC4E-4B17-8BA9-B9DDAD010A27}" presName="tx1" presStyleLbl="revTx" presStyleIdx="5" presStyleCnt="8"/>
      <dgm:spPr/>
    </dgm:pt>
    <dgm:pt modelId="{5BBC13A5-DC34-4FC1-A3A6-46ED545DB785}" type="pres">
      <dgm:prSet presAssocID="{0F357E08-EC4E-4B17-8BA9-B9DDAD010A27}" presName="vert1" presStyleCnt="0"/>
      <dgm:spPr/>
    </dgm:pt>
    <dgm:pt modelId="{901D16B6-B338-4DA3-A7AD-EBC2BC15147A}" type="pres">
      <dgm:prSet presAssocID="{8D4A6D9D-11FC-4368-B987-49D4927225B9}" presName="thickLine" presStyleLbl="alignNode1" presStyleIdx="6" presStyleCnt="8"/>
      <dgm:spPr/>
    </dgm:pt>
    <dgm:pt modelId="{B8AF4EC3-3409-4384-9CF9-825F1C1AC600}" type="pres">
      <dgm:prSet presAssocID="{8D4A6D9D-11FC-4368-B987-49D4927225B9}" presName="horz1" presStyleCnt="0"/>
      <dgm:spPr/>
    </dgm:pt>
    <dgm:pt modelId="{586B754F-1C05-4F3D-8F05-58FABECDE77E}" type="pres">
      <dgm:prSet presAssocID="{8D4A6D9D-11FC-4368-B987-49D4927225B9}" presName="tx1" presStyleLbl="revTx" presStyleIdx="6" presStyleCnt="8"/>
      <dgm:spPr/>
    </dgm:pt>
    <dgm:pt modelId="{B6CB93D8-D669-41BC-8317-2115769F0BC0}" type="pres">
      <dgm:prSet presAssocID="{8D4A6D9D-11FC-4368-B987-49D4927225B9}" presName="vert1" presStyleCnt="0"/>
      <dgm:spPr/>
    </dgm:pt>
    <dgm:pt modelId="{9F5B66BB-405B-4A3F-810B-1CCBC636057B}" type="pres">
      <dgm:prSet presAssocID="{06E38846-713D-4340-BE1B-3EDE03219D36}" presName="thickLine" presStyleLbl="alignNode1" presStyleIdx="7" presStyleCnt="8"/>
      <dgm:spPr/>
    </dgm:pt>
    <dgm:pt modelId="{9713BF58-5112-430F-9732-236976CAC991}" type="pres">
      <dgm:prSet presAssocID="{06E38846-713D-4340-BE1B-3EDE03219D36}" presName="horz1" presStyleCnt="0"/>
      <dgm:spPr/>
    </dgm:pt>
    <dgm:pt modelId="{301F0CFF-FF74-422F-9BBB-E8E20818D5BC}" type="pres">
      <dgm:prSet presAssocID="{06E38846-713D-4340-BE1B-3EDE03219D36}" presName="tx1" presStyleLbl="revTx" presStyleIdx="7" presStyleCnt="8"/>
      <dgm:spPr/>
    </dgm:pt>
    <dgm:pt modelId="{264DF548-1438-4C2A-B358-9572D7CC01FF}" type="pres">
      <dgm:prSet presAssocID="{06E38846-713D-4340-BE1B-3EDE03219D36}" presName="vert1" presStyleCnt="0"/>
      <dgm:spPr/>
    </dgm:pt>
  </dgm:ptLst>
  <dgm:cxnLst>
    <dgm:cxn modelId="{EE76060C-2D16-4800-ABD9-F73F8A06FD74}" srcId="{45B886BB-FDD8-475F-B80E-B86115854F47}" destId="{0F357E08-EC4E-4B17-8BA9-B9DDAD010A27}" srcOrd="5" destOrd="0" parTransId="{489E291F-0775-4071-A12F-B2FC2111E536}" sibTransId="{9606A54A-544B-4F82-B617-6B249339F400}"/>
    <dgm:cxn modelId="{9DF99D36-1FFD-4A62-A375-9C230C63C241}" type="presOf" srcId="{0F357E08-EC4E-4B17-8BA9-B9DDAD010A27}" destId="{CEED8F12-723A-42C6-9A16-1256E8ED843D}" srcOrd="0" destOrd="0" presId="urn:microsoft.com/office/officeart/2008/layout/LinedList"/>
    <dgm:cxn modelId="{68EE2037-54BF-469C-9649-18BE104AC3CA}" srcId="{45B886BB-FDD8-475F-B80E-B86115854F47}" destId="{1796EAD5-5870-4369-84A7-3E618E689DA1}" srcOrd="1" destOrd="0" parTransId="{2D611C27-6CE7-43E6-8A29-B6B1D6C6D2BC}" sibTransId="{CD0D8B67-DACD-4305-91DE-17A5B8C0B5EA}"/>
    <dgm:cxn modelId="{E2E9BA5C-8C94-41C4-830C-A0210ED157E0}" type="presOf" srcId="{1796EAD5-5870-4369-84A7-3E618E689DA1}" destId="{18E559AF-85F1-43BD-89EC-E19A5B46F014}" srcOrd="0" destOrd="0" presId="urn:microsoft.com/office/officeart/2008/layout/LinedList"/>
    <dgm:cxn modelId="{48B6605E-1ACA-462A-916C-A8A7588675FB}" srcId="{45B886BB-FDD8-475F-B80E-B86115854F47}" destId="{78DFEB85-7909-49F7-9F95-4F14248B4B66}" srcOrd="2" destOrd="0" parTransId="{41D3A573-BE2F-4BC4-B794-9492AFB77366}" sibTransId="{A1BF6D57-B01F-4362-8BF7-5FCEE50FA6BF}"/>
    <dgm:cxn modelId="{82689269-C7C2-4DAE-840C-118C12E7F062}" type="presOf" srcId="{45B886BB-FDD8-475F-B80E-B86115854F47}" destId="{2C939CEC-6AC3-4394-8120-16B91E257FAF}" srcOrd="0" destOrd="0" presId="urn:microsoft.com/office/officeart/2008/layout/LinedList"/>
    <dgm:cxn modelId="{B35EA852-C17C-4C9C-86F7-44F8F0CF5C68}" type="presOf" srcId="{7EDCB532-D13C-4C62-961E-ECBEDF879099}" destId="{CA5A81B4-E533-4B56-A3C1-A820EF075713}" srcOrd="0" destOrd="0" presId="urn:microsoft.com/office/officeart/2008/layout/LinedList"/>
    <dgm:cxn modelId="{9F2B4A86-A040-491C-8370-ADDF239F952A}" type="presOf" srcId="{78DFEB85-7909-49F7-9F95-4F14248B4B66}" destId="{F6152CEF-D22C-43AE-B2C2-C8A7F02425A7}" srcOrd="0" destOrd="0" presId="urn:microsoft.com/office/officeart/2008/layout/LinedList"/>
    <dgm:cxn modelId="{9DBCD68A-3CC9-41B3-8FBF-A374C68F42C0}" srcId="{45B886BB-FDD8-475F-B80E-B86115854F47}" destId="{178F49D9-CE57-48A3-AC79-0880BA31F7B7}" srcOrd="0" destOrd="0" parTransId="{09B8ADFC-AD92-41B6-850E-960D21DDDA0F}" sibTransId="{870BEA46-E868-4236-AE58-8131166BFB9E}"/>
    <dgm:cxn modelId="{7CF974A4-D8F9-4F2D-A0D5-F675B7174E4C}" type="presOf" srcId="{06E38846-713D-4340-BE1B-3EDE03219D36}" destId="{301F0CFF-FF74-422F-9BBB-E8E20818D5BC}" srcOrd="0" destOrd="0" presId="urn:microsoft.com/office/officeart/2008/layout/LinedList"/>
    <dgm:cxn modelId="{C8A6B6AD-3908-4C7C-BC98-389B8144EDD5}" srcId="{45B886BB-FDD8-475F-B80E-B86115854F47}" destId="{8D4A6D9D-11FC-4368-B987-49D4927225B9}" srcOrd="6" destOrd="0" parTransId="{4B655C4B-A129-448A-B246-BCB773806C96}" sibTransId="{80E2AB8F-E79E-48FC-9B69-27B381196F66}"/>
    <dgm:cxn modelId="{2C2120BC-D613-4001-9CBB-41547059DF21}" type="presOf" srcId="{178F49D9-CE57-48A3-AC79-0880BA31F7B7}" destId="{2EA8EDF9-3163-49D1-B8D3-BD7E703E65B6}" srcOrd="0" destOrd="0" presId="urn:microsoft.com/office/officeart/2008/layout/LinedList"/>
    <dgm:cxn modelId="{4E84E4C2-5D73-44AB-8938-4770BF557FF7}" srcId="{45B886BB-FDD8-475F-B80E-B86115854F47}" destId="{06E38846-713D-4340-BE1B-3EDE03219D36}" srcOrd="7" destOrd="0" parTransId="{C2F9690A-3BF9-4AAB-812D-1CCADA1FB707}" sibTransId="{ED0DA0BC-9D69-441B-8C20-AD7F2F8E2D4A}"/>
    <dgm:cxn modelId="{3196A3DA-65D5-4662-8862-32A4282EE20B}" srcId="{45B886BB-FDD8-475F-B80E-B86115854F47}" destId="{7EDCB532-D13C-4C62-961E-ECBEDF879099}" srcOrd="3" destOrd="0" parTransId="{8B4E8BBA-203B-43F1-A725-537377E4B28E}" sibTransId="{925B6B71-21E6-469A-AA14-CB4C407D40E9}"/>
    <dgm:cxn modelId="{D1983EDE-74F1-4C52-B066-8002817E5780}" srcId="{45B886BB-FDD8-475F-B80E-B86115854F47}" destId="{F166DD38-CE98-4816-A128-C3F9837B9642}" srcOrd="4" destOrd="0" parTransId="{BF4706C4-E090-4C95-A3A1-7632EAB8574C}" sibTransId="{4C2BD2A0-E5BE-4AB8-B9CB-6566DFFFFAC8}"/>
    <dgm:cxn modelId="{BD62FBE3-137A-489A-A479-E1BDF143BCB0}" type="presOf" srcId="{F166DD38-CE98-4816-A128-C3F9837B9642}" destId="{C772497D-C678-435F-911E-7FD37DC232F7}" srcOrd="0" destOrd="0" presId="urn:microsoft.com/office/officeart/2008/layout/LinedList"/>
    <dgm:cxn modelId="{A8E629ED-D3BC-46CC-B0F8-423F791A2DFC}" type="presOf" srcId="{8D4A6D9D-11FC-4368-B987-49D4927225B9}" destId="{586B754F-1C05-4F3D-8F05-58FABECDE77E}" srcOrd="0" destOrd="0" presId="urn:microsoft.com/office/officeart/2008/layout/LinedList"/>
    <dgm:cxn modelId="{4134BEE0-6440-4564-95C9-A6E6C39304A1}" type="presParOf" srcId="{2C939CEC-6AC3-4394-8120-16B91E257FAF}" destId="{00B7547C-F285-46DA-996E-4BBC96A0122E}" srcOrd="0" destOrd="0" presId="urn:microsoft.com/office/officeart/2008/layout/LinedList"/>
    <dgm:cxn modelId="{C0D87B7B-EB4A-43A7-8DA2-2E4D7FB505FA}" type="presParOf" srcId="{2C939CEC-6AC3-4394-8120-16B91E257FAF}" destId="{B8D35759-329B-4967-8EC8-20636034D08E}" srcOrd="1" destOrd="0" presId="urn:microsoft.com/office/officeart/2008/layout/LinedList"/>
    <dgm:cxn modelId="{18323EBC-A366-402B-AE6C-134055782498}" type="presParOf" srcId="{B8D35759-329B-4967-8EC8-20636034D08E}" destId="{2EA8EDF9-3163-49D1-B8D3-BD7E703E65B6}" srcOrd="0" destOrd="0" presId="urn:microsoft.com/office/officeart/2008/layout/LinedList"/>
    <dgm:cxn modelId="{0B849EA7-E69C-4899-81EF-1FF3BA561A20}" type="presParOf" srcId="{B8D35759-329B-4967-8EC8-20636034D08E}" destId="{60F7D1C1-4077-4473-AA43-B69DEAF4D801}" srcOrd="1" destOrd="0" presId="urn:microsoft.com/office/officeart/2008/layout/LinedList"/>
    <dgm:cxn modelId="{44056B64-9F8F-4F6E-BCF8-4A4A58F7060F}" type="presParOf" srcId="{2C939CEC-6AC3-4394-8120-16B91E257FAF}" destId="{F2FA7F12-156B-4470-AC29-9D002E709D0F}" srcOrd="2" destOrd="0" presId="urn:microsoft.com/office/officeart/2008/layout/LinedList"/>
    <dgm:cxn modelId="{FFB7C484-0D1D-4AE5-B82F-165C436B1717}" type="presParOf" srcId="{2C939CEC-6AC3-4394-8120-16B91E257FAF}" destId="{8FCEEB52-98E7-43CB-B272-9447B092C4B2}" srcOrd="3" destOrd="0" presId="urn:microsoft.com/office/officeart/2008/layout/LinedList"/>
    <dgm:cxn modelId="{B869D117-BAA3-48B9-8E8C-9BB80D7234D4}" type="presParOf" srcId="{8FCEEB52-98E7-43CB-B272-9447B092C4B2}" destId="{18E559AF-85F1-43BD-89EC-E19A5B46F014}" srcOrd="0" destOrd="0" presId="urn:microsoft.com/office/officeart/2008/layout/LinedList"/>
    <dgm:cxn modelId="{7A3F57FF-18B9-4C5C-800C-DFEAEE60DD3C}" type="presParOf" srcId="{8FCEEB52-98E7-43CB-B272-9447B092C4B2}" destId="{60C4BA1D-ECF4-476D-9D24-625315ED386C}" srcOrd="1" destOrd="0" presId="urn:microsoft.com/office/officeart/2008/layout/LinedList"/>
    <dgm:cxn modelId="{A18B04CC-5C22-4482-B268-57102B7B2B79}" type="presParOf" srcId="{2C939CEC-6AC3-4394-8120-16B91E257FAF}" destId="{055539F0-BC41-40D3-BEC5-1CF4DF14D8AC}" srcOrd="4" destOrd="0" presId="urn:microsoft.com/office/officeart/2008/layout/LinedList"/>
    <dgm:cxn modelId="{193D57EA-08A0-4DF2-8D64-95E9B42EC536}" type="presParOf" srcId="{2C939CEC-6AC3-4394-8120-16B91E257FAF}" destId="{825D769C-67A2-4581-9BE4-15326DFE2D2D}" srcOrd="5" destOrd="0" presId="urn:microsoft.com/office/officeart/2008/layout/LinedList"/>
    <dgm:cxn modelId="{1690D0FC-7EBE-4EB8-B3E1-C599115D09A7}" type="presParOf" srcId="{825D769C-67A2-4581-9BE4-15326DFE2D2D}" destId="{F6152CEF-D22C-43AE-B2C2-C8A7F02425A7}" srcOrd="0" destOrd="0" presId="urn:microsoft.com/office/officeart/2008/layout/LinedList"/>
    <dgm:cxn modelId="{AE780C91-37EB-448B-9521-A5F3EA6A8317}" type="presParOf" srcId="{825D769C-67A2-4581-9BE4-15326DFE2D2D}" destId="{830F3453-E928-4D07-A02E-2402922BFD83}" srcOrd="1" destOrd="0" presId="urn:microsoft.com/office/officeart/2008/layout/LinedList"/>
    <dgm:cxn modelId="{E9D20354-811C-46F1-B4E8-A04392E138F1}" type="presParOf" srcId="{2C939CEC-6AC3-4394-8120-16B91E257FAF}" destId="{59D39BCA-B32C-45DF-A2FF-A5BCF05393F7}" srcOrd="6" destOrd="0" presId="urn:microsoft.com/office/officeart/2008/layout/LinedList"/>
    <dgm:cxn modelId="{3CAA2550-D237-45C6-A90E-F33A4EB8DCB3}" type="presParOf" srcId="{2C939CEC-6AC3-4394-8120-16B91E257FAF}" destId="{753391B9-D82A-47A4-9608-ACE62AF6D0AA}" srcOrd="7" destOrd="0" presId="urn:microsoft.com/office/officeart/2008/layout/LinedList"/>
    <dgm:cxn modelId="{EC48FAF1-6B6F-4A35-8D3B-FCBEC362771B}" type="presParOf" srcId="{753391B9-D82A-47A4-9608-ACE62AF6D0AA}" destId="{CA5A81B4-E533-4B56-A3C1-A820EF075713}" srcOrd="0" destOrd="0" presId="urn:microsoft.com/office/officeart/2008/layout/LinedList"/>
    <dgm:cxn modelId="{12A1A553-C860-4FF4-9D98-692C40500808}" type="presParOf" srcId="{753391B9-D82A-47A4-9608-ACE62AF6D0AA}" destId="{2B0EA55E-A308-4987-AF1B-2FB910BD48BC}" srcOrd="1" destOrd="0" presId="urn:microsoft.com/office/officeart/2008/layout/LinedList"/>
    <dgm:cxn modelId="{3650A2AF-B061-4B76-98E7-6045AA6B59E9}" type="presParOf" srcId="{2C939CEC-6AC3-4394-8120-16B91E257FAF}" destId="{3156B6C4-C047-447C-9B43-047259C4A4AE}" srcOrd="8" destOrd="0" presId="urn:microsoft.com/office/officeart/2008/layout/LinedList"/>
    <dgm:cxn modelId="{83372DFC-2A69-436A-AE8A-96967DD6EAE2}" type="presParOf" srcId="{2C939CEC-6AC3-4394-8120-16B91E257FAF}" destId="{AD333BFE-3295-403B-8FD5-AAF8BF90C6B3}" srcOrd="9" destOrd="0" presId="urn:microsoft.com/office/officeart/2008/layout/LinedList"/>
    <dgm:cxn modelId="{A5EF3310-F6DB-4085-B3D5-2062D02B303C}" type="presParOf" srcId="{AD333BFE-3295-403B-8FD5-AAF8BF90C6B3}" destId="{C772497D-C678-435F-911E-7FD37DC232F7}" srcOrd="0" destOrd="0" presId="urn:microsoft.com/office/officeart/2008/layout/LinedList"/>
    <dgm:cxn modelId="{82004C98-B609-4B19-AD5C-903D35ACC7BB}" type="presParOf" srcId="{AD333BFE-3295-403B-8FD5-AAF8BF90C6B3}" destId="{60E37CEC-0093-4CE6-9465-9BFCB397C8C0}" srcOrd="1" destOrd="0" presId="urn:microsoft.com/office/officeart/2008/layout/LinedList"/>
    <dgm:cxn modelId="{5D4C5942-FA62-4723-B7B7-9F7B39A24880}" type="presParOf" srcId="{2C939CEC-6AC3-4394-8120-16B91E257FAF}" destId="{0235F51F-1A5C-4959-9B09-F866F151DFE8}" srcOrd="10" destOrd="0" presId="urn:microsoft.com/office/officeart/2008/layout/LinedList"/>
    <dgm:cxn modelId="{527B1C21-8B84-4753-8949-9EC4460D4DB1}" type="presParOf" srcId="{2C939CEC-6AC3-4394-8120-16B91E257FAF}" destId="{18623EE7-7C1E-4D2C-B9F2-D7FD3C2DF90F}" srcOrd="11" destOrd="0" presId="urn:microsoft.com/office/officeart/2008/layout/LinedList"/>
    <dgm:cxn modelId="{DD08566C-1F35-4B13-B851-6B86F0FEFF26}" type="presParOf" srcId="{18623EE7-7C1E-4D2C-B9F2-D7FD3C2DF90F}" destId="{CEED8F12-723A-42C6-9A16-1256E8ED843D}" srcOrd="0" destOrd="0" presId="urn:microsoft.com/office/officeart/2008/layout/LinedList"/>
    <dgm:cxn modelId="{FD391961-B85D-4BC4-9FAE-E7C5EF97A6A8}" type="presParOf" srcId="{18623EE7-7C1E-4D2C-B9F2-D7FD3C2DF90F}" destId="{5BBC13A5-DC34-4FC1-A3A6-46ED545DB785}" srcOrd="1" destOrd="0" presId="urn:microsoft.com/office/officeart/2008/layout/LinedList"/>
    <dgm:cxn modelId="{149F0D30-70ED-4D74-97D5-7089497FB966}" type="presParOf" srcId="{2C939CEC-6AC3-4394-8120-16B91E257FAF}" destId="{901D16B6-B338-4DA3-A7AD-EBC2BC15147A}" srcOrd="12" destOrd="0" presId="urn:microsoft.com/office/officeart/2008/layout/LinedList"/>
    <dgm:cxn modelId="{0ED41C65-582E-4D5F-921D-2B4135BEAE03}" type="presParOf" srcId="{2C939CEC-6AC3-4394-8120-16B91E257FAF}" destId="{B8AF4EC3-3409-4384-9CF9-825F1C1AC600}" srcOrd="13" destOrd="0" presId="urn:microsoft.com/office/officeart/2008/layout/LinedList"/>
    <dgm:cxn modelId="{D761C9A5-D410-479D-AB7F-7963A8BC2AB3}" type="presParOf" srcId="{B8AF4EC3-3409-4384-9CF9-825F1C1AC600}" destId="{586B754F-1C05-4F3D-8F05-58FABECDE77E}" srcOrd="0" destOrd="0" presId="urn:microsoft.com/office/officeart/2008/layout/LinedList"/>
    <dgm:cxn modelId="{456AC4D9-EE0F-47FE-86E0-FDECB4232C39}" type="presParOf" srcId="{B8AF4EC3-3409-4384-9CF9-825F1C1AC600}" destId="{B6CB93D8-D669-41BC-8317-2115769F0BC0}" srcOrd="1" destOrd="0" presId="urn:microsoft.com/office/officeart/2008/layout/LinedList"/>
    <dgm:cxn modelId="{03D58575-376E-4540-833B-FE8F31C96A92}" type="presParOf" srcId="{2C939CEC-6AC3-4394-8120-16B91E257FAF}" destId="{9F5B66BB-405B-4A3F-810B-1CCBC636057B}" srcOrd="14" destOrd="0" presId="urn:microsoft.com/office/officeart/2008/layout/LinedList"/>
    <dgm:cxn modelId="{A2660146-77C7-4C15-A5FF-5C84266AF28D}" type="presParOf" srcId="{2C939CEC-6AC3-4394-8120-16B91E257FAF}" destId="{9713BF58-5112-430F-9732-236976CAC991}" srcOrd="15" destOrd="0" presId="urn:microsoft.com/office/officeart/2008/layout/LinedList"/>
    <dgm:cxn modelId="{036E5137-AD6B-4953-A146-022E703E8B65}" type="presParOf" srcId="{9713BF58-5112-430F-9732-236976CAC991}" destId="{301F0CFF-FF74-422F-9BBB-E8E20818D5BC}" srcOrd="0" destOrd="0" presId="urn:microsoft.com/office/officeart/2008/layout/LinedList"/>
    <dgm:cxn modelId="{4ECE81C2-274B-462E-B39A-26002F22FC7D}" type="presParOf" srcId="{9713BF58-5112-430F-9732-236976CAC991}" destId="{264DF548-1438-4C2A-B358-9572D7CC01F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2795FB-B581-4620-9E8E-2082278F7A9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3823819B-AAF3-4E44-9966-975EFCCA0118}">
      <dgm:prSet custT="1"/>
      <dgm:spPr/>
      <dgm:t>
        <a:bodyPr/>
        <a:lstStyle/>
        <a:p>
          <a:r>
            <a:rPr lang="en-GB" sz="2800" dirty="0"/>
            <a:t>Jack Welch: the master of transformational leadership theory</a:t>
          </a:r>
          <a:endParaRPr lang="en-US" sz="2800" dirty="0"/>
        </a:p>
      </dgm:t>
    </dgm:pt>
    <dgm:pt modelId="{B5FD7EA2-EC86-4F9C-911C-B29F8A655D5B}" type="parTrans" cxnId="{F9EA12FE-B835-4E76-A79D-5E6FDD0C8691}">
      <dgm:prSet/>
      <dgm:spPr/>
      <dgm:t>
        <a:bodyPr/>
        <a:lstStyle/>
        <a:p>
          <a:endParaRPr lang="en-US"/>
        </a:p>
      </dgm:t>
    </dgm:pt>
    <dgm:pt modelId="{23D95B46-A96C-40B2-BAED-CF668A7408C5}" type="sibTrans" cxnId="{F9EA12FE-B835-4E76-A79D-5E6FDD0C8691}">
      <dgm:prSet/>
      <dgm:spPr/>
      <dgm:t>
        <a:bodyPr/>
        <a:lstStyle/>
        <a:p>
          <a:endParaRPr lang="en-US"/>
        </a:p>
      </dgm:t>
    </dgm:pt>
    <dgm:pt modelId="{2ADFDA28-558B-4236-B837-F9DDFCEF2C9E}">
      <dgm:prSet custT="1"/>
      <dgm:spPr/>
      <dgm:t>
        <a:bodyPr/>
        <a:lstStyle/>
        <a:p>
          <a:r>
            <a:rPr lang="en-GB" sz="2000" dirty="0"/>
            <a:t>Turned GE from a niche player into the largest and most competitive enterprise in the world</a:t>
          </a:r>
          <a:endParaRPr lang="en-US" sz="2000" dirty="0"/>
        </a:p>
      </dgm:t>
    </dgm:pt>
    <dgm:pt modelId="{CE0B7F03-D590-47AE-B927-705990DB8EC7}" type="parTrans" cxnId="{C24C81CB-BF4C-4314-924E-5773CAAB4CC1}">
      <dgm:prSet/>
      <dgm:spPr/>
      <dgm:t>
        <a:bodyPr/>
        <a:lstStyle/>
        <a:p>
          <a:endParaRPr lang="en-US"/>
        </a:p>
      </dgm:t>
    </dgm:pt>
    <dgm:pt modelId="{2F9F2EF0-B073-4F26-BA3D-323B6D992566}" type="sibTrans" cxnId="{C24C81CB-BF4C-4314-924E-5773CAAB4CC1}">
      <dgm:prSet/>
      <dgm:spPr/>
      <dgm:t>
        <a:bodyPr/>
        <a:lstStyle/>
        <a:p>
          <a:endParaRPr lang="en-US"/>
        </a:p>
      </dgm:t>
    </dgm:pt>
    <dgm:pt modelId="{AA4435C3-3042-48C1-9ADD-64F3363859CA}">
      <dgm:prSet custT="1"/>
      <dgm:spPr/>
      <dgm:t>
        <a:bodyPr/>
        <a:lstStyle/>
        <a:p>
          <a:r>
            <a:rPr lang="en-GB" sz="2400" dirty="0"/>
            <a:t>Jack Welch applied with success the transformational leadership theory at GE company</a:t>
          </a:r>
          <a:endParaRPr lang="en-US" sz="2400" dirty="0"/>
        </a:p>
      </dgm:t>
    </dgm:pt>
    <dgm:pt modelId="{FE82266F-D5D7-4723-A066-B4FDE497D076}" type="parTrans" cxnId="{4CEAECC1-BF99-4788-90F2-7458413685E2}">
      <dgm:prSet/>
      <dgm:spPr/>
      <dgm:t>
        <a:bodyPr/>
        <a:lstStyle/>
        <a:p>
          <a:endParaRPr lang="en-US"/>
        </a:p>
      </dgm:t>
    </dgm:pt>
    <dgm:pt modelId="{27F4A862-E208-449A-8414-E894740D86EF}" type="sibTrans" cxnId="{4CEAECC1-BF99-4788-90F2-7458413685E2}">
      <dgm:prSet/>
      <dgm:spPr/>
      <dgm:t>
        <a:bodyPr/>
        <a:lstStyle/>
        <a:p>
          <a:endParaRPr lang="en-US"/>
        </a:p>
      </dgm:t>
    </dgm:pt>
    <dgm:pt modelId="{131F0B5F-35C6-41BF-A71D-EC5B35D773A9}" type="pres">
      <dgm:prSet presAssocID="{D82795FB-B581-4620-9E8E-2082278F7A9A}" presName="hierChild1" presStyleCnt="0">
        <dgm:presLayoutVars>
          <dgm:chPref val="1"/>
          <dgm:dir/>
          <dgm:animOne val="branch"/>
          <dgm:animLvl val="lvl"/>
          <dgm:resizeHandles/>
        </dgm:presLayoutVars>
      </dgm:prSet>
      <dgm:spPr/>
    </dgm:pt>
    <dgm:pt modelId="{BB420A0E-20FD-4538-89AF-A0D6F177BC04}" type="pres">
      <dgm:prSet presAssocID="{3823819B-AAF3-4E44-9966-975EFCCA0118}" presName="hierRoot1" presStyleCnt="0"/>
      <dgm:spPr/>
    </dgm:pt>
    <dgm:pt modelId="{D107C10B-7C0B-49CF-9347-AFCDA9BB178F}" type="pres">
      <dgm:prSet presAssocID="{3823819B-AAF3-4E44-9966-975EFCCA0118}" presName="composite" presStyleCnt="0"/>
      <dgm:spPr/>
    </dgm:pt>
    <dgm:pt modelId="{AF3C186B-0C75-4811-BE89-7C3CA48512CF}" type="pres">
      <dgm:prSet presAssocID="{3823819B-AAF3-4E44-9966-975EFCCA0118}" presName="background" presStyleLbl="node0" presStyleIdx="0" presStyleCnt="3"/>
      <dgm:spPr/>
    </dgm:pt>
    <dgm:pt modelId="{1D94F53B-2B08-4809-9118-586AD525CD77}" type="pres">
      <dgm:prSet presAssocID="{3823819B-AAF3-4E44-9966-975EFCCA0118}" presName="text" presStyleLbl="fgAcc0" presStyleIdx="0" presStyleCnt="3">
        <dgm:presLayoutVars>
          <dgm:chPref val="3"/>
        </dgm:presLayoutVars>
      </dgm:prSet>
      <dgm:spPr/>
    </dgm:pt>
    <dgm:pt modelId="{8D4C909E-8FC8-42E6-95C0-7D9288762031}" type="pres">
      <dgm:prSet presAssocID="{3823819B-AAF3-4E44-9966-975EFCCA0118}" presName="hierChild2" presStyleCnt="0"/>
      <dgm:spPr/>
    </dgm:pt>
    <dgm:pt modelId="{502537F0-18B3-4E5E-B5A8-6D1124332406}" type="pres">
      <dgm:prSet presAssocID="{2ADFDA28-558B-4236-B837-F9DDFCEF2C9E}" presName="hierRoot1" presStyleCnt="0"/>
      <dgm:spPr/>
    </dgm:pt>
    <dgm:pt modelId="{979EBA80-5976-4DED-AC25-D158086768FF}" type="pres">
      <dgm:prSet presAssocID="{2ADFDA28-558B-4236-B837-F9DDFCEF2C9E}" presName="composite" presStyleCnt="0"/>
      <dgm:spPr/>
    </dgm:pt>
    <dgm:pt modelId="{A42BCF7F-5EA4-4224-8F20-91799BAE83EE}" type="pres">
      <dgm:prSet presAssocID="{2ADFDA28-558B-4236-B837-F9DDFCEF2C9E}" presName="background" presStyleLbl="node0" presStyleIdx="1" presStyleCnt="3"/>
      <dgm:spPr/>
    </dgm:pt>
    <dgm:pt modelId="{82E409FA-14CD-446B-919E-3D50812FC43D}" type="pres">
      <dgm:prSet presAssocID="{2ADFDA28-558B-4236-B837-F9DDFCEF2C9E}" presName="text" presStyleLbl="fgAcc0" presStyleIdx="1" presStyleCnt="3">
        <dgm:presLayoutVars>
          <dgm:chPref val="3"/>
        </dgm:presLayoutVars>
      </dgm:prSet>
      <dgm:spPr/>
    </dgm:pt>
    <dgm:pt modelId="{6879C479-BBE9-4AE9-A0EB-27353BC912BC}" type="pres">
      <dgm:prSet presAssocID="{2ADFDA28-558B-4236-B837-F9DDFCEF2C9E}" presName="hierChild2" presStyleCnt="0"/>
      <dgm:spPr/>
    </dgm:pt>
    <dgm:pt modelId="{C16102B8-1378-45F2-A400-35611D15EAFE}" type="pres">
      <dgm:prSet presAssocID="{AA4435C3-3042-48C1-9ADD-64F3363859CA}" presName="hierRoot1" presStyleCnt="0"/>
      <dgm:spPr/>
    </dgm:pt>
    <dgm:pt modelId="{7B846AC8-4BA1-4620-91C1-E3834ACA6779}" type="pres">
      <dgm:prSet presAssocID="{AA4435C3-3042-48C1-9ADD-64F3363859CA}" presName="composite" presStyleCnt="0"/>
      <dgm:spPr/>
    </dgm:pt>
    <dgm:pt modelId="{0D070F11-89F4-43C0-91AE-980D36D5C6EC}" type="pres">
      <dgm:prSet presAssocID="{AA4435C3-3042-48C1-9ADD-64F3363859CA}" presName="background" presStyleLbl="node0" presStyleIdx="2" presStyleCnt="3"/>
      <dgm:spPr/>
    </dgm:pt>
    <dgm:pt modelId="{AA18FD90-01F0-4E65-B9BE-D1B051A1D720}" type="pres">
      <dgm:prSet presAssocID="{AA4435C3-3042-48C1-9ADD-64F3363859CA}" presName="text" presStyleLbl="fgAcc0" presStyleIdx="2" presStyleCnt="3">
        <dgm:presLayoutVars>
          <dgm:chPref val="3"/>
        </dgm:presLayoutVars>
      </dgm:prSet>
      <dgm:spPr/>
    </dgm:pt>
    <dgm:pt modelId="{AA6AE116-4563-4B7B-B086-00A8ACC2A954}" type="pres">
      <dgm:prSet presAssocID="{AA4435C3-3042-48C1-9ADD-64F3363859CA}" presName="hierChild2" presStyleCnt="0"/>
      <dgm:spPr/>
    </dgm:pt>
  </dgm:ptLst>
  <dgm:cxnLst>
    <dgm:cxn modelId="{2DBF4D86-5C0B-480F-971F-2F57DCCC6E90}" type="presOf" srcId="{3823819B-AAF3-4E44-9966-975EFCCA0118}" destId="{1D94F53B-2B08-4809-9118-586AD525CD77}" srcOrd="0" destOrd="0" presId="urn:microsoft.com/office/officeart/2005/8/layout/hierarchy1"/>
    <dgm:cxn modelId="{DA0C5F9F-5744-433D-A75F-7AC8F58AF071}" type="presOf" srcId="{AA4435C3-3042-48C1-9ADD-64F3363859CA}" destId="{AA18FD90-01F0-4E65-B9BE-D1B051A1D720}" srcOrd="0" destOrd="0" presId="urn:microsoft.com/office/officeart/2005/8/layout/hierarchy1"/>
    <dgm:cxn modelId="{4CEAECC1-BF99-4788-90F2-7458413685E2}" srcId="{D82795FB-B581-4620-9E8E-2082278F7A9A}" destId="{AA4435C3-3042-48C1-9ADD-64F3363859CA}" srcOrd="2" destOrd="0" parTransId="{FE82266F-D5D7-4723-A066-B4FDE497D076}" sibTransId="{27F4A862-E208-449A-8414-E894740D86EF}"/>
    <dgm:cxn modelId="{C24C81CB-BF4C-4314-924E-5773CAAB4CC1}" srcId="{D82795FB-B581-4620-9E8E-2082278F7A9A}" destId="{2ADFDA28-558B-4236-B837-F9DDFCEF2C9E}" srcOrd="1" destOrd="0" parTransId="{CE0B7F03-D590-47AE-B927-705990DB8EC7}" sibTransId="{2F9F2EF0-B073-4F26-BA3D-323B6D992566}"/>
    <dgm:cxn modelId="{B6E12FE9-049F-41C4-A641-03513F025F9E}" type="presOf" srcId="{2ADFDA28-558B-4236-B837-F9DDFCEF2C9E}" destId="{82E409FA-14CD-446B-919E-3D50812FC43D}" srcOrd="0" destOrd="0" presId="urn:microsoft.com/office/officeart/2005/8/layout/hierarchy1"/>
    <dgm:cxn modelId="{ABDB07EF-5C1B-48DB-BB59-0158C6CAE43E}" type="presOf" srcId="{D82795FB-B581-4620-9E8E-2082278F7A9A}" destId="{131F0B5F-35C6-41BF-A71D-EC5B35D773A9}" srcOrd="0" destOrd="0" presId="urn:microsoft.com/office/officeart/2005/8/layout/hierarchy1"/>
    <dgm:cxn modelId="{F9EA12FE-B835-4E76-A79D-5E6FDD0C8691}" srcId="{D82795FB-B581-4620-9E8E-2082278F7A9A}" destId="{3823819B-AAF3-4E44-9966-975EFCCA0118}" srcOrd="0" destOrd="0" parTransId="{B5FD7EA2-EC86-4F9C-911C-B29F8A655D5B}" sibTransId="{23D95B46-A96C-40B2-BAED-CF668A7408C5}"/>
    <dgm:cxn modelId="{C0D47066-914F-448C-B6E4-8E2DA69177AD}" type="presParOf" srcId="{131F0B5F-35C6-41BF-A71D-EC5B35D773A9}" destId="{BB420A0E-20FD-4538-89AF-A0D6F177BC04}" srcOrd="0" destOrd="0" presId="urn:microsoft.com/office/officeart/2005/8/layout/hierarchy1"/>
    <dgm:cxn modelId="{DC86ED82-3715-4C7C-A292-8D05780AC3B4}" type="presParOf" srcId="{BB420A0E-20FD-4538-89AF-A0D6F177BC04}" destId="{D107C10B-7C0B-49CF-9347-AFCDA9BB178F}" srcOrd="0" destOrd="0" presId="urn:microsoft.com/office/officeart/2005/8/layout/hierarchy1"/>
    <dgm:cxn modelId="{FE039B7C-9339-4708-B375-A237D0EA0047}" type="presParOf" srcId="{D107C10B-7C0B-49CF-9347-AFCDA9BB178F}" destId="{AF3C186B-0C75-4811-BE89-7C3CA48512CF}" srcOrd="0" destOrd="0" presId="urn:microsoft.com/office/officeart/2005/8/layout/hierarchy1"/>
    <dgm:cxn modelId="{FEDD1360-EB6D-42A8-81F8-6C02A6E911AA}" type="presParOf" srcId="{D107C10B-7C0B-49CF-9347-AFCDA9BB178F}" destId="{1D94F53B-2B08-4809-9118-586AD525CD77}" srcOrd="1" destOrd="0" presId="urn:microsoft.com/office/officeart/2005/8/layout/hierarchy1"/>
    <dgm:cxn modelId="{F38A2DBA-34ED-4776-87BB-A26F3AA5094A}" type="presParOf" srcId="{BB420A0E-20FD-4538-89AF-A0D6F177BC04}" destId="{8D4C909E-8FC8-42E6-95C0-7D9288762031}" srcOrd="1" destOrd="0" presId="urn:microsoft.com/office/officeart/2005/8/layout/hierarchy1"/>
    <dgm:cxn modelId="{EF9526E8-B873-4031-98BD-F24B0C9C02DD}" type="presParOf" srcId="{131F0B5F-35C6-41BF-A71D-EC5B35D773A9}" destId="{502537F0-18B3-4E5E-B5A8-6D1124332406}" srcOrd="1" destOrd="0" presId="urn:microsoft.com/office/officeart/2005/8/layout/hierarchy1"/>
    <dgm:cxn modelId="{F1011465-2E58-473D-BF22-BBF706DB5020}" type="presParOf" srcId="{502537F0-18B3-4E5E-B5A8-6D1124332406}" destId="{979EBA80-5976-4DED-AC25-D158086768FF}" srcOrd="0" destOrd="0" presId="urn:microsoft.com/office/officeart/2005/8/layout/hierarchy1"/>
    <dgm:cxn modelId="{B88057C6-E64F-4507-8B11-BD849F0A24EF}" type="presParOf" srcId="{979EBA80-5976-4DED-AC25-D158086768FF}" destId="{A42BCF7F-5EA4-4224-8F20-91799BAE83EE}" srcOrd="0" destOrd="0" presId="urn:microsoft.com/office/officeart/2005/8/layout/hierarchy1"/>
    <dgm:cxn modelId="{67FEC484-6A6E-4C04-8CE3-968D44BE05D5}" type="presParOf" srcId="{979EBA80-5976-4DED-AC25-D158086768FF}" destId="{82E409FA-14CD-446B-919E-3D50812FC43D}" srcOrd="1" destOrd="0" presId="urn:microsoft.com/office/officeart/2005/8/layout/hierarchy1"/>
    <dgm:cxn modelId="{B32BDD46-5188-4DC1-843F-5EC50E4F41D7}" type="presParOf" srcId="{502537F0-18B3-4E5E-B5A8-6D1124332406}" destId="{6879C479-BBE9-4AE9-A0EB-27353BC912BC}" srcOrd="1" destOrd="0" presId="urn:microsoft.com/office/officeart/2005/8/layout/hierarchy1"/>
    <dgm:cxn modelId="{7598D9B0-D3AB-49A5-BCA7-560E358927D3}" type="presParOf" srcId="{131F0B5F-35C6-41BF-A71D-EC5B35D773A9}" destId="{C16102B8-1378-45F2-A400-35611D15EAFE}" srcOrd="2" destOrd="0" presId="urn:microsoft.com/office/officeart/2005/8/layout/hierarchy1"/>
    <dgm:cxn modelId="{D6005288-E46E-40C3-A453-0C7112E5C413}" type="presParOf" srcId="{C16102B8-1378-45F2-A400-35611D15EAFE}" destId="{7B846AC8-4BA1-4620-91C1-E3834ACA6779}" srcOrd="0" destOrd="0" presId="urn:microsoft.com/office/officeart/2005/8/layout/hierarchy1"/>
    <dgm:cxn modelId="{C8460881-68A9-4315-A2D8-BF46745C9D18}" type="presParOf" srcId="{7B846AC8-4BA1-4620-91C1-E3834ACA6779}" destId="{0D070F11-89F4-43C0-91AE-980D36D5C6EC}" srcOrd="0" destOrd="0" presId="urn:microsoft.com/office/officeart/2005/8/layout/hierarchy1"/>
    <dgm:cxn modelId="{EFA6A28A-A798-413C-B77B-B80329328445}" type="presParOf" srcId="{7B846AC8-4BA1-4620-91C1-E3834ACA6779}" destId="{AA18FD90-01F0-4E65-B9BE-D1B051A1D720}" srcOrd="1" destOrd="0" presId="urn:microsoft.com/office/officeart/2005/8/layout/hierarchy1"/>
    <dgm:cxn modelId="{78C7E173-F4E8-4D20-8E36-939712436424}" type="presParOf" srcId="{C16102B8-1378-45F2-A400-35611D15EAFE}" destId="{AA6AE116-4563-4B7B-B086-00A8ACC2A95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51EF0F-CBE1-4A55-AE3F-03D2E3D1776A}"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AE7D439B-A1F1-4A7D-A8E4-0D5B8C0A64A7}">
      <dgm:prSet custT="1"/>
      <dgm:spPr/>
      <dgm:t>
        <a:bodyPr/>
        <a:lstStyle/>
        <a:p>
          <a:r>
            <a:rPr lang="en-GB" sz="2800" dirty="0"/>
            <a:t>Leadership style is unorthodox and unique</a:t>
          </a:r>
          <a:endParaRPr lang="en-US" sz="2800" dirty="0"/>
        </a:p>
      </dgm:t>
    </dgm:pt>
    <dgm:pt modelId="{61E0D2AD-8D2F-4589-A3F1-1A041FEBF81D}" type="parTrans" cxnId="{7BC24030-C2B1-4833-AF59-839C588328EF}">
      <dgm:prSet/>
      <dgm:spPr/>
      <dgm:t>
        <a:bodyPr/>
        <a:lstStyle/>
        <a:p>
          <a:endParaRPr lang="en-US"/>
        </a:p>
      </dgm:t>
    </dgm:pt>
    <dgm:pt modelId="{10085609-FAE2-4D79-90B4-DA8116DFB024}" type="sibTrans" cxnId="{7BC24030-C2B1-4833-AF59-839C588328EF}">
      <dgm:prSet/>
      <dgm:spPr/>
      <dgm:t>
        <a:bodyPr/>
        <a:lstStyle/>
        <a:p>
          <a:endParaRPr lang="en-US"/>
        </a:p>
      </dgm:t>
    </dgm:pt>
    <dgm:pt modelId="{53FDF6F3-5C83-42E3-8124-F3D64CED9AA2}">
      <dgm:prSet custT="1"/>
      <dgm:spPr/>
      <dgm:t>
        <a:bodyPr/>
        <a:lstStyle/>
        <a:p>
          <a:r>
            <a:rPr lang="en-GB" sz="2000" dirty="0"/>
            <a:t>Pushing the employees and providing them with encouragement</a:t>
          </a:r>
          <a:endParaRPr lang="en-US" sz="2000" dirty="0"/>
        </a:p>
      </dgm:t>
    </dgm:pt>
    <dgm:pt modelId="{6D4241DE-3566-49C4-98DD-A426195DD208}" type="parTrans" cxnId="{CFD97AF7-EFA2-4E87-920F-38B2C5AA35CA}">
      <dgm:prSet/>
      <dgm:spPr/>
      <dgm:t>
        <a:bodyPr/>
        <a:lstStyle/>
        <a:p>
          <a:endParaRPr lang="en-US"/>
        </a:p>
      </dgm:t>
    </dgm:pt>
    <dgm:pt modelId="{49B5D6DA-6025-4E3F-991D-5361CC52DE51}" type="sibTrans" cxnId="{CFD97AF7-EFA2-4E87-920F-38B2C5AA35CA}">
      <dgm:prSet/>
      <dgm:spPr/>
      <dgm:t>
        <a:bodyPr/>
        <a:lstStyle/>
        <a:p>
          <a:endParaRPr lang="en-US"/>
        </a:p>
      </dgm:t>
    </dgm:pt>
    <dgm:pt modelId="{CC79730A-8F1A-4C73-920C-449BCED2BC0C}">
      <dgm:prSet custT="1"/>
      <dgm:spPr/>
      <dgm:t>
        <a:bodyPr/>
        <a:lstStyle/>
        <a:p>
          <a:r>
            <a:rPr lang="en-GB" sz="2000" dirty="0"/>
            <a:t>Leadership style ensures the application of creativity and innovation</a:t>
          </a:r>
          <a:endParaRPr lang="en-US" sz="2000" dirty="0"/>
        </a:p>
      </dgm:t>
    </dgm:pt>
    <dgm:pt modelId="{5E37FF43-A235-442C-983E-BC2840E651A0}" type="parTrans" cxnId="{E2C59189-7A4A-46D5-A907-F806763F156F}">
      <dgm:prSet/>
      <dgm:spPr/>
      <dgm:t>
        <a:bodyPr/>
        <a:lstStyle/>
        <a:p>
          <a:endParaRPr lang="en-US"/>
        </a:p>
      </dgm:t>
    </dgm:pt>
    <dgm:pt modelId="{CE85FDA9-E6E7-406C-A599-2215CC58E2AC}" type="sibTrans" cxnId="{E2C59189-7A4A-46D5-A907-F806763F156F}">
      <dgm:prSet/>
      <dgm:spPr/>
      <dgm:t>
        <a:bodyPr/>
        <a:lstStyle/>
        <a:p>
          <a:endParaRPr lang="en-US"/>
        </a:p>
      </dgm:t>
    </dgm:pt>
    <dgm:pt modelId="{616B9FB4-8DFD-4FEC-BCEC-117580F10361}">
      <dgm:prSet custT="1"/>
      <dgm:spPr/>
      <dgm:t>
        <a:bodyPr/>
        <a:lstStyle/>
        <a:p>
          <a:r>
            <a:rPr lang="en-GB" sz="2400" dirty="0"/>
            <a:t>Leadership style of Jack Welch emphasizes appointing the right people for the right job</a:t>
          </a:r>
          <a:endParaRPr lang="en-US" sz="2400" dirty="0"/>
        </a:p>
      </dgm:t>
    </dgm:pt>
    <dgm:pt modelId="{1E5BB3DD-EC9A-4ED5-8FE7-0B571AA9EB6A}" type="parTrans" cxnId="{995D4EF3-9E18-427D-B47F-4360A54CB268}">
      <dgm:prSet/>
      <dgm:spPr/>
      <dgm:t>
        <a:bodyPr/>
        <a:lstStyle/>
        <a:p>
          <a:endParaRPr lang="en-US"/>
        </a:p>
      </dgm:t>
    </dgm:pt>
    <dgm:pt modelId="{32EE561A-CFAD-411A-B7D0-5FAB6BAB3793}" type="sibTrans" cxnId="{995D4EF3-9E18-427D-B47F-4360A54CB268}">
      <dgm:prSet/>
      <dgm:spPr/>
      <dgm:t>
        <a:bodyPr/>
        <a:lstStyle/>
        <a:p>
          <a:endParaRPr lang="en-US"/>
        </a:p>
      </dgm:t>
    </dgm:pt>
    <dgm:pt modelId="{31671636-8F92-4EDF-B143-CD4FBF3EE4B1}">
      <dgm:prSet custT="1"/>
      <dgm:spPr/>
      <dgm:t>
        <a:bodyPr/>
        <a:lstStyle/>
        <a:p>
          <a:r>
            <a:rPr lang="en-GB" sz="2400" dirty="0"/>
            <a:t>Leadership style ensures the application of Business ethics </a:t>
          </a:r>
          <a:endParaRPr lang="en-US" sz="2400" dirty="0"/>
        </a:p>
      </dgm:t>
    </dgm:pt>
    <dgm:pt modelId="{AB8FA0A5-102C-43B7-861E-DBD24FF4EE81}" type="parTrans" cxnId="{27757DFB-1FE6-4A5E-A1F6-9EB0E7F395C4}">
      <dgm:prSet/>
      <dgm:spPr/>
      <dgm:t>
        <a:bodyPr/>
        <a:lstStyle/>
        <a:p>
          <a:endParaRPr lang="en-US"/>
        </a:p>
      </dgm:t>
    </dgm:pt>
    <dgm:pt modelId="{F6C794EF-C851-4899-82B8-71A5E44EB637}" type="sibTrans" cxnId="{27757DFB-1FE6-4A5E-A1F6-9EB0E7F395C4}">
      <dgm:prSet/>
      <dgm:spPr/>
      <dgm:t>
        <a:bodyPr/>
        <a:lstStyle/>
        <a:p>
          <a:endParaRPr lang="en-US"/>
        </a:p>
      </dgm:t>
    </dgm:pt>
    <dgm:pt modelId="{2E80E533-41CD-49DA-AB57-FCEB01361954}" type="pres">
      <dgm:prSet presAssocID="{7F51EF0F-CBE1-4A55-AE3F-03D2E3D1776A}" presName="outerComposite" presStyleCnt="0">
        <dgm:presLayoutVars>
          <dgm:chMax val="5"/>
          <dgm:dir/>
          <dgm:resizeHandles val="exact"/>
        </dgm:presLayoutVars>
      </dgm:prSet>
      <dgm:spPr/>
    </dgm:pt>
    <dgm:pt modelId="{2A8461FE-9169-4C62-ABCE-ED91283EE4C0}" type="pres">
      <dgm:prSet presAssocID="{7F51EF0F-CBE1-4A55-AE3F-03D2E3D1776A}" presName="dummyMaxCanvas" presStyleCnt="0">
        <dgm:presLayoutVars/>
      </dgm:prSet>
      <dgm:spPr/>
    </dgm:pt>
    <dgm:pt modelId="{14CDA41A-1266-49FF-A160-A994AE8F1F80}" type="pres">
      <dgm:prSet presAssocID="{7F51EF0F-CBE1-4A55-AE3F-03D2E3D1776A}" presName="FiveNodes_1" presStyleLbl="node1" presStyleIdx="0" presStyleCnt="5">
        <dgm:presLayoutVars>
          <dgm:bulletEnabled val="1"/>
        </dgm:presLayoutVars>
      </dgm:prSet>
      <dgm:spPr/>
    </dgm:pt>
    <dgm:pt modelId="{DECB4571-0524-43FF-A498-E51E1CD1DB7D}" type="pres">
      <dgm:prSet presAssocID="{7F51EF0F-CBE1-4A55-AE3F-03D2E3D1776A}" presName="FiveNodes_2" presStyleLbl="node1" presStyleIdx="1" presStyleCnt="5">
        <dgm:presLayoutVars>
          <dgm:bulletEnabled val="1"/>
        </dgm:presLayoutVars>
      </dgm:prSet>
      <dgm:spPr/>
    </dgm:pt>
    <dgm:pt modelId="{0E9160C4-88EA-441C-B67C-0B8A814F276A}" type="pres">
      <dgm:prSet presAssocID="{7F51EF0F-CBE1-4A55-AE3F-03D2E3D1776A}" presName="FiveNodes_3" presStyleLbl="node1" presStyleIdx="2" presStyleCnt="5">
        <dgm:presLayoutVars>
          <dgm:bulletEnabled val="1"/>
        </dgm:presLayoutVars>
      </dgm:prSet>
      <dgm:spPr/>
    </dgm:pt>
    <dgm:pt modelId="{43E53CF6-5CD1-43A6-AE59-77B70D499D77}" type="pres">
      <dgm:prSet presAssocID="{7F51EF0F-CBE1-4A55-AE3F-03D2E3D1776A}" presName="FiveNodes_4" presStyleLbl="node1" presStyleIdx="3" presStyleCnt="5">
        <dgm:presLayoutVars>
          <dgm:bulletEnabled val="1"/>
        </dgm:presLayoutVars>
      </dgm:prSet>
      <dgm:spPr/>
    </dgm:pt>
    <dgm:pt modelId="{16519BA8-DE2C-4F90-A329-34DC94920C08}" type="pres">
      <dgm:prSet presAssocID="{7F51EF0F-CBE1-4A55-AE3F-03D2E3D1776A}" presName="FiveNodes_5" presStyleLbl="node1" presStyleIdx="4" presStyleCnt="5">
        <dgm:presLayoutVars>
          <dgm:bulletEnabled val="1"/>
        </dgm:presLayoutVars>
      </dgm:prSet>
      <dgm:spPr/>
    </dgm:pt>
    <dgm:pt modelId="{DC2BE055-A1A2-4787-95FB-28B4E070777D}" type="pres">
      <dgm:prSet presAssocID="{7F51EF0F-CBE1-4A55-AE3F-03D2E3D1776A}" presName="FiveConn_1-2" presStyleLbl="fgAccFollowNode1" presStyleIdx="0" presStyleCnt="4">
        <dgm:presLayoutVars>
          <dgm:bulletEnabled val="1"/>
        </dgm:presLayoutVars>
      </dgm:prSet>
      <dgm:spPr/>
    </dgm:pt>
    <dgm:pt modelId="{04C56C10-4254-4B32-8AD2-98B8F37A7D66}" type="pres">
      <dgm:prSet presAssocID="{7F51EF0F-CBE1-4A55-AE3F-03D2E3D1776A}" presName="FiveConn_2-3" presStyleLbl="fgAccFollowNode1" presStyleIdx="1" presStyleCnt="4">
        <dgm:presLayoutVars>
          <dgm:bulletEnabled val="1"/>
        </dgm:presLayoutVars>
      </dgm:prSet>
      <dgm:spPr/>
    </dgm:pt>
    <dgm:pt modelId="{0E905554-DB0F-4D5D-B1C7-71E8DD2733B4}" type="pres">
      <dgm:prSet presAssocID="{7F51EF0F-CBE1-4A55-AE3F-03D2E3D1776A}" presName="FiveConn_3-4" presStyleLbl="fgAccFollowNode1" presStyleIdx="2" presStyleCnt="4">
        <dgm:presLayoutVars>
          <dgm:bulletEnabled val="1"/>
        </dgm:presLayoutVars>
      </dgm:prSet>
      <dgm:spPr/>
    </dgm:pt>
    <dgm:pt modelId="{7A32D084-507B-4DAD-91CE-4C7966B3F406}" type="pres">
      <dgm:prSet presAssocID="{7F51EF0F-CBE1-4A55-AE3F-03D2E3D1776A}" presName="FiveConn_4-5" presStyleLbl="fgAccFollowNode1" presStyleIdx="3" presStyleCnt="4">
        <dgm:presLayoutVars>
          <dgm:bulletEnabled val="1"/>
        </dgm:presLayoutVars>
      </dgm:prSet>
      <dgm:spPr/>
    </dgm:pt>
    <dgm:pt modelId="{3EC47E8E-BE4C-4A77-BC51-0D3CCEA36391}" type="pres">
      <dgm:prSet presAssocID="{7F51EF0F-CBE1-4A55-AE3F-03D2E3D1776A}" presName="FiveNodes_1_text" presStyleLbl="node1" presStyleIdx="4" presStyleCnt="5">
        <dgm:presLayoutVars>
          <dgm:bulletEnabled val="1"/>
        </dgm:presLayoutVars>
      </dgm:prSet>
      <dgm:spPr/>
    </dgm:pt>
    <dgm:pt modelId="{F3782CB6-DF54-4F84-9AD7-AB5A9D6CAFC9}" type="pres">
      <dgm:prSet presAssocID="{7F51EF0F-CBE1-4A55-AE3F-03D2E3D1776A}" presName="FiveNodes_2_text" presStyleLbl="node1" presStyleIdx="4" presStyleCnt="5">
        <dgm:presLayoutVars>
          <dgm:bulletEnabled val="1"/>
        </dgm:presLayoutVars>
      </dgm:prSet>
      <dgm:spPr/>
    </dgm:pt>
    <dgm:pt modelId="{E253C986-3994-4C66-987E-78D6E3029D8B}" type="pres">
      <dgm:prSet presAssocID="{7F51EF0F-CBE1-4A55-AE3F-03D2E3D1776A}" presName="FiveNodes_3_text" presStyleLbl="node1" presStyleIdx="4" presStyleCnt="5">
        <dgm:presLayoutVars>
          <dgm:bulletEnabled val="1"/>
        </dgm:presLayoutVars>
      </dgm:prSet>
      <dgm:spPr/>
    </dgm:pt>
    <dgm:pt modelId="{8E298BCE-5E67-4902-A92B-9C1F41AF5F55}" type="pres">
      <dgm:prSet presAssocID="{7F51EF0F-CBE1-4A55-AE3F-03D2E3D1776A}" presName="FiveNodes_4_text" presStyleLbl="node1" presStyleIdx="4" presStyleCnt="5">
        <dgm:presLayoutVars>
          <dgm:bulletEnabled val="1"/>
        </dgm:presLayoutVars>
      </dgm:prSet>
      <dgm:spPr/>
    </dgm:pt>
    <dgm:pt modelId="{ACA52BAF-A452-447D-936F-92D47A90C476}" type="pres">
      <dgm:prSet presAssocID="{7F51EF0F-CBE1-4A55-AE3F-03D2E3D1776A}" presName="FiveNodes_5_text" presStyleLbl="node1" presStyleIdx="4" presStyleCnt="5">
        <dgm:presLayoutVars>
          <dgm:bulletEnabled val="1"/>
        </dgm:presLayoutVars>
      </dgm:prSet>
      <dgm:spPr/>
    </dgm:pt>
  </dgm:ptLst>
  <dgm:cxnLst>
    <dgm:cxn modelId="{FFE63A00-B8BC-458F-9B3C-277238DF8827}" type="presOf" srcId="{616B9FB4-8DFD-4FEC-BCEC-117580F10361}" destId="{43E53CF6-5CD1-43A6-AE59-77B70D499D77}" srcOrd="0" destOrd="0" presId="urn:microsoft.com/office/officeart/2005/8/layout/vProcess5"/>
    <dgm:cxn modelId="{D4A68413-6204-419B-9227-486FC4023DBC}" type="presOf" srcId="{53FDF6F3-5C83-42E3-8124-F3D64CED9AA2}" destId="{F3782CB6-DF54-4F84-9AD7-AB5A9D6CAFC9}" srcOrd="1" destOrd="0" presId="urn:microsoft.com/office/officeart/2005/8/layout/vProcess5"/>
    <dgm:cxn modelId="{40B7EF1A-2CCF-4268-946E-FE1E44DD1106}" type="presOf" srcId="{31671636-8F92-4EDF-B143-CD4FBF3EE4B1}" destId="{16519BA8-DE2C-4F90-A329-34DC94920C08}" srcOrd="0" destOrd="0" presId="urn:microsoft.com/office/officeart/2005/8/layout/vProcess5"/>
    <dgm:cxn modelId="{109C8321-C5E2-4364-95D6-525C77BE5C31}" type="presOf" srcId="{CC79730A-8F1A-4C73-920C-449BCED2BC0C}" destId="{E253C986-3994-4C66-987E-78D6E3029D8B}" srcOrd="1" destOrd="0" presId="urn:microsoft.com/office/officeart/2005/8/layout/vProcess5"/>
    <dgm:cxn modelId="{7BC24030-C2B1-4833-AF59-839C588328EF}" srcId="{7F51EF0F-CBE1-4A55-AE3F-03D2E3D1776A}" destId="{AE7D439B-A1F1-4A7D-A8E4-0D5B8C0A64A7}" srcOrd="0" destOrd="0" parTransId="{61E0D2AD-8D2F-4589-A3F1-1A041FEBF81D}" sibTransId="{10085609-FAE2-4D79-90B4-DA8116DFB024}"/>
    <dgm:cxn modelId="{F12D6438-ECA4-43A3-BED6-3544E236D58F}" type="presOf" srcId="{CE85FDA9-E6E7-406C-A599-2215CC58E2AC}" destId="{0E905554-DB0F-4D5D-B1C7-71E8DD2733B4}" srcOrd="0" destOrd="0" presId="urn:microsoft.com/office/officeart/2005/8/layout/vProcess5"/>
    <dgm:cxn modelId="{E629D844-3844-4C04-BBC7-CA18B0AA4C0F}" type="presOf" srcId="{CC79730A-8F1A-4C73-920C-449BCED2BC0C}" destId="{0E9160C4-88EA-441C-B67C-0B8A814F276A}" srcOrd="0" destOrd="0" presId="urn:microsoft.com/office/officeart/2005/8/layout/vProcess5"/>
    <dgm:cxn modelId="{32E75F57-FC7B-4A12-879F-D814068E875D}" type="presOf" srcId="{53FDF6F3-5C83-42E3-8124-F3D64CED9AA2}" destId="{DECB4571-0524-43FF-A498-E51E1CD1DB7D}" srcOrd="0" destOrd="0" presId="urn:microsoft.com/office/officeart/2005/8/layout/vProcess5"/>
    <dgm:cxn modelId="{5E6AEB57-91BD-48D4-93A1-624408AC4335}" type="presOf" srcId="{32EE561A-CFAD-411A-B7D0-5FAB6BAB3793}" destId="{7A32D084-507B-4DAD-91CE-4C7966B3F406}" srcOrd="0" destOrd="0" presId="urn:microsoft.com/office/officeart/2005/8/layout/vProcess5"/>
    <dgm:cxn modelId="{AD2AA058-6DEB-4677-B547-474FFA8C0915}" type="presOf" srcId="{AE7D439B-A1F1-4A7D-A8E4-0D5B8C0A64A7}" destId="{3EC47E8E-BE4C-4A77-BC51-0D3CCEA36391}" srcOrd="1" destOrd="0" presId="urn:microsoft.com/office/officeart/2005/8/layout/vProcess5"/>
    <dgm:cxn modelId="{59777C7A-15E1-4A64-BDBF-22573EA05F32}" type="presOf" srcId="{7F51EF0F-CBE1-4A55-AE3F-03D2E3D1776A}" destId="{2E80E533-41CD-49DA-AB57-FCEB01361954}" srcOrd="0" destOrd="0" presId="urn:microsoft.com/office/officeart/2005/8/layout/vProcess5"/>
    <dgm:cxn modelId="{E2C59189-7A4A-46D5-A907-F806763F156F}" srcId="{7F51EF0F-CBE1-4A55-AE3F-03D2E3D1776A}" destId="{CC79730A-8F1A-4C73-920C-449BCED2BC0C}" srcOrd="2" destOrd="0" parTransId="{5E37FF43-A235-442C-983E-BC2840E651A0}" sibTransId="{CE85FDA9-E6E7-406C-A599-2215CC58E2AC}"/>
    <dgm:cxn modelId="{1703528A-07AC-42DF-B3DB-A16040BFBD5E}" type="presOf" srcId="{10085609-FAE2-4D79-90B4-DA8116DFB024}" destId="{DC2BE055-A1A2-4787-95FB-28B4E070777D}" srcOrd="0" destOrd="0" presId="urn:microsoft.com/office/officeart/2005/8/layout/vProcess5"/>
    <dgm:cxn modelId="{E6628F8B-B3CC-4125-84E3-B145DAE5CDA4}" type="presOf" srcId="{616B9FB4-8DFD-4FEC-BCEC-117580F10361}" destId="{8E298BCE-5E67-4902-A92B-9C1F41AF5F55}" srcOrd="1" destOrd="0" presId="urn:microsoft.com/office/officeart/2005/8/layout/vProcess5"/>
    <dgm:cxn modelId="{53686A9E-45E7-4A75-8FF9-50F2CFB346AE}" type="presOf" srcId="{AE7D439B-A1F1-4A7D-A8E4-0D5B8C0A64A7}" destId="{14CDA41A-1266-49FF-A160-A994AE8F1F80}" srcOrd="0" destOrd="0" presId="urn:microsoft.com/office/officeart/2005/8/layout/vProcess5"/>
    <dgm:cxn modelId="{70FDFF9E-A521-4EDB-A637-A0792CDE5F57}" type="presOf" srcId="{31671636-8F92-4EDF-B143-CD4FBF3EE4B1}" destId="{ACA52BAF-A452-447D-936F-92D47A90C476}" srcOrd="1" destOrd="0" presId="urn:microsoft.com/office/officeart/2005/8/layout/vProcess5"/>
    <dgm:cxn modelId="{F43679C8-C857-4C11-8E5D-78514F493DA1}" type="presOf" srcId="{49B5D6DA-6025-4E3F-991D-5361CC52DE51}" destId="{04C56C10-4254-4B32-8AD2-98B8F37A7D66}" srcOrd="0" destOrd="0" presId="urn:microsoft.com/office/officeart/2005/8/layout/vProcess5"/>
    <dgm:cxn modelId="{995D4EF3-9E18-427D-B47F-4360A54CB268}" srcId="{7F51EF0F-CBE1-4A55-AE3F-03D2E3D1776A}" destId="{616B9FB4-8DFD-4FEC-BCEC-117580F10361}" srcOrd="3" destOrd="0" parTransId="{1E5BB3DD-EC9A-4ED5-8FE7-0B571AA9EB6A}" sibTransId="{32EE561A-CFAD-411A-B7D0-5FAB6BAB3793}"/>
    <dgm:cxn modelId="{CFD97AF7-EFA2-4E87-920F-38B2C5AA35CA}" srcId="{7F51EF0F-CBE1-4A55-AE3F-03D2E3D1776A}" destId="{53FDF6F3-5C83-42E3-8124-F3D64CED9AA2}" srcOrd="1" destOrd="0" parTransId="{6D4241DE-3566-49C4-98DD-A426195DD208}" sibTransId="{49B5D6DA-6025-4E3F-991D-5361CC52DE51}"/>
    <dgm:cxn modelId="{27757DFB-1FE6-4A5E-A1F6-9EB0E7F395C4}" srcId="{7F51EF0F-CBE1-4A55-AE3F-03D2E3D1776A}" destId="{31671636-8F92-4EDF-B143-CD4FBF3EE4B1}" srcOrd="4" destOrd="0" parTransId="{AB8FA0A5-102C-43B7-861E-DBD24FF4EE81}" sibTransId="{F6C794EF-C851-4899-82B8-71A5E44EB637}"/>
    <dgm:cxn modelId="{94669737-E941-4E4B-B06A-F23D2C0876B7}" type="presParOf" srcId="{2E80E533-41CD-49DA-AB57-FCEB01361954}" destId="{2A8461FE-9169-4C62-ABCE-ED91283EE4C0}" srcOrd="0" destOrd="0" presId="urn:microsoft.com/office/officeart/2005/8/layout/vProcess5"/>
    <dgm:cxn modelId="{A5DAABFC-F9E4-41D8-BCC0-6468EE626331}" type="presParOf" srcId="{2E80E533-41CD-49DA-AB57-FCEB01361954}" destId="{14CDA41A-1266-49FF-A160-A994AE8F1F80}" srcOrd="1" destOrd="0" presId="urn:microsoft.com/office/officeart/2005/8/layout/vProcess5"/>
    <dgm:cxn modelId="{9486830D-1EEE-4F19-B362-D33BC23A0771}" type="presParOf" srcId="{2E80E533-41CD-49DA-AB57-FCEB01361954}" destId="{DECB4571-0524-43FF-A498-E51E1CD1DB7D}" srcOrd="2" destOrd="0" presId="urn:microsoft.com/office/officeart/2005/8/layout/vProcess5"/>
    <dgm:cxn modelId="{6C0F502F-2CBC-49FE-9FD5-275DA6D920F8}" type="presParOf" srcId="{2E80E533-41CD-49DA-AB57-FCEB01361954}" destId="{0E9160C4-88EA-441C-B67C-0B8A814F276A}" srcOrd="3" destOrd="0" presId="urn:microsoft.com/office/officeart/2005/8/layout/vProcess5"/>
    <dgm:cxn modelId="{59D65481-F6A2-49AA-AC56-D8F72D7A1E84}" type="presParOf" srcId="{2E80E533-41CD-49DA-AB57-FCEB01361954}" destId="{43E53CF6-5CD1-43A6-AE59-77B70D499D77}" srcOrd="4" destOrd="0" presId="urn:microsoft.com/office/officeart/2005/8/layout/vProcess5"/>
    <dgm:cxn modelId="{BFFEE4F8-7EF5-4409-A7CE-611F8BDABA32}" type="presParOf" srcId="{2E80E533-41CD-49DA-AB57-FCEB01361954}" destId="{16519BA8-DE2C-4F90-A329-34DC94920C08}" srcOrd="5" destOrd="0" presId="urn:microsoft.com/office/officeart/2005/8/layout/vProcess5"/>
    <dgm:cxn modelId="{F3F333F8-D006-456D-980A-0D6D6F7C34E5}" type="presParOf" srcId="{2E80E533-41CD-49DA-AB57-FCEB01361954}" destId="{DC2BE055-A1A2-4787-95FB-28B4E070777D}" srcOrd="6" destOrd="0" presId="urn:microsoft.com/office/officeart/2005/8/layout/vProcess5"/>
    <dgm:cxn modelId="{61A6160B-B417-4839-8110-56925880E152}" type="presParOf" srcId="{2E80E533-41CD-49DA-AB57-FCEB01361954}" destId="{04C56C10-4254-4B32-8AD2-98B8F37A7D66}" srcOrd="7" destOrd="0" presId="urn:microsoft.com/office/officeart/2005/8/layout/vProcess5"/>
    <dgm:cxn modelId="{B3CF22D2-E425-49BD-8993-2AEED2B95F1C}" type="presParOf" srcId="{2E80E533-41CD-49DA-AB57-FCEB01361954}" destId="{0E905554-DB0F-4D5D-B1C7-71E8DD2733B4}" srcOrd="8" destOrd="0" presId="urn:microsoft.com/office/officeart/2005/8/layout/vProcess5"/>
    <dgm:cxn modelId="{8E87EDA3-92CF-48EC-892C-C6551D1B16ED}" type="presParOf" srcId="{2E80E533-41CD-49DA-AB57-FCEB01361954}" destId="{7A32D084-507B-4DAD-91CE-4C7966B3F406}" srcOrd="9" destOrd="0" presId="urn:microsoft.com/office/officeart/2005/8/layout/vProcess5"/>
    <dgm:cxn modelId="{E626CC98-0863-48B7-8447-9681EC8F14E5}" type="presParOf" srcId="{2E80E533-41CD-49DA-AB57-FCEB01361954}" destId="{3EC47E8E-BE4C-4A77-BC51-0D3CCEA36391}" srcOrd="10" destOrd="0" presId="urn:microsoft.com/office/officeart/2005/8/layout/vProcess5"/>
    <dgm:cxn modelId="{604EEE45-57BD-4855-B272-FFEF3A903EAE}" type="presParOf" srcId="{2E80E533-41CD-49DA-AB57-FCEB01361954}" destId="{F3782CB6-DF54-4F84-9AD7-AB5A9D6CAFC9}" srcOrd="11" destOrd="0" presId="urn:microsoft.com/office/officeart/2005/8/layout/vProcess5"/>
    <dgm:cxn modelId="{4BED68FB-F76C-429C-AB4F-5E8AB0397374}" type="presParOf" srcId="{2E80E533-41CD-49DA-AB57-FCEB01361954}" destId="{E253C986-3994-4C66-987E-78D6E3029D8B}" srcOrd="12" destOrd="0" presId="urn:microsoft.com/office/officeart/2005/8/layout/vProcess5"/>
    <dgm:cxn modelId="{41BD7758-1822-467E-9836-C5C7268E9139}" type="presParOf" srcId="{2E80E533-41CD-49DA-AB57-FCEB01361954}" destId="{8E298BCE-5E67-4902-A92B-9C1F41AF5F55}" srcOrd="13" destOrd="0" presId="urn:microsoft.com/office/officeart/2005/8/layout/vProcess5"/>
    <dgm:cxn modelId="{76E6B45A-2D00-4203-804D-A43E6454A538}" type="presParOf" srcId="{2E80E533-41CD-49DA-AB57-FCEB01361954}" destId="{ACA52BAF-A452-447D-936F-92D47A90C476}"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91DDA9-6126-4034-B3A9-B27BFE3D5659}" type="doc">
      <dgm:prSet loTypeId="urn:microsoft.com/office/officeart/2005/8/layout/vProcess5" loCatId="process" qsTypeId="urn:microsoft.com/office/officeart/2005/8/quickstyle/simple4" qsCatId="simple" csTypeId="urn:microsoft.com/office/officeart/2005/8/colors/accent3_2" csCatId="accent3" phldr="1"/>
      <dgm:spPr/>
      <dgm:t>
        <a:bodyPr/>
        <a:lstStyle/>
        <a:p>
          <a:endParaRPr lang="en-US"/>
        </a:p>
      </dgm:t>
    </dgm:pt>
    <dgm:pt modelId="{4E721F07-A69E-4830-B2F8-08089B29571F}">
      <dgm:prSet custT="1"/>
      <dgm:spPr/>
      <dgm:t>
        <a:bodyPr/>
        <a:lstStyle/>
        <a:p>
          <a:r>
            <a:rPr lang="en-GB" sz="2000" b="1" dirty="0"/>
            <a:t>Differences</a:t>
          </a:r>
          <a:r>
            <a:rPr lang="en-GB" sz="2000" dirty="0"/>
            <a:t>: Leaders motivate change and development while managers achieve order and consistency.</a:t>
          </a:r>
          <a:endParaRPr lang="en-US" sz="2000" dirty="0"/>
        </a:p>
      </dgm:t>
    </dgm:pt>
    <dgm:pt modelId="{E44005AE-3AB6-4E41-88B1-ABFB56B93D1D}" type="parTrans" cxnId="{180AF92A-0939-4886-A89B-836A2B3094DF}">
      <dgm:prSet/>
      <dgm:spPr/>
      <dgm:t>
        <a:bodyPr/>
        <a:lstStyle/>
        <a:p>
          <a:endParaRPr lang="en-US"/>
        </a:p>
      </dgm:t>
    </dgm:pt>
    <dgm:pt modelId="{704B2E0B-8548-46E5-A9C3-182C9BF44558}" type="sibTrans" cxnId="{180AF92A-0939-4886-A89B-836A2B3094DF}">
      <dgm:prSet/>
      <dgm:spPr/>
      <dgm:t>
        <a:bodyPr/>
        <a:lstStyle/>
        <a:p>
          <a:endParaRPr lang="en-US"/>
        </a:p>
      </dgm:t>
    </dgm:pt>
    <dgm:pt modelId="{6750EEFC-78B2-4F07-8018-65AD90E38F17}">
      <dgm:prSet custT="1"/>
      <dgm:spPr/>
      <dgm:t>
        <a:bodyPr/>
        <a:lstStyle/>
        <a:p>
          <a:r>
            <a:rPr lang="en-GB" sz="2400" b="1" i="0" baseline="0" dirty="0"/>
            <a:t>Similarities</a:t>
          </a:r>
          <a:r>
            <a:rPr lang="en-GB" sz="2400" b="0" i="0" baseline="0" dirty="0"/>
            <a:t>: </a:t>
          </a:r>
          <a:r>
            <a:rPr lang="en-GB" sz="2400" dirty="0"/>
            <a:t>Organise people, explain vision, accomplish goals.</a:t>
          </a:r>
          <a:endParaRPr lang="en-US" sz="2400" dirty="0"/>
        </a:p>
      </dgm:t>
    </dgm:pt>
    <dgm:pt modelId="{74DFB572-3D64-4E9B-A8DD-EA7DD34D0CB8}" type="parTrans" cxnId="{C3E4E97D-4079-46EA-9700-D994841C0F76}">
      <dgm:prSet/>
      <dgm:spPr/>
      <dgm:t>
        <a:bodyPr/>
        <a:lstStyle/>
        <a:p>
          <a:endParaRPr lang="en-US"/>
        </a:p>
      </dgm:t>
    </dgm:pt>
    <dgm:pt modelId="{F8072F1A-44A2-482E-824D-95772DBD132E}" type="sibTrans" cxnId="{C3E4E97D-4079-46EA-9700-D994841C0F76}">
      <dgm:prSet/>
      <dgm:spPr/>
      <dgm:t>
        <a:bodyPr/>
        <a:lstStyle/>
        <a:p>
          <a:endParaRPr lang="en-US"/>
        </a:p>
      </dgm:t>
    </dgm:pt>
    <dgm:pt modelId="{D6BFBE8D-0BF6-4A0C-A664-24BC34C27B1F}">
      <dgm:prSet custT="1"/>
      <dgm:spPr/>
      <dgm:t>
        <a:bodyPr/>
        <a:lstStyle/>
        <a:p>
          <a:r>
            <a:rPr lang="en-GB" sz="2000" b="0" i="0" baseline="0" dirty="0"/>
            <a:t>Managers are made, whereas leaders can be born (Trait Theory) or made based on education or experience. </a:t>
          </a:r>
          <a:endParaRPr lang="en-US" sz="2000" dirty="0"/>
        </a:p>
      </dgm:t>
    </dgm:pt>
    <dgm:pt modelId="{B333C64D-0D84-42F8-9EE3-9E11B7E3172B}" type="parTrans" cxnId="{98C5AF99-A8B1-4E45-B71A-A402A6AC4516}">
      <dgm:prSet/>
      <dgm:spPr/>
      <dgm:t>
        <a:bodyPr/>
        <a:lstStyle/>
        <a:p>
          <a:endParaRPr lang="en-US"/>
        </a:p>
      </dgm:t>
    </dgm:pt>
    <dgm:pt modelId="{E08DF4AA-EAA3-4789-853C-588491948A79}" type="sibTrans" cxnId="{98C5AF99-A8B1-4E45-B71A-A402A6AC4516}">
      <dgm:prSet/>
      <dgm:spPr/>
      <dgm:t>
        <a:bodyPr/>
        <a:lstStyle/>
        <a:p>
          <a:endParaRPr lang="en-US"/>
        </a:p>
      </dgm:t>
    </dgm:pt>
    <dgm:pt modelId="{9B7FE2AA-86BF-45A2-88FD-DFC432D8B2B6}" type="pres">
      <dgm:prSet presAssocID="{7691DDA9-6126-4034-B3A9-B27BFE3D5659}" presName="outerComposite" presStyleCnt="0">
        <dgm:presLayoutVars>
          <dgm:chMax val="5"/>
          <dgm:dir/>
          <dgm:resizeHandles val="exact"/>
        </dgm:presLayoutVars>
      </dgm:prSet>
      <dgm:spPr/>
    </dgm:pt>
    <dgm:pt modelId="{B3447583-D968-4607-9CF9-99F32CD6AFF9}" type="pres">
      <dgm:prSet presAssocID="{7691DDA9-6126-4034-B3A9-B27BFE3D5659}" presName="dummyMaxCanvas" presStyleCnt="0">
        <dgm:presLayoutVars/>
      </dgm:prSet>
      <dgm:spPr/>
    </dgm:pt>
    <dgm:pt modelId="{FC973A27-1EFD-49DC-9638-B9823A8DE10B}" type="pres">
      <dgm:prSet presAssocID="{7691DDA9-6126-4034-B3A9-B27BFE3D5659}" presName="ThreeNodes_1" presStyleLbl="node1" presStyleIdx="0" presStyleCnt="3">
        <dgm:presLayoutVars>
          <dgm:bulletEnabled val="1"/>
        </dgm:presLayoutVars>
      </dgm:prSet>
      <dgm:spPr/>
    </dgm:pt>
    <dgm:pt modelId="{2F6025F4-C05A-48BF-BCEB-AC8C390B2502}" type="pres">
      <dgm:prSet presAssocID="{7691DDA9-6126-4034-B3A9-B27BFE3D5659}" presName="ThreeNodes_2" presStyleLbl="node1" presStyleIdx="1" presStyleCnt="3">
        <dgm:presLayoutVars>
          <dgm:bulletEnabled val="1"/>
        </dgm:presLayoutVars>
      </dgm:prSet>
      <dgm:spPr/>
    </dgm:pt>
    <dgm:pt modelId="{458CB189-5AB4-4000-9123-9573023B2E7B}" type="pres">
      <dgm:prSet presAssocID="{7691DDA9-6126-4034-B3A9-B27BFE3D5659}" presName="ThreeNodes_3" presStyleLbl="node1" presStyleIdx="2" presStyleCnt="3">
        <dgm:presLayoutVars>
          <dgm:bulletEnabled val="1"/>
        </dgm:presLayoutVars>
      </dgm:prSet>
      <dgm:spPr/>
    </dgm:pt>
    <dgm:pt modelId="{178D67E8-3700-4CFE-A2C4-4BC20CBA74C9}" type="pres">
      <dgm:prSet presAssocID="{7691DDA9-6126-4034-B3A9-B27BFE3D5659}" presName="ThreeConn_1-2" presStyleLbl="fgAccFollowNode1" presStyleIdx="0" presStyleCnt="2">
        <dgm:presLayoutVars>
          <dgm:bulletEnabled val="1"/>
        </dgm:presLayoutVars>
      </dgm:prSet>
      <dgm:spPr/>
    </dgm:pt>
    <dgm:pt modelId="{2DEDE8AC-0C16-48CE-BEB7-052E3E9C8F71}" type="pres">
      <dgm:prSet presAssocID="{7691DDA9-6126-4034-B3A9-B27BFE3D5659}" presName="ThreeConn_2-3" presStyleLbl="fgAccFollowNode1" presStyleIdx="1" presStyleCnt="2">
        <dgm:presLayoutVars>
          <dgm:bulletEnabled val="1"/>
        </dgm:presLayoutVars>
      </dgm:prSet>
      <dgm:spPr/>
    </dgm:pt>
    <dgm:pt modelId="{8B30E222-5882-4BF7-B66F-5142B6A3BB53}" type="pres">
      <dgm:prSet presAssocID="{7691DDA9-6126-4034-B3A9-B27BFE3D5659}" presName="ThreeNodes_1_text" presStyleLbl="node1" presStyleIdx="2" presStyleCnt="3">
        <dgm:presLayoutVars>
          <dgm:bulletEnabled val="1"/>
        </dgm:presLayoutVars>
      </dgm:prSet>
      <dgm:spPr/>
    </dgm:pt>
    <dgm:pt modelId="{CFC5315F-399F-4647-887B-CD2417BAC1FA}" type="pres">
      <dgm:prSet presAssocID="{7691DDA9-6126-4034-B3A9-B27BFE3D5659}" presName="ThreeNodes_2_text" presStyleLbl="node1" presStyleIdx="2" presStyleCnt="3">
        <dgm:presLayoutVars>
          <dgm:bulletEnabled val="1"/>
        </dgm:presLayoutVars>
      </dgm:prSet>
      <dgm:spPr/>
    </dgm:pt>
    <dgm:pt modelId="{62688DDA-B5C7-4851-83CE-ECE7AF7C7D86}" type="pres">
      <dgm:prSet presAssocID="{7691DDA9-6126-4034-B3A9-B27BFE3D5659}" presName="ThreeNodes_3_text" presStyleLbl="node1" presStyleIdx="2" presStyleCnt="3">
        <dgm:presLayoutVars>
          <dgm:bulletEnabled val="1"/>
        </dgm:presLayoutVars>
      </dgm:prSet>
      <dgm:spPr/>
    </dgm:pt>
  </dgm:ptLst>
  <dgm:cxnLst>
    <dgm:cxn modelId="{D0478527-1F67-47EE-AAC5-DAC806AC462C}" type="presOf" srcId="{6750EEFC-78B2-4F07-8018-65AD90E38F17}" destId="{2F6025F4-C05A-48BF-BCEB-AC8C390B2502}" srcOrd="0" destOrd="0" presId="urn:microsoft.com/office/officeart/2005/8/layout/vProcess5"/>
    <dgm:cxn modelId="{180AF92A-0939-4886-A89B-836A2B3094DF}" srcId="{7691DDA9-6126-4034-B3A9-B27BFE3D5659}" destId="{4E721F07-A69E-4830-B2F8-08089B29571F}" srcOrd="0" destOrd="0" parTransId="{E44005AE-3AB6-4E41-88B1-ABFB56B93D1D}" sibTransId="{704B2E0B-8548-46E5-A9C3-182C9BF44558}"/>
    <dgm:cxn modelId="{91EDB12D-02D7-4F6C-98E0-3FDB8339454B}" type="presOf" srcId="{4E721F07-A69E-4830-B2F8-08089B29571F}" destId="{FC973A27-1EFD-49DC-9638-B9823A8DE10B}" srcOrd="0" destOrd="0" presId="urn:microsoft.com/office/officeart/2005/8/layout/vProcess5"/>
    <dgm:cxn modelId="{1B3B3635-5926-4C1F-A009-37D04EE6A741}" type="presOf" srcId="{D6BFBE8D-0BF6-4A0C-A664-24BC34C27B1F}" destId="{62688DDA-B5C7-4851-83CE-ECE7AF7C7D86}" srcOrd="1" destOrd="0" presId="urn:microsoft.com/office/officeart/2005/8/layout/vProcess5"/>
    <dgm:cxn modelId="{5DD40B44-0DCA-4C55-9FC7-167CF26F3744}" type="presOf" srcId="{D6BFBE8D-0BF6-4A0C-A664-24BC34C27B1F}" destId="{458CB189-5AB4-4000-9123-9573023B2E7B}" srcOrd="0" destOrd="0" presId="urn:microsoft.com/office/officeart/2005/8/layout/vProcess5"/>
    <dgm:cxn modelId="{22BD2D6F-4DE2-4599-B091-2CD17431EEDF}" type="presOf" srcId="{7691DDA9-6126-4034-B3A9-B27BFE3D5659}" destId="{9B7FE2AA-86BF-45A2-88FD-DFC432D8B2B6}" srcOrd="0" destOrd="0" presId="urn:microsoft.com/office/officeart/2005/8/layout/vProcess5"/>
    <dgm:cxn modelId="{35B0AB77-9EC3-496B-B954-410F92338FEC}" type="presOf" srcId="{4E721F07-A69E-4830-B2F8-08089B29571F}" destId="{8B30E222-5882-4BF7-B66F-5142B6A3BB53}" srcOrd="1" destOrd="0" presId="urn:microsoft.com/office/officeart/2005/8/layout/vProcess5"/>
    <dgm:cxn modelId="{89458E58-FC73-450A-9418-D3246F990BFC}" type="presOf" srcId="{6750EEFC-78B2-4F07-8018-65AD90E38F17}" destId="{CFC5315F-399F-4647-887B-CD2417BAC1FA}" srcOrd="1" destOrd="0" presId="urn:microsoft.com/office/officeart/2005/8/layout/vProcess5"/>
    <dgm:cxn modelId="{C3E4E97D-4079-46EA-9700-D994841C0F76}" srcId="{7691DDA9-6126-4034-B3A9-B27BFE3D5659}" destId="{6750EEFC-78B2-4F07-8018-65AD90E38F17}" srcOrd="1" destOrd="0" parTransId="{74DFB572-3D64-4E9B-A8DD-EA7DD34D0CB8}" sibTransId="{F8072F1A-44A2-482E-824D-95772DBD132E}"/>
    <dgm:cxn modelId="{98C5AF99-A8B1-4E45-B71A-A402A6AC4516}" srcId="{7691DDA9-6126-4034-B3A9-B27BFE3D5659}" destId="{D6BFBE8D-0BF6-4A0C-A664-24BC34C27B1F}" srcOrd="2" destOrd="0" parTransId="{B333C64D-0D84-42F8-9EE3-9E11B7E3172B}" sibTransId="{E08DF4AA-EAA3-4789-853C-588491948A79}"/>
    <dgm:cxn modelId="{BA8C979E-162D-4C4D-A52D-9C3060B421FC}" type="presOf" srcId="{F8072F1A-44A2-482E-824D-95772DBD132E}" destId="{2DEDE8AC-0C16-48CE-BEB7-052E3E9C8F71}" srcOrd="0" destOrd="0" presId="urn:microsoft.com/office/officeart/2005/8/layout/vProcess5"/>
    <dgm:cxn modelId="{9CD34BB0-9D0E-49CA-B5E5-8EDD8F979368}" type="presOf" srcId="{704B2E0B-8548-46E5-A9C3-182C9BF44558}" destId="{178D67E8-3700-4CFE-A2C4-4BC20CBA74C9}" srcOrd="0" destOrd="0" presId="urn:microsoft.com/office/officeart/2005/8/layout/vProcess5"/>
    <dgm:cxn modelId="{A7264E4A-EEC0-4E20-9287-5E856439C25F}" type="presParOf" srcId="{9B7FE2AA-86BF-45A2-88FD-DFC432D8B2B6}" destId="{B3447583-D968-4607-9CF9-99F32CD6AFF9}" srcOrd="0" destOrd="0" presId="urn:microsoft.com/office/officeart/2005/8/layout/vProcess5"/>
    <dgm:cxn modelId="{34F2162B-90A8-4338-AB11-E88DA2A0378E}" type="presParOf" srcId="{9B7FE2AA-86BF-45A2-88FD-DFC432D8B2B6}" destId="{FC973A27-1EFD-49DC-9638-B9823A8DE10B}" srcOrd="1" destOrd="0" presId="urn:microsoft.com/office/officeart/2005/8/layout/vProcess5"/>
    <dgm:cxn modelId="{DBF81167-1E3E-4EA8-9C9A-E8FAF3E761EF}" type="presParOf" srcId="{9B7FE2AA-86BF-45A2-88FD-DFC432D8B2B6}" destId="{2F6025F4-C05A-48BF-BCEB-AC8C390B2502}" srcOrd="2" destOrd="0" presId="urn:microsoft.com/office/officeart/2005/8/layout/vProcess5"/>
    <dgm:cxn modelId="{3C516046-B390-4991-BB5F-B8B88CD5DBE6}" type="presParOf" srcId="{9B7FE2AA-86BF-45A2-88FD-DFC432D8B2B6}" destId="{458CB189-5AB4-4000-9123-9573023B2E7B}" srcOrd="3" destOrd="0" presId="urn:microsoft.com/office/officeart/2005/8/layout/vProcess5"/>
    <dgm:cxn modelId="{EC169B85-BD5B-447D-BDCB-30112F456DE6}" type="presParOf" srcId="{9B7FE2AA-86BF-45A2-88FD-DFC432D8B2B6}" destId="{178D67E8-3700-4CFE-A2C4-4BC20CBA74C9}" srcOrd="4" destOrd="0" presId="urn:microsoft.com/office/officeart/2005/8/layout/vProcess5"/>
    <dgm:cxn modelId="{C34AB730-E0BE-4542-892D-E57B96856C8D}" type="presParOf" srcId="{9B7FE2AA-86BF-45A2-88FD-DFC432D8B2B6}" destId="{2DEDE8AC-0C16-48CE-BEB7-052E3E9C8F71}" srcOrd="5" destOrd="0" presId="urn:microsoft.com/office/officeart/2005/8/layout/vProcess5"/>
    <dgm:cxn modelId="{3E8A429C-2F8C-4D8E-9C8E-4883E26E3357}" type="presParOf" srcId="{9B7FE2AA-86BF-45A2-88FD-DFC432D8B2B6}" destId="{8B30E222-5882-4BF7-B66F-5142B6A3BB53}" srcOrd="6" destOrd="0" presId="urn:microsoft.com/office/officeart/2005/8/layout/vProcess5"/>
    <dgm:cxn modelId="{DBCE59A2-E910-44CF-8644-F9CB14E96B7C}" type="presParOf" srcId="{9B7FE2AA-86BF-45A2-88FD-DFC432D8B2B6}" destId="{CFC5315F-399F-4647-887B-CD2417BAC1FA}" srcOrd="7" destOrd="0" presId="urn:microsoft.com/office/officeart/2005/8/layout/vProcess5"/>
    <dgm:cxn modelId="{93533625-E991-4075-8985-8656BD008637}" type="presParOf" srcId="{9B7FE2AA-86BF-45A2-88FD-DFC432D8B2B6}" destId="{62688DDA-B5C7-4851-83CE-ECE7AF7C7D86}"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B7547C-F285-46DA-996E-4BBC96A0122E}">
      <dsp:nvSpPr>
        <dsp:cNvPr id="0" name=""/>
        <dsp:cNvSpPr/>
      </dsp:nvSpPr>
      <dsp:spPr>
        <a:xfrm>
          <a:off x="0" y="4070"/>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EA8EDF9-3163-49D1-B8D3-BD7E703E65B6}">
      <dsp:nvSpPr>
        <dsp:cNvPr id="0" name=""/>
        <dsp:cNvSpPr/>
      </dsp:nvSpPr>
      <dsp:spPr>
        <a:xfrm>
          <a:off x="0" y="4070"/>
          <a:ext cx="10515600" cy="751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 </a:t>
          </a:r>
          <a:r>
            <a:rPr lang="en-GB" sz="2000" b="0" kern="1200" dirty="0"/>
            <a:t>GE is now built around 14 distinct businesses—including aircraft engines, medical systems, engineering plastics, major appliances, NBC television, and financial services</a:t>
          </a:r>
          <a:endParaRPr lang="en-US" sz="2000" b="0" kern="1200" dirty="0"/>
        </a:p>
      </dsp:txBody>
      <dsp:txXfrm>
        <a:off x="0" y="4070"/>
        <a:ext cx="10515600" cy="751033"/>
      </dsp:txXfrm>
    </dsp:sp>
    <dsp:sp modelId="{F2FA7F12-156B-4470-AC29-9D002E709D0F}">
      <dsp:nvSpPr>
        <dsp:cNvPr id="0" name=""/>
        <dsp:cNvSpPr/>
      </dsp:nvSpPr>
      <dsp:spPr>
        <a:xfrm>
          <a:off x="0" y="755104"/>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8E559AF-85F1-43BD-89EC-E19A5B46F014}">
      <dsp:nvSpPr>
        <dsp:cNvPr id="0" name=""/>
        <dsp:cNvSpPr/>
      </dsp:nvSpPr>
      <dsp:spPr>
        <a:xfrm>
          <a:off x="0" y="755104"/>
          <a:ext cx="10515600" cy="569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 From 1981 to 2001 Jack Welch served as chairman and CEO of General Electric </a:t>
          </a:r>
          <a:endParaRPr lang="en-US" sz="2300" kern="1200" dirty="0"/>
        </a:p>
      </dsp:txBody>
      <dsp:txXfrm>
        <a:off x="0" y="755104"/>
        <a:ext cx="10515600" cy="569343"/>
      </dsp:txXfrm>
    </dsp:sp>
    <dsp:sp modelId="{055539F0-BC41-40D3-BEC5-1CF4DF14D8AC}">
      <dsp:nvSpPr>
        <dsp:cNvPr id="0" name=""/>
        <dsp:cNvSpPr/>
      </dsp:nvSpPr>
      <dsp:spPr>
        <a:xfrm>
          <a:off x="0" y="1324447"/>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6152CEF-D22C-43AE-B2C2-C8A7F02425A7}">
      <dsp:nvSpPr>
        <dsp:cNvPr id="0" name=""/>
        <dsp:cNvSpPr/>
      </dsp:nvSpPr>
      <dsp:spPr>
        <a:xfrm>
          <a:off x="0" y="1324447"/>
          <a:ext cx="10515600" cy="751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 Jack Welch is one of the most successful business leaders of the 20th century</a:t>
          </a:r>
          <a:endParaRPr lang="en-US" sz="2400" kern="1200" dirty="0"/>
        </a:p>
      </dsp:txBody>
      <dsp:txXfrm>
        <a:off x="0" y="1324447"/>
        <a:ext cx="10515600" cy="751033"/>
      </dsp:txXfrm>
    </dsp:sp>
    <dsp:sp modelId="{59D39BCA-B32C-45DF-A2FF-A5BCF05393F7}">
      <dsp:nvSpPr>
        <dsp:cNvPr id="0" name=""/>
        <dsp:cNvSpPr/>
      </dsp:nvSpPr>
      <dsp:spPr>
        <a:xfrm>
          <a:off x="0" y="2075481"/>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A5A81B4-E533-4B56-A3C1-A820EF075713}">
      <dsp:nvSpPr>
        <dsp:cNvPr id="0" name=""/>
        <dsp:cNvSpPr/>
      </dsp:nvSpPr>
      <dsp:spPr>
        <a:xfrm>
          <a:off x="0" y="2075481"/>
          <a:ext cx="10515600" cy="751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 Welch is implementing a unique, unorthodox, charismatic, and demanding leadership style</a:t>
          </a:r>
          <a:endParaRPr lang="en-US" sz="2400" kern="1200" dirty="0"/>
        </a:p>
      </dsp:txBody>
      <dsp:txXfrm>
        <a:off x="0" y="2075481"/>
        <a:ext cx="10515600" cy="751033"/>
      </dsp:txXfrm>
    </dsp:sp>
    <dsp:sp modelId="{3156B6C4-C047-447C-9B43-047259C4A4AE}">
      <dsp:nvSpPr>
        <dsp:cNvPr id="0" name=""/>
        <dsp:cNvSpPr/>
      </dsp:nvSpPr>
      <dsp:spPr>
        <a:xfrm>
          <a:off x="0" y="2826514"/>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772497D-C678-435F-911E-7FD37DC232F7}">
      <dsp:nvSpPr>
        <dsp:cNvPr id="0" name=""/>
        <dsp:cNvSpPr/>
      </dsp:nvSpPr>
      <dsp:spPr>
        <a:xfrm>
          <a:off x="0" y="2826514"/>
          <a:ext cx="10515600" cy="489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 </a:t>
          </a:r>
          <a:r>
            <a:rPr lang="en-GB" sz="2400" kern="1200" dirty="0"/>
            <a:t>Jack Welch encourages his employees to achieve more and to take risks</a:t>
          </a:r>
          <a:endParaRPr lang="en-US" sz="2800" kern="1200" dirty="0"/>
        </a:p>
      </dsp:txBody>
      <dsp:txXfrm>
        <a:off x="0" y="2826514"/>
        <a:ext cx="10515600" cy="489200"/>
      </dsp:txXfrm>
    </dsp:sp>
    <dsp:sp modelId="{0235F51F-1A5C-4959-9B09-F866F151DFE8}">
      <dsp:nvSpPr>
        <dsp:cNvPr id="0" name=""/>
        <dsp:cNvSpPr/>
      </dsp:nvSpPr>
      <dsp:spPr>
        <a:xfrm>
          <a:off x="0" y="3315715"/>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EED8F12-723A-42C6-9A16-1256E8ED843D}">
      <dsp:nvSpPr>
        <dsp:cNvPr id="0" name=""/>
        <dsp:cNvSpPr/>
      </dsp:nvSpPr>
      <dsp:spPr>
        <a:xfrm>
          <a:off x="0" y="3315715"/>
          <a:ext cx="10515600" cy="751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 Jack Welch implemented changes to GE's organizational structure, such as flattening the hierarchy and breaking down silos between different business units</a:t>
          </a:r>
          <a:endParaRPr lang="en-US" sz="2400" kern="1200" dirty="0"/>
        </a:p>
      </dsp:txBody>
      <dsp:txXfrm>
        <a:off x="0" y="3315715"/>
        <a:ext cx="10515600" cy="751033"/>
      </dsp:txXfrm>
    </dsp:sp>
    <dsp:sp modelId="{901D16B6-B338-4DA3-A7AD-EBC2BC15147A}">
      <dsp:nvSpPr>
        <dsp:cNvPr id="0" name=""/>
        <dsp:cNvSpPr/>
      </dsp:nvSpPr>
      <dsp:spPr>
        <a:xfrm>
          <a:off x="0" y="4066749"/>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86B754F-1C05-4F3D-8F05-58FABECDE77E}">
      <dsp:nvSpPr>
        <dsp:cNvPr id="0" name=""/>
        <dsp:cNvSpPr/>
      </dsp:nvSpPr>
      <dsp:spPr>
        <a:xfrm>
          <a:off x="0" y="4066749"/>
          <a:ext cx="10515600" cy="751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 To achieve the company’s goals, Jack Welch identified and promoted the best talent within the company</a:t>
          </a:r>
          <a:endParaRPr lang="en-US" sz="2400" kern="1200" dirty="0"/>
        </a:p>
      </dsp:txBody>
      <dsp:txXfrm>
        <a:off x="0" y="4066749"/>
        <a:ext cx="10515600" cy="751033"/>
      </dsp:txXfrm>
    </dsp:sp>
    <dsp:sp modelId="{9F5B66BB-405B-4A3F-810B-1CCBC636057B}">
      <dsp:nvSpPr>
        <dsp:cNvPr id="0" name=""/>
        <dsp:cNvSpPr/>
      </dsp:nvSpPr>
      <dsp:spPr>
        <a:xfrm>
          <a:off x="0" y="4817782"/>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01F0CFF-FF74-422F-9BBB-E8E20818D5BC}">
      <dsp:nvSpPr>
        <dsp:cNvPr id="0" name=""/>
        <dsp:cNvSpPr/>
      </dsp:nvSpPr>
      <dsp:spPr>
        <a:xfrm>
          <a:off x="0" y="4817782"/>
          <a:ext cx="10515600" cy="751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 J. Welch implemented the "Rank and Yank" system to rank employee’s performance</a:t>
          </a:r>
          <a:endParaRPr lang="en-US" sz="2300" kern="1200" dirty="0"/>
        </a:p>
      </dsp:txBody>
      <dsp:txXfrm>
        <a:off x="0" y="4817782"/>
        <a:ext cx="10515600" cy="7510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3C186B-0C75-4811-BE89-7C3CA48512CF}">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94F53B-2B08-4809-9118-586AD525CD77}">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Jack Welch: the master of transformational leadership theory</a:t>
          </a:r>
          <a:endParaRPr lang="en-US" sz="2800" kern="1200" dirty="0"/>
        </a:p>
      </dsp:txBody>
      <dsp:txXfrm>
        <a:off x="383617" y="1447754"/>
        <a:ext cx="2847502" cy="1768010"/>
      </dsp:txXfrm>
    </dsp:sp>
    <dsp:sp modelId="{A42BCF7F-5EA4-4224-8F20-91799BAE83EE}">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E409FA-14CD-446B-919E-3D50812FC43D}">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Turned GE from a niche player into the largest and most competitive enterprise in the world</a:t>
          </a:r>
          <a:endParaRPr lang="en-US" sz="2000" kern="1200" dirty="0"/>
        </a:p>
      </dsp:txBody>
      <dsp:txXfrm>
        <a:off x="3998355" y="1447754"/>
        <a:ext cx="2847502" cy="1768010"/>
      </dsp:txXfrm>
    </dsp:sp>
    <dsp:sp modelId="{0D070F11-89F4-43C0-91AE-980D36D5C6EC}">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18FD90-01F0-4E65-B9BE-D1B051A1D720}">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Jack Welch applied with success the transformational leadership theory at GE company</a:t>
          </a:r>
          <a:endParaRPr lang="en-US" sz="2400" kern="1200" dirty="0"/>
        </a:p>
      </dsp:txBody>
      <dsp:txXfrm>
        <a:off x="7613092" y="1447754"/>
        <a:ext cx="2847502" cy="17680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DA41A-1266-49FF-A160-A994AE8F1F80}">
      <dsp:nvSpPr>
        <dsp:cNvPr id="0" name=""/>
        <dsp:cNvSpPr/>
      </dsp:nvSpPr>
      <dsp:spPr>
        <a:xfrm>
          <a:off x="0" y="0"/>
          <a:ext cx="4969432" cy="94819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Leadership style is unorthodox and unique</a:t>
          </a:r>
          <a:endParaRPr lang="en-US" sz="2800" kern="1200" dirty="0"/>
        </a:p>
      </dsp:txBody>
      <dsp:txXfrm>
        <a:off x="27772" y="27772"/>
        <a:ext cx="3835318" cy="892649"/>
      </dsp:txXfrm>
    </dsp:sp>
    <dsp:sp modelId="{DECB4571-0524-43FF-A498-E51E1CD1DB7D}">
      <dsp:nvSpPr>
        <dsp:cNvPr id="0" name=""/>
        <dsp:cNvSpPr/>
      </dsp:nvSpPr>
      <dsp:spPr>
        <a:xfrm>
          <a:off x="371093" y="1079886"/>
          <a:ext cx="4969432" cy="948193"/>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Pushing the employees and providing them with encouragement</a:t>
          </a:r>
          <a:endParaRPr lang="en-US" sz="2000" kern="1200" dirty="0"/>
        </a:p>
      </dsp:txBody>
      <dsp:txXfrm>
        <a:off x="398865" y="1107658"/>
        <a:ext cx="3926468" cy="892649"/>
      </dsp:txXfrm>
    </dsp:sp>
    <dsp:sp modelId="{0E9160C4-88EA-441C-B67C-0B8A814F276A}">
      <dsp:nvSpPr>
        <dsp:cNvPr id="0" name=""/>
        <dsp:cNvSpPr/>
      </dsp:nvSpPr>
      <dsp:spPr>
        <a:xfrm>
          <a:off x="742187" y="2159772"/>
          <a:ext cx="4969432" cy="94819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Leadership style ensures the application of creativity and innovation</a:t>
          </a:r>
          <a:endParaRPr lang="en-US" sz="2000" kern="1200" dirty="0"/>
        </a:p>
      </dsp:txBody>
      <dsp:txXfrm>
        <a:off x="769959" y="2187544"/>
        <a:ext cx="3926468" cy="892649"/>
      </dsp:txXfrm>
    </dsp:sp>
    <dsp:sp modelId="{43E53CF6-5CD1-43A6-AE59-77B70D499D77}">
      <dsp:nvSpPr>
        <dsp:cNvPr id="0" name=""/>
        <dsp:cNvSpPr/>
      </dsp:nvSpPr>
      <dsp:spPr>
        <a:xfrm>
          <a:off x="1113281" y="3239659"/>
          <a:ext cx="4969432" cy="948193"/>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Leadership style of Jack Welch emphasizes appointing the right people for the right job</a:t>
          </a:r>
          <a:endParaRPr lang="en-US" sz="2400" kern="1200" dirty="0"/>
        </a:p>
      </dsp:txBody>
      <dsp:txXfrm>
        <a:off x="1141053" y="3267431"/>
        <a:ext cx="3926468" cy="892649"/>
      </dsp:txXfrm>
    </dsp:sp>
    <dsp:sp modelId="{16519BA8-DE2C-4F90-A329-34DC94920C08}">
      <dsp:nvSpPr>
        <dsp:cNvPr id="0" name=""/>
        <dsp:cNvSpPr/>
      </dsp:nvSpPr>
      <dsp:spPr>
        <a:xfrm>
          <a:off x="1484375" y="4319545"/>
          <a:ext cx="4969432" cy="948193"/>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Leadership style ensures the application of Business ethics </a:t>
          </a:r>
          <a:endParaRPr lang="en-US" sz="2400" kern="1200" dirty="0"/>
        </a:p>
      </dsp:txBody>
      <dsp:txXfrm>
        <a:off x="1512147" y="4347317"/>
        <a:ext cx="3926468" cy="892649"/>
      </dsp:txXfrm>
    </dsp:sp>
    <dsp:sp modelId="{DC2BE055-A1A2-4787-95FB-28B4E070777D}">
      <dsp:nvSpPr>
        <dsp:cNvPr id="0" name=""/>
        <dsp:cNvSpPr/>
      </dsp:nvSpPr>
      <dsp:spPr>
        <a:xfrm>
          <a:off x="4353106" y="692707"/>
          <a:ext cx="616325" cy="61632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491779" y="692707"/>
        <a:ext cx="338979" cy="463785"/>
      </dsp:txXfrm>
    </dsp:sp>
    <dsp:sp modelId="{04C56C10-4254-4B32-8AD2-98B8F37A7D66}">
      <dsp:nvSpPr>
        <dsp:cNvPr id="0" name=""/>
        <dsp:cNvSpPr/>
      </dsp:nvSpPr>
      <dsp:spPr>
        <a:xfrm>
          <a:off x="4724200" y="1772594"/>
          <a:ext cx="616325" cy="616325"/>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862873" y="1772594"/>
        <a:ext cx="338979" cy="463785"/>
      </dsp:txXfrm>
    </dsp:sp>
    <dsp:sp modelId="{0E905554-DB0F-4D5D-B1C7-71E8DD2733B4}">
      <dsp:nvSpPr>
        <dsp:cNvPr id="0" name=""/>
        <dsp:cNvSpPr/>
      </dsp:nvSpPr>
      <dsp:spPr>
        <a:xfrm>
          <a:off x="5095294" y="2836677"/>
          <a:ext cx="616325" cy="616325"/>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233967" y="2836677"/>
        <a:ext cx="338979" cy="463785"/>
      </dsp:txXfrm>
    </dsp:sp>
    <dsp:sp modelId="{7A32D084-507B-4DAD-91CE-4C7966B3F406}">
      <dsp:nvSpPr>
        <dsp:cNvPr id="0" name=""/>
        <dsp:cNvSpPr/>
      </dsp:nvSpPr>
      <dsp:spPr>
        <a:xfrm>
          <a:off x="5466388" y="3927099"/>
          <a:ext cx="616325" cy="616325"/>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605061" y="3927099"/>
        <a:ext cx="338979" cy="4637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73A27-1EFD-49DC-9638-B9823A8DE10B}">
      <dsp:nvSpPr>
        <dsp:cNvPr id="0" name=""/>
        <dsp:cNvSpPr/>
      </dsp:nvSpPr>
      <dsp:spPr>
        <a:xfrm>
          <a:off x="0" y="0"/>
          <a:ext cx="4641930" cy="142418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Differences</a:t>
          </a:r>
          <a:r>
            <a:rPr lang="en-GB" sz="2000" kern="1200" dirty="0"/>
            <a:t>: Leaders motivate change and development while managers achieve order and consistency.</a:t>
          </a:r>
          <a:endParaRPr lang="en-US" sz="2000" kern="1200" dirty="0"/>
        </a:p>
      </dsp:txBody>
      <dsp:txXfrm>
        <a:off x="41713" y="41713"/>
        <a:ext cx="3105119" cy="1340763"/>
      </dsp:txXfrm>
    </dsp:sp>
    <dsp:sp modelId="{2F6025F4-C05A-48BF-BCEB-AC8C390B2502}">
      <dsp:nvSpPr>
        <dsp:cNvPr id="0" name=""/>
        <dsp:cNvSpPr/>
      </dsp:nvSpPr>
      <dsp:spPr>
        <a:xfrm>
          <a:off x="409582" y="1661553"/>
          <a:ext cx="4641930" cy="142418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0" kern="1200" baseline="0" dirty="0"/>
            <a:t>Similarities</a:t>
          </a:r>
          <a:r>
            <a:rPr lang="en-GB" sz="2400" b="0" i="0" kern="1200" baseline="0" dirty="0"/>
            <a:t>: </a:t>
          </a:r>
          <a:r>
            <a:rPr lang="en-GB" sz="2400" kern="1200" dirty="0"/>
            <a:t>Organise people, explain vision, accomplish goals.</a:t>
          </a:r>
          <a:endParaRPr lang="en-US" sz="2400" kern="1200" dirty="0"/>
        </a:p>
      </dsp:txBody>
      <dsp:txXfrm>
        <a:off x="451295" y="1703266"/>
        <a:ext cx="3223199" cy="1340763"/>
      </dsp:txXfrm>
    </dsp:sp>
    <dsp:sp modelId="{458CB189-5AB4-4000-9123-9573023B2E7B}">
      <dsp:nvSpPr>
        <dsp:cNvPr id="0" name=""/>
        <dsp:cNvSpPr/>
      </dsp:nvSpPr>
      <dsp:spPr>
        <a:xfrm>
          <a:off x="819164" y="3323107"/>
          <a:ext cx="4641930" cy="142418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baseline="0" dirty="0"/>
            <a:t>Managers are made, whereas leaders can be born (Trait Theory) or made based on education or experience. </a:t>
          </a:r>
          <a:endParaRPr lang="en-US" sz="2000" kern="1200" dirty="0"/>
        </a:p>
      </dsp:txBody>
      <dsp:txXfrm>
        <a:off x="860877" y="3364820"/>
        <a:ext cx="3223199" cy="1340763"/>
      </dsp:txXfrm>
    </dsp:sp>
    <dsp:sp modelId="{178D67E8-3700-4CFE-A2C4-4BC20CBA74C9}">
      <dsp:nvSpPr>
        <dsp:cNvPr id="0" name=""/>
        <dsp:cNvSpPr/>
      </dsp:nvSpPr>
      <dsp:spPr>
        <a:xfrm>
          <a:off x="3716207" y="1080010"/>
          <a:ext cx="925722" cy="925722"/>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24494" y="1080010"/>
        <a:ext cx="509148" cy="696606"/>
      </dsp:txXfrm>
    </dsp:sp>
    <dsp:sp modelId="{2DEDE8AC-0C16-48CE-BEB7-052E3E9C8F71}">
      <dsp:nvSpPr>
        <dsp:cNvPr id="0" name=""/>
        <dsp:cNvSpPr/>
      </dsp:nvSpPr>
      <dsp:spPr>
        <a:xfrm>
          <a:off x="4125789" y="2732069"/>
          <a:ext cx="925722" cy="925722"/>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334076" y="2732069"/>
        <a:ext cx="509148" cy="6966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5D7F10-E9CE-437C-9038-50D5745A90E1}" type="datetimeFigureOut">
              <a:rPr lang="en-GB" smtClean="0"/>
              <a:t>26/07/2023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3ED025-A0EE-4A00-9B8B-BC18BD89A07E}" type="slidenum">
              <a:rPr lang="en-GB" smtClean="0"/>
              <a:t>‹#›</a:t>
            </a:fld>
            <a:endParaRPr lang="en-GB"/>
          </a:p>
        </p:txBody>
      </p:sp>
    </p:spTree>
    <p:extLst>
      <p:ext uri="{BB962C8B-B14F-4D97-AF65-F5344CB8AC3E}">
        <p14:creationId xmlns:p14="http://schemas.microsoft.com/office/powerpoint/2010/main" val="1646992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1</a:t>
            </a:fld>
            <a:endParaRPr lang="en-GB"/>
          </a:p>
        </p:txBody>
      </p:sp>
    </p:spTree>
    <p:extLst>
      <p:ext uri="{BB962C8B-B14F-4D97-AF65-F5344CB8AC3E}">
        <p14:creationId xmlns:p14="http://schemas.microsoft.com/office/powerpoint/2010/main" val="2351933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group presentation is going to describe Jack Welch, the CEO of General Electric, and the application of approaches to leadership methods and theories</a:t>
            </a:r>
          </a:p>
          <a:p>
            <a:r>
              <a:rPr lang="en-GB" dirty="0"/>
              <a:t>- The group presentation critically evaluates the effectiveness of Jack Welch’s leadership qualities and further research from group understanding and interpretation of the leadership theories and perspectives</a:t>
            </a:r>
          </a:p>
          <a:p>
            <a:r>
              <a:rPr lang="en-GB" dirty="0"/>
              <a:t>- This presentation will explain Jack Welch’s Visionary Approach to Theory</a:t>
            </a:r>
          </a:p>
          <a:p>
            <a:r>
              <a:rPr lang="en-GB" dirty="0"/>
              <a:t>- Also, the presentation discusses the attributes and qualities of Leadership</a:t>
            </a:r>
          </a:p>
          <a:p>
            <a:r>
              <a:rPr lang="en-GB" dirty="0"/>
              <a:t>- The group presentation includes the benefits of Leadership style and principles of Leadership</a:t>
            </a:r>
          </a:p>
          <a:p>
            <a:r>
              <a:rPr lang="en-GB" dirty="0"/>
              <a:t>- The presentation will discuss the limitation and challenges of Jack Welch’s Leadership Style</a:t>
            </a:r>
          </a:p>
          <a:p>
            <a:r>
              <a:rPr lang="en-GB" dirty="0"/>
              <a:t>- At the final will present the Theoretical Management and Leadership Perspectives</a:t>
            </a:r>
          </a:p>
          <a:p>
            <a:r>
              <a:rPr lang="en-GB" dirty="0"/>
              <a:t>- Will conclude with group findings and understanding of Jack Welch’s Leadership, providing all the references</a:t>
            </a:r>
          </a:p>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3</a:t>
            </a:fld>
            <a:endParaRPr lang="en-GB"/>
          </a:p>
        </p:txBody>
      </p:sp>
    </p:spTree>
    <p:extLst>
      <p:ext uri="{BB962C8B-B14F-4D97-AF65-F5344CB8AC3E}">
        <p14:creationId xmlns:p14="http://schemas.microsoft.com/office/powerpoint/2010/main" val="212892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Jack Welch is one of the most successful business leaders of the 20th century. From 1981 to 2001 Jack Welch was chairman and Chief Executive Officer of GE. J. Welch is implementing a unique, unorthodox, charismatic, and demanding leadership style, encouraging his employees to achieve more and take risks. Jack Welch implemented changes to General Electric's organizational structure, such as flattening the hierarchy and breaking down silos between different business units. To achieve the company’s goals, Jack Welch identified and promoted the best talent within the company, and also, implemented the "Rank and Yank" system to rank employee’s performance. </a:t>
            </a:r>
          </a:p>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4</a:t>
            </a:fld>
            <a:endParaRPr lang="en-GB"/>
          </a:p>
        </p:txBody>
      </p:sp>
    </p:spTree>
    <p:extLst>
      <p:ext uri="{BB962C8B-B14F-4D97-AF65-F5344CB8AC3E}">
        <p14:creationId xmlns:p14="http://schemas.microsoft.com/office/powerpoint/2010/main" val="81035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a:t>
            </a:r>
            <a:r>
              <a:rPr lang="en-GB" dirty="0"/>
              <a:t>thinking about effective leadership, we need to take into consideration leadership perspectives. Being able to shift perspective helps leaders to focus on the organization’s goals, understand employee behaviour or point of view, see new possibilities, and learn from mistakes. For effective leadership is important the engagement of perspectives in different ways like the work with each other to deliver better outcomes of organisation. It’s important for leaders to be adaptable and flexible, to connect to teams and stakeholders, and influence them in a way compatible with the cultural norms of the organisation. </a:t>
            </a:r>
          </a:p>
          <a:p>
            <a:r>
              <a:rPr lang="en-GB" dirty="0"/>
              <a:t>There are three essential leadership perspectives :</a:t>
            </a:r>
          </a:p>
          <a:p>
            <a:r>
              <a:rPr lang="en-GB" b="1" dirty="0"/>
              <a:t>Organisational perspective- </a:t>
            </a:r>
            <a:r>
              <a:rPr lang="en-GB" b="0" dirty="0"/>
              <a:t>Leaders in an organisation will be evaluated in accordance with the organisation’s normal leadership processes and expectations. A leader needs to align their personal vision with organisational vision, values, and cultural norms. </a:t>
            </a:r>
          </a:p>
          <a:p>
            <a:r>
              <a:rPr lang="en-GB" b="1" dirty="0"/>
              <a:t>Individual perspective - </a:t>
            </a:r>
            <a:r>
              <a:rPr lang="en-GB" b="0" dirty="0"/>
              <a:t>Every leader have own leadership strengths. It’s important to have a diversity of character in leadership teams, to better value the strengths of others in organization. </a:t>
            </a:r>
          </a:p>
          <a:p>
            <a:r>
              <a:rPr lang="en-GB" b="1" dirty="0"/>
              <a:t>Situational perspective - </a:t>
            </a:r>
            <a:r>
              <a:rPr lang="en-GB" b="0" dirty="0"/>
              <a:t>A leader will be measured by circumstance: a good leader may be good in one situation but may be wholly ineffective in another. A good leader may react and adapt on an almost daily basis and external situations. </a:t>
            </a:r>
          </a:p>
        </p:txBody>
      </p:sp>
      <p:sp>
        <p:nvSpPr>
          <p:cNvPr id="4" name="Slide Number Placeholder 3"/>
          <p:cNvSpPr>
            <a:spLocks noGrp="1"/>
          </p:cNvSpPr>
          <p:nvPr>
            <p:ph type="sldNum" sz="quarter" idx="5"/>
          </p:nvPr>
        </p:nvSpPr>
        <p:spPr/>
        <p:txBody>
          <a:bodyPr/>
          <a:lstStyle/>
          <a:p>
            <a:fld id="{8A3ED025-A0EE-4A00-9B8B-BC18BD89A07E}" type="slidenum">
              <a:rPr lang="en-GB" smtClean="0"/>
              <a:t>5</a:t>
            </a:fld>
            <a:endParaRPr lang="en-GB"/>
          </a:p>
        </p:txBody>
      </p:sp>
    </p:spTree>
    <p:extLst>
      <p:ext uri="{BB962C8B-B14F-4D97-AF65-F5344CB8AC3E}">
        <p14:creationId xmlns:p14="http://schemas.microsoft.com/office/powerpoint/2010/main" val="1781903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Transformational leadership </a:t>
            </a:r>
            <a:r>
              <a:rPr lang="en-GB" dirty="0"/>
              <a:t>represents a leadership style, it can be efficient in organizations that looking to make changes and transformations. Adopting this approach by leaders inspire their employees to achieve more. </a:t>
            </a:r>
          </a:p>
          <a:p>
            <a:r>
              <a:rPr lang="en-GB" b="1" dirty="0"/>
              <a:t>Key characteristics of transformational leadership:</a:t>
            </a:r>
          </a:p>
          <a:p>
            <a:r>
              <a:rPr lang="en-GB" dirty="0"/>
              <a:t>- Focusing on the future: Transformational Leaders think about the organization’s needs and inspire others to achieve their goals. </a:t>
            </a:r>
          </a:p>
          <a:p>
            <a:r>
              <a:rPr lang="en-GB" dirty="0"/>
              <a:t>- Aim attention on changes: Transformational leaders ensure their employees in adapting to changes for the success of the organization. </a:t>
            </a:r>
          </a:p>
          <a:p>
            <a:r>
              <a:rPr lang="en-GB" dirty="0"/>
              <a:t>- Engaging people: Transformational leaders can see the potential of their employees, developing their strengths and abilities to reach their possibility for achievement (Bass, 1985).</a:t>
            </a:r>
          </a:p>
        </p:txBody>
      </p:sp>
      <p:sp>
        <p:nvSpPr>
          <p:cNvPr id="4" name="Slide Number Placeholder 3"/>
          <p:cNvSpPr>
            <a:spLocks noGrp="1"/>
          </p:cNvSpPr>
          <p:nvPr>
            <p:ph type="sldNum" sz="quarter" idx="5"/>
          </p:nvPr>
        </p:nvSpPr>
        <p:spPr/>
        <p:txBody>
          <a:bodyPr/>
          <a:lstStyle/>
          <a:p>
            <a:fld id="{8A3ED025-A0EE-4A00-9B8B-BC18BD89A07E}" type="slidenum">
              <a:rPr lang="en-GB" smtClean="0"/>
              <a:t>6</a:t>
            </a:fld>
            <a:endParaRPr lang="en-GB"/>
          </a:p>
        </p:txBody>
      </p:sp>
    </p:spTree>
    <p:extLst>
      <p:ext uri="{BB962C8B-B14F-4D97-AF65-F5344CB8AC3E}">
        <p14:creationId xmlns:p14="http://schemas.microsoft.com/office/powerpoint/2010/main" val="458563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Times New Roman" panose="02020603050405020304" pitchFamily="18" charset="0"/>
                <a:cs typeface="Times New Roman" panose="02020603050405020304" pitchFamily="18" charset="0"/>
              </a:rPr>
              <a:t>Transactional leadership Theory </a:t>
            </a:r>
            <a:r>
              <a:rPr lang="en-GB" dirty="0">
                <a:latin typeface="Times New Roman" panose="02020603050405020304" pitchFamily="18" charset="0"/>
                <a:cs typeface="Times New Roman" panose="02020603050405020304" pitchFamily="18" charset="0"/>
              </a:rPr>
              <a:t>refers to managerial leadership that relies on rewards or penalties and refers to associations and a series of agreements between followers and leaders, it is practical ‘give and take’ leadership (Burns, 2003).</a:t>
            </a:r>
          </a:p>
          <a:p>
            <a:r>
              <a:rPr lang="en-GB" dirty="0">
                <a:latin typeface="Times New Roman" panose="02020603050405020304" pitchFamily="18" charset="0"/>
                <a:cs typeface="Times New Roman" panose="02020603050405020304" pitchFamily="18" charset="0"/>
              </a:rPr>
              <a:t>This approach of leadership emphasizes structure, assuming individuals with the motivation to complete their tasks. Leaders are setting up the tasks and goals of the organization. It also establishes how to reward or punish the team. Rewards can involve financial recompenses or a bonus.</a:t>
            </a:r>
          </a:p>
          <a:p>
            <a:r>
              <a:rPr lang="en-GB" dirty="0">
                <a:latin typeface="Times New Roman" panose="02020603050405020304" pitchFamily="18" charset="0"/>
                <a:cs typeface="Times New Roman" panose="02020603050405020304" pitchFamily="18" charset="0"/>
              </a:rPr>
              <a:t>Transactional leadership creates functions and responsibilities for each member of the team. If employees are aware of their value, this can lead to profits or decreases in the organization. Therefore, the incentives given to employees must correspond to the company's objectives and must be supported by various additional gestures of appreciation (Mullins, 2002).</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A3ED025-A0EE-4A00-9B8B-BC18BD89A07E}" type="slidenum">
              <a:rPr lang="en-GB" smtClean="0"/>
              <a:t>7</a:t>
            </a:fld>
            <a:endParaRPr lang="en-GB"/>
          </a:p>
        </p:txBody>
      </p:sp>
    </p:spTree>
    <p:extLst>
      <p:ext uri="{BB962C8B-B14F-4D97-AF65-F5344CB8AC3E}">
        <p14:creationId xmlns:p14="http://schemas.microsoft.com/office/powerpoint/2010/main" val="3543977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Jack Welch is considered the master of transformational leadership theory. He turned General Electric from a niche player into the largest and most competitive enterprise in the world. Jack Welch applied with success the transformational leadership theory at General Electric. </a:t>
            </a:r>
          </a:p>
          <a:p>
            <a:endParaRPr lang="en-GB" dirty="0"/>
          </a:p>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8</a:t>
            </a:fld>
            <a:endParaRPr lang="en-GB"/>
          </a:p>
        </p:txBody>
      </p:sp>
    </p:spTree>
    <p:extLst>
      <p:ext uri="{BB962C8B-B14F-4D97-AF65-F5344CB8AC3E}">
        <p14:creationId xmlns:p14="http://schemas.microsoft.com/office/powerpoint/2010/main" val="4163920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visionary approach of the leader is an essential element that provides significant help to the employees working on behalf of the company’s profit. A visionary leader understands that encouragement and motivation is an essential elements and part of the company’s performance which is the reason incorporating encouragement activities by communicating with the employees directly and conducting other reward-oriented activities the leaders using an efficient approach can achieve the most satisfactory business result. The visionary leader incorporates a compiled vision and utilises emotional intelligence for achieving their desired benchmark to improve employee performance. The clairvoyant and the trailblazer are the two most essential ingredients of the visionary leadership style (Utomo et al., 2022). Successful leaders and business entrepreneurs in the world have utilised visionary approaches including Nelson Mandela, Steve Jobs, Henry Ford, and many others. </a:t>
            </a:r>
          </a:p>
          <a:p>
            <a:r>
              <a:rPr lang="en-GB" dirty="0"/>
              <a:t>In order to understand the effectiveness of this particular approach it is essential to observe how this approach and the characteristic features of this particular approach have helped a lot of successful leaders to motivate their employees and take the organisation towards acceleration (</a:t>
            </a:r>
            <a:r>
              <a:rPr lang="en-GB" dirty="0" err="1"/>
              <a:t>Karwan</a:t>
            </a:r>
            <a:r>
              <a:rPr lang="en-GB" dirty="0"/>
              <a:t> et al., 2021). </a:t>
            </a:r>
          </a:p>
        </p:txBody>
      </p:sp>
      <p:sp>
        <p:nvSpPr>
          <p:cNvPr id="4" name="Slide Number Placeholder 3"/>
          <p:cNvSpPr>
            <a:spLocks noGrp="1"/>
          </p:cNvSpPr>
          <p:nvPr>
            <p:ph type="sldNum" sz="quarter" idx="5"/>
          </p:nvPr>
        </p:nvSpPr>
        <p:spPr/>
        <p:txBody>
          <a:bodyPr/>
          <a:lstStyle/>
          <a:p>
            <a:fld id="{8A3ED025-A0EE-4A00-9B8B-BC18BD89A07E}" type="slidenum">
              <a:rPr lang="en-GB" smtClean="0"/>
              <a:t>9</a:t>
            </a:fld>
            <a:endParaRPr lang="en-GB"/>
          </a:p>
        </p:txBody>
      </p:sp>
    </p:spTree>
    <p:extLst>
      <p:ext uri="{BB962C8B-B14F-4D97-AF65-F5344CB8AC3E}">
        <p14:creationId xmlns:p14="http://schemas.microsoft.com/office/powerpoint/2010/main" val="1312270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Jack Welch believes in utilisation of the visionary approach as it provides them with the freedom to make their own decisions regarding the company functions without compromising the freedom of the employees. Incorporation of the element of motivation and encouragement by effective utilisation of emotional intelligence has been most effective. The main specialty and reason for utilisation of this particular leadership approach in company practice are that it enables the achievement of long-lasting success using the incorporation of a willing and dedicated workforce.  As has been already discussed earlier, the capacity of Jack Welch to implement unique unorthodox, and charismatic activities in his leadership approach has encouraged a lot of employees during his time at General Electric (</a:t>
            </a:r>
            <a:r>
              <a:rPr lang="en-GB" dirty="0" err="1"/>
              <a:t>Karwan</a:t>
            </a:r>
            <a:r>
              <a:rPr lang="en-GB" dirty="0"/>
              <a:t> et al., 2021). Implementing the visionary approach is comparatively a new naming for a visionary set of strategies utilised by the leaders for implementation in company activities. Yet in the case of Jack Welch, this set of activities has been utilised for encouraging employees and valuing them for implementing their efforts towards the development of the organisation. The result of such high profile and collaborative efforts from the leaders has only resulted in providing the company to increase its growth exponentially and acquire a significant portion of the market share. The encouragement and continuous effort towards the development of the company have been at the core and heart of the organisation Since its establishment by Edison. Jack Welch is always considered walking on that path of encouragement and motivation and avoids any chances of orthodox leadership strategies that might negatively impact employees' stability (Kagan, 2023). This is the reason the visionary approach has been the most suitable approach utilised by Jack Welch since the elements that are characteristic features of the visionary approach were already being used by him during his leadership.</a:t>
            </a:r>
          </a:p>
        </p:txBody>
      </p:sp>
      <p:sp>
        <p:nvSpPr>
          <p:cNvPr id="4" name="Slide Number Placeholder 3"/>
          <p:cNvSpPr>
            <a:spLocks noGrp="1"/>
          </p:cNvSpPr>
          <p:nvPr>
            <p:ph type="sldNum" sz="quarter" idx="5"/>
          </p:nvPr>
        </p:nvSpPr>
        <p:spPr/>
        <p:txBody>
          <a:bodyPr/>
          <a:lstStyle/>
          <a:p>
            <a:fld id="{8A3ED025-A0EE-4A00-9B8B-BC18BD89A07E}" type="slidenum">
              <a:rPr lang="en-GB" smtClean="0"/>
              <a:t>10</a:t>
            </a:fld>
            <a:endParaRPr lang="en-GB"/>
          </a:p>
        </p:txBody>
      </p:sp>
    </p:spTree>
    <p:extLst>
      <p:ext uri="{BB962C8B-B14F-4D97-AF65-F5344CB8AC3E}">
        <p14:creationId xmlns:p14="http://schemas.microsoft.com/office/powerpoint/2010/main" val="13250848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major attributes of leadership are as follows:</a:t>
            </a:r>
          </a:p>
          <a:p>
            <a:r>
              <a:rPr lang="en-GB" dirty="0"/>
              <a:t>- Vision</a:t>
            </a:r>
          </a:p>
          <a:p>
            <a:r>
              <a:rPr lang="en-GB" dirty="0"/>
              <a:t>- Communication</a:t>
            </a:r>
          </a:p>
          <a:p>
            <a:r>
              <a:rPr lang="en-GB" dirty="0"/>
              <a:t>- Integrity </a:t>
            </a:r>
          </a:p>
          <a:p>
            <a:r>
              <a:rPr lang="en-GB" dirty="0"/>
              <a:t>- Decisiveness</a:t>
            </a:r>
          </a:p>
          <a:p>
            <a:pPr marL="0" indent="0">
              <a:buFontTx/>
              <a:buNone/>
            </a:pPr>
            <a:r>
              <a:rPr lang="en-GB" dirty="0"/>
              <a:t>- Empathy </a:t>
            </a:r>
          </a:p>
          <a:p>
            <a:pPr marL="0" indent="0">
              <a:buFontTx/>
              <a:buNone/>
            </a:pPr>
            <a:r>
              <a:rPr lang="en-GB" dirty="0"/>
              <a:t>To motivate and inspires other the leader has a vision which clear and wanted to go communicate.</a:t>
            </a:r>
          </a:p>
          <a:p>
            <a:r>
              <a:rPr lang="en-GB" dirty="0"/>
              <a:t>Effective clear communication skills, they have ideas for expression, listen to others actively, and open foster communication that is clear (</a:t>
            </a:r>
            <a:r>
              <a:rPr lang="en-GB" dirty="0" err="1"/>
              <a:t>Mwesigwa</a:t>
            </a:r>
            <a:r>
              <a:rPr lang="en-GB" dirty="0"/>
              <a:t> et al., 2020).</a:t>
            </a:r>
          </a:p>
          <a:p>
            <a:r>
              <a:rPr lang="en-GB" dirty="0"/>
              <a:t>The principles of strong moral, honesty, and ethics which is demonstrated by leaders. They always act consistently and transparently to get respect and trust from their followers (</a:t>
            </a:r>
            <a:r>
              <a:rPr lang="en-GB" dirty="0" err="1"/>
              <a:t>Mwesigwa</a:t>
            </a:r>
            <a:r>
              <a:rPr lang="en-GB" dirty="0"/>
              <a:t> et al., 2020).</a:t>
            </a:r>
          </a:p>
          <a:p>
            <a:r>
              <a:rPr lang="en-GB" dirty="0"/>
              <a:t>The informed and timely decision-making capability which leaders have and also gather the information that is relevant, option analysing and action of course chosen in the situation of high- pressure (</a:t>
            </a:r>
            <a:r>
              <a:rPr lang="en-GB" dirty="0" err="1"/>
              <a:t>Mwesigwa</a:t>
            </a:r>
            <a:r>
              <a:rPr lang="en-GB" dirty="0"/>
              <a:t> et al., 2020).</a:t>
            </a:r>
          </a:p>
          <a:p>
            <a:r>
              <a:rPr lang="en-GB" dirty="0"/>
              <a:t>To understand the concerns and needs of others by this the great leader shows empathy. In this attribute, they put themselves in the place of others and consider the impact of that decision on teams (</a:t>
            </a:r>
            <a:r>
              <a:rPr lang="en-GB" dirty="0" err="1"/>
              <a:t>Mwesigwa</a:t>
            </a:r>
            <a:r>
              <a:rPr lang="en-GB" dirty="0"/>
              <a:t> et al., 2020).</a:t>
            </a:r>
          </a:p>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11</a:t>
            </a:fld>
            <a:endParaRPr lang="en-GB"/>
          </a:p>
        </p:txBody>
      </p:sp>
    </p:spTree>
    <p:extLst>
      <p:ext uri="{BB962C8B-B14F-4D97-AF65-F5344CB8AC3E}">
        <p14:creationId xmlns:p14="http://schemas.microsoft.com/office/powerpoint/2010/main" val="23353284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culture of driven performance Welch emphasized achieving and exceeding the goals of performance. Welch also evaluates the rank and yank which include employee ranking and bottom performer removal (Welch, 2022).</a:t>
            </a:r>
          </a:p>
          <a:p>
            <a:r>
              <a:rPr lang="en-GB" dirty="0"/>
              <a:t>To see the big picture Welch has strong and strategic visualisation and also has the ability for that vision. To align the organisation effectively Welch communicated with their vision to focus and identify future challenges and opportunities (Effendy and Santiago, 2022).</a:t>
            </a:r>
          </a:p>
          <a:p>
            <a:r>
              <a:rPr lang="en-GB" dirty="0"/>
              <a:t>Their transparent and straightforward communication style of Welch is famous for which Welch directly communicate, the vision of the company’s employee, expectation, and clear goals which create alignment and clarity in the company (Welch, 2022).</a:t>
            </a:r>
          </a:p>
          <a:p>
            <a:r>
              <a:rPr lang="en-GB" dirty="0"/>
              <a:t>The performance and result of the employee, accountability is responsible according to Welch and stressing too. On the other hand, empowering the employees provide independence for decision-making and take work as an owner (Effendy and Santiago, 2022).</a:t>
            </a:r>
          </a:p>
          <a:p>
            <a:r>
              <a:rPr lang="en-GB" dirty="0"/>
              <a:t>Welch emphasises talent and puts importance to retain top performers developing and attracting and initiate to groom new talents for the future (Welch, 2022).</a:t>
            </a:r>
          </a:p>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12</a:t>
            </a:fld>
            <a:endParaRPr lang="en-GB"/>
          </a:p>
        </p:txBody>
      </p:sp>
    </p:spTree>
    <p:extLst>
      <p:ext uri="{BB962C8B-B14F-4D97-AF65-F5344CB8AC3E}">
        <p14:creationId xmlns:p14="http://schemas.microsoft.com/office/powerpoint/2010/main" val="3614275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Welch aims to make more efficient operations and streamlined, productivity improvement and complexity reduction by simplifying processes (Hargreaves et al., 2019).</a:t>
            </a:r>
          </a:p>
          <a:p>
            <a:r>
              <a:rPr lang="en-GB" dirty="0"/>
              <a:t>Welch is known for changing the need for transformation in organisations. Welch approaches the cultural innovation, improvement, and adaptability of new technologies and ideas (Welch, 2022).</a:t>
            </a:r>
          </a:p>
          <a:p>
            <a:r>
              <a:rPr lang="en-GB" dirty="0"/>
              <a:t>To meet the needs of customer Welch is significantly worried, and ensure that the products and services meet the needs of the customer expectation (Hargreaves et al., 2019).</a:t>
            </a:r>
          </a:p>
          <a:p>
            <a:r>
              <a:rPr lang="en-GB" dirty="0"/>
              <a:t>To achieve the goals and objectives of the business Welch motivated employees and listen to their feedback and also encourage open communication (Welch, 2022).</a:t>
            </a:r>
          </a:p>
          <a:p>
            <a:r>
              <a:rPr lang="en-GB" dirty="0"/>
              <a:t>Welch invested in education and training programs for personal growth emphasis and also new skills acquiring which promote continuous learning and development programs (Hargreaves et al., 2019).</a:t>
            </a:r>
          </a:p>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13</a:t>
            </a:fld>
            <a:endParaRPr lang="en-GB"/>
          </a:p>
        </p:txBody>
      </p:sp>
    </p:spTree>
    <p:extLst>
      <p:ext uri="{BB962C8B-B14F-4D97-AF65-F5344CB8AC3E}">
        <p14:creationId xmlns:p14="http://schemas.microsoft.com/office/powerpoint/2010/main" val="19575857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proper idea of evaluation of the benefits as well as the significance of the leadership style of Jack Welch can be effectively discussed as follows. The first benefit of the leadership style is that it is unorthodox and unique. It focuses on maintaining good relationships between the leaders and the followers. The second benefit of the leadership style is that it is pushing the employees and providing them encouragement. It constantly focuses on employee satisfaction and employee motivation. The third benefit of the leadership style is that it is a leadership style that ensures the application of creativity and innovation (Waldman and O’Reilly, 2019). The use of creativity and innovation promotes leadership efficiency. The fourth benefit of the leadership style is that it is that the leadership style of Jack Welch emphasizes appointing the right people for the right job. This helps in promoting effectiveness in the recruitment process within the business. The fifth benefit of the leadership style is that it </a:t>
            </a:r>
            <a:r>
              <a:rPr lang="en-GB"/>
              <a:t>is the </a:t>
            </a:r>
            <a:r>
              <a:rPr lang="en-GB" dirty="0"/>
              <a:t>leadership </a:t>
            </a:r>
            <a:r>
              <a:rPr lang="en-GB"/>
              <a:t>style that ensures the application </a:t>
            </a:r>
            <a:r>
              <a:rPr lang="en-GB" dirty="0"/>
              <a:t>of Business ethics. This helps the leader to make sure that the legal provision and principles of ethics are followed effectively in the conduct of the business operations.</a:t>
            </a:r>
          </a:p>
        </p:txBody>
      </p:sp>
      <p:sp>
        <p:nvSpPr>
          <p:cNvPr id="4" name="Slide Number Placeholder 3"/>
          <p:cNvSpPr>
            <a:spLocks noGrp="1"/>
          </p:cNvSpPr>
          <p:nvPr>
            <p:ph type="sldNum" sz="quarter" idx="5"/>
          </p:nvPr>
        </p:nvSpPr>
        <p:spPr/>
        <p:txBody>
          <a:bodyPr/>
          <a:lstStyle/>
          <a:p>
            <a:fld id="{8A3ED025-A0EE-4A00-9B8B-BC18BD89A07E}" type="slidenum">
              <a:rPr lang="en-GB" smtClean="0"/>
              <a:t>14</a:t>
            </a:fld>
            <a:endParaRPr lang="en-GB"/>
          </a:p>
        </p:txBody>
      </p:sp>
    </p:spTree>
    <p:extLst>
      <p:ext uri="{BB962C8B-B14F-4D97-AF65-F5344CB8AC3E}">
        <p14:creationId xmlns:p14="http://schemas.microsoft.com/office/powerpoint/2010/main" val="16133694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of the presentation basically helps in analysing and evaluating the principles of leadership. Firstly, it has been observed that the leadership principle followed by Jack Welch promotes diversity. Maximum level of cooperation and coordination prevails as a part of the diversity management process of the business organisation. Secondly, there are instances in which the principles of leadership are about providing maximum satisfaction to employees. This helps in developing good relationship between the employees and the organisation. Thirdly, the principles of leadership emphasise on undertaking quick changes which ensures promoting changes within the organisation. Changes within the organisation helps in conducting the business activities in the dynamic business environment. Fourthly, the principles of leadership ensure helping an individual to take risk by developing a risk-taking ability. An ability to take risk by the leader helps in easy maximisation of the profit which leads to the smooth conduct of the business activities and helps the business to achieve its objectives on time. Fifthly, the presence of effective performance management is possible as a part of leadership principle. This helps the leader to ensure development of the performance of the employees working in the business organisation.</a:t>
            </a:r>
          </a:p>
        </p:txBody>
      </p:sp>
      <p:sp>
        <p:nvSpPr>
          <p:cNvPr id="4" name="Slide Number Placeholder 3"/>
          <p:cNvSpPr>
            <a:spLocks noGrp="1"/>
          </p:cNvSpPr>
          <p:nvPr>
            <p:ph type="sldNum" sz="quarter" idx="5"/>
          </p:nvPr>
        </p:nvSpPr>
        <p:spPr/>
        <p:txBody>
          <a:bodyPr/>
          <a:lstStyle/>
          <a:p>
            <a:fld id="{8A3ED025-A0EE-4A00-9B8B-BC18BD89A07E}" type="slidenum">
              <a:rPr lang="en-GB" smtClean="0"/>
              <a:t>15</a:t>
            </a:fld>
            <a:endParaRPr lang="en-GB"/>
          </a:p>
        </p:txBody>
      </p:sp>
    </p:spTree>
    <p:extLst>
      <p:ext uri="{BB962C8B-B14F-4D97-AF65-F5344CB8AC3E}">
        <p14:creationId xmlns:p14="http://schemas.microsoft.com/office/powerpoint/2010/main" val="31316946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Characteristics like less control, variability, a lack of acknowledgment, and similar conditions can be allocated as limitations in leadership qualities.</a:t>
            </a:r>
          </a:p>
          <a:p>
            <a:pPr algn="just"/>
            <a:r>
              <a:rPr lang="en-GB" dirty="0"/>
              <a:t>Leadership weaknesses are characteristics that a chief may have and that can end in negative impacts and connections in the working area (Ali, 2023). In addition to these characteristics, the following leadership weaknesses are:</a:t>
            </a:r>
          </a:p>
          <a:p>
            <a:pPr algn="just"/>
            <a:r>
              <a:rPr lang="en-GB" dirty="0"/>
              <a:t>- </a:t>
            </a:r>
            <a:r>
              <a:rPr lang="en-GB" b="1" dirty="0"/>
              <a:t>Standing alone from your group</a:t>
            </a:r>
            <a:r>
              <a:rPr lang="en-GB" dirty="0"/>
              <a:t> – Standing apart from your team in a way that keeps you high makes you superior and unconcerned according to your employee’s needs results in a lack of trust as a leader can influence your connections with your team and subordinates.</a:t>
            </a:r>
          </a:p>
          <a:p>
            <a:pPr algn="just"/>
            <a:r>
              <a:rPr lang="en-GB" b="1" dirty="0"/>
              <a:t>- Infirmity to set direct goals or objectives </a:t>
            </a:r>
            <a:r>
              <a:rPr lang="en-GB" dirty="0"/>
              <a:t>– Cryptic goals and aims will also exhaust a leader’s team. Failures lead to low-quality products, increasing the chance of confusion in the working area.</a:t>
            </a:r>
          </a:p>
          <a:p>
            <a:pPr algn="just"/>
            <a:r>
              <a:rPr lang="en-GB" dirty="0"/>
              <a:t>- </a:t>
            </a:r>
            <a:r>
              <a:rPr lang="en-GB" b="1" dirty="0"/>
              <a:t>Providing unsuccessful feedback </a:t>
            </a:r>
            <a:r>
              <a:rPr lang="en-GB" dirty="0"/>
              <a:t>– Not providing appropriate feedback that is useful and constructive to an employee is another leadership weakness. Without feedback, staff will not have an idea of improvement and they will feel discouraged and unmotivated.</a:t>
            </a:r>
          </a:p>
          <a:p>
            <a:pPr algn="just"/>
            <a:r>
              <a:rPr lang="en-GB" dirty="0"/>
              <a:t>- </a:t>
            </a:r>
            <a:r>
              <a:rPr lang="en-GB" b="1" dirty="0"/>
              <a:t>Micromanaging employees </a:t>
            </a:r>
            <a:r>
              <a:rPr lang="en-GB" dirty="0"/>
              <a:t>– Refers to the task of continuously examine upon a group and staff to make sure that everything is going on track. Micromanaging results in a decrease in staff inspiration and faith.</a:t>
            </a:r>
          </a:p>
          <a:p>
            <a:pPr algn="just"/>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16</a:t>
            </a:fld>
            <a:endParaRPr lang="en-GB"/>
          </a:p>
        </p:txBody>
      </p:sp>
    </p:spTree>
    <p:extLst>
      <p:ext uri="{BB962C8B-B14F-4D97-AF65-F5344CB8AC3E}">
        <p14:creationId xmlns:p14="http://schemas.microsoft.com/office/powerpoint/2010/main" val="35889647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limitations are important to consider for any leader and also provide a potential approach with the balance to strive and emphasize both results of long-term and short-term, also as a leader, Welch's leadership approach to collaborate or teamwork potentially (Ali, 2023).</a:t>
            </a:r>
          </a:p>
          <a:p>
            <a:r>
              <a:rPr lang="en-GB" dirty="0"/>
              <a:t>The limitation of Jack Welch's approach regarding leadership is considered as follows:</a:t>
            </a:r>
          </a:p>
          <a:p>
            <a:r>
              <a:rPr lang="en-GB" dirty="0"/>
              <a:t>- </a:t>
            </a:r>
            <a:r>
              <a:rPr lang="en-GB" b="1" dirty="0"/>
              <a:t>Focus on short-term- </a:t>
            </a:r>
            <a:r>
              <a:rPr lang="en-GB" dirty="0"/>
              <a:t>The Welch approach regarding leadership is limited to short-term results. In long-term growth the lack of investment sometimes Welch focuses on results. </a:t>
            </a:r>
          </a:p>
          <a:p>
            <a:r>
              <a:rPr lang="en-GB" dirty="0"/>
              <a:t>- </a:t>
            </a:r>
            <a:r>
              <a:rPr lang="en-GB" b="1" dirty="0"/>
              <a:t>Employee ranking </a:t>
            </a:r>
            <a:r>
              <a:rPr lang="en-GB" dirty="0"/>
              <a:t>- The tendency of Welch's approach regarding leadership is based on the performance of business units and employee ranks. Thus, this can be determined to create a negative impact on collaboration and teamwork.</a:t>
            </a:r>
          </a:p>
          <a:p>
            <a:r>
              <a:rPr lang="en-GB" dirty="0"/>
              <a:t>- </a:t>
            </a:r>
            <a:r>
              <a:rPr lang="en-GB" b="1" dirty="0"/>
              <a:t>Leadership that is aggressive </a:t>
            </a:r>
            <a:r>
              <a:rPr lang="en-GB" dirty="0"/>
              <a:t>- The approach of Welch's leadership is known for being confrontational and aggressive, thus this might be creating a work environment stressful, and Welch also referred to the job eliminated tendency.</a:t>
            </a:r>
          </a:p>
          <a:p>
            <a:r>
              <a:rPr lang="en-GB" b="1" dirty="0"/>
              <a:t>- Scandal in accounting </a:t>
            </a:r>
            <a:r>
              <a:rPr lang="en-GB" dirty="0"/>
              <a:t>- The allegations of fraud in accounting involved scandal and some argue that critically contributes to the leadership style of Welch and allows to occur such practices.</a:t>
            </a:r>
          </a:p>
          <a:p>
            <a:endParaRPr lang="en-GB" dirty="0"/>
          </a:p>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17</a:t>
            </a:fld>
            <a:endParaRPr lang="en-GB"/>
          </a:p>
        </p:txBody>
      </p:sp>
    </p:spTree>
    <p:extLst>
      <p:ext uri="{BB962C8B-B14F-4D97-AF65-F5344CB8AC3E}">
        <p14:creationId xmlns:p14="http://schemas.microsoft.com/office/powerpoint/2010/main" val="4287544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common leadership challenges to face in any situation are:</a:t>
            </a:r>
          </a:p>
          <a:p>
            <a:r>
              <a:rPr lang="en-GB" b="1" dirty="0"/>
              <a:t>- Managing responsibilities </a:t>
            </a:r>
            <a:r>
              <a:rPr lang="en-GB" dirty="0"/>
              <a:t>– Leaders are responsible for the management of team members as well as for the work projects and tasks. Daily responsibilities and projects with strict deadlines can become immense and put pressure on the leader.</a:t>
            </a:r>
          </a:p>
          <a:p>
            <a:r>
              <a:rPr lang="en-GB" dirty="0"/>
              <a:t>- </a:t>
            </a:r>
            <a:r>
              <a:rPr lang="en-GB" b="1" dirty="0"/>
              <a:t>Delivering difficult news </a:t>
            </a:r>
            <a:r>
              <a:rPr lang="en-GB" dirty="0"/>
              <a:t>– Sometimes leaders may have unbearable discussions with staff like laying off or resection. These problems can be challenging, so it is important to talk softly and calmly.</a:t>
            </a:r>
          </a:p>
          <a:p>
            <a:r>
              <a:rPr lang="en-GB" dirty="0"/>
              <a:t>Leadership challenges are dominant because they can provide chances and opportunities to grow so individuals can look for different ways to come out of that condition to progress personally and professionally (Salas-</a:t>
            </a:r>
            <a:r>
              <a:rPr lang="en-GB" dirty="0" err="1"/>
              <a:t>Vallina</a:t>
            </a:r>
            <a:r>
              <a:rPr lang="en-GB" dirty="0"/>
              <a:t> et al., 2021). </a:t>
            </a:r>
          </a:p>
          <a:p>
            <a:r>
              <a:rPr lang="en-GB" dirty="0"/>
              <a:t>These challenges may be external and internal:</a:t>
            </a:r>
          </a:p>
          <a:p>
            <a:r>
              <a:rPr lang="en-GB" dirty="0"/>
              <a:t>- </a:t>
            </a:r>
            <a:r>
              <a:rPr lang="en-GB" b="1" dirty="0"/>
              <a:t>Motivating team members </a:t>
            </a:r>
            <a:r>
              <a:rPr lang="en-GB" dirty="0"/>
              <a:t>– Keep your team busy and motivated, find opportunities to encourage your team by giving positive feedback or by rewards are nice ways of providing motivation.</a:t>
            </a:r>
          </a:p>
          <a:p>
            <a:r>
              <a:rPr lang="en-GB" dirty="0"/>
              <a:t>- </a:t>
            </a:r>
            <a:r>
              <a:rPr lang="en-GB" b="1" dirty="0"/>
              <a:t>Communicating effectively </a:t>
            </a:r>
            <a:r>
              <a:rPr lang="en-GB" dirty="0"/>
              <a:t>– The most common challenge is the communication between clients, leaders, team members, managers, and higher leadership staff. Fostering, encouraging and strong communication skills can overcome a leader’s difficulties.</a:t>
            </a:r>
          </a:p>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18</a:t>
            </a:fld>
            <a:endParaRPr lang="en-GB"/>
          </a:p>
        </p:txBody>
      </p:sp>
    </p:spTree>
    <p:extLst>
      <p:ext uri="{BB962C8B-B14F-4D97-AF65-F5344CB8AC3E}">
        <p14:creationId xmlns:p14="http://schemas.microsoft.com/office/powerpoint/2010/main" val="41736368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challenges that Jack Welch mentioned for balancing work life and also developing new skills as a leader, as Welch is known for its leadership style (Salas-</a:t>
            </a:r>
            <a:r>
              <a:rPr lang="en-GB" dirty="0" err="1"/>
              <a:t>Vallina</a:t>
            </a:r>
            <a:r>
              <a:rPr lang="en-GB" dirty="0"/>
              <a:t> et al., 2021). </a:t>
            </a:r>
          </a:p>
          <a:p>
            <a:r>
              <a:rPr lang="en-GB" dirty="0"/>
              <a:t>Some challenges in terms of Welch are as follows:</a:t>
            </a:r>
          </a:p>
          <a:p>
            <a:r>
              <a:rPr lang="en-GB" dirty="0"/>
              <a:t>- Ch</a:t>
            </a:r>
            <a:r>
              <a:rPr lang="en-GB" b="1" dirty="0"/>
              <a:t>ange according to implementation </a:t>
            </a:r>
            <a:r>
              <a:rPr lang="en-GB" dirty="0"/>
              <a:t>- in an organization, Welch has the ability to drive change, for stakeholders and employees against resistance Welch required pushback and decisions which are tough.</a:t>
            </a:r>
          </a:p>
          <a:p>
            <a:r>
              <a:rPr lang="en-GB" dirty="0"/>
              <a:t>- </a:t>
            </a:r>
            <a:r>
              <a:rPr lang="en-GB" b="1" dirty="0"/>
              <a:t>Focus maintaining </a:t>
            </a:r>
            <a:r>
              <a:rPr lang="en-GB" dirty="0"/>
              <a:t>- The important alignment and priorities to achieve the goals for the organisation Welch focuses on them. In terms of opportunities, Welch avoids distractions and required discipline.</a:t>
            </a:r>
          </a:p>
          <a:p>
            <a:r>
              <a:rPr lang="en-GB" dirty="0"/>
              <a:t>- </a:t>
            </a:r>
            <a:r>
              <a:rPr lang="en-GB" b="1" dirty="0"/>
              <a:t>Winning culture building </a:t>
            </a:r>
            <a:r>
              <a:rPr lang="en-GB" dirty="0"/>
              <a:t>- A culture of accountability and performance Welch is able to create. A positive work environment is required to develop and identify talent. </a:t>
            </a:r>
          </a:p>
          <a:p>
            <a:r>
              <a:rPr lang="en-GB" dirty="0"/>
              <a:t>- </a:t>
            </a:r>
            <a:r>
              <a:rPr lang="en-GB" b="1" dirty="0"/>
              <a:t>Balancing long-term and short-term </a:t>
            </a:r>
            <a:r>
              <a:rPr lang="en-GB" dirty="0"/>
              <a:t>- For long-term growth, Welch is able to balance the needs regarding short terms. To make tasks for prioritising and trade-offs required.</a:t>
            </a:r>
          </a:p>
          <a:p>
            <a:r>
              <a:rPr lang="en-GB" dirty="0"/>
              <a:t>- </a:t>
            </a:r>
            <a:r>
              <a:rPr lang="en-GB" b="1" dirty="0"/>
              <a:t>Reputation Managing </a:t>
            </a:r>
            <a:r>
              <a:rPr lang="en-GB" dirty="0"/>
              <a:t>- Welch manages its reputation both inside and outside the organisation as a public figure. Positive image maintenance and communication and transparency are required. </a:t>
            </a:r>
          </a:p>
          <a:p>
            <a:r>
              <a:rPr lang="en-GB" dirty="0"/>
              <a:t>The most common challenge is the communication between clients, leaders, team members, managers, and higher leadership staff. By fostering, encouraging and strong communication skills can overcome a leader’s difficulties. </a:t>
            </a:r>
          </a:p>
        </p:txBody>
      </p:sp>
      <p:sp>
        <p:nvSpPr>
          <p:cNvPr id="4" name="Slide Number Placeholder 3"/>
          <p:cNvSpPr>
            <a:spLocks noGrp="1"/>
          </p:cNvSpPr>
          <p:nvPr>
            <p:ph type="sldNum" sz="quarter" idx="5"/>
          </p:nvPr>
        </p:nvSpPr>
        <p:spPr/>
        <p:txBody>
          <a:bodyPr/>
          <a:lstStyle/>
          <a:p>
            <a:fld id="{8A3ED025-A0EE-4A00-9B8B-BC18BD89A07E}" type="slidenum">
              <a:rPr lang="en-GB" smtClean="0"/>
              <a:t>19</a:t>
            </a:fld>
            <a:endParaRPr lang="en-GB"/>
          </a:p>
        </p:txBody>
      </p:sp>
    </p:spTree>
    <p:extLst>
      <p:ext uri="{BB962C8B-B14F-4D97-AF65-F5344CB8AC3E}">
        <p14:creationId xmlns:p14="http://schemas.microsoft.com/office/powerpoint/2010/main" val="31602552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provides a theoretical overview of leadership. There are many definitions of leadership. In general, it is associated with the action of leading a group of people or an organisation (Northouse, 2013). It is suggested that leaders share common personality traits which can be quite many and diverse in nature. Some of the most common leadership traits refer to integrity, self-awareness, courage, risk-taking, respect for others, empathy, creativity, as well as resourcefulness (Northouse, 2007). </a:t>
            </a:r>
          </a:p>
          <a:p>
            <a:r>
              <a:rPr lang="en-GB" dirty="0"/>
              <a:t>At organizations, leaders tend to demonstrate several key roles which are important for business entities. Leaders can see the big picture by setting long-term strategic goals. The accomplishment of the goals is achieved by elaborating a clear and inspiring vision so that employees are motivated to engage in the accomplishment of the goals (Northouse, 2013). Leaders are also people-oriented and deliver support and assistance when necessary. Strong communication skills and teamwork are also common factors for leadership effectiveness (Northouse, 2013). With their behaviour and example, leaders motivate others; thereby, serving as an inspirational role models for the rest (Northouse, 2013). </a:t>
            </a:r>
          </a:p>
          <a:p>
            <a:endParaRPr lang="en-GB" dirty="0"/>
          </a:p>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20</a:t>
            </a:fld>
            <a:endParaRPr lang="en-GB"/>
          </a:p>
        </p:txBody>
      </p:sp>
    </p:spTree>
    <p:extLst>
      <p:ext uri="{BB962C8B-B14F-4D97-AF65-F5344CB8AC3E}">
        <p14:creationId xmlns:p14="http://schemas.microsoft.com/office/powerpoint/2010/main" val="6252652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The next slide explains the main theoretical views regarding management and its role for organisational success. Management can be explained as the coordination and administration of tasks to achieve a goal (Herrity, 2023). In addition to tasks and processes, managers must coordinate and administer people. </a:t>
            </a:r>
            <a:endParaRPr lang="bg-BG"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Based on this definition, the roles of managers in a workplace context are several. To begin with, managers exercise control over others based on rules, procedures and stimuli (Geraghty, 2023). This contrasts with the free-rein approach of leaders who inspire and pull others to dedicate efforts to a common cause. Managers are also focused on achieving maximum efficiency and effectiveness. This is accomplished by organising time schedules, effective resource allocation, temporary performance targets and standards for performance. Risk avoidance is sought by managers which distinguishes them from leaders (Geraghty, 2023). Managers control employees by applying formal procedures and stimuli – positive and negative ones – to influence employees’ behaviour and performance in the desired direction (Geraghty, 2023). </a:t>
            </a:r>
            <a:endParaRPr lang="bg-BG" sz="11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21</a:t>
            </a:fld>
            <a:endParaRPr lang="en-GB"/>
          </a:p>
        </p:txBody>
      </p:sp>
    </p:spTree>
    <p:extLst>
      <p:ext uri="{BB962C8B-B14F-4D97-AF65-F5344CB8AC3E}">
        <p14:creationId xmlns:p14="http://schemas.microsoft.com/office/powerpoint/2010/main" val="20084868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The description of leadership and management clarifies the main aspects of both concepts and their impact on people and organisations. The theoretical discussion also shows that both concepts are quite different. These differences are visually presented on the slide (Geraghty, 2023). Leaders have a larger scope of roles and responsibilities than managers (Geraghty, 2023). Leaders are mainly focused on inspiring change and development for the future which is essential for long-term success in a dynamic external environment (Northouse, 2013). In contrast, managers prioritise order, efficiency and consistency of actions, so that the leader’s vision is accomplished accordingly. </a:t>
            </a:r>
            <a:endParaRPr lang="bg-BG"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Based on this and shown on the slide, the common characteristics mainly related to the emphasis on accomplishing relevant goals, organising people and explaining the vision for change (Geraghty, 2023). </a:t>
            </a:r>
            <a:endParaRPr lang="bg-BG"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Theoretically, it is also important to distinguish the acquisition of leadership and management capabilities. As explained by Northouse (2013), leaders may be born or made. The former refers to the Trat theory suggesting that leaders possess a unique mix of personal traits (Northouse, 2013). In contrast, it is also argued that leaders can be developed based on education or experience. In the context of managers, skills in the field are learnt and one cannot be born as a professional manager. </a:t>
            </a:r>
            <a:endParaRPr lang="bg-BG" sz="11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22</a:t>
            </a:fld>
            <a:endParaRPr lang="en-GB"/>
          </a:p>
        </p:txBody>
      </p:sp>
    </p:spTree>
    <p:extLst>
      <p:ext uri="{BB962C8B-B14F-4D97-AF65-F5344CB8AC3E}">
        <p14:creationId xmlns:p14="http://schemas.microsoft.com/office/powerpoint/2010/main" val="18878353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for effective leadership, we need to take into consideration leadership perspectives such as organisational, individual, and situational perspectives to help leaders to focus on the organization’s goals, understand employee behaviour, and see new development possibilities. Thus, adopting transformational and transactional leadership approach by leaders inspire their employees to achieve more by making changes and developing their abilities. At the same time, attributes such as vision, communication, integrity, and decisiveness lead to performance. Simplification, leadership change, the focus on the customer, the engagement of employees, and continuous learning qualities of management help the organisation to achieve its goals. Our group can conclude that the leadership style has its benefits, at the same time limitations and challenges that can impact the organisation success. Theoretical management and leadership perspectives are key traits of leaders to set, inspire and motivate employees to business performance.</a:t>
            </a:r>
          </a:p>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23</a:t>
            </a:fld>
            <a:endParaRPr lang="en-GB"/>
          </a:p>
        </p:txBody>
      </p:sp>
    </p:spTree>
    <p:extLst>
      <p:ext uri="{BB962C8B-B14F-4D97-AF65-F5344CB8AC3E}">
        <p14:creationId xmlns:p14="http://schemas.microsoft.com/office/powerpoint/2010/main" val="9309411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3ED025-A0EE-4A00-9B8B-BC18BD89A07E}" type="slidenum">
              <a:rPr lang="en-GB" smtClean="0"/>
              <a:t>25</a:t>
            </a:fld>
            <a:endParaRPr lang="en-GB"/>
          </a:p>
        </p:txBody>
      </p:sp>
    </p:spTree>
    <p:extLst>
      <p:ext uri="{BB962C8B-B14F-4D97-AF65-F5344CB8AC3E}">
        <p14:creationId xmlns:p14="http://schemas.microsoft.com/office/powerpoint/2010/main" val="828221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BAD2D-FE56-2F62-5465-C27D0FF633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B0833B-41BF-482A-3D2A-8227480D65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858AC2-8E61-E04D-64B2-ADF7883375B4}"/>
              </a:ext>
            </a:extLst>
          </p:cNvPr>
          <p:cNvSpPr>
            <a:spLocks noGrp="1"/>
          </p:cNvSpPr>
          <p:nvPr>
            <p:ph type="dt" sz="half" idx="10"/>
          </p:nvPr>
        </p:nvSpPr>
        <p:spPr/>
        <p:txBody>
          <a:bodyPr/>
          <a:lstStyle/>
          <a:p>
            <a:fld id="{752DD495-5A61-4F38-B6F7-5AFAE9D5A4C2}" type="datetimeFigureOut">
              <a:rPr lang="en-GB" smtClean="0"/>
              <a:t>26/07/2023</a:t>
            </a:fld>
            <a:endParaRPr lang="en-GB"/>
          </a:p>
        </p:txBody>
      </p:sp>
      <p:sp>
        <p:nvSpPr>
          <p:cNvPr id="5" name="Footer Placeholder 4">
            <a:extLst>
              <a:ext uri="{FF2B5EF4-FFF2-40B4-BE49-F238E27FC236}">
                <a16:creationId xmlns:a16="http://schemas.microsoft.com/office/drawing/2014/main" id="{A8B48EEE-14C5-9F42-30D1-FA89DD9F9D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F2EFBC-2EB0-591A-C735-C86926EF0E08}"/>
              </a:ext>
            </a:extLst>
          </p:cNvPr>
          <p:cNvSpPr>
            <a:spLocks noGrp="1"/>
          </p:cNvSpPr>
          <p:nvPr>
            <p:ph type="sldNum" sz="quarter" idx="12"/>
          </p:nvPr>
        </p:nvSpPr>
        <p:spPr/>
        <p:txBody>
          <a:bodyPr/>
          <a:lstStyle/>
          <a:p>
            <a:fld id="{7766A3F7-9164-4F67-A697-FE5200E402AD}" type="slidenum">
              <a:rPr lang="en-GB" smtClean="0"/>
              <a:t>‹#›</a:t>
            </a:fld>
            <a:endParaRPr lang="en-GB"/>
          </a:p>
        </p:txBody>
      </p:sp>
    </p:spTree>
    <p:extLst>
      <p:ext uri="{BB962C8B-B14F-4D97-AF65-F5344CB8AC3E}">
        <p14:creationId xmlns:p14="http://schemas.microsoft.com/office/powerpoint/2010/main" val="572118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7D780-E67C-E31E-8D1A-D6E33095CB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EBE117-C4BF-6D11-5C38-9C41597023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B2851F-A13C-3CBA-FA4E-7CE2A70ABA4C}"/>
              </a:ext>
            </a:extLst>
          </p:cNvPr>
          <p:cNvSpPr>
            <a:spLocks noGrp="1"/>
          </p:cNvSpPr>
          <p:nvPr>
            <p:ph type="dt" sz="half" idx="10"/>
          </p:nvPr>
        </p:nvSpPr>
        <p:spPr/>
        <p:txBody>
          <a:bodyPr/>
          <a:lstStyle/>
          <a:p>
            <a:fld id="{752DD495-5A61-4F38-B6F7-5AFAE9D5A4C2}" type="datetimeFigureOut">
              <a:rPr lang="en-GB" smtClean="0"/>
              <a:t>26/07/2023</a:t>
            </a:fld>
            <a:endParaRPr lang="en-GB"/>
          </a:p>
        </p:txBody>
      </p:sp>
      <p:sp>
        <p:nvSpPr>
          <p:cNvPr id="5" name="Footer Placeholder 4">
            <a:extLst>
              <a:ext uri="{FF2B5EF4-FFF2-40B4-BE49-F238E27FC236}">
                <a16:creationId xmlns:a16="http://schemas.microsoft.com/office/drawing/2014/main" id="{7DBFE5FA-433C-7AE9-5E94-7B81A8D5C0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53EB4-F407-237D-12BD-16C0EE6296AE}"/>
              </a:ext>
            </a:extLst>
          </p:cNvPr>
          <p:cNvSpPr>
            <a:spLocks noGrp="1"/>
          </p:cNvSpPr>
          <p:nvPr>
            <p:ph type="sldNum" sz="quarter" idx="12"/>
          </p:nvPr>
        </p:nvSpPr>
        <p:spPr/>
        <p:txBody>
          <a:bodyPr/>
          <a:lstStyle/>
          <a:p>
            <a:fld id="{7766A3F7-9164-4F67-A697-FE5200E402AD}" type="slidenum">
              <a:rPr lang="en-GB" smtClean="0"/>
              <a:t>‹#›</a:t>
            </a:fld>
            <a:endParaRPr lang="en-GB"/>
          </a:p>
        </p:txBody>
      </p:sp>
    </p:spTree>
    <p:extLst>
      <p:ext uri="{BB962C8B-B14F-4D97-AF65-F5344CB8AC3E}">
        <p14:creationId xmlns:p14="http://schemas.microsoft.com/office/powerpoint/2010/main" val="1428892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E6688-79AA-7042-3E0B-2E9B61639D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D10482-7697-A8AA-F08D-E24C07EBD7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F3FFE4-306D-DDA7-FD09-3F81554B4298}"/>
              </a:ext>
            </a:extLst>
          </p:cNvPr>
          <p:cNvSpPr>
            <a:spLocks noGrp="1"/>
          </p:cNvSpPr>
          <p:nvPr>
            <p:ph type="dt" sz="half" idx="10"/>
          </p:nvPr>
        </p:nvSpPr>
        <p:spPr/>
        <p:txBody>
          <a:bodyPr/>
          <a:lstStyle/>
          <a:p>
            <a:fld id="{752DD495-5A61-4F38-B6F7-5AFAE9D5A4C2}" type="datetimeFigureOut">
              <a:rPr lang="en-GB" smtClean="0"/>
              <a:t>26/07/2023</a:t>
            </a:fld>
            <a:endParaRPr lang="en-GB"/>
          </a:p>
        </p:txBody>
      </p:sp>
      <p:sp>
        <p:nvSpPr>
          <p:cNvPr id="5" name="Footer Placeholder 4">
            <a:extLst>
              <a:ext uri="{FF2B5EF4-FFF2-40B4-BE49-F238E27FC236}">
                <a16:creationId xmlns:a16="http://schemas.microsoft.com/office/drawing/2014/main" id="{CC50E513-1DDF-F66B-D01F-D379D8DE24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8F3972-C9A3-40C8-9532-433DAF420B45}"/>
              </a:ext>
            </a:extLst>
          </p:cNvPr>
          <p:cNvSpPr>
            <a:spLocks noGrp="1"/>
          </p:cNvSpPr>
          <p:nvPr>
            <p:ph type="sldNum" sz="quarter" idx="12"/>
          </p:nvPr>
        </p:nvSpPr>
        <p:spPr/>
        <p:txBody>
          <a:bodyPr/>
          <a:lstStyle/>
          <a:p>
            <a:fld id="{7766A3F7-9164-4F67-A697-FE5200E402AD}" type="slidenum">
              <a:rPr lang="en-GB" smtClean="0"/>
              <a:t>‹#›</a:t>
            </a:fld>
            <a:endParaRPr lang="en-GB"/>
          </a:p>
        </p:txBody>
      </p:sp>
    </p:spTree>
    <p:extLst>
      <p:ext uri="{BB962C8B-B14F-4D97-AF65-F5344CB8AC3E}">
        <p14:creationId xmlns:p14="http://schemas.microsoft.com/office/powerpoint/2010/main" val="4113647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4BC2E-9ED8-191D-BA0F-EB46779A6D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EBACA9-A39D-E3D6-C75E-F676B0341A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649A8D8-A66F-E216-1D3E-00F0C98403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8AEDBC-7388-25A0-B316-5ACF8F816EB0}"/>
              </a:ext>
            </a:extLst>
          </p:cNvPr>
          <p:cNvSpPr>
            <a:spLocks noGrp="1"/>
          </p:cNvSpPr>
          <p:nvPr>
            <p:ph type="dt" sz="half" idx="10"/>
          </p:nvPr>
        </p:nvSpPr>
        <p:spPr/>
        <p:txBody>
          <a:bodyPr/>
          <a:lstStyle/>
          <a:p>
            <a:fld id="{752DD495-5A61-4F38-B6F7-5AFAE9D5A4C2}" type="datetimeFigureOut">
              <a:rPr lang="en-GB" smtClean="0"/>
              <a:t>26/07/2023</a:t>
            </a:fld>
            <a:endParaRPr lang="en-GB"/>
          </a:p>
        </p:txBody>
      </p:sp>
      <p:sp>
        <p:nvSpPr>
          <p:cNvPr id="6" name="Footer Placeholder 5">
            <a:extLst>
              <a:ext uri="{FF2B5EF4-FFF2-40B4-BE49-F238E27FC236}">
                <a16:creationId xmlns:a16="http://schemas.microsoft.com/office/drawing/2014/main" id="{181A359D-881F-E8D6-CC48-6F7F132FE0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33F214-5B29-C731-CE1C-B85A8F308EE3}"/>
              </a:ext>
            </a:extLst>
          </p:cNvPr>
          <p:cNvSpPr>
            <a:spLocks noGrp="1"/>
          </p:cNvSpPr>
          <p:nvPr>
            <p:ph type="sldNum" sz="quarter" idx="12"/>
          </p:nvPr>
        </p:nvSpPr>
        <p:spPr/>
        <p:txBody>
          <a:bodyPr/>
          <a:lstStyle/>
          <a:p>
            <a:fld id="{7766A3F7-9164-4F67-A697-FE5200E402AD}" type="slidenum">
              <a:rPr lang="en-GB" smtClean="0"/>
              <a:t>‹#›</a:t>
            </a:fld>
            <a:endParaRPr lang="en-GB"/>
          </a:p>
        </p:txBody>
      </p:sp>
    </p:spTree>
    <p:extLst>
      <p:ext uri="{BB962C8B-B14F-4D97-AF65-F5344CB8AC3E}">
        <p14:creationId xmlns:p14="http://schemas.microsoft.com/office/powerpoint/2010/main" val="2113741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CFC66-F79F-13C8-F078-BF63618A65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BF399A-31FF-3CBD-8429-C31D082456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006677-CDE3-633E-6C56-BE1100AAEB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E8E52C-FB36-8B8A-2F3E-6AAAAC7ACA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E16E0C-E90C-2445-741B-792B462699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3DE5D1-CCBD-280F-8198-0BB8EEBAA665}"/>
              </a:ext>
            </a:extLst>
          </p:cNvPr>
          <p:cNvSpPr>
            <a:spLocks noGrp="1"/>
          </p:cNvSpPr>
          <p:nvPr>
            <p:ph type="dt" sz="half" idx="10"/>
          </p:nvPr>
        </p:nvSpPr>
        <p:spPr/>
        <p:txBody>
          <a:bodyPr/>
          <a:lstStyle/>
          <a:p>
            <a:fld id="{752DD495-5A61-4F38-B6F7-5AFAE9D5A4C2}" type="datetimeFigureOut">
              <a:rPr lang="en-GB" smtClean="0"/>
              <a:t>26/07/2023</a:t>
            </a:fld>
            <a:endParaRPr lang="en-GB"/>
          </a:p>
        </p:txBody>
      </p:sp>
      <p:sp>
        <p:nvSpPr>
          <p:cNvPr id="8" name="Footer Placeholder 7">
            <a:extLst>
              <a:ext uri="{FF2B5EF4-FFF2-40B4-BE49-F238E27FC236}">
                <a16:creationId xmlns:a16="http://schemas.microsoft.com/office/drawing/2014/main" id="{AF77C5F0-C2BF-F1B6-D517-A53B40BC8D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7558FA-3DAF-359C-946E-3D79FECF2009}"/>
              </a:ext>
            </a:extLst>
          </p:cNvPr>
          <p:cNvSpPr>
            <a:spLocks noGrp="1"/>
          </p:cNvSpPr>
          <p:nvPr>
            <p:ph type="sldNum" sz="quarter" idx="12"/>
          </p:nvPr>
        </p:nvSpPr>
        <p:spPr/>
        <p:txBody>
          <a:bodyPr/>
          <a:lstStyle/>
          <a:p>
            <a:fld id="{7766A3F7-9164-4F67-A697-FE5200E402AD}" type="slidenum">
              <a:rPr lang="en-GB" smtClean="0"/>
              <a:t>‹#›</a:t>
            </a:fld>
            <a:endParaRPr lang="en-GB"/>
          </a:p>
        </p:txBody>
      </p:sp>
    </p:spTree>
    <p:extLst>
      <p:ext uri="{BB962C8B-B14F-4D97-AF65-F5344CB8AC3E}">
        <p14:creationId xmlns:p14="http://schemas.microsoft.com/office/powerpoint/2010/main" val="30744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C2832-F88A-CEA6-6BBA-A27F2689DB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9B2E29-58A3-6B32-3311-E5DFBAC5ABBE}"/>
              </a:ext>
            </a:extLst>
          </p:cNvPr>
          <p:cNvSpPr>
            <a:spLocks noGrp="1"/>
          </p:cNvSpPr>
          <p:nvPr>
            <p:ph type="dt" sz="half" idx="10"/>
          </p:nvPr>
        </p:nvSpPr>
        <p:spPr/>
        <p:txBody>
          <a:bodyPr/>
          <a:lstStyle/>
          <a:p>
            <a:fld id="{752DD495-5A61-4F38-B6F7-5AFAE9D5A4C2}" type="datetimeFigureOut">
              <a:rPr lang="en-GB" smtClean="0"/>
              <a:t>26/07/2023</a:t>
            </a:fld>
            <a:endParaRPr lang="en-GB"/>
          </a:p>
        </p:txBody>
      </p:sp>
      <p:sp>
        <p:nvSpPr>
          <p:cNvPr id="4" name="Footer Placeholder 3">
            <a:extLst>
              <a:ext uri="{FF2B5EF4-FFF2-40B4-BE49-F238E27FC236}">
                <a16:creationId xmlns:a16="http://schemas.microsoft.com/office/drawing/2014/main" id="{D059F861-842B-E7A5-8C72-9697785CD1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8C5027-D2ED-BE06-B6E3-FA6EF418BEBA}"/>
              </a:ext>
            </a:extLst>
          </p:cNvPr>
          <p:cNvSpPr>
            <a:spLocks noGrp="1"/>
          </p:cNvSpPr>
          <p:nvPr>
            <p:ph type="sldNum" sz="quarter" idx="12"/>
          </p:nvPr>
        </p:nvSpPr>
        <p:spPr/>
        <p:txBody>
          <a:bodyPr/>
          <a:lstStyle/>
          <a:p>
            <a:fld id="{7766A3F7-9164-4F67-A697-FE5200E402AD}" type="slidenum">
              <a:rPr lang="en-GB" smtClean="0"/>
              <a:t>‹#›</a:t>
            </a:fld>
            <a:endParaRPr lang="en-GB"/>
          </a:p>
        </p:txBody>
      </p:sp>
    </p:spTree>
    <p:extLst>
      <p:ext uri="{BB962C8B-B14F-4D97-AF65-F5344CB8AC3E}">
        <p14:creationId xmlns:p14="http://schemas.microsoft.com/office/powerpoint/2010/main" val="3135691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4F978F-F322-1619-0CED-C1C89E7D1363}"/>
              </a:ext>
            </a:extLst>
          </p:cNvPr>
          <p:cNvSpPr>
            <a:spLocks noGrp="1"/>
          </p:cNvSpPr>
          <p:nvPr>
            <p:ph type="dt" sz="half" idx="10"/>
          </p:nvPr>
        </p:nvSpPr>
        <p:spPr/>
        <p:txBody>
          <a:bodyPr/>
          <a:lstStyle/>
          <a:p>
            <a:fld id="{752DD495-5A61-4F38-B6F7-5AFAE9D5A4C2}" type="datetimeFigureOut">
              <a:rPr lang="en-GB" smtClean="0"/>
              <a:t>26/07/2023</a:t>
            </a:fld>
            <a:endParaRPr lang="en-GB"/>
          </a:p>
        </p:txBody>
      </p:sp>
      <p:sp>
        <p:nvSpPr>
          <p:cNvPr id="3" name="Footer Placeholder 2">
            <a:extLst>
              <a:ext uri="{FF2B5EF4-FFF2-40B4-BE49-F238E27FC236}">
                <a16:creationId xmlns:a16="http://schemas.microsoft.com/office/drawing/2014/main" id="{0FD5D368-64DF-1004-4E2A-8507E3193F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F78A0A-BE2F-2434-E5EF-BCE3FCA58CFB}"/>
              </a:ext>
            </a:extLst>
          </p:cNvPr>
          <p:cNvSpPr>
            <a:spLocks noGrp="1"/>
          </p:cNvSpPr>
          <p:nvPr>
            <p:ph type="sldNum" sz="quarter" idx="12"/>
          </p:nvPr>
        </p:nvSpPr>
        <p:spPr/>
        <p:txBody>
          <a:bodyPr/>
          <a:lstStyle/>
          <a:p>
            <a:fld id="{7766A3F7-9164-4F67-A697-FE5200E402AD}" type="slidenum">
              <a:rPr lang="en-GB" smtClean="0"/>
              <a:t>‹#›</a:t>
            </a:fld>
            <a:endParaRPr lang="en-GB"/>
          </a:p>
        </p:txBody>
      </p:sp>
    </p:spTree>
    <p:extLst>
      <p:ext uri="{BB962C8B-B14F-4D97-AF65-F5344CB8AC3E}">
        <p14:creationId xmlns:p14="http://schemas.microsoft.com/office/powerpoint/2010/main" val="2000246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79C7B-8E07-4ED0-618A-642F65EDE0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C3DD40-E945-DC22-3535-D9130C40EE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01C333-F8F3-9421-F60B-D7A7DCB1D7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EA05F2-4A09-F9DA-DC17-6310937E7FBB}"/>
              </a:ext>
            </a:extLst>
          </p:cNvPr>
          <p:cNvSpPr>
            <a:spLocks noGrp="1"/>
          </p:cNvSpPr>
          <p:nvPr>
            <p:ph type="dt" sz="half" idx="10"/>
          </p:nvPr>
        </p:nvSpPr>
        <p:spPr/>
        <p:txBody>
          <a:bodyPr/>
          <a:lstStyle/>
          <a:p>
            <a:fld id="{752DD495-5A61-4F38-B6F7-5AFAE9D5A4C2}" type="datetimeFigureOut">
              <a:rPr lang="en-GB" smtClean="0"/>
              <a:t>26/07/2023</a:t>
            </a:fld>
            <a:endParaRPr lang="en-GB"/>
          </a:p>
        </p:txBody>
      </p:sp>
      <p:sp>
        <p:nvSpPr>
          <p:cNvPr id="6" name="Footer Placeholder 5">
            <a:extLst>
              <a:ext uri="{FF2B5EF4-FFF2-40B4-BE49-F238E27FC236}">
                <a16:creationId xmlns:a16="http://schemas.microsoft.com/office/drawing/2014/main" id="{4D07CF84-3EAD-59B6-1616-B4D25322C9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EA466E-9420-6A45-032D-FB52967C5EDC}"/>
              </a:ext>
            </a:extLst>
          </p:cNvPr>
          <p:cNvSpPr>
            <a:spLocks noGrp="1"/>
          </p:cNvSpPr>
          <p:nvPr>
            <p:ph type="sldNum" sz="quarter" idx="12"/>
          </p:nvPr>
        </p:nvSpPr>
        <p:spPr/>
        <p:txBody>
          <a:bodyPr/>
          <a:lstStyle/>
          <a:p>
            <a:fld id="{7766A3F7-9164-4F67-A697-FE5200E402AD}" type="slidenum">
              <a:rPr lang="en-GB" smtClean="0"/>
              <a:t>‹#›</a:t>
            </a:fld>
            <a:endParaRPr lang="en-GB"/>
          </a:p>
        </p:txBody>
      </p:sp>
    </p:spTree>
    <p:extLst>
      <p:ext uri="{BB962C8B-B14F-4D97-AF65-F5344CB8AC3E}">
        <p14:creationId xmlns:p14="http://schemas.microsoft.com/office/powerpoint/2010/main" val="1006504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80C50-B510-4F2B-4594-404DE44EB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BE6CC7-6F6F-24CE-2BA0-BCEC0BB234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F751AC-13BD-3752-600B-C29ED0805A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DA52DD-0B44-1DEB-F018-0167D2FFF93B}"/>
              </a:ext>
            </a:extLst>
          </p:cNvPr>
          <p:cNvSpPr>
            <a:spLocks noGrp="1"/>
          </p:cNvSpPr>
          <p:nvPr>
            <p:ph type="dt" sz="half" idx="10"/>
          </p:nvPr>
        </p:nvSpPr>
        <p:spPr/>
        <p:txBody>
          <a:bodyPr/>
          <a:lstStyle/>
          <a:p>
            <a:fld id="{752DD495-5A61-4F38-B6F7-5AFAE9D5A4C2}" type="datetimeFigureOut">
              <a:rPr lang="en-GB" smtClean="0"/>
              <a:t>26/07/2023</a:t>
            </a:fld>
            <a:endParaRPr lang="en-GB"/>
          </a:p>
        </p:txBody>
      </p:sp>
      <p:sp>
        <p:nvSpPr>
          <p:cNvPr id="6" name="Footer Placeholder 5">
            <a:extLst>
              <a:ext uri="{FF2B5EF4-FFF2-40B4-BE49-F238E27FC236}">
                <a16:creationId xmlns:a16="http://schemas.microsoft.com/office/drawing/2014/main" id="{0782AE4E-7A08-EC23-E89A-295732F077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A22F82-FBD9-7F93-BCC3-0ADD472760F3}"/>
              </a:ext>
            </a:extLst>
          </p:cNvPr>
          <p:cNvSpPr>
            <a:spLocks noGrp="1"/>
          </p:cNvSpPr>
          <p:nvPr>
            <p:ph type="sldNum" sz="quarter" idx="12"/>
          </p:nvPr>
        </p:nvSpPr>
        <p:spPr/>
        <p:txBody>
          <a:bodyPr/>
          <a:lstStyle/>
          <a:p>
            <a:fld id="{7766A3F7-9164-4F67-A697-FE5200E402AD}" type="slidenum">
              <a:rPr lang="en-GB" smtClean="0"/>
              <a:t>‹#›</a:t>
            </a:fld>
            <a:endParaRPr lang="en-GB"/>
          </a:p>
        </p:txBody>
      </p:sp>
    </p:spTree>
    <p:extLst>
      <p:ext uri="{BB962C8B-B14F-4D97-AF65-F5344CB8AC3E}">
        <p14:creationId xmlns:p14="http://schemas.microsoft.com/office/powerpoint/2010/main" val="3817328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4F39-51F0-2ECE-F116-770B5AE7CC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84B7FB-8E24-F45D-EA7F-CC4E855C6D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C59D0B-93C0-AB43-FB5A-CAC18434C61B}"/>
              </a:ext>
            </a:extLst>
          </p:cNvPr>
          <p:cNvSpPr>
            <a:spLocks noGrp="1"/>
          </p:cNvSpPr>
          <p:nvPr>
            <p:ph type="dt" sz="half" idx="10"/>
          </p:nvPr>
        </p:nvSpPr>
        <p:spPr/>
        <p:txBody>
          <a:bodyPr/>
          <a:lstStyle/>
          <a:p>
            <a:fld id="{752DD495-5A61-4F38-B6F7-5AFAE9D5A4C2}" type="datetimeFigureOut">
              <a:rPr lang="en-GB" smtClean="0"/>
              <a:t>26/07/2023</a:t>
            </a:fld>
            <a:endParaRPr lang="en-GB"/>
          </a:p>
        </p:txBody>
      </p:sp>
      <p:sp>
        <p:nvSpPr>
          <p:cNvPr id="5" name="Footer Placeholder 4">
            <a:extLst>
              <a:ext uri="{FF2B5EF4-FFF2-40B4-BE49-F238E27FC236}">
                <a16:creationId xmlns:a16="http://schemas.microsoft.com/office/drawing/2014/main" id="{0B9BFBD7-FA31-340E-E0AC-C9EB9CD031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1BF500-C50F-D0B5-46C0-943C858043A7}"/>
              </a:ext>
            </a:extLst>
          </p:cNvPr>
          <p:cNvSpPr>
            <a:spLocks noGrp="1"/>
          </p:cNvSpPr>
          <p:nvPr>
            <p:ph type="sldNum" sz="quarter" idx="12"/>
          </p:nvPr>
        </p:nvSpPr>
        <p:spPr/>
        <p:txBody>
          <a:bodyPr/>
          <a:lstStyle/>
          <a:p>
            <a:fld id="{7766A3F7-9164-4F67-A697-FE5200E402AD}" type="slidenum">
              <a:rPr lang="en-GB" smtClean="0"/>
              <a:t>‹#›</a:t>
            </a:fld>
            <a:endParaRPr lang="en-GB"/>
          </a:p>
        </p:txBody>
      </p:sp>
    </p:spTree>
    <p:extLst>
      <p:ext uri="{BB962C8B-B14F-4D97-AF65-F5344CB8AC3E}">
        <p14:creationId xmlns:p14="http://schemas.microsoft.com/office/powerpoint/2010/main" val="3457330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D2681D-9A36-950F-14A4-998E03C5E1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89C994-4317-98F8-8A93-CE50E382A7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7A4C93-00A4-77E9-BB15-A9A96A4B6A93}"/>
              </a:ext>
            </a:extLst>
          </p:cNvPr>
          <p:cNvSpPr>
            <a:spLocks noGrp="1"/>
          </p:cNvSpPr>
          <p:nvPr>
            <p:ph type="dt" sz="half" idx="10"/>
          </p:nvPr>
        </p:nvSpPr>
        <p:spPr/>
        <p:txBody>
          <a:bodyPr/>
          <a:lstStyle/>
          <a:p>
            <a:fld id="{752DD495-5A61-4F38-B6F7-5AFAE9D5A4C2}" type="datetimeFigureOut">
              <a:rPr lang="en-GB" smtClean="0"/>
              <a:t>26/07/2023</a:t>
            </a:fld>
            <a:endParaRPr lang="en-GB"/>
          </a:p>
        </p:txBody>
      </p:sp>
      <p:sp>
        <p:nvSpPr>
          <p:cNvPr id="5" name="Footer Placeholder 4">
            <a:extLst>
              <a:ext uri="{FF2B5EF4-FFF2-40B4-BE49-F238E27FC236}">
                <a16:creationId xmlns:a16="http://schemas.microsoft.com/office/drawing/2014/main" id="{ABE83E67-2BB2-7883-3AD5-6222FE146F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55A1A6-B150-3390-5F98-F025AC9A2F46}"/>
              </a:ext>
            </a:extLst>
          </p:cNvPr>
          <p:cNvSpPr>
            <a:spLocks noGrp="1"/>
          </p:cNvSpPr>
          <p:nvPr>
            <p:ph type="sldNum" sz="quarter" idx="12"/>
          </p:nvPr>
        </p:nvSpPr>
        <p:spPr/>
        <p:txBody>
          <a:bodyPr/>
          <a:lstStyle/>
          <a:p>
            <a:fld id="{7766A3F7-9164-4F67-A697-FE5200E402AD}" type="slidenum">
              <a:rPr lang="en-GB" smtClean="0"/>
              <a:t>‹#›</a:t>
            </a:fld>
            <a:endParaRPr lang="en-GB"/>
          </a:p>
        </p:txBody>
      </p:sp>
    </p:spTree>
    <p:extLst>
      <p:ext uri="{BB962C8B-B14F-4D97-AF65-F5344CB8AC3E}">
        <p14:creationId xmlns:p14="http://schemas.microsoft.com/office/powerpoint/2010/main" val="2817591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8C2ED7-C265-1A0A-3B00-2A5E49334E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BA6328-CFB4-7161-A04E-339C5E1AB4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38FE1A-6427-4F30-D874-237E15B42C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DD495-5A61-4F38-B6F7-5AFAE9D5A4C2}" type="datetimeFigureOut">
              <a:rPr lang="en-GB" smtClean="0"/>
              <a:t>26/07/2023</a:t>
            </a:fld>
            <a:endParaRPr lang="en-GB"/>
          </a:p>
        </p:txBody>
      </p:sp>
      <p:sp>
        <p:nvSpPr>
          <p:cNvPr id="5" name="Footer Placeholder 4">
            <a:extLst>
              <a:ext uri="{FF2B5EF4-FFF2-40B4-BE49-F238E27FC236}">
                <a16:creationId xmlns:a16="http://schemas.microsoft.com/office/drawing/2014/main" id="{189171E3-A610-7C33-EBAB-E927CFAB72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5C1AC7-2089-2145-7216-2935D2AF59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66A3F7-9164-4F67-A697-FE5200E402AD}" type="slidenum">
              <a:rPr lang="en-GB" smtClean="0"/>
              <a:t>‹#›</a:t>
            </a:fld>
            <a:endParaRPr lang="en-GB"/>
          </a:p>
        </p:txBody>
      </p:sp>
    </p:spTree>
    <p:extLst>
      <p:ext uri="{BB962C8B-B14F-4D97-AF65-F5344CB8AC3E}">
        <p14:creationId xmlns:p14="http://schemas.microsoft.com/office/powerpoint/2010/main" val="1272290915"/>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png"/><Relationship Id="rId7" Type="http://schemas.openxmlformats.org/officeDocument/2006/relationships/diagramColors" Target="../diagrams/colors4.xm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indeed.com/career-advice/career-development/what-is-management" TargetMode="External"/><Relationship Id="rId2" Type="http://schemas.openxmlformats.org/officeDocument/2006/relationships/hyperlink" Target="https://tomgeraghty.co.uk/index.php/leadership-vs-managemen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9">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B42594FE-131A-F8C1-ABE1-A50224ED6B5F}"/>
              </a:ext>
            </a:extLst>
          </p:cNvPr>
          <p:cNvPicPr>
            <a:picLocks noChangeAspect="1"/>
          </p:cNvPicPr>
          <p:nvPr/>
        </p:nvPicPr>
        <p:blipFill rotWithShape="1">
          <a:blip r:embed="rId3"/>
          <a:srcRect l="17785" r="19783"/>
          <a:stretch/>
        </p:blipFill>
        <p:spPr>
          <a:xfrm>
            <a:off x="858285" y="1165109"/>
            <a:ext cx="3885994"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8"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DEE7B3-78DE-9DE8-5450-A819122B2A50}"/>
              </a:ext>
            </a:extLst>
          </p:cNvPr>
          <p:cNvSpPr>
            <a:spLocks noGrp="1"/>
          </p:cNvSpPr>
          <p:nvPr>
            <p:ph type="title"/>
          </p:nvPr>
        </p:nvSpPr>
        <p:spPr>
          <a:xfrm>
            <a:off x="5119621" y="444272"/>
            <a:ext cx="6428911" cy="1325563"/>
          </a:xfrm>
        </p:spPr>
        <p:txBody>
          <a:bodyPr vert="horz" lIns="91440" tIns="45720" rIns="91440" bIns="45720" rtlCol="0">
            <a:normAutofit fontScale="90000"/>
          </a:bodyPr>
          <a:lstStyle/>
          <a:p>
            <a:pPr algn="ctr" defTabSz="658368"/>
            <a:r>
              <a:rPr lang="en-US" sz="3400" b="1" kern="1200" dirty="0">
                <a:solidFill>
                  <a:schemeClr val="accent2"/>
                </a:solidFill>
                <a:latin typeface="Times New Roman" panose="02020603050405020304" pitchFamily="18" charset="0"/>
                <a:cs typeface="Times New Roman" panose="02020603050405020304" pitchFamily="18" charset="0"/>
              </a:rPr>
              <a:t>Leadership and Management Theory and Practice</a:t>
            </a:r>
            <a:br>
              <a:rPr lang="en-US" sz="3400" b="1" kern="1200" dirty="0">
                <a:solidFill>
                  <a:schemeClr val="accent2"/>
                </a:solidFill>
                <a:latin typeface="Times New Roman" panose="02020603050405020304" pitchFamily="18" charset="0"/>
                <a:cs typeface="Times New Roman" panose="02020603050405020304" pitchFamily="18" charset="0"/>
              </a:rPr>
            </a:br>
            <a:r>
              <a:rPr lang="en-US" sz="3400" b="1" kern="1200" dirty="0">
                <a:solidFill>
                  <a:schemeClr val="accent2"/>
                </a:solidFill>
                <a:latin typeface="Times New Roman" panose="02020603050405020304" pitchFamily="18" charset="0"/>
                <a:cs typeface="Times New Roman" panose="02020603050405020304" pitchFamily="18" charset="0"/>
              </a:rPr>
              <a:t>LCBB6003</a:t>
            </a:r>
          </a:p>
        </p:txBody>
      </p:sp>
      <p:sp>
        <p:nvSpPr>
          <p:cNvPr id="15" name="Content Placeholder 2">
            <a:extLst>
              <a:ext uri="{FF2B5EF4-FFF2-40B4-BE49-F238E27FC236}">
                <a16:creationId xmlns:a16="http://schemas.microsoft.com/office/drawing/2014/main" id="{3B05507B-9B4C-039D-1707-A4A3E0E981D2}"/>
              </a:ext>
            </a:extLst>
          </p:cNvPr>
          <p:cNvSpPr>
            <a:spLocks noGrp="1"/>
          </p:cNvSpPr>
          <p:nvPr>
            <p:ph idx="1"/>
          </p:nvPr>
        </p:nvSpPr>
        <p:spPr>
          <a:xfrm>
            <a:off x="5827048" y="1904772"/>
            <a:ext cx="5721484" cy="4351338"/>
          </a:xfrm>
        </p:spPr>
        <p:txBody>
          <a:bodyPr vert="horz" lIns="91440" tIns="45720" rIns="91440" bIns="45720" rtlCol="0">
            <a:normAutofit fontScale="92500" lnSpcReduction="10000"/>
          </a:bodyPr>
          <a:lstStyle/>
          <a:p>
            <a:pPr marL="0" indent="0" defTabSz="658368">
              <a:spcBef>
                <a:spcPts val="720"/>
              </a:spcBef>
              <a:buNone/>
            </a:pPr>
            <a:r>
              <a:rPr lang="en-US" b="1" dirty="0"/>
              <a:t>Group Presentation</a:t>
            </a:r>
          </a:p>
          <a:p>
            <a:pPr marL="0" indent="0" defTabSz="658368">
              <a:spcBef>
                <a:spcPts val="720"/>
              </a:spcBef>
              <a:buNone/>
            </a:pPr>
            <a:r>
              <a:rPr lang="en-US" dirty="0"/>
              <a:t>Term 2 Group 2</a:t>
            </a:r>
            <a:endParaRPr lang="en-US" kern="1200" dirty="0">
              <a:latin typeface="+mn-lt"/>
              <a:ea typeface="+mn-ea"/>
              <a:cs typeface="+mn-cs"/>
            </a:endParaRPr>
          </a:p>
          <a:p>
            <a:pPr marL="0" indent="0" defTabSz="658368">
              <a:spcBef>
                <a:spcPts val="720"/>
              </a:spcBef>
              <a:buNone/>
            </a:pPr>
            <a:r>
              <a:rPr lang="en-US" b="1" kern="1200" dirty="0">
                <a:solidFill>
                  <a:schemeClr val="accent2"/>
                </a:solidFill>
                <a:latin typeface="+mn-lt"/>
                <a:ea typeface="+mn-ea"/>
                <a:cs typeface="+mn-cs"/>
              </a:rPr>
              <a:t>Students Name:</a:t>
            </a:r>
          </a:p>
          <a:p>
            <a:pPr defTabSz="658368">
              <a:spcBef>
                <a:spcPts val="720"/>
              </a:spcBef>
              <a:buFontTx/>
              <a:buChar char="-"/>
            </a:pPr>
            <a:r>
              <a:rPr lang="en-US" dirty="0"/>
              <a:t>Liudmila Diacov</a:t>
            </a:r>
          </a:p>
          <a:p>
            <a:pPr defTabSz="658368">
              <a:spcBef>
                <a:spcPts val="720"/>
              </a:spcBef>
              <a:buFontTx/>
              <a:buChar char="-"/>
            </a:pPr>
            <a:r>
              <a:rPr lang="en-US" kern="1200" dirty="0">
                <a:latin typeface="+mn-lt"/>
                <a:ea typeface="+mn-ea"/>
                <a:cs typeface="+mn-cs"/>
              </a:rPr>
              <a:t>Nikolay Dimitrov</a:t>
            </a:r>
          </a:p>
          <a:p>
            <a:pPr defTabSz="658368">
              <a:spcBef>
                <a:spcPts val="720"/>
              </a:spcBef>
              <a:buFontTx/>
              <a:buChar char="-"/>
            </a:pPr>
            <a:r>
              <a:rPr lang="en-US" dirty="0" err="1"/>
              <a:t>Vasile</a:t>
            </a:r>
            <a:r>
              <a:rPr lang="en-US" dirty="0"/>
              <a:t> </a:t>
            </a:r>
            <a:r>
              <a:rPr lang="en-US" dirty="0" err="1"/>
              <a:t>Murgu</a:t>
            </a:r>
            <a:endParaRPr lang="en-US" dirty="0"/>
          </a:p>
          <a:p>
            <a:pPr defTabSz="658368">
              <a:spcBef>
                <a:spcPts val="720"/>
              </a:spcBef>
              <a:buFontTx/>
              <a:buChar char="-"/>
            </a:pPr>
            <a:r>
              <a:rPr lang="en-US" kern="1200" dirty="0">
                <a:latin typeface="+mn-lt"/>
                <a:ea typeface="+mn-ea"/>
                <a:cs typeface="+mn-cs"/>
              </a:rPr>
              <a:t>Corneli</a:t>
            </a:r>
            <a:r>
              <a:rPr lang="en-US" dirty="0"/>
              <a:t>a-Roxana Rad</a:t>
            </a:r>
          </a:p>
          <a:p>
            <a:pPr defTabSz="658368">
              <a:spcBef>
                <a:spcPts val="720"/>
              </a:spcBef>
              <a:buFontTx/>
              <a:buChar char="-"/>
            </a:pPr>
            <a:r>
              <a:rPr lang="en-US" kern="1200" dirty="0">
                <a:latin typeface="+mn-lt"/>
                <a:ea typeface="+mn-ea"/>
                <a:cs typeface="+mn-cs"/>
              </a:rPr>
              <a:t>Sabina </a:t>
            </a:r>
            <a:r>
              <a:rPr lang="en-US" kern="1200" dirty="0" err="1">
                <a:latin typeface="+mn-lt"/>
                <a:ea typeface="+mn-ea"/>
                <a:cs typeface="+mn-cs"/>
              </a:rPr>
              <a:t>Murgu</a:t>
            </a:r>
            <a:endParaRPr lang="en-US" kern="1200" dirty="0">
              <a:latin typeface="+mn-lt"/>
              <a:ea typeface="+mn-ea"/>
              <a:cs typeface="+mn-cs"/>
            </a:endParaRPr>
          </a:p>
          <a:p>
            <a:pPr defTabSz="658368">
              <a:spcBef>
                <a:spcPts val="720"/>
              </a:spcBef>
              <a:buFontTx/>
              <a:buChar char="-"/>
            </a:pPr>
            <a:r>
              <a:rPr lang="en-US" dirty="0"/>
              <a:t>Pavel </a:t>
            </a:r>
            <a:r>
              <a:rPr lang="en-US" dirty="0" err="1"/>
              <a:t>Bodushki</a:t>
            </a:r>
            <a:endParaRPr lang="en-US" kern="1200" dirty="0">
              <a:latin typeface="+mn-lt"/>
              <a:ea typeface="+mn-ea"/>
              <a:cs typeface="+mn-cs"/>
            </a:endParaRPr>
          </a:p>
          <a:p>
            <a:pPr marL="0" indent="0" defTabSz="658368">
              <a:spcBef>
                <a:spcPts val="720"/>
              </a:spcBef>
              <a:buNone/>
            </a:pPr>
            <a:r>
              <a:rPr lang="en-US" b="1" kern="1200" dirty="0">
                <a:solidFill>
                  <a:schemeClr val="accent2"/>
                </a:solidFill>
                <a:latin typeface="+mn-lt"/>
                <a:ea typeface="+mn-ea"/>
                <a:cs typeface="+mn-cs"/>
              </a:rPr>
              <a:t>Teacher’s Name: </a:t>
            </a:r>
            <a:r>
              <a:rPr lang="en-US" kern="1200" dirty="0">
                <a:latin typeface="+mn-lt"/>
                <a:ea typeface="+mn-ea"/>
                <a:cs typeface="+mn-cs"/>
              </a:rPr>
              <a:t>Dr. Mushfiqur Rahman</a:t>
            </a:r>
            <a:endParaRPr lang="en-US" b="1" kern="1200" dirty="0">
              <a:latin typeface="+mn-lt"/>
              <a:ea typeface="+mn-ea"/>
              <a:cs typeface="+mn-cs"/>
            </a:endParaRPr>
          </a:p>
          <a:p>
            <a:pPr marL="0" indent="0" defTabSz="658368">
              <a:spcBef>
                <a:spcPts val="720"/>
              </a:spcBef>
              <a:buNone/>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indent="-164592" defTabSz="658368">
              <a:spcBef>
                <a:spcPts val="720"/>
              </a:spcBef>
            </a:pPr>
            <a:endParaRPr lang="en-US" b="1" kern="1200" dirty="0">
              <a:latin typeface="+mn-lt"/>
              <a:ea typeface="+mn-ea"/>
              <a:cs typeface="+mn-cs"/>
            </a:endParaRPr>
          </a:p>
          <a:p>
            <a:pPr marL="0"/>
            <a:endParaRPr lang="en-US" b="1" dirty="0"/>
          </a:p>
        </p:txBody>
      </p:sp>
    </p:spTree>
    <p:extLst>
      <p:ext uri="{BB962C8B-B14F-4D97-AF65-F5344CB8AC3E}">
        <p14:creationId xmlns:p14="http://schemas.microsoft.com/office/powerpoint/2010/main" val="3215571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3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1D131C-E85B-0784-18FF-BF007DD6225E}"/>
              </a:ext>
            </a:extLst>
          </p:cNvPr>
          <p:cNvSpPr>
            <a:spLocks noGrp="1"/>
          </p:cNvSpPr>
          <p:nvPr>
            <p:ph type="title"/>
          </p:nvPr>
        </p:nvSpPr>
        <p:spPr>
          <a:xfrm>
            <a:off x="686834" y="1153572"/>
            <a:ext cx="3200400" cy="4461163"/>
          </a:xfrm>
        </p:spPr>
        <p:txBody>
          <a:bodyPr>
            <a:normAutofit/>
          </a:bodyPr>
          <a:lstStyle/>
          <a:p>
            <a:pPr algn="ctr"/>
            <a:r>
              <a:rPr lang="en-GB" b="1" dirty="0">
                <a:solidFill>
                  <a:srgbClr val="FFFFFF"/>
                </a:solidFill>
                <a:latin typeface="Times New Roman" panose="02020603050405020304" pitchFamily="18" charset="0"/>
                <a:cs typeface="Times New Roman" panose="02020603050405020304" pitchFamily="18" charset="0"/>
              </a:rPr>
              <a:t>Contents</a:t>
            </a:r>
          </a:p>
        </p:txBody>
      </p:sp>
      <p:sp>
        <p:nvSpPr>
          <p:cNvPr id="40" name="Arc 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2" name="Content Placeholder 2">
            <a:extLst>
              <a:ext uri="{FF2B5EF4-FFF2-40B4-BE49-F238E27FC236}">
                <a16:creationId xmlns:a16="http://schemas.microsoft.com/office/drawing/2014/main" id="{9302E536-F7C3-22BF-ACFA-4C723787792A}"/>
              </a:ext>
            </a:extLst>
          </p:cNvPr>
          <p:cNvSpPr>
            <a:spLocks noGrp="1"/>
          </p:cNvSpPr>
          <p:nvPr>
            <p:ph idx="1"/>
          </p:nvPr>
        </p:nvSpPr>
        <p:spPr>
          <a:xfrm>
            <a:off x="4167272" y="0"/>
            <a:ext cx="8021680" cy="6858000"/>
          </a:xfrm>
        </p:spPr>
        <p:txBody>
          <a:bodyPr anchor="ctr">
            <a:normAutofit fontScale="85000" lnSpcReduction="20000"/>
          </a:bodyPr>
          <a:lstStyle/>
          <a:p>
            <a:pPr marL="0" indent="0">
              <a:buNone/>
            </a:pPr>
            <a:r>
              <a:rPr lang="en-GB" sz="2000" b="1" dirty="0">
                <a:latin typeface="Times New Roman" panose="02020603050405020304" pitchFamily="18" charset="0"/>
                <a:cs typeface="Times New Roman" panose="02020603050405020304" pitchFamily="18" charset="0"/>
              </a:rPr>
              <a:t> - </a:t>
            </a:r>
            <a:r>
              <a:rPr lang="en-GB" b="1" dirty="0">
                <a:latin typeface="Times New Roman" panose="02020603050405020304" pitchFamily="18" charset="0"/>
                <a:cs typeface="Times New Roman" panose="02020603050405020304" pitchFamily="18" charset="0"/>
              </a:rPr>
              <a:t>Introduction</a:t>
            </a:r>
          </a:p>
          <a:p>
            <a:pPr>
              <a:buFontTx/>
              <a:buChar char="-"/>
            </a:pPr>
            <a:r>
              <a:rPr lang="en-GB" b="1" dirty="0">
                <a:latin typeface="Times New Roman" panose="02020603050405020304" pitchFamily="18" charset="0"/>
                <a:cs typeface="Times New Roman" panose="02020603050405020304" pitchFamily="18" charset="0"/>
              </a:rPr>
              <a:t>Jack Welch and General Electric </a:t>
            </a:r>
            <a:r>
              <a:rPr lang="en-GB" dirty="0">
                <a:latin typeface="Times New Roman" panose="02020603050405020304" pitchFamily="18" charset="0"/>
                <a:cs typeface="Times New Roman" panose="02020603050405020304" pitchFamily="18" charset="0"/>
              </a:rPr>
              <a:t>(Liudmila Diacov)</a:t>
            </a:r>
            <a:endParaRPr lang="en-GB" b="1" dirty="0">
              <a:latin typeface="Times New Roman" panose="02020603050405020304" pitchFamily="18" charset="0"/>
              <a:cs typeface="Times New Roman" panose="02020603050405020304" pitchFamily="18" charset="0"/>
            </a:endParaRPr>
          </a:p>
          <a:p>
            <a:pPr>
              <a:buFontTx/>
              <a:buChar char="-"/>
            </a:pPr>
            <a:r>
              <a:rPr lang="en-GB" b="1" dirty="0">
                <a:latin typeface="Times New Roman" panose="02020603050405020304" pitchFamily="18" charset="0"/>
                <a:cs typeface="Times New Roman" panose="02020603050405020304" pitchFamily="18" charset="0"/>
              </a:rPr>
              <a:t>Leadership Transactional and Transformational Perspectives </a:t>
            </a:r>
            <a:r>
              <a:rPr lang="en-GB" dirty="0">
                <a:latin typeface="Times New Roman" panose="02020603050405020304" pitchFamily="18" charset="0"/>
                <a:cs typeface="Times New Roman" panose="02020603050405020304" pitchFamily="18" charset="0"/>
              </a:rPr>
              <a:t>(Liudmila Diacov)</a:t>
            </a:r>
            <a:endParaRPr lang="en-GB" b="1" dirty="0">
              <a:latin typeface="Times New Roman" panose="02020603050405020304" pitchFamily="18" charset="0"/>
              <a:cs typeface="Times New Roman" panose="02020603050405020304" pitchFamily="18" charset="0"/>
            </a:endParaRPr>
          </a:p>
          <a:p>
            <a:pPr>
              <a:buFontTx/>
              <a:buChar char="-"/>
            </a:pPr>
            <a:r>
              <a:rPr lang="en-GB" b="1" dirty="0">
                <a:latin typeface="Times New Roman" panose="02020603050405020304" pitchFamily="18" charset="0"/>
                <a:cs typeface="Times New Roman" panose="02020603050405020304" pitchFamily="18" charset="0"/>
              </a:rPr>
              <a:t>Jack Welch Leadership Perspectives </a:t>
            </a:r>
            <a:r>
              <a:rPr lang="en-GB" dirty="0">
                <a:latin typeface="Times New Roman" panose="02020603050405020304" pitchFamily="18" charset="0"/>
                <a:cs typeface="Times New Roman" panose="02020603050405020304" pitchFamily="18" charset="0"/>
              </a:rPr>
              <a:t>(Liudmila Diacov)</a:t>
            </a:r>
          </a:p>
          <a:p>
            <a:pPr>
              <a:buFontTx/>
              <a:buChar char="-"/>
            </a:pPr>
            <a:r>
              <a:rPr lang="en-GB" b="1" dirty="0">
                <a:latin typeface="Times New Roman" panose="02020603050405020304" pitchFamily="18" charset="0"/>
                <a:cs typeface="Times New Roman" panose="02020603050405020304" pitchFamily="18" charset="0"/>
              </a:rPr>
              <a:t>Jack Welch’s Visionary Approach Theory </a:t>
            </a:r>
            <a:r>
              <a:rPr lang="en-GB" dirty="0">
                <a:latin typeface="Times New Roman" panose="02020603050405020304" pitchFamily="18" charset="0"/>
                <a:cs typeface="Times New Roman" panose="02020603050405020304" pitchFamily="18" charset="0"/>
              </a:rPr>
              <a:t>(Nikolay Dimitrov)</a:t>
            </a:r>
            <a:endParaRPr lang="en-GB" b="1" dirty="0">
              <a:latin typeface="Times New Roman" panose="02020603050405020304" pitchFamily="18" charset="0"/>
              <a:cs typeface="Times New Roman" panose="02020603050405020304" pitchFamily="18" charset="0"/>
            </a:endParaRPr>
          </a:p>
          <a:p>
            <a:pPr>
              <a:buFontTx/>
              <a:buChar char="-"/>
            </a:pPr>
            <a:r>
              <a:rPr lang="en-GB" b="1" dirty="0">
                <a:latin typeface="Times New Roman" panose="02020603050405020304" pitchFamily="18" charset="0"/>
                <a:cs typeface="Times New Roman" panose="02020603050405020304" pitchFamily="18" charset="0"/>
              </a:rPr>
              <a:t>Attributes of Leadership </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Vasile</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Murgu</a:t>
            </a:r>
            <a:r>
              <a:rPr lang="en-GB" dirty="0">
                <a:latin typeface="Times New Roman" panose="02020603050405020304" pitchFamily="18" charset="0"/>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a:p>
            <a:pPr>
              <a:buFontTx/>
              <a:buChar char="-"/>
            </a:pPr>
            <a:r>
              <a:rPr lang="en-GB" b="1" dirty="0">
                <a:latin typeface="Times New Roman" panose="02020603050405020304" pitchFamily="18" charset="0"/>
                <a:cs typeface="Times New Roman" panose="02020603050405020304" pitchFamily="18" charset="0"/>
              </a:rPr>
              <a:t>Jack Welch’s Leadership and Management Qualities </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Vasile</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Murgu</a:t>
            </a:r>
            <a:r>
              <a:rPr lang="en-GB" dirty="0">
                <a:latin typeface="Times New Roman" panose="02020603050405020304" pitchFamily="18" charset="0"/>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a:p>
            <a:pPr>
              <a:buFontTx/>
              <a:buChar char="-"/>
            </a:pPr>
            <a:r>
              <a:rPr lang="en-GB" b="1" dirty="0">
                <a:latin typeface="Times New Roman" panose="02020603050405020304" pitchFamily="18" charset="0"/>
                <a:cs typeface="Times New Roman" panose="02020603050405020304" pitchFamily="18" charset="0"/>
              </a:rPr>
              <a:t>Benefits of Leadership Styles </a:t>
            </a:r>
            <a:r>
              <a:rPr lang="en-GB" dirty="0">
                <a:latin typeface="Times New Roman" panose="02020603050405020304" pitchFamily="18" charset="0"/>
                <a:cs typeface="Times New Roman" panose="02020603050405020304" pitchFamily="18" charset="0"/>
              </a:rPr>
              <a:t>(Cornelia-Roxana Rad)</a:t>
            </a:r>
            <a:endParaRPr lang="en-GB" b="1" dirty="0">
              <a:latin typeface="Times New Roman" panose="02020603050405020304" pitchFamily="18" charset="0"/>
              <a:cs typeface="Times New Roman" panose="02020603050405020304" pitchFamily="18" charset="0"/>
            </a:endParaRPr>
          </a:p>
          <a:p>
            <a:pPr>
              <a:buFontTx/>
              <a:buChar char="-"/>
            </a:pPr>
            <a:r>
              <a:rPr lang="en-GB" b="1" dirty="0">
                <a:latin typeface="Times New Roman" panose="02020603050405020304" pitchFamily="18" charset="0"/>
                <a:cs typeface="Times New Roman" panose="02020603050405020304" pitchFamily="18" charset="0"/>
              </a:rPr>
              <a:t>Principles of Leadership </a:t>
            </a:r>
            <a:r>
              <a:rPr lang="en-GB" dirty="0">
                <a:latin typeface="Times New Roman" panose="02020603050405020304" pitchFamily="18" charset="0"/>
                <a:cs typeface="Times New Roman" panose="02020603050405020304" pitchFamily="18" charset="0"/>
              </a:rPr>
              <a:t>(Cornelia-Roxana Rad)</a:t>
            </a:r>
            <a:endParaRPr lang="en-GB" b="1" dirty="0">
              <a:latin typeface="Times New Roman" panose="02020603050405020304" pitchFamily="18" charset="0"/>
              <a:cs typeface="Times New Roman" panose="02020603050405020304" pitchFamily="18" charset="0"/>
            </a:endParaRPr>
          </a:p>
          <a:p>
            <a:pPr>
              <a:buFontTx/>
              <a:buChar char="-"/>
            </a:pPr>
            <a:r>
              <a:rPr lang="en-GB" b="1" dirty="0">
                <a:latin typeface="Times New Roman" panose="02020603050405020304" pitchFamily="18" charset="0"/>
                <a:cs typeface="Times New Roman" panose="02020603050405020304" pitchFamily="18" charset="0"/>
              </a:rPr>
              <a:t>Limitations of Leadership Style </a:t>
            </a:r>
            <a:r>
              <a:rPr lang="en-GB" dirty="0">
                <a:latin typeface="Times New Roman" panose="02020603050405020304" pitchFamily="18" charset="0"/>
                <a:cs typeface="Times New Roman" panose="02020603050405020304" pitchFamily="18" charset="0"/>
              </a:rPr>
              <a:t>(Sabina </a:t>
            </a:r>
            <a:r>
              <a:rPr lang="en-GB" dirty="0" err="1">
                <a:latin typeface="Times New Roman" panose="02020603050405020304" pitchFamily="18" charset="0"/>
                <a:cs typeface="Times New Roman" panose="02020603050405020304" pitchFamily="18" charset="0"/>
              </a:rPr>
              <a:t>Murgu</a:t>
            </a:r>
            <a:r>
              <a:rPr lang="en-GB" dirty="0">
                <a:latin typeface="Times New Roman" panose="02020603050405020304" pitchFamily="18" charset="0"/>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a:p>
            <a:pPr>
              <a:buFontTx/>
              <a:buChar char="-"/>
            </a:pPr>
            <a:r>
              <a:rPr lang="en-GB" b="1" dirty="0">
                <a:latin typeface="Times New Roman" panose="02020603050405020304" pitchFamily="18" charset="0"/>
                <a:cs typeface="Times New Roman" panose="02020603050405020304" pitchFamily="18" charset="0"/>
              </a:rPr>
              <a:t>Challenges of Leadership Style </a:t>
            </a:r>
            <a:r>
              <a:rPr lang="en-GB" dirty="0">
                <a:latin typeface="Times New Roman" panose="02020603050405020304" pitchFamily="18" charset="0"/>
                <a:cs typeface="Times New Roman" panose="02020603050405020304" pitchFamily="18" charset="0"/>
              </a:rPr>
              <a:t>(Sabina </a:t>
            </a:r>
            <a:r>
              <a:rPr lang="en-GB" dirty="0" err="1">
                <a:latin typeface="Times New Roman" panose="02020603050405020304" pitchFamily="18" charset="0"/>
                <a:cs typeface="Times New Roman" panose="02020603050405020304" pitchFamily="18" charset="0"/>
              </a:rPr>
              <a:t>Murgu</a:t>
            </a:r>
            <a:r>
              <a:rPr lang="en-GB" dirty="0">
                <a:latin typeface="Times New Roman" panose="02020603050405020304" pitchFamily="18" charset="0"/>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a:p>
            <a:pPr>
              <a:buFontTx/>
              <a:buChar char="-"/>
            </a:pPr>
            <a:r>
              <a:rPr lang="en-GB" b="1" dirty="0">
                <a:latin typeface="Times New Roman" panose="02020603050405020304" pitchFamily="18" charset="0"/>
                <a:cs typeface="Times New Roman" panose="02020603050405020304" pitchFamily="18" charset="0"/>
              </a:rPr>
              <a:t>Theoretical Leadership and Management Perspectives </a:t>
            </a:r>
            <a:r>
              <a:rPr lang="en-GB" dirty="0">
                <a:latin typeface="Times New Roman" panose="02020603050405020304" pitchFamily="18" charset="0"/>
                <a:cs typeface="Times New Roman" panose="02020603050405020304" pitchFamily="18" charset="0"/>
              </a:rPr>
              <a:t>(Pavel </a:t>
            </a:r>
            <a:r>
              <a:rPr lang="en-GB" dirty="0" err="1">
                <a:latin typeface="Times New Roman" panose="02020603050405020304" pitchFamily="18" charset="0"/>
                <a:cs typeface="Times New Roman" panose="02020603050405020304" pitchFamily="18" charset="0"/>
              </a:rPr>
              <a:t>Bodushki</a:t>
            </a:r>
            <a:r>
              <a:rPr lang="en-GB" dirty="0">
                <a:latin typeface="Times New Roman" panose="02020603050405020304" pitchFamily="18" charset="0"/>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a:p>
            <a:pPr>
              <a:buFontTx/>
              <a:buChar char="-"/>
            </a:pPr>
            <a:r>
              <a:rPr lang="en-GB" b="1" dirty="0">
                <a:latin typeface="Times New Roman" panose="02020603050405020304" pitchFamily="18" charset="0"/>
                <a:cs typeface="Times New Roman" panose="02020603050405020304" pitchFamily="18" charset="0"/>
              </a:rPr>
              <a:t>Conclusion</a:t>
            </a:r>
          </a:p>
          <a:p>
            <a:pPr>
              <a:buFontTx/>
              <a:buChar char="-"/>
            </a:pPr>
            <a:r>
              <a:rPr lang="en-GB" b="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494093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4" name="Title 3">
            <a:extLst>
              <a:ext uri="{FF2B5EF4-FFF2-40B4-BE49-F238E27FC236}">
                <a16:creationId xmlns:a16="http://schemas.microsoft.com/office/drawing/2014/main" id="{A52D6925-D31C-06D0-49E4-5D409ACA9789}"/>
              </a:ext>
            </a:extLst>
          </p:cNvPr>
          <p:cNvSpPr>
            <a:spLocks noGrp="1"/>
          </p:cNvSpPr>
          <p:nvPr>
            <p:ph type="title"/>
          </p:nvPr>
        </p:nvSpPr>
        <p:spPr>
          <a:xfrm>
            <a:off x="838200" y="329969"/>
            <a:ext cx="10515600" cy="1348065"/>
          </a:xfrm>
        </p:spPr>
        <p:txBody>
          <a:bodyPr>
            <a:normAutofit/>
          </a:bodyPr>
          <a:lstStyle/>
          <a:p>
            <a:pPr algn="ctr"/>
            <a:r>
              <a:rPr lang="en-GB" sz="5400" b="1" dirty="0">
                <a:solidFill>
                  <a:srgbClr val="FFFFFF"/>
                </a:solidFill>
              </a:rPr>
              <a:t>Introduction</a:t>
            </a:r>
          </a:p>
        </p:txBody>
      </p:sp>
      <p:sp>
        <p:nvSpPr>
          <p:cNvPr id="42" name="Content Placeholder 4">
            <a:extLst>
              <a:ext uri="{FF2B5EF4-FFF2-40B4-BE49-F238E27FC236}">
                <a16:creationId xmlns:a16="http://schemas.microsoft.com/office/drawing/2014/main" id="{F103E259-4671-DF88-A1CD-C7285B0D035E}"/>
              </a:ext>
            </a:extLst>
          </p:cNvPr>
          <p:cNvSpPr>
            <a:spLocks noGrp="1"/>
          </p:cNvSpPr>
          <p:nvPr>
            <p:ph idx="1"/>
          </p:nvPr>
        </p:nvSpPr>
        <p:spPr>
          <a:xfrm>
            <a:off x="0" y="2347414"/>
            <a:ext cx="12188952" cy="4510586"/>
          </a:xfrm>
        </p:spPr>
        <p:txBody>
          <a:bodyPr>
            <a:normAutofit lnSpcReduction="10000"/>
          </a:bodyPr>
          <a:lstStyle/>
          <a:p>
            <a:pPr marL="0" indent="0">
              <a:buNone/>
            </a:pPr>
            <a:r>
              <a:rPr lang="en-GB" sz="2200" dirty="0"/>
              <a:t>- The group presentation is going to describe Jack Welch, the CEO of General Electric, and the application of approaches to leadership methods and theories</a:t>
            </a:r>
          </a:p>
          <a:p>
            <a:pPr>
              <a:buFontTx/>
              <a:buChar char="-"/>
            </a:pPr>
            <a:r>
              <a:rPr lang="en-GB" sz="2200" dirty="0"/>
              <a:t>The group presentation critically evaluates the effectiveness of Jack Welch’s leadership qualities and further research from group understanding and interpretation of the leadership theories and perspectives</a:t>
            </a:r>
          </a:p>
          <a:p>
            <a:pPr>
              <a:buFontTx/>
              <a:buChar char="-"/>
            </a:pPr>
            <a:r>
              <a:rPr lang="en-GB" sz="2200" dirty="0"/>
              <a:t>This presentation will explain Jack Welch’s Visionary Approach to Theory</a:t>
            </a:r>
          </a:p>
          <a:p>
            <a:pPr>
              <a:buFontTx/>
              <a:buChar char="-"/>
            </a:pPr>
            <a:r>
              <a:rPr lang="en-GB" sz="2200" dirty="0"/>
              <a:t>Also, the presentation discusses the attributes and qualities of Leadership</a:t>
            </a:r>
          </a:p>
          <a:p>
            <a:pPr>
              <a:buFontTx/>
              <a:buChar char="-"/>
            </a:pPr>
            <a:r>
              <a:rPr lang="en-GB" sz="2200" dirty="0"/>
              <a:t>The group presentation includes the benefits of Leadership style and principles of Leadership</a:t>
            </a:r>
          </a:p>
          <a:p>
            <a:pPr>
              <a:buFontTx/>
              <a:buChar char="-"/>
            </a:pPr>
            <a:r>
              <a:rPr lang="en-GB" sz="2200" dirty="0"/>
              <a:t>The presentation will discuss the limitation and challenges of Jack Welch’s Leadership Style</a:t>
            </a:r>
          </a:p>
          <a:p>
            <a:pPr>
              <a:buFontTx/>
              <a:buChar char="-"/>
            </a:pPr>
            <a:r>
              <a:rPr lang="en-GB" sz="2200" dirty="0"/>
              <a:t>At the final will present the Theoretical Management and Leadership Perspectives</a:t>
            </a:r>
          </a:p>
          <a:p>
            <a:pPr>
              <a:buFontTx/>
              <a:buChar char="-"/>
            </a:pPr>
            <a:r>
              <a:rPr lang="en-GB" sz="2200" dirty="0"/>
              <a:t>Will conclude with group findings and understanding of Jack Welch’s Leadership, providing all the references</a:t>
            </a:r>
          </a:p>
          <a:p>
            <a:pPr>
              <a:buFontTx/>
              <a:buChar char="-"/>
            </a:pPr>
            <a:endParaRPr lang="en-GB" sz="2200" dirty="0"/>
          </a:p>
          <a:p>
            <a:pPr>
              <a:buFontTx/>
              <a:buChar char="-"/>
            </a:pPr>
            <a:endParaRPr lang="en-GB" sz="2200" dirty="0"/>
          </a:p>
          <a:p>
            <a:pPr>
              <a:buFontTx/>
              <a:buChar char="-"/>
            </a:pPr>
            <a:endParaRPr lang="en-GB" sz="2200" dirty="0"/>
          </a:p>
          <a:p>
            <a:pPr>
              <a:buFontTx/>
              <a:buChar char="-"/>
            </a:pPr>
            <a:endParaRPr lang="en-GB" sz="2200" dirty="0"/>
          </a:p>
          <a:p>
            <a:pPr>
              <a:buFontTx/>
              <a:buChar char="-"/>
            </a:pPr>
            <a:endParaRPr lang="en-GB" sz="2200" dirty="0"/>
          </a:p>
          <a:p>
            <a:pPr marL="0" indent="0">
              <a:buNone/>
            </a:pPr>
            <a:endParaRPr lang="en-GB" sz="2200" dirty="0">
              <a:solidFill>
                <a:schemeClr val="accent2"/>
              </a:solidFill>
            </a:endParaRPr>
          </a:p>
        </p:txBody>
      </p:sp>
    </p:spTree>
    <p:extLst>
      <p:ext uri="{BB962C8B-B14F-4D97-AF65-F5344CB8AC3E}">
        <p14:creationId xmlns:p14="http://schemas.microsoft.com/office/powerpoint/2010/main" val="2928017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EEC88203-712F-EA8F-DE60-33F6A0193E20}"/>
              </a:ext>
            </a:extLst>
          </p:cNvPr>
          <p:cNvPicPr>
            <a:picLocks noChangeAspect="1"/>
          </p:cNvPicPr>
          <p:nvPr/>
        </p:nvPicPr>
        <p:blipFill rotWithShape="1">
          <a:blip r:embed="rId3"/>
          <a:srcRect r="9091" b="23391"/>
          <a:stretch/>
        </p:blipFill>
        <p:spPr>
          <a:xfrm>
            <a:off x="20" y="-259481"/>
            <a:ext cx="12191980" cy="7116885"/>
          </a:xfrm>
          <a:prstGeom prst="rect">
            <a:avLst/>
          </a:prstGeom>
        </p:spPr>
      </p:pic>
      <p:sp>
        <p:nvSpPr>
          <p:cNvPr id="36" name="Rectangle 35">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DC1A6C-B93E-C2EA-890A-6030AA8E6D01}"/>
              </a:ext>
            </a:extLst>
          </p:cNvPr>
          <p:cNvSpPr>
            <a:spLocks noGrp="1"/>
          </p:cNvSpPr>
          <p:nvPr>
            <p:ph type="title"/>
          </p:nvPr>
        </p:nvSpPr>
        <p:spPr>
          <a:xfrm>
            <a:off x="838200" y="365125"/>
            <a:ext cx="10515600" cy="808767"/>
          </a:xfrm>
        </p:spPr>
        <p:txBody>
          <a:bodyPr>
            <a:normAutofit fontScale="90000"/>
          </a:bodyPr>
          <a:lstStyle/>
          <a:p>
            <a:pPr algn="ctr"/>
            <a:r>
              <a:rPr lang="en-GB" sz="3600" b="1" dirty="0">
                <a:solidFill>
                  <a:schemeClr val="accent2"/>
                </a:solidFill>
                <a:latin typeface="Times New Roman" panose="02020603050405020304" pitchFamily="18" charset="0"/>
                <a:cs typeface="Times New Roman" panose="02020603050405020304" pitchFamily="18" charset="0"/>
              </a:rPr>
              <a:t>Jack Welch and General Electric </a:t>
            </a:r>
            <a:br>
              <a:rPr lang="en-GB" sz="3600" b="1" dirty="0">
                <a:solidFill>
                  <a:schemeClr val="accent2"/>
                </a:solidFill>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(Liudmila Diacov)</a:t>
            </a:r>
            <a:endParaRPr lang="en-GB" sz="2800" b="1" dirty="0">
              <a:latin typeface="Times New Roman" panose="02020603050405020304" pitchFamily="18" charset="0"/>
              <a:cs typeface="Times New Roman" panose="02020603050405020304" pitchFamily="18" charset="0"/>
            </a:endParaRPr>
          </a:p>
        </p:txBody>
      </p:sp>
      <p:graphicFrame>
        <p:nvGraphicFramePr>
          <p:cNvPr id="24" name="Content Placeholder 2">
            <a:extLst>
              <a:ext uri="{FF2B5EF4-FFF2-40B4-BE49-F238E27FC236}">
                <a16:creationId xmlns:a16="http://schemas.microsoft.com/office/drawing/2014/main" id="{B3A43CB0-3B21-5F17-6565-C91E3D351FA6}"/>
              </a:ext>
            </a:extLst>
          </p:cNvPr>
          <p:cNvGraphicFramePr>
            <a:graphicFrameLocks noGrp="1"/>
          </p:cNvGraphicFramePr>
          <p:nvPr>
            <p:ph idx="1"/>
            <p:extLst>
              <p:ext uri="{D42A27DB-BD31-4B8C-83A1-F6EECF244321}">
                <p14:modId xmlns:p14="http://schemas.microsoft.com/office/powerpoint/2010/main" val="3011625346"/>
              </p:ext>
            </p:extLst>
          </p:nvPr>
        </p:nvGraphicFramePr>
        <p:xfrm>
          <a:off x="838200" y="1284517"/>
          <a:ext cx="10515600" cy="55728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8976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0C29A-9CCB-D3D6-86DB-F47E5D713D84}"/>
              </a:ext>
            </a:extLst>
          </p:cNvPr>
          <p:cNvSpPr>
            <a:spLocks noGrp="1"/>
          </p:cNvSpPr>
          <p:nvPr>
            <p:ph type="title"/>
          </p:nvPr>
        </p:nvSpPr>
        <p:spPr>
          <a:xfrm>
            <a:off x="640080" y="325369"/>
            <a:ext cx="5164372" cy="1072471"/>
          </a:xfrm>
        </p:spPr>
        <p:txBody>
          <a:bodyPr anchor="b">
            <a:normAutofit/>
          </a:bodyPr>
          <a:lstStyle/>
          <a:p>
            <a:pPr algn="ctr"/>
            <a:r>
              <a:rPr lang="en-GB" sz="3600" b="1" dirty="0">
                <a:solidFill>
                  <a:schemeClr val="accent2"/>
                </a:solidFill>
                <a:latin typeface="Times New Roman" panose="02020603050405020304" pitchFamily="18" charset="0"/>
                <a:cs typeface="Times New Roman" panose="02020603050405020304" pitchFamily="18" charset="0"/>
              </a:rPr>
              <a:t>Leadership Perspectives</a:t>
            </a:r>
            <a:br>
              <a:rPr lang="en-GB" sz="3400" b="1" dirty="0"/>
            </a:br>
            <a:r>
              <a:rPr lang="en-GB" sz="3400" dirty="0"/>
              <a:t>(Liudmila Diacov)</a:t>
            </a:r>
          </a:p>
        </p:txBody>
      </p:sp>
      <p:sp>
        <p:nvSpPr>
          <p:cNvPr id="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8EEE7E-F1A7-7534-0E02-7FF0B67D94E6}"/>
              </a:ext>
            </a:extLst>
          </p:cNvPr>
          <p:cNvSpPr>
            <a:spLocks noGrp="1"/>
          </p:cNvSpPr>
          <p:nvPr>
            <p:ph idx="1"/>
          </p:nvPr>
        </p:nvSpPr>
        <p:spPr>
          <a:xfrm>
            <a:off x="384313" y="2731325"/>
            <a:ext cx="6028362" cy="3989159"/>
          </a:xfrm>
        </p:spPr>
        <p:txBody>
          <a:bodyPr>
            <a:normAutofit fontScale="70000" lnSpcReduction="20000"/>
          </a:bodyPr>
          <a:lstStyle/>
          <a:p>
            <a:pPr marL="514350" indent="-514350">
              <a:buAutoNum type="arabicPeriod"/>
            </a:pPr>
            <a:r>
              <a:rPr lang="en-GB" sz="3100" dirty="0">
                <a:solidFill>
                  <a:schemeClr val="accent2"/>
                </a:solidFill>
              </a:rPr>
              <a:t>Organisational perspectives</a:t>
            </a:r>
          </a:p>
          <a:p>
            <a:pPr marL="514350" indent="-514350">
              <a:buAutoNum type="arabicPeriod"/>
            </a:pPr>
            <a:r>
              <a:rPr lang="en-GB" sz="3100" dirty="0">
                <a:solidFill>
                  <a:schemeClr val="accent2"/>
                </a:solidFill>
              </a:rPr>
              <a:t>Individual perspectives</a:t>
            </a:r>
          </a:p>
          <a:p>
            <a:pPr marL="514350" indent="-514350">
              <a:buAutoNum type="arabicPeriod"/>
            </a:pPr>
            <a:r>
              <a:rPr lang="en-GB" sz="3100" dirty="0">
                <a:solidFill>
                  <a:schemeClr val="accent2"/>
                </a:solidFill>
              </a:rPr>
              <a:t>Situational perspectives</a:t>
            </a:r>
          </a:p>
          <a:p>
            <a:pPr marL="0" indent="0">
              <a:buNone/>
            </a:pPr>
            <a:r>
              <a:rPr lang="en-GB" sz="3100" dirty="0">
                <a:solidFill>
                  <a:schemeClr val="accent2"/>
                </a:solidFill>
              </a:rPr>
              <a:t>Characteristics:</a:t>
            </a:r>
          </a:p>
          <a:p>
            <a:pPr>
              <a:buFontTx/>
              <a:buChar char="-"/>
            </a:pPr>
            <a:r>
              <a:rPr lang="en-GB" sz="3100" dirty="0"/>
              <a:t>Provide a clear vision</a:t>
            </a:r>
          </a:p>
          <a:p>
            <a:pPr>
              <a:buFontTx/>
              <a:buChar char="-"/>
            </a:pPr>
            <a:r>
              <a:rPr lang="en-GB" sz="3100" dirty="0"/>
              <a:t>Build teams</a:t>
            </a:r>
          </a:p>
          <a:p>
            <a:pPr>
              <a:buFontTx/>
              <a:buChar char="-"/>
            </a:pPr>
            <a:r>
              <a:rPr lang="en-GB" sz="3100" dirty="0"/>
              <a:t>Understand employee behaviour</a:t>
            </a:r>
          </a:p>
          <a:p>
            <a:pPr>
              <a:buFontTx/>
              <a:buChar char="-"/>
            </a:pPr>
            <a:r>
              <a:rPr lang="en-GB" sz="3100" dirty="0"/>
              <a:t>Work with other people to achieve better organizational outcomes</a:t>
            </a:r>
          </a:p>
          <a:p>
            <a:pPr>
              <a:buFontTx/>
              <a:buChar char="-"/>
            </a:pPr>
            <a:r>
              <a:rPr lang="en-GB" sz="3100" dirty="0"/>
              <a:t>Be adaptable and flexible</a:t>
            </a:r>
          </a:p>
          <a:p>
            <a:pPr>
              <a:buFontTx/>
              <a:buChar char="-"/>
            </a:pPr>
            <a:r>
              <a:rPr lang="en-GB" sz="3100" dirty="0"/>
              <a:t>Connect with stakeholders</a:t>
            </a:r>
          </a:p>
          <a:p>
            <a:pPr>
              <a:buFontTx/>
              <a:buChar char="-"/>
            </a:pPr>
            <a:endParaRPr lang="en-GB" sz="2200" dirty="0"/>
          </a:p>
          <a:p>
            <a:pPr>
              <a:buFontTx/>
              <a:buChar char="-"/>
            </a:pPr>
            <a:endParaRPr lang="en-GB" sz="2200" dirty="0"/>
          </a:p>
        </p:txBody>
      </p:sp>
      <p:pic>
        <p:nvPicPr>
          <p:cNvPr id="5" name="Picture 4">
            <a:extLst>
              <a:ext uri="{FF2B5EF4-FFF2-40B4-BE49-F238E27FC236}">
                <a16:creationId xmlns:a16="http://schemas.microsoft.com/office/drawing/2014/main" id="{163D2EE6-2C77-78C3-F86B-142E4C523CDA}"/>
              </a:ext>
            </a:extLst>
          </p:cNvPr>
          <p:cNvPicPr>
            <a:picLocks noChangeAspect="1"/>
          </p:cNvPicPr>
          <p:nvPr/>
        </p:nvPicPr>
        <p:blipFill rotWithShape="1">
          <a:blip r:embed="rId3"/>
          <a:srcRect l="13935" r="13344" b="-1"/>
          <a:stretch/>
        </p:blipFill>
        <p:spPr>
          <a:xfrm>
            <a:off x="5159429" y="290488"/>
            <a:ext cx="6878775" cy="656751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68175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F8651-E4E9-E8E5-0CFA-65079EFBE445}"/>
              </a:ext>
            </a:extLst>
          </p:cNvPr>
          <p:cNvSpPr>
            <a:spLocks noGrp="1"/>
          </p:cNvSpPr>
          <p:nvPr>
            <p:ph type="title"/>
          </p:nvPr>
        </p:nvSpPr>
        <p:spPr>
          <a:xfrm>
            <a:off x="495627" y="86050"/>
            <a:ext cx="11047013" cy="1434415"/>
          </a:xfrm>
        </p:spPr>
        <p:txBody>
          <a:bodyPr vert="horz" lIns="91440" tIns="45720" rIns="91440" bIns="45720" rtlCol="0" anchor="b">
            <a:normAutofit/>
          </a:bodyPr>
          <a:lstStyle/>
          <a:p>
            <a:pPr algn="ctr"/>
            <a:br>
              <a:rPr lang="en-US" sz="32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Transformational Leadership Theory </a:t>
            </a:r>
            <a:br>
              <a:rPr lang="en-US" sz="3000" b="1" dirty="0"/>
            </a:br>
            <a:r>
              <a:rPr lang="en-US" sz="3000" dirty="0"/>
              <a:t>(Liudmila Diacov)</a:t>
            </a:r>
            <a:endParaRPr lang="en-US" sz="3000" b="1" dirty="0"/>
          </a:p>
        </p:txBody>
      </p:sp>
      <p:sp>
        <p:nvSpPr>
          <p:cNvPr id="52"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sitting around a table&#10;&#10;Description automatically generated">
            <a:extLst>
              <a:ext uri="{FF2B5EF4-FFF2-40B4-BE49-F238E27FC236}">
                <a16:creationId xmlns:a16="http://schemas.microsoft.com/office/drawing/2014/main" id="{50477929-8D65-AF40-7923-B41E40F58A18}"/>
              </a:ext>
            </a:extLst>
          </p:cNvPr>
          <p:cNvPicPr>
            <a:picLocks noChangeAspect="1"/>
          </p:cNvPicPr>
          <p:nvPr/>
        </p:nvPicPr>
        <p:blipFill rotWithShape="1">
          <a:blip r:embed="rId3">
            <a:extLst>
              <a:ext uri="{28A0092B-C50C-407E-A947-70E740481C1C}">
                <a14:useLocalDpi xmlns:a14="http://schemas.microsoft.com/office/drawing/2010/main" val="0"/>
              </a:ext>
            </a:extLst>
          </a:blip>
          <a:srcRect l="8306" r="4029" b="-4"/>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1" name="Content Placeholder 30">
            <a:extLst>
              <a:ext uri="{FF2B5EF4-FFF2-40B4-BE49-F238E27FC236}">
                <a16:creationId xmlns:a16="http://schemas.microsoft.com/office/drawing/2014/main" id="{16B2D2DD-D906-26D0-8FE0-7AA09580AE7F}"/>
              </a:ext>
            </a:extLst>
          </p:cNvPr>
          <p:cNvSpPr>
            <a:spLocks noGrp="1"/>
          </p:cNvSpPr>
          <p:nvPr>
            <p:ph idx="1"/>
          </p:nvPr>
        </p:nvSpPr>
        <p:spPr>
          <a:xfrm>
            <a:off x="4691270" y="1804285"/>
            <a:ext cx="7076660" cy="5053715"/>
          </a:xfrm>
        </p:spPr>
        <p:txBody>
          <a:bodyPr anchor="t">
            <a:normAutofit fontScale="92500" lnSpcReduction="10000"/>
          </a:bodyPr>
          <a:lstStyle/>
          <a:p>
            <a:pPr marL="0" indent="0">
              <a:buNone/>
            </a:pPr>
            <a:r>
              <a:rPr lang="en-GB" dirty="0">
                <a:solidFill>
                  <a:schemeClr val="accent2"/>
                </a:solidFill>
                <a:latin typeface="Times New Roman" panose="02020603050405020304" pitchFamily="18" charset="0"/>
                <a:cs typeface="Times New Roman" panose="02020603050405020304" pitchFamily="18" charset="0"/>
              </a:rPr>
              <a:t>Transformational leadership </a:t>
            </a:r>
            <a:r>
              <a:rPr lang="en-GB" dirty="0">
                <a:latin typeface="Times New Roman" panose="02020603050405020304" pitchFamily="18" charset="0"/>
                <a:cs typeface="Times New Roman" panose="02020603050405020304" pitchFamily="18" charset="0"/>
              </a:rPr>
              <a:t>represents an efficient leadership style in organizations that looking to make changes and transformations.</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solidFill>
                  <a:schemeClr val="accent2"/>
                </a:solidFill>
                <a:latin typeface="Times New Roman" panose="02020603050405020304" pitchFamily="18" charset="0"/>
                <a:cs typeface="Times New Roman" panose="02020603050405020304" pitchFamily="18" charset="0"/>
              </a:rPr>
              <a:t>Key characteristics and perspectives of Transformational leadership:</a:t>
            </a:r>
          </a:p>
          <a:p>
            <a:pPr marL="0" indent="0">
              <a:buNone/>
            </a:pPr>
            <a:r>
              <a:rPr lang="en-GB" dirty="0">
                <a:latin typeface="Times New Roman" panose="02020603050405020304" pitchFamily="18" charset="0"/>
                <a:cs typeface="Times New Roman" panose="02020603050405020304" pitchFamily="18" charset="0"/>
              </a:rPr>
              <a:t>- Raise the motivation and morality of followers and leader</a:t>
            </a:r>
          </a:p>
          <a:p>
            <a:pPr>
              <a:buFontTx/>
              <a:buChar char="-"/>
            </a:pPr>
            <a:r>
              <a:rPr lang="en-GB" dirty="0">
                <a:latin typeface="Times New Roman" panose="02020603050405020304" pitchFamily="18" charset="0"/>
                <a:cs typeface="Times New Roman" panose="02020603050405020304" pitchFamily="18" charset="0"/>
              </a:rPr>
              <a:t>Focusing on the future</a:t>
            </a:r>
          </a:p>
          <a:p>
            <a:pPr>
              <a:buFontTx/>
              <a:buChar char="-"/>
            </a:pPr>
            <a:r>
              <a:rPr lang="en-GB" dirty="0">
                <a:latin typeface="Times New Roman" panose="02020603050405020304" pitchFamily="18" charset="0"/>
                <a:cs typeface="Times New Roman" panose="02020603050405020304" pitchFamily="18" charset="0"/>
              </a:rPr>
              <a:t>Aim attention on changes</a:t>
            </a:r>
          </a:p>
          <a:p>
            <a:pPr marL="0" indent="0">
              <a:buNone/>
            </a:pPr>
            <a:r>
              <a:rPr lang="en-GB" dirty="0">
                <a:latin typeface="Times New Roman" panose="02020603050405020304" pitchFamily="18" charset="0"/>
                <a:cs typeface="Times New Roman" panose="02020603050405020304" pitchFamily="18" charset="0"/>
              </a:rPr>
              <a:t>- Engaging in interactions with followers based on common values, beliefs, and goals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7160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E8850C-D437-3FC9-D5BE-9A1714F1F679}"/>
              </a:ext>
            </a:extLst>
          </p:cNvPr>
          <p:cNvSpPr>
            <a:spLocks noGrp="1"/>
          </p:cNvSpPr>
          <p:nvPr>
            <p:ph type="title"/>
          </p:nvPr>
        </p:nvSpPr>
        <p:spPr>
          <a:xfrm>
            <a:off x="291548" y="225287"/>
            <a:ext cx="5380382" cy="1298713"/>
          </a:xfrm>
        </p:spPr>
        <p:txBody>
          <a:bodyPr anchor="b">
            <a:normAutofit fontScale="90000"/>
          </a:bodyPr>
          <a:lstStyle/>
          <a:p>
            <a:pPr algn="ctr"/>
            <a:r>
              <a:rPr lang="en-GB" sz="3400" b="1" dirty="0">
                <a:solidFill>
                  <a:schemeClr val="accent2"/>
                </a:solidFill>
              </a:rPr>
              <a:t>Transactional Leadership Theory </a:t>
            </a:r>
            <a:br>
              <a:rPr lang="en-GB" sz="3400" b="1" dirty="0"/>
            </a:br>
            <a:r>
              <a:rPr lang="en-GB" sz="3400" dirty="0"/>
              <a:t>(Liudmila Diacov)</a:t>
            </a:r>
            <a:endParaRPr lang="en-GB" sz="3400" b="1" dirty="0"/>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B24272-C5EA-AF53-92E3-F1052DDB2641}"/>
              </a:ext>
            </a:extLst>
          </p:cNvPr>
          <p:cNvSpPr>
            <a:spLocks noGrp="1"/>
          </p:cNvSpPr>
          <p:nvPr>
            <p:ph idx="1"/>
          </p:nvPr>
        </p:nvSpPr>
        <p:spPr>
          <a:xfrm>
            <a:off x="291548" y="1524001"/>
            <a:ext cx="5261113" cy="5333990"/>
          </a:xfrm>
        </p:spPr>
        <p:txBody>
          <a:bodyPr>
            <a:normAutofit/>
          </a:bodyPr>
          <a:lstStyle/>
          <a:p>
            <a:pPr marL="0" indent="0">
              <a:buNone/>
            </a:pPr>
            <a:r>
              <a:rPr lang="en-GB" sz="2400" dirty="0">
                <a:solidFill>
                  <a:schemeClr val="accent2"/>
                </a:solidFill>
                <a:latin typeface="Times New Roman" panose="02020603050405020304" pitchFamily="18" charset="0"/>
                <a:cs typeface="Times New Roman" panose="02020603050405020304" pitchFamily="18" charset="0"/>
              </a:rPr>
              <a:t>Transactional leadership </a:t>
            </a:r>
            <a:r>
              <a:rPr lang="en-GB" sz="2400" dirty="0">
                <a:latin typeface="Times New Roman" panose="02020603050405020304" pitchFamily="18" charset="0"/>
                <a:cs typeface="Times New Roman" panose="02020603050405020304" pitchFamily="18" charset="0"/>
              </a:rPr>
              <a:t>is a leadership style that refers to managerial leadership and relies on rewards and punishments.</a:t>
            </a:r>
          </a:p>
          <a:p>
            <a:pPr marL="0" indent="0">
              <a:buNone/>
            </a:pPr>
            <a:r>
              <a:rPr lang="en-GB" sz="2400" dirty="0">
                <a:solidFill>
                  <a:schemeClr val="accent2"/>
                </a:solidFill>
                <a:latin typeface="Times New Roman" panose="02020603050405020304" pitchFamily="18" charset="0"/>
                <a:cs typeface="Times New Roman" panose="02020603050405020304" pitchFamily="18" charset="0"/>
              </a:rPr>
              <a:t>Key characteristics and perspectives of Transactional leadership Theory:</a:t>
            </a:r>
          </a:p>
          <a:p>
            <a:pPr>
              <a:buFontTx/>
              <a:buChar char="-"/>
            </a:pPr>
            <a:r>
              <a:rPr lang="en-GB" sz="2400" dirty="0">
                <a:latin typeface="Times New Roman" panose="02020603050405020304" pitchFamily="18" charset="0"/>
                <a:cs typeface="Times New Roman" panose="02020603050405020304" pitchFamily="18" charset="0"/>
              </a:rPr>
              <a:t>Emphasizes the bureaucratic structure of organization</a:t>
            </a:r>
          </a:p>
          <a:p>
            <a:pPr>
              <a:buFontTx/>
              <a:buChar char="-"/>
            </a:pPr>
            <a:r>
              <a:rPr lang="en-GB" sz="2400" dirty="0">
                <a:latin typeface="Times New Roman" panose="02020603050405020304" pitchFamily="18" charset="0"/>
                <a:cs typeface="Times New Roman" panose="02020603050405020304" pitchFamily="18" charset="0"/>
              </a:rPr>
              <a:t>Assuming individuals with motivation in completing tasks</a:t>
            </a:r>
          </a:p>
          <a:p>
            <a:pPr>
              <a:buFontTx/>
              <a:buChar char="-"/>
            </a:pPr>
            <a:r>
              <a:rPr lang="en-GB" sz="2400" dirty="0">
                <a:latin typeface="Times New Roman" panose="02020603050405020304" pitchFamily="18" charset="0"/>
                <a:cs typeface="Times New Roman" panose="02020603050405020304" pitchFamily="18" charset="0"/>
              </a:rPr>
              <a:t>Creating roles and responsibilities for the team</a:t>
            </a:r>
          </a:p>
          <a:p>
            <a:pPr marL="0" indent="0">
              <a:buNone/>
            </a:pPr>
            <a:endParaRPr lang="en-GB" sz="1900" dirty="0"/>
          </a:p>
        </p:txBody>
      </p:sp>
      <p:pic>
        <p:nvPicPr>
          <p:cNvPr id="4" name="Picture 3">
            <a:extLst>
              <a:ext uri="{FF2B5EF4-FFF2-40B4-BE49-F238E27FC236}">
                <a16:creationId xmlns:a16="http://schemas.microsoft.com/office/drawing/2014/main" id="{60093049-506A-1BC0-0375-14C7DEE74691}"/>
              </a:ext>
            </a:extLst>
          </p:cNvPr>
          <p:cNvPicPr>
            <a:picLocks noChangeAspect="1"/>
          </p:cNvPicPr>
          <p:nvPr/>
        </p:nvPicPr>
        <p:blipFill rotWithShape="1">
          <a:blip r:embed="rId3"/>
          <a:srcRect l="19163" r="13636" b="2"/>
          <a:stretch/>
        </p:blipFill>
        <p:spPr>
          <a:xfrm>
            <a:off x="5311702" y="0"/>
            <a:ext cx="6878775" cy="68580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42144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1E0AA-AD74-895A-1E22-971793B70E83}"/>
              </a:ext>
            </a:extLst>
          </p:cNvPr>
          <p:cNvSpPr>
            <a:spLocks noGrp="1"/>
          </p:cNvSpPr>
          <p:nvPr>
            <p:ph type="title"/>
          </p:nvPr>
        </p:nvSpPr>
        <p:spPr>
          <a:xfrm>
            <a:off x="838200" y="172278"/>
            <a:ext cx="10515600" cy="1653347"/>
          </a:xfrm>
        </p:spPr>
        <p:txBody>
          <a:bodyPr vert="horz" lIns="91440" tIns="45720" rIns="91440" bIns="45720" rtlCol="0" anchor="b">
            <a:normAutofit fontScale="90000"/>
          </a:bodyPr>
          <a:lstStyle/>
          <a:p>
            <a:pPr algn="ctr"/>
            <a:r>
              <a:rPr lang="en-US" sz="4200" b="1" kern="1200" dirty="0">
                <a:solidFill>
                  <a:schemeClr val="accent2"/>
                </a:solidFill>
                <a:latin typeface="+mj-lt"/>
                <a:ea typeface="+mj-ea"/>
                <a:cs typeface="+mj-cs"/>
              </a:rPr>
              <a:t>Leadership Perspectives in terms of</a:t>
            </a:r>
            <a:br>
              <a:rPr lang="en-US" sz="4200" b="1" kern="1200" dirty="0">
                <a:solidFill>
                  <a:schemeClr val="accent2"/>
                </a:solidFill>
                <a:latin typeface="+mj-lt"/>
                <a:ea typeface="+mj-ea"/>
                <a:cs typeface="+mj-cs"/>
              </a:rPr>
            </a:br>
            <a:r>
              <a:rPr lang="en-US" sz="4200" b="1" kern="1200" dirty="0">
                <a:solidFill>
                  <a:schemeClr val="accent2"/>
                </a:solidFill>
                <a:latin typeface="+mj-lt"/>
                <a:ea typeface="+mj-ea"/>
                <a:cs typeface="+mj-cs"/>
              </a:rPr>
              <a:t>Jack Welch </a:t>
            </a:r>
            <a:br>
              <a:rPr lang="en-US" sz="4200" b="1" kern="1200" dirty="0">
                <a:solidFill>
                  <a:schemeClr val="tx1"/>
                </a:solidFill>
                <a:latin typeface="+mj-lt"/>
                <a:ea typeface="+mj-ea"/>
                <a:cs typeface="+mj-cs"/>
              </a:rPr>
            </a:br>
            <a:r>
              <a:rPr lang="en-US" sz="3100" kern="1200" dirty="0">
                <a:solidFill>
                  <a:schemeClr val="tx1"/>
                </a:solidFill>
                <a:latin typeface="+mj-lt"/>
                <a:ea typeface="+mj-ea"/>
                <a:cs typeface="+mj-cs"/>
              </a:rPr>
              <a:t>( </a:t>
            </a:r>
            <a:r>
              <a:rPr lang="en-US" sz="3100" dirty="0"/>
              <a:t>Liudmila Diac</a:t>
            </a:r>
            <a:r>
              <a:rPr lang="en-US" sz="3100" kern="1200" dirty="0">
                <a:solidFill>
                  <a:schemeClr val="tx1"/>
                </a:solidFill>
                <a:latin typeface="+mj-lt"/>
                <a:ea typeface="+mj-ea"/>
                <a:cs typeface="+mj-cs"/>
              </a:rPr>
              <a:t>ov)</a:t>
            </a:r>
            <a:endParaRPr lang="en-US" sz="3100" b="1" kern="1200" dirty="0">
              <a:solidFill>
                <a:schemeClr val="tx1"/>
              </a:solidFill>
              <a:latin typeface="+mj-lt"/>
              <a:ea typeface="+mj-ea"/>
              <a:cs typeface="+mj-cs"/>
            </a:endParaRPr>
          </a:p>
        </p:txBody>
      </p:sp>
      <p:graphicFrame>
        <p:nvGraphicFramePr>
          <p:cNvPr id="14" name="Text Placeholder 3">
            <a:extLst>
              <a:ext uri="{FF2B5EF4-FFF2-40B4-BE49-F238E27FC236}">
                <a16:creationId xmlns:a16="http://schemas.microsoft.com/office/drawing/2014/main" id="{37C05D79-BFDF-004E-7EB3-85178D140AE3}"/>
              </a:ext>
            </a:extLst>
          </p:cNvPr>
          <p:cNvGraphicFramePr>
            <a:graphicFrameLocks noGrp="1"/>
          </p:cNvGraphicFramePr>
          <p:nvPr>
            <p:ph idx="1"/>
            <p:extLst>
              <p:ext uri="{D42A27DB-BD31-4B8C-83A1-F6EECF244321}">
                <p14:modId xmlns:p14="http://schemas.microsoft.com/office/powerpoint/2010/main" val="28452589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891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13546-0E82-CAA9-83BE-BDEA9540A25D}"/>
              </a:ext>
            </a:extLst>
          </p:cNvPr>
          <p:cNvSpPr>
            <a:spLocks noGrp="1"/>
          </p:cNvSpPr>
          <p:nvPr>
            <p:ph type="title"/>
          </p:nvPr>
        </p:nvSpPr>
        <p:spPr>
          <a:xfrm>
            <a:off x="572493" y="54865"/>
            <a:ext cx="11047013" cy="1857062"/>
          </a:xfrm>
        </p:spPr>
        <p:txBody>
          <a:bodyPr anchor="b">
            <a:normAutofit/>
          </a:bodyPr>
          <a:lstStyle/>
          <a:p>
            <a:pPr algn="ctr"/>
            <a:r>
              <a:rPr lang="en-GB" sz="3100" dirty="0">
                <a:solidFill>
                  <a:schemeClr val="accent2"/>
                </a:solidFill>
              </a:rPr>
              <a:t>Leadership Perspectives</a:t>
            </a:r>
            <a:br>
              <a:rPr lang="en-GB" sz="3100" dirty="0">
                <a:solidFill>
                  <a:schemeClr val="accent2"/>
                </a:solidFill>
              </a:rPr>
            </a:br>
            <a:r>
              <a:rPr lang="en-GB" sz="3100" dirty="0">
                <a:solidFill>
                  <a:schemeClr val="accent2"/>
                </a:solidFill>
              </a:rPr>
              <a:t>Visionary Approach Theory </a:t>
            </a:r>
            <a:br>
              <a:rPr lang="en-GB" sz="2200" dirty="0"/>
            </a:br>
            <a:r>
              <a:rPr lang="en-GB" sz="3100" dirty="0"/>
              <a:t>(Nikolay Dimitrov)</a:t>
            </a:r>
            <a:br>
              <a:rPr lang="en-GB" sz="3100" dirty="0"/>
            </a:br>
            <a:endParaRPr lang="en-GB" sz="3100" dirty="0"/>
          </a:p>
        </p:txBody>
      </p:sp>
      <p:sp>
        <p:nvSpPr>
          <p:cNvPr id="29"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0FF8E1C-AD95-4AF7-CA88-702A190309C9}"/>
              </a:ext>
            </a:extLst>
          </p:cNvPr>
          <p:cNvPicPr>
            <a:picLocks noChangeAspect="1"/>
          </p:cNvPicPr>
          <p:nvPr/>
        </p:nvPicPr>
        <p:blipFill rotWithShape="1">
          <a:blip r:embed="rId3"/>
          <a:srcRect l="649" r="649"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0569850F-06A0-D37C-0490-157515C87934}"/>
              </a:ext>
            </a:extLst>
          </p:cNvPr>
          <p:cNvSpPr>
            <a:spLocks noGrp="1"/>
          </p:cNvSpPr>
          <p:nvPr>
            <p:ph idx="1"/>
          </p:nvPr>
        </p:nvSpPr>
        <p:spPr>
          <a:xfrm>
            <a:off x="4905955" y="2071316"/>
            <a:ext cx="6713552" cy="4114800"/>
          </a:xfrm>
        </p:spPr>
        <p:txBody>
          <a:bodyPr anchor="t">
            <a:normAutofit lnSpcReduction="10000"/>
          </a:bodyPr>
          <a:lstStyle/>
          <a:p>
            <a:pPr marL="0" indent="0">
              <a:buNone/>
            </a:pPr>
            <a:r>
              <a:rPr lang="en-GB" sz="2200" dirty="0"/>
              <a:t>- </a:t>
            </a:r>
            <a:r>
              <a:rPr lang="en-GB" dirty="0"/>
              <a:t>Visionary Approach uses encouragement as an important tool.</a:t>
            </a:r>
          </a:p>
          <a:p>
            <a:pPr marL="0" indent="0">
              <a:buNone/>
            </a:pPr>
            <a:r>
              <a:rPr lang="en-GB" dirty="0"/>
              <a:t>- Visionary leaders believe in communicating with the employees directly (Utomo et al., 2022). </a:t>
            </a:r>
          </a:p>
          <a:p>
            <a:pPr marL="0" indent="0">
              <a:buNone/>
            </a:pPr>
            <a:r>
              <a:rPr lang="en-GB" dirty="0"/>
              <a:t>- Visionary approaches help the leader to use emotional intelligence. </a:t>
            </a:r>
          </a:p>
          <a:p>
            <a:pPr marL="0" indent="0">
              <a:buNone/>
            </a:pPr>
            <a:r>
              <a:rPr lang="en-GB" dirty="0"/>
              <a:t>- Clairvoyant and the trailblazer are the two most essential ingredients of the visionary leadership style. </a:t>
            </a:r>
          </a:p>
          <a:p>
            <a:pPr marL="0" indent="0">
              <a:buNone/>
            </a:pPr>
            <a:endParaRPr lang="en-GB" sz="2200" dirty="0"/>
          </a:p>
        </p:txBody>
      </p:sp>
    </p:spTree>
    <p:extLst>
      <p:ext uri="{BB962C8B-B14F-4D97-AF65-F5344CB8AC3E}">
        <p14:creationId xmlns:p14="http://schemas.microsoft.com/office/powerpoint/2010/main" val="2081918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2F2015-C72F-E444-C89A-4AA4B3A3B657}"/>
              </a:ext>
            </a:extLst>
          </p:cNvPr>
          <p:cNvSpPr>
            <a:spLocks noGrp="1"/>
          </p:cNvSpPr>
          <p:nvPr>
            <p:ph type="title"/>
          </p:nvPr>
        </p:nvSpPr>
        <p:spPr>
          <a:xfrm>
            <a:off x="572493" y="238539"/>
            <a:ext cx="11047013" cy="1434415"/>
          </a:xfrm>
        </p:spPr>
        <p:txBody>
          <a:bodyPr anchor="b">
            <a:normAutofit/>
          </a:bodyPr>
          <a:lstStyle/>
          <a:p>
            <a:pPr algn="ctr"/>
            <a:r>
              <a:rPr lang="en-GB" sz="4600" dirty="0">
                <a:solidFill>
                  <a:schemeClr val="accent2"/>
                </a:solidFill>
              </a:rPr>
              <a:t>Jack Welch's visionary approach</a:t>
            </a:r>
            <a:br>
              <a:rPr lang="en-GB" sz="4600" dirty="0"/>
            </a:br>
            <a:r>
              <a:rPr lang="en-GB" sz="3200" dirty="0"/>
              <a:t>( Nikolay Dimitrov) </a:t>
            </a:r>
          </a:p>
        </p:txBody>
      </p:sp>
      <p:sp>
        <p:nvSpPr>
          <p:cNvPr id="11"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176D60C-CDBA-0EE8-241E-D48B50A467C3}"/>
              </a:ext>
            </a:extLst>
          </p:cNvPr>
          <p:cNvPicPr>
            <a:picLocks noChangeAspect="1"/>
          </p:cNvPicPr>
          <p:nvPr/>
        </p:nvPicPr>
        <p:blipFill rotWithShape="1">
          <a:blip r:embed="rId3"/>
          <a:srcRect t="20432" r="-1" b="-1"/>
          <a:stretch/>
        </p:blipFill>
        <p:spPr>
          <a:xfrm>
            <a:off x="572493" y="2002056"/>
            <a:ext cx="4145281"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280E91FD-1C6E-17F5-2EA6-C169E558568F}"/>
              </a:ext>
            </a:extLst>
          </p:cNvPr>
          <p:cNvSpPr>
            <a:spLocks noGrp="1"/>
          </p:cNvSpPr>
          <p:nvPr>
            <p:ph idx="1"/>
          </p:nvPr>
        </p:nvSpPr>
        <p:spPr>
          <a:xfrm>
            <a:off x="4905955" y="2705298"/>
            <a:ext cx="6713552" cy="3480818"/>
          </a:xfrm>
        </p:spPr>
        <p:txBody>
          <a:bodyPr anchor="t">
            <a:normAutofit fontScale="92500" lnSpcReduction="10000"/>
          </a:bodyPr>
          <a:lstStyle/>
          <a:p>
            <a:r>
              <a:rPr lang="en-GB" sz="3200" dirty="0"/>
              <a:t>Jack Welch believes in utilisation of a visionary approach and the spirit imparted by Edison</a:t>
            </a:r>
          </a:p>
          <a:p>
            <a:r>
              <a:rPr lang="en-GB" sz="3200" dirty="0"/>
              <a:t>It enables the achievement of long-lasting success using the incorporation of a willing and dedicated workforce</a:t>
            </a:r>
          </a:p>
          <a:p>
            <a:r>
              <a:rPr lang="en-GB" sz="3200" dirty="0"/>
              <a:t>J. Welch avoids any chances of orthodox leadership strategies</a:t>
            </a:r>
          </a:p>
          <a:p>
            <a:endParaRPr lang="en-GB" sz="2200" dirty="0"/>
          </a:p>
        </p:txBody>
      </p:sp>
    </p:spTree>
    <p:extLst>
      <p:ext uri="{BB962C8B-B14F-4D97-AF65-F5344CB8AC3E}">
        <p14:creationId xmlns:p14="http://schemas.microsoft.com/office/powerpoint/2010/main" val="3834619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D312F-1425-A98E-C230-93FA7B1D7D87}"/>
              </a:ext>
            </a:extLst>
          </p:cNvPr>
          <p:cNvSpPr>
            <a:spLocks noGrp="1"/>
          </p:cNvSpPr>
          <p:nvPr>
            <p:ph type="title"/>
          </p:nvPr>
        </p:nvSpPr>
        <p:spPr>
          <a:xfrm>
            <a:off x="-49085" y="0"/>
            <a:ext cx="6865521" cy="1457740"/>
          </a:xfrm>
        </p:spPr>
        <p:txBody>
          <a:bodyPr>
            <a:normAutofit/>
          </a:bodyPr>
          <a:lstStyle/>
          <a:p>
            <a:pPr algn="ctr"/>
            <a:r>
              <a:rPr lang="en-GB" sz="4100" b="1" dirty="0">
                <a:solidFill>
                  <a:schemeClr val="accent2"/>
                </a:solidFill>
                <a:latin typeface="Times New Roman" panose="02020603050405020304" pitchFamily="18" charset="0"/>
                <a:cs typeface="Times New Roman" panose="02020603050405020304" pitchFamily="18" charset="0"/>
              </a:rPr>
              <a:t>Attributes of Leadership</a:t>
            </a:r>
            <a:r>
              <a:rPr lang="en-GB" sz="4100" b="1" dirty="0">
                <a:latin typeface="Times New Roman" panose="02020603050405020304" pitchFamily="18" charset="0"/>
                <a:cs typeface="Times New Roman" panose="02020603050405020304" pitchFamily="18" charset="0"/>
              </a:rPr>
              <a:t> </a:t>
            </a:r>
            <a:br>
              <a:rPr lang="en-GB" sz="4100" b="1"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a:t>
            </a:r>
            <a:r>
              <a:rPr lang="en-GB" sz="3600" dirty="0" err="1">
                <a:latin typeface="Times New Roman" panose="02020603050405020304" pitchFamily="18" charset="0"/>
                <a:cs typeface="Times New Roman" panose="02020603050405020304" pitchFamily="18" charset="0"/>
              </a:rPr>
              <a:t>Vasile</a:t>
            </a:r>
            <a:r>
              <a:rPr lang="en-GB" sz="3600" dirty="0">
                <a:latin typeface="Times New Roman" panose="02020603050405020304" pitchFamily="18" charset="0"/>
                <a:cs typeface="Times New Roman" panose="02020603050405020304" pitchFamily="18" charset="0"/>
              </a:rPr>
              <a:t> </a:t>
            </a:r>
            <a:r>
              <a:rPr lang="en-GB" sz="3600" dirty="0" err="1">
                <a:latin typeface="Times New Roman" panose="02020603050405020304" pitchFamily="18" charset="0"/>
                <a:cs typeface="Times New Roman" panose="02020603050405020304" pitchFamily="18" charset="0"/>
              </a:rPr>
              <a:t>Murgu</a:t>
            </a:r>
            <a:r>
              <a:rPr lang="en-GB" sz="3600" dirty="0">
                <a:latin typeface="Times New Roman" panose="02020603050405020304" pitchFamily="18" charset="0"/>
                <a:cs typeface="Times New Roman" panose="02020603050405020304" pitchFamily="18" charset="0"/>
              </a:rPr>
              <a:t>)</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A612389-D71F-CF4B-49D7-4C186A17D50B}"/>
              </a:ext>
            </a:extLst>
          </p:cNvPr>
          <p:cNvSpPr>
            <a:spLocks noGrp="1"/>
          </p:cNvSpPr>
          <p:nvPr>
            <p:ph idx="1"/>
          </p:nvPr>
        </p:nvSpPr>
        <p:spPr>
          <a:xfrm>
            <a:off x="344558" y="1457740"/>
            <a:ext cx="6559825" cy="5300869"/>
          </a:xfrm>
        </p:spPr>
        <p:style>
          <a:lnRef idx="2">
            <a:schemeClr val="accent2">
              <a:shade val="15000"/>
            </a:schemeClr>
          </a:lnRef>
          <a:fillRef idx="1">
            <a:schemeClr val="accent2"/>
          </a:fillRef>
          <a:effectRef idx="0">
            <a:schemeClr val="accent2"/>
          </a:effectRef>
          <a:fontRef idx="minor">
            <a:schemeClr val="lt1"/>
          </a:fontRef>
        </p:style>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Some major attributes of leadership are as follows:</a:t>
            </a:r>
          </a:p>
          <a:p>
            <a:pPr>
              <a:buFontTx/>
              <a:buChar char="-"/>
            </a:pPr>
            <a:r>
              <a:rPr lang="en-GB" sz="3200" dirty="0">
                <a:latin typeface="Times New Roman" panose="02020603050405020304" pitchFamily="18" charset="0"/>
                <a:cs typeface="Times New Roman" panose="02020603050405020304" pitchFamily="18" charset="0"/>
              </a:rPr>
              <a:t>Vision</a:t>
            </a:r>
          </a:p>
          <a:p>
            <a:pPr>
              <a:buFontTx/>
              <a:buChar char="-"/>
            </a:pPr>
            <a:r>
              <a:rPr lang="en-GB" sz="3200" dirty="0">
                <a:latin typeface="Times New Roman" panose="02020603050405020304" pitchFamily="18" charset="0"/>
                <a:cs typeface="Times New Roman" panose="02020603050405020304" pitchFamily="18" charset="0"/>
              </a:rPr>
              <a:t>Communication</a:t>
            </a:r>
          </a:p>
          <a:p>
            <a:pPr>
              <a:buFontTx/>
              <a:buChar char="-"/>
            </a:pPr>
            <a:r>
              <a:rPr lang="en-GB" sz="3200" dirty="0">
                <a:latin typeface="Times New Roman" panose="02020603050405020304" pitchFamily="18" charset="0"/>
                <a:cs typeface="Times New Roman" panose="02020603050405020304" pitchFamily="18" charset="0"/>
              </a:rPr>
              <a:t>Integrity </a:t>
            </a:r>
          </a:p>
          <a:p>
            <a:pPr>
              <a:buFontTx/>
              <a:buChar char="-"/>
            </a:pPr>
            <a:r>
              <a:rPr lang="en-GB" sz="3200" dirty="0">
                <a:latin typeface="Times New Roman" panose="02020603050405020304" pitchFamily="18" charset="0"/>
                <a:cs typeface="Times New Roman" panose="02020603050405020304" pitchFamily="18" charset="0"/>
              </a:rPr>
              <a:t>Decisiveness</a:t>
            </a:r>
          </a:p>
          <a:p>
            <a:pPr>
              <a:buFontTx/>
              <a:buChar char="-"/>
            </a:pPr>
            <a:r>
              <a:rPr lang="en-GB" sz="3200" dirty="0">
                <a:latin typeface="Times New Roman" panose="02020603050405020304" pitchFamily="18" charset="0"/>
                <a:cs typeface="Times New Roman" panose="02020603050405020304" pitchFamily="18" charset="0"/>
              </a:rPr>
              <a:t>Empathy </a:t>
            </a:r>
          </a:p>
          <a:p>
            <a:pPr>
              <a:buFontTx/>
              <a:buChar char="-"/>
            </a:pPr>
            <a:endParaRPr lang="en-GB" sz="1400" dirty="0"/>
          </a:p>
        </p:txBody>
      </p:sp>
      <p:pic>
        <p:nvPicPr>
          <p:cNvPr id="11" name="Picture 4" descr="Person holding a puzzle piece">
            <a:extLst>
              <a:ext uri="{FF2B5EF4-FFF2-40B4-BE49-F238E27FC236}">
                <a16:creationId xmlns:a16="http://schemas.microsoft.com/office/drawing/2014/main" id="{24654E69-1E2B-46D6-F083-DBA7EC56C833}"/>
              </a:ext>
            </a:extLst>
          </p:cNvPr>
          <p:cNvPicPr>
            <a:picLocks noChangeAspect="1"/>
          </p:cNvPicPr>
          <p:nvPr/>
        </p:nvPicPr>
        <p:blipFill rotWithShape="1">
          <a:blip r:embed="rId3"/>
          <a:srcRect l="20439" r="20654" b="-1"/>
          <a:stretch/>
        </p:blipFill>
        <p:spPr>
          <a:xfrm>
            <a:off x="6096001" y="0"/>
            <a:ext cx="6142036"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Oval 3">
            <a:extLst>
              <a:ext uri="{FF2B5EF4-FFF2-40B4-BE49-F238E27FC236}">
                <a16:creationId xmlns:a16="http://schemas.microsoft.com/office/drawing/2014/main" id="{08DCE449-EC68-39B1-4641-ABA7CDD65ED6}"/>
              </a:ext>
            </a:extLst>
          </p:cNvPr>
          <p:cNvSpPr/>
          <p:nvPr/>
        </p:nvSpPr>
        <p:spPr>
          <a:xfrm>
            <a:off x="14126817" y="1842052"/>
            <a:ext cx="45719" cy="4571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0CF464CE-C3F0-C6D6-7ABB-6A7F3E1CCCAA}"/>
              </a:ext>
            </a:extLst>
          </p:cNvPr>
          <p:cNvSpPr/>
          <p:nvPr/>
        </p:nvSpPr>
        <p:spPr>
          <a:xfrm>
            <a:off x="10575235" y="4903304"/>
            <a:ext cx="45719" cy="457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90817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Rounded Corners 33">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031628-1E7D-D448-F875-AE9EBAD54724}"/>
              </a:ext>
            </a:extLst>
          </p:cNvPr>
          <p:cNvSpPr>
            <a:spLocks noGrp="1"/>
          </p:cNvSpPr>
          <p:nvPr>
            <p:ph type="title"/>
          </p:nvPr>
        </p:nvSpPr>
        <p:spPr>
          <a:xfrm>
            <a:off x="956826" y="1112969"/>
            <a:ext cx="3937298" cy="4166010"/>
          </a:xfrm>
        </p:spPr>
        <p:txBody>
          <a:bodyPr>
            <a:normAutofit/>
          </a:bodyPr>
          <a:lstStyle/>
          <a:p>
            <a:pPr algn="ctr"/>
            <a:r>
              <a:rPr lang="en-GB" b="1" dirty="0">
                <a:solidFill>
                  <a:srgbClr val="FFFFFF"/>
                </a:solidFill>
                <a:latin typeface="Times New Roman" panose="02020603050405020304" pitchFamily="18" charset="0"/>
                <a:cs typeface="Times New Roman" panose="02020603050405020304" pitchFamily="18" charset="0"/>
              </a:rPr>
              <a:t>Jack Welch’s Leadership Qualities</a:t>
            </a:r>
            <a:br>
              <a:rPr lang="en-GB" b="1" dirty="0">
                <a:solidFill>
                  <a:srgbClr val="FFFFFF"/>
                </a:solidFill>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a:t>
            </a:r>
            <a:r>
              <a:rPr lang="en-GB" sz="3200" dirty="0" err="1">
                <a:latin typeface="Times New Roman" panose="02020603050405020304" pitchFamily="18" charset="0"/>
                <a:cs typeface="Times New Roman" panose="02020603050405020304" pitchFamily="18" charset="0"/>
              </a:rPr>
              <a:t>Vasile</a:t>
            </a:r>
            <a:r>
              <a:rPr lang="en-GB" sz="3200" dirty="0">
                <a:latin typeface="Times New Roman" panose="02020603050405020304" pitchFamily="18" charset="0"/>
                <a:cs typeface="Times New Roman" panose="02020603050405020304" pitchFamily="18" charset="0"/>
              </a:rPr>
              <a:t> </a:t>
            </a:r>
            <a:r>
              <a:rPr lang="en-GB" sz="3200" dirty="0" err="1">
                <a:latin typeface="Times New Roman" panose="02020603050405020304" pitchFamily="18" charset="0"/>
                <a:cs typeface="Times New Roman" panose="02020603050405020304" pitchFamily="18" charset="0"/>
              </a:rPr>
              <a:t>Murgu</a:t>
            </a:r>
            <a:r>
              <a:rPr lang="en-GB" sz="3200" dirty="0">
                <a:latin typeface="Times New Roman" panose="02020603050405020304" pitchFamily="18" charset="0"/>
                <a:cs typeface="Times New Roman" panose="02020603050405020304" pitchFamily="18" charset="0"/>
              </a:rPr>
              <a:t>)</a:t>
            </a:r>
            <a:endParaRPr lang="en-GB" sz="3200" b="1" dirty="0">
              <a:latin typeface="Times New Roman" panose="02020603050405020304" pitchFamily="18" charset="0"/>
              <a:cs typeface="Times New Roman" panose="02020603050405020304" pitchFamily="18" charset="0"/>
            </a:endParaRPr>
          </a:p>
        </p:txBody>
      </p:sp>
      <p:sp>
        <p:nvSpPr>
          <p:cNvPr id="36" name="Freeform: Shape 35">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5719491-95C0-DA0E-C9E3-79C0CF2724E4}"/>
              </a:ext>
            </a:extLst>
          </p:cNvPr>
          <p:cNvSpPr>
            <a:spLocks noGrp="1"/>
          </p:cNvSpPr>
          <p:nvPr>
            <p:ph idx="1"/>
          </p:nvPr>
        </p:nvSpPr>
        <p:spPr>
          <a:xfrm>
            <a:off x="5189917" y="1011045"/>
            <a:ext cx="6864551" cy="5657384"/>
          </a:xfrm>
        </p:spPr>
        <p:txBody>
          <a:bodyPr anchor="t">
            <a:normAutofit/>
          </a:bodyPr>
          <a:lstStyle/>
          <a:p>
            <a:pPr marL="0" indent="0">
              <a:buNone/>
            </a:pPr>
            <a:r>
              <a:rPr lang="en-GB" dirty="0">
                <a:latin typeface="Times New Roman" panose="02020603050405020304" pitchFamily="18" charset="0"/>
                <a:cs typeface="Times New Roman" panose="02020603050405020304" pitchFamily="18" charset="0"/>
              </a:rPr>
              <a:t>Jack Welch the person is known for their style of leadership which is transformative. Some of its qualities of leadership are as follows:</a:t>
            </a:r>
          </a:p>
          <a:p>
            <a:pPr>
              <a:buFontTx/>
              <a:buChar char="-"/>
            </a:pPr>
            <a:r>
              <a:rPr lang="en-GB" dirty="0">
                <a:latin typeface="Times New Roman" panose="02020603050405020304" pitchFamily="18" charset="0"/>
                <a:cs typeface="Times New Roman" panose="02020603050405020304" pitchFamily="18" charset="0"/>
              </a:rPr>
              <a:t>The driven performance</a:t>
            </a:r>
          </a:p>
          <a:p>
            <a:pPr>
              <a:buFontTx/>
              <a:buChar char="-"/>
            </a:pPr>
            <a:r>
              <a:rPr lang="en-GB" dirty="0">
                <a:latin typeface="Times New Roman" panose="02020603050405020304" pitchFamily="18" charset="0"/>
                <a:cs typeface="Times New Roman" panose="02020603050405020304" pitchFamily="18" charset="0"/>
              </a:rPr>
              <a:t>Strategic Visual</a:t>
            </a:r>
          </a:p>
          <a:p>
            <a:pPr>
              <a:buFontTx/>
              <a:buChar char="-"/>
            </a:pPr>
            <a:r>
              <a:rPr lang="en-GB" dirty="0">
                <a:latin typeface="Times New Roman" panose="02020603050405020304" pitchFamily="18" charset="0"/>
                <a:cs typeface="Times New Roman" panose="02020603050405020304" pitchFamily="18" charset="0"/>
              </a:rPr>
              <a:t>Communication which belongs clearly</a:t>
            </a:r>
          </a:p>
          <a:p>
            <a:pPr>
              <a:buFontTx/>
              <a:buChar char="-"/>
            </a:pPr>
            <a:r>
              <a:rPr lang="en-GB" dirty="0">
                <a:latin typeface="Times New Roman" panose="02020603050405020304" pitchFamily="18" charset="0"/>
                <a:cs typeface="Times New Roman" panose="02020603050405020304" pitchFamily="18" charset="0"/>
              </a:rPr>
              <a:t>Accountability and empowerment</a:t>
            </a:r>
          </a:p>
          <a:p>
            <a:pPr>
              <a:buFontTx/>
              <a:buChar char="-"/>
            </a:pPr>
            <a:r>
              <a:rPr lang="en-GB" dirty="0">
                <a:latin typeface="Times New Roman" panose="02020603050405020304" pitchFamily="18" charset="0"/>
                <a:cs typeface="Times New Roman" panose="02020603050405020304" pitchFamily="18" charset="0"/>
              </a:rPr>
              <a:t>Talent development</a:t>
            </a:r>
          </a:p>
          <a:p>
            <a:pPr marL="0" indent="0">
              <a:buNone/>
            </a:pPr>
            <a:endParaRPr lang="en-GB" sz="2000" dirty="0">
              <a:latin typeface="Times New Roman" panose="02020603050405020304" pitchFamily="18" charset="0"/>
              <a:cs typeface="Times New Roman" panose="02020603050405020304" pitchFamily="18" charset="0"/>
            </a:endParaRPr>
          </a:p>
        </p:txBody>
      </p:sp>
      <p:sp>
        <p:nvSpPr>
          <p:cNvPr id="42" name="Freeform: Shape 41">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213700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A05DD-429B-B25B-65B1-2B03ABC5848C}"/>
              </a:ext>
            </a:extLst>
          </p:cNvPr>
          <p:cNvSpPr>
            <a:spLocks noGrp="1"/>
          </p:cNvSpPr>
          <p:nvPr>
            <p:ph type="title"/>
          </p:nvPr>
        </p:nvSpPr>
        <p:spPr>
          <a:xfrm>
            <a:off x="6869151" y="345688"/>
            <a:ext cx="4443788" cy="1427351"/>
          </a:xfrm>
        </p:spPr>
        <p:txBody>
          <a:bodyPr anchor="t">
            <a:normAutofit/>
          </a:bodyPr>
          <a:lstStyle/>
          <a:p>
            <a:pPr algn="ctr"/>
            <a:r>
              <a:rPr lang="en-GB" sz="3200" b="1" dirty="0">
                <a:solidFill>
                  <a:schemeClr val="accent2"/>
                </a:solidFill>
                <a:latin typeface="Times New Roman" panose="02020603050405020304" pitchFamily="18" charset="0"/>
                <a:cs typeface="Times New Roman" panose="02020603050405020304" pitchFamily="18" charset="0"/>
              </a:rPr>
              <a:t>Jack Welch’s Management Qualities </a:t>
            </a:r>
            <a:br>
              <a:rPr lang="en-GB" sz="3200" b="1" dirty="0">
                <a:solidFill>
                  <a:schemeClr val="accent2"/>
                </a:solidFill>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a:t>
            </a:r>
            <a:r>
              <a:rPr lang="en-GB" sz="3200" dirty="0" err="1">
                <a:latin typeface="Times New Roman" panose="02020603050405020304" pitchFamily="18" charset="0"/>
                <a:cs typeface="Times New Roman" panose="02020603050405020304" pitchFamily="18" charset="0"/>
              </a:rPr>
              <a:t>Vasile</a:t>
            </a:r>
            <a:r>
              <a:rPr lang="en-GB" sz="3200" dirty="0">
                <a:latin typeface="Times New Roman" panose="02020603050405020304" pitchFamily="18" charset="0"/>
                <a:cs typeface="Times New Roman" panose="02020603050405020304" pitchFamily="18" charset="0"/>
              </a:rPr>
              <a:t> </a:t>
            </a:r>
            <a:r>
              <a:rPr lang="en-GB" sz="3200" dirty="0" err="1">
                <a:latin typeface="Times New Roman" panose="02020603050405020304" pitchFamily="18" charset="0"/>
                <a:cs typeface="Times New Roman" panose="02020603050405020304" pitchFamily="18" charset="0"/>
              </a:rPr>
              <a:t>Murgu</a:t>
            </a:r>
            <a:r>
              <a:rPr lang="en-GB" sz="3200" dirty="0">
                <a:latin typeface="Times New Roman" panose="02020603050405020304" pitchFamily="18" charset="0"/>
                <a:cs typeface="Times New Roman" panose="02020603050405020304" pitchFamily="18" charset="0"/>
              </a:rPr>
              <a:t>)</a:t>
            </a:r>
            <a:endParaRPr lang="en-GB" sz="3200" b="1" dirty="0">
              <a:latin typeface="Times New Roman" panose="02020603050405020304" pitchFamily="18" charset="0"/>
              <a:cs typeface="Times New Roman" panose="02020603050405020304" pitchFamily="18" charset="0"/>
            </a:endParaRPr>
          </a:p>
        </p:txBody>
      </p:sp>
      <p:pic>
        <p:nvPicPr>
          <p:cNvPr id="5" name="Picture 4" descr="Hands holding each other">
            <a:extLst>
              <a:ext uri="{FF2B5EF4-FFF2-40B4-BE49-F238E27FC236}">
                <a16:creationId xmlns:a16="http://schemas.microsoft.com/office/drawing/2014/main" id="{8ACF3D32-1AEE-F7D1-F644-0938E1A71FE1}"/>
              </a:ext>
            </a:extLst>
          </p:cNvPr>
          <p:cNvPicPr>
            <a:picLocks noChangeAspect="1"/>
          </p:cNvPicPr>
          <p:nvPr/>
        </p:nvPicPr>
        <p:blipFill rotWithShape="1">
          <a:blip r:embed="rId3"/>
          <a:srcRect l="24207" r="25655"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FE9934-7B1D-0BB4-4D26-01F3B58666B4}"/>
              </a:ext>
            </a:extLst>
          </p:cNvPr>
          <p:cNvSpPr>
            <a:spLocks noGrp="1"/>
          </p:cNvSpPr>
          <p:nvPr>
            <p:ph idx="1"/>
          </p:nvPr>
        </p:nvSpPr>
        <p:spPr>
          <a:xfrm>
            <a:off x="5367130" y="1895062"/>
            <a:ext cx="6683944" cy="4837037"/>
          </a:xfrm>
        </p:spPr>
        <p:txBody>
          <a:bodyPr>
            <a:normAutofit/>
          </a:bodyPr>
          <a:lstStyle/>
          <a:p>
            <a:pPr marL="0" indent="0">
              <a:buNone/>
            </a:pPr>
            <a:r>
              <a:rPr lang="en-GB" dirty="0">
                <a:effectLst/>
                <a:latin typeface="Times New Roman" panose="02020603050405020304" pitchFamily="18" charset="0"/>
                <a:ea typeface="Calibri" panose="020F0502020204030204" pitchFamily="34" charset="0"/>
                <a:cs typeface="Times New Roman" panose="02020603050405020304" pitchFamily="18" charset="0"/>
              </a:rPr>
              <a:t>Jack Welch is known for their management qualities which contribute to being successful in the company. </a:t>
            </a:r>
          </a:p>
          <a:p>
            <a:pPr marL="0" indent="0">
              <a:buNone/>
            </a:pPr>
            <a:r>
              <a:rPr lang="en-GB" dirty="0">
                <a:effectLst/>
                <a:latin typeface="Times New Roman" panose="02020603050405020304" pitchFamily="18" charset="0"/>
                <a:ea typeface="Calibri" panose="020F0502020204030204" pitchFamily="34" charset="0"/>
                <a:cs typeface="Times New Roman" panose="02020603050405020304" pitchFamily="18" charset="0"/>
              </a:rPr>
              <a:t>Some of its qualities of management are as follows:</a:t>
            </a:r>
          </a:p>
          <a:p>
            <a:pPr>
              <a:buFontTx/>
              <a:buChar char="-"/>
            </a:pPr>
            <a:r>
              <a:rPr lang="en-GB" dirty="0">
                <a:effectLst/>
                <a:latin typeface="Times New Roman" panose="02020603050405020304" pitchFamily="18" charset="0"/>
                <a:ea typeface="Calibri" panose="020F0502020204030204" pitchFamily="34" charset="0"/>
                <a:cs typeface="Times New Roman" panose="02020603050405020304" pitchFamily="18" charset="0"/>
              </a:rPr>
              <a:t>Simplification</a:t>
            </a:r>
          </a:p>
          <a:p>
            <a:pPr marL="0" indent="0">
              <a:buNone/>
            </a:pPr>
            <a:r>
              <a:rPr lang="en-GB" dirty="0">
                <a:effectLst/>
                <a:latin typeface="Times New Roman" panose="02020603050405020304" pitchFamily="18" charset="0"/>
                <a:ea typeface="Calibri" panose="020F0502020204030204" pitchFamily="34" charset="0"/>
                <a:cs typeface="Times New Roman" panose="02020603050405020304" pitchFamily="18" charset="0"/>
              </a:rPr>
              <a:t>- Leadership changing</a:t>
            </a:r>
          </a:p>
          <a:p>
            <a:pPr marL="0" indent="0">
              <a:buNone/>
            </a:pPr>
            <a:r>
              <a:rPr lang="en-GB" dirty="0">
                <a:effectLst/>
                <a:latin typeface="Times New Roman" panose="02020603050405020304" pitchFamily="18" charset="0"/>
                <a:ea typeface="Calibri" panose="020F0502020204030204" pitchFamily="34" charset="0"/>
                <a:cs typeface="Times New Roman" panose="02020603050405020304" pitchFamily="18" charset="0"/>
              </a:rPr>
              <a:t>- Focus on customer</a:t>
            </a:r>
          </a:p>
          <a:p>
            <a:pPr marL="0" indent="0">
              <a:buNone/>
            </a:pPr>
            <a:r>
              <a:rPr lang="en-GB" dirty="0">
                <a:effectLst/>
                <a:latin typeface="Times New Roman" panose="02020603050405020304" pitchFamily="18" charset="0"/>
                <a:ea typeface="Calibri" panose="020F0502020204030204" pitchFamily="34" charset="0"/>
                <a:cs typeface="Times New Roman" panose="02020603050405020304" pitchFamily="18" charset="0"/>
              </a:rPr>
              <a:t>- Engagement of employee</a:t>
            </a:r>
          </a:p>
          <a:p>
            <a:pPr marL="0" indent="0">
              <a:buNone/>
            </a:pPr>
            <a:r>
              <a:rPr lang="en-GB" dirty="0">
                <a:effectLst/>
                <a:latin typeface="Times New Roman" panose="02020603050405020304" pitchFamily="18" charset="0"/>
                <a:ea typeface="Calibri" panose="020F0502020204030204" pitchFamily="34" charset="0"/>
                <a:cs typeface="Times New Roman" panose="02020603050405020304" pitchFamily="18" charset="0"/>
              </a:rPr>
              <a:t>- Learn continuously</a:t>
            </a:r>
          </a:p>
          <a:p>
            <a:pPr marL="0" indent="0">
              <a:buNone/>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73093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B4CCD15-955A-C600-F076-9C44F0A81F00}"/>
              </a:ext>
            </a:extLst>
          </p:cNvPr>
          <p:cNvSpPr>
            <a:spLocks noGrp="1"/>
          </p:cNvSpPr>
          <p:nvPr>
            <p:ph type="title"/>
          </p:nvPr>
        </p:nvSpPr>
        <p:spPr>
          <a:xfrm>
            <a:off x="838200" y="95003"/>
            <a:ext cx="8504583" cy="1236841"/>
          </a:xfrm>
        </p:spPr>
        <p:txBody>
          <a:bodyPr>
            <a:normAutofit/>
          </a:bodyPr>
          <a:lstStyle/>
          <a:p>
            <a:pPr algn="ctr"/>
            <a:r>
              <a:rPr lang="en-GB" sz="3700" b="1" dirty="0"/>
              <a:t>Benefits of Leadership Style </a:t>
            </a:r>
            <a:br>
              <a:rPr lang="en-GB" sz="3700" b="1" dirty="0"/>
            </a:br>
            <a:r>
              <a:rPr lang="en-GB" sz="3200" dirty="0"/>
              <a:t>(Cornelia-Roxana Rad)</a:t>
            </a:r>
          </a:p>
        </p:txBody>
      </p:sp>
      <p:sp>
        <p:nvSpPr>
          <p:cNvPr id="2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95D704B8-5166-11C6-9688-E35F4AAB2397}"/>
              </a:ext>
            </a:extLst>
          </p:cNvPr>
          <p:cNvGraphicFramePr>
            <a:graphicFrameLocks noGrp="1"/>
          </p:cNvGraphicFramePr>
          <p:nvPr>
            <p:ph idx="1"/>
            <p:extLst>
              <p:ext uri="{D42A27DB-BD31-4B8C-83A1-F6EECF244321}">
                <p14:modId xmlns:p14="http://schemas.microsoft.com/office/powerpoint/2010/main" val="4123085794"/>
              </p:ext>
            </p:extLst>
          </p:nvPr>
        </p:nvGraphicFramePr>
        <p:xfrm>
          <a:off x="344557" y="1331844"/>
          <a:ext cx="6453808" cy="52677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726E97BC-FF71-6AE7-5C0A-3F18385FAC4D}"/>
              </a:ext>
            </a:extLst>
          </p:cNvPr>
          <p:cNvPicPr>
            <a:picLocks noChangeAspect="1"/>
          </p:cNvPicPr>
          <p:nvPr/>
        </p:nvPicPr>
        <p:blipFill>
          <a:blip r:embed="rId8"/>
          <a:stretch>
            <a:fillRect/>
          </a:stretch>
        </p:blipFill>
        <p:spPr>
          <a:xfrm>
            <a:off x="6712226" y="2615206"/>
            <a:ext cx="5479774" cy="4231585"/>
          </a:xfrm>
          <a:prstGeom prst="rect">
            <a:avLst/>
          </a:prstGeom>
        </p:spPr>
      </p:pic>
    </p:spTree>
    <p:extLst>
      <p:ext uri="{BB962C8B-B14F-4D97-AF65-F5344CB8AC3E}">
        <p14:creationId xmlns:p14="http://schemas.microsoft.com/office/powerpoint/2010/main" val="21587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441E1C-D9F8-ABAB-0555-AD1E122E6B73}"/>
              </a:ext>
            </a:extLst>
          </p:cNvPr>
          <p:cNvSpPr>
            <a:spLocks noGrp="1"/>
          </p:cNvSpPr>
          <p:nvPr>
            <p:ph type="title"/>
          </p:nvPr>
        </p:nvSpPr>
        <p:spPr>
          <a:xfrm>
            <a:off x="572493" y="238539"/>
            <a:ext cx="11018520" cy="1434415"/>
          </a:xfrm>
        </p:spPr>
        <p:txBody>
          <a:bodyPr anchor="b">
            <a:normAutofit/>
          </a:bodyPr>
          <a:lstStyle/>
          <a:p>
            <a:pPr algn="ctr"/>
            <a:r>
              <a:rPr lang="en-GB" sz="4600" b="1" dirty="0">
                <a:solidFill>
                  <a:schemeClr val="accent2"/>
                </a:solidFill>
              </a:rPr>
              <a:t>Principles of Leadership </a:t>
            </a:r>
            <a:br>
              <a:rPr lang="en-GB" sz="4600" b="1" dirty="0"/>
            </a:br>
            <a:r>
              <a:rPr lang="en-GB" sz="2800" b="1" dirty="0"/>
              <a:t>(Cornelia-Roxana </a:t>
            </a:r>
            <a:r>
              <a:rPr lang="en-GB" sz="2800" dirty="0"/>
              <a:t>Rad)</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BB5FA1-A370-0F70-DE01-54873C3BD87A}"/>
              </a:ext>
            </a:extLst>
          </p:cNvPr>
          <p:cNvSpPr>
            <a:spLocks noGrp="1"/>
          </p:cNvSpPr>
          <p:nvPr>
            <p:ph idx="1"/>
          </p:nvPr>
        </p:nvSpPr>
        <p:spPr>
          <a:xfrm>
            <a:off x="572493" y="1911493"/>
            <a:ext cx="6713552" cy="4707968"/>
          </a:xfrm>
        </p:spPr>
        <p:txBody>
          <a:bodyPr anchor="t">
            <a:noAutofit/>
          </a:bodyPr>
          <a:lstStyle/>
          <a:p>
            <a:pPr>
              <a:buFontTx/>
              <a:buChar char="-"/>
            </a:pPr>
            <a:r>
              <a:rPr lang="en-GB" dirty="0"/>
              <a:t>Leadership principle followed by Jack Welch promotes diversity</a:t>
            </a:r>
          </a:p>
          <a:p>
            <a:pPr>
              <a:buFontTx/>
              <a:buChar char="-"/>
            </a:pPr>
            <a:r>
              <a:rPr lang="en-GB" dirty="0"/>
              <a:t>Leadership is about providing maximum satisfaction to employees</a:t>
            </a:r>
          </a:p>
          <a:p>
            <a:pPr>
              <a:buFontTx/>
              <a:buChar char="-"/>
            </a:pPr>
            <a:r>
              <a:rPr lang="en-GB" dirty="0"/>
              <a:t>Promoting changes within the organisation is possible</a:t>
            </a:r>
          </a:p>
          <a:p>
            <a:pPr>
              <a:buFontTx/>
              <a:buChar char="-"/>
            </a:pPr>
            <a:r>
              <a:rPr lang="en-GB" dirty="0"/>
              <a:t>Leadership ensures helping an individual to take risks.</a:t>
            </a:r>
          </a:p>
          <a:p>
            <a:pPr marL="0" indent="0">
              <a:buNone/>
            </a:pPr>
            <a:r>
              <a:rPr lang="en-GB" dirty="0"/>
              <a:t>- Performance management is possible as a part of the leadership principle </a:t>
            </a:r>
          </a:p>
        </p:txBody>
      </p:sp>
      <p:pic>
        <p:nvPicPr>
          <p:cNvPr id="4" name="Picture 3">
            <a:extLst>
              <a:ext uri="{FF2B5EF4-FFF2-40B4-BE49-F238E27FC236}">
                <a16:creationId xmlns:a16="http://schemas.microsoft.com/office/drawing/2014/main" id="{9F83DC7E-8CFF-F384-B65B-11B0A7889B19}"/>
              </a:ext>
            </a:extLst>
          </p:cNvPr>
          <p:cNvPicPr>
            <a:picLocks noChangeAspect="1"/>
          </p:cNvPicPr>
          <p:nvPr/>
        </p:nvPicPr>
        <p:blipFill rotWithShape="1">
          <a:blip r:embed="rId3"/>
          <a:srcRect l="17176" r="7064" b="2"/>
          <a:stretch/>
        </p:blipFill>
        <p:spPr>
          <a:xfrm>
            <a:off x="7675658" y="2093976"/>
            <a:ext cx="3941064" cy="4096512"/>
          </a:xfrm>
          <a:prstGeom prst="rect">
            <a:avLst/>
          </a:prstGeom>
        </p:spPr>
      </p:pic>
    </p:spTree>
    <p:extLst>
      <p:ext uri="{BB962C8B-B14F-4D97-AF65-F5344CB8AC3E}">
        <p14:creationId xmlns:p14="http://schemas.microsoft.com/office/powerpoint/2010/main" val="158131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3E0A3-26EF-68CC-E1BA-681D2AF50795}"/>
              </a:ext>
            </a:extLst>
          </p:cNvPr>
          <p:cNvSpPr>
            <a:spLocks noGrp="1"/>
          </p:cNvSpPr>
          <p:nvPr>
            <p:ph type="title"/>
          </p:nvPr>
        </p:nvSpPr>
        <p:spPr>
          <a:xfrm>
            <a:off x="686834" y="591344"/>
            <a:ext cx="3200400" cy="5585619"/>
          </a:xfrm>
        </p:spPr>
        <p:txBody>
          <a:bodyPr>
            <a:normAutofit/>
          </a:bodyPr>
          <a:lstStyle/>
          <a:p>
            <a:pPr algn="ctr"/>
            <a:r>
              <a:rPr lang="en-GB" b="1" dirty="0">
                <a:solidFill>
                  <a:srgbClr val="FFFFFF"/>
                </a:solidFill>
                <a:latin typeface="Times New Roman" panose="02020603050405020304" pitchFamily="18" charset="0"/>
                <a:cs typeface="Times New Roman" panose="02020603050405020304" pitchFamily="18" charset="0"/>
              </a:rPr>
              <a:t>Limitations of the Leadership Style </a:t>
            </a:r>
            <a:br>
              <a:rPr lang="en-GB" b="1" dirty="0">
                <a:solidFill>
                  <a:srgbClr val="FFFFFF"/>
                </a:solidFill>
                <a:latin typeface="Times New Roman" panose="02020603050405020304" pitchFamily="18" charset="0"/>
                <a:cs typeface="Times New Roman" panose="02020603050405020304" pitchFamily="18" charset="0"/>
              </a:rPr>
            </a:br>
            <a:r>
              <a:rPr lang="en-GB" sz="3600" b="1" dirty="0">
                <a:solidFill>
                  <a:srgbClr val="FFFFFF"/>
                </a:solidFill>
                <a:latin typeface="Times New Roman" panose="02020603050405020304" pitchFamily="18" charset="0"/>
                <a:cs typeface="Times New Roman" panose="02020603050405020304" pitchFamily="18" charset="0"/>
              </a:rPr>
              <a:t>(</a:t>
            </a:r>
            <a:r>
              <a:rPr lang="en-GB" sz="3600" dirty="0">
                <a:solidFill>
                  <a:srgbClr val="FFFFFF"/>
                </a:solidFill>
                <a:latin typeface="Times New Roman" panose="02020603050405020304" pitchFamily="18" charset="0"/>
                <a:cs typeface="Times New Roman" panose="02020603050405020304" pitchFamily="18" charset="0"/>
              </a:rPr>
              <a:t> Sabina </a:t>
            </a:r>
            <a:r>
              <a:rPr lang="en-GB" sz="3600" dirty="0" err="1">
                <a:solidFill>
                  <a:srgbClr val="FFFFFF"/>
                </a:solidFill>
                <a:latin typeface="Times New Roman" panose="02020603050405020304" pitchFamily="18" charset="0"/>
                <a:cs typeface="Times New Roman" panose="02020603050405020304" pitchFamily="18" charset="0"/>
              </a:rPr>
              <a:t>Murgu</a:t>
            </a:r>
            <a:r>
              <a:rPr lang="en-GB" sz="3600" dirty="0">
                <a:solidFill>
                  <a:srgbClr val="FFFFFF"/>
                </a:solidFill>
                <a:latin typeface="Times New Roman" panose="02020603050405020304" pitchFamily="18" charset="0"/>
                <a:cs typeface="Times New Roman" panose="02020603050405020304" pitchFamily="18" charset="0"/>
              </a:rPr>
              <a:t>)</a:t>
            </a:r>
            <a:endParaRPr lang="en-GB" sz="3600" b="1" dirty="0">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6DC600-2C1E-0260-07DA-530056F21720}"/>
              </a:ext>
            </a:extLst>
          </p:cNvPr>
          <p:cNvSpPr>
            <a:spLocks noGrp="1"/>
          </p:cNvSpPr>
          <p:nvPr>
            <p:ph idx="1"/>
          </p:nvPr>
        </p:nvSpPr>
        <p:spPr>
          <a:xfrm>
            <a:off x="4447308" y="591344"/>
            <a:ext cx="6906491" cy="5585619"/>
          </a:xfrm>
        </p:spPr>
        <p:txBody>
          <a:bodyPr anchor="ctr">
            <a:normAutofit/>
          </a:bodyPr>
          <a:lstStyle/>
          <a:p>
            <a:pPr marL="0" indent="0">
              <a:buNone/>
            </a:pPr>
            <a:r>
              <a:rPr lang="en-GB" sz="2400" dirty="0"/>
              <a:t>Leadership weaknesses are characteristics that a chief may have that can end in negative impacts and connections in the working area. In addition to these characteristics, the following leadership weaknesses are:</a:t>
            </a:r>
          </a:p>
          <a:p>
            <a:pPr marL="0" indent="0">
              <a:buNone/>
            </a:pPr>
            <a:r>
              <a:rPr lang="en-GB" sz="2400" dirty="0"/>
              <a:t>- Standing alone from your group</a:t>
            </a:r>
          </a:p>
          <a:p>
            <a:pPr marL="0" indent="0">
              <a:buNone/>
            </a:pPr>
            <a:r>
              <a:rPr lang="en-GB" sz="2400" dirty="0"/>
              <a:t>- Infirmity to set direct goals or objectives</a:t>
            </a:r>
          </a:p>
          <a:p>
            <a:pPr marL="0" indent="0">
              <a:buNone/>
            </a:pPr>
            <a:r>
              <a:rPr lang="en-GB" sz="2400" dirty="0"/>
              <a:t>- Providing unsuccessful feedback</a:t>
            </a:r>
          </a:p>
          <a:p>
            <a:pPr marL="0" indent="0">
              <a:buNone/>
            </a:pPr>
            <a:r>
              <a:rPr lang="en-GB" sz="2400" dirty="0"/>
              <a:t>- Micromanaging employees</a:t>
            </a:r>
          </a:p>
          <a:p>
            <a:pPr marL="0" indent="0">
              <a:buNone/>
            </a:pPr>
            <a:endParaRPr lang="en-GB" sz="2400" dirty="0"/>
          </a:p>
        </p:txBody>
      </p:sp>
    </p:spTree>
    <p:extLst>
      <p:ext uri="{BB962C8B-B14F-4D97-AF65-F5344CB8AC3E}">
        <p14:creationId xmlns:p14="http://schemas.microsoft.com/office/powerpoint/2010/main" val="8206060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644A1B-56E3-122E-E4BA-C09F72F27F68}"/>
              </a:ext>
            </a:extLst>
          </p:cNvPr>
          <p:cNvSpPr>
            <a:spLocks noGrp="1"/>
          </p:cNvSpPr>
          <p:nvPr>
            <p:ph type="title"/>
          </p:nvPr>
        </p:nvSpPr>
        <p:spPr>
          <a:xfrm>
            <a:off x="1171074" y="1396686"/>
            <a:ext cx="3240506" cy="4064628"/>
          </a:xfrm>
        </p:spPr>
        <p:txBody>
          <a:bodyPr>
            <a:normAutofit/>
          </a:bodyPr>
          <a:lstStyle/>
          <a:p>
            <a:pPr algn="ctr"/>
            <a:r>
              <a:rPr lang="en-GB" dirty="0">
                <a:solidFill>
                  <a:srgbClr val="FFFFFF"/>
                </a:solidFill>
              </a:rPr>
              <a:t>Limitations of the leadership style in terms of Jack Welch</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C10672B-C1FD-B4A1-6E3E-A5DD4BF8270F}"/>
              </a:ext>
            </a:extLst>
          </p:cNvPr>
          <p:cNvSpPr>
            <a:spLocks noGrp="1"/>
          </p:cNvSpPr>
          <p:nvPr>
            <p:ph idx="1"/>
          </p:nvPr>
        </p:nvSpPr>
        <p:spPr>
          <a:xfrm>
            <a:off x="5093465" y="1603512"/>
            <a:ext cx="6833492" cy="4858707"/>
          </a:xfrm>
        </p:spPr>
        <p:txBody>
          <a:bodyPr>
            <a:normAutofit/>
          </a:bodyPr>
          <a:lstStyle/>
          <a:p>
            <a:r>
              <a:rPr lang="en-GB" sz="3600" dirty="0"/>
              <a:t>Focus on short term</a:t>
            </a:r>
          </a:p>
          <a:p>
            <a:r>
              <a:rPr lang="en-GB" sz="3600" dirty="0"/>
              <a:t>Employees ranking</a:t>
            </a:r>
          </a:p>
          <a:p>
            <a:r>
              <a:rPr lang="en-GB" sz="3600" dirty="0"/>
              <a:t>Leadership that is aggressive</a:t>
            </a:r>
          </a:p>
          <a:p>
            <a:r>
              <a:rPr lang="en-GB" sz="3600" dirty="0"/>
              <a:t>Scandal in accounting</a:t>
            </a:r>
          </a:p>
          <a:p>
            <a:pPr marL="0" indent="0">
              <a:buNone/>
            </a:pPr>
            <a:endParaRPr lang="en-GB" dirty="0"/>
          </a:p>
        </p:txBody>
      </p:sp>
    </p:spTree>
    <p:extLst>
      <p:ext uri="{BB962C8B-B14F-4D97-AF65-F5344CB8AC3E}">
        <p14:creationId xmlns:p14="http://schemas.microsoft.com/office/powerpoint/2010/main" val="762876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3CF3AC-3D51-D5AA-E160-ACF22888134D}"/>
              </a:ext>
            </a:extLst>
          </p:cNvPr>
          <p:cNvSpPr>
            <a:spLocks noGrp="1"/>
          </p:cNvSpPr>
          <p:nvPr>
            <p:ph type="title"/>
          </p:nvPr>
        </p:nvSpPr>
        <p:spPr>
          <a:xfrm>
            <a:off x="1389278" y="1233241"/>
            <a:ext cx="3240506" cy="4064628"/>
          </a:xfrm>
        </p:spPr>
        <p:txBody>
          <a:bodyPr>
            <a:normAutofit/>
          </a:bodyPr>
          <a:lstStyle/>
          <a:p>
            <a:pPr algn="ctr"/>
            <a:r>
              <a:rPr lang="en-GB" b="1" dirty="0">
                <a:solidFill>
                  <a:srgbClr val="FFFFFF"/>
                </a:solidFill>
                <a:latin typeface="Times New Roman" panose="02020603050405020304" pitchFamily="18" charset="0"/>
                <a:cs typeface="Times New Roman" panose="02020603050405020304" pitchFamily="18" charset="0"/>
              </a:rPr>
              <a:t>Challenges of the Leadership Style </a:t>
            </a:r>
            <a:br>
              <a:rPr lang="en-GB" b="1" dirty="0">
                <a:solidFill>
                  <a:srgbClr val="FFFFFF"/>
                </a:solidFill>
                <a:latin typeface="Times New Roman" panose="02020603050405020304" pitchFamily="18" charset="0"/>
                <a:cs typeface="Times New Roman" panose="02020603050405020304" pitchFamily="18" charset="0"/>
              </a:rPr>
            </a:br>
            <a:r>
              <a:rPr lang="en-GB" sz="3600" dirty="0">
                <a:solidFill>
                  <a:srgbClr val="FFFFFF"/>
                </a:solidFill>
                <a:latin typeface="Times New Roman" panose="02020603050405020304" pitchFamily="18" charset="0"/>
                <a:cs typeface="Times New Roman" panose="02020603050405020304" pitchFamily="18" charset="0"/>
              </a:rPr>
              <a:t>(Sabina </a:t>
            </a:r>
            <a:r>
              <a:rPr lang="en-GB" sz="3600" dirty="0" err="1">
                <a:solidFill>
                  <a:srgbClr val="FFFFFF"/>
                </a:solidFill>
                <a:latin typeface="Times New Roman" panose="02020603050405020304" pitchFamily="18" charset="0"/>
                <a:cs typeface="Times New Roman" panose="02020603050405020304" pitchFamily="18" charset="0"/>
              </a:rPr>
              <a:t>Murgu</a:t>
            </a:r>
            <a:r>
              <a:rPr lang="en-GB" sz="3600" dirty="0">
                <a:solidFill>
                  <a:srgbClr val="FFFFFF"/>
                </a:solidFill>
                <a:latin typeface="Times New Roman" panose="02020603050405020304" pitchFamily="18" charset="0"/>
                <a:cs typeface="Times New Roman" panose="02020603050405020304" pitchFamily="18" charset="0"/>
              </a:rPr>
              <a:t>)</a:t>
            </a:r>
            <a:endParaRPr lang="en-GB" sz="3600" b="1" dirty="0">
              <a:solidFill>
                <a:srgbClr val="FFFFFF"/>
              </a:solidFill>
              <a:latin typeface="Times New Roman" panose="02020603050405020304" pitchFamily="18" charset="0"/>
              <a:cs typeface="Times New Roman" panose="02020603050405020304" pitchFamily="18" charset="0"/>
            </a:endParaRPr>
          </a:p>
        </p:txBody>
      </p:sp>
      <p:sp>
        <p:nvSpPr>
          <p:cNvPr id="25" name="Freeform: Shape 24">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3AD618D-CDB9-63B9-CCBF-503CF090BBD6}"/>
              </a:ext>
            </a:extLst>
          </p:cNvPr>
          <p:cNvSpPr>
            <a:spLocks noGrp="1"/>
          </p:cNvSpPr>
          <p:nvPr>
            <p:ph idx="1"/>
          </p:nvPr>
        </p:nvSpPr>
        <p:spPr>
          <a:xfrm>
            <a:off x="5357700" y="1500384"/>
            <a:ext cx="6569257" cy="5072693"/>
          </a:xfrm>
        </p:spPr>
        <p:txBody>
          <a:bodyPr anchor="t">
            <a:normAutofit/>
          </a:bodyPr>
          <a:lstStyle/>
          <a:p>
            <a:pPr marL="0" indent="0">
              <a:buNone/>
            </a:pPr>
            <a:r>
              <a:rPr lang="en-GB" dirty="0"/>
              <a:t>The most common leadership challenges to face in any situation are:</a:t>
            </a:r>
          </a:p>
          <a:p>
            <a:pPr>
              <a:buFontTx/>
              <a:buChar char="-"/>
            </a:pPr>
            <a:r>
              <a:rPr lang="en-GB" b="1" dirty="0"/>
              <a:t>Managing responsibilities </a:t>
            </a:r>
          </a:p>
          <a:p>
            <a:pPr>
              <a:buFontTx/>
              <a:buChar char="-"/>
            </a:pPr>
            <a:r>
              <a:rPr lang="en-GB" b="1" dirty="0"/>
              <a:t>Delivering difficult </a:t>
            </a:r>
          </a:p>
          <a:p>
            <a:pPr>
              <a:buFontTx/>
              <a:buChar char="-"/>
            </a:pPr>
            <a:r>
              <a:rPr lang="en-GB" b="1" dirty="0"/>
              <a:t>Motivating team members</a:t>
            </a:r>
          </a:p>
          <a:p>
            <a:pPr>
              <a:buFontTx/>
              <a:buChar char="-"/>
            </a:pPr>
            <a:r>
              <a:rPr lang="en-GB" b="1" dirty="0"/>
              <a:t>Communicating effectively</a:t>
            </a:r>
          </a:p>
          <a:p>
            <a:pPr marL="0" indent="0">
              <a:buNone/>
            </a:pPr>
            <a:endParaRPr lang="en-GB" dirty="0"/>
          </a:p>
        </p:txBody>
      </p:sp>
      <p:sp>
        <p:nvSpPr>
          <p:cNvPr id="31" name="Freeform: Shape 30">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6333791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48B178-1784-F410-8419-18C3AA47367B}"/>
              </a:ext>
            </a:extLst>
          </p:cNvPr>
          <p:cNvSpPr>
            <a:spLocks noGrp="1"/>
          </p:cNvSpPr>
          <p:nvPr>
            <p:ph type="title"/>
          </p:nvPr>
        </p:nvSpPr>
        <p:spPr>
          <a:xfrm>
            <a:off x="1389278" y="1233241"/>
            <a:ext cx="3240506" cy="4064628"/>
          </a:xfrm>
        </p:spPr>
        <p:txBody>
          <a:bodyPr>
            <a:normAutofit/>
          </a:bodyPr>
          <a:lstStyle/>
          <a:p>
            <a:pPr algn="ctr"/>
            <a:r>
              <a:rPr lang="en-GB" dirty="0">
                <a:solidFill>
                  <a:srgbClr val="FFFFFF"/>
                </a:solidFill>
              </a:rPr>
              <a:t>Challenges of Leadership in terms of Jack Welch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778BA28-61B1-9D51-9FA5-58ECFD967CD4}"/>
              </a:ext>
            </a:extLst>
          </p:cNvPr>
          <p:cNvSpPr>
            <a:spLocks noGrp="1"/>
          </p:cNvSpPr>
          <p:nvPr>
            <p:ph idx="1"/>
          </p:nvPr>
        </p:nvSpPr>
        <p:spPr>
          <a:xfrm>
            <a:off x="5459896" y="1099930"/>
            <a:ext cx="6427304" cy="5367130"/>
          </a:xfrm>
        </p:spPr>
        <p:txBody>
          <a:bodyPr anchor="t">
            <a:normAutofit/>
          </a:bodyPr>
          <a:lstStyle/>
          <a:p>
            <a:pPr marL="0" indent="0">
              <a:buNone/>
            </a:pPr>
            <a:r>
              <a:rPr lang="en-GB" b="1" dirty="0"/>
              <a:t>Some challenges in terms of Welch are as follows:</a:t>
            </a:r>
          </a:p>
          <a:p>
            <a:pPr>
              <a:buFontTx/>
              <a:buChar char="-"/>
            </a:pPr>
            <a:r>
              <a:rPr lang="en-GB" dirty="0"/>
              <a:t>Change according to implementation</a:t>
            </a:r>
          </a:p>
          <a:p>
            <a:pPr>
              <a:buFontTx/>
              <a:buChar char="-"/>
            </a:pPr>
            <a:r>
              <a:rPr lang="en-GB" dirty="0"/>
              <a:t>Focus maintaining</a:t>
            </a:r>
          </a:p>
          <a:p>
            <a:pPr>
              <a:buFontTx/>
              <a:buChar char="-"/>
            </a:pPr>
            <a:r>
              <a:rPr lang="en-GB" dirty="0"/>
              <a:t>Winning culture building</a:t>
            </a:r>
          </a:p>
          <a:p>
            <a:pPr>
              <a:buFontTx/>
              <a:buChar char="-"/>
            </a:pPr>
            <a:r>
              <a:rPr lang="en-GB" dirty="0"/>
              <a:t>Balancing long-term and short-term</a:t>
            </a:r>
          </a:p>
          <a:p>
            <a:pPr>
              <a:buFontTx/>
              <a:buChar char="-"/>
            </a:pPr>
            <a:r>
              <a:rPr lang="en-GB" dirty="0"/>
              <a:t>Reputation Managing</a:t>
            </a:r>
          </a:p>
          <a:p>
            <a:pPr marL="0" indent="0">
              <a:buNone/>
            </a:pPr>
            <a:endParaRPr lang="en-GB" dirty="0"/>
          </a:p>
          <a:p>
            <a:pPr>
              <a:buFontTx/>
              <a:buChar char="-"/>
            </a:pPr>
            <a:endParaRPr lang="en-GB" dirty="0"/>
          </a:p>
          <a:p>
            <a:pPr>
              <a:buFontTx/>
              <a:buChar char="-"/>
            </a:pPr>
            <a:endParaRPr lang="en-GB" dirty="0"/>
          </a:p>
          <a:p>
            <a:pPr marL="0" indent="0">
              <a:buNone/>
            </a:pP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4460686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93265D-D286-13F4-AA05-99F98DE8B873}"/>
              </a:ext>
            </a:extLst>
          </p:cNvPr>
          <p:cNvSpPr>
            <a:spLocks noGrp="1"/>
          </p:cNvSpPr>
          <p:nvPr>
            <p:ph type="title"/>
          </p:nvPr>
        </p:nvSpPr>
        <p:spPr>
          <a:xfrm>
            <a:off x="1171074" y="1396686"/>
            <a:ext cx="3240506" cy="4064628"/>
          </a:xfrm>
        </p:spPr>
        <p:txBody>
          <a:bodyPr>
            <a:normAutofit/>
          </a:bodyPr>
          <a:lstStyle/>
          <a:p>
            <a:pPr algn="ctr"/>
            <a:r>
              <a:rPr lang="en-GB" b="1" dirty="0">
                <a:solidFill>
                  <a:srgbClr val="FFFFFF"/>
                </a:solidFill>
              </a:rPr>
              <a:t>Theoretical perspectives: Leadership </a:t>
            </a:r>
            <a:r>
              <a:rPr lang="en-GB" sz="3600" dirty="0">
                <a:solidFill>
                  <a:srgbClr val="FFFFFF"/>
                </a:solidFill>
              </a:rPr>
              <a:t>(Pavel </a:t>
            </a:r>
            <a:r>
              <a:rPr lang="en-GB" sz="3600" dirty="0" err="1">
                <a:solidFill>
                  <a:srgbClr val="FFFFFF"/>
                </a:solidFill>
              </a:rPr>
              <a:t>Bodushki</a:t>
            </a:r>
            <a:r>
              <a:rPr lang="en-GB" sz="3600" dirty="0">
                <a:solidFill>
                  <a:srgbClr val="FFFFFF"/>
                </a:solidFill>
              </a:rPr>
              <a:t>)</a:t>
            </a:r>
          </a:p>
        </p:txBody>
      </p:sp>
      <p:sp>
        <p:nvSpPr>
          <p:cNvPr id="15"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94B71E-D6B9-6EA7-9DB2-1392EA03026D}"/>
              </a:ext>
            </a:extLst>
          </p:cNvPr>
          <p:cNvSpPr>
            <a:spLocks noGrp="1"/>
          </p:cNvSpPr>
          <p:nvPr>
            <p:ph idx="1"/>
          </p:nvPr>
        </p:nvSpPr>
        <p:spPr>
          <a:xfrm>
            <a:off x="5109127" y="395780"/>
            <a:ext cx="6878434" cy="6283799"/>
          </a:xfrm>
        </p:spPr>
        <p:txBody>
          <a:bodyPr>
            <a:normAutofit/>
          </a:bodyPr>
          <a:lstStyle/>
          <a:p>
            <a:r>
              <a:rPr lang="en-GB" b="1" dirty="0">
                <a:latin typeface="Times New Roman" panose="02020603050405020304" pitchFamily="18" charset="0"/>
                <a:cs typeface="Times New Roman" panose="02020603050405020304" pitchFamily="18" charset="0"/>
              </a:rPr>
              <a:t>Definition</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The action of leading a group of people or an organisation. </a:t>
            </a:r>
          </a:p>
          <a:p>
            <a:r>
              <a:rPr lang="en-GB" b="1" dirty="0">
                <a:latin typeface="Times New Roman" panose="02020603050405020304" pitchFamily="18" charset="0"/>
                <a:cs typeface="Times New Roman" panose="02020603050405020304" pitchFamily="18" charset="0"/>
              </a:rPr>
              <a:t>Key traits of leaders</a:t>
            </a:r>
            <a:r>
              <a:rPr lang="en-GB" dirty="0">
                <a:latin typeface="Times New Roman" panose="02020603050405020304" pitchFamily="18" charset="0"/>
                <a:cs typeface="Times New Roman" panose="02020603050405020304" pitchFamily="18" charset="0"/>
              </a:rPr>
              <a:t>: integrity, self-awareness, courage, respect, empathy, creativity, resourcefulness, and many others. </a:t>
            </a:r>
          </a:p>
          <a:p>
            <a:r>
              <a:rPr lang="en-GB" b="1" dirty="0">
                <a:latin typeface="Times New Roman" panose="02020603050405020304" pitchFamily="18" charset="0"/>
                <a:cs typeface="Times New Roman" panose="02020603050405020304" pitchFamily="18" charset="0"/>
              </a:rPr>
              <a:t>Key leadership roles</a:t>
            </a:r>
            <a:r>
              <a:rPr lang="en-GB" dirty="0">
                <a:latin typeface="Times New Roman" panose="02020603050405020304" pitchFamily="18" charset="0"/>
                <a:cs typeface="Times New Roman" panose="02020603050405020304" pitchFamily="18" charset="0"/>
              </a:rPr>
              <a:t>:</a:t>
            </a:r>
          </a:p>
          <a:p>
            <a:pPr marL="0" indent="0">
              <a:buNone/>
            </a:pPr>
            <a:r>
              <a:rPr lang="en-GB" dirty="0">
                <a:latin typeface="Times New Roman" panose="02020603050405020304" pitchFamily="18" charset="0"/>
                <a:cs typeface="Times New Roman" panose="02020603050405020304" pitchFamily="18" charset="0"/>
              </a:rPr>
              <a:t>- Sets an inspiring vision to motivate employees to follow.</a:t>
            </a:r>
          </a:p>
          <a:p>
            <a:pPr marL="0" indent="0">
              <a:buNone/>
            </a:pPr>
            <a:r>
              <a:rPr lang="en-GB" dirty="0">
                <a:latin typeface="Times New Roman" panose="02020603050405020304" pitchFamily="18" charset="0"/>
                <a:cs typeface="Times New Roman" panose="02020603050405020304" pitchFamily="18" charset="0"/>
              </a:rPr>
              <a:t>- Determines strategic goals.</a:t>
            </a:r>
          </a:p>
          <a:p>
            <a:pPr marL="0" indent="0">
              <a:buNone/>
            </a:pPr>
            <a:r>
              <a:rPr lang="en-GB" dirty="0">
                <a:latin typeface="Times New Roman" panose="02020603050405020304" pitchFamily="18" charset="0"/>
                <a:cs typeface="Times New Roman" panose="02020603050405020304" pitchFamily="18" charset="0"/>
              </a:rPr>
              <a:t>- Teamwork skills, people orientation, and effective communication.</a:t>
            </a:r>
          </a:p>
          <a:p>
            <a:pPr marL="0" indent="0">
              <a:buNone/>
            </a:pPr>
            <a:r>
              <a:rPr lang="en-GB" dirty="0">
                <a:latin typeface="Times New Roman" panose="02020603050405020304" pitchFamily="18" charset="0"/>
                <a:cs typeface="Times New Roman" panose="02020603050405020304" pitchFamily="18" charset="0"/>
              </a:rPr>
              <a:t>- Empowers others and serves as a role model.</a:t>
            </a:r>
          </a:p>
          <a:p>
            <a:pPr marL="0" indent="0">
              <a:buNone/>
            </a:pPr>
            <a:r>
              <a:rPr lang="en-GB" dirty="0">
                <a:latin typeface="Times New Roman" panose="02020603050405020304" pitchFamily="18" charset="0"/>
                <a:cs typeface="Times New Roman" panose="02020603050405020304" pitchFamily="18" charset="0"/>
              </a:rPr>
              <a:t>- Provides support and assistance if necessary. </a:t>
            </a:r>
          </a:p>
          <a:p>
            <a:endParaRPr lang="en-GB" sz="1500" dirty="0"/>
          </a:p>
          <a:p>
            <a:endParaRPr lang="en-GB" sz="1500" dirty="0"/>
          </a:p>
          <a:p>
            <a:endParaRPr lang="en-GB" sz="1500" dirty="0"/>
          </a:p>
        </p:txBody>
      </p:sp>
    </p:spTree>
    <p:extLst>
      <p:ext uri="{BB962C8B-B14F-4D97-AF65-F5344CB8AC3E}">
        <p14:creationId xmlns:p14="http://schemas.microsoft.com/office/powerpoint/2010/main" val="3175244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FC9AE17F-CACB-FFED-77E3-FA768655CDEF}"/>
              </a:ext>
            </a:extLst>
          </p:cNvPr>
          <p:cNvPicPr>
            <a:picLocks noChangeAspect="1"/>
          </p:cNvPicPr>
          <p:nvPr/>
        </p:nvPicPr>
        <p:blipFill rotWithShape="1">
          <a:blip r:embed="rId3"/>
          <a:srcRect l="14383" r="14151" b="-1"/>
          <a:stretch/>
        </p:blipFill>
        <p:spPr>
          <a:xfrm>
            <a:off x="-818495" y="0"/>
            <a:ext cx="5847696" cy="7278129"/>
          </a:xfrm>
          <a:prstGeom prst="rect">
            <a:avLst/>
          </a:prstGeom>
        </p:spPr>
      </p:pic>
      <p:sp>
        <p:nvSpPr>
          <p:cNvPr id="18" name="Freeform: Shape 17">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2271F2B-0D7B-1BE0-7474-55F5D1AF0B10}"/>
              </a:ext>
            </a:extLst>
          </p:cNvPr>
          <p:cNvSpPr>
            <a:spLocks noGrp="1"/>
          </p:cNvSpPr>
          <p:nvPr>
            <p:ph type="title"/>
          </p:nvPr>
        </p:nvSpPr>
        <p:spPr>
          <a:xfrm>
            <a:off x="5759354" y="200722"/>
            <a:ext cx="5726402" cy="1538539"/>
          </a:xfrm>
        </p:spPr>
        <p:txBody>
          <a:bodyPr anchor="b">
            <a:normAutofit fontScale="90000"/>
          </a:bodyPr>
          <a:lstStyle/>
          <a:p>
            <a:pPr algn="ctr"/>
            <a:r>
              <a:rPr lang="en-GB" sz="3800" b="1" dirty="0">
                <a:solidFill>
                  <a:srgbClr val="FFFFFF"/>
                </a:solidFill>
              </a:rPr>
              <a:t>Theoretical perspectives: Management </a:t>
            </a:r>
            <a:br>
              <a:rPr lang="en-GB" sz="3800" b="1" dirty="0">
                <a:solidFill>
                  <a:srgbClr val="FFFFFF"/>
                </a:solidFill>
              </a:rPr>
            </a:br>
            <a:r>
              <a:rPr lang="en-GB" sz="3800" dirty="0">
                <a:solidFill>
                  <a:srgbClr val="FFFFFF"/>
                </a:solidFill>
              </a:rPr>
              <a:t>(Pavel </a:t>
            </a:r>
            <a:r>
              <a:rPr lang="en-GB" sz="3800" dirty="0" err="1">
                <a:solidFill>
                  <a:srgbClr val="FFFFFF"/>
                </a:solidFill>
              </a:rPr>
              <a:t>Bodushki</a:t>
            </a:r>
            <a:r>
              <a:rPr lang="en-GB" sz="3800" dirty="0">
                <a:solidFill>
                  <a:srgbClr val="FFFFFF"/>
                </a:solidFill>
              </a:rPr>
              <a:t>)</a:t>
            </a:r>
            <a:endParaRPr lang="en-GB" sz="3800" b="1" dirty="0">
              <a:solidFill>
                <a:srgbClr val="FFFFFF"/>
              </a:solidFill>
            </a:endParaRPr>
          </a:p>
        </p:txBody>
      </p:sp>
      <p:sp>
        <p:nvSpPr>
          <p:cNvPr id="20"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2ACAAF-994E-651F-040F-855011DACAD1}"/>
              </a:ext>
            </a:extLst>
          </p:cNvPr>
          <p:cNvSpPr>
            <a:spLocks noGrp="1"/>
          </p:cNvSpPr>
          <p:nvPr>
            <p:ph idx="1"/>
          </p:nvPr>
        </p:nvSpPr>
        <p:spPr>
          <a:xfrm>
            <a:off x="5029200" y="2688844"/>
            <a:ext cx="7069873" cy="3968434"/>
          </a:xfrm>
        </p:spPr>
        <p:txBody>
          <a:bodyPr anchor="t">
            <a:normAutofit/>
          </a:bodyPr>
          <a:lstStyle/>
          <a:p>
            <a:r>
              <a:rPr lang="en-GB" sz="2000" b="1" dirty="0">
                <a:latin typeface="Times New Roman" panose="02020603050405020304" pitchFamily="18" charset="0"/>
                <a:cs typeface="Times New Roman" panose="02020603050405020304" pitchFamily="18" charset="0"/>
              </a:rPr>
              <a:t>Definition: </a:t>
            </a:r>
            <a:r>
              <a:rPr lang="en-GB" sz="2000" b="1" i="1" dirty="0">
                <a:latin typeface="Times New Roman" panose="02020603050405020304" pitchFamily="18" charset="0"/>
                <a:cs typeface="Times New Roman" panose="02020603050405020304" pitchFamily="18" charset="0"/>
              </a:rPr>
              <a:t>The </a:t>
            </a:r>
            <a:r>
              <a:rPr lang="en-US" sz="2000" b="1" i="1" dirty="0">
                <a:latin typeface="Times New Roman" panose="02020603050405020304" pitchFamily="18" charset="0"/>
                <a:cs typeface="Times New Roman" panose="02020603050405020304" pitchFamily="18" charset="0"/>
              </a:rPr>
              <a:t>coordination and administration of tasks to achieve a goal.</a:t>
            </a:r>
            <a:endParaRPr lang="en-GB" sz="2000" b="1" dirty="0">
              <a:latin typeface="Times New Roman" panose="02020603050405020304" pitchFamily="18" charset="0"/>
              <a:cs typeface="Times New Roman" panose="02020603050405020304" pitchFamily="18" charset="0"/>
            </a:endParaRPr>
          </a:p>
          <a:p>
            <a:r>
              <a:rPr lang="en-GB" sz="2000" b="1" u="sng" dirty="0">
                <a:latin typeface="Times New Roman" panose="02020603050405020304" pitchFamily="18" charset="0"/>
                <a:cs typeface="Times New Roman" panose="02020603050405020304" pitchFamily="18" charset="0"/>
              </a:rPr>
              <a:t>Key roles</a:t>
            </a:r>
            <a:r>
              <a:rPr lang="en-GB" sz="2000" b="1" dirty="0">
                <a:latin typeface="Times New Roman" panose="02020603050405020304" pitchFamily="18" charset="0"/>
                <a:cs typeface="Times New Roman" panose="02020603050405020304" pitchFamily="18" charset="0"/>
              </a:rPr>
              <a:t>:</a:t>
            </a:r>
          </a:p>
          <a:p>
            <a:pPr marL="0" indent="0">
              <a:buNone/>
            </a:pPr>
            <a:r>
              <a:rPr lang="en-GB" sz="2000" b="1" dirty="0">
                <a:latin typeface="Times New Roman" panose="02020603050405020304" pitchFamily="18" charset="0"/>
                <a:cs typeface="Times New Roman" panose="02020603050405020304" pitchFamily="18" charset="0"/>
              </a:rPr>
              <a:t>- Rules by orders</a:t>
            </a:r>
          </a:p>
          <a:p>
            <a:pPr marL="0" indent="0">
              <a:buNone/>
            </a:pPr>
            <a:r>
              <a:rPr lang="en-GB" sz="2000" b="1" dirty="0">
                <a:latin typeface="Times New Roman" panose="02020603050405020304" pitchFamily="18" charset="0"/>
                <a:cs typeface="Times New Roman" panose="02020603050405020304" pitchFamily="18" charset="0"/>
              </a:rPr>
              <a:t>- Responsibilities for timetables and meeting performance targets</a:t>
            </a:r>
          </a:p>
          <a:p>
            <a:pPr marL="0" indent="0">
              <a:buNone/>
            </a:pPr>
            <a:r>
              <a:rPr lang="en-GB" sz="2000" b="1" dirty="0">
                <a:latin typeface="Times New Roman" panose="02020603050405020304" pitchFamily="18" charset="0"/>
                <a:cs typeface="Times New Roman" panose="02020603050405020304" pitchFamily="18" charset="0"/>
              </a:rPr>
              <a:t>- Allocates resources in the best way</a:t>
            </a:r>
          </a:p>
          <a:p>
            <a:pPr marL="0" indent="0">
              <a:buNone/>
            </a:pPr>
            <a:r>
              <a:rPr lang="en-GB" sz="2000" b="1" dirty="0">
                <a:latin typeface="Times New Roman" panose="02020603050405020304" pitchFamily="18" charset="0"/>
                <a:cs typeface="Times New Roman" panose="02020603050405020304" pitchFamily="18" charset="0"/>
              </a:rPr>
              <a:t>- Influences employees with positive and negative stimuli</a:t>
            </a:r>
          </a:p>
          <a:p>
            <a:pPr marL="0" indent="0">
              <a:buNone/>
            </a:pPr>
            <a:r>
              <a:rPr lang="en-GB" sz="2000" b="1" dirty="0">
                <a:latin typeface="Times New Roman" panose="02020603050405020304" pitchFamily="18" charset="0"/>
                <a:cs typeface="Times New Roman" panose="02020603050405020304" pitchFamily="18" charset="0"/>
              </a:rPr>
              <a:t>- Risk avoidance and seeking efficiency</a:t>
            </a:r>
          </a:p>
        </p:txBody>
      </p:sp>
    </p:spTree>
    <p:extLst>
      <p:ext uri="{BB962C8B-B14F-4D97-AF65-F5344CB8AC3E}">
        <p14:creationId xmlns:p14="http://schemas.microsoft.com/office/powerpoint/2010/main" val="14210922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694D4D40-4808-11AF-0C41-F38AAFAC8C61}"/>
              </a:ext>
            </a:extLst>
          </p:cNvPr>
          <p:cNvPicPr>
            <a:picLocks noGrp="1" noChangeAspect="1"/>
          </p:cNvPicPr>
          <p:nvPr>
            <p:ph sz="half" idx="2"/>
          </p:nvPr>
        </p:nvPicPr>
        <p:blipFill>
          <a:blip r:embed="rId3"/>
          <a:stretch>
            <a:fillRect/>
          </a:stretch>
        </p:blipFill>
        <p:spPr>
          <a:xfrm>
            <a:off x="764988" y="1816106"/>
            <a:ext cx="3368969" cy="3225787"/>
          </a:xfrm>
          <a:prstGeom prst="rect">
            <a:avLst/>
          </a:prstGeom>
        </p:spPr>
      </p:pic>
      <p:sp>
        <p:nvSpPr>
          <p:cNvPr id="31" name="Freeform: Shape 25">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86A2F-14A4-F240-3067-1C2B63660C69}"/>
              </a:ext>
            </a:extLst>
          </p:cNvPr>
          <p:cNvSpPr>
            <a:spLocks noGrp="1"/>
          </p:cNvSpPr>
          <p:nvPr>
            <p:ph type="title"/>
          </p:nvPr>
        </p:nvSpPr>
        <p:spPr>
          <a:xfrm>
            <a:off x="5759354" y="457201"/>
            <a:ext cx="5337270" cy="1212601"/>
          </a:xfrm>
        </p:spPr>
        <p:txBody>
          <a:bodyPr vert="horz" lIns="91440" tIns="45720" rIns="91440" bIns="45720" rtlCol="0" anchor="b">
            <a:normAutofit fontScale="90000"/>
          </a:bodyPr>
          <a:lstStyle/>
          <a:p>
            <a:pPr algn="ctr"/>
            <a:r>
              <a:rPr lang="en-US" sz="4200" b="1" kern="1200" dirty="0">
                <a:solidFill>
                  <a:srgbClr val="FFFFFF"/>
                </a:solidFill>
                <a:latin typeface="+mj-lt"/>
                <a:ea typeface="+mj-ea"/>
                <a:cs typeface="+mj-cs"/>
              </a:rPr>
              <a:t>Theoretical perspectives </a:t>
            </a:r>
            <a:r>
              <a:rPr lang="en-US" sz="4200" kern="1200" dirty="0">
                <a:solidFill>
                  <a:srgbClr val="FFFFFF"/>
                </a:solidFill>
                <a:latin typeface="+mj-lt"/>
                <a:ea typeface="+mj-ea"/>
                <a:cs typeface="+mj-cs"/>
              </a:rPr>
              <a:t>(Pavel </a:t>
            </a:r>
            <a:r>
              <a:rPr lang="en-US" sz="4200" kern="1200" dirty="0" err="1">
                <a:solidFill>
                  <a:srgbClr val="FFFFFF"/>
                </a:solidFill>
                <a:latin typeface="+mj-lt"/>
                <a:ea typeface="+mj-ea"/>
                <a:cs typeface="+mj-cs"/>
              </a:rPr>
              <a:t>Bodushki</a:t>
            </a:r>
            <a:r>
              <a:rPr lang="en-US" sz="4200" kern="1200" dirty="0">
                <a:solidFill>
                  <a:srgbClr val="FFFFFF"/>
                </a:solidFill>
                <a:latin typeface="+mj-lt"/>
                <a:ea typeface="+mj-ea"/>
                <a:cs typeface="+mj-cs"/>
              </a:rPr>
              <a:t>)</a:t>
            </a:r>
            <a:endParaRPr lang="en-US" sz="4200" b="1" kern="1200" dirty="0">
              <a:solidFill>
                <a:srgbClr val="FFFFFF"/>
              </a:solidFill>
              <a:latin typeface="+mj-lt"/>
              <a:ea typeface="+mj-ea"/>
              <a:cs typeface="+mj-cs"/>
            </a:endParaRPr>
          </a:p>
        </p:txBody>
      </p:sp>
      <p:sp>
        <p:nvSpPr>
          <p:cNvPr id="32"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2">
            <a:extLst>
              <a:ext uri="{FF2B5EF4-FFF2-40B4-BE49-F238E27FC236}">
                <a16:creationId xmlns:a16="http://schemas.microsoft.com/office/drawing/2014/main" id="{71BD15FE-57F4-DFA8-BB5C-FB7068ADDA78}"/>
              </a:ext>
            </a:extLst>
          </p:cNvPr>
          <p:cNvGraphicFramePr>
            <a:graphicFrameLocks noGrp="1"/>
          </p:cNvGraphicFramePr>
          <p:nvPr>
            <p:ph sz="half" idx="1"/>
            <p:extLst>
              <p:ext uri="{D42A27DB-BD31-4B8C-83A1-F6EECF244321}">
                <p14:modId xmlns:p14="http://schemas.microsoft.com/office/powerpoint/2010/main" val="399778236"/>
              </p:ext>
            </p:extLst>
          </p:nvPr>
        </p:nvGraphicFramePr>
        <p:xfrm>
          <a:off x="5759354" y="1958600"/>
          <a:ext cx="5461095" cy="47472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2208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932E7-5302-AC35-7DE3-654111DCDAA6}"/>
              </a:ext>
            </a:extLst>
          </p:cNvPr>
          <p:cNvSpPr>
            <a:spLocks noGrp="1"/>
          </p:cNvSpPr>
          <p:nvPr>
            <p:ph type="title"/>
          </p:nvPr>
        </p:nvSpPr>
        <p:spPr>
          <a:xfrm>
            <a:off x="572493" y="238539"/>
            <a:ext cx="11047013" cy="1036769"/>
          </a:xfrm>
        </p:spPr>
        <p:txBody>
          <a:bodyPr anchor="b">
            <a:normAutofit/>
          </a:bodyPr>
          <a:lstStyle/>
          <a:p>
            <a:pPr algn="ctr"/>
            <a:r>
              <a:rPr lang="en-GB" sz="5400" b="1" dirty="0">
                <a:solidFill>
                  <a:schemeClr val="accent2"/>
                </a:solidFill>
              </a:rPr>
              <a:t>Conclusion</a:t>
            </a:r>
          </a:p>
        </p:txBody>
      </p:sp>
      <p:sp>
        <p:nvSpPr>
          <p:cNvPr id="1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3930C0A-36BC-4632-CB3C-B28060FE32F9}"/>
              </a:ext>
            </a:extLst>
          </p:cNvPr>
          <p:cNvPicPr>
            <a:picLocks noChangeAspect="1"/>
          </p:cNvPicPr>
          <p:nvPr/>
        </p:nvPicPr>
        <p:blipFill rotWithShape="1">
          <a:blip r:embed="rId3"/>
          <a:srcRect l="41596" r="5384" b="1"/>
          <a:stretch/>
        </p:blipFill>
        <p:spPr>
          <a:xfrm>
            <a:off x="0" y="1886771"/>
            <a:ext cx="4744278" cy="495294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6" name="Content Placeholder 5">
            <a:extLst>
              <a:ext uri="{FF2B5EF4-FFF2-40B4-BE49-F238E27FC236}">
                <a16:creationId xmlns:a16="http://schemas.microsoft.com/office/drawing/2014/main" id="{74AAAF80-ACA6-6628-888A-A06507F29A1B}"/>
              </a:ext>
            </a:extLst>
          </p:cNvPr>
          <p:cNvSpPr>
            <a:spLocks noGrp="1"/>
          </p:cNvSpPr>
          <p:nvPr>
            <p:ph idx="1"/>
          </p:nvPr>
        </p:nvSpPr>
        <p:spPr>
          <a:xfrm>
            <a:off x="4905954" y="2064159"/>
            <a:ext cx="7166775" cy="4702399"/>
          </a:xfrm>
        </p:spPr>
        <p:txBody>
          <a:bodyPr anchor="t">
            <a:normAutofit lnSpcReduction="10000"/>
          </a:bodyPr>
          <a:lstStyle/>
          <a:p>
            <a:pPr marL="0" indent="0">
              <a:buNone/>
            </a:pPr>
            <a:r>
              <a:rPr lang="en-GB" sz="2000" dirty="0"/>
              <a:t>- </a:t>
            </a:r>
            <a:r>
              <a:rPr lang="en-GB" sz="2400" dirty="0"/>
              <a:t>The presentation mentioned the aspects that show leadership is an award that gives direction; encouragement, appreciation and develop others’ quality and results. </a:t>
            </a:r>
          </a:p>
          <a:p>
            <a:pPr>
              <a:buFontTx/>
              <a:buChar char="-"/>
            </a:pPr>
            <a:r>
              <a:rPr lang="en-GB" sz="2400" dirty="0"/>
              <a:t>The presentation also mentions the challenges and limitations in terms of  Jack Welch’s approach to leadership</a:t>
            </a:r>
          </a:p>
          <a:p>
            <a:pPr>
              <a:buFontTx/>
              <a:buChar char="-"/>
            </a:pPr>
            <a:r>
              <a:rPr lang="en-GB" sz="2400" dirty="0"/>
              <a:t>Encouragement, motivation, college compassion, and humanity are some of the most important ingredients of modern leadership. </a:t>
            </a:r>
          </a:p>
          <a:p>
            <a:pPr>
              <a:buFontTx/>
              <a:buChar char="-"/>
            </a:pPr>
            <a:r>
              <a:rPr lang="en-GB" sz="2400" dirty="0"/>
              <a:t>Visionary approach of the leader is an essential element. </a:t>
            </a:r>
          </a:p>
          <a:p>
            <a:pPr>
              <a:buFontTx/>
              <a:buChar char="-"/>
            </a:pPr>
            <a:r>
              <a:rPr lang="en-GB" sz="2400" dirty="0"/>
              <a:t>The combination of transformational and visionary leadership approaches can be helpful for Jack Welch.</a:t>
            </a:r>
          </a:p>
          <a:p>
            <a:pPr>
              <a:buFontTx/>
              <a:buChar char="-"/>
            </a:pPr>
            <a:endParaRPr lang="en-GB" sz="2000" dirty="0"/>
          </a:p>
          <a:p>
            <a:pPr marL="0" indent="0">
              <a:buNone/>
            </a:pPr>
            <a:endParaRPr lang="en-GB" sz="2000" dirty="0"/>
          </a:p>
        </p:txBody>
      </p:sp>
    </p:spTree>
    <p:extLst>
      <p:ext uri="{BB962C8B-B14F-4D97-AF65-F5344CB8AC3E}">
        <p14:creationId xmlns:p14="http://schemas.microsoft.com/office/powerpoint/2010/main" val="34341668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E90C7E-D8C4-65CA-0F18-521D853A34FE}"/>
              </a:ext>
            </a:extLst>
          </p:cNvPr>
          <p:cNvSpPr>
            <a:spLocks noGrp="1"/>
          </p:cNvSpPr>
          <p:nvPr>
            <p:ph type="title"/>
          </p:nvPr>
        </p:nvSpPr>
        <p:spPr>
          <a:xfrm>
            <a:off x="838200" y="1"/>
            <a:ext cx="10515600" cy="728869"/>
          </a:xfrm>
        </p:spPr>
        <p:txBody>
          <a:bodyPr>
            <a:normAutofit/>
          </a:bodyPr>
          <a:lstStyle/>
          <a:p>
            <a:pPr algn="ctr"/>
            <a:r>
              <a:rPr lang="en-GB" b="1" dirty="0">
                <a:solidFill>
                  <a:schemeClr val="accent2"/>
                </a:solidFill>
              </a:rPr>
              <a:t>References </a:t>
            </a:r>
          </a:p>
        </p:txBody>
      </p:sp>
      <p:sp>
        <p:nvSpPr>
          <p:cNvPr id="6" name="Content Placeholder 5">
            <a:extLst>
              <a:ext uri="{FF2B5EF4-FFF2-40B4-BE49-F238E27FC236}">
                <a16:creationId xmlns:a16="http://schemas.microsoft.com/office/drawing/2014/main" id="{61A5658E-DF33-64DD-0760-98549EDE6EB6}"/>
              </a:ext>
            </a:extLst>
          </p:cNvPr>
          <p:cNvSpPr>
            <a:spLocks noGrp="1"/>
          </p:cNvSpPr>
          <p:nvPr>
            <p:ph idx="1"/>
          </p:nvPr>
        </p:nvSpPr>
        <p:spPr>
          <a:xfrm>
            <a:off x="159026" y="569843"/>
            <a:ext cx="11873948" cy="6288157"/>
          </a:xfrm>
        </p:spPr>
        <p:txBody>
          <a:bodyPr>
            <a:noAutofit/>
          </a:bodyPr>
          <a:lstStyle/>
          <a:p>
            <a:r>
              <a:rPr lang="en-GB" sz="1200" b="1" dirty="0"/>
              <a:t>Ali, A.M (2023).Traits of Leadership</a:t>
            </a:r>
          </a:p>
          <a:p>
            <a:r>
              <a:rPr lang="en-GB" sz="1200" b="1" dirty="0"/>
              <a:t>Bass B (1985</a:t>
            </a:r>
            <a:r>
              <a:rPr lang="en-GB" sz="1200" b="1" i="1" dirty="0"/>
              <a:t>). Leadership and Performance Beyond Expectations</a:t>
            </a:r>
            <a:r>
              <a:rPr lang="en-GB" sz="1200" b="1" dirty="0"/>
              <a:t>, Free Press</a:t>
            </a:r>
          </a:p>
          <a:p>
            <a:r>
              <a:rPr lang="en-GB" sz="1200" b="1" dirty="0"/>
              <a:t>Burns, J. M. (2003). </a:t>
            </a:r>
            <a:r>
              <a:rPr lang="en-GB" sz="1200" b="1" i="1" dirty="0"/>
              <a:t>Transforming Leadership</a:t>
            </a:r>
            <a:r>
              <a:rPr lang="en-GB" sz="1200" b="1" dirty="0"/>
              <a:t>: </a:t>
            </a:r>
            <a:r>
              <a:rPr lang="en-GB" sz="1200" b="1" i="1" dirty="0"/>
              <a:t>A New Pursuit of Happiness</a:t>
            </a:r>
            <a:r>
              <a:rPr lang="en-GB" sz="1200" b="1" dirty="0"/>
              <a:t>, New York: Grove Press</a:t>
            </a:r>
          </a:p>
          <a:p>
            <a:r>
              <a:rPr lang="en-GB" sz="1200" b="1" dirty="0"/>
              <a:t>Kagan, J. (2023) Jack Welch: History, accomplishments, FAQ, Investopedia. Available at: https://www.investopedia.com/terms/j/jack-welch.asp (Accessed: 26 July 2023). </a:t>
            </a:r>
          </a:p>
          <a:p>
            <a:r>
              <a:rPr lang="en-GB" sz="1200" b="1" dirty="0" err="1"/>
              <a:t>Karwan</a:t>
            </a:r>
            <a:r>
              <a:rPr lang="en-GB" sz="1200" b="1" dirty="0"/>
              <a:t>, D.H., Hariri, H. and Ridwan, R., (2021). Visionary leadership: what, why, and how. European Union Digital Library.</a:t>
            </a:r>
          </a:p>
          <a:p>
            <a:r>
              <a:rPr lang="en-GB" sz="1200" b="1" dirty="0"/>
              <a:t>Effendy, D.A. and Santiago, F. (2022) The Effect of Leadership Style and Employment Policy on Employee Productivity: A Case Study. Interdisciplinary Social Studies, 2(2), pp.1627-1632.</a:t>
            </a:r>
          </a:p>
          <a:p>
            <a:r>
              <a:rPr lang="en-GB" sz="1200" b="1" dirty="0"/>
              <a:t>Geraghty, T. (2023) </a:t>
            </a:r>
            <a:r>
              <a:rPr lang="en-GB" sz="1200" b="1" i="1" dirty="0">
                <a:effectLst/>
              </a:rPr>
              <a:t>Leadership vs Management</a:t>
            </a:r>
            <a:r>
              <a:rPr lang="en-GB" sz="1200" b="1" i="0" dirty="0">
                <a:effectLst/>
              </a:rPr>
              <a:t>, [online] Available: </a:t>
            </a:r>
            <a:r>
              <a:rPr lang="en-GB" sz="1200" b="1" i="0" dirty="0">
                <a:effectLst/>
                <a:hlinkClick r:id="rId2"/>
              </a:rPr>
              <a:t>https://tomgeraghty.co.uk/index.php/leadership-vs-management/</a:t>
            </a:r>
            <a:r>
              <a:rPr lang="en-GB" sz="1200" b="1" i="0" dirty="0">
                <a:effectLst/>
              </a:rPr>
              <a:t> [Accessed: 30 June 2023]</a:t>
            </a:r>
          </a:p>
          <a:p>
            <a:r>
              <a:rPr lang="en-GB" sz="1200" b="1" i="0" dirty="0">
                <a:effectLst/>
              </a:rPr>
              <a:t>Hargreaves, D.S., </a:t>
            </a:r>
            <a:r>
              <a:rPr lang="en-GB" sz="1200" b="1" i="0" dirty="0" err="1">
                <a:effectLst/>
              </a:rPr>
              <a:t>Lemer</a:t>
            </a:r>
            <a:r>
              <a:rPr lang="en-GB" sz="1200" b="1" i="0" dirty="0">
                <a:effectLst/>
              </a:rPr>
              <a:t>, C., Ewing, C., Cornish, J., Baker, T., Toma, K., Saxena, S., McCulloch, B., McFarlane, L., Welch, J. and Sparrow, E. (2019) Measuring and improving the quality of NHS care for children and young people. Archives of Disease in Childhood, 104(7), pp.618-621.</a:t>
            </a:r>
          </a:p>
          <a:p>
            <a:r>
              <a:rPr lang="en-GB" sz="1200" b="1" dirty="0"/>
              <a:t>Herrity, J. (2023) </a:t>
            </a:r>
            <a:r>
              <a:rPr lang="en-US" sz="1200" b="1" i="1" dirty="0"/>
              <a:t>What Is Management? Definitions, Functions and Styles</a:t>
            </a:r>
            <a:r>
              <a:rPr lang="en-US" sz="1200" b="1" dirty="0"/>
              <a:t>, [online] Available: </a:t>
            </a:r>
            <a:r>
              <a:rPr lang="en-US" sz="1200" b="1" dirty="0">
                <a:hlinkClick r:id="rId3"/>
              </a:rPr>
              <a:t>https://www.indeed.com/career-advice/career-development/what-is-management</a:t>
            </a:r>
            <a:r>
              <a:rPr lang="en-US" sz="1200" b="1" dirty="0"/>
              <a:t> [Accessed: 30 June 2023]</a:t>
            </a:r>
          </a:p>
          <a:p>
            <a:r>
              <a:rPr lang="en-GB" sz="1200" b="1" i="0" dirty="0">
                <a:effectLst/>
              </a:rPr>
              <a:t>Mullins L (2002) </a:t>
            </a:r>
            <a:r>
              <a:rPr lang="en-GB" sz="1200" b="1" i="1" dirty="0">
                <a:effectLst/>
              </a:rPr>
              <a:t>Management and organisational behaviour </a:t>
            </a:r>
            <a:r>
              <a:rPr lang="en-GB" sz="1200" b="1" i="0" dirty="0">
                <a:effectLst/>
              </a:rPr>
              <a:t>(6th Edition), FT: Prentice Hall</a:t>
            </a:r>
          </a:p>
          <a:p>
            <a:r>
              <a:rPr lang="en-GB" sz="1200" b="1" dirty="0"/>
              <a:t>Northouse, P. (2007) </a:t>
            </a:r>
            <a:r>
              <a:rPr lang="en-GB" sz="1200" b="1" i="1" dirty="0"/>
              <a:t>Leadership: Theory and Practice</a:t>
            </a:r>
            <a:r>
              <a:rPr lang="en-GB" sz="1200" b="1" dirty="0"/>
              <a:t>. 4</a:t>
            </a:r>
            <a:r>
              <a:rPr lang="en-GB" sz="1200" b="1" baseline="30000" dirty="0"/>
              <a:t>th</a:t>
            </a:r>
            <a:r>
              <a:rPr lang="en-GB" sz="1200" b="1" dirty="0"/>
              <a:t> edition, SAGE Publications Inc.</a:t>
            </a:r>
          </a:p>
          <a:p>
            <a:r>
              <a:rPr lang="en-US" sz="1200" b="1" i="0" dirty="0">
                <a:effectLst/>
              </a:rPr>
              <a:t>Northouse, P. (2013) Leadership: Theory and Practice. 6th edition, Sage Publications Inc.</a:t>
            </a:r>
          </a:p>
          <a:p>
            <a:pPr>
              <a:lnSpc>
                <a:spcPct val="120000"/>
              </a:lnSpc>
            </a:pPr>
            <a:r>
              <a:rPr lang="en-GB" sz="1200" b="1" i="0" dirty="0">
                <a:effectLst/>
              </a:rPr>
              <a:t>Salas‐</a:t>
            </a:r>
            <a:r>
              <a:rPr lang="en-GB" sz="1200" b="1" i="0" dirty="0" err="1">
                <a:effectLst/>
              </a:rPr>
              <a:t>Vallina</a:t>
            </a:r>
            <a:r>
              <a:rPr lang="en-GB" sz="1200" b="1" i="0" dirty="0">
                <a:effectLst/>
              </a:rPr>
              <a:t>, A., Alegre, J. and López‐</a:t>
            </a:r>
            <a:r>
              <a:rPr lang="en-GB" sz="1200" b="1" i="0" dirty="0" err="1">
                <a:effectLst/>
              </a:rPr>
              <a:t>Cabrales</a:t>
            </a:r>
            <a:r>
              <a:rPr lang="en-GB" sz="1200" b="1" i="0" dirty="0">
                <a:effectLst/>
              </a:rPr>
              <a:t>, Á (2021) The challenge of increasing employees' well‐being and performance: How human resource management practices and engaging leadership work together toward reaching this goal. Human Resource Management, 60(3), pp.333-347.</a:t>
            </a:r>
          </a:p>
          <a:p>
            <a:pPr>
              <a:lnSpc>
                <a:spcPct val="120000"/>
              </a:lnSpc>
            </a:pPr>
            <a:r>
              <a:rPr lang="en-GB" sz="1200" b="1" i="0" dirty="0">
                <a:effectLst/>
              </a:rPr>
              <a:t>Utomo, W.A., </a:t>
            </a:r>
            <a:r>
              <a:rPr lang="en-GB" sz="1200" b="1" i="0" dirty="0" err="1">
                <a:effectLst/>
              </a:rPr>
              <a:t>Udin</a:t>
            </a:r>
            <a:r>
              <a:rPr lang="en-GB" sz="1200" b="1" i="0" dirty="0">
                <a:effectLst/>
              </a:rPr>
              <a:t>, U.D.I.N. and </a:t>
            </a:r>
            <a:r>
              <a:rPr lang="en-GB" sz="1200" b="1" i="0" dirty="0" err="1">
                <a:effectLst/>
              </a:rPr>
              <a:t>Haryono</a:t>
            </a:r>
            <a:r>
              <a:rPr lang="en-GB" sz="1200" b="1" i="0" dirty="0">
                <a:effectLst/>
              </a:rPr>
              <a:t>, S., (2022). Visionary leadership and employee quality in the public service sector. International Journal of Applied Economics, Finance and Accounting, 12(2), pp.31-37.</a:t>
            </a:r>
          </a:p>
          <a:p>
            <a:pPr>
              <a:lnSpc>
                <a:spcPct val="120000"/>
              </a:lnSpc>
            </a:pPr>
            <a:r>
              <a:rPr lang="en-GB" sz="1200" b="1" i="0" dirty="0">
                <a:effectLst/>
              </a:rPr>
              <a:t>Waldman, D. C. and O’Reilly, C. (2019). Leadership for Organizations. 1st edh. California: Sage.</a:t>
            </a:r>
          </a:p>
          <a:p>
            <a:r>
              <a:rPr lang="en-GB" sz="1200" b="1" i="0" dirty="0">
                <a:effectLst/>
              </a:rPr>
              <a:t>Welch, J. (2022) </a:t>
            </a:r>
            <a:r>
              <a:rPr lang="en-GB" sz="1200" b="1" i="0" dirty="0" err="1">
                <a:effectLst/>
              </a:rPr>
              <a:t>MariLou</a:t>
            </a:r>
            <a:r>
              <a:rPr lang="en-GB" sz="1200" b="1" i="0" dirty="0">
                <a:effectLst/>
              </a:rPr>
              <a:t> Prado-</a:t>
            </a:r>
            <a:r>
              <a:rPr lang="en-GB" sz="1200" b="1" i="0" dirty="0" err="1">
                <a:effectLst/>
              </a:rPr>
              <a:t>Inzerillo</a:t>
            </a:r>
            <a:r>
              <a:rPr lang="en-GB" sz="1200" b="1" i="0" dirty="0">
                <a:effectLst/>
              </a:rPr>
              <a:t> and Bertha Ku. Nurse Leadership and Management: Foundations for Effective Administration, p.411.</a:t>
            </a:r>
          </a:p>
          <a:p>
            <a:r>
              <a:rPr lang="en-GB" sz="1200" b="1" i="0" dirty="0">
                <a:effectLst/>
              </a:rPr>
              <a:t>Welch, J. &amp; Byrne, J.A. (2001). Jack: Straight from the gut. Warner Business Books.</a:t>
            </a:r>
          </a:p>
        </p:txBody>
      </p:sp>
    </p:spTree>
    <p:extLst>
      <p:ext uri="{BB962C8B-B14F-4D97-AF65-F5344CB8AC3E}">
        <p14:creationId xmlns:p14="http://schemas.microsoft.com/office/powerpoint/2010/main" val="3843451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7">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Rectangle 19">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21">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92DE2A2-2E2A-D418-7FF0-46FBDF14EC8F}"/>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b="1" kern="1200">
                <a:solidFill>
                  <a:schemeClr val="tx1"/>
                </a:solidFill>
                <a:latin typeface="+mj-lt"/>
                <a:ea typeface="+mj-ea"/>
                <a:cs typeface="+mj-cs"/>
              </a:rPr>
              <a:t>Thank you</a:t>
            </a:r>
          </a:p>
        </p:txBody>
      </p:sp>
      <p:sp>
        <p:nvSpPr>
          <p:cNvPr id="19" name="Arc 23">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Oval 25">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3075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5899</Words>
  <Application>Microsoft Office PowerPoint</Application>
  <PresentationFormat>Widescreen</PresentationFormat>
  <Paragraphs>313</Paragraphs>
  <Slides>25</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Times New Roman</vt:lpstr>
      <vt:lpstr>Office Theme</vt:lpstr>
      <vt:lpstr>Leadership and Management Theory and Practice LCBB6003</vt:lpstr>
      <vt:lpstr>Contents</vt:lpstr>
      <vt:lpstr>Introduction</vt:lpstr>
      <vt:lpstr>Jack Welch and General Electric  (Liudmila Diacov)</vt:lpstr>
      <vt:lpstr>Leadership Perspectives (Liudmila Diacov)</vt:lpstr>
      <vt:lpstr> Transformational Leadership Theory  (Liudmila Diacov)</vt:lpstr>
      <vt:lpstr>Transactional Leadership Theory  (Liudmila Diacov)</vt:lpstr>
      <vt:lpstr>Leadership Perspectives in terms of Jack Welch  ( Liudmila Diacov)</vt:lpstr>
      <vt:lpstr>Leadership Perspectives Visionary Approach Theory  (Nikolay Dimitrov) </vt:lpstr>
      <vt:lpstr>Jack Welch's visionary approach ( Nikolay Dimitrov) </vt:lpstr>
      <vt:lpstr>Attributes of Leadership  (Vasile Murgu)</vt:lpstr>
      <vt:lpstr>Jack Welch’s Leadership Qualities (Vasile Murgu)</vt:lpstr>
      <vt:lpstr>Jack Welch’s Management Qualities  (Vasile Murgu)</vt:lpstr>
      <vt:lpstr>Benefits of Leadership Style  (Cornelia-Roxana Rad)</vt:lpstr>
      <vt:lpstr>Principles of Leadership  (Cornelia-Roxana Rad)</vt:lpstr>
      <vt:lpstr>Limitations of the Leadership Style  ( Sabina Murgu)</vt:lpstr>
      <vt:lpstr>Limitations of the leadership style in terms of Jack Welch</vt:lpstr>
      <vt:lpstr>Challenges of the Leadership Style  (Sabina Murgu)</vt:lpstr>
      <vt:lpstr>Challenges of Leadership in terms of Jack Welch </vt:lpstr>
      <vt:lpstr>Theoretical perspectives: Leadership (Pavel Bodushki)</vt:lpstr>
      <vt:lpstr>Theoretical perspectives: Management  (Pavel Bodushki)</vt:lpstr>
      <vt:lpstr>Theoretical perspectives (Pavel Bodushki)</vt:lpstr>
      <vt:lpstr>Conclusion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Theoretical perspectives: Leadership</dc:title>
  <dc:creator>Liudmila Diacov</dc:creator>
  <cp:lastModifiedBy>Liudmila Diacov</cp:lastModifiedBy>
  <cp:revision>2</cp:revision>
  <dcterms:created xsi:type="dcterms:W3CDTF">2023-06-30T10:06:55Z</dcterms:created>
  <dcterms:modified xsi:type="dcterms:W3CDTF">2023-07-26T20:13:22Z</dcterms:modified>
</cp:coreProperties>
</file>