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handoutMasterIdLst>
    <p:handoutMasterId r:id="rId31"/>
  </p:handoutMasterIdLst>
  <p:sldIdLst>
    <p:sldId id="259" r:id="rId2"/>
    <p:sldId id="266" r:id="rId3"/>
    <p:sldId id="289" r:id="rId4"/>
    <p:sldId id="278" r:id="rId5"/>
    <p:sldId id="280" r:id="rId6"/>
    <p:sldId id="281" r:id="rId7"/>
    <p:sldId id="290" r:id="rId8"/>
    <p:sldId id="287" r:id="rId9"/>
    <p:sldId id="282" r:id="rId10"/>
    <p:sldId id="283" r:id="rId11"/>
    <p:sldId id="284" r:id="rId12"/>
    <p:sldId id="285" r:id="rId13"/>
    <p:sldId id="286" r:id="rId14"/>
    <p:sldId id="288" r:id="rId15"/>
    <p:sldId id="260" r:id="rId16"/>
    <p:sldId id="279" r:id="rId17"/>
    <p:sldId id="274" r:id="rId18"/>
    <p:sldId id="275" r:id="rId19"/>
    <p:sldId id="276" r:id="rId20"/>
    <p:sldId id="277" r:id="rId21"/>
    <p:sldId id="263" r:id="rId22"/>
    <p:sldId id="264" r:id="rId23"/>
    <p:sldId id="273" r:id="rId24"/>
    <p:sldId id="267" r:id="rId25"/>
    <p:sldId id="265" r:id="rId26"/>
    <p:sldId id="269" r:id="rId27"/>
    <p:sldId id="270" r:id="rId28"/>
    <p:sldId id="27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6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652AF9-1398-420B-B328-39BC5D37940A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8F9CE4-427F-47D5-BC6E-34DBCC7CAD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6119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ED0E75-CC43-4ABB-87C5-C0CC375A7C7A}" type="datetimeFigureOut">
              <a:rPr lang="en-GB" smtClean="0"/>
              <a:t>15/10/2017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C66EAC-3C23-4490-A2E5-FC5C65C90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201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63150E-0E6C-4538-A479-EA12EA747824}" type="slidenum">
              <a:rPr lang="en-US">
                <a:solidFill>
                  <a:prstClr val="black"/>
                </a:solidFill>
              </a:rPr>
              <a:pPr/>
              <a:t>1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8680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457417-6240-4EB1-A761-320500B4409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560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5004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795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577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5955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165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948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0414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2612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3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6561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2910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B206BD8-F8F9-4C07-9275-1E83DCC8DF9D}" type="datetimeFigureOut">
              <a:rPr lang="en-GB" smtClean="0">
                <a:solidFill>
                  <a:srgbClr val="073E87"/>
                </a:solidFill>
              </a:rPr>
              <a:pPr/>
              <a:t>15/10/2017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B725382-B3D0-46D2-8326-065C07E98AB9}" type="slidenum">
              <a:rPr lang="en-GB" smtClean="0">
                <a:solidFill>
                  <a:srgbClr val="073E87"/>
                </a:solidFill>
              </a:rPr>
              <a:pPr/>
              <a:t>‹#›</a:t>
            </a:fld>
            <a:endParaRPr lang="en-GB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151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acurriculumthatcounts.org.uk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acebook.com/BeRemarkable2/videos/197990900710284/Cach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3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mbrokedockcommunityschool.co.uk/" TargetMode="External"/><Relationship Id="rId2" Type="http://schemas.openxmlformats.org/officeDocument/2006/relationships/hyperlink" Target="http://www.stanleyparkhigh.org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llanrhidian.swansea.sch.uk/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2649" y="2718699"/>
            <a:ext cx="7630999" cy="1905417"/>
          </a:xfrm>
        </p:spPr>
        <p:txBody>
          <a:bodyPr>
            <a:normAutofit fontScale="90000"/>
          </a:bodyPr>
          <a:lstStyle/>
          <a:p>
            <a:r>
              <a:rPr lang="en-US" sz="4000" b="1" dirty="0">
                <a:latin typeface="Calibri" charset="0"/>
                <a:ea typeface="Calibri" charset="0"/>
                <a:cs typeface="Calibri" charset="0"/>
              </a:rPr>
              <a:t>Level 7 </a:t>
            </a:r>
            <a:r>
              <a:rPr lang="en-US" sz="4000" b="1" dirty="0" smtClean="0">
                <a:latin typeface="Calibri" charset="0"/>
                <a:ea typeface="Calibri" charset="0"/>
                <a:cs typeface="Calibri" charset="0"/>
              </a:rPr>
              <a:t>Leading the Learning</a:t>
            </a:r>
            <a:br>
              <a:rPr lang="en-US" sz="4000" b="1" dirty="0" smtClean="0">
                <a:latin typeface="Calibri" charset="0"/>
                <a:ea typeface="Calibri" charset="0"/>
                <a:cs typeface="Calibri" charset="0"/>
              </a:rPr>
            </a:br>
            <a:r>
              <a:rPr lang="en-US" sz="4000" b="1" dirty="0" smtClean="0">
                <a:latin typeface="Calibri" charset="0"/>
                <a:ea typeface="Calibri" charset="0"/>
                <a:cs typeface="Calibri" charset="0"/>
              </a:rPr>
              <a:t>“Successful </a:t>
            </a:r>
            <a:r>
              <a:rPr lang="en-US" sz="4000" b="1" dirty="0">
                <a:latin typeface="Calibri" charset="0"/>
                <a:ea typeface="Calibri" charset="0"/>
                <a:cs typeface="Calibri" charset="0"/>
              </a:rPr>
              <a:t>Futures</a:t>
            </a:r>
            <a:r>
              <a:rPr lang="en-US" sz="4000" b="1" dirty="0" smtClean="0">
                <a:latin typeface="Calibri" charset="0"/>
                <a:ea typeface="Calibri" charset="0"/>
                <a:cs typeface="Calibri" charset="0"/>
              </a:rPr>
              <a:t>”</a:t>
            </a:r>
            <a:br>
              <a:rPr lang="en-US" sz="4000" b="1" dirty="0" smtClean="0">
                <a:latin typeface="Calibri" charset="0"/>
                <a:ea typeface="Calibri" charset="0"/>
                <a:cs typeface="Calibri" charset="0"/>
              </a:rPr>
            </a:br>
            <a:r>
              <a:rPr lang="en-US" sz="4000" b="1" dirty="0" smtClean="0">
                <a:latin typeface="Calibri" charset="0"/>
                <a:ea typeface="Calibri" charset="0"/>
                <a:cs typeface="Calibri" charset="0"/>
              </a:rPr>
              <a:t>Session 2</a:t>
            </a:r>
            <a:endParaRPr lang="en-US" sz="4000" dirty="0"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80355" y="4624168"/>
            <a:ext cx="4633309" cy="1621041"/>
          </a:xfrm>
        </p:spPr>
        <p:txBody>
          <a:bodyPr vert="horz" lIns="0" tIns="0" rIns="0" bIns="0" rtlCol="0" anchor="t">
            <a:normAutofit/>
          </a:bodyPr>
          <a:lstStyle/>
          <a:p>
            <a:pPr algn="r"/>
            <a:r>
              <a:rPr lang="en-US" dirty="0">
                <a:latin typeface="Calibri" charset="0"/>
                <a:ea typeface="Calibri" charset="0"/>
                <a:cs typeface="Calibri" charset="0"/>
              </a:rPr>
              <a:t>Module 2</a:t>
            </a:r>
            <a:r>
              <a:rPr lang="en-US" dirty="0" smtClean="0">
                <a:latin typeface="Calibri" charset="0"/>
                <a:ea typeface="Calibri" charset="0"/>
                <a:cs typeface="Calibri" charset="0"/>
              </a:rPr>
              <a:t> </a:t>
            </a:r>
            <a:r>
              <a:rPr lang="en-US" smtClean="0">
                <a:latin typeface="Calibri" charset="0"/>
                <a:ea typeface="Calibri" charset="0"/>
                <a:cs typeface="Calibri" charset="0"/>
              </a:rPr>
              <a:t>–  SF Curriculum </a:t>
            </a:r>
            <a:r>
              <a:rPr lang="en-US" dirty="0">
                <a:latin typeface="Calibri" charset="0"/>
                <a:ea typeface="Calibri" charset="0"/>
                <a:cs typeface="Calibri" charset="0"/>
              </a:rPr>
              <a:t>– </a:t>
            </a:r>
            <a:r>
              <a:rPr lang="en-US" dirty="0" smtClean="0">
                <a:latin typeface="Calibri" charset="0"/>
                <a:ea typeface="Calibri" charset="0"/>
                <a:cs typeface="Calibri" charset="0"/>
              </a:rPr>
              <a:t>October  2017</a:t>
            </a:r>
            <a:endParaRPr lang="en-US" dirty="0"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245" y="261248"/>
            <a:ext cx="3033378" cy="1003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43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1800" b="1" dirty="0" smtClean="0"/>
              <a:t>                           9.30-10.45</a:t>
            </a:r>
            <a:r>
              <a:rPr lang="en-GB" sz="1800" dirty="0" smtClean="0">
                <a:solidFill>
                  <a:schemeClr val="tx2"/>
                </a:solidFill>
              </a:rPr>
              <a:t> </a:t>
            </a:r>
            <a:r>
              <a:rPr lang="en-GB" sz="1800" dirty="0" smtClean="0">
                <a:solidFill>
                  <a:schemeClr val="tx2"/>
                </a:solidFill>
              </a:rPr>
              <a:t>– </a:t>
            </a:r>
            <a:r>
              <a:rPr lang="en-GB" sz="1800" dirty="0" smtClean="0">
                <a:solidFill>
                  <a:schemeClr val="tx2"/>
                </a:solidFill>
              </a:rPr>
              <a:t>Introducing curriculum </a:t>
            </a:r>
            <a:r>
              <a:rPr lang="en-GB" sz="1800" dirty="0" smtClean="0">
                <a:solidFill>
                  <a:schemeClr val="tx2"/>
                </a:solidFill>
              </a:rPr>
              <a:t>changes</a:t>
            </a:r>
          </a:p>
          <a:p>
            <a:pPr marL="0" indent="0" algn="ctr">
              <a:buNone/>
            </a:pPr>
            <a:r>
              <a:rPr lang="en-GB" sz="1800" dirty="0" smtClean="0"/>
              <a:t>                            </a:t>
            </a:r>
            <a:r>
              <a:rPr lang="en-GB" sz="1800" dirty="0" smtClean="0"/>
              <a:t>  Educational </a:t>
            </a:r>
            <a:r>
              <a:rPr lang="en-GB" sz="1800" dirty="0" smtClean="0"/>
              <a:t>Research</a:t>
            </a:r>
            <a:endParaRPr lang="en-GB" sz="1800" dirty="0"/>
          </a:p>
          <a:p>
            <a:pPr marL="0" indent="0" algn="ctr">
              <a:buNone/>
            </a:pPr>
            <a:endParaRPr lang="en-GB" sz="1800" b="1" dirty="0" smtClean="0"/>
          </a:p>
          <a:p>
            <a:pPr marL="0" indent="0" algn="ctr">
              <a:buNone/>
            </a:pPr>
            <a:r>
              <a:rPr lang="en-GB" sz="1800" b="1" dirty="0" smtClean="0"/>
              <a:t>                          11-12.30</a:t>
            </a:r>
            <a:r>
              <a:rPr lang="en-GB" sz="1800" dirty="0" smtClean="0">
                <a:solidFill>
                  <a:schemeClr val="tx2"/>
                </a:solidFill>
              </a:rPr>
              <a:t>-     </a:t>
            </a:r>
            <a:r>
              <a:rPr lang="en-GB" sz="1800" dirty="0" smtClean="0"/>
              <a:t>SF </a:t>
            </a:r>
            <a:r>
              <a:rPr lang="en-GB" sz="1800" dirty="0"/>
              <a:t>C</a:t>
            </a:r>
            <a:r>
              <a:rPr lang="en-GB" sz="1800" dirty="0" smtClean="0"/>
              <a:t>urriculum update  Dave Barry</a:t>
            </a:r>
          </a:p>
          <a:p>
            <a:pPr marL="0" indent="0" algn="ctr">
              <a:buNone/>
            </a:pPr>
            <a:r>
              <a:rPr lang="en-GB" sz="1800" dirty="0" smtClean="0">
                <a:solidFill>
                  <a:schemeClr val="tx2"/>
                </a:solidFill>
              </a:rPr>
              <a:t>	</a:t>
            </a:r>
          </a:p>
          <a:p>
            <a:pPr marL="0" indent="0" algn="ctr">
              <a:buNone/>
            </a:pPr>
            <a:r>
              <a:rPr lang="en-GB" sz="1800" dirty="0" smtClean="0">
                <a:solidFill>
                  <a:schemeClr val="tx2"/>
                </a:solidFill>
              </a:rPr>
              <a:t>LUNCH</a:t>
            </a:r>
          </a:p>
          <a:p>
            <a:pPr marL="0" indent="0" algn="ctr">
              <a:buNone/>
            </a:pPr>
            <a:endParaRPr lang="en-GB" sz="1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dirty="0" smtClean="0"/>
              <a:t>	</a:t>
            </a:r>
            <a:r>
              <a:rPr lang="en-GB" sz="1800" b="1" dirty="0" smtClean="0"/>
              <a:t>                                1.30-3   </a:t>
            </a:r>
            <a:r>
              <a:rPr lang="en-GB" sz="1800" dirty="0" smtClean="0"/>
              <a:t>-     Introduction to ethics</a:t>
            </a:r>
          </a:p>
          <a:p>
            <a:pPr marL="0" indent="0">
              <a:buNone/>
            </a:pPr>
            <a:r>
              <a:rPr lang="en-GB" sz="1800" dirty="0" smtClean="0"/>
              <a:t>	                                 </a:t>
            </a:r>
            <a:r>
              <a:rPr lang="en-GB" sz="1800" dirty="0"/>
              <a:t> </a:t>
            </a:r>
            <a:r>
              <a:rPr lang="en-GB" sz="1800" dirty="0" smtClean="0"/>
              <a:t> </a:t>
            </a:r>
            <a:r>
              <a:rPr lang="en-GB" sz="1800" dirty="0" smtClean="0">
                <a:solidFill>
                  <a:schemeClr val="tx2"/>
                </a:solidFill>
              </a:rPr>
              <a:t>         How to complete and submit an ethics form</a:t>
            </a:r>
          </a:p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1800" dirty="0" smtClean="0"/>
              <a:t>                                                               Junnine Thomas-Walters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dirty="0" smtClean="0"/>
              <a:t>                                                   3-4 -           </a:t>
            </a:r>
            <a:r>
              <a:rPr lang="en-GB" sz="1800" dirty="0" smtClean="0"/>
              <a:t>School visits, planning and tasks</a:t>
            </a:r>
            <a:endParaRPr lang="en-GB" sz="1800" dirty="0" smtClean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sz="1800" b="1" dirty="0" smtClean="0"/>
              <a:t>	</a:t>
            </a:r>
            <a:endParaRPr lang="en-GB" sz="1800" dirty="0">
              <a:solidFill>
                <a:schemeClr val="tx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Monday October 16th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8402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smtClean="0"/>
              <a:t>Curriculum Changes</a:t>
            </a:r>
            <a:endParaRPr lang="en-GB" sz="4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400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http://acurriculumthatcounts.org.uk/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Excellent website can help you plan, implement and evaluate curriculum, assessment and qualification changes.</a:t>
            </a:r>
          </a:p>
          <a:p>
            <a:pPr marL="0" indent="0">
              <a:buNone/>
            </a:pPr>
            <a:r>
              <a:rPr lang="en-GB" dirty="0" smtClean="0"/>
              <a:t>Lots of in-depth case studies supported by resources and CPD materials.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Curriculum changes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070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i="1" dirty="0">
                <a:hlinkClick r:id="rId2"/>
              </a:rPr>
              <a:t>https://</a:t>
            </a:r>
            <a:r>
              <a:rPr lang="en-GB" i="1" dirty="0" smtClean="0">
                <a:hlinkClick r:id="rId2"/>
              </a:rPr>
              <a:t>www.facebook.com/BeRemarkable2/videos/197990900710284/</a:t>
            </a:r>
            <a:r>
              <a:rPr lang="en-GB" dirty="0" smtClean="0">
                <a:hlinkClick r:id="rId2"/>
              </a:rPr>
              <a:t>Cached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  #</a:t>
            </a:r>
            <a:r>
              <a:rPr lang="en-GB" dirty="0" err="1" smtClean="0"/>
              <a:t>BeRemarkable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Discuss the difference between Finland curriculum and </a:t>
            </a:r>
            <a:r>
              <a:rPr lang="en-GB" dirty="0" smtClean="0"/>
              <a:t>NC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Discuss the difference between Finland curriculum and SF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Who’s moving to Finland with us?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365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Developing the new curriculum in your school. </a:t>
            </a:r>
            <a:br>
              <a:rPr lang="en-GB" smtClean="0"/>
            </a:br>
            <a:r>
              <a:rPr lang="en-GB" sz="2200" smtClean="0"/>
              <a:t>Priestley and Drew (2016)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95256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smtClean="0"/>
              <a:t>Leadership</a:t>
            </a:r>
            <a:endParaRPr lang="en-GB" sz="400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847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288" y="115888"/>
            <a:ext cx="8748712" cy="11430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sz="3600" dirty="0" smtClean="0">
                <a:solidFill>
                  <a:srgbClr val="002060"/>
                </a:solidFill>
              </a:rPr>
              <a:t>21</a:t>
            </a:r>
            <a:r>
              <a:rPr lang="en-GB" sz="3600" baseline="30000" dirty="0" smtClean="0">
                <a:solidFill>
                  <a:srgbClr val="002060"/>
                </a:solidFill>
              </a:rPr>
              <a:t>st</a:t>
            </a:r>
            <a:r>
              <a:rPr lang="en-GB" sz="3600" dirty="0" smtClean="0">
                <a:solidFill>
                  <a:srgbClr val="002060"/>
                </a:solidFill>
              </a:rPr>
              <a:t> Century schools need teachers who:</a:t>
            </a:r>
            <a:r>
              <a:rPr lang="en-GB" sz="3600" dirty="0" smtClean="0">
                <a:solidFill>
                  <a:srgbClr val="002060"/>
                </a:solidFill>
              </a:rPr>
              <a:t>						</a:t>
            </a:r>
            <a:endParaRPr lang="en-GB" sz="3600" dirty="0">
              <a:solidFill>
                <a:srgbClr val="002060"/>
              </a:solidFill>
            </a:endParaRPr>
          </a:p>
        </p:txBody>
      </p:sp>
      <p:sp>
        <p:nvSpPr>
          <p:cNvPr id="37890" name="Content Placeholder 2"/>
          <p:cNvSpPr>
            <a:spLocks noGrp="1"/>
          </p:cNvSpPr>
          <p:nvPr>
            <p:ph idx="1"/>
          </p:nvPr>
        </p:nvSpPr>
        <p:spPr bwMode="auto">
          <a:xfrm>
            <a:off x="468313" y="1484313"/>
            <a:ext cx="8229600" cy="51847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have high-levels of expertise – subject, pedagogy and theory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have secure values – personal and professional accountability for the wellbeing of all young people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ask hard questions of themselves and </a:t>
            </a:r>
            <a:r>
              <a:rPr lang="en-GB" sz="24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others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24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take prime responsibility for their own professional growth and development 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24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engage </a:t>
            </a:r>
            <a:r>
              <a:rPr lang="en-GB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in well-planned and well-researched innovation</a:t>
            </a:r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GB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are outward-looking and seek partnerships</a:t>
            </a:r>
          </a:p>
          <a:p>
            <a:pPr>
              <a:lnSpc>
                <a:spcPct val="110000"/>
              </a:lnSpc>
            </a:pPr>
            <a:endParaRPr lang="en-GB" sz="2400" b="1" dirty="0">
              <a:solidFill>
                <a:schemeClr val="tx2"/>
              </a:solidFill>
              <a:latin typeface="Arial" charset="0"/>
              <a:ea typeface="MS PGothic" charset="0"/>
            </a:endParaRPr>
          </a:p>
          <a:p>
            <a:pPr>
              <a:lnSpc>
                <a:spcPct val="110000"/>
              </a:lnSpc>
            </a:pPr>
            <a:r>
              <a:rPr lang="en-GB" sz="1700" b="1" dirty="0">
                <a:solidFill>
                  <a:schemeClr val="tx2"/>
                </a:solidFill>
                <a:latin typeface="Arial" charset="0"/>
                <a:ea typeface="MS PGothic" charset="0"/>
              </a:rPr>
              <a:t>Teaching Scotland’s Future, Donaldson 2010</a:t>
            </a:r>
          </a:p>
          <a:p>
            <a:pPr>
              <a:lnSpc>
                <a:spcPct val="90000"/>
              </a:lnSpc>
            </a:pPr>
            <a:endParaRPr lang="en-GB" sz="1200" dirty="0">
              <a:latin typeface="Arial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2591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Title 1"/>
          <p:cNvSpPr>
            <a:spLocks noGrp="1"/>
          </p:cNvSpPr>
          <p:nvPr>
            <p:ph type="title"/>
          </p:nvPr>
        </p:nvSpPr>
        <p:spPr bwMode="auto">
          <a:xfrm>
            <a:off x="914400" y="260648"/>
            <a:ext cx="82296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r>
              <a:rPr lang="en-US" sz="3600" b="1" dirty="0">
                <a:solidFill>
                  <a:srgbClr val="C00000"/>
                </a:solidFill>
                <a:latin typeface="Helvetica" charset="0"/>
                <a:ea typeface="MS PGothic" charset="0"/>
              </a:rPr>
              <a:t>					</a:t>
            </a:r>
            <a:r>
              <a:rPr lang="en-US" sz="2400" b="1" dirty="0">
                <a:solidFill>
                  <a:srgbClr val="FFFFFF"/>
                </a:solidFill>
                <a:latin typeface="Helvetica" charset="0"/>
                <a:ea typeface="MS PGothic" charset="0"/>
              </a:rPr>
              <a:t>Teachers Matter but…</a:t>
            </a:r>
          </a:p>
        </p:txBody>
      </p:sp>
      <p:sp>
        <p:nvSpPr>
          <p:cNvPr id="46082" name="Content Placeholder 2"/>
          <p:cNvSpPr>
            <a:spLocks noGrp="1"/>
          </p:cNvSpPr>
          <p:nvPr>
            <p:ph idx="1"/>
          </p:nvPr>
        </p:nvSpPr>
        <p:spPr bwMode="auto">
          <a:xfrm>
            <a:off x="395288" y="2332038"/>
            <a:ext cx="8229600" cy="45259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indent="0"/>
            <a:r>
              <a:rPr lang="ja-JP" altLang="en-US" sz="2400" dirty="0">
                <a:solidFill>
                  <a:schemeClr val="bg2"/>
                </a:solidFill>
                <a:latin typeface="Arial" charset="0"/>
                <a:ea typeface="MS PGothic" charset="0"/>
              </a:rPr>
              <a:t>“</a:t>
            </a:r>
            <a:r>
              <a:rPr lang="en-US" altLang="ja-JP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For commitment to flourish and for teachers to be resilient and effective, they need a strong and enduring </a:t>
            </a:r>
            <a:r>
              <a:rPr lang="en-US" altLang="ja-JP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sense of efficacy…</a:t>
            </a:r>
            <a:r>
              <a:rPr lang="en-US" altLang="ja-JP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They need to work in schools in which </a:t>
            </a:r>
            <a:r>
              <a:rPr lang="en-US" altLang="ja-JP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leadership is supportive</a:t>
            </a:r>
            <a:r>
              <a:rPr lang="en-US" altLang="ja-JP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, </a:t>
            </a:r>
            <a:r>
              <a:rPr lang="en-US" altLang="ja-JP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clear, strong and passionately committed to maintaining the quality of their commitment.</a:t>
            </a:r>
            <a:r>
              <a:rPr lang="ja-JP" altLang="en-US" sz="24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”</a:t>
            </a:r>
            <a:endParaRPr lang="en-US" altLang="ja-JP" sz="2400" b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 marL="0" indent="0"/>
            <a:endParaRPr lang="en-US" sz="1800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 marL="0" indent="0"/>
            <a:r>
              <a:rPr lang="en-US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Day et al </a:t>
            </a:r>
            <a:r>
              <a:rPr lang="ja-JP" altLang="en-US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‘</a:t>
            </a:r>
            <a:r>
              <a:rPr lang="en-US" altLang="ja-JP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Teachers Matter</a:t>
            </a:r>
            <a:r>
              <a:rPr lang="ja-JP" altLang="en-US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’</a:t>
            </a:r>
            <a:r>
              <a:rPr lang="en-US" altLang="ja-JP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 OUP 2007 quoted in Hargreaves &amp; </a:t>
            </a:r>
            <a:r>
              <a:rPr lang="en-US" altLang="ja-JP" sz="1800" i="1" dirty="0" err="1">
                <a:solidFill>
                  <a:srgbClr val="0070C0"/>
                </a:solidFill>
                <a:latin typeface="Arial" charset="0"/>
                <a:ea typeface="MS PGothic" charset="0"/>
              </a:rPr>
              <a:t>Fullan</a:t>
            </a:r>
            <a:r>
              <a:rPr lang="en-US" altLang="ja-JP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 </a:t>
            </a:r>
            <a:r>
              <a:rPr lang="ja-JP" altLang="en-US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‘</a:t>
            </a:r>
            <a:r>
              <a:rPr lang="en-US" altLang="ja-JP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Professional Capital</a:t>
            </a:r>
            <a:r>
              <a:rPr lang="ja-JP" altLang="en-US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’</a:t>
            </a:r>
            <a:r>
              <a:rPr lang="en-US" altLang="ja-JP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 Routledge 2012 </a:t>
            </a:r>
          </a:p>
          <a:p>
            <a:pPr marL="0" indent="0"/>
            <a:endParaRPr lang="en-US" sz="1800" i="1" dirty="0">
              <a:solidFill>
                <a:schemeClr val="bg2"/>
              </a:solidFill>
              <a:latin typeface="Arial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521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TextBox 3"/>
          <p:cNvSpPr txBox="1">
            <a:spLocks noChangeArrowheads="1"/>
          </p:cNvSpPr>
          <p:nvPr/>
        </p:nvSpPr>
        <p:spPr bwMode="auto">
          <a:xfrm>
            <a:off x="611188" y="2060575"/>
            <a:ext cx="799306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80975" indent="-180975" eaLnBrk="0" hangingPunct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1pPr>
            <a:lvl2pPr marL="742950" indent="-285750" eaLnBrk="0" hangingPunct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2pPr>
            <a:lvl3pPr marL="1143000" indent="-228600" eaLnBrk="0" hangingPunct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3pPr>
            <a:lvl4pPr marL="1600200" indent="-228600" eaLnBrk="0" hangingPunct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4pPr>
            <a:lvl5pPr marL="2057400" indent="-228600" eaLnBrk="0" hangingPunct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9pPr>
          </a:lstStyle>
          <a:p>
            <a:pPr eaLnBrk="1">
              <a:spcBef>
                <a:spcPts val="1000"/>
              </a:spcBef>
              <a:spcAft>
                <a:spcPts val="1000"/>
              </a:spcAft>
              <a:buFont typeface="Arial" charset="0"/>
              <a:buChar char="•"/>
            </a:pPr>
            <a:endParaRPr lang="en-GB" sz="2000">
              <a:latin typeface="Calibri" charset="0"/>
            </a:endParaRPr>
          </a:p>
        </p:txBody>
      </p:sp>
      <p:sp>
        <p:nvSpPr>
          <p:cNvPr id="49154" name="Rectangle 5"/>
          <p:cNvSpPr>
            <a:spLocks noGrp="1"/>
          </p:cNvSpPr>
          <p:nvPr>
            <p:ph type="body" idx="1"/>
          </p:nvPr>
        </p:nvSpPr>
        <p:spPr bwMode="auto">
          <a:xfrm>
            <a:off x="539750" y="0"/>
            <a:ext cx="8229600" cy="55340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70000" lnSpcReduction="20000"/>
          </a:bodyPr>
          <a:lstStyle/>
          <a:p>
            <a:pPr eaLnBrk="1" hangingPunct="1">
              <a:lnSpc>
                <a:spcPct val="9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FF0000"/>
                </a:solidFill>
                <a:latin typeface="Arial" charset="0"/>
                <a:ea typeface="MS PGothic" charset="0"/>
              </a:rPr>
              <a:t>								</a:t>
            </a:r>
          </a:p>
          <a:p>
            <a:pPr eaLnBrk="1" hangingPunct="1">
              <a:lnSpc>
                <a:spcPct val="90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FF0000"/>
                </a:solidFill>
                <a:latin typeface="Arial" charset="0"/>
                <a:ea typeface="MS PGothic" charset="0"/>
              </a:rPr>
              <a:t>						</a:t>
            </a:r>
            <a:r>
              <a:rPr lang="en-GB" sz="2400" b="1" dirty="0">
                <a:solidFill>
                  <a:srgbClr val="FFFFFF"/>
                </a:solidFill>
                <a:latin typeface="Arial" charset="0"/>
                <a:ea typeface="MS PGothic" charset="0"/>
              </a:rPr>
              <a:t>Leadership </a:t>
            </a:r>
            <a:r>
              <a:rPr lang="en-GB" sz="2400" b="1" dirty="0" smtClean="0">
                <a:solidFill>
                  <a:srgbClr val="FFFFFF"/>
                </a:solidFill>
                <a:latin typeface="Arial" charset="0"/>
                <a:ea typeface="MS PGothic" charset="0"/>
              </a:rPr>
              <a:t>Matters Also</a:t>
            </a:r>
            <a:endParaRPr lang="en-GB" sz="2400" b="1" dirty="0">
              <a:solidFill>
                <a:srgbClr val="FFFFFF"/>
              </a:solidFill>
              <a:latin typeface="Arial" charset="0"/>
              <a:ea typeface="MS PGothic" charset="0"/>
            </a:endParaRPr>
          </a:p>
          <a:p>
            <a:endParaRPr lang="en-US" sz="1800" b="1" i="1" dirty="0" smtClean="0">
              <a:latin typeface="Arial" charset="0"/>
              <a:ea typeface="MS PGothic" charset="0"/>
            </a:endParaRPr>
          </a:p>
          <a:p>
            <a:endParaRPr lang="en-US" sz="1800" b="1" i="1" dirty="0">
              <a:latin typeface="Arial" charset="0"/>
              <a:ea typeface="MS PGothic" charset="0"/>
            </a:endParaRPr>
          </a:p>
          <a:p>
            <a:endParaRPr lang="en-US" sz="1800" b="1" i="1" dirty="0" smtClean="0">
              <a:latin typeface="Arial" charset="0"/>
              <a:ea typeface="MS PGothic" charset="0"/>
            </a:endParaRPr>
          </a:p>
          <a:p>
            <a:endParaRPr lang="en-US" sz="1800" b="1" i="1" dirty="0">
              <a:latin typeface="Arial" charset="0"/>
              <a:ea typeface="MS PGothic" charset="0"/>
            </a:endParaRPr>
          </a:p>
          <a:p>
            <a:endParaRPr lang="en-US" sz="1800" b="1" i="1" dirty="0">
              <a:latin typeface="Arial" charset="0"/>
              <a:ea typeface="MS PGothic" charset="0"/>
            </a:endParaRPr>
          </a:p>
          <a:p>
            <a:endParaRPr lang="en-GB" altLang="ja-JP" sz="1800" b="1" i="1" dirty="0" smtClean="0">
              <a:solidFill>
                <a:schemeClr val="bg2"/>
              </a:solidFill>
              <a:latin typeface="Arial" charset="0"/>
              <a:ea typeface="MS PGothic" charset="0"/>
            </a:endParaRPr>
          </a:p>
          <a:p>
            <a:r>
              <a:rPr lang="ja-JP" altLang="en-US" sz="1800" b="1" i="1" dirty="0" smtClean="0">
                <a:solidFill>
                  <a:schemeClr val="bg2"/>
                </a:solidFill>
                <a:latin typeface="Arial" charset="0"/>
                <a:ea typeface="MS PGothic" charset="0"/>
              </a:rPr>
              <a:t>“</a:t>
            </a:r>
            <a:r>
              <a:rPr lang="en-US" altLang="ja-JP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The importance of the </a:t>
            </a:r>
            <a:r>
              <a:rPr lang="en-US" altLang="ja-JP" sz="1800" b="1" i="1" dirty="0" err="1">
                <a:solidFill>
                  <a:srgbClr val="0070C0"/>
                </a:solidFill>
                <a:latin typeface="Arial" charset="0"/>
                <a:ea typeface="MS PGothic" charset="0"/>
              </a:rPr>
              <a:t>headteacher</a:t>
            </a:r>
            <a:r>
              <a:rPr lang="ja-JP" altLang="en-US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’</a:t>
            </a:r>
            <a:r>
              <a:rPr lang="en-US" altLang="ja-JP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s leadership is one of the clearest messages emerging from research. There is </a:t>
            </a:r>
            <a:r>
              <a:rPr lang="en-US" altLang="ja-JP" sz="1800" b="1" i="1" u="sng" dirty="0">
                <a:solidFill>
                  <a:srgbClr val="0070C0"/>
                </a:solidFill>
                <a:latin typeface="Arial" charset="0"/>
                <a:ea typeface="MS PGothic" charset="0"/>
              </a:rPr>
              <a:t>no evidence of a school being effective with weak leadership</a:t>
            </a:r>
            <a:r>
              <a:rPr lang="ja-JP" altLang="en-US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”</a:t>
            </a:r>
            <a:r>
              <a:rPr lang="en-US" altLang="ja-JP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. </a:t>
            </a:r>
            <a:r>
              <a:rPr lang="en-US" altLang="ja-JP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J Gray (1990), British Journal of Educational </a:t>
            </a:r>
            <a:r>
              <a:rPr lang="en-US" altLang="ja-JP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Studies</a:t>
            </a:r>
          </a:p>
          <a:p>
            <a:endParaRPr lang="en-US" altLang="ja-JP" sz="1800" b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endParaRPr lang="en-US" sz="1800" b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r>
              <a:rPr lang="en-US" sz="1800" b="1" u="sng" dirty="0">
                <a:solidFill>
                  <a:srgbClr val="0070C0"/>
                </a:solidFill>
                <a:latin typeface="Arial" charset="0"/>
                <a:ea typeface="MS PGothic" charset="0"/>
              </a:rPr>
              <a:t>Leadership second only to classroom instruction </a:t>
            </a:r>
            <a:r>
              <a:rPr lang="en-US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in affecting what students learn at school and that leadership effect largest  in the most challenging schools (</a:t>
            </a:r>
            <a:r>
              <a:rPr lang="en-US" sz="1800" b="1" dirty="0" err="1">
                <a:solidFill>
                  <a:srgbClr val="0070C0"/>
                </a:solidFill>
                <a:latin typeface="Arial" charset="0"/>
                <a:ea typeface="MS PGothic" charset="0"/>
              </a:rPr>
              <a:t>Leithwood</a:t>
            </a:r>
            <a:r>
              <a:rPr lang="en-US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 et al 2006</a:t>
            </a:r>
            <a:r>
              <a:rPr lang="en-US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)</a:t>
            </a:r>
          </a:p>
          <a:p>
            <a:endParaRPr lang="en-GB" sz="1800" b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endParaRPr lang="en-US" sz="1800" i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r>
              <a:rPr lang="ja-JP" altLang="en-US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“</a:t>
            </a:r>
            <a:r>
              <a:rPr lang="en-US" altLang="ja-JP" sz="1800" b="1" i="1" dirty="0" err="1">
                <a:solidFill>
                  <a:srgbClr val="0070C0"/>
                </a:solidFill>
                <a:latin typeface="Arial" charset="0"/>
                <a:ea typeface="MS PGothic" charset="0"/>
              </a:rPr>
              <a:t>Headteachers</a:t>
            </a:r>
            <a:r>
              <a:rPr lang="en-US" altLang="ja-JP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 are perceived as the main source of leadership by key school staff. Their educational values and leadership practices </a:t>
            </a:r>
            <a:r>
              <a:rPr lang="en-US" altLang="ja-JP" sz="1800" b="1" i="1" u="sng" dirty="0">
                <a:solidFill>
                  <a:srgbClr val="0070C0"/>
                </a:solidFill>
                <a:latin typeface="Arial" charset="0"/>
                <a:ea typeface="MS PGothic" charset="0"/>
              </a:rPr>
              <a:t>shape the internal processes and pedagogic practice </a:t>
            </a:r>
            <a:r>
              <a:rPr lang="en-US" altLang="ja-JP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that result in improved pupil outcomes.</a:t>
            </a:r>
            <a:r>
              <a:rPr lang="ja-JP" altLang="en-US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”</a:t>
            </a:r>
            <a:r>
              <a:rPr lang="en-US" altLang="ja-JP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 (</a:t>
            </a:r>
            <a:r>
              <a:rPr lang="en-US" altLang="ja-JP" sz="1800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Day et al., The Impact of School Leadership on Pupil Outcomes, University of Nottingham, 2009)</a:t>
            </a:r>
          </a:p>
          <a:p>
            <a:pPr eaLnBrk="1" hangingPunct="1">
              <a:spcAft>
                <a:spcPts val="800"/>
              </a:spcAft>
            </a:pPr>
            <a:endParaRPr lang="en-GB" sz="1800" b="1" i="1" dirty="0" smtClean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 eaLnBrk="1" hangingPunct="1">
              <a:spcAft>
                <a:spcPts val="800"/>
              </a:spcAft>
            </a:pPr>
            <a:endParaRPr lang="en-GB" sz="1800" b="1" i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 eaLnBrk="1" hangingPunct="1">
              <a:spcAft>
                <a:spcPts val="800"/>
              </a:spcAft>
            </a:pPr>
            <a:r>
              <a:rPr lang="en-GB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“A </a:t>
            </a:r>
            <a:r>
              <a:rPr lang="en-GB" sz="1800" b="1" i="1" u="sng" dirty="0">
                <a:solidFill>
                  <a:srgbClr val="0070C0"/>
                </a:solidFill>
                <a:latin typeface="Arial" charset="0"/>
                <a:ea typeface="MS PGothic" charset="0"/>
              </a:rPr>
              <a:t>culture of initiative and collegiality within which learning is always the prime focus </a:t>
            </a:r>
            <a:r>
              <a:rPr lang="en-GB" sz="1800" b="1" i="1" dirty="0">
                <a:solidFill>
                  <a:srgbClr val="0070C0"/>
                </a:solidFill>
                <a:latin typeface="Arial" charset="0"/>
                <a:ea typeface="MS PGothic" charset="0"/>
              </a:rPr>
              <a:t>embodies the kind of distributive leadership which is the hallmark of our most dynamic and effective schools”(</a:t>
            </a: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Teaching Scotland’s Future, 2010)</a:t>
            </a:r>
          </a:p>
        </p:txBody>
      </p:sp>
    </p:spTree>
    <p:extLst>
      <p:ext uri="{BB962C8B-B14F-4D97-AF65-F5344CB8AC3E}">
        <p14:creationId xmlns:p14="http://schemas.microsoft.com/office/powerpoint/2010/main" val="389362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0281125"/>
              </p:ext>
            </p:extLst>
          </p:nvPr>
        </p:nvGraphicFramePr>
        <p:xfrm>
          <a:off x="720353" y="1776561"/>
          <a:ext cx="7812087" cy="4676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Worksheet" r:id="rId3" imgW="8019991" imgH="5000713" progId="Excel.Sheet.8">
                  <p:embed/>
                </p:oleObj>
              </mc:Choice>
              <mc:Fallback>
                <p:oleObj name="Worksheet" r:id="rId3" imgW="8019991" imgH="5000713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20353" y="1776561"/>
                        <a:ext cx="7812087" cy="4676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1" name="Rectangle 5"/>
          <p:cNvSpPr>
            <a:spLocks noChangeArrowheads="1"/>
          </p:cNvSpPr>
          <p:nvPr/>
        </p:nvSpPr>
        <p:spPr bwMode="auto">
          <a:xfrm>
            <a:off x="107950" y="5951539"/>
            <a:ext cx="3887788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l"/>
            <a:r>
              <a:rPr lang="en-GB" sz="1000"/>
              <a:t>Robinson, V., Hohepa, M. and Lloyd, C. (2009), School Leadership and Student Outcomes: Identifying What Works and Why:  Best Evidence Synthesis Iteration, Wellington: New Zealand Ministry of Education.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483768" y="404664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FFFF"/>
                </a:solidFill>
              </a:rPr>
              <a:t>Relative impact </a:t>
            </a:r>
            <a:r>
              <a:rPr lang="en-GB" sz="2400" b="1" dirty="0">
                <a:solidFill>
                  <a:srgbClr val="FFFFFF"/>
                </a:solidFill>
              </a:rPr>
              <a:t>of leadership </a:t>
            </a:r>
            <a:r>
              <a:rPr lang="en-GB" sz="2400" b="1" dirty="0" smtClean="0">
                <a:solidFill>
                  <a:srgbClr val="FFFFFF"/>
                </a:solidFill>
              </a:rPr>
              <a:t>activities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47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Box 1"/>
          <p:cNvSpPr txBox="1">
            <a:spLocks noChangeArrowheads="1"/>
          </p:cNvSpPr>
          <p:nvPr/>
        </p:nvSpPr>
        <p:spPr bwMode="auto">
          <a:xfrm>
            <a:off x="8316913" y="1804988"/>
            <a:ext cx="827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180975" indent="-180975" eaLnBrk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1pPr>
            <a:lvl2pPr marL="742950" indent="-285750" eaLnBrk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2pPr>
            <a:lvl3pPr marL="1143000" indent="-228600" eaLnBrk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3pPr>
            <a:lvl4pPr marL="1600200" indent="-228600" eaLnBrk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4pPr>
            <a:lvl5pPr marL="2057400" indent="-228600" eaLnBrk="0"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rgbClr val="000000"/>
                </a:solidFill>
                <a:latin typeface="Helvetica" charset="0"/>
                <a:ea typeface="MS PGothic" charset="0"/>
                <a:cs typeface="MS PGothic" charset="0"/>
                <a:sym typeface="Helvetica" charset="0"/>
              </a:defRPr>
            </a:lvl9pPr>
          </a:lstStyle>
          <a:p>
            <a:pPr eaLnBrk="1">
              <a:spcBef>
                <a:spcPts val="1000"/>
              </a:spcBef>
              <a:spcAft>
                <a:spcPts val="1000"/>
              </a:spcAft>
              <a:buFont typeface="Arial" charset="0"/>
              <a:buChar char="•"/>
            </a:pPr>
            <a:endParaRPr lang="en-GB" sz="2000">
              <a:latin typeface="Calibri" charset="0"/>
            </a:endParaRPr>
          </a:p>
        </p:txBody>
      </p:sp>
      <p:sp>
        <p:nvSpPr>
          <p:cNvPr id="17411" name="Rectangle 5"/>
          <p:cNvSpPr>
            <a:spLocks noGrp="1"/>
          </p:cNvSpPr>
          <p:nvPr>
            <p:ph type="title" idx="4294967295"/>
          </p:nvPr>
        </p:nvSpPr>
        <p:spPr>
          <a:xfrm>
            <a:off x="971600" y="188640"/>
            <a:ext cx="8101012" cy="147637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algn="l" eaLnBrk="1" hangingPunct="1">
              <a:defRPr/>
            </a:pPr>
            <a:r>
              <a:rPr lang="en-GB" sz="4000" b="1" dirty="0">
                <a:solidFill>
                  <a:srgbClr val="C00000"/>
                </a:solidFill>
              </a:rPr>
              <a:t/>
            </a:r>
            <a:br>
              <a:rPr lang="en-GB" sz="4000" b="1" dirty="0">
                <a:solidFill>
                  <a:srgbClr val="C00000"/>
                </a:solidFill>
              </a:rPr>
            </a:br>
            <a:r>
              <a:rPr lang="en-GB" sz="4000" b="1" dirty="0" smtClean="0">
                <a:solidFill>
                  <a:srgbClr val="C00000"/>
                </a:solidFill>
              </a:rPr>
              <a:t/>
            </a:r>
            <a:br>
              <a:rPr lang="en-GB" sz="4000" b="1" dirty="0" smtClean="0">
                <a:solidFill>
                  <a:srgbClr val="C00000"/>
                </a:solidFill>
              </a:rPr>
            </a:br>
            <a:r>
              <a:rPr lang="en-GB" sz="2700" b="1" dirty="0" smtClean="0">
                <a:solidFill>
                  <a:srgbClr val="0070C0"/>
                </a:solidFill>
              </a:rPr>
              <a:t>Leadership not </a:t>
            </a:r>
            <a:r>
              <a:rPr lang="en-GB" sz="2700" b="1" dirty="0" smtClean="0">
                <a:solidFill>
                  <a:srgbClr val="0070C0"/>
                </a:solidFill>
              </a:rPr>
              <a:t>followship</a:t>
            </a:r>
            <a:r>
              <a:rPr lang="en-GB" sz="2700" b="1" dirty="0" smtClean="0">
                <a:solidFill>
                  <a:srgbClr val="0070C0"/>
                </a:solidFill>
              </a:rPr>
              <a:t/>
            </a:r>
            <a:br>
              <a:rPr lang="en-GB" sz="2700" b="1" dirty="0" smtClean="0">
                <a:solidFill>
                  <a:srgbClr val="0070C0"/>
                </a:solidFill>
              </a:rPr>
            </a:br>
            <a:r>
              <a:rPr lang="en-GB" sz="2700" b="1" dirty="0">
                <a:solidFill>
                  <a:srgbClr val="0070C0"/>
                </a:solidFill>
              </a:rPr>
              <a:t>		</a:t>
            </a:r>
            <a:r>
              <a:rPr lang="en-GB" sz="2700" b="1" dirty="0" smtClean="0">
                <a:solidFill>
                  <a:srgbClr val="0070C0"/>
                </a:solidFill>
              </a:rPr>
              <a:t>	</a:t>
            </a:r>
            <a:r>
              <a:rPr lang="en-GB" sz="4000" b="1" dirty="0" smtClean="0">
                <a:solidFill>
                  <a:srgbClr val="0070C0"/>
                </a:solidFill>
              </a:rPr>
              <a:t>		</a:t>
            </a:r>
            <a:r>
              <a:rPr lang="en-GB" sz="3200" b="1" i="1" dirty="0" smtClean="0">
                <a:solidFill>
                  <a:srgbClr val="FF0000"/>
                </a:solidFill>
              </a:rPr>
              <a:t/>
            </a:r>
            <a:br>
              <a:rPr lang="en-GB" sz="3200" b="1" i="1" dirty="0" smtClean="0">
                <a:solidFill>
                  <a:srgbClr val="FF0000"/>
                </a:solidFill>
              </a:rPr>
            </a:br>
            <a:endParaRPr lang="en-GB" sz="3000" b="1" dirty="0" smtClean="0">
              <a:solidFill>
                <a:srgbClr val="FF0000"/>
              </a:solidFill>
            </a:endParaRPr>
          </a:p>
        </p:txBody>
      </p:sp>
      <p:sp>
        <p:nvSpPr>
          <p:cNvPr id="36867" name="Rectangle 6"/>
          <p:cNvSpPr>
            <a:spLocks noGrp="1"/>
          </p:cNvSpPr>
          <p:nvPr>
            <p:ph type="body" idx="4294967295"/>
          </p:nvPr>
        </p:nvSpPr>
        <p:spPr bwMode="auto">
          <a:xfrm>
            <a:off x="35496" y="1440161"/>
            <a:ext cx="9217024" cy="5445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140000"/>
              </a:lnSpc>
              <a:spcAft>
                <a:spcPts val="800"/>
              </a:spcAft>
              <a:buFont typeface="Arial"/>
              <a:buChar char="•"/>
            </a:pP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Purpose, purpose, purpose</a:t>
            </a:r>
          </a:p>
          <a:p>
            <a:pPr>
              <a:lnSpc>
                <a:spcPct val="140000"/>
              </a:lnSpc>
              <a:spcAft>
                <a:spcPts val="800"/>
              </a:spcAft>
              <a:buFont typeface="Arial"/>
              <a:buChar char="•"/>
            </a:pP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Culture, culture, culture – </a:t>
            </a: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flexible, impact-focused, </a:t>
            </a: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collegiate, outward looking </a:t>
            </a:r>
            <a:endParaRPr lang="en-GB" sz="1800" b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>
              <a:lnSpc>
                <a:spcPct val="140000"/>
              </a:lnSpc>
              <a:spcAft>
                <a:spcPts val="800"/>
              </a:spcAft>
              <a:buFont typeface="Arial"/>
              <a:buChar char="•"/>
            </a:pP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Relentless </a:t>
            </a: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focus on capacity-building</a:t>
            </a:r>
          </a:p>
          <a:p>
            <a:pPr>
              <a:lnSpc>
                <a:spcPct val="140000"/>
              </a:lnSpc>
              <a:buFont typeface="Arial"/>
              <a:buChar char="•"/>
            </a:pP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Use professional </a:t>
            </a: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standards </a:t>
            </a: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to </a:t>
            </a: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promote alignment and growth, including leadership qualities</a:t>
            </a:r>
          </a:p>
          <a:p>
            <a:pPr>
              <a:lnSpc>
                <a:spcPct val="140000"/>
              </a:lnSpc>
              <a:buFont typeface="Arial"/>
              <a:buChar char="•"/>
            </a:pP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Extended professionalism/discretionary </a:t>
            </a: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effort – </a:t>
            </a:r>
          </a:p>
          <a:p>
            <a:pPr marL="0" indent="0">
              <a:lnSpc>
                <a:spcPct val="140000"/>
              </a:lnSpc>
            </a:pP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	professional </a:t>
            </a: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learning as key </a:t>
            </a: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dynamic</a:t>
            </a:r>
            <a:endParaRPr lang="en-GB" sz="1800" b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>
              <a:lnSpc>
                <a:spcPct val="140000"/>
              </a:lnSpc>
              <a:spcAft>
                <a:spcPts val="800"/>
              </a:spcAft>
              <a:buFont typeface="Arial"/>
              <a:buChar char="•"/>
            </a:pP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Talent </a:t>
            </a: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spotting and coaching</a:t>
            </a:r>
          </a:p>
          <a:p>
            <a:pPr>
              <a:lnSpc>
                <a:spcPct val="140000"/>
              </a:lnSpc>
              <a:spcAft>
                <a:spcPts val="800"/>
              </a:spcAft>
              <a:buFont typeface="Arial"/>
              <a:buChar char="•"/>
            </a:pPr>
            <a:r>
              <a:rPr lang="en-GB" sz="1800" b="1" dirty="0">
                <a:solidFill>
                  <a:srgbClr val="0070C0"/>
                </a:solidFill>
                <a:latin typeface="Arial" charset="0"/>
                <a:ea typeface="MS PGothic" charset="0"/>
              </a:rPr>
              <a:t>Mentoring as role of experienced </a:t>
            </a: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teachers</a:t>
            </a:r>
          </a:p>
          <a:p>
            <a:pPr>
              <a:lnSpc>
                <a:spcPct val="140000"/>
              </a:lnSpc>
              <a:spcAft>
                <a:spcPts val="800"/>
              </a:spcAft>
              <a:buFont typeface="Arial"/>
              <a:buChar char="•"/>
            </a:pPr>
            <a:r>
              <a:rPr lang="en-GB" sz="1800" b="1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Manage the authorising environment – risk and reward / permission and forgiveness</a:t>
            </a:r>
            <a:endParaRPr lang="en-GB" sz="1800" b="1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 algn="ctr" eaLnBrk="1" hangingPunct="1">
              <a:lnSpc>
                <a:spcPct val="90000"/>
              </a:lnSpc>
              <a:spcAft>
                <a:spcPts val="800"/>
              </a:spcAft>
            </a:pPr>
            <a:endParaRPr lang="en-GB" sz="2800" b="1" dirty="0">
              <a:solidFill>
                <a:srgbClr val="FF0000"/>
              </a:solidFill>
              <a:latin typeface="Arial" charset="0"/>
              <a:ea typeface="MS PGothic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62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 bwMode="auto">
          <a:xfrm>
            <a:off x="467544" y="1475547"/>
            <a:ext cx="8229600" cy="504979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0" indent="0" algn="ctr">
              <a:buNone/>
            </a:pPr>
            <a:endParaRPr lang="en-GB" sz="2400" dirty="0" smtClean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 marL="0" indent="0" algn="ctr">
              <a:buNone/>
            </a:pPr>
            <a:r>
              <a:rPr lang="en-GB" sz="2400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Not </a:t>
            </a:r>
            <a:r>
              <a:rPr lang="en-GB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imprisoned by the past or the context</a:t>
            </a:r>
          </a:p>
          <a:p>
            <a:pPr marL="0" indent="0" algn="ctr">
              <a:buNone/>
            </a:pPr>
            <a:r>
              <a:rPr lang="en-GB" sz="2400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Active and extended collegiate culture</a:t>
            </a:r>
          </a:p>
          <a:p>
            <a:pPr algn="ctr"/>
            <a:r>
              <a:rPr lang="en-GB" sz="2400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Professional </a:t>
            </a:r>
            <a:r>
              <a:rPr lang="en-GB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inquiry and exploration</a:t>
            </a:r>
          </a:p>
          <a:p>
            <a:pPr algn="ctr"/>
            <a:r>
              <a:rPr lang="en-GB" sz="2400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Engages </a:t>
            </a:r>
            <a:r>
              <a:rPr lang="en-GB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with complexity</a:t>
            </a:r>
          </a:p>
          <a:p>
            <a:pPr algn="ctr"/>
            <a:r>
              <a:rPr lang="en-GB" sz="2400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Clear professional standards</a:t>
            </a:r>
            <a:endParaRPr lang="en-GB" sz="2400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 algn="ctr"/>
            <a:r>
              <a:rPr lang="en-GB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Leadership is not about </a:t>
            </a:r>
            <a:r>
              <a:rPr lang="en-GB" sz="2400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formal role or length </a:t>
            </a:r>
            <a:r>
              <a:rPr lang="en-GB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of </a:t>
            </a:r>
            <a:r>
              <a:rPr lang="en-GB" sz="2400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service</a:t>
            </a:r>
          </a:p>
          <a:p>
            <a:pPr algn="ctr"/>
            <a:r>
              <a:rPr lang="en-GB" sz="2400" dirty="0" smtClean="0">
                <a:solidFill>
                  <a:srgbClr val="0070C0"/>
                </a:solidFill>
                <a:latin typeface="Arial" charset="0"/>
                <a:ea typeface="MS PGothic" charset="0"/>
              </a:rPr>
              <a:t>Accountability mechanisms are constructive</a:t>
            </a:r>
            <a:endParaRPr lang="en-GB" sz="2400" dirty="0">
              <a:solidFill>
                <a:srgbClr val="0070C0"/>
              </a:solidFill>
              <a:latin typeface="Arial" charset="0"/>
              <a:ea typeface="MS PGothic" charset="0"/>
            </a:endParaRPr>
          </a:p>
          <a:p>
            <a:pPr algn="ctr"/>
            <a:r>
              <a:rPr lang="en-GB" sz="2400" dirty="0">
                <a:solidFill>
                  <a:srgbClr val="0070C0"/>
                </a:solidFill>
                <a:latin typeface="Arial" charset="0"/>
                <a:ea typeface="MS PGothic" charset="0"/>
              </a:rPr>
              <a:t>Aspiration, reflection and optimism</a:t>
            </a:r>
          </a:p>
          <a:p>
            <a:endParaRPr lang="en-GB" sz="2400" dirty="0">
              <a:solidFill>
                <a:schemeClr val="tx2"/>
              </a:solidFill>
              <a:latin typeface="Arial" charset="0"/>
              <a:ea typeface="MS PGothic" charset="0"/>
            </a:endParaRPr>
          </a:p>
          <a:p>
            <a:pPr algn="ctr"/>
            <a:endParaRPr lang="en-GB" sz="2400" b="1" dirty="0">
              <a:latin typeface="Arial" charset="0"/>
              <a:ea typeface="MS PGothic" charset="0"/>
            </a:endParaRPr>
          </a:p>
          <a:p>
            <a:pPr algn="ctr"/>
            <a:r>
              <a:rPr lang="en-GB" sz="2400" b="1" dirty="0">
                <a:latin typeface="Arial" charset="0"/>
                <a:ea typeface="MS PGothic" charset="0"/>
              </a:rPr>
              <a:t>A revitalised </a:t>
            </a:r>
            <a:r>
              <a:rPr lang="en-GB" sz="2400" b="1" dirty="0" smtClean="0">
                <a:latin typeface="Arial" charset="0"/>
                <a:ea typeface="MS PGothic" charset="0"/>
              </a:rPr>
              <a:t>educational </a:t>
            </a:r>
            <a:r>
              <a:rPr lang="en-GB" sz="2400" b="1" dirty="0">
                <a:latin typeface="Arial" charset="0"/>
                <a:ea typeface="MS PGothic" charset="0"/>
              </a:rPr>
              <a:t>community</a:t>
            </a:r>
          </a:p>
          <a:p>
            <a:pPr algn="ctr"/>
            <a:endParaRPr lang="en-GB" sz="2400" b="1" dirty="0">
              <a:latin typeface="Arial" charset="0"/>
              <a:ea typeface="MS PGothic" charset="0"/>
            </a:endParaRPr>
          </a:p>
          <a:p>
            <a:pPr algn="ctr"/>
            <a:endParaRPr lang="en-GB" sz="2400" b="1" dirty="0">
              <a:latin typeface="Arial" charset="0"/>
              <a:ea typeface="MS PGothic" charset="0"/>
            </a:endParaRPr>
          </a:p>
          <a:p>
            <a:pPr algn="ctr"/>
            <a:r>
              <a:rPr lang="en-GB" sz="2400" b="1" dirty="0">
                <a:latin typeface="Arial" charset="0"/>
                <a:ea typeface="MS PGothic" charset="0"/>
              </a:rPr>
              <a:t>Better experiences and outcomes for our young people</a:t>
            </a:r>
          </a:p>
          <a:p>
            <a:pPr algn="ctr"/>
            <a:endParaRPr lang="en-GB" sz="2400" dirty="0">
              <a:solidFill>
                <a:schemeClr val="tx2"/>
              </a:solidFill>
              <a:latin typeface="Arial" charset="0"/>
              <a:ea typeface="MS PGothic" charset="0"/>
            </a:endParaRPr>
          </a:p>
          <a:p>
            <a:pPr algn="ctr">
              <a:lnSpc>
                <a:spcPct val="120000"/>
              </a:lnSpc>
            </a:pPr>
            <a:endParaRPr lang="en-GB" sz="2400" b="1" dirty="0">
              <a:latin typeface="Arial" charset="0"/>
              <a:ea typeface="MS PGothic" charset="0"/>
            </a:endParaRPr>
          </a:p>
          <a:p>
            <a:pPr algn="ctr">
              <a:lnSpc>
                <a:spcPct val="120000"/>
              </a:lnSpc>
            </a:pPr>
            <a:endParaRPr lang="en-GB" sz="2400" b="1" dirty="0">
              <a:latin typeface="Arial" charset="0"/>
              <a:ea typeface="MS PGothic" charset="0"/>
            </a:endParaRPr>
          </a:p>
          <a:p>
            <a:pPr algn="ctr">
              <a:lnSpc>
                <a:spcPct val="120000"/>
              </a:lnSpc>
            </a:pPr>
            <a:endParaRPr lang="en-GB" sz="2400" b="1" dirty="0">
              <a:latin typeface="Arial" charset="0"/>
              <a:ea typeface="MS PGothic" charset="0"/>
            </a:endParaRPr>
          </a:p>
          <a:p>
            <a:pPr algn="ctr"/>
            <a:endParaRPr lang="en-GB" sz="2400" dirty="0">
              <a:solidFill>
                <a:schemeClr val="tx2"/>
              </a:solidFill>
              <a:latin typeface="Arial" charset="0"/>
              <a:ea typeface="MS PGothic" charset="0"/>
            </a:endParaRPr>
          </a:p>
        </p:txBody>
      </p:sp>
      <p:sp>
        <p:nvSpPr>
          <p:cNvPr id="47106" name="Title 2"/>
          <p:cNvSpPr>
            <a:spLocks noGrp="1"/>
          </p:cNvSpPr>
          <p:nvPr>
            <p:ph type="title"/>
          </p:nvPr>
        </p:nvSpPr>
        <p:spPr bwMode="auto">
          <a:xfrm>
            <a:off x="437332" y="15244"/>
            <a:ext cx="8229600" cy="11095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algn="l"/>
            <a:r>
              <a:rPr lang="en-GB" dirty="0">
                <a:solidFill>
                  <a:srgbClr val="C00000"/>
                </a:solidFill>
                <a:latin typeface="Helvetica" charset="0"/>
                <a:ea typeface="MS PGothic" charset="0"/>
              </a:rPr>
              <a:t/>
            </a:r>
            <a:br>
              <a:rPr lang="en-GB" dirty="0">
                <a:solidFill>
                  <a:srgbClr val="C00000"/>
                </a:solidFill>
                <a:latin typeface="Helvetica" charset="0"/>
                <a:ea typeface="MS PGothic" charset="0"/>
              </a:rPr>
            </a:br>
            <a:r>
              <a:rPr lang="en-GB" sz="2400" b="1" dirty="0" smtClean="0">
                <a:solidFill>
                  <a:srgbClr val="FFFFFF"/>
                </a:solidFill>
                <a:latin typeface="Arial" charset="0"/>
                <a:ea typeface="MS PGothic" charset="0"/>
              </a:rPr>
              <a:t>A </a:t>
            </a:r>
            <a:r>
              <a:rPr lang="en-GB" sz="2400" b="1" dirty="0">
                <a:solidFill>
                  <a:srgbClr val="FFFFFF"/>
                </a:solidFill>
                <a:latin typeface="Arial" charset="0"/>
                <a:ea typeface="MS PGothic" charset="0"/>
              </a:rPr>
              <a:t>revitalised </a:t>
            </a:r>
            <a:r>
              <a:rPr lang="en-GB" sz="2400" b="1" dirty="0" smtClean="0">
                <a:solidFill>
                  <a:srgbClr val="FFFFFF"/>
                </a:solidFill>
                <a:latin typeface="Arial" charset="0"/>
                <a:ea typeface="MS PGothic" charset="0"/>
              </a:rPr>
              <a:t>educational community								</a:t>
            </a:r>
            <a:endParaRPr lang="en-GB" sz="3600" b="1" dirty="0">
              <a:solidFill>
                <a:srgbClr val="C00000"/>
              </a:solidFill>
              <a:latin typeface="Helvetica" charset="0"/>
              <a:ea typeface="MS PGothic" charset="0"/>
            </a:endParaRPr>
          </a:p>
        </p:txBody>
      </p:sp>
      <p:sp>
        <p:nvSpPr>
          <p:cNvPr id="4" name="Down Arrow 3"/>
          <p:cNvSpPr>
            <a:spLocks noChangeArrowheads="1"/>
          </p:cNvSpPr>
          <p:nvPr/>
        </p:nvSpPr>
        <p:spPr bwMode="auto">
          <a:xfrm>
            <a:off x="3923928" y="4200351"/>
            <a:ext cx="485775" cy="617538"/>
          </a:xfrm>
          <a:prstGeom prst="downArrow">
            <a:avLst>
              <a:gd name="adj1" fmla="val 50000"/>
              <a:gd name="adj2" fmla="val 50002"/>
            </a:avLst>
          </a:prstGeom>
          <a:gradFill rotWithShape="1">
            <a:gsLst>
              <a:gs pos="0">
                <a:srgbClr val="B5E5E9"/>
              </a:gs>
              <a:gs pos="100000">
                <a:srgbClr val="CBFFFF"/>
              </a:gs>
            </a:gsLst>
            <a:lin ang="162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en-GB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Down Arrow 4"/>
          <p:cNvSpPr>
            <a:spLocks noChangeArrowheads="1"/>
          </p:cNvSpPr>
          <p:nvPr/>
        </p:nvSpPr>
        <p:spPr bwMode="auto">
          <a:xfrm>
            <a:off x="3995936" y="5143519"/>
            <a:ext cx="484188" cy="576262"/>
          </a:xfrm>
          <a:prstGeom prst="downArrow">
            <a:avLst>
              <a:gd name="adj1" fmla="val 50000"/>
              <a:gd name="adj2" fmla="val 49998"/>
            </a:avLst>
          </a:prstGeom>
          <a:gradFill rotWithShape="1">
            <a:gsLst>
              <a:gs pos="0">
                <a:srgbClr val="B5E5E9"/>
              </a:gs>
              <a:gs pos="100000">
                <a:srgbClr val="CBFFFF"/>
              </a:gs>
            </a:gsLst>
            <a:lin ang="16200000"/>
          </a:gradFill>
          <a:ln w="9525">
            <a:solidFill>
              <a:srgbClr val="B6DCDF"/>
            </a:solidFill>
            <a:miter lim="800000"/>
            <a:headEnd/>
            <a:tailEnd/>
          </a:ln>
          <a:effectLst>
            <a:outerShdw blurRad="63500" dist="23000" dir="5400000" rotWithShape="0">
              <a:srgbClr val="000000">
                <a:alpha val="34999"/>
              </a:srgbClr>
            </a:outerShdw>
          </a:effectLst>
        </p:spPr>
        <p:txBody>
          <a:bodyPr anchor="ctr"/>
          <a:lstStyle/>
          <a:p>
            <a:pPr algn="ctr">
              <a:defRPr/>
            </a:pPr>
            <a:endParaRPr lang="en-GB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542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 smtClean="0"/>
              <a:t>Research Methods</a:t>
            </a:r>
            <a:endParaRPr lang="en-GB" sz="4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20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74" t="7923" r="29487"/>
          <a:stretch/>
        </p:blipFill>
        <p:spPr bwMode="auto">
          <a:xfrm>
            <a:off x="2866292" y="601686"/>
            <a:ext cx="4514020" cy="551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3736" y="4239283"/>
            <a:ext cx="5924466" cy="322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2605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use of data and research evidence</a:t>
            </a:r>
          </a:p>
          <a:p>
            <a:pPr marL="0" indent="0">
              <a:buNone/>
            </a:pPr>
            <a:r>
              <a:rPr lang="en-GB" dirty="0"/>
              <a:t>     Chapter 9 </a:t>
            </a:r>
          </a:p>
          <a:p>
            <a:pPr marL="0" indent="0">
              <a:buNone/>
            </a:pPr>
            <a:r>
              <a:rPr lang="en-GB" b="1" dirty="0" smtClean="0"/>
              <a:t>Activity</a:t>
            </a:r>
          </a:p>
          <a:p>
            <a:pPr marL="0" indent="0">
              <a:buNone/>
            </a:pPr>
            <a:r>
              <a:rPr lang="en-GB" dirty="0" smtClean="0"/>
              <a:t>Step 1- What do you want to find out?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Step 2- How will you find out?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you carry out educational research?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2545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50" y="773972"/>
            <a:ext cx="7714026" cy="5318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910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Content Placeholder 5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3" y="1628800"/>
            <a:ext cx="6902912" cy="4497363"/>
          </a:xfrm>
          <a:prstGeom prst="rect">
            <a:avLst/>
          </a:prstGeom>
          <a:ln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122733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340768"/>
            <a:ext cx="7596832" cy="4692243"/>
          </a:xfrm>
          <a:prstGeom prst="rect">
            <a:avLst/>
          </a:prstGeom>
          <a:ln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9064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00808"/>
            <a:ext cx="7421181" cy="4425355"/>
          </a:xfrm>
          <a:prstGeom prst="rect">
            <a:avLst/>
          </a:prstGeom>
          <a:ln>
            <a:solidFill>
              <a:schemeClr val="accent6"/>
            </a:solidFill>
          </a:ln>
        </p:spPr>
      </p:pic>
    </p:spTree>
    <p:extLst>
      <p:ext uri="{BB962C8B-B14F-4D97-AF65-F5344CB8AC3E}">
        <p14:creationId xmlns:p14="http://schemas.microsoft.com/office/powerpoint/2010/main" val="1752027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Successful Futures update Dave Barry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572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 forms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to complete and submit ethics forms</a:t>
            </a:r>
          </a:p>
          <a:p>
            <a:pPr marL="0" indent="0">
              <a:buNone/>
            </a:pPr>
            <a:r>
              <a:rPr lang="en-GB" smtClean="0"/>
              <a:t>                        Junnine </a:t>
            </a:r>
            <a:r>
              <a:rPr lang="en-GB" dirty="0" smtClean="0"/>
              <a:t>Thomas-Walters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8921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http://www.stanleyparkhigh.org.uk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www.pembrokedockcommunityschool.co.uk</a:t>
            </a:r>
            <a:endParaRPr lang="en-GB" dirty="0" smtClean="0"/>
          </a:p>
          <a:p>
            <a:endParaRPr lang="en-GB" dirty="0"/>
          </a:p>
          <a:p>
            <a:r>
              <a:rPr lang="en-GB" i="1" dirty="0" smtClean="0">
                <a:hlinkClick r:id="rId4"/>
              </a:rPr>
              <a:t>http://www.llanrhidian.swansea.sch.uk</a:t>
            </a:r>
            <a:endParaRPr lang="en-GB" i="1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visit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048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Visit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 smtClean="0"/>
              <a:t>One day to gather information and evidence about how schools are approaching ‘Successful Futures ’ and the potential of the impact.</a:t>
            </a:r>
          </a:p>
          <a:p>
            <a:r>
              <a:rPr lang="en-GB" sz="2800" dirty="0" smtClean="0"/>
              <a:t>Complete between November and January 19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2018 </a:t>
            </a:r>
          </a:p>
          <a:p>
            <a:r>
              <a:rPr lang="en-GB" sz="2800" dirty="0" smtClean="0"/>
              <a:t>It would be useful to use a journal for this task.</a:t>
            </a:r>
          </a:p>
          <a:p>
            <a:r>
              <a:rPr lang="en-GB" sz="2800" dirty="0" smtClean="0"/>
              <a:t>Use the four perspectives- Brookfield.</a:t>
            </a:r>
          </a:p>
          <a:p>
            <a:r>
              <a:rPr lang="en-GB" sz="2800" dirty="0" smtClean="0"/>
              <a:t>Produce a presentation in your trust groups to share your findings with colleagues, for session 4.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828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7940170" cy="5955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78942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9027127" cy="62302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443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74" t="27290" r="25522" b="16147"/>
          <a:stretch/>
        </p:blipFill>
        <p:spPr bwMode="auto">
          <a:xfrm>
            <a:off x="185561" y="1412776"/>
            <a:ext cx="8979807" cy="5230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73989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Intersessional task for session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 smtClean="0"/>
              <a:t>task</a:t>
            </a:r>
            <a:endParaRPr lang="en-GB" dirty="0"/>
          </a:p>
          <a:p>
            <a:r>
              <a:rPr lang="en-GB" dirty="0"/>
              <a:t>In trust groups, develop a presentation to share with colleagues </a:t>
            </a:r>
            <a:r>
              <a:rPr lang="en-GB"/>
              <a:t>at </a:t>
            </a:r>
            <a:r>
              <a:rPr lang="en-GB" smtClean="0"/>
              <a:t>session 4 </a:t>
            </a:r>
            <a:r>
              <a:rPr lang="en-GB" dirty="0"/>
              <a:t>which outlines; </a:t>
            </a:r>
          </a:p>
          <a:p>
            <a:r>
              <a:rPr lang="en-GB" dirty="0"/>
              <a:t>Effective practice observed on learning visit </a:t>
            </a:r>
          </a:p>
          <a:p>
            <a:r>
              <a:rPr lang="en-GB" dirty="0"/>
              <a:t>Specific challenges or barriers that have been overcome</a:t>
            </a:r>
          </a:p>
          <a:p>
            <a:r>
              <a:rPr lang="en-GB" dirty="0"/>
              <a:t>How does this, if at all, prepare the school for the future curriculum?</a:t>
            </a:r>
          </a:p>
          <a:p>
            <a:r>
              <a:rPr lang="en-GB" dirty="0"/>
              <a:t>Synthesis of lessons learned as a result of the visit.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398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586</Words>
  <Application>Microsoft Office PowerPoint</Application>
  <PresentationFormat>On-screen Show (4:3)</PresentationFormat>
  <Paragraphs>128</Paragraphs>
  <Slides>28</Slides>
  <Notes>2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0" baseType="lpstr">
      <vt:lpstr>Waveform</vt:lpstr>
      <vt:lpstr>Worksheet</vt:lpstr>
      <vt:lpstr>Level 7 Leading the Learning “Successful Futures” Session 2</vt:lpstr>
      <vt:lpstr>Monday October 16th 2017</vt:lpstr>
      <vt:lpstr>PowerPoint Presentation</vt:lpstr>
      <vt:lpstr>Curriculum changes</vt:lpstr>
      <vt:lpstr>Who’s moving to Finland with us?</vt:lpstr>
      <vt:lpstr>Developing the new curriculum in your school.  Priestley and Drew (2016)</vt:lpstr>
      <vt:lpstr>PowerPoint Presentation</vt:lpstr>
      <vt:lpstr>21st Century schools need teachers who:      </vt:lpstr>
      <vt:lpstr>     Teachers Matter but…</vt:lpstr>
      <vt:lpstr>PowerPoint Presentation</vt:lpstr>
      <vt:lpstr>PowerPoint Presentation</vt:lpstr>
      <vt:lpstr>  Leadership not followship       </vt:lpstr>
      <vt:lpstr> A revitalised educational community        </vt:lpstr>
      <vt:lpstr>PowerPoint Presentation</vt:lpstr>
      <vt:lpstr>PowerPoint Presentation</vt:lpstr>
      <vt:lpstr>How do you carry out educational research?</vt:lpstr>
      <vt:lpstr>PowerPoint Presentation</vt:lpstr>
      <vt:lpstr>PowerPoint Presentation</vt:lpstr>
      <vt:lpstr>PowerPoint Presentation</vt:lpstr>
      <vt:lpstr>PowerPoint Presentation</vt:lpstr>
      <vt:lpstr>Successful Futures update Dave Barry</vt:lpstr>
      <vt:lpstr>Ethics forms</vt:lpstr>
      <vt:lpstr>Learning visit</vt:lpstr>
      <vt:lpstr>Learning Visit</vt:lpstr>
      <vt:lpstr>PowerPoint Presentation</vt:lpstr>
      <vt:lpstr>PowerPoint Presentation</vt:lpstr>
      <vt:lpstr>PowerPoint Presentation</vt:lpstr>
      <vt:lpstr>Intersessional task for session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7 Leading the Learning “Successful Futures” Session 2</dc:title>
  <dc:creator>Jim Statts</dc:creator>
  <cp:lastModifiedBy>Jim Statts</cp:lastModifiedBy>
  <cp:revision>38</cp:revision>
  <cp:lastPrinted>2017-10-15T19:15:45Z</cp:lastPrinted>
  <dcterms:created xsi:type="dcterms:W3CDTF">2017-10-12T10:01:26Z</dcterms:created>
  <dcterms:modified xsi:type="dcterms:W3CDTF">2017-10-15T19:16:05Z</dcterms:modified>
</cp:coreProperties>
</file>