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6"/>
  </p:notesMasterIdLst>
  <p:handoutMasterIdLst>
    <p:handoutMasterId r:id="rId37"/>
  </p:handoutMasterIdLst>
  <p:sldIdLst>
    <p:sldId id="256" r:id="rId5"/>
    <p:sldId id="289" r:id="rId6"/>
    <p:sldId id="290" r:id="rId7"/>
    <p:sldId id="292" r:id="rId8"/>
    <p:sldId id="291" r:id="rId9"/>
    <p:sldId id="293" r:id="rId10"/>
    <p:sldId id="297" r:id="rId11"/>
    <p:sldId id="294" r:id="rId12"/>
    <p:sldId id="295" r:id="rId13"/>
    <p:sldId id="299" r:id="rId14"/>
    <p:sldId id="300" r:id="rId15"/>
    <p:sldId id="301" r:id="rId16"/>
    <p:sldId id="302" r:id="rId17"/>
    <p:sldId id="303" r:id="rId18"/>
    <p:sldId id="304" r:id="rId19"/>
    <p:sldId id="305" r:id="rId20"/>
    <p:sldId id="306" r:id="rId21"/>
    <p:sldId id="307" r:id="rId22"/>
    <p:sldId id="308" r:id="rId23"/>
    <p:sldId id="309" r:id="rId24"/>
    <p:sldId id="310" r:id="rId25"/>
    <p:sldId id="311" r:id="rId26"/>
    <p:sldId id="312" r:id="rId27"/>
    <p:sldId id="298" r:id="rId28"/>
    <p:sldId id="319" r:id="rId29"/>
    <p:sldId id="314" r:id="rId30"/>
    <p:sldId id="315" r:id="rId31"/>
    <p:sldId id="316" r:id="rId32"/>
    <p:sldId id="317" r:id="rId33"/>
    <p:sldId id="318" r:id="rId34"/>
    <p:sldId id="313" r:id="rId3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FF66C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7" autoAdjust="0"/>
    <p:restoredTop sz="94660"/>
  </p:normalViewPr>
  <p:slideViewPr>
    <p:cSldViewPr snapToGrid="0" showGuides="1">
      <p:cViewPr varScale="1">
        <p:scale>
          <a:sx n="79" d="100"/>
          <a:sy n="79" d="100"/>
        </p:scale>
        <p:origin x="360" y="78"/>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DDF66A-A9F1-4805-B16C-DF63AF3AC67F}"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D81E5AD8-70EC-4ECC-AEC6-166228A5A003}">
      <dgm:prSet/>
      <dgm:spPr/>
      <dgm:t>
        <a:bodyPr/>
        <a:lstStyle/>
        <a:p>
          <a:r>
            <a:rPr lang="en-US"/>
            <a:t>Interviewers must also comply with the requirements of the Criminal Investigations Procedure Act 1996</a:t>
          </a:r>
        </a:p>
      </dgm:t>
    </dgm:pt>
    <dgm:pt modelId="{5DE03A26-C82F-4AC4-B81D-1370B890AC95}" type="parTrans" cxnId="{6A954262-A65B-4CAA-A79F-1F360749A1CE}">
      <dgm:prSet/>
      <dgm:spPr/>
      <dgm:t>
        <a:bodyPr/>
        <a:lstStyle/>
        <a:p>
          <a:endParaRPr lang="en-US"/>
        </a:p>
      </dgm:t>
    </dgm:pt>
    <dgm:pt modelId="{3E2F06D4-F644-4D27-828C-90B78A362A42}" type="sibTrans" cxnId="{6A954262-A65B-4CAA-A79F-1F360749A1CE}">
      <dgm:prSet/>
      <dgm:spPr/>
      <dgm:t>
        <a:bodyPr/>
        <a:lstStyle/>
        <a:p>
          <a:endParaRPr lang="en-US"/>
        </a:p>
      </dgm:t>
    </dgm:pt>
    <dgm:pt modelId="{37339715-1712-4382-8ED1-4EDD5B2BE5C6}">
      <dgm:prSet/>
      <dgm:spPr/>
      <dgm:t>
        <a:bodyPr/>
        <a:lstStyle/>
        <a:p>
          <a:r>
            <a:rPr lang="en-US"/>
            <a:t>Ensuring that all reasonable lines of enquiry are completed</a:t>
          </a:r>
        </a:p>
      </dgm:t>
    </dgm:pt>
    <dgm:pt modelId="{47BA1B61-0105-452D-A49D-1148ACBD92B0}" type="parTrans" cxnId="{F2C4B768-9768-4815-8390-305802DE5960}">
      <dgm:prSet/>
      <dgm:spPr/>
      <dgm:t>
        <a:bodyPr/>
        <a:lstStyle/>
        <a:p>
          <a:endParaRPr lang="en-US"/>
        </a:p>
      </dgm:t>
    </dgm:pt>
    <dgm:pt modelId="{5CDEF69B-B266-4F3B-86A4-47D335FC8B62}" type="sibTrans" cxnId="{F2C4B768-9768-4815-8390-305802DE5960}">
      <dgm:prSet/>
      <dgm:spPr/>
      <dgm:t>
        <a:bodyPr/>
        <a:lstStyle/>
        <a:p>
          <a:endParaRPr lang="en-US"/>
        </a:p>
      </dgm:t>
    </dgm:pt>
    <dgm:pt modelId="{7BE735CD-2DCB-4187-811C-40CE7D7D2965}">
      <dgm:prSet/>
      <dgm:spPr/>
      <dgm:t>
        <a:bodyPr/>
        <a:lstStyle/>
        <a:p>
          <a:r>
            <a:rPr lang="en-US"/>
            <a:t>That they fairly investigate the matter and,</a:t>
          </a:r>
        </a:p>
      </dgm:t>
    </dgm:pt>
    <dgm:pt modelId="{E5068092-45A4-420C-AB08-7AB218C04650}" type="parTrans" cxnId="{C9F5DC8E-D6A8-40F8-96A9-4F66E829EC94}">
      <dgm:prSet/>
      <dgm:spPr/>
      <dgm:t>
        <a:bodyPr/>
        <a:lstStyle/>
        <a:p>
          <a:endParaRPr lang="en-US"/>
        </a:p>
      </dgm:t>
    </dgm:pt>
    <dgm:pt modelId="{464DF1A0-4574-4419-9E0E-14EDA2BDC959}" type="sibTrans" cxnId="{C9F5DC8E-D6A8-40F8-96A9-4F66E829EC94}">
      <dgm:prSet/>
      <dgm:spPr/>
      <dgm:t>
        <a:bodyPr/>
        <a:lstStyle/>
        <a:p>
          <a:endParaRPr lang="en-US"/>
        </a:p>
      </dgm:t>
    </dgm:pt>
    <dgm:pt modelId="{7F2FB5AD-6677-444B-ABE7-890270F60FF6}">
      <dgm:prSet/>
      <dgm:spPr/>
      <dgm:t>
        <a:bodyPr/>
        <a:lstStyle/>
        <a:p>
          <a:r>
            <a:rPr lang="en-US"/>
            <a:t>Ensure that they investigate matters that both support and undermine the prosecution case, conducting appropriate disclosure to defence.</a:t>
          </a:r>
        </a:p>
      </dgm:t>
    </dgm:pt>
    <dgm:pt modelId="{7323093C-6283-479A-B83A-39AB1D7092CE}" type="parTrans" cxnId="{D07CEDA4-39FE-477A-BF2E-2E50C3F79F5B}">
      <dgm:prSet/>
      <dgm:spPr/>
      <dgm:t>
        <a:bodyPr/>
        <a:lstStyle/>
        <a:p>
          <a:endParaRPr lang="en-US"/>
        </a:p>
      </dgm:t>
    </dgm:pt>
    <dgm:pt modelId="{2AEE3717-4C02-4604-961B-A3A5F626150F}" type="sibTrans" cxnId="{D07CEDA4-39FE-477A-BF2E-2E50C3F79F5B}">
      <dgm:prSet/>
      <dgm:spPr/>
      <dgm:t>
        <a:bodyPr/>
        <a:lstStyle/>
        <a:p>
          <a:endParaRPr lang="en-US"/>
        </a:p>
      </dgm:t>
    </dgm:pt>
    <dgm:pt modelId="{849AACFB-FE6E-4559-BB27-AA319B04DDAF}" type="pres">
      <dgm:prSet presAssocID="{10DDF66A-A9F1-4805-B16C-DF63AF3AC67F}" presName="hierChild1" presStyleCnt="0">
        <dgm:presLayoutVars>
          <dgm:chPref val="1"/>
          <dgm:dir/>
          <dgm:animOne val="branch"/>
          <dgm:animLvl val="lvl"/>
          <dgm:resizeHandles/>
        </dgm:presLayoutVars>
      </dgm:prSet>
      <dgm:spPr/>
    </dgm:pt>
    <dgm:pt modelId="{D6B96E85-DFD8-4472-8AF1-E970069CB00F}" type="pres">
      <dgm:prSet presAssocID="{D81E5AD8-70EC-4ECC-AEC6-166228A5A003}" presName="hierRoot1" presStyleCnt="0"/>
      <dgm:spPr/>
    </dgm:pt>
    <dgm:pt modelId="{2BFF8156-45A5-4C57-BD37-B25646A10A80}" type="pres">
      <dgm:prSet presAssocID="{D81E5AD8-70EC-4ECC-AEC6-166228A5A003}" presName="composite" presStyleCnt="0"/>
      <dgm:spPr/>
    </dgm:pt>
    <dgm:pt modelId="{310A2243-410D-4253-B7D8-C52BEBCA463D}" type="pres">
      <dgm:prSet presAssocID="{D81E5AD8-70EC-4ECC-AEC6-166228A5A003}" presName="background" presStyleLbl="node0" presStyleIdx="0" presStyleCnt="4"/>
      <dgm:spPr/>
    </dgm:pt>
    <dgm:pt modelId="{80E0F786-E2B0-4EC2-B5D1-3FA666C0A70E}" type="pres">
      <dgm:prSet presAssocID="{D81E5AD8-70EC-4ECC-AEC6-166228A5A003}" presName="text" presStyleLbl="fgAcc0" presStyleIdx="0" presStyleCnt="4">
        <dgm:presLayoutVars>
          <dgm:chPref val="3"/>
        </dgm:presLayoutVars>
      </dgm:prSet>
      <dgm:spPr/>
    </dgm:pt>
    <dgm:pt modelId="{B41F682B-4CD1-4A0C-A6A1-2C7A0CCD8B9B}" type="pres">
      <dgm:prSet presAssocID="{D81E5AD8-70EC-4ECC-AEC6-166228A5A003}" presName="hierChild2" presStyleCnt="0"/>
      <dgm:spPr/>
    </dgm:pt>
    <dgm:pt modelId="{A149C745-5394-4268-B6E7-7428C9278BEE}" type="pres">
      <dgm:prSet presAssocID="{37339715-1712-4382-8ED1-4EDD5B2BE5C6}" presName="hierRoot1" presStyleCnt="0"/>
      <dgm:spPr/>
    </dgm:pt>
    <dgm:pt modelId="{32F17D63-C4A2-4D87-BA71-8CCCF496D7C5}" type="pres">
      <dgm:prSet presAssocID="{37339715-1712-4382-8ED1-4EDD5B2BE5C6}" presName="composite" presStyleCnt="0"/>
      <dgm:spPr/>
    </dgm:pt>
    <dgm:pt modelId="{CE47B5FF-4FAF-462F-BBD4-E8C714AB2B00}" type="pres">
      <dgm:prSet presAssocID="{37339715-1712-4382-8ED1-4EDD5B2BE5C6}" presName="background" presStyleLbl="node0" presStyleIdx="1" presStyleCnt="4"/>
      <dgm:spPr/>
    </dgm:pt>
    <dgm:pt modelId="{F605AE48-5009-4A44-A850-7B04826C3CAB}" type="pres">
      <dgm:prSet presAssocID="{37339715-1712-4382-8ED1-4EDD5B2BE5C6}" presName="text" presStyleLbl="fgAcc0" presStyleIdx="1" presStyleCnt="4">
        <dgm:presLayoutVars>
          <dgm:chPref val="3"/>
        </dgm:presLayoutVars>
      </dgm:prSet>
      <dgm:spPr/>
    </dgm:pt>
    <dgm:pt modelId="{039AEF3B-186B-4AB3-A61A-D1298FE215FC}" type="pres">
      <dgm:prSet presAssocID="{37339715-1712-4382-8ED1-4EDD5B2BE5C6}" presName="hierChild2" presStyleCnt="0"/>
      <dgm:spPr/>
    </dgm:pt>
    <dgm:pt modelId="{37557F9B-6331-461A-B427-E589F1E9DD5B}" type="pres">
      <dgm:prSet presAssocID="{7BE735CD-2DCB-4187-811C-40CE7D7D2965}" presName="hierRoot1" presStyleCnt="0"/>
      <dgm:spPr/>
    </dgm:pt>
    <dgm:pt modelId="{2A1403AF-AFF6-4696-A5FF-B828AE2D611A}" type="pres">
      <dgm:prSet presAssocID="{7BE735CD-2DCB-4187-811C-40CE7D7D2965}" presName="composite" presStyleCnt="0"/>
      <dgm:spPr/>
    </dgm:pt>
    <dgm:pt modelId="{8D3B1066-9C89-45DA-A105-9F52797DF518}" type="pres">
      <dgm:prSet presAssocID="{7BE735CD-2DCB-4187-811C-40CE7D7D2965}" presName="background" presStyleLbl="node0" presStyleIdx="2" presStyleCnt="4"/>
      <dgm:spPr/>
    </dgm:pt>
    <dgm:pt modelId="{F330EB43-B9C9-4CDD-8E73-685C9C35DD76}" type="pres">
      <dgm:prSet presAssocID="{7BE735CD-2DCB-4187-811C-40CE7D7D2965}" presName="text" presStyleLbl="fgAcc0" presStyleIdx="2" presStyleCnt="4">
        <dgm:presLayoutVars>
          <dgm:chPref val="3"/>
        </dgm:presLayoutVars>
      </dgm:prSet>
      <dgm:spPr/>
    </dgm:pt>
    <dgm:pt modelId="{5CBFF11F-05E7-4700-80AF-AE10854FEBF9}" type="pres">
      <dgm:prSet presAssocID="{7BE735CD-2DCB-4187-811C-40CE7D7D2965}" presName="hierChild2" presStyleCnt="0"/>
      <dgm:spPr/>
    </dgm:pt>
    <dgm:pt modelId="{3EA99E75-3E60-4406-9497-52F19CE74CBD}" type="pres">
      <dgm:prSet presAssocID="{7F2FB5AD-6677-444B-ABE7-890270F60FF6}" presName="hierRoot1" presStyleCnt="0"/>
      <dgm:spPr/>
    </dgm:pt>
    <dgm:pt modelId="{5007989B-4A80-4F2A-B998-2B84B2A80890}" type="pres">
      <dgm:prSet presAssocID="{7F2FB5AD-6677-444B-ABE7-890270F60FF6}" presName="composite" presStyleCnt="0"/>
      <dgm:spPr/>
    </dgm:pt>
    <dgm:pt modelId="{72E42FE1-31CF-4CA1-B810-B76B1348A89B}" type="pres">
      <dgm:prSet presAssocID="{7F2FB5AD-6677-444B-ABE7-890270F60FF6}" presName="background" presStyleLbl="node0" presStyleIdx="3" presStyleCnt="4"/>
      <dgm:spPr/>
    </dgm:pt>
    <dgm:pt modelId="{DA68DF70-42FD-4323-BD08-3F3E5193D250}" type="pres">
      <dgm:prSet presAssocID="{7F2FB5AD-6677-444B-ABE7-890270F60FF6}" presName="text" presStyleLbl="fgAcc0" presStyleIdx="3" presStyleCnt="4">
        <dgm:presLayoutVars>
          <dgm:chPref val="3"/>
        </dgm:presLayoutVars>
      </dgm:prSet>
      <dgm:spPr/>
    </dgm:pt>
    <dgm:pt modelId="{2D5CB304-034A-4EBC-96DE-C86F0B2E78CB}" type="pres">
      <dgm:prSet presAssocID="{7F2FB5AD-6677-444B-ABE7-890270F60FF6}" presName="hierChild2" presStyleCnt="0"/>
      <dgm:spPr/>
    </dgm:pt>
  </dgm:ptLst>
  <dgm:cxnLst>
    <dgm:cxn modelId="{B843F70E-2D15-4536-96F0-800F1415B83F}" type="presOf" srcId="{7F2FB5AD-6677-444B-ABE7-890270F60FF6}" destId="{DA68DF70-42FD-4323-BD08-3F3E5193D250}" srcOrd="0" destOrd="0" presId="urn:microsoft.com/office/officeart/2005/8/layout/hierarchy1"/>
    <dgm:cxn modelId="{6A954262-A65B-4CAA-A79F-1F360749A1CE}" srcId="{10DDF66A-A9F1-4805-B16C-DF63AF3AC67F}" destId="{D81E5AD8-70EC-4ECC-AEC6-166228A5A003}" srcOrd="0" destOrd="0" parTransId="{5DE03A26-C82F-4AC4-B81D-1370B890AC95}" sibTransId="{3E2F06D4-F644-4D27-828C-90B78A362A42}"/>
    <dgm:cxn modelId="{17318065-F9A9-45D5-B52F-408ABFA8E388}" type="presOf" srcId="{10DDF66A-A9F1-4805-B16C-DF63AF3AC67F}" destId="{849AACFB-FE6E-4559-BB27-AA319B04DDAF}" srcOrd="0" destOrd="0" presId="urn:microsoft.com/office/officeart/2005/8/layout/hierarchy1"/>
    <dgm:cxn modelId="{B1BFA967-8A6F-410B-93C9-BFF9457C8E71}" type="presOf" srcId="{37339715-1712-4382-8ED1-4EDD5B2BE5C6}" destId="{F605AE48-5009-4A44-A850-7B04826C3CAB}" srcOrd="0" destOrd="0" presId="urn:microsoft.com/office/officeart/2005/8/layout/hierarchy1"/>
    <dgm:cxn modelId="{F2C4B768-9768-4815-8390-305802DE5960}" srcId="{10DDF66A-A9F1-4805-B16C-DF63AF3AC67F}" destId="{37339715-1712-4382-8ED1-4EDD5B2BE5C6}" srcOrd="1" destOrd="0" parTransId="{47BA1B61-0105-452D-A49D-1148ACBD92B0}" sibTransId="{5CDEF69B-B266-4F3B-86A4-47D335FC8B62}"/>
    <dgm:cxn modelId="{2606526A-AD69-4508-A7D2-458858607FF1}" type="presOf" srcId="{D81E5AD8-70EC-4ECC-AEC6-166228A5A003}" destId="{80E0F786-E2B0-4EC2-B5D1-3FA666C0A70E}" srcOrd="0" destOrd="0" presId="urn:microsoft.com/office/officeart/2005/8/layout/hierarchy1"/>
    <dgm:cxn modelId="{C9F5DC8E-D6A8-40F8-96A9-4F66E829EC94}" srcId="{10DDF66A-A9F1-4805-B16C-DF63AF3AC67F}" destId="{7BE735CD-2DCB-4187-811C-40CE7D7D2965}" srcOrd="2" destOrd="0" parTransId="{E5068092-45A4-420C-AB08-7AB218C04650}" sibTransId="{464DF1A0-4574-4419-9E0E-14EDA2BDC959}"/>
    <dgm:cxn modelId="{D07CEDA4-39FE-477A-BF2E-2E50C3F79F5B}" srcId="{10DDF66A-A9F1-4805-B16C-DF63AF3AC67F}" destId="{7F2FB5AD-6677-444B-ABE7-890270F60FF6}" srcOrd="3" destOrd="0" parTransId="{7323093C-6283-479A-B83A-39AB1D7092CE}" sibTransId="{2AEE3717-4C02-4604-961B-A3A5F626150F}"/>
    <dgm:cxn modelId="{A7174FBF-2960-40A0-9B97-2768286832C6}" type="presOf" srcId="{7BE735CD-2DCB-4187-811C-40CE7D7D2965}" destId="{F330EB43-B9C9-4CDD-8E73-685C9C35DD76}" srcOrd="0" destOrd="0" presId="urn:microsoft.com/office/officeart/2005/8/layout/hierarchy1"/>
    <dgm:cxn modelId="{1E27EFD5-3013-4F91-A4FA-4378CA34449A}" type="presParOf" srcId="{849AACFB-FE6E-4559-BB27-AA319B04DDAF}" destId="{D6B96E85-DFD8-4472-8AF1-E970069CB00F}" srcOrd="0" destOrd="0" presId="urn:microsoft.com/office/officeart/2005/8/layout/hierarchy1"/>
    <dgm:cxn modelId="{41418FA9-95AA-4178-84CC-8D0C73A27636}" type="presParOf" srcId="{D6B96E85-DFD8-4472-8AF1-E970069CB00F}" destId="{2BFF8156-45A5-4C57-BD37-B25646A10A80}" srcOrd="0" destOrd="0" presId="urn:microsoft.com/office/officeart/2005/8/layout/hierarchy1"/>
    <dgm:cxn modelId="{B4B71D32-5549-4274-827D-58B603F711C3}" type="presParOf" srcId="{2BFF8156-45A5-4C57-BD37-B25646A10A80}" destId="{310A2243-410D-4253-B7D8-C52BEBCA463D}" srcOrd="0" destOrd="0" presId="urn:microsoft.com/office/officeart/2005/8/layout/hierarchy1"/>
    <dgm:cxn modelId="{22311A16-98EE-4891-BE57-3F50AD6F69D7}" type="presParOf" srcId="{2BFF8156-45A5-4C57-BD37-B25646A10A80}" destId="{80E0F786-E2B0-4EC2-B5D1-3FA666C0A70E}" srcOrd="1" destOrd="0" presId="urn:microsoft.com/office/officeart/2005/8/layout/hierarchy1"/>
    <dgm:cxn modelId="{E4EA18F4-2184-4E72-A5BC-25351ADB9266}" type="presParOf" srcId="{D6B96E85-DFD8-4472-8AF1-E970069CB00F}" destId="{B41F682B-4CD1-4A0C-A6A1-2C7A0CCD8B9B}" srcOrd="1" destOrd="0" presId="urn:microsoft.com/office/officeart/2005/8/layout/hierarchy1"/>
    <dgm:cxn modelId="{9438B449-763C-4D61-A590-946FD8EFB2A8}" type="presParOf" srcId="{849AACFB-FE6E-4559-BB27-AA319B04DDAF}" destId="{A149C745-5394-4268-B6E7-7428C9278BEE}" srcOrd="1" destOrd="0" presId="urn:microsoft.com/office/officeart/2005/8/layout/hierarchy1"/>
    <dgm:cxn modelId="{E3C55CBD-E97D-4D89-8B5D-C3F372C16C29}" type="presParOf" srcId="{A149C745-5394-4268-B6E7-7428C9278BEE}" destId="{32F17D63-C4A2-4D87-BA71-8CCCF496D7C5}" srcOrd="0" destOrd="0" presId="urn:microsoft.com/office/officeart/2005/8/layout/hierarchy1"/>
    <dgm:cxn modelId="{5C120B98-07DA-4497-90D1-4325F257E53B}" type="presParOf" srcId="{32F17D63-C4A2-4D87-BA71-8CCCF496D7C5}" destId="{CE47B5FF-4FAF-462F-BBD4-E8C714AB2B00}" srcOrd="0" destOrd="0" presId="urn:microsoft.com/office/officeart/2005/8/layout/hierarchy1"/>
    <dgm:cxn modelId="{80C4573C-AC11-47D2-B8E9-EE9C21CEE1E9}" type="presParOf" srcId="{32F17D63-C4A2-4D87-BA71-8CCCF496D7C5}" destId="{F605AE48-5009-4A44-A850-7B04826C3CAB}" srcOrd="1" destOrd="0" presId="urn:microsoft.com/office/officeart/2005/8/layout/hierarchy1"/>
    <dgm:cxn modelId="{5F280D27-21C7-45DD-BF96-B998F5784C6B}" type="presParOf" srcId="{A149C745-5394-4268-B6E7-7428C9278BEE}" destId="{039AEF3B-186B-4AB3-A61A-D1298FE215FC}" srcOrd="1" destOrd="0" presId="urn:microsoft.com/office/officeart/2005/8/layout/hierarchy1"/>
    <dgm:cxn modelId="{FA3DE44B-37ED-477B-ABE6-C73B46C793ED}" type="presParOf" srcId="{849AACFB-FE6E-4559-BB27-AA319B04DDAF}" destId="{37557F9B-6331-461A-B427-E589F1E9DD5B}" srcOrd="2" destOrd="0" presId="urn:microsoft.com/office/officeart/2005/8/layout/hierarchy1"/>
    <dgm:cxn modelId="{56EC606E-6CE5-4002-A6F7-BCB4827C274E}" type="presParOf" srcId="{37557F9B-6331-461A-B427-E589F1E9DD5B}" destId="{2A1403AF-AFF6-4696-A5FF-B828AE2D611A}" srcOrd="0" destOrd="0" presId="urn:microsoft.com/office/officeart/2005/8/layout/hierarchy1"/>
    <dgm:cxn modelId="{A57F958A-6EC8-485B-A208-FAEC78D924D0}" type="presParOf" srcId="{2A1403AF-AFF6-4696-A5FF-B828AE2D611A}" destId="{8D3B1066-9C89-45DA-A105-9F52797DF518}" srcOrd="0" destOrd="0" presId="urn:microsoft.com/office/officeart/2005/8/layout/hierarchy1"/>
    <dgm:cxn modelId="{56B64F71-392E-4F7A-8E69-1BA0F8770901}" type="presParOf" srcId="{2A1403AF-AFF6-4696-A5FF-B828AE2D611A}" destId="{F330EB43-B9C9-4CDD-8E73-685C9C35DD76}" srcOrd="1" destOrd="0" presId="urn:microsoft.com/office/officeart/2005/8/layout/hierarchy1"/>
    <dgm:cxn modelId="{89DBD58D-F218-4925-8749-8E9FCFD56051}" type="presParOf" srcId="{37557F9B-6331-461A-B427-E589F1E9DD5B}" destId="{5CBFF11F-05E7-4700-80AF-AE10854FEBF9}" srcOrd="1" destOrd="0" presId="urn:microsoft.com/office/officeart/2005/8/layout/hierarchy1"/>
    <dgm:cxn modelId="{DA019AD3-2594-4446-BFE3-87C20A523855}" type="presParOf" srcId="{849AACFB-FE6E-4559-BB27-AA319B04DDAF}" destId="{3EA99E75-3E60-4406-9497-52F19CE74CBD}" srcOrd="3" destOrd="0" presId="urn:microsoft.com/office/officeart/2005/8/layout/hierarchy1"/>
    <dgm:cxn modelId="{90B0D55B-5AEA-4731-9C87-CEAED36537E8}" type="presParOf" srcId="{3EA99E75-3E60-4406-9497-52F19CE74CBD}" destId="{5007989B-4A80-4F2A-B998-2B84B2A80890}" srcOrd="0" destOrd="0" presId="urn:microsoft.com/office/officeart/2005/8/layout/hierarchy1"/>
    <dgm:cxn modelId="{CB1008AC-DA8E-4BDB-865A-451B2C9B6645}" type="presParOf" srcId="{5007989B-4A80-4F2A-B998-2B84B2A80890}" destId="{72E42FE1-31CF-4CA1-B810-B76B1348A89B}" srcOrd="0" destOrd="0" presId="urn:microsoft.com/office/officeart/2005/8/layout/hierarchy1"/>
    <dgm:cxn modelId="{EAEC9C3F-8B88-4A20-B728-D6980F1F31DE}" type="presParOf" srcId="{5007989B-4A80-4F2A-B998-2B84B2A80890}" destId="{DA68DF70-42FD-4323-BD08-3F3E5193D250}" srcOrd="1" destOrd="0" presId="urn:microsoft.com/office/officeart/2005/8/layout/hierarchy1"/>
    <dgm:cxn modelId="{2FD69A76-28B1-4628-8D71-2652EC8064E6}" type="presParOf" srcId="{3EA99E75-3E60-4406-9497-52F19CE74CBD}" destId="{2D5CB304-034A-4EBC-96DE-C86F0B2E78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A2243-410D-4253-B7D8-C52BEBCA463D}">
      <dsp:nvSpPr>
        <dsp:cNvPr id="0" name=""/>
        <dsp:cNvSpPr/>
      </dsp:nvSpPr>
      <dsp:spPr>
        <a:xfrm>
          <a:off x="3079" y="1028931"/>
          <a:ext cx="2198985" cy="13963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0E0F786-E2B0-4EC2-B5D1-3FA666C0A70E}">
      <dsp:nvSpPr>
        <dsp:cNvPr id="0" name=""/>
        <dsp:cNvSpPr/>
      </dsp:nvSpPr>
      <dsp:spPr>
        <a:xfrm>
          <a:off x="247411" y="1261046"/>
          <a:ext cx="2198985" cy="13963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Interviewers must also comply with the requirements of the Criminal Investigations Procedure Act 1996</a:t>
          </a:r>
        </a:p>
      </dsp:txBody>
      <dsp:txXfrm>
        <a:off x="288309" y="1301944"/>
        <a:ext cx="2117189" cy="1314559"/>
      </dsp:txXfrm>
    </dsp:sp>
    <dsp:sp modelId="{CE47B5FF-4FAF-462F-BBD4-E8C714AB2B00}">
      <dsp:nvSpPr>
        <dsp:cNvPr id="0" name=""/>
        <dsp:cNvSpPr/>
      </dsp:nvSpPr>
      <dsp:spPr>
        <a:xfrm>
          <a:off x="2690729" y="1028931"/>
          <a:ext cx="2198985" cy="13963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605AE48-5009-4A44-A850-7B04826C3CAB}">
      <dsp:nvSpPr>
        <dsp:cNvPr id="0" name=""/>
        <dsp:cNvSpPr/>
      </dsp:nvSpPr>
      <dsp:spPr>
        <a:xfrm>
          <a:off x="2935060" y="1261046"/>
          <a:ext cx="2198985" cy="13963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Ensuring that all reasonable lines of enquiry are completed</a:t>
          </a:r>
        </a:p>
      </dsp:txBody>
      <dsp:txXfrm>
        <a:off x="2975958" y="1301944"/>
        <a:ext cx="2117189" cy="1314559"/>
      </dsp:txXfrm>
    </dsp:sp>
    <dsp:sp modelId="{8D3B1066-9C89-45DA-A105-9F52797DF518}">
      <dsp:nvSpPr>
        <dsp:cNvPr id="0" name=""/>
        <dsp:cNvSpPr/>
      </dsp:nvSpPr>
      <dsp:spPr>
        <a:xfrm>
          <a:off x="5378378" y="1028931"/>
          <a:ext cx="2198985" cy="13963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330EB43-B9C9-4CDD-8E73-685C9C35DD76}">
      <dsp:nvSpPr>
        <dsp:cNvPr id="0" name=""/>
        <dsp:cNvSpPr/>
      </dsp:nvSpPr>
      <dsp:spPr>
        <a:xfrm>
          <a:off x="5622710" y="1261046"/>
          <a:ext cx="2198985" cy="13963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That they fairly investigate the matter and,</a:t>
          </a:r>
        </a:p>
      </dsp:txBody>
      <dsp:txXfrm>
        <a:off x="5663608" y="1301944"/>
        <a:ext cx="2117189" cy="1314559"/>
      </dsp:txXfrm>
    </dsp:sp>
    <dsp:sp modelId="{72E42FE1-31CF-4CA1-B810-B76B1348A89B}">
      <dsp:nvSpPr>
        <dsp:cNvPr id="0" name=""/>
        <dsp:cNvSpPr/>
      </dsp:nvSpPr>
      <dsp:spPr>
        <a:xfrm>
          <a:off x="8066027" y="1028931"/>
          <a:ext cx="2198985" cy="13963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A68DF70-42FD-4323-BD08-3F3E5193D250}">
      <dsp:nvSpPr>
        <dsp:cNvPr id="0" name=""/>
        <dsp:cNvSpPr/>
      </dsp:nvSpPr>
      <dsp:spPr>
        <a:xfrm>
          <a:off x="8310359" y="1261046"/>
          <a:ext cx="2198985" cy="13963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Ensure that they investigate matters that both support and undermine the prosecution case, conducting appropriate disclosure to defence.</a:t>
          </a:r>
        </a:p>
      </dsp:txBody>
      <dsp:txXfrm>
        <a:off x="8351257" y="1301944"/>
        <a:ext cx="2117189" cy="131455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16/03/2025</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16/03/2025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pp.college.police.uk/app-content/prosecution-and-case-management/victim-and-witness-care/#compensation"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www.sentencingcouncil.org.uk/wp-content/uploads/Reduction_in_Sentence_for_a_Guilty_Plea_-Revised_2007.pdf" TargetMode="External"/><Relationship Id="rId4" Type="http://schemas.openxmlformats.org/officeDocument/2006/relationships/hyperlink" Target="http://www.cps.gov.uk/legal/s_to_u/sentencing_-_general_principles/#a17"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app.college.police.uk/app-content/investigations/investigative-interviewing/#suspects-account" TargetMode="External"/><Relationship Id="rId13" Type="http://schemas.openxmlformats.org/officeDocument/2006/relationships/hyperlink" Target="https://www.gov.uk/government/publications/achieving-best-evidence-in-criminal-proceedings" TargetMode="External"/><Relationship Id="rId18" Type="http://schemas.openxmlformats.org/officeDocument/2006/relationships/hyperlink" Target="https://www.gov.uk/guidance/police-and-criminal-evidence-act-1984-pace-codes-of-practice" TargetMode="External"/><Relationship Id="rId26" Type="http://schemas.openxmlformats.org/officeDocument/2006/relationships/hyperlink" Target="https://library.college.police.uk/docs/NPCC/Voluntary-interview-guidance-2024.pdf" TargetMode="External"/><Relationship Id="rId3" Type="http://schemas.openxmlformats.org/officeDocument/2006/relationships/hyperlink" Target="https://assets.college.police.uk/s3fs-public/2024-10/Using-language-services-briefing-note-APP.pdf?VersionId=nm0P1D4ZzjluZQ8HS9l6McfAROr6Njkl" TargetMode="External"/><Relationship Id="rId21" Type="http://schemas.openxmlformats.org/officeDocument/2006/relationships/hyperlink" Target="https://www.app.college.police.uk/app-content/detention-and-custody-2/response-arrest-and-detention/#rights-and-entitlements" TargetMode="External"/><Relationship Id="rId7" Type="http://schemas.openxmlformats.org/officeDocument/2006/relationships/hyperlink" Target="https://www.app.college.police.uk/app-content/investigations/investigative-interviewing/#interviewee" TargetMode="External"/><Relationship Id="rId12" Type="http://schemas.openxmlformats.org/officeDocument/2006/relationships/hyperlink" Target="https://www.app.college.police.uk/app-content/investigations/investigative-interviewing/#peace-framework" TargetMode="External"/><Relationship Id="rId17" Type="http://schemas.openxmlformats.org/officeDocument/2006/relationships/hyperlink" Target="https://www.app.college.police.uk/app-content/investigations/investigative-interviewing/#representations" TargetMode="External"/><Relationship Id="rId25" Type="http://schemas.openxmlformats.org/officeDocument/2006/relationships/hyperlink" Target="https://www.gov.uk/government/publications/pace-codes-e-and-f-2018/pace-code-e-2018-accessible" TargetMode="External"/><Relationship Id="rId2" Type="http://schemas.openxmlformats.org/officeDocument/2006/relationships/slide" Target="../slides/slide21.xml"/><Relationship Id="rId16" Type="http://schemas.openxmlformats.org/officeDocument/2006/relationships/hyperlink" Target="https://www.app.college.police.uk/app-content/investigations/investigative-interviewing/#meeting-legal-advisers" TargetMode="External"/><Relationship Id="rId20" Type="http://schemas.openxmlformats.org/officeDocument/2006/relationships/hyperlink" Target="https://www.app.college.police.uk/app-content/investigations/investigative-interviewing/#special-warnings" TargetMode="External"/><Relationship Id="rId29" Type="http://schemas.openxmlformats.org/officeDocument/2006/relationships/hyperlink" Target="http://www.cps.gov.uk/legal/a_to_c/adverse_inferences/#a04" TargetMode="External"/><Relationship Id="rId1" Type="http://schemas.openxmlformats.org/officeDocument/2006/relationships/notesMaster" Target="../notesMasters/notesMaster1.xml"/><Relationship Id="rId6" Type="http://schemas.openxmlformats.org/officeDocument/2006/relationships/hyperlink" Target="http://www.legislation.gov.uk/ukpga/2011/9/notes/division/4/1?view=plain" TargetMode="External"/><Relationship Id="rId11" Type="http://schemas.openxmlformats.org/officeDocument/2006/relationships/hyperlink" Target="https://www.app.college.police.uk/app-content/investigations/victims-and-witnesses/#video-of-witness-interview" TargetMode="External"/><Relationship Id="rId24" Type="http://schemas.openxmlformats.org/officeDocument/2006/relationships/hyperlink" Target="https://www.app.college.police.uk/app-content/prosecution-and-case-management/justice-outcomes/" TargetMode="External"/><Relationship Id="rId5" Type="http://schemas.openxmlformats.org/officeDocument/2006/relationships/hyperlink" Target="https://library.college.police.uk/docs/college-of-policing/Briefing_the_interviewee_aide_memoire_v1.0.pdf" TargetMode="External"/><Relationship Id="rId15" Type="http://schemas.openxmlformats.org/officeDocument/2006/relationships/hyperlink" Target="http://www.legalservices.gov.uk/" TargetMode="External"/><Relationship Id="rId23" Type="http://schemas.openxmlformats.org/officeDocument/2006/relationships/hyperlink" Target="https://www.app.college.police.uk/app-content/prosecution-and-case-management/charging-and-case-preparation/#disclosure" TargetMode="External"/><Relationship Id="rId28" Type="http://schemas.openxmlformats.org/officeDocument/2006/relationships/hyperlink" Target="http://www.legislation.gov.uk/ukpga/1994/33/section/34" TargetMode="External"/><Relationship Id="rId10" Type="http://schemas.openxmlformats.org/officeDocument/2006/relationships/hyperlink" Target="https://www.app.college.police.uk/app-content/investigations/victims-and-witnesses/#witness-interviews" TargetMode="External"/><Relationship Id="rId19" Type="http://schemas.openxmlformats.org/officeDocument/2006/relationships/hyperlink" Target="https://www.app.college.police.uk/app-content/investigations/investigation-process/#material" TargetMode="External"/><Relationship Id="rId4" Type="http://schemas.openxmlformats.org/officeDocument/2006/relationships/hyperlink" Target="https://library.college.police.uk/docs/college-of-policing/Working-with-an-interpreter-v1.0.pdf" TargetMode="External"/><Relationship Id="rId9" Type="http://schemas.openxmlformats.org/officeDocument/2006/relationships/hyperlink" Target="https://www.app.college.police.uk/app-content/investigations/victims-and-witnesses/" TargetMode="External"/><Relationship Id="rId14" Type="http://schemas.openxmlformats.org/officeDocument/2006/relationships/hyperlink" Target="https://library.college.police.uk/docs/APPref/investigative-interviewing-note-taking.pdf" TargetMode="External"/><Relationship Id="rId22" Type="http://schemas.openxmlformats.org/officeDocument/2006/relationships/hyperlink" Target="https://www.app.college.police.uk/app-content/investigations/investigative-interviewing/#material-and-information" TargetMode="External"/><Relationship Id="rId27" Type="http://schemas.openxmlformats.org/officeDocument/2006/relationships/hyperlink" Target="https://www.app.college.police.uk/app-content/investigations/investigative-interviewing/#principle-7" TargetMode="External"/><Relationship Id="rId30" Type="http://schemas.openxmlformats.org/officeDocument/2006/relationships/hyperlink" Target="https://www.app.college.police.uk/app-content/investigations/investigative-interviewing/#six-condition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Victim – has an opportunity to claim </a:t>
            </a:r>
            <a:r>
              <a:rPr lang="en-GB" b="1" i="0" u="sng" dirty="0">
                <a:solidFill>
                  <a:srgbClr val="2E2C70"/>
                </a:solidFill>
                <a:effectLst/>
                <a:latin typeface="Gotham"/>
                <a:hlinkClick r:id="rId3"/>
              </a:rPr>
              <a:t>compensation</a:t>
            </a:r>
            <a:r>
              <a:rPr lang="en-GB" b="0" i="0" dirty="0">
                <a:solidFill>
                  <a:srgbClr val="000000"/>
                </a:solidFill>
                <a:effectLst/>
                <a:latin typeface="Gotham"/>
              </a:rPr>
              <a:t> in respect of an offence that has been admitted by the defendant, detected, and acknowledged by the criminal justice system.</a:t>
            </a:r>
          </a:p>
          <a:p>
            <a:pPr algn="l"/>
            <a:r>
              <a:rPr lang="en-GB" b="0" i="0" dirty="0">
                <a:solidFill>
                  <a:srgbClr val="000000"/>
                </a:solidFill>
                <a:effectLst/>
                <a:latin typeface="Gotham"/>
              </a:rPr>
              <a:t>Court – has a fuller and more accurate picture of the offending and is able to sentence more appropriately. There is the potential for savings too as offences can be dealt with promptly without additional court hearings.</a:t>
            </a:r>
          </a:p>
          <a:p>
            <a:pPr algn="l"/>
            <a:r>
              <a:rPr lang="en-GB" b="0" i="0" dirty="0">
                <a:solidFill>
                  <a:srgbClr val="000000"/>
                </a:solidFill>
                <a:effectLst/>
                <a:latin typeface="Gotham"/>
              </a:rPr>
              <a:t>Defendant – may receive credit for early admission of guilt. They may be eligible for a lesser sentence – possibly allowing for tailored sentencing and access to rehabilitative programmes, and being able to ‘clear the slate’ to avoid the risk of subsequent prosecution for other offences. See </a:t>
            </a:r>
            <a:r>
              <a:rPr lang="en-GB" b="1" i="0" u="sng" dirty="0">
                <a:solidFill>
                  <a:srgbClr val="2E2C70"/>
                </a:solidFill>
                <a:effectLst/>
                <a:latin typeface="Gotham"/>
                <a:hlinkClick r:id="rId4"/>
              </a:rPr>
              <a:t>CPS guidance(opens an external website in the same tab)</a:t>
            </a:r>
            <a:r>
              <a:rPr lang="en-GB" b="0" i="0" dirty="0">
                <a:solidFill>
                  <a:srgbClr val="000000"/>
                </a:solidFill>
                <a:effectLst/>
                <a:latin typeface="Gotham"/>
              </a:rPr>
              <a:t> and </a:t>
            </a:r>
            <a:r>
              <a:rPr lang="en-GB" b="1" i="0" u="sng" dirty="0">
                <a:solidFill>
                  <a:srgbClr val="2E2C70"/>
                </a:solidFill>
                <a:effectLst/>
                <a:latin typeface="Gotham"/>
                <a:hlinkClick r:id="rId5"/>
              </a:rPr>
              <a:t>Sentencing Council Guidelines (2007) Reduction in Sentence for a Guilty Plea(opens an external website in the same tab)</a:t>
            </a:r>
            <a:r>
              <a:rPr lang="en-GB" b="0" i="0" dirty="0">
                <a:solidFill>
                  <a:srgbClr val="000000"/>
                </a:solidFill>
                <a:effectLst/>
                <a:latin typeface="Gotham"/>
              </a:rPr>
              <a:t>.</a:t>
            </a:r>
          </a:p>
          <a:p>
            <a:pPr algn="l"/>
            <a:r>
              <a:rPr lang="en-GB" b="0" i="0" dirty="0">
                <a:solidFill>
                  <a:srgbClr val="000000"/>
                </a:solidFill>
                <a:effectLst/>
                <a:latin typeface="Gotham"/>
              </a:rPr>
              <a:t>Police – gain valuable intelligence, increase detected offences rates, record a fuller picture of offending for possible use in future cases or to support applications for anti-social behaviour orders, or other restrictive orders.</a:t>
            </a:r>
          </a:p>
          <a:p>
            <a:pPr algn="l"/>
            <a:r>
              <a:rPr lang="en-GB" b="0" i="0" dirty="0">
                <a:solidFill>
                  <a:srgbClr val="000000"/>
                </a:solidFill>
                <a:effectLst/>
                <a:latin typeface="Gotham"/>
              </a:rPr>
              <a:t>Prosecution – has a fuller and more accurate picture of, for example, the offender’s criminal history when considering the public interest test, bail decisions, bad character, level of danger, and what information to give the court.</a:t>
            </a:r>
          </a:p>
          <a:p>
            <a:pPr algn="l"/>
            <a:r>
              <a:rPr lang="en-GB" b="0" i="0" dirty="0">
                <a:solidFill>
                  <a:srgbClr val="000000"/>
                </a:solidFill>
                <a:effectLst/>
                <a:latin typeface="Gotham"/>
              </a:rPr>
              <a:t>Resources – are used efficiently, and the public’s confidence in the criminal justice system is improved.</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17</a:t>
            </a:fld>
            <a:endParaRPr lang="en-GB" noProof="0" dirty="0"/>
          </a:p>
        </p:txBody>
      </p:sp>
    </p:spTree>
    <p:extLst>
      <p:ext uri="{BB962C8B-B14F-4D97-AF65-F5344CB8AC3E}">
        <p14:creationId xmlns:p14="http://schemas.microsoft.com/office/powerpoint/2010/main" val="3699090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Planning and preparation</a:t>
            </a:r>
          </a:p>
          <a:p>
            <a:pPr algn="l"/>
            <a:r>
              <a:rPr lang="en-GB" b="0" i="0" dirty="0">
                <a:solidFill>
                  <a:srgbClr val="000000"/>
                </a:solidFill>
                <a:effectLst/>
                <a:latin typeface="Gotham"/>
              </a:rPr>
              <a:t>This is one of the most important phases in effective interviewing. The success of the interview and, consequently, the investigation could depend on it.</a:t>
            </a:r>
          </a:p>
          <a:p>
            <a:pPr algn="l"/>
            <a:r>
              <a:rPr lang="en-GB" b="0" i="0" dirty="0">
                <a:solidFill>
                  <a:srgbClr val="000000"/>
                </a:solidFill>
                <a:effectLst/>
                <a:latin typeface="Gotham"/>
              </a:rPr>
              <a:t>A planning session that takes account of all the available information and identifies the key issues and objectives is required, even where it is essential that an early interview takes place.</a:t>
            </a:r>
          </a:p>
          <a:p>
            <a:pPr algn="l"/>
            <a:r>
              <a:rPr lang="en-GB" b="0" i="0" dirty="0">
                <a:solidFill>
                  <a:srgbClr val="000000"/>
                </a:solidFill>
                <a:effectLst/>
                <a:latin typeface="Gotham"/>
              </a:rPr>
              <a:t>Interviewers should consider the following:</a:t>
            </a:r>
          </a:p>
          <a:p>
            <a:pPr algn="l">
              <a:buFont typeface="Arial" panose="020B0604020202020204" pitchFamily="34" charset="0"/>
              <a:buChar char="•"/>
            </a:pPr>
            <a:r>
              <a:rPr lang="en-GB" b="0" i="0" dirty="0">
                <a:solidFill>
                  <a:srgbClr val="000000"/>
                </a:solidFill>
                <a:effectLst/>
                <a:latin typeface="Gotham"/>
              </a:rPr>
              <a:t>create and record the interview plan</a:t>
            </a:r>
          </a:p>
          <a:p>
            <a:pPr algn="l">
              <a:buFont typeface="Arial" panose="020B0604020202020204" pitchFamily="34" charset="0"/>
              <a:buChar char="•"/>
            </a:pPr>
            <a:r>
              <a:rPr lang="en-GB" b="0" i="0" dirty="0">
                <a:solidFill>
                  <a:srgbClr val="000000"/>
                </a:solidFill>
                <a:effectLst/>
                <a:latin typeface="Gotham"/>
              </a:rPr>
              <a:t>characteristics of the interviewee</a:t>
            </a:r>
          </a:p>
          <a:p>
            <a:pPr algn="l">
              <a:buFont typeface="Arial" panose="020B0604020202020204" pitchFamily="34" charset="0"/>
              <a:buChar char="•"/>
            </a:pPr>
            <a:r>
              <a:rPr lang="en-GB" b="0" i="0" dirty="0">
                <a:solidFill>
                  <a:srgbClr val="000000"/>
                </a:solidFill>
                <a:effectLst/>
                <a:latin typeface="Gotham"/>
              </a:rPr>
              <a:t>practical arrangements</a:t>
            </a:r>
          </a:p>
          <a:p>
            <a:pPr algn="l">
              <a:buFont typeface="Arial" panose="020B0604020202020204" pitchFamily="34" charset="0"/>
              <a:buChar char="•"/>
            </a:pPr>
            <a:r>
              <a:rPr lang="en-GB" b="0" i="0" dirty="0">
                <a:solidFill>
                  <a:srgbClr val="000000"/>
                </a:solidFill>
                <a:effectLst/>
                <a:latin typeface="Gotham"/>
              </a:rPr>
              <a:t>making a written interview plan</a:t>
            </a:r>
          </a:p>
          <a:p>
            <a:pPr algn="l"/>
            <a:r>
              <a:rPr lang="en-GB" b="1" i="0" dirty="0">
                <a:solidFill>
                  <a:srgbClr val="2E2C70"/>
                </a:solidFill>
                <a:effectLst/>
                <a:latin typeface="Gotham"/>
              </a:rPr>
              <a:t>Interview plan</a:t>
            </a:r>
          </a:p>
          <a:p>
            <a:pPr algn="l"/>
            <a:r>
              <a:rPr lang="en-GB" b="0" i="0" dirty="0">
                <a:solidFill>
                  <a:srgbClr val="000000"/>
                </a:solidFill>
                <a:effectLst/>
                <a:latin typeface="Gotham"/>
              </a:rPr>
              <a:t>Planning and preparation gives the interviewer the opportunity to:</a:t>
            </a:r>
          </a:p>
          <a:p>
            <a:pPr algn="l">
              <a:buFont typeface="Arial" panose="020B0604020202020204" pitchFamily="34" charset="0"/>
              <a:buChar char="•"/>
            </a:pPr>
            <a:r>
              <a:rPr lang="en-GB" b="0" i="0" dirty="0">
                <a:solidFill>
                  <a:srgbClr val="000000"/>
                </a:solidFill>
                <a:effectLst/>
                <a:latin typeface="Gotham"/>
              </a:rPr>
              <a:t>review the investigation</a:t>
            </a:r>
          </a:p>
          <a:p>
            <a:pPr algn="l">
              <a:buFont typeface="Arial" panose="020B0604020202020204" pitchFamily="34" charset="0"/>
              <a:buChar char="•"/>
            </a:pPr>
            <a:r>
              <a:rPr lang="en-GB" b="0" i="0" dirty="0">
                <a:solidFill>
                  <a:srgbClr val="000000"/>
                </a:solidFill>
                <a:effectLst/>
                <a:latin typeface="Gotham"/>
              </a:rPr>
              <a:t>establish what material is already available</a:t>
            </a:r>
          </a:p>
          <a:p>
            <a:pPr algn="l">
              <a:buFont typeface="Arial" panose="020B0604020202020204" pitchFamily="34" charset="0"/>
              <a:buChar char="•"/>
            </a:pPr>
            <a:r>
              <a:rPr lang="en-GB" b="0" i="0" dirty="0">
                <a:solidFill>
                  <a:srgbClr val="000000"/>
                </a:solidFill>
                <a:effectLst/>
                <a:latin typeface="Gotham"/>
              </a:rPr>
              <a:t>decide on what the aims and objectives of the interview are</a:t>
            </a:r>
          </a:p>
          <a:p>
            <a:pPr algn="l"/>
            <a:r>
              <a:rPr lang="en-GB" b="0" i="0" dirty="0">
                <a:solidFill>
                  <a:srgbClr val="000000"/>
                </a:solidFill>
                <a:effectLst/>
                <a:latin typeface="Gotham"/>
              </a:rPr>
              <a:t>Every interview must be prepared with the needs of the investigation in mind. How the material is obtained during interview helps to establish the accuracy of the matter under investigation and should be considered carefully.</a:t>
            </a:r>
          </a:p>
          <a:p>
            <a:pPr algn="l"/>
            <a:r>
              <a:rPr lang="en-GB" b="0" i="0" dirty="0">
                <a:solidFill>
                  <a:srgbClr val="000000"/>
                </a:solidFill>
                <a:effectLst/>
                <a:latin typeface="Gotham"/>
              </a:rPr>
              <a:t>The following questions may be helpful at this stage.</a:t>
            </a:r>
          </a:p>
          <a:p>
            <a:pPr algn="l">
              <a:buFont typeface="Arial" panose="020B0604020202020204" pitchFamily="34" charset="0"/>
              <a:buChar char="•"/>
            </a:pPr>
            <a:r>
              <a:rPr lang="en-GB" b="0" i="0" dirty="0">
                <a:solidFill>
                  <a:srgbClr val="000000"/>
                </a:solidFill>
                <a:effectLst/>
                <a:latin typeface="Gotham"/>
              </a:rPr>
              <a:t>Who needs to be interviewed and in what order?</a:t>
            </a:r>
          </a:p>
          <a:p>
            <a:pPr algn="l">
              <a:buFont typeface="Arial" panose="020B0604020202020204" pitchFamily="34" charset="0"/>
              <a:buChar char="•"/>
            </a:pPr>
            <a:r>
              <a:rPr lang="en-GB" b="0" i="0" dirty="0">
                <a:solidFill>
                  <a:srgbClr val="000000"/>
                </a:solidFill>
                <a:effectLst/>
                <a:latin typeface="Gotham"/>
              </a:rPr>
              <a:t>Why is a particular interviewee’s viewpoint so important?</a:t>
            </a:r>
          </a:p>
          <a:p>
            <a:pPr algn="l">
              <a:buFont typeface="Arial" panose="020B0604020202020204" pitchFamily="34" charset="0"/>
              <a:buChar char="•"/>
            </a:pPr>
            <a:r>
              <a:rPr lang="en-GB" b="0" i="0" dirty="0">
                <a:solidFill>
                  <a:srgbClr val="000000"/>
                </a:solidFill>
                <a:effectLst/>
                <a:latin typeface="Gotham"/>
              </a:rPr>
              <a:t>What information should now be obtained?</a:t>
            </a:r>
          </a:p>
          <a:p>
            <a:pPr algn="l">
              <a:buFont typeface="Arial" panose="020B0604020202020204" pitchFamily="34" charset="0"/>
              <a:buChar char="•"/>
            </a:pPr>
            <a:r>
              <a:rPr lang="en-GB" b="0" i="0" dirty="0">
                <a:solidFill>
                  <a:srgbClr val="000000"/>
                </a:solidFill>
                <a:effectLst/>
                <a:latin typeface="Gotham"/>
              </a:rPr>
              <a:t>Should the suspect or witness be interviewed immediately, or would it be more useful to wait until more information has been obtained about the circumstances of the offence from other sources?</a:t>
            </a:r>
          </a:p>
          <a:p>
            <a:pPr algn="l"/>
            <a:r>
              <a:rPr lang="en-GB" b="1" i="0" dirty="0">
                <a:solidFill>
                  <a:srgbClr val="2E2C70"/>
                </a:solidFill>
                <a:effectLst/>
                <a:latin typeface="Gotham"/>
              </a:rPr>
              <a:t>Interviewee</a:t>
            </a:r>
          </a:p>
          <a:p>
            <a:pPr algn="l"/>
            <a:r>
              <a:rPr lang="en-GB" b="0" i="0" dirty="0">
                <a:solidFill>
                  <a:srgbClr val="000000"/>
                </a:solidFill>
                <a:effectLst/>
                <a:latin typeface="Gotham"/>
              </a:rPr>
              <a:t>Individual characteristics should be taken into account when planning and preparing for an interview. Although not an exhaustive list, these may include:</a:t>
            </a:r>
          </a:p>
          <a:p>
            <a:pPr algn="l">
              <a:buFont typeface="Arial" panose="020B0604020202020204" pitchFamily="34" charset="0"/>
              <a:buChar char="•"/>
            </a:pPr>
            <a:r>
              <a:rPr lang="en-GB" b="0" i="0" dirty="0">
                <a:solidFill>
                  <a:srgbClr val="000000"/>
                </a:solidFill>
                <a:effectLst/>
                <a:latin typeface="Gotham"/>
              </a:rPr>
              <a:t>age – knowing the interviewee’s age helps to determine the best time to undertake the interview and whether an appropriate adult/interview supporter is required</a:t>
            </a:r>
          </a:p>
          <a:p>
            <a:pPr algn="l">
              <a:buFont typeface="Arial" panose="020B0604020202020204" pitchFamily="34" charset="0"/>
              <a:buChar char="•"/>
            </a:pPr>
            <a:r>
              <a:rPr lang="en-GB" b="0" i="0" dirty="0">
                <a:solidFill>
                  <a:srgbClr val="000000"/>
                </a:solidFill>
                <a:effectLst/>
                <a:latin typeface="Gotham"/>
              </a:rPr>
              <a:t>cultural background – this can affect the way a person prefers to be addressed, and may also indicate the need for an interpreter</a:t>
            </a:r>
          </a:p>
          <a:p>
            <a:pPr algn="l">
              <a:buFont typeface="Arial" panose="020B0604020202020204" pitchFamily="34" charset="0"/>
              <a:buChar char="•"/>
            </a:pPr>
            <a:r>
              <a:rPr lang="en-GB" b="0" i="0" dirty="0">
                <a:solidFill>
                  <a:srgbClr val="000000"/>
                </a:solidFill>
                <a:effectLst/>
                <a:latin typeface="Gotham"/>
              </a:rPr>
              <a:t>religion or belief – for example, interviewers may need to take prayer requirements into account</a:t>
            </a:r>
          </a:p>
          <a:p>
            <a:pPr algn="l">
              <a:buFont typeface="Arial" panose="020B0604020202020204" pitchFamily="34" charset="0"/>
              <a:buChar char="•"/>
            </a:pPr>
            <a:r>
              <a:rPr lang="en-GB" b="0" i="0" dirty="0">
                <a:solidFill>
                  <a:srgbClr val="000000"/>
                </a:solidFill>
                <a:effectLst/>
                <a:latin typeface="Gotham"/>
              </a:rPr>
              <a:t>domestic circumstances – this can help to identify other people who may be useful to the investigation, for example, family, associates or neighbours</a:t>
            </a:r>
          </a:p>
          <a:p>
            <a:pPr algn="l">
              <a:buFont typeface="Arial" panose="020B0604020202020204" pitchFamily="34" charset="0"/>
              <a:buChar char="•"/>
            </a:pPr>
            <a:r>
              <a:rPr lang="en-GB" b="0" i="0" dirty="0">
                <a:solidFill>
                  <a:srgbClr val="000000"/>
                </a:solidFill>
                <a:effectLst/>
                <a:latin typeface="Gotham"/>
              </a:rPr>
              <a:t>physical and mental health – knowledge of an existing medical condition and ensuring that appropriate facilities are used</a:t>
            </a:r>
          </a:p>
          <a:p>
            <a:pPr algn="l">
              <a:buFont typeface="Arial" panose="020B0604020202020204" pitchFamily="34" charset="0"/>
              <a:buChar char="•"/>
            </a:pPr>
            <a:r>
              <a:rPr lang="en-GB" b="0" i="0" dirty="0">
                <a:solidFill>
                  <a:srgbClr val="000000"/>
                </a:solidFill>
                <a:effectLst/>
                <a:latin typeface="Gotham"/>
              </a:rPr>
              <a:t>disability</a:t>
            </a:r>
          </a:p>
          <a:p>
            <a:pPr algn="l">
              <a:buFont typeface="Arial" panose="020B0604020202020204" pitchFamily="34" charset="0"/>
              <a:buChar char="•"/>
            </a:pPr>
            <a:r>
              <a:rPr lang="en-GB" b="0" i="0" dirty="0">
                <a:solidFill>
                  <a:srgbClr val="000000"/>
                </a:solidFill>
                <a:effectLst/>
                <a:latin typeface="Gotham"/>
              </a:rPr>
              <a:t>previous contact with the police – this helps to determine factors such as the interviewee’s reaction, and the interviewer’s safety</a:t>
            </a:r>
          </a:p>
          <a:p>
            <a:pPr algn="l">
              <a:buFont typeface="Arial" panose="020B0604020202020204" pitchFamily="34" charset="0"/>
              <a:buChar char="•"/>
            </a:pPr>
            <a:r>
              <a:rPr lang="en-GB" b="0" i="0" dirty="0">
                <a:solidFill>
                  <a:srgbClr val="000000"/>
                </a:solidFill>
                <a:effectLst/>
                <a:latin typeface="Gotham"/>
              </a:rPr>
              <a:t>gender – in certain types of crime, for example, sexual offences or domestic violence, it is important to consider the gender of the interviewee. Potentially sensitive issues such as an interviewee’s sexual orientation or gender assignment should be approached tactfully, if these matters become relevant to the interview</a:t>
            </a:r>
          </a:p>
          <a:p>
            <a:pPr algn="l"/>
            <a:r>
              <a:rPr lang="en-GB" b="0" i="0" dirty="0">
                <a:solidFill>
                  <a:srgbClr val="000000"/>
                </a:solidFill>
                <a:effectLst/>
                <a:latin typeface="Gotham"/>
              </a:rPr>
              <a:t>For further information on working with interpreters see:</a:t>
            </a:r>
          </a:p>
          <a:p>
            <a:pPr algn="l">
              <a:spcAft>
                <a:spcPts val="1950"/>
              </a:spcAft>
              <a:buFont typeface="Arial" panose="020B0604020202020204" pitchFamily="34" charset="0"/>
              <a:buChar char="•"/>
            </a:pPr>
            <a:r>
              <a:rPr lang="en-GB" b="0" i="0" u="none" strike="noStrike" dirty="0">
                <a:solidFill>
                  <a:srgbClr val="000000"/>
                </a:solidFill>
                <a:effectLst/>
                <a:latin typeface="Gotham"/>
                <a:hlinkClick r:id="rId3"/>
              </a:rPr>
              <a:t>College of Policing (2024) Briefing Note: Using Language Services</a:t>
            </a:r>
            <a:endParaRPr lang="en-GB" b="0" i="0" dirty="0">
              <a:solidFill>
                <a:srgbClr val="000000"/>
              </a:solidFill>
              <a:effectLst/>
              <a:latin typeface="Gotham"/>
            </a:endParaRPr>
          </a:p>
          <a:p>
            <a:pPr algn="l">
              <a:spcAft>
                <a:spcPts val="1950"/>
              </a:spcAft>
              <a:buFont typeface="Arial" panose="020B0604020202020204" pitchFamily="34" charset="0"/>
              <a:buChar char="•"/>
            </a:pPr>
            <a:r>
              <a:rPr lang="en-GB" b="0" i="0" u="none" strike="noStrike" dirty="0">
                <a:solidFill>
                  <a:srgbClr val="000000"/>
                </a:solidFill>
                <a:effectLst/>
                <a:latin typeface="Gotham"/>
                <a:hlinkClick r:id="rId4"/>
              </a:rPr>
              <a:t>College of Policing (2020) Interpreting, Working with an Interpreter: Aide memoire for Interpreter assisted interviews</a:t>
            </a:r>
            <a:endParaRPr lang="en-GB" b="0" i="0" dirty="0">
              <a:solidFill>
                <a:srgbClr val="000000"/>
              </a:solidFill>
              <a:effectLst/>
              <a:latin typeface="Gotham"/>
            </a:endParaRPr>
          </a:p>
          <a:p>
            <a:pPr algn="l">
              <a:buFont typeface="Arial" panose="020B0604020202020204" pitchFamily="34" charset="0"/>
              <a:buChar char="•"/>
            </a:pPr>
            <a:r>
              <a:rPr lang="en-GB" b="0" i="0" u="none" strike="noStrike" dirty="0">
                <a:solidFill>
                  <a:srgbClr val="000000"/>
                </a:solidFill>
                <a:effectLst/>
                <a:latin typeface="Gotham"/>
                <a:hlinkClick r:id="rId5"/>
              </a:rPr>
              <a:t>College of Policing (2020) Interpreting, Briefing the Interviewee: Aide memoire for Interpreter assisted interviews</a:t>
            </a:r>
            <a:endParaRPr lang="en-GB" b="0" i="0" dirty="0">
              <a:solidFill>
                <a:srgbClr val="000000"/>
              </a:solidFill>
              <a:effectLst/>
              <a:latin typeface="Gotham"/>
            </a:endParaRPr>
          </a:p>
          <a:p>
            <a:pPr algn="l"/>
            <a:r>
              <a:rPr lang="en-GB" b="1" i="0" dirty="0">
                <a:solidFill>
                  <a:srgbClr val="2E2C70"/>
                </a:solidFill>
                <a:effectLst/>
                <a:latin typeface="Gotham"/>
              </a:rPr>
              <a:t>Practical arrangements</a:t>
            </a:r>
          </a:p>
          <a:p>
            <a:pPr algn="l"/>
            <a:r>
              <a:rPr lang="en-GB" b="0" i="0" dirty="0">
                <a:solidFill>
                  <a:srgbClr val="000000"/>
                </a:solidFill>
                <a:effectLst/>
                <a:latin typeface="Gotham"/>
              </a:rPr>
              <a:t>The interviewer may need to consider a number of activities and practical considerations which may help them to understand the circumstances of the offence, and to achieve the best interview from the interviewee.</a:t>
            </a:r>
          </a:p>
          <a:p>
            <a:pPr algn="l"/>
            <a:r>
              <a:rPr lang="en-GB" b="0" i="0" dirty="0">
                <a:solidFill>
                  <a:srgbClr val="000000"/>
                </a:solidFill>
                <a:effectLst/>
                <a:latin typeface="Gotham"/>
              </a:rPr>
              <a:t>These include:</a:t>
            </a:r>
          </a:p>
          <a:p>
            <a:pPr algn="l">
              <a:buFont typeface="Arial" panose="020B0604020202020204" pitchFamily="34" charset="0"/>
              <a:buChar char="•"/>
            </a:pPr>
            <a:r>
              <a:rPr lang="en-GB" b="0" i="0" dirty="0">
                <a:solidFill>
                  <a:srgbClr val="000000"/>
                </a:solidFill>
                <a:effectLst/>
                <a:latin typeface="Gotham"/>
              </a:rPr>
              <a:t>visiting the scene</a:t>
            </a:r>
          </a:p>
          <a:p>
            <a:pPr algn="l">
              <a:buFont typeface="Arial" panose="020B0604020202020204" pitchFamily="34" charset="0"/>
              <a:buChar char="•"/>
            </a:pPr>
            <a:r>
              <a:rPr lang="en-GB" b="0" i="0" dirty="0">
                <a:solidFill>
                  <a:srgbClr val="000000"/>
                </a:solidFill>
                <a:effectLst/>
                <a:latin typeface="Gotham"/>
              </a:rPr>
              <a:t>searching relevant premises</a:t>
            </a:r>
          </a:p>
          <a:p>
            <a:pPr algn="l">
              <a:buFont typeface="Arial" panose="020B0604020202020204" pitchFamily="34" charset="0"/>
              <a:buChar char="•"/>
            </a:pPr>
            <a:r>
              <a:rPr lang="en-GB" b="0" i="0" dirty="0">
                <a:solidFill>
                  <a:srgbClr val="000000"/>
                </a:solidFill>
                <a:effectLst/>
                <a:latin typeface="Gotham"/>
              </a:rPr>
              <a:t>location of the interview</a:t>
            </a:r>
          </a:p>
          <a:p>
            <a:pPr algn="l">
              <a:buFont typeface="Arial" panose="020B0604020202020204" pitchFamily="34" charset="0"/>
              <a:buChar char="•"/>
            </a:pPr>
            <a:r>
              <a:rPr lang="en-GB" b="0" i="0" dirty="0">
                <a:solidFill>
                  <a:srgbClr val="000000"/>
                </a:solidFill>
                <a:effectLst/>
                <a:latin typeface="Gotham"/>
              </a:rPr>
              <a:t>role of interviewers</a:t>
            </a:r>
          </a:p>
          <a:p>
            <a:pPr algn="l">
              <a:buFont typeface="Arial" panose="020B0604020202020204" pitchFamily="34" charset="0"/>
              <a:buChar char="•"/>
            </a:pPr>
            <a:r>
              <a:rPr lang="en-GB" b="0" i="0" dirty="0">
                <a:solidFill>
                  <a:srgbClr val="000000"/>
                </a:solidFill>
                <a:effectLst/>
                <a:latin typeface="Gotham"/>
              </a:rPr>
              <a:t>timings</a:t>
            </a:r>
          </a:p>
          <a:p>
            <a:pPr algn="l">
              <a:buFont typeface="Arial" panose="020B0604020202020204" pitchFamily="34" charset="0"/>
              <a:buChar char="•"/>
            </a:pPr>
            <a:r>
              <a:rPr lang="en-GB" b="0" i="0" dirty="0">
                <a:solidFill>
                  <a:srgbClr val="000000"/>
                </a:solidFill>
                <a:effectLst/>
                <a:latin typeface="Gotham"/>
              </a:rPr>
              <a:t>equipment</a:t>
            </a:r>
          </a:p>
          <a:p>
            <a:pPr algn="l">
              <a:buFont typeface="Arial" panose="020B0604020202020204" pitchFamily="34" charset="0"/>
              <a:buChar char="•"/>
            </a:pPr>
            <a:r>
              <a:rPr lang="en-GB" b="0" i="0" dirty="0">
                <a:solidFill>
                  <a:srgbClr val="000000"/>
                </a:solidFill>
                <a:effectLst/>
                <a:latin typeface="Gotham"/>
              </a:rPr>
              <a:t>exhibits and property</a:t>
            </a:r>
          </a:p>
          <a:p>
            <a:pPr algn="l">
              <a:buFont typeface="Arial" panose="020B0604020202020204" pitchFamily="34" charset="0"/>
              <a:buChar char="•"/>
            </a:pPr>
            <a:r>
              <a:rPr lang="en-GB" b="0" i="0" dirty="0">
                <a:solidFill>
                  <a:srgbClr val="000000"/>
                </a:solidFill>
                <a:effectLst/>
                <a:latin typeface="Gotham"/>
              </a:rPr>
              <a:t>knowledge of the offence</a:t>
            </a:r>
          </a:p>
          <a:p>
            <a:pPr algn="l"/>
            <a:r>
              <a:rPr lang="en-GB" b="1" i="0" dirty="0">
                <a:solidFill>
                  <a:srgbClr val="2E2C70"/>
                </a:solidFill>
                <a:effectLst/>
                <a:latin typeface="Gotham"/>
              </a:rPr>
              <a:t>Written interview plan</a:t>
            </a:r>
          </a:p>
          <a:p>
            <a:pPr algn="l"/>
            <a:r>
              <a:rPr lang="en-GB" b="0" i="0" dirty="0">
                <a:solidFill>
                  <a:srgbClr val="000000"/>
                </a:solidFill>
                <a:effectLst/>
                <a:latin typeface="Gotham"/>
              </a:rPr>
              <a:t>The interview plan summarises the aim(s) of an interview and provides framework for questioning. It can increase the confidence of the interviewer and provide the flexibility to conduct a professional and effective interview. A written interview plan should be used for key witnesses, as well as suspects.</a:t>
            </a:r>
          </a:p>
          <a:p>
            <a:pPr algn="l"/>
            <a:r>
              <a:rPr lang="en-GB" b="0" i="0" dirty="0">
                <a:solidFill>
                  <a:srgbClr val="000000"/>
                </a:solidFill>
                <a:effectLst/>
                <a:latin typeface="Gotham"/>
              </a:rPr>
              <a:t>It should include:</a:t>
            </a:r>
          </a:p>
          <a:p>
            <a:pPr algn="l">
              <a:buFont typeface="Arial" panose="020B0604020202020204" pitchFamily="34" charset="0"/>
              <a:buChar char="•"/>
            </a:pPr>
            <a:r>
              <a:rPr lang="en-GB" b="0" i="0" dirty="0">
                <a:solidFill>
                  <a:srgbClr val="000000"/>
                </a:solidFill>
                <a:effectLst/>
                <a:latin typeface="Gotham"/>
              </a:rPr>
              <a:t>the time a suspect has been in custody (investigators should be aware of the </a:t>
            </a:r>
            <a:r>
              <a:rPr lang="en-GB" b="1" i="0" u="sng" dirty="0">
                <a:solidFill>
                  <a:srgbClr val="2E2C70"/>
                </a:solidFill>
                <a:effectLst/>
                <a:latin typeface="Gotham"/>
                <a:hlinkClick r:id="rId6"/>
              </a:rPr>
              <a:t>detention clock(opens an external website in the same tab)</a:t>
            </a:r>
            <a:r>
              <a:rPr lang="en-GB" b="0" i="0" dirty="0">
                <a:solidFill>
                  <a:srgbClr val="000000"/>
                </a:solidFill>
                <a:effectLst/>
                <a:latin typeface="Gotham"/>
              </a:rPr>
              <a:t> and its impact on the interview)</a:t>
            </a:r>
          </a:p>
          <a:p>
            <a:pPr algn="l">
              <a:buFont typeface="Arial" panose="020B0604020202020204" pitchFamily="34" charset="0"/>
              <a:buChar char="•"/>
            </a:pPr>
            <a:r>
              <a:rPr lang="en-GB" b="0" i="0" dirty="0">
                <a:solidFill>
                  <a:srgbClr val="000000"/>
                </a:solidFill>
                <a:effectLst/>
                <a:latin typeface="Gotham"/>
              </a:rPr>
              <a:t>the range of topics to be covered around identified time parameters (this may vary depending on whether it is a witness or suspect interview)</a:t>
            </a:r>
          </a:p>
          <a:p>
            <a:pPr algn="l">
              <a:buFont typeface="Arial" panose="020B0604020202020204" pitchFamily="34" charset="0"/>
              <a:buChar char="•"/>
            </a:pPr>
            <a:r>
              <a:rPr lang="en-GB" b="0" i="0" dirty="0">
                <a:solidFill>
                  <a:srgbClr val="000000"/>
                </a:solidFill>
                <a:effectLst/>
                <a:latin typeface="Gotham"/>
              </a:rPr>
              <a:t>the points necessary to prove the potential offence(s) under investigation</a:t>
            </a:r>
          </a:p>
          <a:p>
            <a:pPr algn="l">
              <a:buFont typeface="Arial" panose="020B0604020202020204" pitchFamily="34" charset="0"/>
              <a:buChar char="•"/>
            </a:pPr>
            <a:r>
              <a:rPr lang="en-GB" b="0" i="0" dirty="0">
                <a:solidFill>
                  <a:srgbClr val="000000"/>
                </a:solidFill>
                <a:effectLst/>
                <a:latin typeface="Gotham"/>
              </a:rPr>
              <a:t>any points which may be a defence for committing the offence(s) under investigation</a:t>
            </a:r>
          </a:p>
          <a:p>
            <a:pPr algn="l">
              <a:buFont typeface="Arial" panose="020B0604020202020204" pitchFamily="34" charset="0"/>
              <a:buChar char="•"/>
            </a:pPr>
            <a:r>
              <a:rPr lang="en-GB" b="0" i="0" dirty="0">
                <a:solidFill>
                  <a:srgbClr val="000000"/>
                </a:solidFill>
                <a:effectLst/>
                <a:latin typeface="Gotham"/>
              </a:rPr>
              <a:t>introduction of exhibits</a:t>
            </a:r>
          </a:p>
          <a:p>
            <a:pPr algn="l">
              <a:buFont typeface="Arial" panose="020B0604020202020204" pitchFamily="34" charset="0"/>
              <a:buChar char="•"/>
            </a:pPr>
            <a:r>
              <a:rPr lang="en-GB" b="0" i="0" dirty="0">
                <a:solidFill>
                  <a:srgbClr val="000000"/>
                </a:solidFill>
                <a:effectLst/>
                <a:latin typeface="Gotham"/>
              </a:rPr>
              <a:t>material which suggests the suspect may have committed the offence</a:t>
            </a:r>
          </a:p>
          <a:p>
            <a:pPr algn="l">
              <a:buFont typeface="Arial" panose="020B0604020202020204" pitchFamily="34" charset="0"/>
              <a:buChar char="•"/>
            </a:pPr>
            <a:r>
              <a:rPr lang="en-GB" b="0" i="0" dirty="0">
                <a:solidFill>
                  <a:srgbClr val="000000"/>
                </a:solidFill>
                <a:effectLst/>
                <a:latin typeface="Gotham"/>
              </a:rPr>
              <a:t>identified information which may assist the investigation</a:t>
            </a:r>
          </a:p>
          <a:p>
            <a:pPr algn="l">
              <a:buFont typeface="Arial" panose="020B0604020202020204" pitchFamily="34" charset="0"/>
              <a:buChar char="•"/>
            </a:pPr>
            <a:r>
              <a:rPr lang="en-GB" b="0" i="0" dirty="0">
                <a:solidFill>
                  <a:srgbClr val="000000"/>
                </a:solidFill>
                <a:effectLst/>
                <a:latin typeface="Gotham"/>
              </a:rPr>
              <a:t>any other relevant points, for example, actus reus (guilty act), </a:t>
            </a:r>
            <a:r>
              <a:rPr lang="en-GB" b="0" i="0" dirty="0" err="1">
                <a:solidFill>
                  <a:srgbClr val="000000"/>
                </a:solidFill>
                <a:effectLst/>
                <a:latin typeface="Gotham"/>
              </a:rPr>
              <a:t>mens</a:t>
            </a:r>
            <a:r>
              <a:rPr lang="en-GB" b="0" i="0" dirty="0">
                <a:solidFill>
                  <a:srgbClr val="000000"/>
                </a:solidFill>
                <a:effectLst/>
                <a:latin typeface="Gotham"/>
              </a:rPr>
              <a:t> rea (guilty mind), intention, no valid defence</a:t>
            </a:r>
          </a:p>
          <a:p>
            <a:pPr algn="l">
              <a:buFont typeface="Arial" panose="020B0604020202020204" pitchFamily="34" charset="0"/>
              <a:buChar char="•"/>
            </a:pPr>
            <a:r>
              <a:rPr lang="en-GB" b="0" i="0" dirty="0">
                <a:solidFill>
                  <a:srgbClr val="000000"/>
                </a:solidFill>
                <a:effectLst/>
                <a:latin typeface="Gotham"/>
              </a:rPr>
              <a:t>planning for a prepared statement, special warnings, adverse inference, significant comments or silences</a:t>
            </a:r>
          </a:p>
          <a:p>
            <a:pPr algn="l"/>
            <a:r>
              <a:rPr lang="en-GB" b="1" i="0" dirty="0">
                <a:solidFill>
                  <a:srgbClr val="2E2C70"/>
                </a:solidFill>
                <a:effectLst/>
                <a:latin typeface="Gotham"/>
              </a:rPr>
              <a:t>Multiple interviewers</a:t>
            </a:r>
          </a:p>
          <a:p>
            <a:pPr algn="l"/>
            <a:r>
              <a:rPr lang="en-GB" b="0" i="0" dirty="0">
                <a:solidFill>
                  <a:srgbClr val="000000"/>
                </a:solidFill>
                <a:effectLst/>
                <a:latin typeface="Gotham"/>
              </a:rPr>
              <a:t>The plan should record who will be the lead interviewer, and who is responsible for taking notes. It is important that interviewers understand their respective roles and maintain the role agreed. Two interviewers asking multiple questions in an unstructured manner is unlikely to achieve the interview’s objective.</a:t>
            </a:r>
          </a:p>
          <a:p>
            <a:pPr algn="l"/>
            <a:r>
              <a:rPr lang="en-GB" b="1" i="0" dirty="0">
                <a:solidFill>
                  <a:srgbClr val="2E2C70"/>
                </a:solidFill>
                <a:effectLst/>
                <a:latin typeface="Gotham"/>
              </a:rPr>
              <a:t>Engage and explain</a:t>
            </a:r>
          </a:p>
          <a:p>
            <a:pPr algn="l"/>
            <a:r>
              <a:rPr lang="en-GB" b="0" i="0" dirty="0">
                <a:solidFill>
                  <a:srgbClr val="000000"/>
                </a:solidFill>
                <a:effectLst/>
                <a:latin typeface="Gotham"/>
              </a:rPr>
              <a:t>The first step to encouraging conversation is to engage the interviewee. This is not always easy, especially if the person is previously unknown to the police.</a:t>
            </a:r>
          </a:p>
          <a:p>
            <a:pPr algn="l"/>
            <a:r>
              <a:rPr lang="en-GB" b="0" i="0" dirty="0">
                <a:solidFill>
                  <a:srgbClr val="000000"/>
                </a:solidFill>
                <a:effectLst/>
                <a:latin typeface="Gotham"/>
              </a:rPr>
              <a:t>Active listening assists the interviewer to establish and maintain a rapport. This then enables them to:</a:t>
            </a:r>
          </a:p>
          <a:p>
            <a:pPr algn="l">
              <a:buFont typeface="Arial" panose="020B0604020202020204" pitchFamily="34" charset="0"/>
              <a:buChar char="•"/>
            </a:pPr>
            <a:r>
              <a:rPr lang="en-GB" b="0" i="0" dirty="0">
                <a:solidFill>
                  <a:srgbClr val="000000"/>
                </a:solidFill>
                <a:effectLst/>
                <a:latin typeface="Gotham"/>
              </a:rPr>
              <a:t>identify topics during the interview and, therefore, manage the conversation</a:t>
            </a:r>
          </a:p>
          <a:p>
            <a:pPr algn="l">
              <a:buFont typeface="Arial" panose="020B0604020202020204" pitchFamily="34" charset="0"/>
              <a:buChar char="•"/>
            </a:pPr>
            <a:r>
              <a:rPr lang="en-GB" b="0" i="0" dirty="0">
                <a:solidFill>
                  <a:srgbClr val="000000"/>
                </a:solidFill>
                <a:effectLst/>
                <a:latin typeface="Gotham"/>
              </a:rPr>
              <a:t>communicate interest to the interviewee in their account</a:t>
            </a:r>
          </a:p>
          <a:p>
            <a:pPr algn="l">
              <a:buFont typeface="Arial" panose="020B0604020202020204" pitchFamily="34" charset="0"/>
              <a:buChar char="•"/>
            </a:pPr>
            <a:r>
              <a:rPr lang="en-GB" b="0" i="0" dirty="0">
                <a:solidFill>
                  <a:srgbClr val="000000"/>
                </a:solidFill>
                <a:effectLst/>
                <a:latin typeface="Gotham"/>
              </a:rPr>
              <a:t>identify important evidential information</a:t>
            </a:r>
          </a:p>
          <a:p>
            <a:pPr algn="l"/>
            <a:r>
              <a:rPr lang="en-GB" b="0" i="0" dirty="0">
                <a:solidFill>
                  <a:srgbClr val="000000"/>
                </a:solidFill>
                <a:effectLst/>
                <a:latin typeface="Gotham"/>
              </a:rPr>
              <a:t>Factors such as the interviewee’s background and personal </a:t>
            </a:r>
            <a:r>
              <a:rPr lang="en-GB" b="1" i="0" u="sng" dirty="0">
                <a:solidFill>
                  <a:srgbClr val="2E2C70"/>
                </a:solidFill>
                <a:effectLst/>
                <a:latin typeface="Gotham"/>
                <a:hlinkClick r:id="rId7"/>
              </a:rPr>
              <a:t>characteristics</a:t>
            </a:r>
            <a:r>
              <a:rPr lang="en-GB" b="0" i="0" dirty="0">
                <a:solidFill>
                  <a:srgbClr val="000000"/>
                </a:solidFill>
                <a:effectLst/>
                <a:latin typeface="Gotham"/>
              </a:rPr>
              <a:t> should be taken into account.</a:t>
            </a:r>
          </a:p>
          <a:p>
            <a:pPr algn="l"/>
            <a:r>
              <a:rPr lang="en-GB" b="1" i="0" dirty="0">
                <a:solidFill>
                  <a:srgbClr val="2E2C70"/>
                </a:solidFill>
                <a:effectLst/>
                <a:latin typeface="Gotham"/>
              </a:rPr>
              <a:t>Beginning the interview</a:t>
            </a:r>
          </a:p>
          <a:p>
            <a:pPr algn="l"/>
            <a:r>
              <a:rPr lang="en-GB" b="0" i="0" dirty="0">
                <a:solidFill>
                  <a:srgbClr val="000000"/>
                </a:solidFill>
                <a:effectLst/>
                <a:latin typeface="Gotham"/>
              </a:rPr>
              <a:t>This is important and should be considered in the planning stage. The reason for the interview should also be clearly explained, </a:t>
            </a:r>
            <a:r>
              <a:rPr lang="en-GB" b="0" i="0" dirty="0" err="1">
                <a:solidFill>
                  <a:srgbClr val="000000"/>
                </a:solidFill>
                <a:effectLst/>
                <a:latin typeface="Gotham"/>
              </a:rPr>
              <a:t>eg</a:t>
            </a:r>
            <a:r>
              <a:rPr lang="en-GB" b="0" i="0" dirty="0">
                <a:solidFill>
                  <a:srgbClr val="000000"/>
                </a:solidFill>
                <a:effectLst/>
                <a:latin typeface="Gotham"/>
              </a:rPr>
              <a:t>, the interviewer may say:</a:t>
            </a:r>
          </a:p>
          <a:p>
            <a:pPr algn="l">
              <a:buFont typeface="Arial" panose="020B0604020202020204" pitchFamily="34" charset="0"/>
              <a:buChar char="•"/>
            </a:pPr>
            <a:r>
              <a:rPr lang="en-GB" b="0" i="0" dirty="0">
                <a:solidFill>
                  <a:srgbClr val="000000"/>
                </a:solidFill>
                <a:effectLst/>
                <a:latin typeface="Gotham"/>
              </a:rPr>
              <a:t>‘You are here because you have been arrested for (offence)’ or</a:t>
            </a:r>
          </a:p>
          <a:p>
            <a:pPr algn="l">
              <a:buFont typeface="Arial" panose="020B0604020202020204" pitchFamily="34" charset="0"/>
              <a:buChar char="•"/>
            </a:pPr>
            <a:r>
              <a:rPr lang="en-GB" b="0" i="0" dirty="0">
                <a:solidFill>
                  <a:srgbClr val="000000"/>
                </a:solidFill>
                <a:effectLst/>
                <a:latin typeface="Gotham"/>
              </a:rPr>
              <a:t>‘You are here because you witnessed (offence/incident).’</a:t>
            </a:r>
          </a:p>
          <a:p>
            <a:pPr algn="l"/>
            <a:r>
              <a:rPr lang="en-GB" b="0" i="0" dirty="0">
                <a:solidFill>
                  <a:srgbClr val="000000"/>
                </a:solidFill>
                <a:effectLst/>
                <a:latin typeface="Gotham"/>
              </a:rPr>
              <a:t>The interviewer should then check the interviewee has understood the explanation.</a:t>
            </a:r>
          </a:p>
          <a:p>
            <a:pPr algn="l"/>
            <a:r>
              <a:rPr lang="en-GB" b="1" i="0" dirty="0">
                <a:solidFill>
                  <a:srgbClr val="2E2C70"/>
                </a:solidFill>
                <a:effectLst/>
                <a:latin typeface="Gotham"/>
              </a:rPr>
              <a:t>Objectives of the interview</a:t>
            </a:r>
          </a:p>
          <a:p>
            <a:pPr algn="l"/>
            <a:r>
              <a:rPr lang="en-GB" b="0" i="0" dirty="0">
                <a:solidFill>
                  <a:srgbClr val="000000"/>
                </a:solidFill>
                <a:effectLst/>
                <a:latin typeface="Gotham"/>
              </a:rPr>
              <a:t>Before starting an interview, the objectives of the interview should be explained to the interviewee, and they should be provided with an outline or route map of it.</a:t>
            </a:r>
          </a:p>
          <a:p>
            <a:pPr algn="l"/>
            <a:r>
              <a:rPr lang="en-GB" b="0" i="0" dirty="0">
                <a:solidFill>
                  <a:srgbClr val="000000"/>
                </a:solidFill>
                <a:effectLst/>
                <a:latin typeface="Gotham"/>
              </a:rPr>
              <a:t>For example, interviewers may say:</a:t>
            </a:r>
          </a:p>
          <a:p>
            <a:pPr algn="l">
              <a:buFont typeface="Arial" panose="020B0604020202020204" pitchFamily="34" charset="0"/>
              <a:buChar char="•"/>
            </a:pPr>
            <a:r>
              <a:rPr lang="en-GB" b="0" i="0" dirty="0">
                <a:solidFill>
                  <a:srgbClr val="000000"/>
                </a:solidFill>
                <a:effectLst/>
                <a:latin typeface="Gotham"/>
              </a:rPr>
              <a:t>‘During this interview I will talk to you about (list objectives).’</a:t>
            </a:r>
          </a:p>
          <a:p>
            <a:pPr algn="l"/>
            <a:r>
              <a:rPr lang="en-GB" b="0" i="0" dirty="0">
                <a:solidFill>
                  <a:srgbClr val="000000"/>
                </a:solidFill>
                <a:effectLst/>
                <a:latin typeface="Gotham"/>
              </a:rPr>
              <a:t>Then go on to explain:</a:t>
            </a:r>
          </a:p>
          <a:p>
            <a:pPr algn="l">
              <a:buFont typeface="Arial" panose="020B0604020202020204" pitchFamily="34" charset="0"/>
              <a:buChar char="•"/>
            </a:pPr>
            <a:r>
              <a:rPr lang="en-GB" b="0" i="0" dirty="0">
                <a:solidFill>
                  <a:srgbClr val="000000"/>
                </a:solidFill>
                <a:effectLst/>
                <a:latin typeface="Gotham"/>
              </a:rPr>
              <a:t>‘I will also ask you about anything else which may become relevant during the interview in order to properly establish the facts and issues.’</a:t>
            </a:r>
          </a:p>
          <a:p>
            <a:pPr algn="l"/>
            <a:r>
              <a:rPr lang="en-GB" b="1" i="0" dirty="0">
                <a:solidFill>
                  <a:srgbClr val="2E2C70"/>
                </a:solidFill>
                <a:effectLst/>
                <a:latin typeface="Gotham"/>
              </a:rPr>
              <a:t>Routines and expectations</a:t>
            </a:r>
          </a:p>
          <a:p>
            <a:pPr algn="l"/>
            <a:r>
              <a:rPr lang="en-GB" b="0" i="0" dirty="0">
                <a:solidFill>
                  <a:srgbClr val="000000"/>
                </a:solidFill>
                <a:effectLst/>
                <a:latin typeface="Gotham"/>
              </a:rPr>
              <a:t>It is good practice to explain to the interviewee that if they nod or shake their head the interviewer will state that they have done so. It should also be explained that notes will be taken during the interview.</a:t>
            </a:r>
          </a:p>
          <a:p>
            <a:pPr algn="l"/>
            <a:r>
              <a:rPr lang="en-GB" b="0" i="0" dirty="0">
                <a:solidFill>
                  <a:srgbClr val="000000"/>
                </a:solidFill>
                <a:effectLst/>
                <a:latin typeface="Gotham"/>
              </a:rPr>
              <a:t>It may be useful to inform the interviewee that although the police wish to establish certain facts and issues, it is the interviewee’s opportunity to explain their involvement or non-involvement in the incident under investigation.</a:t>
            </a:r>
          </a:p>
          <a:p>
            <a:pPr algn="l"/>
            <a:r>
              <a:rPr lang="en-GB" b="0" i="0" dirty="0">
                <a:solidFill>
                  <a:srgbClr val="000000"/>
                </a:solidFill>
                <a:effectLst/>
                <a:latin typeface="Gotham"/>
              </a:rPr>
              <a:t>Investigators should encourage the interviewee to voice anything which they feel is relevant, explaining that there is no time limit for the interview and that as much detail as possible is required, encouraging the interviewee to voice anything which they feel is relevant.</a:t>
            </a:r>
          </a:p>
          <a:p>
            <a:pPr algn="l"/>
            <a:r>
              <a:rPr lang="en-GB" b="0" i="0" dirty="0">
                <a:solidFill>
                  <a:srgbClr val="000000"/>
                </a:solidFill>
                <a:effectLst/>
                <a:latin typeface="Gotham"/>
              </a:rPr>
              <a:t>The interviewee should be reassured that they will not be interrupted. It may be appropriate to ask the interviewee to consider fully any question they are being asked before they answer.</a:t>
            </a:r>
          </a:p>
          <a:p>
            <a:pPr algn="l"/>
            <a:r>
              <a:rPr lang="en-GB" b="1" i="0" dirty="0">
                <a:solidFill>
                  <a:srgbClr val="2E2C70"/>
                </a:solidFill>
                <a:effectLst/>
                <a:latin typeface="Gotham"/>
              </a:rPr>
              <a:t>Account, clarification, challenge</a:t>
            </a:r>
          </a:p>
          <a:p>
            <a:pPr algn="l"/>
            <a:r>
              <a:rPr lang="en-GB" b="0" i="0" dirty="0">
                <a:solidFill>
                  <a:srgbClr val="000000"/>
                </a:solidFill>
                <a:effectLst/>
                <a:latin typeface="Gotham"/>
              </a:rPr>
              <a:t>Obtaining an account consists of both initiating and supporting. In volume and priority crime investigations the most common way of initiating an account is simply to use an open-ended prompt, such as, ‘tell me what happened’.</a:t>
            </a:r>
          </a:p>
          <a:p>
            <a:pPr algn="l"/>
            <a:r>
              <a:rPr lang="en-GB" b="1" i="0" dirty="0">
                <a:solidFill>
                  <a:srgbClr val="2E2C70"/>
                </a:solidFill>
                <a:effectLst/>
                <a:latin typeface="Gotham"/>
              </a:rPr>
              <a:t>Support an account with active listening</a:t>
            </a:r>
          </a:p>
          <a:p>
            <a:pPr algn="l"/>
            <a:r>
              <a:rPr lang="en-GB" b="0" i="0" dirty="0">
                <a:solidFill>
                  <a:srgbClr val="000000"/>
                </a:solidFill>
                <a:effectLst/>
                <a:latin typeface="Gotham"/>
              </a:rPr>
              <a:t>This includes:</a:t>
            </a:r>
          </a:p>
          <a:p>
            <a:pPr algn="l">
              <a:buFont typeface="Arial" panose="020B0604020202020204" pitchFamily="34" charset="0"/>
              <a:buChar char="•"/>
            </a:pPr>
            <a:r>
              <a:rPr lang="en-GB" b="0" i="0" dirty="0">
                <a:solidFill>
                  <a:srgbClr val="000000"/>
                </a:solidFill>
                <a:effectLst/>
                <a:latin typeface="Gotham"/>
              </a:rPr>
              <a:t>non-verbal behaviour such as adopting an appropriate posture and orientation towards</a:t>
            </a:r>
            <a:br>
              <a:rPr lang="en-GB" b="0" i="0" dirty="0">
                <a:solidFill>
                  <a:srgbClr val="000000"/>
                </a:solidFill>
                <a:effectLst/>
                <a:latin typeface="Gotham"/>
              </a:rPr>
            </a:br>
            <a:r>
              <a:rPr lang="en-GB" b="0" i="0" dirty="0">
                <a:solidFill>
                  <a:srgbClr val="000000"/>
                </a:solidFill>
                <a:effectLst/>
                <a:latin typeface="Gotham"/>
              </a:rPr>
              <a:t>the interviewee</a:t>
            </a:r>
          </a:p>
          <a:p>
            <a:pPr algn="l">
              <a:buFont typeface="Arial" panose="020B0604020202020204" pitchFamily="34" charset="0"/>
              <a:buChar char="•"/>
            </a:pPr>
            <a:r>
              <a:rPr lang="en-GB" b="0" i="0" dirty="0">
                <a:solidFill>
                  <a:srgbClr val="000000"/>
                </a:solidFill>
                <a:effectLst/>
                <a:latin typeface="Gotham"/>
              </a:rPr>
              <a:t>allowing the interviewee to pause so that they can search their memory, without interrupting</a:t>
            </a:r>
          </a:p>
          <a:p>
            <a:pPr algn="l">
              <a:buFont typeface="Arial" panose="020B0604020202020204" pitchFamily="34" charset="0"/>
              <a:buChar char="•"/>
            </a:pPr>
            <a:r>
              <a:rPr lang="en-GB" b="0" i="0" dirty="0">
                <a:solidFill>
                  <a:srgbClr val="000000"/>
                </a:solidFill>
                <a:effectLst/>
                <a:latin typeface="Gotham"/>
              </a:rPr>
              <a:t>encouraging the interviewee to continue reporting their account until it is complete by using simple utterances such as ‘mm </a:t>
            </a:r>
            <a:r>
              <a:rPr lang="en-GB" b="0" i="0" dirty="0" err="1">
                <a:solidFill>
                  <a:srgbClr val="000000"/>
                </a:solidFill>
                <a:effectLst/>
                <a:latin typeface="Gotham"/>
              </a:rPr>
              <a:t>mm</a:t>
            </a:r>
            <a:r>
              <a:rPr lang="en-GB" b="0" i="0" dirty="0">
                <a:solidFill>
                  <a:srgbClr val="000000"/>
                </a:solidFill>
                <a:effectLst/>
                <a:latin typeface="Gotham"/>
              </a:rPr>
              <a:t>’ and prompts, for example, ‘What happened next?’ or questions that reflect what the interviewee has said, such as, ‘He hit you?’.</a:t>
            </a:r>
          </a:p>
          <a:p>
            <a:pPr algn="l"/>
            <a:r>
              <a:rPr lang="en-GB" b="0" i="0" dirty="0">
                <a:solidFill>
                  <a:srgbClr val="000000"/>
                </a:solidFill>
                <a:effectLst/>
                <a:latin typeface="Gotham"/>
              </a:rPr>
              <a:t>Clarify and expand the interviewee’s account by:</a:t>
            </a:r>
          </a:p>
          <a:p>
            <a:pPr algn="l">
              <a:buFont typeface="Arial" panose="020B0604020202020204" pitchFamily="34" charset="0"/>
              <a:buChar char="•"/>
            </a:pPr>
            <a:r>
              <a:rPr lang="en-GB" b="0" i="0" dirty="0">
                <a:solidFill>
                  <a:srgbClr val="000000"/>
                </a:solidFill>
                <a:effectLst/>
                <a:latin typeface="Gotham"/>
              </a:rPr>
              <a:t>breaking the account down into manageable topics</a:t>
            </a:r>
          </a:p>
          <a:p>
            <a:pPr algn="l">
              <a:buFont typeface="Arial" panose="020B0604020202020204" pitchFamily="34" charset="0"/>
              <a:buChar char="•"/>
            </a:pPr>
            <a:r>
              <a:rPr lang="en-GB" b="0" i="0" dirty="0">
                <a:solidFill>
                  <a:srgbClr val="000000"/>
                </a:solidFill>
                <a:effectLst/>
                <a:latin typeface="Gotham"/>
              </a:rPr>
              <a:t>systematically probing those topics by means of open-ended and specific-closed questions until as full a picture as possible of the interviewee’s account has been obtained</a:t>
            </a:r>
          </a:p>
          <a:p>
            <a:pPr algn="l">
              <a:buFont typeface="Arial" panose="020B0604020202020204" pitchFamily="34" charset="0"/>
              <a:buChar char="•"/>
            </a:pPr>
            <a:r>
              <a:rPr lang="en-GB" b="0" i="0" dirty="0">
                <a:solidFill>
                  <a:srgbClr val="000000"/>
                </a:solidFill>
                <a:effectLst/>
                <a:latin typeface="Gotham"/>
              </a:rPr>
              <a:t>examining any information, identified during the planning phase, that has not already been covered</a:t>
            </a:r>
          </a:p>
          <a:p>
            <a:pPr algn="l"/>
            <a:r>
              <a:rPr lang="en-GB" b="0" i="0" dirty="0">
                <a:solidFill>
                  <a:srgbClr val="000000"/>
                </a:solidFill>
                <a:effectLst/>
                <a:latin typeface="Gotham"/>
              </a:rPr>
              <a:t>For further information see </a:t>
            </a:r>
            <a:r>
              <a:rPr lang="en-GB" b="1" i="0" u="sng" dirty="0">
                <a:solidFill>
                  <a:srgbClr val="2E2C70"/>
                </a:solidFill>
                <a:effectLst/>
                <a:latin typeface="Gotham"/>
                <a:hlinkClick r:id="rId8"/>
              </a:rPr>
              <a:t>Obtaining the suspect’s account</a:t>
            </a:r>
            <a:r>
              <a:rPr lang="en-GB" b="0" i="0" dirty="0">
                <a:solidFill>
                  <a:srgbClr val="000000"/>
                </a:solidFill>
                <a:effectLst/>
                <a:latin typeface="Gotham"/>
              </a:rPr>
              <a:t>.</a:t>
            </a:r>
          </a:p>
          <a:p>
            <a:pPr algn="l"/>
            <a:r>
              <a:rPr lang="en-GB" b="1" i="0" dirty="0">
                <a:solidFill>
                  <a:srgbClr val="2E2C70"/>
                </a:solidFill>
                <a:effectLst/>
                <a:latin typeface="Gotham"/>
              </a:rPr>
              <a:t>Questions</a:t>
            </a:r>
          </a:p>
          <a:p>
            <a:pPr algn="l"/>
            <a:r>
              <a:rPr lang="en-GB" b="0" i="0" dirty="0">
                <a:solidFill>
                  <a:srgbClr val="000000"/>
                </a:solidFill>
                <a:effectLst/>
                <a:latin typeface="Gotham"/>
              </a:rPr>
              <a:t>These should be as short and simple as possible. They should not contain jargon or other language which the interviewee may not understand.</a:t>
            </a:r>
          </a:p>
          <a:p>
            <a:pPr algn="l"/>
            <a:r>
              <a:rPr lang="en-GB" b="0" i="0" dirty="0">
                <a:solidFill>
                  <a:srgbClr val="000000"/>
                </a:solidFill>
                <a:effectLst/>
                <a:latin typeface="Gotham"/>
              </a:rPr>
              <a:t>Some types of questions are useful, helping the interviewer to extract information from the interviewee, for example, open-ended. Others are not and may actually confuse the interviewee or prevent them from giving a full and accurate account, for example, multiple questions.</a:t>
            </a:r>
          </a:p>
          <a:p>
            <a:pPr algn="l"/>
            <a:r>
              <a:rPr lang="en-GB" b="0" i="0" dirty="0">
                <a:solidFill>
                  <a:srgbClr val="000000"/>
                </a:solidFill>
                <a:effectLst/>
                <a:latin typeface="Gotham"/>
              </a:rPr>
              <a:t>Five key question types:</a:t>
            </a:r>
          </a:p>
          <a:p>
            <a:pPr algn="l">
              <a:buFont typeface="Arial" panose="020B0604020202020204" pitchFamily="34" charset="0"/>
              <a:buChar char="•"/>
            </a:pPr>
            <a:r>
              <a:rPr lang="en-GB" b="0" i="0" dirty="0">
                <a:solidFill>
                  <a:srgbClr val="000000"/>
                </a:solidFill>
                <a:effectLst/>
                <a:latin typeface="Gotham"/>
              </a:rPr>
              <a:t>open-ended</a:t>
            </a:r>
          </a:p>
          <a:p>
            <a:pPr algn="l">
              <a:buFont typeface="Arial" panose="020B0604020202020204" pitchFamily="34" charset="0"/>
              <a:buChar char="•"/>
            </a:pPr>
            <a:r>
              <a:rPr lang="en-GB" b="0" i="0" dirty="0">
                <a:solidFill>
                  <a:srgbClr val="000000"/>
                </a:solidFill>
                <a:effectLst/>
                <a:latin typeface="Gotham"/>
              </a:rPr>
              <a:t>specific-closed</a:t>
            </a:r>
          </a:p>
          <a:p>
            <a:pPr algn="l">
              <a:buFont typeface="Arial" panose="020B0604020202020204" pitchFamily="34" charset="0"/>
              <a:buChar char="•"/>
            </a:pPr>
            <a:r>
              <a:rPr lang="en-GB" b="0" i="0" dirty="0">
                <a:solidFill>
                  <a:srgbClr val="000000"/>
                </a:solidFill>
                <a:effectLst/>
                <a:latin typeface="Gotham"/>
              </a:rPr>
              <a:t>forced-choice</a:t>
            </a:r>
          </a:p>
          <a:p>
            <a:pPr algn="l">
              <a:buFont typeface="Arial" panose="020B0604020202020204" pitchFamily="34" charset="0"/>
              <a:buChar char="•"/>
            </a:pPr>
            <a:r>
              <a:rPr lang="en-GB" b="0" i="0" dirty="0">
                <a:solidFill>
                  <a:srgbClr val="000000"/>
                </a:solidFill>
                <a:effectLst/>
                <a:latin typeface="Gotham"/>
              </a:rPr>
              <a:t>multiple</a:t>
            </a:r>
          </a:p>
          <a:p>
            <a:pPr algn="l">
              <a:buFont typeface="Arial" panose="020B0604020202020204" pitchFamily="34" charset="0"/>
              <a:buChar char="•"/>
            </a:pPr>
            <a:r>
              <a:rPr lang="en-GB" b="0" i="0" dirty="0">
                <a:solidFill>
                  <a:srgbClr val="000000"/>
                </a:solidFill>
                <a:effectLst/>
                <a:latin typeface="Gotham"/>
              </a:rPr>
              <a:t>leading</a:t>
            </a:r>
          </a:p>
          <a:p>
            <a:pPr algn="l"/>
            <a:r>
              <a:rPr lang="en-GB" b="1" i="0" dirty="0">
                <a:solidFill>
                  <a:srgbClr val="2E2C70"/>
                </a:solidFill>
                <a:effectLst/>
                <a:latin typeface="Gotham"/>
              </a:rPr>
              <a:t>Open-ended</a:t>
            </a:r>
          </a:p>
          <a:p>
            <a:pPr algn="l"/>
            <a:r>
              <a:rPr lang="en-GB" b="0" i="0" dirty="0">
                <a:solidFill>
                  <a:srgbClr val="000000"/>
                </a:solidFill>
                <a:effectLst/>
                <a:latin typeface="Gotham"/>
              </a:rPr>
              <a:t>For example, ‘Tell me’, ‘Describe’, ‘Explain’.</a:t>
            </a:r>
          </a:p>
          <a:p>
            <a:pPr algn="l">
              <a:buFont typeface="Arial" panose="020B0604020202020204" pitchFamily="34" charset="0"/>
              <a:buChar char="•"/>
            </a:pPr>
            <a:r>
              <a:rPr lang="en-GB" b="0" i="0" dirty="0">
                <a:solidFill>
                  <a:srgbClr val="000000"/>
                </a:solidFill>
                <a:effectLst/>
                <a:latin typeface="Gotham"/>
              </a:rPr>
              <a:t>are useful at the beginning of an interview as they allow for a full, unrestricted account</a:t>
            </a:r>
          </a:p>
          <a:p>
            <a:pPr algn="l">
              <a:buFont typeface="Arial" panose="020B0604020202020204" pitchFamily="34" charset="0"/>
              <a:buChar char="•"/>
            </a:pPr>
            <a:r>
              <a:rPr lang="en-GB" b="0" i="0" dirty="0">
                <a:solidFill>
                  <a:srgbClr val="000000"/>
                </a:solidFill>
                <a:effectLst/>
                <a:latin typeface="Gotham"/>
              </a:rPr>
              <a:t>produce answers which are less likely to have been influenced by the interviewer</a:t>
            </a:r>
          </a:p>
          <a:p>
            <a:pPr algn="l"/>
            <a:r>
              <a:rPr lang="en-GB" b="0" i="0" dirty="0">
                <a:solidFill>
                  <a:srgbClr val="000000"/>
                </a:solidFill>
                <a:effectLst/>
                <a:latin typeface="Gotham"/>
              </a:rPr>
              <a:t>The interviewer should avoid interrupting the interviewee when asking open questions.</a:t>
            </a:r>
          </a:p>
          <a:p>
            <a:pPr algn="l"/>
            <a:r>
              <a:rPr lang="en-GB" b="1" i="0" dirty="0">
                <a:solidFill>
                  <a:srgbClr val="2E2C70"/>
                </a:solidFill>
                <a:effectLst/>
                <a:latin typeface="Gotham"/>
              </a:rPr>
              <a:t>Specific-closed</a:t>
            </a:r>
          </a:p>
          <a:p>
            <a:pPr algn="l"/>
            <a:r>
              <a:rPr lang="en-GB" b="0" i="0" dirty="0">
                <a:solidFill>
                  <a:srgbClr val="000000"/>
                </a:solidFill>
                <a:effectLst/>
                <a:latin typeface="Gotham"/>
              </a:rPr>
              <a:t>For example, ‘Who did that?’ ‘What did he say?’ ‘Where does he live?’ ’When did this happen?’ This type of question:</a:t>
            </a:r>
          </a:p>
          <a:p>
            <a:pPr algn="l">
              <a:buFont typeface="Arial" panose="020B0604020202020204" pitchFamily="34" charset="0"/>
              <a:buChar char="•"/>
            </a:pPr>
            <a:r>
              <a:rPr lang="en-GB" b="0" i="0" dirty="0">
                <a:solidFill>
                  <a:srgbClr val="000000"/>
                </a:solidFill>
                <a:effectLst/>
                <a:latin typeface="Gotham"/>
              </a:rPr>
              <a:t>gives the interviewer with more control</a:t>
            </a:r>
          </a:p>
          <a:p>
            <a:pPr algn="l">
              <a:buFont typeface="Arial" panose="020B0604020202020204" pitchFamily="34" charset="0"/>
              <a:buChar char="•"/>
            </a:pPr>
            <a:r>
              <a:rPr lang="en-GB" b="0" i="0" dirty="0">
                <a:solidFill>
                  <a:srgbClr val="000000"/>
                </a:solidFill>
                <a:effectLst/>
                <a:latin typeface="Gotham"/>
              </a:rPr>
              <a:t>can be used to elicit information that an interviewee has not yet provided in response to open-ended questions</a:t>
            </a:r>
          </a:p>
          <a:p>
            <a:pPr algn="l">
              <a:buFont typeface="Arial" panose="020B0604020202020204" pitchFamily="34" charset="0"/>
              <a:buChar char="•"/>
            </a:pPr>
            <a:r>
              <a:rPr lang="en-GB" b="0" i="0" dirty="0">
                <a:solidFill>
                  <a:srgbClr val="000000"/>
                </a:solidFill>
                <a:effectLst/>
                <a:latin typeface="Gotham"/>
              </a:rPr>
              <a:t>may be used to clarify and extend an account that has been elicited through open-ended questions, cover information important to the investigation that an interviewee has not already been mentioned, or to challenge</a:t>
            </a:r>
          </a:p>
          <a:p>
            <a:pPr algn="l">
              <a:buFont typeface="Arial" panose="020B0604020202020204" pitchFamily="34" charset="0"/>
              <a:buChar char="•"/>
            </a:pPr>
            <a:r>
              <a:rPr lang="en-GB" b="0" i="0" dirty="0">
                <a:solidFill>
                  <a:srgbClr val="000000"/>
                </a:solidFill>
                <a:effectLst/>
                <a:latin typeface="Gotham"/>
              </a:rPr>
              <a:t>may have the potential disadvantage of restricting an interviewee’s account</a:t>
            </a:r>
          </a:p>
          <a:p>
            <a:pPr algn="l"/>
            <a:r>
              <a:rPr lang="en-GB" b="1" i="0" dirty="0">
                <a:solidFill>
                  <a:srgbClr val="2E2C70"/>
                </a:solidFill>
                <a:effectLst/>
                <a:latin typeface="Gotham"/>
              </a:rPr>
              <a:t>Forced-choice</a:t>
            </a:r>
          </a:p>
          <a:p>
            <a:pPr algn="l"/>
            <a:r>
              <a:rPr lang="en-GB" b="0" i="0" dirty="0">
                <a:solidFill>
                  <a:srgbClr val="000000"/>
                </a:solidFill>
                <a:effectLst/>
                <a:latin typeface="Gotham"/>
              </a:rPr>
              <a:t>For example, ‘Was the car an estate or a saloon?’ In this situation:</a:t>
            </a:r>
          </a:p>
          <a:p>
            <a:pPr algn="l">
              <a:buFont typeface="Arial" panose="020B0604020202020204" pitchFamily="34" charset="0"/>
              <a:buChar char="•"/>
            </a:pPr>
            <a:r>
              <a:rPr lang="en-GB" b="0" i="0" dirty="0">
                <a:solidFill>
                  <a:srgbClr val="000000"/>
                </a:solidFill>
                <a:effectLst/>
                <a:latin typeface="Gotham"/>
              </a:rPr>
              <a:t>interviewees might guess the answer by selecting one of the options given</a:t>
            </a:r>
          </a:p>
          <a:p>
            <a:pPr algn="l">
              <a:buFont typeface="Arial" panose="020B0604020202020204" pitchFamily="34" charset="0"/>
              <a:buChar char="•"/>
            </a:pPr>
            <a:r>
              <a:rPr lang="en-GB" b="0" i="0" dirty="0">
                <a:solidFill>
                  <a:srgbClr val="000000"/>
                </a:solidFill>
                <a:effectLst/>
                <a:latin typeface="Gotham"/>
              </a:rPr>
              <a:t>interviewees might simply say ‘yes’ in response to the question, leaving the interviewer to guess which part of the question the response applies to, or needing to ask a follow-up question to clarify it</a:t>
            </a:r>
          </a:p>
          <a:p>
            <a:pPr algn="l">
              <a:buFont typeface="Arial" panose="020B0604020202020204" pitchFamily="34" charset="0"/>
              <a:buChar char="•"/>
            </a:pPr>
            <a:r>
              <a:rPr lang="en-GB" b="0" i="0" dirty="0">
                <a:solidFill>
                  <a:srgbClr val="000000"/>
                </a:solidFill>
                <a:effectLst/>
                <a:latin typeface="Gotham"/>
              </a:rPr>
              <a:t>the choice of answer given to the interviewee might not contain the correct information, for example, ‘was it dark blue or light blue?’, when it could have been medium blue</a:t>
            </a:r>
          </a:p>
          <a:p>
            <a:pPr algn="l"/>
            <a:r>
              <a:rPr lang="en-GB" b="1" i="0" dirty="0">
                <a:solidFill>
                  <a:srgbClr val="2E2C70"/>
                </a:solidFill>
                <a:effectLst/>
                <a:latin typeface="Gotham"/>
              </a:rPr>
              <a:t>Multiple</a:t>
            </a:r>
          </a:p>
          <a:p>
            <a:pPr algn="l"/>
            <a:r>
              <a:rPr lang="en-GB" b="0" i="0" dirty="0">
                <a:solidFill>
                  <a:srgbClr val="000000"/>
                </a:solidFill>
                <a:effectLst/>
                <a:latin typeface="Gotham"/>
              </a:rPr>
              <a:t>For example, ‘Where did he come from, what did he look like and where did he go to?’ These questions may also refer to multiple concepts, for example, ’What did they look like’ and confusion might arise as a result of the:</a:t>
            </a:r>
          </a:p>
          <a:p>
            <a:pPr algn="l">
              <a:buFont typeface="Arial" panose="020B0604020202020204" pitchFamily="34" charset="0"/>
              <a:buChar char="•"/>
            </a:pPr>
            <a:r>
              <a:rPr lang="en-GB" b="0" i="0" dirty="0">
                <a:solidFill>
                  <a:srgbClr val="000000"/>
                </a:solidFill>
                <a:effectLst/>
                <a:latin typeface="Gotham"/>
              </a:rPr>
              <a:t>interviewee not knowing which part of the question to answer</a:t>
            </a:r>
          </a:p>
          <a:p>
            <a:pPr algn="l">
              <a:buFont typeface="Arial" panose="020B0604020202020204" pitchFamily="34" charset="0"/>
              <a:buChar char="•"/>
            </a:pPr>
            <a:r>
              <a:rPr lang="en-GB" b="0" i="0" dirty="0">
                <a:solidFill>
                  <a:srgbClr val="000000"/>
                </a:solidFill>
                <a:effectLst/>
                <a:latin typeface="Gotham"/>
              </a:rPr>
              <a:t>the interviewer not knowing which part of the question the answer refers to</a:t>
            </a:r>
          </a:p>
          <a:p>
            <a:pPr algn="l"/>
            <a:r>
              <a:rPr lang="en-GB" b="1" i="0" dirty="0">
                <a:solidFill>
                  <a:srgbClr val="2E2C70"/>
                </a:solidFill>
                <a:effectLst/>
                <a:latin typeface="Gotham"/>
              </a:rPr>
              <a:t>Leading</a:t>
            </a:r>
          </a:p>
          <a:p>
            <a:pPr algn="l"/>
            <a:r>
              <a:rPr lang="en-GB" b="0" i="0" dirty="0">
                <a:solidFill>
                  <a:srgbClr val="000000"/>
                </a:solidFill>
                <a:effectLst/>
                <a:latin typeface="Gotham"/>
              </a:rPr>
              <a:t>For example, ‘You saw the gun, didn’t you?’ implies the answer or assumes facts that are likely to be disputed. They can also:</a:t>
            </a:r>
          </a:p>
          <a:p>
            <a:pPr algn="l">
              <a:buFont typeface="Arial" panose="020B0604020202020204" pitchFamily="34" charset="0"/>
              <a:buChar char="•"/>
            </a:pPr>
            <a:r>
              <a:rPr lang="en-GB" b="0" i="0" dirty="0">
                <a:solidFill>
                  <a:srgbClr val="000000"/>
                </a:solidFill>
                <a:effectLst/>
                <a:latin typeface="Gotham"/>
              </a:rPr>
              <a:t>be used to introduce information not already mentioned, for example, ‘What did </a:t>
            </a:r>
            <a:r>
              <a:rPr lang="en-GB" b="1" i="0" dirty="0">
                <a:solidFill>
                  <a:srgbClr val="000000"/>
                </a:solidFill>
                <a:effectLst/>
                <a:latin typeface="Gotham"/>
              </a:rPr>
              <a:t>he</a:t>
            </a:r>
            <a:r>
              <a:rPr lang="en-GB" b="0" i="0" dirty="0">
                <a:solidFill>
                  <a:srgbClr val="000000"/>
                </a:solidFill>
                <a:effectLst/>
                <a:latin typeface="Gotham"/>
              </a:rPr>
              <a:t> look like?’</a:t>
            </a:r>
          </a:p>
          <a:p>
            <a:pPr algn="l">
              <a:buFont typeface="Arial" panose="020B0604020202020204" pitchFamily="34" charset="0"/>
              <a:buChar char="•"/>
            </a:pPr>
            <a:r>
              <a:rPr lang="en-GB" b="0" i="0" dirty="0">
                <a:solidFill>
                  <a:srgbClr val="000000"/>
                </a:solidFill>
                <a:effectLst/>
                <a:latin typeface="Gotham"/>
              </a:rPr>
              <a:t>have an adverse influence on interviewee’s response</a:t>
            </a:r>
          </a:p>
          <a:p>
            <a:pPr algn="l">
              <a:buFont typeface="Arial" panose="020B0604020202020204" pitchFamily="34" charset="0"/>
              <a:buChar char="•"/>
            </a:pPr>
            <a:r>
              <a:rPr lang="en-GB" b="0" i="0" dirty="0">
                <a:solidFill>
                  <a:srgbClr val="000000"/>
                </a:solidFill>
                <a:effectLst/>
                <a:latin typeface="Gotham"/>
              </a:rPr>
              <a:t>distort the interviewee’s memory</a:t>
            </a:r>
          </a:p>
          <a:p>
            <a:pPr algn="l"/>
            <a:r>
              <a:rPr lang="en-GB" b="0" i="0" dirty="0">
                <a:solidFill>
                  <a:srgbClr val="000000"/>
                </a:solidFill>
                <a:effectLst/>
                <a:latin typeface="Gotham"/>
              </a:rPr>
              <a:t>The information obtained as a result of leading questions may be less credible and in extreme cases could be ruled inadmissible. They should, therefore, be used only as a last resort.</a:t>
            </a:r>
          </a:p>
          <a:p>
            <a:pPr algn="l"/>
            <a:r>
              <a:rPr lang="en-GB" b="1" i="0" dirty="0">
                <a:solidFill>
                  <a:srgbClr val="2E2C70"/>
                </a:solidFill>
                <a:effectLst/>
                <a:latin typeface="Gotham"/>
              </a:rPr>
              <a:t>Closure</a:t>
            </a:r>
          </a:p>
          <a:p>
            <a:pPr algn="l"/>
            <a:r>
              <a:rPr lang="en-GB" b="0" i="0" dirty="0">
                <a:solidFill>
                  <a:srgbClr val="000000"/>
                </a:solidFill>
                <a:effectLst/>
                <a:latin typeface="Gotham"/>
              </a:rPr>
              <a:t>This should be planned and structured so that the interview does not end abruptly.</a:t>
            </a:r>
          </a:p>
          <a:p>
            <a:pPr algn="l"/>
            <a:r>
              <a:rPr lang="en-GB" b="0" i="0" dirty="0">
                <a:solidFill>
                  <a:srgbClr val="000000"/>
                </a:solidFill>
                <a:effectLst/>
                <a:latin typeface="Gotham"/>
              </a:rPr>
              <a:t>Where there are two interviewers, the lead interviewer should check that the second interviewer has no further questions before closing the interview.</a:t>
            </a:r>
          </a:p>
          <a:p>
            <a:pPr algn="l"/>
            <a:r>
              <a:rPr lang="en-GB" b="0" i="0" dirty="0">
                <a:solidFill>
                  <a:srgbClr val="000000"/>
                </a:solidFill>
                <a:effectLst/>
                <a:latin typeface="Gotham"/>
              </a:rPr>
              <a:t>The interviewer should accurately summarise what the interviewee has said, taking account of any clarification that the interviewee wishes to make.</a:t>
            </a:r>
          </a:p>
          <a:p>
            <a:pPr algn="l"/>
            <a:r>
              <a:rPr lang="en-GB" b="0" i="0" dirty="0">
                <a:solidFill>
                  <a:srgbClr val="000000"/>
                </a:solidFill>
                <a:effectLst/>
                <a:latin typeface="Gotham"/>
              </a:rPr>
              <a:t>Any questions the interviewee asks should be dealt with.</a:t>
            </a:r>
          </a:p>
          <a:p>
            <a:pPr algn="l"/>
            <a:r>
              <a:rPr lang="en-GB" b="0" i="0" dirty="0">
                <a:solidFill>
                  <a:srgbClr val="000000"/>
                </a:solidFill>
                <a:effectLst/>
                <a:latin typeface="Gotham"/>
              </a:rPr>
              <a:t>The interviewer should then bring the interview to a conclusion by preparing a witness statement if appropriate or, where the interviewee is a suspect, by announcing the date and time before turning the recording equipment off.</a:t>
            </a:r>
          </a:p>
          <a:p>
            <a:pPr algn="l"/>
            <a:r>
              <a:rPr lang="en-GB" b="0" i="0" dirty="0">
                <a:solidFill>
                  <a:srgbClr val="000000"/>
                </a:solidFill>
                <a:effectLst/>
                <a:latin typeface="Gotham"/>
              </a:rPr>
              <a:t>They should then explain to the interviewee what will happen next.</a:t>
            </a:r>
          </a:p>
          <a:p>
            <a:pPr algn="l"/>
            <a:r>
              <a:rPr lang="en-GB" b="1" i="0" dirty="0">
                <a:solidFill>
                  <a:srgbClr val="2E2C70"/>
                </a:solidFill>
                <a:effectLst/>
                <a:latin typeface="Gotham"/>
              </a:rPr>
              <a:t>Evaluation</a:t>
            </a:r>
          </a:p>
          <a:p>
            <a:pPr algn="l"/>
            <a:r>
              <a:rPr lang="en-GB" b="0" i="0" dirty="0">
                <a:solidFill>
                  <a:srgbClr val="000000"/>
                </a:solidFill>
                <a:effectLst/>
                <a:latin typeface="Gotham"/>
              </a:rPr>
              <a:t>Following an interview, the interviewer needs to evaluate what has been said with a view to:</a:t>
            </a:r>
          </a:p>
          <a:p>
            <a:pPr algn="l">
              <a:buFont typeface="Arial" panose="020B0604020202020204" pitchFamily="34" charset="0"/>
              <a:buChar char="•"/>
            </a:pPr>
            <a:r>
              <a:rPr lang="en-GB" b="0" i="0" dirty="0">
                <a:solidFill>
                  <a:srgbClr val="000000"/>
                </a:solidFill>
                <a:effectLst/>
                <a:latin typeface="Gotham"/>
              </a:rPr>
              <a:t>determining whether any further action is necessary</a:t>
            </a:r>
          </a:p>
          <a:p>
            <a:pPr algn="l">
              <a:buFont typeface="Arial" panose="020B0604020202020204" pitchFamily="34" charset="0"/>
              <a:buChar char="•"/>
            </a:pPr>
            <a:r>
              <a:rPr lang="en-GB" b="0" i="0" dirty="0">
                <a:solidFill>
                  <a:srgbClr val="000000"/>
                </a:solidFill>
                <a:effectLst/>
                <a:latin typeface="Gotham"/>
              </a:rPr>
              <a:t>determining how the interviewee’s account fits in with the rest of the investigation</a:t>
            </a:r>
          </a:p>
          <a:p>
            <a:pPr algn="l">
              <a:buFont typeface="Arial" panose="020B0604020202020204" pitchFamily="34" charset="0"/>
              <a:buChar char="•"/>
            </a:pPr>
            <a:r>
              <a:rPr lang="en-GB" b="0" i="0" dirty="0">
                <a:solidFill>
                  <a:srgbClr val="000000"/>
                </a:solidFill>
                <a:effectLst/>
                <a:latin typeface="Gotham"/>
              </a:rPr>
              <a:t>reflecting on the interviewer’s performance</a:t>
            </a:r>
          </a:p>
          <a:p>
            <a:pPr algn="l"/>
            <a:r>
              <a:rPr lang="en-GB" b="1" i="0" dirty="0">
                <a:solidFill>
                  <a:srgbClr val="2E2C70"/>
                </a:solidFill>
                <a:effectLst/>
                <a:latin typeface="Gotham"/>
              </a:rPr>
              <a:t>Witness considerations</a:t>
            </a:r>
          </a:p>
          <a:p>
            <a:pPr algn="l"/>
            <a:r>
              <a:rPr lang="en-GB" b="0" i="0" dirty="0">
                <a:solidFill>
                  <a:srgbClr val="000000"/>
                </a:solidFill>
                <a:effectLst/>
                <a:latin typeface="Gotham"/>
              </a:rPr>
              <a:t>Victims are also witnesses. The skills needed to interview witnesses are just as important as those needed to deal appropriately with suspects. It is important that as much information as possible is gathered from the witness and recorded in witness statements. Completing a crime report is an opportunity to record information about the crime, including accurate and reliable information obtained from witnesses.</a:t>
            </a:r>
          </a:p>
          <a:p>
            <a:pPr algn="l"/>
            <a:r>
              <a:rPr lang="en-GB" b="0" i="0" dirty="0">
                <a:solidFill>
                  <a:srgbClr val="000000"/>
                </a:solidFill>
                <a:effectLst/>
                <a:latin typeface="Gotham"/>
              </a:rPr>
              <a:t>Interviewers must treat all witnesses with sensitivity, impartiality and respect for their culture and rights, while maintaining an investigative approach.</a:t>
            </a:r>
          </a:p>
          <a:p>
            <a:pPr algn="l"/>
            <a:r>
              <a:rPr lang="en-GB" b="0" i="0" dirty="0">
                <a:solidFill>
                  <a:srgbClr val="000000"/>
                </a:solidFill>
                <a:effectLst/>
                <a:latin typeface="Gotham"/>
              </a:rPr>
              <a:t>The interviewee may be suffering from shock or trauma as a result of the incident and be in need of support. The police can help by making appropriate referrals to other agencies and by supplying contact information. Any referrals should be made with the consent of the witness. See </a:t>
            </a:r>
            <a:r>
              <a:rPr lang="en-GB" b="1" i="0" u="sng" dirty="0">
                <a:solidFill>
                  <a:srgbClr val="2E2C70"/>
                </a:solidFill>
                <a:effectLst/>
                <a:latin typeface="Gotham"/>
                <a:hlinkClick r:id="rId9"/>
              </a:rPr>
              <a:t>working with victims and witnesses</a:t>
            </a:r>
            <a:r>
              <a:rPr lang="en-GB" b="0" i="0" dirty="0">
                <a:solidFill>
                  <a:srgbClr val="000000"/>
                </a:solidFill>
                <a:effectLst/>
                <a:latin typeface="Gotham"/>
              </a:rPr>
              <a:t>.</a:t>
            </a:r>
          </a:p>
          <a:p>
            <a:pPr algn="l"/>
            <a:r>
              <a:rPr lang="en-GB" b="0" i="0" dirty="0">
                <a:solidFill>
                  <a:srgbClr val="000000"/>
                </a:solidFill>
                <a:effectLst/>
                <a:latin typeface="Gotham"/>
              </a:rPr>
              <a:t>It is important to consider how a witness interview may be structured to obtain the best possible information.</a:t>
            </a:r>
          </a:p>
          <a:p>
            <a:pPr algn="l"/>
            <a:r>
              <a:rPr lang="en-GB" b="0" i="0" dirty="0">
                <a:solidFill>
                  <a:srgbClr val="000000"/>
                </a:solidFill>
                <a:effectLst/>
                <a:latin typeface="Gotham"/>
              </a:rPr>
              <a:t>Interviews should be conducted as soon as possible after the incident, in a quiet place, with minimum distraction and maximum privacy (for example, a car or quiet room). If this is not possible, investigators should consider arranging to conduct the interview later or elsewhere. A brief account of the main details should be obtained. This should be recorded and signed by the witness, in a pocket notebook if an alternative is not available. See also </a:t>
            </a:r>
            <a:r>
              <a:rPr lang="en-GB" b="1" i="0" u="sng" dirty="0">
                <a:solidFill>
                  <a:srgbClr val="2E2C70"/>
                </a:solidFill>
                <a:effectLst/>
                <a:latin typeface="Gotham"/>
                <a:hlinkClick r:id="rId10"/>
              </a:rPr>
              <a:t>witness interviews</a:t>
            </a:r>
            <a:r>
              <a:rPr lang="en-GB" b="0" i="0" dirty="0">
                <a:solidFill>
                  <a:srgbClr val="000000"/>
                </a:solidFill>
                <a:effectLst/>
                <a:latin typeface="Gotham"/>
              </a:rPr>
              <a:t>.</a:t>
            </a:r>
          </a:p>
          <a:p>
            <a:pPr algn="l"/>
            <a:r>
              <a:rPr lang="en-GB" b="1" i="0" dirty="0">
                <a:solidFill>
                  <a:srgbClr val="2E2C70"/>
                </a:solidFill>
                <a:effectLst/>
                <a:latin typeface="Gotham"/>
              </a:rPr>
              <a:t>Witness statements</a:t>
            </a:r>
          </a:p>
          <a:p>
            <a:pPr algn="l"/>
            <a:r>
              <a:rPr lang="en-GB" b="0" i="0" dirty="0">
                <a:solidFill>
                  <a:srgbClr val="000000"/>
                </a:solidFill>
                <a:effectLst/>
                <a:latin typeface="Gotham"/>
              </a:rPr>
              <a:t>Police officers are required to produce a statement from an interview conducted with a witness. Statements may be taken at the scene immediately following an incident or at a later time or place, for example, at a police station, the witness’s home or another location.</a:t>
            </a:r>
          </a:p>
          <a:p>
            <a:pPr algn="l"/>
            <a:r>
              <a:rPr lang="en-GB" b="0" i="0" dirty="0">
                <a:solidFill>
                  <a:srgbClr val="000000"/>
                </a:solidFill>
                <a:effectLst/>
                <a:latin typeface="Gotham"/>
              </a:rPr>
              <a:t>Investigators must be properly prepared. Any notes that are made must be retained, as the prosecution may need to disclose any unused material.</a:t>
            </a:r>
          </a:p>
          <a:p>
            <a:pPr algn="l"/>
            <a:r>
              <a:rPr lang="en-GB" b="0" i="0" dirty="0">
                <a:solidFill>
                  <a:srgbClr val="000000"/>
                </a:solidFill>
                <a:effectLst/>
                <a:latin typeface="Gotham"/>
              </a:rPr>
              <a:t>The interviewer should ensure that the witness statement accurately reflects what the witness has said.</a:t>
            </a:r>
          </a:p>
          <a:p>
            <a:pPr algn="l"/>
            <a:r>
              <a:rPr lang="en-GB" b="0" i="0" dirty="0">
                <a:solidFill>
                  <a:srgbClr val="000000"/>
                </a:solidFill>
                <a:effectLst/>
                <a:latin typeface="Gotham"/>
              </a:rPr>
              <a:t>The interviewer must also consider the relevant points to prove for the offence in question.</a:t>
            </a:r>
          </a:p>
          <a:p>
            <a:pPr algn="l"/>
            <a:r>
              <a:rPr lang="en-GB" b="0" i="0" dirty="0">
                <a:solidFill>
                  <a:srgbClr val="000000"/>
                </a:solidFill>
                <a:effectLst/>
                <a:latin typeface="Gotham"/>
              </a:rPr>
              <a:t>Where the witness is considered to be a significant witness, see </a:t>
            </a:r>
            <a:r>
              <a:rPr lang="en-GB" b="1" i="0" u="sng" dirty="0">
                <a:solidFill>
                  <a:srgbClr val="2E2C70"/>
                </a:solidFill>
                <a:effectLst/>
                <a:latin typeface="Gotham"/>
                <a:hlinkClick r:id="rId11"/>
              </a:rPr>
              <a:t>video of witness interview</a:t>
            </a:r>
            <a:r>
              <a:rPr lang="en-GB" b="0" i="0" dirty="0">
                <a:solidFill>
                  <a:srgbClr val="000000"/>
                </a:solidFill>
                <a:effectLst/>
                <a:latin typeface="Gotham"/>
              </a:rPr>
              <a:t>.</a:t>
            </a:r>
          </a:p>
          <a:p>
            <a:pPr algn="l"/>
            <a:r>
              <a:rPr lang="en-GB" b="1" i="0" dirty="0">
                <a:solidFill>
                  <a:srgbClr val="2E2C70"/>
                </a:solidFill>
                <a:effectLst/>
                <a:latin typeface="Gotham"/>
              </a:rPr>
              <a:t>Crime report</a:t>
            </a:r>
          </a:p>
          <a:p>
            <a:pPr algn="l"/>
            <a:r>
              <a:rPr lang="en-GB" b="0" i="0" dirty="0">
                <a:solidFill>
                  <a:srgbClr val="000000"/>
                </a:solidFill>
                <a:effectLst/>
                <a:latin typeface="Gotham"/>
              </a:rPr>
              <a:t>The interviewer should complete a crime report following the victim interview, in accordance with local force policy. The crime report is an important document and forms the basis of any further investigation.</a:t>
            </a:r>
          </a:p>
          <a:p>
            <a:pPr algn="l"/>
            <a:r>
              <a:rPr lang="en-GB" b="0" i="0" dirty="0">
                <a:solidFill>
                  <a:srgbClr val="000000"/>
                </a:solidFill>
                <a:effectLst/>
                <a:latin typeface="Gotham"/>
              </a:rPr>
              <a:t>If required, the crime report may be disclosed in evidence to defence lawyers, who will scrutinise it to ensure that it is accurate and consistent with other evidence.</a:t>
            </a:r>
          </a:p>
          <a:p>
            <a:pPr algn="l"/>
            <a:r>
              <a:rPr lang="en-GB" b="0" i="0" dirty="0">
                <a:solidFill>
                  <a:srgbClr val="000000"/>
                </a:solidFill>
                <a:effectLst/>
                <a:latin typeface="Gotham"/>
              </a:rPr>
              <a:t>Crime reports must contain as much information as possible, to provide sufficient detail to assist any officer who undertakes further investigation of the offence.</a:t>
            </a:r>
          </a:p>
          <a:p>
            <a:pPr algn="l"/>
            <a:r>
              <a:rPr lang="en-GB" b="1" i="0" dirty="0">
                <a:solidFill>
                  <a:srgbClr val="2E2C70"/>
                </a:solidFill>
                <a:effectLst/>
                <a:latin typeface="Gotham"/>
              </a:rPr>
              <a:t>Structuring a witness interview</a:t>
            </a:r>
          </a:p>
          <a:p>
            <a:pPr algn="l"/>
            <a:r>
              <a:rPr lang="en-GB" b="0" i="0" dirty="0">
                <a:solidFill>
                  <a:srgbClr val="000000"/>
                </a:solidFill>
                <a:effectLst/>
                <a:latin typeface="Gotham"/>
              </a:rPr>
              <a:t>A witness interview should be structured using the </a:t>
            </a:r>
            <a:r>
              <a:rPr lang="en-GB" b="1" i="0" u="sng" dirty="0">
                <a:solidFill>
                  <a:srgbClr val="2E2C70"/>
                </a:solidFill>
                <a:effectLst/>
                <a:latin typeface="Gotham"/>
                <a:hlinkClick r:id="rId12"/>
              </a:rPr>
              <a:t>PEACE framework</a:t>
            </a:r>
            <a:r>
              <a:rPr lang="en-GB" b="0" i="0" dirty="0">
                <a:solidFill>
                  <a:srgbClr val="000000"/>
                </a:solidFill>
                <a:effectLst/>
                <a:latin typeface="Gotham"/>
              </a:rPr>
              <a:t>.</a:t>
            </a:r>
          </a:p>
          <a:p>
            <a:pPr algn="l"/>
            <a:r>
              <a:rPr lang="en-GB" b="0" i="0" dirty="0">
                <a:solidFill>
                  <a:srgbClr val="000000"/>
                </a:solidFill>
                <a:effectLst/>
                <a:latin typeface="Gotham"/>
              </a:rPr>
              <a:t>It is possible to compare the PEACE model of interviewing with the Framework of Investigative Interviewing as set out in </a:t>
            </a:r>
            <a:r>
              <a:rPr lang="en-GB" b="1" i="0" u="sng" dirty="0">
                <a:solidFill>
                  <a:srgbClr val="2E2C70"/>
                </a:solidFill>
                <a:effectLst/>
                <a:latin typeface="Gotham"/>
                <a:hlinkClick r:id="rId13"/>
              </a:rPr>
              <a:t>MOJ (2022) Achieving Best Evidence in Criminal Proceedings: Guidance on Interviewing Victims and Witnesses, and using Special Measures(opens an external website in the same tab)</a:t>
            </a:r>
            <a:r>
              <a:rPr lang="en-GB" b="0" i="0" dirty="0">
                <a:solidFill>
                  <a:srgbClr val="000000"/>
                </a:solidFill>
                <a:effectLst/>
                <a:latin typeface="Gotham"/>
              </a:rPr>
              <a:t>. Most phases are compatible.</a:t>
            </a:r>
          </a:p>
          <a:p>
            <a:pPr algn="l"/>
            <a:r>
              <a:rPr lang="en-GB" dirty="0"/>
              <a:t>Achieving best </a:t>
            </a:r>
            <a:r>
              <a:rPr lang="en-GB" dirty="0" err="1"/>
              <a:t>evidencePEACE</a:t>
            </a:r>
            <a:r>
              <a:rPr lang="en-GB" dirty="0" err="1">
                <a:effectLst/>
              </a:rPr>
              <a:t>Planning</a:t>
            </a:r>
            <a:r>
              <a:rPr lang="en-GB" dirty="0">
                <a:effectLst/>
              </a:rPr>
              <a:t> and </a:t>
            </a:r>
            <a:r>
              <a:rPr lang="en-GB" dirty="0" err="1">
                <a:effectLst/>
              </a:rPr>
              <a:t>preparationPlanning</a:t>
            </a:r>
            <a:r>
              <a:rPr lang="en-GB" dirty="0">
                <a:effectLst/>
              </a:rPr>
              <a:t> and preparation Establishing </a:t>
            </a:r>
            <a:r>
              <a:rPr lang="en-GB" dirty="0" err="1">
                <a:effectLst/>
              </a:rPr>
              <a:t>rapportEngage</a:t>
            </a:r>
            <a:r>
              <a:rPr lang="en-GB" dirty="0">
                <a:effectLst/>
              </a:rPr>
              <a:t> and </a:t>
            </a:r>
            <a:r>
              <a:rPr lang="en-GB" dirty="0" err="1">
                <a:effectLst/>
              </a:rPr>
              <a:t>explainInitiating</a:t>
            </a:r>
            <a:r>
              <a:rPr lang="en-GB" dirty="0">
                <a:effectLst/>
              </a:rPr>
              <a:t> and supporting a free narrative account </a:t>
            </a:r>
            <a:r>
              <a:rPr lang="en-GB" dirty="0" err="1">
                <a:effectLst/>
              </a:rPr>
              <a:t>questioningAccount</a:t>
            </a:r>
            <a:r>
              <a:rPr lang="en-GB" dirty="0">
                <a:effectLst/>
              </a:rPr>
              <a:t>, clarify and </a:t>
            </a:r>
            <a:r>
              <a:rPr lang="en-GB" dirty="0" err="1">
                <a:effectLst/>
              </a:rPr>
              <a:t>challengeClosing</a:t>
            </a:r>
            <a:r>
              <a:rPr lang="en-GB" dirty="0">
                <a:effectLst/>
              </a:rPr>
              <a:t> the </a:t>
            </a:r>
            <a:r>
              <a:rPr lang="en-GB" dirty="0" err="1">
                <a:effectLst/>
              </a:rPr>
              <a:t>interviewClosureEvaluationEvaluation</a:t>
            </a:r>
            <a:r>
              <a:rPr lang="en-GB" b="0" i="0" dirty="0" err="1">
                <a:solidFill>
                  <a:srgbClr val="000000"/>
                </a:solidFill>
                <a:effectLst/>
                <a:latin typeface="Gotham"/>
              </a:rPr>
              <a:t>Various</a:t>
            </a:r>
            <a:r>
              <a:rPr lang="en-GB" b="0" i="0" dirty="0">
                <a:solidFill>
                  <a:srgbClr val="000000"/>
                </a:solidFill>
                <a:effectLst/>
                <a:latin typeface="Gotham"/>
              </a:rPr>
              <a:t> question types may be used, but in witness interviews it is considered good practice to use free recall to encourage the individual to give an account of the situation.</a:t>
            </a:r>
          </a:p>
          <a:p>
            <a:pPr algn="l"/>
            <a:r>
              <a:rPr lang="en-GB" b="1" i="0" dirty="0">
                <a:solidFill>
                  <a:srgbClr val="2E2C70"/>
                </a:solidFill>
                <a:effectLst/>
                <a:latin typeface="Gotham"/>
              </a:rPr>
              <a:t>Free recall</a:t>
            </a:r>
          </a:p>
          <a:p>
            <a:pPr algn="l"/>
            <a:r>
              <a:rPr lang="en-GB" b="0" i="0" dirty="0">
                <a:solidFill>
                  <a:srgbClr val="000000"/>
                </a:solidFill>
                <a:effectLst/>
                <a:latin typeface="Gotham"/>
              </a:rPr>
              <a:t>This is a system which can be used in interviews to encourage interviewees to put themselves back into the situation they were in when they witnessed the incident.</a:t>
            </a:r>
          </a:p>
          <a:p>
            <a:pPr algn="l"/>
            <a:r>
              <a:rPr lang="en-GB" b="0" i="0" dirty="0">
                <a:solidFill>
                  <a:srgbClr val="000000"/>
                </a:solidFill>
                <a:effectLst/>
                <a:latin typeface="Gotham"/>
              </a:rPr>
              <a:t>A free recall interview includes:</a:t>
            </a:r>
          </a:p>
          <a:p>
            <a:pPr algn="l">
              <a:buFont typeface="Arial" panose="020B0604020202020204" pitchFamily="34" charset="0"/>
              <a:buChar char="•"/>
            </a:pPr>
            <a:r>
              <a:rPr lang="en-GB" b="0" i="0" dirty="0">
                <a:solidFill>
                  <a:srgbClr val="000000"/>
                </a:solidFill>
                <a:effectLst/>
                <a:latin typeface="Gotham"/>
              </a:rPr>
              <a:t>asking the witness to provide an account of the relevant event(s) in their own words (for example, ‘Earlier today you told me that you saw something last week, please tell me about that in your own words’)</a:t>
            </a:r>
          </a:p>
          <a:p>
            <a:pPr algn="l">
              <a:buFont typeface="Arial" panose="020B0604020202020204" pitchFamily="34" charset="0"/>
              <a:buChar char="•"/>
            </a:pPr>
            <a:r>
              <a:rPr lang="en-GB" b="0" i="0" dirty="0">
                <a:solidFill>
                  <a:srgbClr val="000000"/>
                </a:solidFill>
                <a:effectLst/>
                <a:latin typeface="Gotham"/>
              </a:rPr>
              <a:t>adopting a posture of active listening, allowing the witness to pause, and using minimal prompts that do not go beyond the witness’s account</a:t>
            </a:r>
          </a:p>
          <a:p>
            <a:pPr algn="l">
              <a:buFont typeface="Arial" panose="020B0604020202020204" pitchFamily="34" charset="0"/>
              <a:buChar char="•"/>
            </a:pPr>
            <a:r>
              <a:rPr lang="en-GB" b="0" i="0" dirty="0">
                <a:solidFill>
                  <a:srgbClr val="000000"/>
                </a:solidFill>
                <a:effectLst/>
                <a:latin typeface="Gotham"/>
              </a:rPr>
              <a:t>reflecting back what the witness has said, as appropriate</a:t>
            </a:r>
          </a:p>
          <a:p>
            <a:pPr algn="l">
              <a:buFont typeface="Arial" panose="020B0604020202020204" pitchFamily="34" charset="0"/>
              <a:buChar char="•"/>
            </a:pPr>
            <a:r>
              <a:rPr lang="en-GB" b="0" i="0" dirty="0">
                <a:solidFill>
                  <a:srgbClr val="000000"/>
                </a:solidFill>
                <a:effectLst/>
                <a:latin typeface="Gotham"/>
              </a:rPr>
              <a:t>avoiding interrupting</a:t>
            </a:r>
          </a:p>
          <a:p>
            <a:pPr algn="l">
              <a:buFont typeface="Arial" panose="020B0604020202020204" pitchFamily="34" charset="0"/>
              <a:buChar char="•"/>
            </a:pPr>
            <a:r>
              <a:rPr lang="en-GB" b="0" i="0" dirty="0">
                <a:solidFill>
                  <a:srgbClr val="000000"/>
                </a:solidFill>
                <a:effectLst/>
                <a:latin typeface="Gotham"/>
              </a:rPr>
              <a:t>identifying manageable topics or episodes in the witness’s account to be expanded on and clarified</a:t>
            </a:r>
          </a:p>
          <a:p>
            <a:pPr algn="l">
              <a:buFont typeface="Arial" panose="020B0604020202020204" pitchFamily="34" charset="0"/>
              <a:buChar char="•"/>
            </a:pPr>
            <a:r>
              <a:rPr lang="en-GB" b="0" i="0" dirty="0">
                <a:solidFill>
                  <a:srgbClr val="000000"/>
                </a:solidFill>
                <a:effectLst/>
                <a:latin typeface="Gotham"/>
              </a:rPr>
              <a:t>systematically probing each topic or episode, beginning with open questions using words such as tell me, explain, describe, before moving on to closed-specific questions (for example, what, where, when, how and why)</a:t>
            </a:r>
          </a:p>
          <a:p>
            <a:pPr algn="l">
              <a:buFont typeface="Arial" panose="020B0604020202020204" pitchFamily="34" charset="0"/>
              <a:buChar char="•"/>
            </a:pPr>
            <a:r>
              <a:rPr lang="en-GB" b="0" i="0" dirty="0">
                <a:solidFill>
                  <a:srgbClr val="000000"/>
                </a:solidFill>
                <a:effectLst/>
                <a:latin typeface="Gotham"/>
              </a:rPr>
              <a:t>avoiding topic-hopping (rapidly moving from one topic to another and back again)</a:t>
            </a:r>
          </a:p>
          <a:p>
            <a:pPr algn="l">
              <a:buFont typeface="Arial" panose="020B0604020202020204" pitchFamily="34" charset="0"/>
              <a:buChar char="•"/>
            </a:pPr>
            <a:r>
              <a:rPr lang="en-GB" b="0" i="0" dirty="0">
                <a:solidFill>
                  <a:srgbClr val="000000"/>
                </a:solidFill>
                <a:effectLst/>
                <a:latin typeface="Gotham"/>
              </a:rPr>
              <a:t>avoiding multiple questions</a:t>
            </a:r>
          </a:p>
          <a:p>
            <a:pPr algn="l">
              <a:buFont typeface="Arial" panose="020B0604020202020204" pitchFamily="34" charset="0"/>
              <a:buChar char="•"/>
            </a:pPr>
            <a:r>
              <a:rPr lang="en-GB" b="0" i="0" dirty="0">
                <a:solidFill>
                  <a:srgbClr val="000000"/>
                </a:solidFill>
                <a:effectLst/>
                <a:latin typeface="Gotham"/>
              </a:rPr>
              <a:t>using forced-choice and leading questions only if it is essential to do so</a:t>
            </a:r>
          </a:p>
          <a:p>
            <a:pPr algn="l">
              <a:buFont typeface="Arial" panose="020B0604020202020204" pitchFamily="34" charset="0"/>
              <a:buChar char="•"/>
            </a:pPr>
            <a:r>
              <a:rPr lang="en-GB" b="0" i="0" dirty="0">
                <a:solidFill>
                  <a:srgbClr val="000000"/>
                </a:solidFill>
                <a:effectLst/>
                <a:latin typeface="Gotham"/>
              </a:rPr>
              <a:t>systematically probing any information important to the investigation that the witness has not adequately covered</a:t>
            </a:r>
          </a:p>
          <a:p>
            <a:pPr algn="l"/>
            <a:r>
              <a:rPr lang="en-GB" b="0" i="0" dirty="0">
                <a:solidFill>
                  <a:srgbClr val="000000"/>
                </a:solidFill>
                <a:effectLst/>
                <a:latin typeface="Gotham"/>
              </a:rPr>
              <a:t>For example, where an incident took place while the witness was travelling to work, the investigator may ask them to remember how they felt when they got into their vehicle that morning, what they saw as they left the house, what the weather was like, and the traffic.</a:t>
            </a:r>
          </a:p>
          <a:p>
            <a:pPr algn="l"/>
            <a:r>
              <a:rPr lang="en-GB" b="0" i="0" dirty="0">
                <a:solidFill>
                  <a:srgbClr val="000000"/>
                </a:solidFill>
                <a:effectLst/>
                <a:latin typeface="Gotham"/>
              </a:rPr>
              <a:t>Helping the witness to recall details such as these will enable them to recall more accurately the conditions that existed at the time of the incident.</a:t>
            </a:r>
          </a:p>
          <a:p>
            <a:pPr algn="l"/>
            <a:r>
              <a:rPr lang="en-GB" b="0" i="0" dirty="0">
                <a:solidFill>
                  <a:srgbClr val="000000"/>
                </a:solidFill>
                <a:effectLst/>
                <a:latin typeface="Gotham"/>
              </a:rPr>
              <a:t>The interviewer must undertake a number of tasks simultaneously when conducting free recall interviews. A structure should, therefore, be in place for effective note-taking.</a:t>
            </a:r>
          </a:p>
          <a:p>
            <a:pPr algn="l"/>
            <a:r>
              <a:rPr lang="en-GB" b="1" i="0" dirty="0">
                <a:solidFill>
                  <a:srgbClr val="2E2C70"/>
                </a:solidFill>
                <a:effectLst/>
                <a:latin typeface="Gotham"/>
              </a:rPr>
              <a:t>Note-taking</a:t>
            </a:r>
          </a:p>
          <a:p>
            <a:pPr algn="l"/>
            <a:r>
              <a:rPr lang="en-GB" b="0" i="0" dirty="0">
                <a:solidFill>
                  <a:srgbClr val="000000"/>
                </a:solidFill>
                <a:effectLst/>
                <a:latin typeface="Gotham"/>
              </a:rPr>
              <a:t>A structured process for note-taking enables the interviewer to process and respond to the quantity and quality of information received in the interview.</a:t>
            </a:r>
          </a:p>
          <a:p>
            <a:pPr algn="l"/>
            <a:r>
              <a:rPr lang="en-GB" b="0" i="0" dirty="0">
                <a:solidFill>
                  <a:srgbClr val="000000"/>
                </a:solidFill>
                <a:effectLst/>
                <a:latin typeface="Gotham"/>
              </a:rPr>
              <a:t>This provides a firm basis for the questions that need to be asked to clarify or challenge the interviewee’s account. A tape recording is made, in accordance with PACE, when interviewing suspects. However, the interviewer still needs to make notes and use them to clarify the suspect’s account. For further information see </a:t>
            </a:r>
            <a:r>
              <a:rPr lang="en-GB" b="1" i="0" u="sng" dirty="0">
                <a:solidFill>
                  <a:srgbClr val="2E2C70"/>
                </a:solidFill>
                <a:effectLst/>
                <a:latin typeface="Gotham"/>
                <a:hlinkClick r:id="rId14"/>
              </a:rPr>
              <a:t>note-taking systems</a:t>
            </a:r>
            <a:r>
              <a:rPr lang="en-GB" b="0" i="0" dirty="0">
                <a:solidFill>
                  <a:srgbClr val="000000"/>
                </a:solidFill>
                <a:effectLst/>
                <a:latin typeface="Gotham"/>
              </a:rPr>
              <a:t>.</a:t>
            </a:r>
          </a:p>
          <a:p>
            <a:pPr algn="l"/>
            <a:r>
              <a:rPr lang="en-GB" b="1" i="0" dirty="0">
                <a:solidFill>
                  <a:srgbClr val="2E2C70"/>
                </a:solidFill>
                <a:effectLst/>
                <a:latin typeface="Gotham"/>
              </a:rPr>
              <a:t>Suspect considerations</a:t>
            </a:r>
          </a:p>
          <a:p>
            <a:pPr algn="l"/>
            <a:r>
              <a:rPr lang="en-GB" b="1" i="0" dirty="0">
                <a:solidFill>
                  <a:srgbClr val="2E2C70"/>
                </a:solidFill>
                <a:effectLst/>
                <a:latin typeface="Gotham"/>
              </a:rPr>
              <a:t>Working with legal advisers</a:t>
            </a:r>
          </a:p>
          <a:p>
            <a:pPr algn="l"/>
            <a:r>
              <a:rPr lang="en-GB" b="0" i="0" dirty="0">
                <a:solidFill>
                  <a:srgbClr val="000000"/>
                </a:solidFill>
                <a:effectLst/>
                <a:latin typeface="Gotham"/>
              </a:rPr>
              <a:t>Investigators have a duty to maximise the amount of material available to the courts. Legal advisers will try to obtain as much information as possible from the investigator, custody staff and their client, while working within their legal framework. See </a:t>
            </a:r>
            <a:r>
              <a:rPr lang="en-GB" b="1" i="0" u="sng" dirty="0">
                <a:solidFill>
                  <a:srgbClr val="2E2C70"/>
                </a:solidFill>
                <a:effectLst/>
                <a:latin typeface="Gotham"/>
                <a:hlinkClick r:id="rId15"/>
              </a:rPr>
              <a:t>legal services commission(opens an external website in the same tab)</a:t>
            </a:r>
            <a:r>
              <a:rPr lang="en-GB" b="0" i="0" dirty="0">
                <a:solidFill>
                  <a:srgbClr val="000000"/>
                </a:solidFill>
                <a:effectLst/>
                <a:latin typeface="Gotham"/>
              </a:rPr>
              <a:t> for further information. This helps them to prepare and plan a strategy for advising their client in the police station, particularly during an interview. Legal advisers act in the best interests of their clients. This can include:</a:t>
            </a:r>
          </a:p>
          <a:p>
            <a:pPr algn="l">
              <a:buFont typeface="Arial" panose="020B0604020202020204" pitchFamily="34" charset="0"/>
              <a:buChar char="•"/>
            </a:pPr>
            <a:r>
              <a:rPr lang="en-GB" b="0" i="0" dirty="0">
                <a:solidFill>
                  <a:srgbClr val="000000"/>
                </a:solidFill>
                <a:effectLst/>
                <a:latin typeface="Gotham"/>
              </a:rPr>
              <a:t>challenging the legal basis of police action</a:t>
            </a:r>
          </a:p>
          <a:p>
            <a:pPr algn="l">
              <a:buFont typeface="Arial" panose="020B0604020202020204" pitchFamily="34" charset="0"/>
              <a:buChar char="•"/>
            </a:pPr>
            <a:r>
              <a:rPr lang="en-GB" b="0" i="0" dirty="0">
                <a:solidFill>
                  <a:srgbClr val="000000"/>
                </a:solidFill>
                <a:effectLst/>
                <a:latin typeface="Gotham"/>
              </a:rPr>
              <a:t>advising their client not to assist the prosecution case</a:t>
            </a:r>
          </a:p>
          <a:p>
            <a:pPr algn="l">
              <a:buFont typeface="Arial" panose="020B0604020202020204" pitchFamily="34" charset="0"/>
              <a:buChar char="•"/>
            </a:pPr>
            <a:r>
              <a:rPr lang="en-GB" b="0" i="0" dirty="0">
                <a:solidFill>
                  <a:srgbClr val="000000"/>
                </a:solidFill>
                <a:effectLst/>
                <a:latin typeface="Gotham"/>
              </a:rPr>
              <a:t>rigorously exploring alternative outcomes to charging</a:t>
            </a:r>
          </a:p>
          <a:p>
            <a:pPr algn="l">
              <a:buFont typeface="Arial" panose="020B0604020202020204" pitchFamily="34" charset="0"/>
              <a:buChar char="•"/>
            </a:pPr>
            <a:r>
              <a:rPr lang="en-GB" b="0" i="0" dirty="0">
                <a:solidFill>
                  <a:srgbClr val="000000"/>
                </a:solidFill>
                <a:effectLst/>
                <a:latin typeface="Gotham"/>
              </a:rPr>
              <a:t>attempting to persuade investigators that their client is not responsible for the offence in question</a:t>
            </a:r>
          </a:p>
          <a:p>
            <a:pPr algn="l"/>
            <a:r>
              <a:rPr lang="en-GB" b="0" i="0" dirty="0">
                <a:solidFill>
                  <a:srgbClr val="000000"/>
                </a:solidFill>
                <a:effectLst/>
                <a:latin typeface="Gotham"/>
              </a:rPr>
              <a:t>Although the priorities and viewpoints of the police and legal advisers may differ, there should be mutual respect for the professional role of each party.</a:t>
            </a:r>
          </a:p>
          <a:p>
            <a:pPr algn="l"/>
            <a:r>
              <a:rPr lang="en-GB" b="0" i="0" dirty="0">
                <a:solidFill>
                  <a:srgbClr val="000000"/>
                </a:solidFill>
                <a:effectLst/>
                <a:latin typeface="Gotham"/>
              </a:rPr>
              <a:t>Police officers involved in the arrest, investigation or detention of a suspect must also ensure that they plan and prepare for any interaction or interview with a </a:t>
            </a:r>
            <a:r>
              <a:rPr lang="en-GB" b="1" i="0" u="sng" dirty="0">
                <a:solidFill>
                  <a:srgbClr val="2E2C70"/>
                </a:solidFill>
                <a:effectLst/>
                <a:latin typeface="Gotham"/>
                <a:hlinkClick r:id="rId16"/>
              </a:rPr>
              <a:t>legal adviser</a:t>
            </a:r>
            <a:r>
              <a:rPr lang="en-GB" b="0" i="0" dirty="0">
                <a:solidFill>
                  <a:srgbClr val="000000"/>
                </a:solidFill>
                <a:effectLst/>
                <a:latin typeface="Gotham"/>
              </a:rPr>
              <a:t>, including the pre-interview briefing.</a:t>
            </a:r>
          </a:p>
          <a:p>
            <a:pPr algn="l"/>
            <a:r>
              <a:rPr lang="en-GB" b="0" i="0" dirty="0">
                <a:solidFill>
                  <a:srgbClr val="000000"/>
                </a:solidFill>
                <a:effectLst/>
                <a:latin typeface="Gotham"/>
              </a:rPr>
              <a:t>In addition to gathering information, the legal adviser may also make </a:t>
            </a:r>
            <a:r>
              <a:rPr lang="en-GB" b="1" i="0" u="sng" dirty="0">
                <a:solidFill>
                  <a:srgbClr val="2E2C70"/>
                </a:solidFill>
                <a:effectLst/>
                <a:latin typeface="Gotham"/>
                <a:hlinkClick r:id="rId17"/>
              </a:rPr>
              <a:t>representations</a:t>
            </a:r>
            <a:r>
              <a:rPr lang="en-GB" b="0" i="0" dirty="0">
                <a:solidFill>
                  <a:srgbClr val="000000"/>
                </a:solidFill>
                <a:effectLst/>
                <a:latin typeface="Gotham"/>
              </a:rPr>
              <a:t>.</a:t>
            </a:r>
          </a:p>
          <a:p>
            <a:pPr algn="l"/>
            <a:r>
              <a:rPr lang="en-GB" b="1" i="0" dirty="0">
                <a:solidFill>
                  <a:srgbClr val="2E2C70"/>
                </a:solidFill>
                <a:effectLst/>
                <a:latin typeface="Gotham"/>
              </a:rPr>
              <a:t>Legal adviser role</a:t>
            </a:r>
          </a:p>
          <a:p>
            <a:pPr algn="l"/>
            <a:r>
              <a:rPr lang="en-GB" b="0" i="0" dirty="0">
                <a:solidFill>
                  <a:srgbClr val="000000"/>
                </a:solidFill>
                <a:effectLst/>
                <a:latin typeface="Gotham"/>
              </a:rPr>
              <a:t>A legal adviser is one of the following:</a:t>
            </a:r>
          </a:p>
          <a:p>
            <a:pPr algn="l">
              <a:buFont typeface="Arial" panose="020B0604020202020204" pitchFamily="34" charset="0"/>
              <a:buChar char="•"/>
            </a:pPr>
            <a:r>
              <a:rPr lang="en-GB" b="0" i="0" dirty="0">
                <a:solidFill>
                  <a:srgbClr val="000000"/>
                </a:solidFill>
                <a:effectLst/>
                <a:latin typeface="Gotham"/>
              </a:rPr>
              <a:t>a solicitor who holds a current practising certificate</a:t>
            </a:r>
          </a:p>
          <a:p>
            <a:pPr algn="l">
              <a:buFont typeface="Arial" panose="020B0604020202020204" pitchFamily="34" charset="0"/>
              <a:buChar char="•"/>
            </a:pPr>
            <a:r>
              <a:rPr lang="en-GB" b="0" i="0" dirty="0">
                <a:solidFill>
                  <a:srgbClr val="000000"/>
                </a:solidFill>
                <a:effectLst/>
                <a:latin typeface="Gotham"/>
              </a:rPr>
              <a:t>an accredited or probationary representative included on the register of representatives maintained by the </a:t>
            </a:r>
            <a:r>
              <a:rPr lang="en-GB" b="1" i="0" u="sng" dirty="0">
                <a:solidFill>
                  <a:srgbClr val="2E2C70"/>
                </a:solidFill>
                <a:effectLst/>
                <a:latin typeface="Gotham"/>
                <a:hlinkClick r:id="rId15"/>
              </a:rPr>
              <a:t>legal services commission(opens an external website in the same tab)</a:t>
            </a:r>
            <a:r>
              <a:rPr lang="en-GB" b="0" i="0" dirty="0">
                <a:solidFill>
                  <a:srgbClr val="000000"/>
                </a:solidFill>
                <a:effectLst/>
                <a:latin typeface="Gotham"/>
              </a:rPr>
              <a:t>, </a:t>
            </a:r>
            <a:r>
              <a:rPr lang="en-GB" b="1" i="0" u="sng" dirty="0">
                <a:solidFill>
                  <a:srgbClr val="2E2C70"/>
                </a:solidFill>
                <a:effectLst/>
                <a:latin typeface="Gotham"/>
                <a:hlinkClick r:id="rId18"/>
              </a:rPr>
              <a:t>PACE Code C 6.12(opens an external website in the same tab)</a:t>
            </a:r>
            <a:endParaRPr lang="en-GB" b="0" i="0" dirty="0">
              <a:solidFill>
                <a:srgbClr val="000000"/>
              </a:solidFill>
              <a:effectLst/>
              <a:latin typeface="Gotham"/>
            </a:endParaRPr>
          </a:p>
          <a:p>
            <a:pPr algn="l"/>
            <a:r>
              <a:rPr lang="en-GB" b="0" i="0" dirty="0">
                <a:solidFill>
                  <a:srgbClr val="000000"/>
                </a:solidFill>
                <a:effectLst/>
                <a:latin typeface="Gotham"/>
              </a:rPr>
              <a:t>The Law Society indicates that the role of the legal adviser is to:</a:t>
            </a:r>
          </a:p>
          <a:p>
            <a:pPr algn="l">
              <a:buFont typeface="Arial" panose="020B0604020202020204" pitchFamily="34" charset="0"/>
              <a:buChar char="•"/>
            </a:pPr>
            <a:r>
              <a:rPr lang="en-GB" b="0" i="0" dirty="0">
                <a:solidFill>
                  <a:srgbClr val="000000"/>
                </a:solidFill>
                <a:effectLst/>
                <a:latin typeface="Gotham"/>
              </a:rPr>
              <a:t>investigate the police case, the prosecution evidence, the police investigation and all police contact with, and conduct towards, the client</a:t>
            </a:r>
          </a:p>
          <a:p>
            <a:pPr algn="l">
              <a:buFont typeface="Arial" panose="020B0604020202020204" pitchFamily="34" charset="0"/>
              <a:buChar char="•"/>
            </a:pPr>
            <a:r>
              <a:rPr lang="en-GB" b="0" i="0" dirty="0">
                <a:solidFill>
                  <a:srgbClr val="000000"/>
                </a:solidFill>
                <a:effectLst/>
                <a:latin typeface="Gotham"/>
              </a:rPr>
              <a:t>act in their client’s best interest, providing best advice</a:t>
            </a:r>
          </a:p>
          <a:p>
            <a:pPr algn="l">
              <a:buFont typeface="Arial" panose="020B0604020202020204" pitchFamily="34" charset="0"/>
              <a:buChar char="•"/>
            </a:pPr>
            <a:r>
              <a:rPr lang="en-GB" b="0" i="0" dirty="0">
                <a:solidFill>
                  <a:srgbClr val="000000"/>
                </a:solidFill>
                <a:effectLst/>
                <a:latin typeface="Gotham"/>
              </a:rPr>
              <a:t>assess the extent of the client’s vulnerability and ability to comprehend, cope and communicate to best effect in any police interview</a:t>
            </a:r>
          </a:p>
          <a:p>
            <a:pPr algn="l">
              <a:buFont typeface="Arial" panose="020B0604020202020204" pitchFamily="34" charset="0"/>
              <a:buChar char="•"/>
            </a:pPr>
            <a:r>
              <a:rPr lang="en-GB" b="0" i="0" dirty="0">
                <a:solidFill>
                  <a:srgbClr val="000000"/>
                </a:solidFill>
                <a:effectLst/>
                <a:latin typeface="Gotham"/>
              </a:rPr>
              <a:t>identify the safest responses by the client, for example, to remain silent, provide a written statement or to answer police questions</a:t>
            </a:r>
          </a:p>
          <a:p>
            <a:pPr algn="l">
              <a:buFont typeface="Arial" panose="020B0604020202020204" pitchFamily="34" charset="0"/>
              <a:buChar char="•"/>
            </a:pPr>
            <a:r>
              <a:rPr lang="en-GB" b="0" i="0" dirty="0">
                <a:solidFill>
                  <a:srgbClr val="000000"/>
                </a:solidFill>
                <a:effectLst/>
                <a:latin typeface="Gotham"/>
              </a:rPr>
              <a:t>influence the police to accept their client is not guilty</a:t>
            </a:r>
          </a:p>
          <a:p>
            <a:pPr algn="l">
              <a:buFont typeface="Arial" panose="020B0604020202020204" pitchFamily="34" charset="0"/>
              <a:buChar char="•"/>
            </a:pPr>
            <a:r>
              <a:rPr lang="en-GB" b="0" i="0" dirty="0">
                <a:solidFill>
                  <a:srgbClr val="000000"/>
                </a:solidFill>
                <a:effectLst/>
                <a:latin typeface="Gotham"/>
              </a:rPr>
              <a:t>influence the police not to charge their client</a:t>
            </a:r>
          </a:p>
          <a:p>
            <a:pPr algn="l">
              <a:buFont typeface="Arial" panose="020B0604020202020204" pitchFamily="34" charset="0"/>
              <a:buChar char="•"/>
            </a:pPr>
            <a:r>
              <a:rPr lang="en-GB" b="0" i="0" dirty="0">
                <a:solidFill>
                  <a:srgbClr val="000000"/>
                </a:solidFill>
                <a:effectLst/>
                <a:latin typeface="Gotham"/>
              </a:rPr>
              <a:t>influence the police to make the most favourable case disposal decision for their client, implementing the most constructive alternative to charging relative to the circumstances of the case and the client</a:t>
            </a:r>
          </a:p>
          <a:p>
            <a:pPr algn="l">
              <a:buFont typeface="Arial" panose="020B0604020202020204" pitchFamily="34" charset="0"/>
              <a:buChar char="•"/>
            </a:pPr>
            <a:r>
              <a:rPr lang="en-GB" b="0" i="0" dirty="0">
                <a:solidFill>
                  <a:srgbClr val="000000"/>
                </a:solidFill>
                <a:effectLst/>
                <a:latin typeface="Gotham"/>
              </a:rPr>
              <a:t>create the most favourable position for the client if they are charged</a:t>
            </a:r>
          </a:p>
          <a:p>
            <a:pPr algn="l"/>
            <a:r>
              <a:rPr lang="en-GB" b="1" i="0" dirty="0">
                <a:solidFill>
                  <a:srgbClr val="2E2C70"/>
                </a:solidFill>
                <a:effectLst/>
                <a:latin typeface="Gotham"/>
              </a:rPr>
              <a:t>Advising their client</a:t>
            </a:r>
          </a:p>
          <a:p>
            <a:pPr algn="l"/>
            <a:r>
              <a:rPr lang="en-GB" b="0" i="0" dirty="0">
                <a:solidFill>
                  <a:srgbClr val="000000"/>
                </a:solidFill>
                <a:effectLst/>
                <a:latin typeface="Gotham"/>
              </a:rPr>
              <a:t>The legal adviser cannot prevent the suspect from answering questions if they choose to do so, nor can they answer questions on behalf of the suspect. The suspect may choose not to answer questions, but provide a prepared statement at any time before charge.</a:t>
            </a:r>
          </a:p>
          <a:p>
            <a:pPr algn="l"/>
            <a:r>
              <a:rPr lang="en-GB" b="0" i="0" dirty="0">
                <a:solidFill>
                  <a:srgbClr val="000000"/>
                </a:solidFill>
                <a:effectLst/>
                <a:latin typeface="Gotham"/>
              </a:rPr>
              <a:t>The legal adviser monitors the interview process and may make representations relating to the:</a:t>
            </a:r>
          </a:p>
          <a:p>
            <a:pPr algn="l">
              <a:buFont typeface="Arial" panose="020B0604020202020204" pitchFamily="34" charset="0"/>
              <a:buChar char="•"/>
            </a:pPr>
            <a:r>
              <a:rPr lang="en-GB" b="0" i="0" dirty="0">
                <a:solidFill>
                  <a:srgbClr val="000000"/>
                </a:solidFill>
                <a:effectLst/>
                <a:latin typeface="Gotham"/>
              </a:rPr>
              <a:t>investigator’s compliance with PACE</a:t>
            </a:r>
          </a:p>
          <a:p>
            <a:pPr algn="l">
              <a:buFont typeface="Arial" panose="020B0604020202020204" pitchFamily="34" charset="0"/>
              <a:buChar char="•"/>
            </a:pPr>
            <a:r>
              <a:rPr lang="en-GB" b="0" i="0" dirty="0">
                <a:solidFill>
                  <a:srgbClr val="000000"/>
                </a:solidFill>
                <a:effectLst/>
                <a:latin typeface="Gotham"/>
              </a:rPr>
              <a:t>investigator’s compliance with the PEACE model of interviewing</a:t>
            </a:r>
          </a:p>
          <a:p>
            <a:pPr algn="l">
              <a:buFont typeface="Arial" panose="020B0604020202020204" pitchFamily="34" charset="0"/>
              <a:buChar char="•"/>
            </a:pPr>
            <a:r>
              <a:rPr lang="en-GB" b="0" i="0" dirty="0">
                <a:solidFill>
                  <a:srgbClr val="000000"/>
                </a:solidFill>
                <a:effectLst/>
                <a:latin typeface="Gotham"/>
              </a:rPr>
              <a:t>suspect’s capability of coping physically and mentally with the interview</a:t>
            </a:r>
          </a:p>
          <a:p>
            <a:pPr algn="l"/>
            <a:r>
              <a:rPr lang="en-GB" b="1" i="0" dirty="0">
                <a:solidFill>
                  <a:srgbClr val="2E2C70"/>
                </a:solidFill>
                <a:effectLst/>
                <a:latin typeface="Gotham"/>
              </a:rPr>
              <a:t>Interventions</a:t>
            </a:r>
          </a:p>
          <a:p>
            <a:pPr algn="l"/>
            <a:r>
              <a:rPr lang="en-GB" b="0" i="0" dirty="0">
                <a:solidFill>
                  <a:srgbClr val="000000"/>
                </a:solidFill>
                <a:effectLst/>
                <a:latin typeface="Gotham"/>
              </a:rPr>
              <a:t>In addition, the legal adviser may intervene during interview to:</a:t>
            </a:r>
          </a:p>
          <a:p>
            <a:pPr algn="l">
              <a:buFont typeface="Arial" panose="020B0604020202020204" pitchFamily="34" charset="0"/>
              <a:buChar char="•"/>
            </a:pPr>
            <a:r>
              <a:rPr lang="en-GB" b="0" i="0" dirty="0">
                <a:solidFill>
                  <a:srgbClr val="000000"/>
                </a:solidFill>
                <a:effectLst/>
                <a:latin typeface="Gotham"/>
              </a:rPr>
              <a:t>provide legal advice to their client</a:t>
            </a:r>
          </a:p>
          <a:p>
            <a:pPr algn="l">
              <a:buFont typeface="Arial" panose="020B0604020202020204" pitchFamily="34" charset="0"/>
              <a:buChar char="•"/>
            </a:pPr>
            <a:r>
              <a:rPr lang="en-GB" b="0" i="0" dirty="0">
                <a:solidFill>
                  <a:srgbClr val="000000"/>
                </a:solidFill>
                <a:effectLst/>
                <a:latin typeface="Gotham"/>
              </a:rPr>
              <a:t>request clarity when the questions are unclear and ambiguous</a:t>
            </a:r>
          </a:p>
          <a:p>
            <a:pPr algn="l">
              <a:buFont typeface="Arial" panose="020B0604020202020204" pitchFamily="34" charset="0"/>
              <a:buChar char="•"/>
            </a:pPr>
            <a:r>
              <a:rPr lang="en-GB" b="0" i="0" dirty="0">
                <a:solidFill>
                  <a:srgbClr val="000000"/>
                </a:solidFill>
                <a:effectLst/>
                <a:latin typeface="Gotham"/>
              </a:rPr>
              <a:t>prevent oppressive threatening or insulting questioning</a:t>
            </a:r>
          </a:p>
          <a:p>
            <a:pPr algn="l">
              <a:buFont typeface="Arial" panose="020B0604020202020204" pitchFamily="34" charset="0"/>
              <a:buChar char="•"/>
            </a:pPr>
            <a:r>
              <a:rPr lang="en-GB" b="0" i="0" dirty="0">
                <a:solidFill>
                  <a:srgbClr val="000000"/>
                </a:solidFill>
                <a:effectLst/>
                <a:latin typeface="Gotham"/>
              </a:rPr>
              <a:t>prevent questioning based on supposition</a:t>
            </a:r>
          </a:p>
          <a:p>
            <a:pPr algn="l">
              <a:buFont typeface="Arial" panose="020B0604020202020204" pitchFamily="34" charset="0"/>
              <a:buChar char="•"/>
            </a:pPr>
            <a:r>
              <a:rPr lang="en-GB" b="0" i="0" dirty="0">
                <a:solidFill>
                  <a:srgbClr val="000000"/>
                </a:solidFill>
                <a:effectLst/>
                <a:latin typeface="Gotham"/>
              </a:rPr>
              <a:t>prevent questioning based on material which has not been disclosed or summarised</a:t>
            </a:r>
          </a:p>
          <a:p>
            <a:pPr algn="l">
              <a:buFont typeface="Arial" panose="020B0604020202020204" pitchFamily="34" charset="0"/>
              <a:buChar char="•"/>
            </a:pPr>
            <a:r>
              <a:rPr lang="en-GB" b="0" i="0" dirty="0">
                <a:solidFill>
                  <a:srgbClr val="000000"/>
                </a:solidFill>
                <a:effectLst/>
                <a:latin typeface="Gotham"/>
              </a:rPr>
              <a:t>object to questions which are not relevant to the offence under investigation</a:t>
            </a:r>
          </a:p>
          <a:p>
            <a:pPr algn="l">
              <a:buFont typeface="Arial" panose="020B0604020202020204" pitchFamily="34" charset="0"/>
              <a:buChar char="•"/>
            </a:pPr>
            <a:r>
              <a:rPr lang="en-GB" b="0" i="0" dirty="0">
                <a:solidFill>
                  <a:srgbClr val="000000"/>
                </a:solidFill>
                <a:effectLst/>
                <a:latin typeface="Gotham"/>
              </a:rPr>
              <a:t>object to questions which are not directed at discovering whether and by whom the offence in question was committed</a:t>
            </a:r>
          </a:p>
          <a:p>
            <a:pPr algn="l"/>
            <a:r>
              <a:rPr lang="en-GB" b="1" i="0" dirty="0">
                <a:solidFill>
                  <a:srgbClr val="2E2C70"/>
                </a:solidFill>
                <a:effectLst/>
                <a:latin typeface="Gotham"/>
              </a:rPr>
              <a:t>Meeting legal advisers</a:t>
            </a:r>
          </a:p>
          <a:p>
            <a:pPr algn="l"/>
            <a:r>
              <a:rPr lang="en-GB" b="0" i="0" dirty="0">
                <a:solidFill>
                  <a:srgbClr val="000000"/>
                </a:solidFill>
                <a:effectLst/>
                <a:latin typeface="Gotham"/>
              </a:rPr>
              <a:t>Investigators will work with legal advisers:</a:t>
            </a:r>
          </a:p>
          <a:p>
            <a:pPr algn="l">
              <a:buFont typeface="Arial" panose="020B0604020202020204" pitchFamily="34" charset="0"/>
              <a:buChar char="•"/>
            </a:pPr>
            <a:r>
              <a:rPr lang="en-GB" b="0" i="0" dirty="0">
                <a:solidFill>
                  <a:srgbClr val="000000"/>
                </a:solidFill>
                <a:effectLst/>
                <a:latin typeface="Gotham"/>
              </a:rPr>
              <a:t>during pre-interview briefings</a:t>
            </a:r>
          </a:p>
          <a:p>
            <a:pPr algn="l">
              <a:buFont typeface="Arial" panose="020B0604020202020204" pitchFamily="34" charset="0"/>
              <a:buChar char="•"/>
            </a:pPr>
            <a:r>
              <a:rPr lang="en-GB" b="0" i="0" dirty="0">
                <a:solidFill>
                  <a:srgbClr val="000000"/>
                </a:solidFill>
                <a:effectLst/>
                <a:latin typeface="Gotham"/>
              </a:rPr>
              <a:t>during suspect interviews</a:t>
            </a:r>
          </a:p>
          <a:p>
            <a:pPr algn="l">
              <a:buFont typeface="Arial" panose="020B0604020202020204" pitchFamily="34" charset="0"/>
              <a:buChar char="•"/>
            </a:pPr>
            <a:r>
              <a:rPr lang="en-GB" b="0" i="0" dirty="0">
                <a:solidFill>
                  <a:srgbClr val="000000"/>
                </a:solidFill>
                <a:effectLst/>
                <a:latin typeface="Gotham"/>
              </a:rPr>
              <a:t>during identification procedures</a:t>
            </a:r>
          </a:p>
          <a:p>
            <a:pPr algn="l">
              <a:buFont typeface="Arial" panose="020B0604020202020204" pitchFamily="34" charset="0"/>
              <a:buChar char="•"/>
            </a:pPr>
            <a:r>
              <a:rPr lang="en-GB" b="0" i="0" dirty="0">
                <a:solidFill>
                  <a:srgbClr val="000000"/>
                </a:solidFill>
                <a:effectLst/>
                <a:latin typeface="Gotham"/>
              </a:rPr>
              <a:t>when the suspect is charged or bailed or</a:t>
            </a:r>
          </a:p>
          <a:p>
            <a:pPr algn="l">
              <a:buFont typeface="Arial" panose="020B0604020202020204" pitchFamily="34" charset="0"/>
              <a:buChar char="•"/>
            </a:pPr>
            <a:r>
              <a:rPr lang="en-GB" b="0" i="0" dirty="0">
                <a:solidFill>
                  <a:srgbClr val="000000"/>
                </a:solidFill>
                <a:effectLst/>
                <a:latin typeface="Gotham"/>
              </a:rPr>
              <a:t>during the post-charge disclosure processes</a:t>
            </a:r>
          </a:p>
          <a:p>
            <a:pPr algn="l"/>
            <a:r>
              <a:rPr lang="en-GB" b="0" i="0" dirty="0">
                <a:solidFill>
                  <a:srgbClr val="000000"/>
                </a:solidFill>
                <a:effectLst/>
                <a:latin typeface="Gotham"/>
              </a:rPr>
              <a:t>Careful consideration should be given to the following:</a:t>
            </a:r>
          </a:p>
          <a:p>
            <a:pPr algn="l"/>
            <a:r>
              <a:rPr lang="en-GB" b="0" i="0" dirty="0">
                <a:solidFill>
                  <a:srgbClr val="000000"/>
                </a:solidFill>
                <a:effectLst/>
                <a:latin typeface="Gotham"/>
              </a:rPr>
              <a:t>Resources – finding a suitable room which is free from interruptions to conduct any discussions</a:t>
            </a:r>
          </a:p>
          <a:p>
            <a:pPr algn="l"/>
            <a:r>
              <a:rPr lang="en-GB" b="0" i="0" dirty="0">
                <a:solidFill>
                  <a:srgbClr val="000000"/>
                </a:solidFill>
                <a:effectLst/>
                <a:latin typeface="Gotham"/>
              </a:rPr>
              <a:t>Time – making an appointment convenient to all parties and allowing sufficient time for discussion, consultation and negotiation prior to subsequent suspect interviews, including rest breaks</a:t>
            </a:r>
          </a:p>
          <a:p>
            <a:pPr algn="l"/>
            <a:r>
              <a:rPr lang="en-GB" b="0" i="0" dirty="0">
                <a:solidFill>
                  <a:srgbClr val="000000"/>
                </a:solidFill>
                <a:effectLst/>
                <a:latin typeface="Gotham"/>
              </a:rPr>
              <a:t>Strategy – pre-interview briefing strategy – how this will be conducted and recorded, for example, whether it will be partial or full disclosure depends on the individual circumstances.</a:t>
            </a:r>
          </a:p>
          <a:p>
            <a:pPr algn="l"/>
            <a:r>
              <a:rPr lang="en-GB" b="1" i="0" dirty="0">
                <a:solidFill>
                  <a:srgbClr val="2E2C70"/>
                </a:solidFill>
                <a:effectLst/>
                <a:latin typeface="Gotham"/>
              </a:rPr>
              <a:t>Legal adviser information</a:t>
            </a:r>
          </a:p>
          <a:p>
            <a:pPr algn="l"/>
            <a:r>
              <a:rPr lang="en-GB" b="0" i="0" dirty="0">
                <a:solidFill>
                  <a:srgbClr val="000000"/>
                </a:solidFill>
                <a:effectLst/>
                <a:latin typeface="Gotham"/>
              </a:rPr>
              <a:t>The legal adviser requires the following information prior to the interview:</a:t>
            </a:r>
          </a:p>
          <a:p>
            <a:pPr algn="l">
              <a:buFont typeface="Arial" panose="020B0604020202020204" pitchFamily="34" charset="0"/>
              <a:buChar char="•"/>
            </a:pPr>
            <a:r>
              <a:rPr lang="en-GB" b="0" i="0" dirty="0">
                <a:solidFill>
                  <a:srgbClr val="000000"/>
                </a:solidFill>
                <a:effectLst/>
                <a:latin typeface="Gotham"/>
              </a:rPr>
              <a:t>the particulars of the suspect’s arrest and detention, their treatment and observance of their rights</a:t>
            </a:r>
          </a:p>
          <a:p>
            <a:pPr algn="l">
              <a:buFont typeface="Arial" panose="020B0604020202020204" pitchFamily="34" charset="0"/>
              <a:buChar char="•"/>
            </a:pPr>
            <a:r>
              <a:rPr lang="en-GB" b="0" i="0" dirty="0">
                <a:solidFill>
                  <a:srgbClr val="000000"/>
                </a:solidFill>
                <a:effectLst/>
                <a:latin typeface="Gotham"/>
              </a:rPr>
              <a:t>what investigation has taken place or is being considered</a:t>
            </a:r>
          </a:p>
          <a:p>
            <a:pPr algn="l">
              <a:buFont typeface="Arial" panose="020B0604020202020204" pitchFamily="34" charset="0"/>
              <a:buChar char="•"/>
            </a:pPr>
            <a:r>
              <a:rPr lang="en-GB" b="0" i="0" dirty="0">
                <a:solidFill>
                  <a:srgbClr val="000000"/>
                </a:solidFill>
                <a:effectLst/>
                <a:latin typeface="Gotham"/>
              </a:rPr>
              <a:t>what procedures have taken place or are being considered, for example, fingerprinting, intimate and non-intimate samples</a:t>
            </a:r>
          </a:p>
          <a:p>
            <a:pPr algn="l"/>
            <a:r>
              <a:rPr lang="en-GB" b="0" i="0" dirty="0">
                <a:solidFill>
                  <a:srgbClr val="000000"/>
                </a:solidFill>
                <a:effectLst/>
                <a:latin typeface="Gotham"/>
              </a:rPr>
              <a:t>In order to advise their client prior to a police interview or other procedure, a solicitor needs to obtain as much information as possible about the case. This information comes initially from three sources:</a:t>
            </a:r>
          </a:p>
          <a:p>
            <a:pPr algn="l">
              <a:buFont typeface="Arial" panose="020B0604020202020204" pitchFamily="34" charset="0"/>
              <a:buChar char="•"/>
            </a:pPr>
            <a:r>
              <a:rPr lang="en-GB" b="0" i="0" dirty="0">
                <a:solidFill>
                  <a:srgbClr val="000000"/>
                </a:solidFill>
                <a:effectLst/>
                <a:latin typeface="Gotham"/>
              </a:rPr>
              <a:t>custody officer or custody record</a:t>
            </a:r>
          </a:p>
          <a:p>
            <a:pPr algn="l">
              <a:buFont typeface="Arial" panose="020B0604020202020204" pitchFamily="34" charset="0"/>
              <a:buChar char="•"/>
            </a:pPr>
            <a:r>
              <a:rPr lang="en-GB" b="0" i="0" dirty="0">
                <a:solidFill>
                  <a:srgbClr val="000000"/>
                </a:solidFill>
                <a:effectLst/>
                <a:latin typeface="Gotham"/>
              </a:rPr>
              <a:t>investigator</a:t>
            </a:r>
          </a:p>
          <a:p>
            <a:pPr algn="l">
              <a:buFont typeface="Arial" panose="020B0604020202020204" pitchFamily="34" charset="0"/>
              <a:buChar char="•"/>
            </a:pPr>
            <a:r>
              <a:rPr lang="en-GB" b="0" i="0" dirty="0">
                <a:solidFill>
                  <a:srgbClr val="000000"/>
                </a:solidFill>
                <a:effectLst/>
                <a:latin typeface="Gotham"/>
              </a:rPr>
              <a:t>suspect</a:t>
            </a:r>
          </a:p>
          <a:p>
            <a:pPr algn="l"/>
            <a:r>
              <a:rPr lang="en-GB" b="1" i="0" dirty="0">
                <a:solidFill>
                  <a:srgbClr val="2E2C70"/>
                </a:solidFill>
                <a:effectLst/>
                <a:latin typeface="Gotham"/>
              </a:rPr>
              <a:t>Custody officer information</a:t>
            </a:r>
          </a:p>
          <a:p>
            <a:pPr algn="l"/>
            <a:r>
              <a:rPr lang="en-GB" b="0" i="0" dirty="0">
                <a:solidFill>
                  <a:srgbClr val="000000"/>
                </a:solidFill>
                <a:effectLst/>
                <a:latin typeface="Gotham"/>
              </a:rPr>
              <a:t>The custody officer may be required to provide the following information:</a:t>
            </a:r>
          </a:p>
          <a:p>
            <a:pPr algn="l">
              <a:buFont typeface="Arial" panose="020B0604020202020204" pitchFamily="34" charset="0"/>
              <a:buChar char="•"/>
            </a:pPr>
            <a:r>
              <a:rPr lang="en-GB" b="0" i="0" dirty="0">
                <a:solidFill>
                  <a:srgbClr val="000000"/>
                </a:solidFill>
                <a:effectLst/>
                <a:latin typeface="Gotham"/>
              </a:rPr>
              <a:t>confirmation of the suspect’s identity</a:t>
            </a:r>
          </a:p>
          <a:p>
            <a:pPr algn="l">
              <a:buFont typeface="Arial" panose="020B0604020202020204" pitchFamily="34" charset="0"/>
              <a:buChar char="•"/>
            </a:pPr>
            <a:r>
              <a:rPr lang="en-GB" b="0" i="0" dirty="0">
                <a:solidFill>
                  <a:srgbClr val="000000"/>
                </a:solidFill>
                <a:effectLst/>
                <a:latin typeface="Gotham"/>
              </a:rPr>
              <a:t>the alleged offence</a:t>
            </a:r>
          </a:p>
          <a:p>
            <a:pPr algn="l">
              <a:buFont typeface="Arial" panose="020B0604020202020204" pitchFamily="34" charset="0"/>
              <a:buChar char="•"/>
            </a:pPr>
            <a:r>
              <a:rPr lang="en-GB" b="0" i="0" dirty="0">
                <a:solidFill>
                  <a:srgbClr val="000000"/>
                </a:solidFill>
                <a:effectLst/>
                <a:latin typeface="Gotham"/>
              </a:rPr>
              <a:t>whether the suspect is under arrest or is a volunteer (if a volunteer, there is no custody record unless taken into custody)</a:t>
            </a:r>
          </a:p>
          <a:p>
            <a:pPr algn="l">
              <a:buFont typeface="Arial" panose="020B0604020202020204" pitchFamily="34" charset="0"/>
              <a:buChar char="•"/>
            </a:pPr>
            <a:r>
              <a:rPr lang="en-GB" b="0" i="0" dirty="0">
                <a:solidFill>
                  <a:srgbClr val="000000"/>
                </a:solidFill>
                <a:effectLst/>
                <a:latin typeface="Gotham"/>
              </a:rPr>
              <a:t>the suspect’s state of health, physical condition or disability</a:t>
            </a:r>
          </a:p>
          <a:p>
            <a:pPr algn="l">
              <a:buFont typeface="Arial" panose="020B0604020202020204" pitchFamily="34" charset="0"/>
              <a:buChar char="•"/>
            </a:pPr>
            <a:r>
              <a:rPr lang="en-GB" b="0" i="0" dirty="0">
                <a:solidFill>
                  <a:srgbClr val="000000"/>
                </a:solidFill>
                <a:effectLst/>
                <a:latin typeface="Gotham"/>
              </a:rPr>
              <a:t>the names of the arresting officers</a:t>
            </a:r>
          </a:p>
          <a:p>
            <a:pPr algn="l">
              <a:buFont typeface="Arial" panose="020B0604020202020204" pitchFamily="34" charset="0"/>
              <a:buChar char="•"/>
            </a:pPr>
            <a:r>
              <a:rPr lang="en-GB" b="0" i="0" dirty="0">
                <a:solidFill>
                  <a:srgbClr val="000000"/>
                </a:solidFill>
                <a:effectLst/>
                <a:latin typeface="Gotham"/>
              </a:rPr>
              <a:t>time of arrest</a:t>
            </a:r>
          </a:p>
          <a:p>
            <a:pPr algn="l">
              <a:buFont typeface="Arial" panose="020B0604020202020204" pitchFamily="34" charset="0"/>
              <a:buChar char="•"/>
            </a:pPr>
            <a:r>
              <a:rPr lang="en-GB" b="0" i="0" dirty="0">
                <a:solidFill>
                  <a:srgbClr val="000000"/>
                </a:solidFill>
                <a:effectLst/>
                <a:latin typeface="Gotham"/>
              </a:rPr>
              <a:t>time of arrival at the police station</a:t>
            </a:r>
          </a:p>
          <a:p>
            <a:pPr algn="l">
              <a:buFont typeface="Arial" panose="020B0604020202020204" pitchFamily="34" charset="0"/>
              <a:buChar char="•"/>
            </a:pPr>
            <a:r>
              <a:rPr lang="en-GB" b="0" i="0" dirty="0">
                <a:solidFill>
                  <a:srgbClr val="000000"/>
                </a:solidFill>
                <a:effectLst/>
                <a:latin typeface="Gotham"/>
              </a:rPr>
              <a:t>whether an interview has already taken place</a:t>
            </a:r>
          </a:p>
          <a:p>
            <a:pPr algn="l">
              <a:buFont typeface="Arial" panose="020B0604020202020204" pitchFamily="34" charset="0"/>
              <a:buChar char="•"/>
            </a:pPr>
            <a:r>
              <a:rPr lang="en-GB" b="0" i="0" dirty="0">
                <a:solidFill>
                  <a:srgbClr val="000000"/>
                </a:solidFill>
                <a:effectLst/>
                <a:latin typeface="Gotham"/>
              </a:rPr>
              <a:t>when legal advice was first requested</a:t>
            </a:r>
          </a:p>
          <a:p>
            <a:pPr algn="l">
              <a:buFont typeface="Arial" panose="020B0604020202020204" pitchFamily="34" charset="0"/>
              <a:buChar char="•"/>
            </a:pPr>
            <a:r>
              <a:rPr lang="en-GB" b="0" i="0" dirty="0">
                <a:solidFill>
                  <a:srgbClr val="000000"/>
                </a:solidFill>
                <a:effectLst/>
                <a:latin typeface="Gotham"/>
              </a:rPr>
              <a:t>any significant statements/silences made on arrest or at time of detention</a:t>
            </a:r>
          </a:p>
          <a:p>
            <a:pPr algn="l">
              <a:buFont typeface="Arial" panose="020B0604020202020204" pitchFamily="34" charset="0"/>
              <a:buChar char="•"/>
            </a:pPr>
            <a:r>
              <a:rPr lang="en-GB" b="0" i="0" dirty="0">
                <a:solidFill>
                  <a:srgbClr val="000000"/>
                </a:solidFill>
                <a:effectLst/>
                <a:latin typeface="Gotham"/>
              </a:rPr>
              <a:t>any admissions made by the suspect</a:t>
            </a:r>
          </a:p>
          <a:p>
            <a:pPr algn="l"/>
            <a:r>
              <a:rPr lang="en-GB" b="1" i="0" dirty="0">
                <a:solidFill>
                  <a:srgbClr val="2E2C70"/>
                </a:solidFill>
                <a:effectLst/>
                <a:latin typeface="Gotham"/>
              </a:rPr>
              <a:t>Removal of legal adviser</a:t>
            </a:r>
          </a:p>
          <a:p>
            <a:pPr algn="l"/>
            <a:r>
              <a:rPr lang="en-GB" b="0" i="0" dirty="0">
                <a:solidFill>
                  <a:srgbClr val="000000"/>
                </a:solidFill>
                <a:effectLst/>
                <a:latin typeface="Gotham"/>
              </a:rPr>
              <a:t>Removing a legal adviser from an interview is an extreme step. It should be taken only if the legal adviser’s approach or conduct prevents, or unreasonably obstructs, questions being put to the suspect. It may also be necessary if the legal adviser prevents the suspect’s response from being recorded by talking over them or constantly interrupting them. PACE Code C Note 6D provides for the following examples of misconduct by the legal adviser:</a:t>
            </a:r>
          </a:p>
          <a:p>
            <a:pPr algn="l">
              <a:buFont typeface="Arial" panose="020B0604020202020204" pitchFamily="34" charset="0"/>
              <a:buChar char="•"/>
            </a:pPr>
            <a:r>
              <a:rPr lang="en-GB" b="0" i="0" dirty="0">
                <a:solidFill>
                  <a:srgbClr val="000000"/>
                </a:solidFill>
                <a:effectLst/>
                <a:latin typeface="Gotham"/>
              </a:rPr>
              <a:t>answering questions on the client’s behalf</a:t>
            </a:r>
          </a:p>
          <a:p>
            <a:pPr algn="l">
              <a:buFont typeface="Arial" panose="020B0604020202020204" pitchFamily="34" charset="0"/>
              <a:buChar char="•"/>
            </a:pPr>
            <a:r>
              <a:rPr lang="en-GB" b="0" i="0" dirty="0">
                <a:solidFill>
                  <a:srgbClr val="000000"/>
                </a:solidFill>
                <a:effectLst/>
                <a:latin typeface="Gotham"/>
              </a:rPr>
              <a:t>providing written replies for the client to quote</a:t>
            </a:r>
          </a:p>
          <a:p>
            <a:pPr algn="l"/>
            <a:r>
              <a:rPr lang="en-GB" b="0" i="0" dirty="0">
                <a:solidFill>
                  <a:srgbClr val="000000"/>
                </a:solidFill>
                <a:effectLst/>
                <a:latin typeface="Gotham"/>
              </a:rPr>
              <a:t>Prior to removing a legal adviser, the investigator must seek authority from a superintendent or above, or, if one is not readily available, an inspector. The authorising officer should:</a:t>
            </a:r>
          </a:p>
          <a:p>
            <a:pPr algn="l">
              <a:buFont typeface="Arial" panose="020B0604020202020204" pitchFamily="34" charset="0"/>
              <a:buChar char="•"/>
            </a:pPr>
            <a:r>
              <a:rPr lang="en-GB" b="0" i="0" dirty="0">
                <a:solidFill>
                  <a:srgbClr val="000000"/>
                </a:solidFill>
                <a:effectLst/>
                <a:latin typeface="Gotham"/>
              </a:rPr>
              <a:t>witness the behaviour themselves (which may include listening to tapes)</a:t>
            </a:r>
          </a:p>
          <a:p>
            <a:pPr algn="l">
              <a:buFont typeface="Arial" panose="020B0604020202020204" pitchFamily="34" charset="0"/>
              <a:buChar char="•"/>
            </a:pPr>
            <a:r>
              <a:rPr lang="en-GB" b="0" i="0" dirty="0">
                <a:solidFill>
                  <a:srgbClr val="000000"/>
                </a:solidFill>
                <a:effectLst/>
                <a:latin typeface="Gotham"/>
              </a:rPr>
              <a:t>be prepared to justify their reasons to a court</a:t>
            </a:r>
          </a:p>
          <a:p>
            <a:pPr algn="l"/>
            <a:r>
              <a:rPr lang="en-GB" b="1" i="0" dirty="0">
                <a:solidFill>
                  <a:srgbClr val="2E2C70"/>
                </a:solidFill>
                <a:effectLst/>
                <a:latin typeface="Gotham"/>
              </a:rPr>
              <a:t>Pre-interview briefings</a:t>
            </a:r>
          </a:p>
          <a:p>
            <a:pPr algn="l"/>
            <a:r>
              <a:rPr lang="en-GB" b="0" i="0" dirty="0">
                <a:solidFill>
                  <a:srgbClr val="000000"/>
                </a:solidFill>
                <a:effectLst/>
                <a:latin typeface="Gotham"/>
              </a:rPr>
              <a:t>This is the meeting between the investigator and the suspect’s legal adviser prior to conducting the suspect interview. The purpose is to provide the legal adviser with sufficient material about the investigation to help them advise their client prior to interview. See </a:t>
            </a:r>
            <a:r>
              <a:rPr lang="en-GB" b="1" i="0" u="sng" dirty="0">
                <a:solidFill>
                  <a:srgbClr val="2E2C70"/>
                </a:solidFill>
                <a:effectLst/>
                <a:latin typeface="Gotham"/>
                <a:hlinkClick r:id="rId18"/>
              </a:rPr>
              <a:t>PACE Code C 11.1A(opens an external website in the same tab)</a:t>
            </a:r>
            <a:r>
              <a:rPr lang="en-GB" b="0" i="0" dirty="0">
                <a:solidFill>
                  <a:srgbClr val="000000"/>
                </a:solidFill>
                <a:effectLst/>
                <a:latin typeface="Gotham"/>
              </a:rPr>
              <a:t>, R v Roble [1997] Crim LR 449 and R v Nottle [2004] EWCA Crim 599.</a:t>
            </a:r>
          </a:p>
          <a:p>
            <a:pPr algn="l"/>
            <a:r>
              <a:rPr lang="en-GB" b="0" i="0" dirty="0">
                <a:solidFill>
                  <a:srgbClr val="000000"/>
                </a:solidFill>
                <a:effectLst/>
                <a:latin typeface="Gotham"/>
              </a:rPr>
              <a:t>PACE Code C 11.1A does not require the investigator to provide all </a:t>
            </a:r>
            <a:r>
              <a:rPr lang="en-GB" b="1" i="0" u="sng" dirty="0">
                <a:solidFill>
                  <a:srgbClr val="2E2C70"/>
                </a:solidFill>
                <a:effectLst/>
                <a:latin typeface="Gotham"/>
                <a:hlinkClick r:id="rId19"/>
              </a:rPr>
              <a:t>material</a:t>
            </a:r>
            <a:r>
              <a:rPr lang="en-GB" b="0" i="0" dirty="0">
                <a:solidFill>
                  <a:srgbClr val="000000"/>
                </a:solidFill>
                <a:effectLst/>
                <a:latin typeface="Gotham"/>
              </a:rPr>
              <a:t> relevant to the investigation. It is a tactical decision and the investigator should consider whether doing so will improve the effectiveness of the interview and allow the suspect to give an accurate account. The investigator can withhold material which may prejudice further inquiries or the wider investigation, see R v Farrell [2004] EWCA Crim 597 and </a:t>
            </a:r>
            <a:r>
              <a:rPr lang="en-GB" b="1" i="0" u="sng" dirty="0">
                <a:solidFill>
                  <a:srgbClr val="2E2C70"/>
                </a:solidFill>
                <a:effectLst/>
                <a:latin typeface="Gotham"/>
                <a:hlinkClick r:id="rId18"/>
              </a:rPr>
              <a:t>PACE Code G, Note 3(opens an external website in the same tab)</a:t>
            </a:r>
            <a:r>
              <a:rPr lang="en-GB" b="0" i="0" dirty="0">
                <a:solidFill>
                  <a:srgbClr val="000000"/>
                </a:solidFill>
                <a:effectLst/>
                <a:latin typeface="Gotham"/>
              </a:rPr>
              <a:t>.</a:t>
            </a:r>
          </a:p>
          <a:p>
            <a:pPr algn="l"/>
            <a:r>
              <a:rPr lang="en-GB" b="0" i="0" dirty="0">
                <a:solidFill>
                  <a:srgbClr val="000000"/>
                </a:solidFill>
                <a:effectLst/>
                <a:latin typeface="Gotham"/>
              </a:rPr>
              <a:t>Investigators should not normally provide self-represented suspects with material prior to interview as they may not, without context, fully appreciate the evidential value of the material provided. This material will still be provided during the interview, when an explanation of its context and evidential value can also be given. This is a matter for investigators. In all cases investigators should ensure the suspect has sufficient time during the interview to adequately review the material, particularly where </a:t>
            </a:r>
            <a:r>
              <a:rPr lang="en-GB" b="1" i="0" u="sng" dirty="0">
                <a:solidFill>
                  <a:srgbClr val="2E2C70"/>
                </a:solidFill>
                <a:effectLst/>
                <a:latin typeface="Gotham"/>
                <a:hlinkClick r:id="rId20"/>
              </a:rPr>
              <a:t>special warnings</a:t>
            </a:r>
            <a:r>
              <a:rPr lang="en-GB" b="0" i="0" dirty="0">
                <a:solidFill>
                  <a:srgbClr val="000000"/>
                </a:solidFill>
                <a:effectLst/>
                <a:latin typeface="Gotham"/>
              </a:rPr>
              <a:t> are needed.</a:t>
            </a:r>
          </a:p>
          <a:p>
            <a:pPr algn="l"/>
            <a:r>
              <a:rPr lang="en-GB" b="0" i="0" dirty="0">
                <a:solidFill>
                  <a:srgbClr val="000000"/>
                </a:solidFill>
                <a:effectLst/>
                <a:latin typeface="Gotham"/>
              </a:rPr>
              <a:t>A pre-interview briefing should not be confused with the duty to disclose material under CPIA, post-charge. Nor should it be confused with the suspect’s rights under </a:t>
            </a:r>
            <a:r>
              <a:rPr lang="en-GB" b="1" i="0" u="sng" dirty="0">
                <a:solidFill>
                  <a:srgbClr val="2E2C70"/>
                </a:solidFill>
                <a:effectLst/>
                <a:latin typeface="Gotham"/>
                <a:hlinkClick r:id="rId18"/>
              </a:rPr>
              <a:t>PACE Code C, paragraph 3.1(opens an external website in the same tab)</a:t>
            </a:r>
            <a:r>
              <a:rPr lang="en-GB" b="0" i="0" dirty="0">
                <a:solidFill>
                  <a:srgbClr val="000000"/>
                </a:solidFill>
                <a:effectLst/>
                <a:latin typeface="Gotham"/>
              </a:rPr>
              <a:t>. In particular, the right to be informed about the offence and (as the case may be) any further offences for which they are arrested while in custody, and why they have been arrested and detained. See </a:t>
            </a:r>
            <a:r>
              <a:rPr lang="en-GB" b="1" i="0" u="sng" dirty="0">
                <a:solidFill>
                  <a:srgbClr val="2E2C70"/>
                </a:solidFill>
                <a:effectLst/>
                <a:latin typeface="Gotham"/>
                <a:hlinkClick r:id="rId21"/>
              </a:rPr>
              <a:t>Rights and entitlements</a:t>
            </a:r>
            <a:r>
              <a:rPr lang="en-GB" b="0" i="0" dirty="0">
                <a:solidFill>
                  <a:srgbClr val="000000"/>
                </a:solidFill>
                <a:effectLst/>
                <a:latin typeface="Gotham"/>
              </a:rPr>
              <a:t>.</a:t>
            </a:r>
          </a:p>
          <a:p>
            <a:pPr algn="l"/>
            <a:r>
              <a:rPr lang="en-GB" b="1" i="0" dirty="0">
                <a:solidFill>
                  <a:srgbClr val="2E2C70"/>
                </a:solidFill>
                <a:effectLst/>
                <a:latin typeface="Gotham"/>
              </a:rPr>
              <a:t>Preparation</a:t>
            </a:r>
          </a:p>
          <a:p>
            <a:pPr algn="l"/>
            <a:r>
              <a:rPr lang="en-GB" b="0" i="0" dirty="0">
                <a:solidFill>
                  <a:srgbClr val="000000"/>
                </a:solidFill>
                <a:effectLst/>
                <a:latin typeface="Gotham"/>
              </a:rPr>
              <a:t>During a pre-interview briefing, the investigator demonstrates knowledge of the relevant legislation and supporting case law in relation to the offence under investigation. This is the point at which the investigator outlines the offence for which the suspect has been arrested and the purpose of the subsequent interview.</a:t>
            </a:r>
          </a:p>
          <a:p>
            <a:pPr algn="l"/>
            <a:r>
              <a:rPr lang="en-GB" b="0" i="0" dirty="0">
                <a:solidFill>
                  <a:srgbClr val="000000"/>
                </a:solidFill>
                <a:effectLst/>
                <a:latin typeface="Gotham"/>
              </a:rPr>
              <a:t>Investigators can seek assistance from the following:</a:t>
            </a:r>
          </a:p>
          <a:p>
            <a:pPr algn="l">
              <a:buFont typeface="Arial" panose="020B0604020202020204" pitchFamily="34" charset="0"/>
              <a:buChar char="•"/>
            </a:pPr>
            <a:r>
              <a:rPr lang="en-GB" b="0" i="0" dirty="0">
                <a:solidFill>
                  <a:srgbClr val="000000"/>
                </a:solidFill>
                <a:effectLst/>
                <a:latin typeface="Gotham"/>
              </a:rPr>
              <a:t>supervisors and colleagues</a:t>
            </a:r>
          </a:p>
          <a:p>
            <a:pPr algn="l">
              <a:buFont typeface="Arial" panose="020B0604020202020204" pitchFamily="34" charset="0"/>
              <a:buChar char="•"/>
            </a:pPr>
            <a:r>
              <a:rPr lang="en-GB" b="0" i="0" dirty="0">
                <a:solidFill>
                  <a:srgbClr val="000000"/>
                </a:solidFill>
                <a:effectLst/>
                <a:latin typeface="Gotham"/>
              </a:rPr>
              <a:t>evidence review officers</a:t>
            </a:r>
          </a:p>
          <a:p>
            <a:pPr algn="l">
              <a:buFont typeface="Arial" panose="020B0604020202020204" pitchFamily="34" charset="0"/>
              <a:buChar char="•"/>
            </a:pPr>
            <a:r>
              <a:rPr lang="en-GB" b="0" i="0" dirty="0">
                <a:solidFill>
                  <a:srgbClr val="000000"/>
                </a:solidFill>
                <a:effectLst/>
                <a:latin typeface="Gotham"/>
              </a:rPr>
              <a:t>interview specialists and interview advisers</a:t>
            </a:r>
          </a:p>
          <a:p>
            <a:pPr algn="l"/>
            <a:r>
              <a:rPr lang="en-GB" b="0" i="0" dirty="0">
                <a:solidFill>
                  <a:srgbClr val="000000"/>
                </a:solidFill>
                <a:effectLst/>
                <a:latin typeface="Gotham"/>
              </a:rPr>
              <a:t>It is essential to plan and prepare the pre-interview briefing. The investigator should prepare a structured pre-interview briefing, strategy and interview plan. This should include what information will be disclosed to the legal advisor and when. The plan should encompass the aims and objectives of the interview and the points required to prove the relevant offence, together with any likely defences and any other issues that need to be covered.</a:t>
            </a:r>
          </a:p>
          <a:p>
            <a:pPr algn="l"/>
            <a:r>
              <a:rPr lang="en-GB" b="1" i="0" dirty="0">
                <a:solidFill>
                  <a:srgbClr val="2E2C70"/>
                </a:solidFill>
                <a:effectLst/>
                <a:latin typeface="Gotham"/>
              </a:rPr>
              <a:t>Plan and prepare the pre-interview briefing</a:t>
            </a:r>
          </a:p>
          <a:p>
            <a:pPr algn="l"/>
            <a:r>
              <a:rPr lang="en-GB" b="0" i="0" dirty="0">
                <a:solidFill>
                  <a:srgbClr val="000000"/>
                </a:solidFill>
                <a:effectLst/>
                <a:latin typeface="Gotham"/>
              </a:rPr>
              <a:t>The investigator should consider a number of issues when planning and preparing for a pre-interview briefing. This should include any information that may be given to the legal adviser prior to interview, for example:</a:t>
            </a:r>
          </a:p>
          <a:p>
            <a:pPr algn="l">
              <a:buFont typeface="Arial" panose="020B0604020202020204" pitchFamily="34" charset="0"/>
              <a:buChar char="•"/>
            </a:pPr>
            <a:r>
              <a:rPr lang="en-GB" b="0" i="0" dirty="0">
                <a:solidFill>
                  <a:srgbClr val="000000"/>
                </a:solidFill>
                <a:effectLst/>
                <a:latin typeface="Gotham"/>
              </a:rPr>
              <a:t>an outline of the offence for which the suspect has been arrested</a:t>
            </a:r>
          </a:p>
          <a:p>
            <a:pPr algn="l">
              <a:buFont typeface="Arial" panose="020B0604020202020204" pitchFamily="34" charset="0"/>
              <a:buChar char="•"/>
            </a:pPr>
            <a:r>
              <a:rPr lang="en-GB" b="0" i="0" dirty="0">
                <a:solidFill>
                  <a:srgbClr val="000000"/>
                </a:solidFill>
                <a:effectLst/>
                <a:latin typeface="Gotham"/>
              </a:rPr>
              <a:t>the circumstances in which the suspect was arrested (which does not compromise the interview plan)</a:t>
            </a:r>
          </a:p>
          <a:p>
            <a:pPr algn="l">
              <a:buFont typeface="Arial" panose="020B0604020202020204" pitchFamily="34" charset="0"/>
              <a:buChar char="•"/>
            </a:pPr>
            <a:r>
              <a:rPr lang="en-GB" b="0" i="0" dirty="0">
                <a:solidFill>
                  <a:srgbClr val="000000"/>
                </a:solidFill>
                <a:effectLst/>
                <a:latin typeface="Gotham"/>
              </a:rPr>
              <a:t>history and character of suspect</a:t>
            </a:r>
          </a:p>
          <a:p>
            <a:pPr algn="l">
              <a:buFont typeface="Arial" panose="020B0604020202020204" pitchFamily="34" charset="0"/>
              <a:buChar char="•"/>
            </a:pPr>
            <a:r>
              <a:rPr lang="en-GB" b="0" i="0" dirty="0">
                <a:solidFill>
                  <a:srgbClr val="000000"/>
                </a:solidFill>
                <a:effectLst/>
                <a:latin typeface="Gotham"/>
              </a:rPr>
              <a:t>any significant comments, silences or material recovered at the time of arrest</a:t>
            </a:r>
          </a:p>
          <a:p>
            <a:pPr algn="l">
              <a:buFont typeface="Arial" panose="020B0604020202020204" pitchFamily="34" charset="0"/>
              <a:buChar char="•"/>
            </a:pPr>
            <a:r>
              <a:rPr lang="en-GB" b="0" i="0" dirty="0">
                <a:solidFill>
                  <a:srgbClr val="000000"/>
                </a:solidFill>
                <a:effectLst/>
                <a:latin typeface="Gotham"/>
              </a:rPr>
              <a:t>the reasons why it is necessary to interview the suspect, covering, for example, innocent explanations, self-defence, alibis, mitigation</a:t>
            </a:r>
          </a:p>
          <a:p>
            <a:pPr algn="l">
              <a:buFont typeface="Arial" panose="020B0604020202020204" pitchFamily="34" charset="0"/>
              <a:buChar char="•"/>
            </a:pPr>
            <a:r>
              <a:rPr lang="en-GB" b="0" i="0" dirty="0">
                <a:solidFill>
                  <a:srgbClr val="000000"/>
                </a:solidFill>
                <a:effectLst/>
                <a:latin typeface="Gotham"/>
              </a:rPr>
              <a:t>details of the areas the investigator wishes to cover during an interview, including the suspect’s movements, time parameters, knowledge of locations or the victim</a:t>
            </a:r>
          </a:p>
          <a:p>
            <a:pPr algn="l"/>
            <a:r>
              <a:rPr lang="en-GB" b="0" i="0" dirty="0">
                <a:solidFill>
                  <a:srgbClr val="000000"/>
                </a:solidFill>
                <a:effectLst/>
                <a:latin typeface="Gotham"/>
              </a:rPr>
              <a:t>The investigator should also consider:</a:t>
            </a:r>
          </a:p>
          <a:p>
            <a:pPr algn="l">
              <a:buFont typeface="Arial" panose="020B0604020202020204" pitchFamily="34" charset="0"/>
              <a:buChar char="•"/>
            </a:pPr>
            <a:r>
              <a:rPr lang="en-GB" b="0" i="0" dirty="0">
                <a:solidFill>
                  <a:srgbClr val="000000"/>
                </a:solidFill>
                <a:effectLst/>
                <a:latin typeface="Gotham"/>
              </a:rPr>
              <a:t>where the briefing should be conducted, especially if this is the first time the investigator has met the legal adviser, for example, using an interview room or an appropriate office in the police station</a:t>
            </a:r>
          </a:p>
          <a:p>
            <a:pPr algn="l">
              <a:buFont typeface="Arial" panose="020B0604020202020204" pitchFamily="34" charset="0"/>
              <a:buChar char="•"/>
            </a:pPr>
            <a:r>
              <a:rPr lang="en-GB" b="0" i="0" dirty="0">
                <a:solidFill>
                  <a:srgbClr val="000000"/>
                </a:solidFill>
                <a:effectLst/>
                <a:latin typeface="Gotham"/>
              </a:rPr>
              <a:t>how the investigator will respond to requests for further information from the legal adviser</a:t>
            </a:r>
          </a:p>
          <a:p>
            <a:pPr algn="l">
              <a:buFont typeface="Arial" panose="020B0604020202020204" pitchFamily="34" charset="0"/>
              <a:buChar char="•"/>
            </a:pPr>
            <a:r>
              <a:rPr lang="en-GB" b="0" i="0" dirty="0">
                <a:solidFill>
                  <a:srgbClr val="000000"/>
                </a:solidFill>
                <a:effectLst/>
                <a:latin typeface="Gotham"/>
              </a:rPr>
              <a:t>whether there should be staged disclosure of the material recovered</a:t>
            </a:r>
          </a:p>
          <a:p>
            <a:pPr algn="l">
              <a:buFont typeface="Arial" panose="020B0604020202020204" pitchFamily="34" charset="0"/>
              <a:buChar char="•"/>
            </a:pPr>
            <a:r>
              <a:rPr lang="en-GB" b="0" i="0" dirty="0">
                <a:solidFill>
                  <a:srgbClr val="000000"/>
                </a:solidFill>
                <a:effectLst/>
                <a:latin typeface="Gotham"/>
              </a:rPr>
              <a:t>recording what material has been disclosed prior to the interview either by audio-recording or providing a handwritten or typed document</a:t>
            </a:r>
          </a:p>
          <a:p>
            <a:pPr algn="l">
              <a:buFont typeface="Arial" panose="020B0604020202020204" pitchFamily="34" charset="0"/>
              <a:buChar char="•"/>
            </a:pPr>
            <a:r>
              <a:rPr lang="en-GB" b="0" i="0" dirty="0">
                <a:solidFill>
                  <a:srgbClr val="000000"/>
                </a:solidFill>
                <a:effectLst/>
                <a:latin typeface="Gotham"/>
              </a:rPr>
              <a:t>how the submission of a prepared statement and/or no comment interview will be managed</a:t>
            </a:r>
          </a:p>
          <a:p>
            <a:pPr algn="l">
              <a:buFont typeface="Arial" panose="020B0604020202020204" pitchFamily="34" charset="0"/>
              <a:buChar char="•"/>
            </a:pPr>
            <a:r>
              <a:rPr lang="en-GB" b="0" i="0" dirty="0">
                <a:solidFill>
                  <a:srgbClr val="000000"/>
                </a:solidFill>
                <a:effectLst/>
                <a:latin typeface="Gotham"/>
              </a:rPr>
              <a:t>how admissions to the offence will be managed</a:t>
            </a:r>
          </a:p>
          <a:p>
            <a:pPr algn="l"/>
            <a:r>
              <a:rPr lang="en-GB" b="1" i="0" dirty="0">
                <a:solidFill>
                  <a:srgbClr val="2E2C70"/>
                </a:solidFill>
                <a:effectLst/>
                <a:latin typeface="Gotham"/>
              </a:rPr>
              <a:t>Disclosure strategy</a:t>
            </a:r>
          </a:p>
          <a:p>
            <a:pPr algn="l"/>
            <a:r>
              <a:rPr lang="en-GB" b="0" i="0" dirty="0">
                <a:solidFill>
                  <a:srgbClr val="000000"/>
                </a:solidFill>
                <a:effectLst/>
                <a:latin typeface="Gotham"/>
              </a:rPr>
              <a:t>Investigators are not legally obliged to disclose any </a:t>
            </a:r>
            <a:r>
              <a:rPr lang="en-GB" b="1" i="0" u="sng" dirty="0">
                <a:solidFill>
                  <a:srgbClr val="2E2C70"/>
                </a:solidFill>
                <a:effectLst/>
                <a:latin typeface="Gotham"/>
                <a:hlinkClick r:id="rId22"/>
              </a:rPr>
              <a:t>material</a:t>
            </a:r>
            <a:r>
              <a:rPr lang="en-GB" b="0" i="0" dirty="0">
                <a:solidFill>
                  <a:srgbClr val="000000"/>
                </a:solidFill>
                <a:effectLst/>
                <a:latin typeface="Gotham"/>
              </a:rPr>
              <a:t> to the legal adviser prior to the suspect interview. However, to achieve the intended aims and objectives of the interview, an appropriate pre-interview strategy may be beneficial.</a:t>
            </a:r>
          </a:p>
          <a:p>
            <a:pPr algn="l"/>
            <a:r>
              <a:rPr lang="en-GB" b="0" i="0" dirty="0">
                <a:solidFill>
                  <a:srgbClr val="000000"/>
                </a:solidFill>
                <a:effectLst/>
                <a:latin typeface="Gotham"/>
              </a:rPr>
              <a:t>The legal adviser will try to obtain as much information as possible about the circumstances of the arrest and the material that the investigator possesses. They will want to assess the strength of the prosecution case, advise their client accordingly.</a:t>
            </a:r>
          </a:p>
          <a:p>
            <a:pPr algn="l"/>
            <a:r>
              <a:rPr lang="en-GB" b="0" i="0" dirty="0">
                <a:solidFill>
                  <a:srgbClr val="000000"/>
                </a:solidFill>
                <a:effectLst/>
                <a:latin typeface="Gotham"/>
              </a:rPr>
              <a:t>To encourage a positive working relationship, the interviewer may outline in advance the general questions that will be asked during the interview. The investigator may also wish to reassure the legal adviser that no other topics or questioning will be introduced other than those outlined, unless first mentioned by the suspect themselves.</a:t>
            </a:r>
          </a:p>
          <a:p>
            <a:pPr algn="l"/>
            <a:r>
              <a:rPr lang="en-GB" b="0" i="0" dirty="0">
                <a:solidFill>
                  <a:srgbClr val="000000"/>
                </a:solidFill>
                <a:effectLst/>
                <a:latin typeface="Gotham"/>
              </a:rPr>
              <a:t>In serious or complex investigations it may be necessary to conduct a number of interviews, involving a phased or staged approach to the pre-interview briefing and disclosure of material.</a:t>
            </a:r>
          </a:p>
          <a:p>
            <a:pPr algn="l"/>
            <a:r>
              <a:rPr lang="en-GB" b="0" i="0" dirty="0">
                <a:solidFill>
                  <a:srgbClr val="000000"/>
                </a:solidFill>
                <a:effectLst/>
                <a:latin typeface="Gotham"/>
              </a:rPr>
              <a:t>If a legal adviser approaches an investigator after their client has been charged, to request additional material, the investigator should politely refer them to the crown prosecutor. </a:t>
            </a:r>
            <a:r>
              <a:rPr lang="en-GB" b="1" i="0" u="sng" dirty="0">
                <a:solidFill>
                  <a:srgbClr val="2E2C70"/>
                </a:solidFill>
                <a:effectLst/>
                <a:latin typeface="Gotham"/>
                <a:hlinkClick r:id="rId23"/>
              </a:rPr>
              <a:t>Disclosure</a:t>
            </a:r>
            <a:r>
              <a:rPr lang="en-GB" b="0" i="0" dirty="0">
                <a:solidFill>
                  <a:srgbClr val="000000"/>
                </a:solidFill>
                <a:effectLst/>
                <a:latin typeface="Gotham"/>
              </a:rPr>
              <a:t> under the provisions of the Criminal Procedure and Investigations Act 1996 (CPIA) begins after a suspect has been charged.</a:t>
            </a:r>
          </a:p>
          <a:p>
            <a:pPr algn="l"/>
            <a:r>
              <a:rPr lang="en-GB" b="0" i="0" dirty="0">
                <a:solidFill>
                  <a:srgbClr val="000000"/>
                </a:solidFill>
                <a:effectLst/>
                <a:latin typeface="Gotham"/>
              </a:rPr>
              <a:t>Pre-interview briefing is voluntary, whereas the disclosure provisions under CPIA post charge are mandatory.</a:t>
            </a:r>
          </a:p>
          <a:p>
            <a:pPr algn="l"/>
            <a:r>
              <a:rPr lang="en-GB" b="1" i="0" dirty="0">
                <a:solidFill>
                  <a:srgbClr val="2E2C70"/>
                </a:solidFill>
                <a:effectLst/>
                <a:latin typeface="Gotham"/>
              </a:rPr>
              <a:t>Material and information</a:t>
            </a:r>
          </a:p>
          <a:p>
            <a:pPr algn="l"/>
            <a:r>
              <a:rPr lang="en-GB" b="0" i="0" dirty="0">
                <a:solidFill>
                  <a:srgbClr val="000000"/>
                </a:solidFill>
                <a:effectLst/>
                <a:latin typeface="Gotham"/>
              </a:rPr>
              <a:t>Investigators will be requested to provide a range of material and information, which may or may not have been collected at the time the pre-interview briefing takes place or when the suspect is initially interviewed.</a:t>
            </a:r>
          </a:p>
          <a:p>
            <a:pPr algn="l"/>
            <a:r>
              <a:rPr lang="en-GB" b="0" i="0" dirty="0">
                <a:solidFill>
                  <a:srgbClr val="000000"/>
                </a:solidFill>
                <a:effectLst/>
                <a:latin typeface="Gotham"/>
              </a:rPr>
              <a:t>The investigator is not legally required to provide the legal adviser with any material prior to the interview of a suspect. There is also no requirement to explain to the legal adviser the reason for withholding material from the pre-interview briefing, although officers may subsequently need to explain their reasons to the court.</a:t>
            </a:r>
          </a:p>
          <a:p>
            <a:pPr algn="l"/>
            <a:r>
              <a:rPr lang="en-GB" b="0" i="0" dirty="0">
                <a:solidFill>
                  <a:srgbClr val="000000"/>
                </a:solidFill>
                <a:effectLst/>
                <a:latin typeface="Gotham"/>
              </a:rPr>
              <a:t>If the case then proceeds to a prosecution, there is a requirement on the prosecution team to disclose all material that is likely to undermine the prosecution or assist the defence.</a:t>
            </a:r>
          </a:p>
          <a:p>
            <a:pPr algn="l"/>
            <a:r>
              <a:rPr lang="en-GB" b="1" i="0" dirty="0">
                <a:solidFill>
                  <a:srgbClr val="2E2C70"/>
                </a:solidFill>
                <a:effectLst/>
                <a:latin typeface="Gotham"/>
              </a:rPr>
              <a:t>Representations</a:t>
            </a:r>
          </a:p>
          <a:p>
            <a:r>
              <a:rPr lang="en-GB" b="0" dirty="0">
                <a:effectLst/>
              </a:rPr>
              <a:t>Representation is made when the legal adviser wishes to bring a critical matter to the attention of the custody officer, any officer or civilian employed or instructed by the police.</a:t>
            </a:r>
          </a:p>
          <a:p>
            <a:r>
              <a:rPr lang="en-GB" b="0" dirty="0">
                <a:effectLst/>
              </a:rPr>
              <a:t>Law Society (2004) Police Station Skills for Legal Advisers</a:t>
            </a:r>
          </a:p>
          <a:p>
            <a:pPr algn="l"/>
            <a:r>
              <a:rPr lang="en-GB" b="0" i="0" dirty="0">
                <a:solidFill>
                  <a:srgbClr val="000000"/>
                </a:solidFill>
                <a:effectLst/>
                <a:latin typeface="Gotham"/>
              </a:rPr>
              <a:t>The purpose of a representation is to encourage an individual to think or act differently or to persuade others to do so, for example, change a decision or action.</a:t>
            </a:r>
          </a:p>
          <a:p>
            <a:pPr algn="l"/>
            <a:r>
              <a:rPr lang="en-GB" b="0" i="0" dirty="0">
                <a:solidFill>
                  <a:srgbClr val="000000"/>
                </a:solidFill>
                <a:effectLst/>
                <a:latin typeface="Gotham"/>
              </a:rPr>
              <a:t>Representations can be made in relation to:</a:t>
            </a:r>
          </a:p>
          <a:p>
            <a:pPr algn="l">
              <a:buFont typeface="Arial" panose="020B0604020202020204" pitchFamily="34" charset="0"/>
              <a:buChar char="•"/>
            </a:pPr>
            <a:r>
              <a:rPr lang="en-GB" b="0" i="0" dirty="0">
                <a:solidFill>
                  <a:srgbClr val="000000"/>
                </a:solidFill>
                <a:effectLst/>
                <a:latin typeface="Gotham"/>
              </a:rPr>
              <a:t>any risk or disadvantage to the defence of the suspect</a:t>
            </a:r>
          </a:p>
          <a:p>
            <a:pPr algn="l">
              <a:buFont typeface="Arial" panose="020B0604020202020204" pitchFamily="34" charset="0"/>
              <a:buChar char="•"/>
            </a:pPr>
            <a:r>
              <a:rPr lang="en-GB" b="0" i="0" dirty="0">
                <a:solidFill>
                  <a:srgbClr val="000000"/>
                </a:solidFill>
                <a:effectLst/>
                <a:latin typeface="Gotham"/>
              </a:rPr>
              <a:t>the suspect’s legal position</a:t>
            </a:r>
          </a:p>
          <a:p>
            <a:pPr algn="l">
              <a:buFont typeface="Arial" panose="020B0604020202020204" pitchFamily="34" charset="0"/>
              <a:buChar char="•"/>
            </a:pPr>
            <a:r>
              <a:rPr lang="en-GB" b="0" i="0" dirty="0">
                <a:solidFill>
                  <a:srgbClr val="000000"/>
                </a:solidFill>
                <a:effectLst/>
                <a:latin typeface="Gotham"/>
              </a:rPr>
              <a:t>the suspect’s psychological or physical wellbeing or integrity</a:t>
            </a:r>
          </a:p>
          <a:p>
            <a:pPr algn="l"/>
            <a:r>
              <a:rPr lang="en-GB" b="0" i="0" dirty="0">
                <a:solidFill>
                  <a:srgbClr val="000000"/>
                </a:solidFill>
                <a:effectLst/>
                <a:latin typeface="Gotham"/>
              </a:rPr>
              <a:t>A representation can be based on a fact or law, putting forward the suspect’s point of view. They can be made by the legal adviser, a third party acting on behalf of the suspect or by the suspect specifically in respect of detention reviews.</a:t>
            </a:r>
          </a:p>
          <a:p>
            <a:pPr algn="l"/>
            <a:r>
              <a:rPr lang="en-GB" b="1" i="0" dirty="0">
                <a:solidFill>
                  <a:srgbClr val="2E2C70"/>
                </a:solidFill>
                <a:effectLst/>
                <a:latin typeface="Gotham"/>
              </a:rPr>
              <a:t>Knowledge required by the investigator</a:t>
            </a:r>
          </a:p>
          <a:p>
            <a:pPr algn="l"/>
            <a:r>
              <a:rPr lang="en-GB" b="0" i="0" dirty="0">
                <a:solidFill>
                  <a:srgbClr val="000000"/>
                </a:solidFill>
                <a:effectLst/>
                <a:latin typeface="Gotham"/>
              </a:rPr>
              <a:t>An in-depth knowledge of PACE and the current Codes of Practice assists officers to respond to representations made by, or on behalf of, a suspect.</a:t>
            </a:r>
          </a:p>
          <a:p>
            <a:pPr algn="l"/>
            <a:r>
              <a:rPr lang="en-GB" b="1" i="0" dirty="0">
                <a:solidFill>
                  <a:srgbClr val="2E2C70"/>
                </a:solidFill>
                <a:effectLst/>
                <a:latin typeface="Gotham"/>
              </a:rPr>
              <a:t>Reasons for representations</a:t>
            </a:r>
          </a:p>
          <a:p>
            <a:pPr algn="l"/>
            <a:r>
              <a:rPr lang="en-GB" b="0" i="0" dirty="0">
                <a:solidFill>
                  <a:srgbClr val="000000"/>
                </a:solidFill>
                <a:effectLst/>
                <a:latin typeface="Gotham"/>
              </a:rPr>
              <a:t>These may include:</a:t>
            </a:r>
          </a:p>
          <a:p>
            <a:pPr algn="l">
              <a:buFont typeface="Arial" panose="020B0604020202020204" pitchFamily="34" charset="0"/>
              <a:buChar char="•"/>
            </a:pPr>
            <a:r>
              <a:rPr lang="en-GB" b="0" i="0" dirty="0">
                <a:solidFill>
                  <a:srgbClr val="000000"/>
                </a:solidFill>
                <a:effectLst/>
                <a:latin typeface="Gotham"/>
              </a:rPr>
              <a:t>the strength of evidence against a suspect (Code C 11.6, 16.1, Notes 16A–D)</a:t>
            </a:r>
          </a:p>
          <a:p>
            <a:pPr algn="l">
              <a:buFont typeface="Arial" panose="020B0604020202020204" pitchFamily="34" charset="0"/>
              <a:buChar char="•"/>
            </a:pPr>
            <a:r>
              <a:rPr lang="en-GB" b="0" i="0" dirty="0">
                <a:solidFill>
                  <a:srgbClr val="000000"/>
                </a:solidFill>
                <a:effectLst/>
                <a:latin typeface="Gotham"/>
              </a:rPr>
              <a:t>the suspect’s welfare or fitness for interview (Code C 12.3)</a:t>
            </a:r>
          </a:p>
          <a:p>
            <a:pPr algn="l">
              <a:buFont typeface="Arial" panose="020B0604020202020204" pitchFamily="34" charset="0"/>
              <a:buChar char="•"/>
            </a:pPr>
            <a:r>
              <a:rPr lang="en-GB" b="0" i="0" dirty="0">
                <a:solidFill>
                  <a:srgbClr val="000000"/>
                </a:solidFill>
                <a:effectLst/>
                <a:latin typeface="Gotham"/>
              </a:rPr>
              <a:t>the need to question or continue to question a suspect (Code C 11.1–11.6)</a:t>
            </a:r>
          </a:p>
          <a:p>
            <a:pPr algn="l">
              <a:buFont typeface="Arial" panose="020B0604020202020204" pitchFamily="34" charset="0"/>
              <a:buChar char="•"/>
            </a:pPr>
            <a:r>
              <a:rPr lang="en-GB" b="0" i="0" dirty="0">
                <a:solidFill>
                  <a:srgbClr val="000000"/>
                </a:solidFill>
                <a:effectLst/>
                <a:latin typeface="Gotham"/>
              </a:rPr>
              <a:t>the continued detention of a suspect (Code C 15.1 15.16, Notes 15 A–G)</a:t>
            </a:r>
          </a:p>
          <a:p>
            <a:pPr algn="l">
              <a:buFont typeface="Arial" panose="020B0604020202020204" pitchFamily="34" charset="0"/>
              <a:buChar char="•"/>
            </a:pPr>
            <a:r>
              <a:rPr lang="en-GB" b="0" i="0" dirty="0">
                <a:solidFill>
                  <a:srgbClr val="000000"/>
                </a:solidFill>
                <a:effectLst/>
                <a:latin typeface="Gotham"/>
              </a:rPr>
              <a:t>the suitability of an ‘appropriate adult’ or interpreter (Code C 1.7, Notes 1A–H)</a:t>
            </a:r>
          </a:p>
          <a:p>
            <a:pPr algn="l">
              <a:buFont typeface="Arial" panose="020B0604020202020204" pitchFamily="34" charset="0"/>
              <a:buChar char="•"/>
            </a:pPr>
            <a:r>
              <a:rPr lang="en-GB" b="0" i="0" dirty="0">
                <a:solidFill>
                  <a:srgbClr val="000000"/>
                </a:solidFill>
                <a:effectLst/>
                <a:latin typeface="Gotham"/>
              </a:rPr>
              <a:t>the use of a particular identification procedure (Code D 1.1–1.7, Annex A–F)</a:t>
            </a:r>
          </a:p>
          <a:p>
            <a:pPr algn="l">
              <a:buFont typeface="Arial" panose="020B0604020202020204" pitchFamily="34" charset="0"/>
              <a:buChar char="•"/>
            </a:pPr>
            <a:r>
              <a:rPr lang="en-GB" b="0" i="0" dirty="0">
                <a:solidFill>
                  <a:srgbClr val="000000"/>
                </a:solidFill>
                <a:effectLst/>
                <a:latin typeface="Gotham"/>
              </a:rPr>
              <a:t>searches (Code C 4.1–4.5, 4A–4C)</a:t>
            </a:r>
          </a:p>
          <a:p>
            <a:pPr algn="l">
              <a:buFont typeface="Arial" panose="020B0604020202020204" pitchFamily="34" charset="0"/>
              <a:buChar char="•"/>
            </a:pPr>
            <a:r>
              <a:rPr lang="en-GB" b="0" i="0" dirty="0">
                <a:solidFill>
                  <a:srgbClr val="000000"/>
                </a:solidFill>
                <a:effectLst/>
                <a:latin typeface="Gotham"/>
              </a:rPr>
              <a:t>obtaining intimate or non-intimate samples from the suspect (Code D 6.1–6.12, Notes 6A–6F)</a:t>
            </a:r>
          </a:p>
          <a:p>
            <a:pPr algn="l">
              <a:buFont typeface="Arial" panose="020B0604020202020204" pitchFamily="34" charset="0"/>
              <a:buChar char="•"/>
            </a:pPr>
            <a:r>
              <a:rPr lang="en-GB" b="0" i="0" dirty="0">
                <a:solidFill>
                  <a:srgbClr val="000000"/>
                </a:solidFill>
                <a:effectLst/>
                <a:latin typeface="Gotham"/>
              </a:rPr>
              <a:t>disposal either by way of bail, charges or diversion (Code C 16.1), for further information see </a:t>
            </a:r>
            <a:r>
              <a:rPr lang="en-GB" b="1" i="0" u="sng" dirty="0">
                <a:solidFill>
                  <a:srgbClr val="2E2C70"/>
                </a:solidFill>
                <a:effectLst/>
                <a:latin typeface="Gotham"/>
                <a:hlinkClick r:id="rId24"/>
              </a:rPr>
              <a:t>justice outcomes</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testing for Class A drugs (Code C 17.1–17.14, Notes 17A–G)</a:t>
            </a:r>
          </a:p>
          <a:p>
            <a:pPr algn="l">
              <a:buFont typeface="Arial" panose="020B0604020202020204" pitchFamily="34" charset="0"/>
              <a:buChar char="•"/>
            </a:pPr>
            <a:r>
              <a:rPr lang="en-GB" b="0" i="0" dirty="0">
                <a:solidFill>
                  <a:srgbClr val="000000"/>
                </a:solidFill>
                <a:effectLst/>
                <a:latin typeface="Gotham"/>
              </a:rPr>
              <a:t>downstream monitoring of interviews (Code E 4.8–4.9, Note 4F), for further information see Home Office Circular 50/1995 Remote Monitoring of Interviews with Suspects</a:t>
            </a:r>
          </a:p>
          <a:p>
            <a:pPr algn="l">
              <a:buFont typeface="Arial" panose="020B0604020202020204" pitchFamily="34" charset="0"/>
              <a:buChar char="•"/>
            </a:pPr>
            <a:r>
              <a:rPr lang="en-GB" b="0" i="0" dirty="0">
                <a:solidFill>
                  <a:srgbClr val="000000"/>
                </a:solidFill>
                <a:effectLst/>
                <a:latin typeface="Gotham"/>
              </a:rPr>
              <a:t>video-recording of interviews (Code F 3.1–3.6, Notes 3A–3 F)</a:t>
            </a:r>
          </a:p>
          <a:p>
            <a:pPr algn="l"/>
            <a:r>
              <a:rPr lang="en-GB" b="0" i="0" dirty="0">
                <a:solidFill>
                  <a:srgbClr val="000000"/>
                </a:solidFill>
                <a:effectLst/>
                <a:latin typeface="Gotham"/>
              </a:rPr>
              <a:t>For further information see PACE Codes of Practice:</a:t>
            </a:r>
          </a:p>
          <a:p>
            <a:pPr algn="l">
              <a:spcAft>
                <a:spcPts val="1950"/>
              </a:spcAft>
              <a:buFont typeface="Arial" panose="020B0604020202020204" pitchFamily="34" charset="0"/>
              <a:buChar char="•"/>
            </a:pPr>
            <a:r>
              <a:rPr lang="en-GB" b="0" i="0" u="none" strike="noStrike" dirty="0">
                <a:solidFill>
                  <a:srgbClr val="000000"/>
                </a:solidFill>
                <a:effectLst/>
                <a:latin typeface="Gotham"/>
                <a:hlinkClick r:id="rId18"/>
              </a:rPr>
              <a:t>Code C(opens an external website in the same tab)</a:t>
            </a:r>
            <a:endParaRPr lang="en-GB" b="0" i="0" dirty="0">
              <a:solidFill>
                <a:srgbClr val="000000"/>
              </a:solidFill>
              <a:effectLst/>
              <a:latin typeface="Gotham"/>
            </a:endParaRPr>
          </a:p>
          <a:p>
            <a:pPr algn="l">
              <a:spcAft>
                <a:spcPts val="1950"/>
              </a:spcAft>
              <a:buFont typeface="Arial" panose="020B0604020202020204" pitchFamily="34" charset="0"/>
              <a:buChar char="•"/>
            </a:pPr>
            <a:r>
              <a:rPr lang="en-GB" b="0" i="0" u="none" strike="noStrike" dirty="0">
                <a:solidFill>
                  <a:srgbClr val="000000"/>
                </a:solidFill>
                <a:effectLst/>
                <a:latin typeface="Gotham"/>
                <a:hlinkClick r:id="rId18"/>
              </a:rPr>
              <a:t>Code D(opens an external website in the same tab)</a:t>
            </a:r>
            <a:endParaRPr lang="en-GB" b="0" i="0" dirty="0">
              <a:solidFill>
                <a:srgbClr val="000000"/>
              </a:solidFill>
              <a:effectLst/>
              <a:latin typeface="Gotham"/>
            </a:endParaRPr>
          </a:p>
          <a:p>
            <a:pPr algn="l">
              <a:spcAft>
                <a:spcPts val="1950"/>
              </a:spcAft>
              <a:buFont typeface="Arial" panose="020B0604020202020204" pitchFamily="34" charset="0"/>
              <a:buChar char="•"/>
            </a:pPr>
            <a:r>
              <a:rPr lang="en-GB" b="0" i="0" u="none" strike="noStrike" dirty="0">
                <a:solidFill>
                  <a:srgbClr val="000000"/>
                </a:solidFill>
                <a:effectLst/>
                <a:latin typeface="Gotham"/>
                <a:hlinkClick r:id="rId18"/>
              </a:rPr>
              <a:t>Code E(opens an external website in the same tab)</a:t>
            </a:r>
            <a:endParaRPr lang="en-GB" b="0" i="0" dirty="0">
              <a:solidFill>
                <a:srgbClr val="000000"/>
              </a:solidFill>
              <a:effectLst/>
              <a:latin typeface="Gotham"/>
            </a:endParaRPr>
          </a:p>
          <a:p>
            <a:pPr algn="l">
              <a:buFont typeface="Arial" panose="020B0604020202020204" pitchFamily="34" charset="0"/>
              <a:buChar char="•"/>
            </a:pPr>
            <a:r>
              <a:rPr lang="en-GB" b="0" i="0" u="none" strike="noStrike" dirty="0">
                <a:solidFill>
                  <a:srgbClr val="000000"/>
                </a:solidFill>
                <a:effectLst/>
                <a:latin typeface="Gotham"/>
                <a:hlinkClick r:id="rId18"/>
              </a:rPr>
              <a:t>Code F(opens an external website in the same tab)</a:t>
            </a:r>
            <a:endParaRPr lang="en-GB" b="0" i="0" dirty="0">
              <a:solidFill>
                <a:srgbClr val="000000"/>
              </a:solidFill>
              <a:effectLst/>
              <a:latin typeface="Gotham"/>
            </a:endParaRPr>
          </a:p>
          <a:p>
            <a:pPr algn="l"/>
            <a:r>
              <a:rPr lang="en-GB" b="1" i="0" dirty="0">
                <a:solidFill>
                  <a:srgbClr val="2E2C70"/>
                </a:solidFill>
                <a:effectLst/>
                <a:latin typeface="Gotham"/>
              </a:rPr>
              <a:t>Actions required</a:t>
            </a:r>
          </a:p>
          <a:p>
            <a:pPr algn="l"/>
            <a:r>
              <a:rPr lang="en-GB" b="0" i="0" dirty="0">
                <a:solidFill>
                  <a:srgbClr val="000000"/>
                </a:solidFill>
                <a:effectLst/>
                <a:latin typeface="Gotham"/>
              </a:rPr>
              <a:t>Representations can be made orally or in writing at any time while a suspect is in police detention or at charge.</a:t>
            </a:r>
          </a:p>
          <a:p>
            <a:pPr algn="l"/>
            <a:r>
              <a:rPr lang="en-GB" b="0" i="0" dirty="0">
                <a:solidFill>
                  <a:srgbClr val="000000"/>
                </a:solidFill>
                <a:effectLst/>
                <a:latin typeface="Gotham"/>
              </a:rPr>
              <a:t>Representations may be made to:</a:t>
            </a:r>
          </a:p>
          <a:p>
            <a:pPr algn="l">
              <a:buFont typeface="Arial" panose="020B0604020202020204" pitchFamily="34" charset="0"/>
              <a:buChar char="•"/>
            </a:pPr>
            <a:r>
              <a:rPr lang="en-GB" b="0" i="0" dirty="0">
                <a:solidFill>
                  <a:srgbClr val="000000"/>
                </a:solidFill>
                <a:effectLst/>
                <a:latin typeface="Gotham"/>
              </a:rPr>
              <a:t>custody officers</a:t>
            </a:r>
          </a:p>
          <a:p>
            <a:pPr algn="l">
              <a:buFont typeface="Arial" panose="020B0604020202020204" pitchFamily="34" charset="0"/>
              <a:buChar char="•"/>
            </a:pPr>
            <a:r>
              <a:rPr lang="en-GB" b="0" i="0" dirty="0">
                <a:solidFill>
                  <a:srgbClr val="000000"/>
                </a:solidFill>
                <a:effectLst/>
                <a:latin typeface="Gotham"/>
              </a:rPr>
              <a:t>investigators</a:t>
            </a:r>
          </a:p>
          <a:p>
            <a:pPr algn="l">
              <a:buFont typeface="Arial" panose="020B0604020202020204" pitchFamily="34" charset="0"/>
              <a:buChar char="•"/>
            </a:pPr>
            <a:r>
              <a:rPr lang="en-GB" b="0" i="0" dirty="0">
                <a:solidFill>
                  <a:srgbClr val="000000"/>
                </a:solidFill>
                <a:effectLst/>
                <a:latin typeface="Gotham"/>
              </a:rPr>
              <a:t>reviewing officers</a:t>
            </a:r>
          </a:p>
          <a:p>
            <a:pPr algn="l">
              <a:buFont typeface="Arial" panose="020B0604020202020204" pitchFamily="34" charset="0"/>
              <a:buChar char="•"/>
            </a:pPr>
            <a:r>
              <a:rPr lang="en-GB" b="0" i="0" dirty="0">
                <a:solidFill>
                  <a:srgbClr val="000000"/>
                </a:solidFill>
                <a:effectLst/>
                <a:latin typeface="Gotham"/>
              </a:rPr>
              <a:t>identification officers</a:t>
            </a:r>
          </a:p>
          <a:p>
            <a:pPr algn="l">
              <a:buFont typeface="Arial" panose="020B0604020202020204" pitchFamily="34" charset="0"/>
              <a:buChar char="•"/>
            </a:pPr>
            <a:r>
              <a:rPr lang="en-GB" b="0" i="0" dirty="0">
                <a:solidFill>
                  <a:srgbClr val="000000"/>
                </a:solidFill>
                <a:effectLst/>
                <a:latin typeface="Gotham"/>
              </a:rPr>
              <a:t>any police officer or member of police staff concerned with the investigation or detention of the suspect</a:t>
            </a:r>
          </a:p>
          <a:p>
            <a:pPr algn="l"/>
            <a:r>
              <a:rPr lang="en-GB" b="0" i="0" dirty="0">
                <a:solidFill>
                  <a:srgbClr val="000000"/>
                </a:solidFill>
                <a:effectLst/>
                <a:latin typeface="Gotham"/>
              </a:rPr>
              <a:t>The police officer or member of police staff should accurately record the content and context of the representation in the custody or identification parade record, or in their pocket notebook.</a:t>
            </a:r>
          </a:p>
          <a:p>
            <a:pPr algn="l"/>
            <a:r>
              <a:rPr lang="en-GB" b="0" i="0" dirty="0">
                <a:solidFill>
                  <a:srgbClr val="000000"/>
                </a:solidFill>
                <a:effectLst/>
                <a:latin typeface="Gotham"/>
              </a:rPr>
              <a:t>The facts or arguments presented by the legal adviser may become a matter of issue in legal proceedings. Maintaining records of all representations and how they were resolved will assist in the event of any subsequent review.</a:t>
            </a:r>
          </a:p>
          <a:p>
            <a:pPr algn="l"/>
            <a:r>
              <a:rPr lang="en-GB" b="1" i="0" dirty="0">
                <a:solidFill>
                  <a:srgbClr val="2E2C70"/>
                </a:solidFill>
                <a:effectLst/>
                <a:latin typeface="Gotham"/>
              </a:rPr>
              <a:t>Interview structure</a:t>
            </a:r>
          </a:p>
          <a:p>
            <a:pPr algn="l"/>
            <a:r>
              <a:rPr lang="en-GB" b="0" i="0" dirty="0">
                <a:solidFill>
                  <a:srgbClr val="000000"/>
                </a:solidFill>
                <a:effectLst/>
                <a:latin typeface="Gotham"/>
              </a:rPr>
              <a:t>In addition to the PEACE model, there are a number of other considerations that need to be taken into account when structuring an interview.</a:t>
            </a:r>
          </a:p>
          <a:p>
            <a:pPr algn="l"/>
            <a:r>
              <a:rPr lang="en-GB" b="1" i="0" dirty="0">
                <a:solidFill>
                  <a:srgbClr val="2E2C70"/>
                </a:solidFill>
                <a:effectLst/>
                <a:latin typeface="Gotham"/>
              </a:rPr>
              <a:t>Downstream monitoring</a:t>
            </a:r>
          </a:p>
          <a:p>
            <a:pPr algn="l"/>
            <a:r>
              <a:rPr lang="en-GB" b="0" i="0" dirty="0">
                <a:solidFill>
                  <a:srgbClr val="000000"/>
                </a:solidFill>
                <a:effectLst/>
                <a:latin typeface="Gotham"/>
              </a:rPr>
              <a:t>Suspects and their legal representatives must be made fully aware if remote monitoring of the interview is to take place. The following minimum standards apply, as set out in </a:t>
            </a:r>
            <a:r>
              <a:rPr lang="en-GB" b="1" i="0" u="sng" dirty="0">
                <a:solidFill>
                  <a:srgbClr val="2E2C70"/>
                </a:solidFill>
                <a:effectLst/>
                <a:latin typeface="Gotham"/>
                <a:hlinkClick r:id="rId25" tooltip="PACE Code E"/>
              </a:rPr>
              <a:t>PACE code E, paragraph 2.6(opens an external website in the same tab)</a:t>
            </a:r>
            <a:r>
              <a:rPr lang="en-GB" b="0" i="0" dirty="0">
                <a:solidFill>
                  <a:srgbClr val="000000"/>
                </a:solidFill>
                <a:effectLst/>
                <a:latin typeface="Gotham"/>
              </a:rPr>
              <a:t>.</a:t>
            </a:r>
          </a:p>
          <a:p>
            <a:pPr algn="l">
              <a:buFont typeface="Arial" panose="020B0604020202020204" pitchFamily="34" charset="0"/>
              <a:buChar char="•"/>
            </a:pPr>
            <a:r>
              <a:rPr lang="en-GB" b="0" i="0" dirty="0">
                <a:solidFill>
                  <a:srgbClr val="000000"/>
                </a:solidFill>
                <a:effectLst/>
                <a:latin typeface="Gotham"/>
              </a:rPr>
              <a:t>The remote monitoring system should only be able to be operational when the tape recorder has been turned on.</a:t>
            </a:r>
          </a:p>
          <a:p>
            <a:pPr algn="l">
              <a:buFont typeface="Arial" panose="020B0604020202020204" pitchFamily="34" charset="0"/>
              <a:buChar char="•"/>
            </a:pPr>
            <a:r>
              <a:rPr lang="en-GB" b="0" i="0" dirty="0">
                <a:solidFill>
                  <a:srgbClr val="000000"/>
                </a:solidFill>
                <a:effectLst/>
                <a:latin typeface="Gotham"/>
              </a:rPr>
              <a:t>A light, which automatically illuminates upon activation of remote monitoring, should be visible to all in the interview room.</a:t>
            </a:r>
          </a:p>
          <a:p>
            <a:pPr algn="l">
              <a:buFont typeface="Arial" panose="020B0604020202020204" pitchFamily="34" charset="0"/>
              <a:buChar char="•"/>
            </a:pPr>
            <a:r>
              <a:rPr lang="en-GB" b="0" i="0" dirty="0">
                <a:solidFill>
                  <a:srgbClr val="000000"/>
                </a:solidFill>
                <a:effectLst/>
                <a:latin typeface="Gotham"/>
              </a:rPr>
              <a:t>All interview rooms with remote monitoring equipment should prominently display a notice referring to the capacity for remote monitoring and to bring attention to the fact that the warning light will illuminate to signify that remote monitoring is taking place.</a:t>
            </a:r>
          </a:p>
          <a:p>
            <a:pPr algn="l">
              <a:buFont typeface="Arial" panose="020B0604020202020204" pitchFamily="34" charset="0"/>
              <a:buChar char="•"/>
            </a:pPr>
            <a:r>
              <a:rPr lang="en-GB" b="0" i="0" dirty="0">
                <a:solidFill>
                  <a:srgbClr val="000000"/>
                </a:solidFill>
                <a:effectLst/>
                <a:latin typeface="Gotham"/>
              </a:rPr>
              <a:t>At the beginning of the interview, the contents of the notice must be explained to the suspect by the interviewing officer (the explanation itself should be recorded on the tape).</a:t>
            </a:r>
          </a:p>
          <a:p>
            <a:pPr algn="l">
              <a:buFont typeface="Arial" panose="020B0604020202020204" pitchFamily="34" charset="0"/>
              <a:buChar char="•"/>
            </a:pPr>
            <a:r>
              <a:rPr lang="en-GB" b="0" i="0" dirty="0">
                <a:solidFill>
                  <a:srgbClr val="000000"/>
                </a:solidFill>
                <a:effectLst/>
                <a:latin typeface="Gotham"/>
              </a:rPr>
              <a:t>The suspect’s custody record should include reference to the fact that an interview, or part of an interview, was remotely monitored. It should include the names of the officers monitoring the interview and the purpose of the monitoring, that is, for training or to assist with the investigation.</a:t>
            </a:r>
          </a:p>
          <a:p>
            <a:pPr algn="l"/>
            <a:r>
              <a:rPr lang="en-GB" b="1" i="0" dirty="0">
                <a:solidFill>
                  <a:srgbClr val="2E2C70"/>
                </a:solidFill>
                <a:effectLst/>
                <a:latin typeface="Gotham"/>
              </a:rPr>
              <a:t>Structuring the suspect interview</a:t>
            </a:r>
          </a:p>
          <a:p>
            <a:pPr algn="l"/>
            <a:r>
              <a:rPr lang="en-GB" b="0" i="0" dirty="0">
                <a:solidFill>
                  <a:srgbClr val="000000"/>
                </a:solidFill>
                <a:effectLst/>
                <a:latin typeface="Gotham"/>
              </a:rPr>
              <a:t>The interview should be structured in five identifiable stages, using the PEACE framework for investigative interviewing. The emphasis is to check the accuracy of the account, identify potential lines of enquiry and then challenge an account if necessary. Each stage provides convenient points to break and also to reappraise the objectives.</a:t>
            </a:r>
          </a:p>
          <a:p>
            <a:pPr algn="l"/>
            <a:r>
              <a:rPr lang="en-GB" b="1" i="0" dirty="0">
                <a:solidFill>
                  <a:srgbClr val="2E2C70"/>
                </a:solidFill>
                <a:effectLst/>
                <a:latin typeface="Gotham"/>
              </a:rPr>
              <a:t>Starting an interview</a:t>
            </a:r>
          </a:p>
          <a:p>
            <a:pPr algn="l"/>
            <a:r>
              <a:rPr lang="en-GB" b="0" i="0" dirty="0">
                <a:solidFill>
                  <a:srgbClr val="000000"/>
                </a:solidFill>
                <a:effectLst/>
                <a:latin typeface="Gotham"/>
              </a:rPr>
              <a:t>The interviewer should:</a:t>
            </a:r>
          </a:p>
          <a:p>
            <a:pPr algn="l">
              <a:buFont typeface="Arial" panose="020B0604020202020204" pitchFamily="34" charset="0"/>
              <a:buChar char="•"/>
            </a:pPr>
            <a:r>
              <a:rPr lang="en-GB" b="0" i="0" dirty="0">
                <a:solidFill>
                  <a:srgbClr val="000000"/>
                </a:solidFill>
                <a:effectLst/>
                <a:latin typeface="Gotham"/>
              </a:rPr>
              <a:t>say that the interview is being audibly recorded</a:t>
            </a:r>
          </a:p>
          <a:p>
            <a:pPr algn="l">
              <a:buFont typeface="Arial" panose="020B0604020202020204" pitchFamily="34" charset="0"/>
              <a:buChar char="•"/>
            </a:pPr>
            <a:r>
              <a:rPr lang="en-GB" b="0" i="0" dirty="0">
                <a:solidFill>
                  <a:srgbClr val="000000"/>
                </a:solidFill>
                <a:effectLst/>
                <a:latin typeface="Gotham"/>
              </a:rPr>
              <a:t>give their name and rank and that of any other interviewer present</a:t>
            </a:r>
          </a:p>
          <a:p>
            <a:pPr algn="l">
              <a:buFont typeface="Arial" panose="020B0604020202020204" pitchFamily="34" charset="0"/>
              <a:buChar char="•"/>
            </a:pPr>
            <a:r>
              <a:rPr lang="en-GB" b="0" i="0" dirty="0">
                <a:solidFill>
                  <a:srgbClr val="000000"/>
                </a:solidFill>
                <a:effectLst/>
                <a:latin typeface="Gotham"/>
              </a:rPr>
              <a:t>ask the suspect and any other party present, for example, a solicitor, to identify themselves</a:t>
            </a:r>
          </a:p>
          <a:p>
            <a:pPr algn="l">
              <a:buFont typeface="Arial" panose="020B0604020202020204" pitchFamily="34" charset="0"/>
              <a:buChar char="•"/>
            </a:pPr>
            <a:r>
              <a:rPr lang="en-GB" b="0" i="0" dirty="0">
                <a:solidFill>
                  <a:srgbClr val="000000"/>
                </a:solidFill>
                <a:effectLst/>
                <a:latin typeface="Gotham"/>
              </a:rPr>
              <a:t>state the date, time of commencement and place of the interview</a:t>
            </a:r>
          </a:p>
          <a:p>
            <a:pPr algn="l">
              <a:buFont typeface="Arial" panose="020B0604020202020204" pitchFamily="34" charset="0"/>
              <a:buChar char="•"/>
            </a:pPr>
            <a:r>
              <a:rPr lang="en-GB" b="0" i="0" dirty="0">
                <a:solidFill>
                  <a:srgbClr val="000000"/>
                </a:solidFill>
                <a:effectLst/>
                <a:latin typeface="Gotham"/>
              </a:rPr>
              <a:t>tell the suspect they will be given a notice about the copies of the recording (this does not apply to interviews using a secure digital network)</a:t>
            </a:r>
          </a:p>
          <a:p>
            <a:pPr algn="l"/>
            <a:r>
              <a:rPr lang="en-GB" b="0" i="0" dirty="0">
                <a:solidFill>
                  <a:srgbClr val="000000"/>
                </a:solidFill>
                <a:effectLst/>
                <a:latin typeface="Gotham"/>
              </a:rPr>
              <a:t>See </a:t>
            </a:r>
            <a:r>
              <a:rPr lang="en-GB" b="1" i="0" u="sng" dirty="0">
                <a:solidFill>
                  <a:srgbClr val="2E2C70"/>
                </a:solidFill>
                <a:effectLst/>
                <a:latin typeface="Gotham"/>
                <a:hlinkClick r:id="rId18"/>
              </a:rPr>
              <a:t>Code E to PACE 4.4–4.6.(opens an external website in the same tab)</a:t>
            </a:r>
            <a:endParaRPr lang="en-GB" b="0" i="0" dirty="0">
              <a:solidFill>
                <a:srgbClr val="000000"/>
              </a:solidFill>
              <a:effectLst/>
              <a:latin typeface="Gotham"/>
            </a:endParaRPr>
          </a:p>
          <a:p>
            <a:pPr algn="l"/>
            <a:r>
              <a:rPr lang="en-GB" b="0" i="0" dirty="0">
                <a:solidFill>
                  <a:srgbClr val="000000"/>
                </a:solidFill>
                <a:effectLst/>
                <a:latin typeface="Gotham"/>
              </a:rPr>
              <a:t>The introduction is also likely to include the formal caution:</a:t>
            </a:r>
          </a:p>
          <a:p>
            <a:r>
              <a:rPr lang="en-GB" b="0" dirty="0">
                <a:effectLst/>
              </a:rPr>
              <a:t>You do not have to say anything. But it may harm your defence if you do not mention when questioned something which you later rely on in Court. Anything you do say may be given in evidence.</a:t>
            </a:r>
          </a:p>
          <a:p>
            <a:pPr algn="l"/>
            <a:r>
              <a:rPr lang="en-GB" b="0" i="0" dirty="0">
                <a:solidFill>
                  <a:srgbClr val="000000"/>
                </a:solidFill>
                <a:effectLst/>
                <a:latin typeface="Gotham"/>
              </a:rPr>
              <a:t>The suspect should be reminded of their entitlement to free legal advice.</a:t>
            </a:r>
          </a:p>
          <a:p>
            <a:pPr algn="l"/>
            <a:r>
              <a:rPr lang="en-GB" b="1" i="0" dirty="0">
                <a:solidFill>
                  <a:srgbClr val="2E2C70"/>
                </a:solidFill>
                <a:effectLst/>
                <a:latin typeface="Gotham"/>
              </a:rPr>
              <a:t>Significant statements</a:t>
            </a:r>
          </a:p>
          <a:p>
            <a:pPr algn="l"/>
            <a:r>
              <a:rPr lang="en-GB" b="0" i="0" dirty="0">
                <a:solidFill>
                  <a:srgbClr val="000000"/>
                </a:solidFill>
                <a:effectLst/>
                <a:latin typeface="Gotham"/>
              </a:rPr>
              <a:t>A significant statement or silence which occurred in the presence and hearing of a police officer or other police staff before the start of the interview should be recorded.</a:t>
            </a:r>
          </a:p>
          <a:p>
            <a:pPr algn="l"/>
            <a:r>
              <a:rPr lang="en-GB" b="0" i="0" dirty="0">
                <a:solidFill>
                  <a:srgbClr val="000000"/>
                </a:solidFill>
                <a:effectLst/>
                <a:latin typeface="Gotham"/>
              </a:rPr>
              <a:t>PACE Code C paragraph 11.4 states that at the beginning of an interview any significant statement or silence which has not already been put to the suspect during a previous interview, should be put to them. This should be done after the caution, and the suspect asked to confirm or deny their earlier statement, and whether they want to add anything.</a:t>
            </a:r>
          </a:p>
          <a:p>
            <a:pPr algn="l"/>
            <a:r>
              <a:rPr lang="en-GB" b="1" i="0" dirty="0">
                <a:solidFill>
                  <a:srgbClr val="2E2C70"/>
                </a:solidFill>
                <a:effectLst/>
                <a:latin typeface="Gotham"/>
              </a:rPr>
              <a:t>Interviewer’s objectives</a:t>
            </a:r>
          </a:p>
          <a:p>
            <a:pPr algn="l"/>
            <a:r>
              <a:rPr lang="en-GB" b="0" i="0" dirty="0">
                <a:solidFill>
                  <a:srgbClr val="000000"/>
                </a:solidFill>
                <a:effectLst/>
                <a:latin typeface="Gotham"/>
              </a:rPr>
              <a:t>These should be identified during the planning and preparation stage. The interviewer should:</a:t>
            </a:r>
          </a:p>
          <a:p>
            <a:pPr algn="l">
              <a:buFont typeface="Arial" panose="020B0604020202020204" pitchFamily="34" charset="0"/>
              <a:buChar char="•"/>
            </a:pPr>
            <a:r>
              <a:rPr lang="en-GB" b="0" i="0" dirty="0">
                <a:solidFill>
                  <a:srgbClr val="000000"/>
                </a:solidFill>
                <a:effectLst/>
                <a:latin typeface="Gotham"/>
              </a:rPr>
              <a:t>introduce each objective separately</a:t>
            </a:r>
          </a:p>
          <a:p>
            <a:pPr algn="l">
              <a:buFont typeface="Arial" panose="020B0604020202020204" pitchFamily="34" charset="0"/>
              <a:buChar char="•"/>
            </a:pPr>
            <a:r>
              <a:rPr lang="en-GB" b="0" i="0" dirty="0">
                <a:solidFill>
                  <a:srgbClr val="000000"/>
                </a:solidFill>
                <a:effectLst/>
                <a:latin typeface="Gotham"/>
              </a:rPr>
              <a:t>allow the suspect time to answer (do not interrupt)</a:t>
            </a:r>
          </a:p>
          <a:p>
            <a:pPr algn="l">
              <a:buFont typeface="Arial" panose="020B0604020202020204" pitchFamily="34" charset="0"/>
              <a:buChar char="•"/>
            </a:pPr>
            <a:r>
              <a:rPr lang="en-GB" b="0" i="0" dirty="0">
                <a:solidFill>
                  <a:srgbClr val="000000"/>
                </a:solidFill>
                <a:effectLst/>
                <a:latin typeface="Gotham"/>
              </a:rPr>
              <a:t>fully probe each objective</a:t>
            </a:r>
          </a:p>
          <a:p>
            <a:pPr algn="l"/>
            <a:r>
              <a:rPr lang="en-GB" b="0" i="0" dirty="0">
                <a:solidFill>
                  <a:srgbClr val="000000"/>
                </a:solidFill>
                <a:effectLst/>
                <a:latin typeface="Gotham"/>
              </a:rPr>
              <a:t>After probing, the lead interviewer should verbally summarise the information.</a:t>
            </a:r>
          </a:p>
          <a:p>
            <a:pPr algn="l"/>
            <a:r>
              <a:rPr lang="en-GB" b="1" i="0" dirty="0">
                <a:solidFill>
                  <a:srgbClr val="2E2C70"/>
                </a:solidFill>
                <a:effectLst/>
                <a:latin typeface="Gotham"/>
              </a:rPr>
              <a:t>Suspect’s account</a:t>
            </a:r>
          </a:p>
          <a:p>
            <a:pPr algn="l"/>
            <a:r>
              <a:rPr lang="en-GB" b="0" i="0" dirty="0">
                <a:solidFill>
                  <a:srgbClr val="000000"/>
                </a:solidFill>
                <a:effectLst/>
                <a:latin typeface="Gotham"/>
              </a:rPr>
              <a:t>Interviewers should consider the following approaches when obtaining an account:</a:t>
            </a:r>
          </a:p>
          <a:p>
            <a:pPr algn="l">
              <a:buFont typeface="Arial" panose="020B0604020202020204" pitchFamily="34" charset="0"/>
              <a:buChar char="•"/>
            </a:pPr>
            <a:r>
              <a:rPr lang="en-GB" b="0" i="0" dirty="0">
                <a:solidFill>
                  <a:srgbClr val="000000"/>
                </a:solidFill>
                <a:effectLst/>
                <a:latin typeface="Gotham"/>
              </a:rPr>
              <a:t>allow the suspect the opportunity to establish their position</a:t>
            </a:r>
          </a:p>
          <a:p>
            <a:pPr algn="l">
              <a:buFont typeface="Arial" panose="020B0604020202020204" pitchFamily="34" charset="0"/>
              <a:buChar char="•"/>
            </a:pPr>
            <a:r>
              <a:rPr lang="en-GB" b="0" i="0" dirty="0">
                <a:solidFill>
                  <a:srgbClr val="000000"/>
                </a:solidFill>
                <a:effectLst/>
                <a:latin typeface="Gotham"/>
              </a:rPr>
              <a:t>define time parameters if relevant</a:t>
            </a:r>
          </a:p>
          <a:p>
            <a:pPr algn="l">
              <a:buFont typeface="Arial" panose="020B0604020202020204" pitchFamily="34" charset="0"/>
              <a:buChar char="•"/>
            </a:pPr>
            <a:r>
              <a:rPr lang="en-GB" b="0" i="0" dirty="0">
                <a:solidFill>
                  <a:srgbClr val="000000"/>
                </a:solidFill>
                <a:effectLst/>
                <a:latin typeface="Gotham"/>
              </a:rPr>
              <a:t>the use of open questions, for example, ‘Tell me about your movements from leaving home yesterday morning and returning home yesterday evening’</a:t>
            </a:r>
          </a:p>
          <a:p>
            <a:pPr algn="l">
              <a:buFont typeface="Arial" panose="020B0604020202020204" pitchFamily="34" charset="0"/>
              <a:buChar char="•"/>
            </a:pPr>
            <a:r>
              <a:rPr lang="en-GB" b="0" i="0" dirty="0">
                <a:solidFill>
                  <a:srgbClr val="000000"/>
                </a:solidFill>
                <a:effectLst/>
                <a:latin typeface="Gotham"/>
              </a:rPr>
              <a:t>if the suspect avoids the question or does not answer, persist with questions worded to give an extended response</a:t>
            </a:r>
          </a:p>
          <a:p>
            <a:pPr algn="l">
              <a:buFont typeface="Arial" panose="020B0604020202020204" pitchFamily="34" charset="0"/>
              <a:buChar char="•"/>
            </a:pPr>
            <a:r>
              <a:rPr lang="en-GB" b="0" i="0" dirty="0">
                <a:solidFill>
                  <a:srgbClr val="000000"/>
                </a:solidFill>
                <a:effectLst/>
                <a:latin typeface="Gotham"/>
              </a:rPr>
              <a:t>if the suspect replies with their own concerns initially, the investigator should briefly respond and have another open question ready</a:t>
            </a:r>
          </a:p>
          <a:p>
            <a:pPr algn="l">
              <a:buFont typeface="Arial" panose="020B0604020202020204" pitchFamily="34" charset="0"/>
              <a:buChar char="•"/>
            </a:pPr>
            <a:r>
              <a:rPr lang="en-GB" b="0" i="0" dirty="0">
                <a:solidFill>
                  <a:srgbClr val="000000"/>
                </a:solidFill>
                <a:effectLst/>
                <a:latin typeface="Gotham"/>
              </a:rPr>
              <a:t>if the suspect denies knowledge of the incident, the interviewer should ask about the suspect’s movements at the relevant time</a:t>
            </a:r>
          </a:p>
          <a:p>
            <a:pPr algn="l">
              <a:buFont typeface="Arial" panose="020B0604020202020204" pitchFamily="34" charset="0"/>
              <a:buChar char="•"/>
            </a:pPr>
            <a:r>
              <a:rPr lang="en-GB" b="0" i="0" dirty="0">
                <a:solidFill>
                  <a:srgbClr val="000000"/>
                </a:solidFill>
                <a:effectLst/>
                <a:latin typeface="Gotham"/>
              </a:rPr>
              <a:t>avoid interrupting the suspect while they are giving their account (interruptions may cause repercussions later and could result in miscarriage of justice, they may also inhibit the flow of information)</a:t>
            </a:r>
          </a:p>
          <a:p>
            <a:pPr algn="l">
              <a:buFont typeface="Arial" panose="020B0604020202020204" pitchFamily="34" charset="0"/>
              <a:buChar char="•"/>
            </a:pPr>
            <a:r>
              <a:rPr lang="en-GB" b="0" i="0" dirty="0">
                <a:solidFill>
                  <a:srgbClr val="000000"/>
                </a:solidFill>
                <a:effectLst/>
                <a:latin typeface="Gotham"/>
              </a:rPr>
              <a:t>accurate note-taking to assist in summarising the suspect’s account</a:t>
            </a:r>
          </a:p>
          <a:p>
            <a:pPr algn="l">
              <a:buFont typeface="Arial" panose="020B0604020202020204" pitchFamily="34" charset="0"/>
              <a:buChar char="•"/>
            </a:pPr>
            <a:r>
              <a:rPr lang="en-GB" b="0" i="0" dirty="0">
                <a:solidFill>
                  <a:srgbClr val="000000"/>
                </a:solidFill>
                <a:effectLst/>
                <a:latin typeface="Gotham"/>
              </a:rPr>
              <a:t>summarising</a:t>
            </a:r>
          </a:p>
          <a:p>
            <a:pPr algn="l">
              <a:buFont typeface="Arial" panose="020B0604020202020204" pitchFamily="34" charset="0"/>
              <a:buChar char="•"/>
            </a:pPr>
            <a:r>
              <a:rPr lang="en-GB" b="0" i="0" dirty="0">
                <a:solidFill>
                  <a:srgbClr val="000000"/>
                </a:solidFill>
                <a:effectLst/>
                <a:latin typeface="Gotham"/>
              </a:rPr>
              <a:t>identifying topics for probing and using appropriate questions to expand the account, for example, ‘What time did you leave the house?’, ‘Tell me about your journey to the club’</a:t>
            </a:r>
          </a:p>
          <a:p>
            <a:pPr algn="l">
              <a:buFont typeface="Arial" panose="020B0604020202020204" pitchFamily="34" charset="0"/>
              <a:buChar char="•"/>
            </a:pPr>
            <a:r>
              <a:rPr lang="en-GB" b="0" i="0" dirty="0">
                <a:solidFill>
                  <a:srgbClr val="000000"/>
                </a:solidFill>
                <a:effectLst/>
                <a:latin typeface="Gotham"/>
              </a:rPr>
              <a:t>select objectives for further probing using what, why, where, when, who, how, tell, explain and describe</a:t>
            </a:r>
          </a:p>
          <a:p>
            <a:pPr algn="l">
              <a:buFont typeface="Arial" panose="020B0604020202020204" pitchFamily="34" charset="0"/>
              <a:buChar char="•"/>
            </a:pPr>
            <a:r>
              <a:rPr lang="en-GB" b="0" i="0" dirty="0">
                <a:solidFill>
                  <a:srgbClr val="000000"/>
                </a:solidFill>
                <a:effectLst/>
                <a:latin typeface="Gotham"/>
              </a:rPr>
              <a:t>after the interviewer has probed all of the objectives relating to the suspect’s account, the lead interviewer should ask the second interviewer if there are any matters they wish to clarify</a:t>
            </a:r>
          </a:p>
          <a:p>
            <a:pPr algn="l"/>
            <a:r>
              <a:rPr lang="en-GB" b="1" i="0" dirty="0">
                <a:solidFill>
                  <a:srgbClr val="2E2C70"/>
                </a:solidFill>
                <a:effectLst/>
                <a:latin typeface="Gotham"/>
              </a:rPr>
              <a:t>Challenging accounts</a:t>
            </a:r>
          </a:p>
          <a:p>
            <a:pPr algn="l"/>
            <a:r>
              <a:rPr lang="en-GB" b="0" i="0" dirty="0">
                <a:solidFill>
                  <a:srgbClr val="000000"/>
                </a:solidFill>
                <a:effectLst/>
                <a:latin typeface="Gotham"/>
              </a:rPr>
              <a:t>When challenging false accounts or inconsistencies in a suspect’s account, the interviewer should not use a raised voice or inflammatory language as this can lead to a breakdown in rapport.</a:t>
            </a:r>
          </a:p>
          <a:p>
            <a:pPr algn="l"/>
            <a:r>
              <a:rPr lang="en-GB" b="0" i="0" dirty="0">
                <a:solidFill>
                  <a:srgbClr val="000000"/>
                </a:solidFill>
                <a:effectLst/>
                <a:latin typeface="Gotham"/>
              </a:rPr>
              <a:t>Each false account should be treated as a separate objective. The interviewer should use questioning to probe and summarise.</a:t>
            </a:r>
          </a:p>
          <a:p>
            <a:pPr algn="l"/>
            <a:r>
              <a:rPr lang="en-GB" b="1" i="0" dirty="0">
                <a:solidFill>
                  <a:srgbClr val="2E2C70"/>
                </a:solidFill>
                <a:effectLst/>
                <a:latin typeface="Gotham"/>
              </a:rPr>
              <a:t>Voluntary attendance/voluntary interview</a:t>
            </a:r>
          </a:p>
          <a:p>
            <a:pPr algn="l"/>
            <a:r>
              <a:rPr lang="en-GB" b="0" i="0" dirty="0">
                <a:solidFill>
                  <a:srgbClr val="000000"/>
                </a:solidFill>
                <a:effectLst/>
                <a:latin typeface="Gotham"/>
              </a:rPr>
              <a:t>Voluntary attendance (VA) or a voluntary interview can be used to interview a suspect who is not under arrest for the commission of a criminal offence. VA can be used for adults and young people. It applies to interviews conducted at or away from police buildings.</a:t>
            </a:r>
          </a:p>
          <a:p>
            <a:pPr algn="l"/>
            <a:r>
              <a:rPr lang="en-GB" b="0" i="0" dirty="0">
                <a:solidFill>
                  <a:srgbClr val="000000"/>
                </a:solidFill>
                <a:effectLst/>
                <a:latin typeface="Gotham"/>
              </a:rPr>
              <a:t>A voluntary interview is a method of dealing with suspects without arresting them. It provides convenience and flexibility for both suspects and interviewers, but can present additional risks which need to be managed appropriately.</a:t>
            </a:r>
          </a:p>
          <a:p>
            <a:pPr algn="l"/>
            <a:r>
              <a:rPr lang="en-GB" b="0" i="0" dirty="0">
                <a:solidFill>
                  <a:srgbClr val="000000"/>
                </a:solidFill>
                <a:effectLst/>
                <a:latin typeface="Gotham"/>
              </a:rPr>
              <a:t>Section 29 PACE provides that where a person voluntarily attends a police station or other place without having been arrested, for the purposes of assisting with an investigation, he shall be:</a:t>
            </a:r>
          </a:p>
          <a:p>
            <a:pPr algn="l">
              <a:buFont typeface="Arial" panose="020B0604020202020204" pitchFamily="34" charset="0"/>
              <a:buChar char="•"/>
            </a:pPr>
            <a:r>
              <a:rPr lang="en-GB" b="0" i="0" dirty="0">
                <a:solidFill>
                  <a:srgbClr val="000000"/>
                </a:solidFill>
                <a:effectLst/>
                <a:latin typeface="Gotham"/>
              </a:rPr>
              <a:t>entitled to leave at will unless he is placed under arrest</a:t>
            </a:r>
          </a:p>
          <a:p>
            <a:pPr algn="l">
              <a:buFont typeface="Arial" panose="020B0604020202020204" pitchFamily="34" charset="0"/>
              <a:buChar char="•"/>
            </a:pPr>
            <a:r>
              <a:rPr lang="en-GB" b="0" i="0" dirty="0">
                <a:solidFill>
                  <a:srgbClr val="000000"/>
                </a:solidFill>
                <a:effectLst/>
                <a:latin typeface="Gotham"/>
              </a:rPr>
              <a:t>informed at once that he is under arrest if a decision is taken by a constable to prevent him from leaving at will</a:t>
            </a:r>
          </a:p>
          <a:p>
            <a:pPr algn="l"/>
            <a:r>
              <a:rPr lang="en-GB" b="0" i="0" dirty="0">
                <a:solidFill>
                  <a:srgbClr val="000000"/>
                </a:solidFill>
                <a:effectLst/>
                <a:latin typeface="Gotham"/>
              </a:rPr>
              <a:t>A voluntary interview is a formal interview to gather material about an allegation of crime and as such may have significant consequences for the suspect. Where there are grounds to suspect a person of an offence they must be cautioned if either their answers or silence could be given in evidence. A suspect in a VA interview has the same rights and entitlements as they would have in an interview conducted in police detention under arrest, the difference is that the suspect in a VA interview has the right to leave. The suspect must also be advised of the additional rights, entitlements and safeguards set out in para 3.21A </a:t>
            </a:r>
            <a:r>
              <a:rPr lang="en-GB" b="1" i="0" u="sng" dirty="0">
                <a:solidFill>
                  <a:srgbClr val="2E2C70"/>
                </a:solidFill>
                <a:effectLst/>
                <a:latin typeface="Gotham"/>
                <a:hlinkClick r:id="rId18"/>
              </a:rPr>
              <a:t>PACE Code C(opens an external website in the same tab)</a:t>
            </a:r>
            <a:r>
              <a:rPr lang="en-GB" b="0" i="0" dirty="0">
                <a:solidFill>
                  <a:srgbClr val="000000"/>
                </a:solidFill>
                <a:effectLst/>
                <a:latin typeface="Gotham"/>
              </a:rPr>
              <a:t> that apply to voluntary interviews.</a:t>
            </a:r>
          </a:p>
          <a:p>
            <a:pPr algn="l"/>
            <a:r>
              <a:rPr lang="en-GB" b="0" i="0" dirty="0">
                <a:solidFill>
                  <a:srgbClr val="000000"/>
                </a:solidFill>
                <a:effectLst/>
                <a:latin typeface="Gotham"/>
              </a:rPr>
              <a:t>When conducting a voluntary interview, the interviewing officer should plan and conduct the interview in the same way as they would an interview under arrest.</a:t>
            </a:r>
          </a:p>
          <a:p>
            <a:pPr algn="l"/>
            <a:r>
              <a:rPr lang="en-GB" b="0" i="0" dirty="0">
                <a:solidFill>
                  <a:srgbClr val="000000"/>
                </a:solidFill>
                <a:effectLst/>
                <a:latin typeface="Gotham"/>
              </a:rPr>
              <a:t>They must:</a:t>
            </a:r>
          </a:p>
          <a:p>
            <a:pPr algn="l">
              <a:buFont typeface="Arial" panose="020B0604020202020204" pitchFamily="34" charset="0"/>
              <a:buChar char="•"/>
            </a:pPr>
            <a:r>
              <a:rPr lang="en-GB" b="0" i="0" dirty="0">
                <a:solidFill>
                  <a:srgbClr val="000000"/>
                </a:solidFill>
                <a:effectLst/>
                <a:latin typeface="Gotham"/>
              </a:rPr>
              <a:t>assess the suspect’s needs and capabilities</a:t>
            </a:r>
          </a:p>
          <a:p>
            <a:pPr algn="l">
              <a:buFont typeface="Arial" panose="020B0604020202020204" pitchFamily="34" charset="0"/>
              <a:buChar char="•"/>
            </a:pPr>
            <a:r>
              <a:rPr lang="en-GB" b="0" i="0" dirty="0">
                <a:solidFill>
                  <a:srgbClr val="000000"/>
                </a:solidFill>
                <a:effectLst/>
                <a:latin typeface="Gotham"/>
              </a:rPr>
              <a:t>determine fitness for interview and need for an appropriate adult</a:t>
            </a:r>
          </a:p>
          <a:p>
            <a:pPr algn="l">
              <a:buFont typeface="Arial" panose="020B0604020202020204" pitchFamily="34" charset="0"/>
              <a:buChar char="•"/>
            </a:pPr>
            <a:r>
              <a:rPr lang="en-GB" b="0" i="0" dirty="0">
                <a:solidFill>
                  <a:srgbClr val="000000"/>
                </a:solidFill>
                <a:effectLst/>
                <a:latin typeface="Gotham"/>
              </a:rPr>
              <a:t>offer legal advice at the earliest opportunity – suspects in a voluntary interview have the right to free legal advice</a:t>
            </a:r>
          </a:p>
          <a:p>
            <a:pPr algn="l">
              <a:buFont typeface="Arial" panose="020B0604020202020204" pitchFamily="34" charset="0"/>
              <a:buChar char="•"/>
            </a:pPr>
            <a:r>
              <a:rPr lang="en-GB" b="0" i="0" dirty="0">
                <a:solidFill>
                  <a:srgbClr val="000000"/>
                </a:solidFill>
                <a:effectLst/>
                <a:latin typeface="Gotham"/>
              </a:rPr>
              <a:t>inform the suspect that the purpose of the voluntary interview is to question them to obtain evidence about their involvement or suspected involvement in an offence</a:t>
            </a:r>
          </a:p>
          <a:p>
            <a:pPr algn="l">
              <a:buFont typeface="Arial" panose="020B0604020202020204" pitchFamily="34" charset="0"/>
              <a:buChar char="•"/>
            </a:pPr>
            <a:r>
              <a:rPr lang="en-GB" b="0" i="0" dirty="0">
                <a:solidFill>
                  <a:srgbClr val="000000"/>
                </a:solidFill>
                <a:effectLst/>
                <a:latin typeface="Gotham"/>
              </a:rPr>
              <a:t>inform the suspect about their right to information about the offence to enable them to understand the nature of the offence and why they are a suspect.</a:t>
            </a:r>
          </a:p>
          <a:p>
            <a:pPr algn="l">
              <a:buFont typeface="Arial" panose="020B0604020202020204" pitchFamily="34" charset="0"/>
              <a:buChar char="•"/>
            </a:pPr>
            <a:r>
              <a:rPr lang="en-GB" b="0" i="0" dirty="0">
                <a:solidFill>
                  <a:srgbClr val="000000"/>
                </a:solidFill>
                <a:effectLst/>
                <a:latin typeface="Gotham"/>
              </a:rPr>
              <a:t>make clear to the suspect the significance of the interview, consider their reaction, comprehension and any associated risks</a:t>
            </a:r>
          </a:p>
          <a:p>
            <a:pPr algn="l">
              <a:buFont typeface="Arial" panose="020B0604020202020204" pitchFamily="34" charset="0"/>
              <a:buChar char="•"/>
            </a:pPr>
            <a:r>
              <a:rPr lang="en-GB" b="0" i="0" dirty="0">
                <a:solidFill>
                  <a:srgbClr val="000000"/>
                </a:solidFill>
                <a:effectLst/>
                <a:latin typeface="Gotham"/>
              </a:rPr>
              <a:t>record the interview in accordance with </a:t>
            </a:r>
            <a:r>
              <a:rPr lang="en-GB" b="1" i="0" u="sng" dirty="0">
                <a:solidFill>
                  <a:srgbClr val="2E2C70"/>
                </a:solidFill>
                <a:effectLst/>
                <a:latin typeface="Gotham"/>
                <a:hlinkClick r:id="rId18"/>
              </a:rPr>
              <a:t>PACE Code E(opens an external website in the same tab)</a:t>
            </a:r>
            <a:r>
              <a:rPr lang="en-GB" b="0" i="0" dirty="0">
                <a:solidFill>
                  <a:srgbClr val="000000"/>
                </a:solidFill>
                <a:effectLst/>
                <a:latin typeface="Gotham"/>
              </a:rPr>
              <a:t>. Note: body worn video can now be used to record a suspect interview conducted outside of police custody</a:t>
            </a:r>
          </a:p>
          <a:p>
            <a:pPr algn="l">
              <a:buFont typeface="Arial" panose="020B0604020202020204" pitchFamily="34" charset="0"/>
              <a:buChar char="•"/>
            </a:pPr>
            <a:r>
              <a:rPr lang="en-GB" b="0" i="0" dirty="0">
                <a:solidFill>
                  <a:srgbClr val="000000"/>
                </a:solidFill>
                <a:effectLst/>
                <a:latin typeface="Gotham"/>
              </a:rPr>
              <a:t>record confirmation that the suspect has agreed to the interview proceeding as required by </a:t>
            </a:r>
            <a:r>
              <a:rPr lang="en-GB" b="1" i="0" u="sng" dirty="0">
                <a:solidFill>
                  <a:srgbClr val="2E2C70"/>
                </a:solidFill>
                <a:effectLst/>
                <a:latin typeface="Gotham"/>
                <a:hlinkClick r:id="rId18"/>
              </a:rPr>
              <a:t>PACE Code C 3.22A(opens an external website in the same tab)</a:t>
            </a:r>
            <a:endParaRPr lang="en-GB" b="0" i="0" dirty="0">
              <a:solidFill>
                <a:srgbClr val="000000"/>
              </a:solidFill>
              <a:effectLst/>
              <a:latin typeface="Gotham"/>
            </a:endParaRPr>
          </a:p>
          <a:p>
            <a:pPr algn="l"/>
            <a:r>
              <a:rPr lang="en-GB" b="0" i="0" dirty="0">
                <a:solidFill>
                  <a:srgbClr val="000000"/>
                </a:solidFill>
                <a:effectLst/>
                <a:latin typeface="Gotham"/>
              </a:rPr>
              <a:t>Note: Fingerprints and DNA should not be taken at a voluntary interview. Fingerprints and DNA can be taken following arrest or charge in accordance with PACE. </a:t>
            </a:r>
            <a:r>
              <a:rPr lang="en-GB" b="1" i="0" u="sng" dirty="0">
                <a:solidFill>
                  <a:srgbClr val="2E2C70"/>
                </a:solidFill>
                <a:effectLst/>
                <a:latin typeface="Gotham"/>
                <a:hlinkClick r:id="rId18"/>
              </a:rPr>
              <a:t>PACE Code D(opens an external website in the same tab)</a:t>
            </a:r>
            <a:r>
              <a:rPr lang="en-GB" b="0" i="0" dirty="0">
                <a:solidFill>
                  <a:srgbClr val="000000"/>
                </a:solidFill>
                <a:effectLst/>
                <a:latin typeface="Gotham"/>
              </a:rPr>
              <a:t> para 5.19 does permit the taking of photos of suspects voluntarily at a police station. But these can only be taken with consent, force cannot be used to obtain images and the resultant photo’s must be destroyed unless the suspect is charged, prosecuted or cautioned for a recordable offence, or gives informed written consent for the photograph to be retained.</a:t>
            </a:r>
          </a:p>
          <a:p>
            <a:pPr algn="l"/>
            <a:r>
              <a:rPr lang="en-GB" b="0" i="0" dirty="0">
                <a:solidFill>
                  <a:srgbClr val="000000"/>
                </a:solidFill>
                <a:effectLst/>
                <a:latin typeface="Gotham"/>
              </a:rPr>
              <a:t>As with all police interventions, voluntary interviews should explore the opportunity to address and mitigate apparent risks and/or explore opportunities to prevent further offending, examples include referral to Liaison and Diversion schemes, Common Law Police Disclosure, foreign national offender checks, and post interview risk assessment.</a:t>
            </a:r>
          </a:p>
          <a:p>
            <a:pPr algn="l"/>
            <a:r>
              <a:rPr lang="en-GB" b="0" i="0" dirty="0">
                <a:solidFill>
                  <a:srgbClr val="000000"/>
                </a:solidFill>
                <a:effectLst/>
                <a:latin typeface="Gotham"/>
              </a:rPr>
              <a:t>See </a:t>
            </a:r>
            <a:r>
              <a:rPr lang="en-GB" b="1" i="0" u="sng" dirty="0">
                <a:solidFill>
                  <a:srgbClr val="2E2C70"/>
                </a:solidFill>
                <a:effectLst/>
                <a:latin typeface="Gotham"/>
                <a:hlinkClick r:id="rId26" tooltip="NPCC Guidance"/>
              </a:rPr>
              <a:t>NPCC voluntary interview guidance</a:t>
            </a:r>
            <a:r>
              <a:rPr lang="en-GB" b="0" i="0" dirty="0">
                <a:solidFill>
                  <a:srgbClr val="000000"/>
                </a:solidFill>
                <a:effectLst/>
                <a:latin typeface="Gotham"/>
              </a:rPr>
              <a:t>.</a:t>
            </a:r>
          </a:p>
          <a:p>
            <a:pPr algn="l"/>
            <a:r>
              <a:rPr lang="en-GB" b="1" i="0" dirty="0">
                <a:solidFill>
                  <a:srgbClr val="2E2C70"/>
                </a:solidFill>
                <a:effectLst/>
                <a:latin typeface="Gotham"/>
              </a:rPr>
              <a:t>Recording the Interview</a:t>
            </a:r>
          </a:p>
          <a:p>
            <a:pPr algn="l"/>
            <a:r>
              <a:rPr lang="en-GB" b="1" i="0" u="sng" dirty="0">
                <a:solidFill>
                  <a:srgbClr val="2E2C70"/>
                </a:solidFill>
                <a:effectLst/>
                <a:latin typeface="Gotham"/>
                <a:hlinkClick r:id="rId18"/>
              </a:rPr>
              <a:t>Code E(opens an external website in the same tab)</a:t>
            </a:r>
            <a:r>
              <a:rPr lang="en-GB" b="0" i="0" dirty="0">
                <a:solidFill>
                  <a:srgbClr val="000000"/>
                </a:solidFill>
                <a:effectLst/>
                <a:latin typeface="Gotham"/>
              </a:rPr>
              <a:t> paragraphs 2.1 and 2.3 were amended (in 2018) to ensure that interviews (as defined by </a:t>
            </a:r>
            <a:r>
              <a:rPr lang="en-GB" b="1" i="0" u="sng" dirty="0">
                <a:solidFill>
                  <a:srgbClr val="2E2C70"/>
                </a:solidFill>
                <a:effectLst/>
                <a:latin typeface="Gotham"/>
                <a:hlinkClick r:id="rId18"/>
              </a:rPr>
              <a:t>PACE Code C11.1A(opens an external website in the same tab)</a:t>
            </a:r>
            <a:r>
              <a:rPr lang="en-GB" b="0" i="0" dirty="0">
                <a:solidFill>
                  <a:srgbClr val="000000"/>
                </a:solidFill>
                <a:effectLst/>
                <a:latin typeface="Gotham"/>
              </a:rPr>
              <a:t>) are recorded in writing (</a:t>
            </a:r>
            <a:r>
              <a:rPr lang="en-GB" b="1" i="0" u="sng" dirty="0">
                <a:solidFill>
                  <a:srgbClr val="2E2C70"/>
                </a:solidFill>
                <a:effectLst/>
                <a:latin typeface="Gotham"/>
                <a:hlinkClick r:id="rId18"/>
              </a:rPr>
              <a:t>Code C 11.7 – 11.11(opens an external website in the same tab)</a:t>
            </a:r>
            <a:r>
              <a:rPr lang="en-GB" b="0" i="0" dirty="0">
                <a:solidFill>
                  <a:srgbClr val="000000"/>
                </a:solidFill>
                <a:effectLst/>
                <a:latin typeface="Gotham"/>
              </a:rPr>
              <a:t>) only when they cannot be conducted and recorded in accordance with </a:t>
            </a:r>
            <a:r>
              <a:rPr lang="en-GB" b="1" i="0" u="sng" dirty="0">
                <a:solidFill>
                  <a:srgbClr val="2E2C70"/>
                </a:solidFill>
                <a:effectLst/>
                <a:latin typeface="Gotham"/>
                <a:hlinkClick r:id="rId18"/>
              </a:rPr>
              <a:t>Code E(opens an external website in the same tab)</a:t>
            </a:r>
            <a:r>
              <a:rPr lang="en-GB" b="0" i="0" dirty="0">
                <a:solidFill>
                  <a:srgbClr val="000000"/>
                </a:solidFill>
                <a:effectLst/>
                <a:latin typeface="Gotham"/>
              </a:rPr>
              <a:t> or </a:t>
            </a:r>
            <a:r>
              <a:rPr lang="en-GB" b="1" i="0" u="sng" dirty="0">
                <a:solidFill>
                  <a:srgbClr val="2E2C70"/>
                </a:solidFill>
                <a:effectLst/>
                <a:latin typeface="Gotham"/>
                <a:hlinkClick r:id="rId18"/>
              </a:rPr>
              <a:t>Code F(opens an external website in the same tab)</a:t>
            </a:r>
            <a:r>
              <a:rPr lang="en-GB" b="0" i="0" dirty="0">
                <a:solidFill>
                  <a:srgbClr val="000000"/>
                </a:solidFill>
                <a:effectLst/>
                <a:latin typeface="Gotham"/>
              </a:rPr>
              <a:t> using an authorised recording device as described in </a:t>
            </a:r>
            <a:r>
              <a:rPr lang="en-GB" b="1" i="0" u="sng" dirty="0">
                <a:solidFill>
                  <a:srgbClr val="2E2C70"/>
                </a:solidFill>
                <a:effectLst/>
                <a:latin typeface="Gotham"/>
                <a:hlinkClick r:id="rId18"/>
              </a:rPr>
              <a:t>Code E(opens an external website in the same tab)</a:t>
            </a:r>
            <a:r>
              <a:rPr lang="en-GB" b="0" i="0" dirty="0">
                <a:solidFill>
                  <a:srgbClr val="000000"/>
                </a:solidFill>
                <a:effectLst/>
                <a:latin typeface="Gotham"/>
              </a:rPr>
              <a:t> paragraph 1.6(a).</a:t>
            </a:r>
          </a:p>
          <a:p>
            <a:pPr algn="l"/>
            <a:r>
              <a:rPr lang="en-GB" b="0" i="0" dirty="0">
                <a:solidFill>
                  <a:srgbClr val="000000"/>
                </a:solidFill>
                <a:effectLst/>
                <a:latin typeface="Gotham"/>
              </a:rPr>
              <a:t>The Codes of Practice provisions relating to the audio recording of interviews apply to any interview regardless of location, this includes the roadside. To be clear, the safeguards in </a:t>
            </a:r>
            <a:r>
              <a:rPr lang="en-GB" b="1" i="0" u="sng" dirty="0">
                <a:solidFill>
                  <a:srgbClr val="2E2C70"/>
                </a:solidFill>
                <a:effectLst/>
                <a:latin typeface="Gotham"/>
                <a:hlinkClick r:id="rId18"/>
              </a:rPr>
              <a:t>Code C para. 3.21 to 3.22A(opens an external website in the same tab)</a:t>
            </a:r>
            <a:r>
              <a:rPr lang="en-GB" b="0" i="0" dirty="0">
                <a:solidFill>
                  <a:srgbClr val="000000"/>
                </a:solidFill>
                <a:effectLst/>
                <a:latin typeface="Gotham"/>
              </a:rPr>
              <a:t> apply to all voluntary interviews, irrespective of the offence.</a:t>
            </a:r>
          </a:p>
          <a:p>
            <a:pPr algn="l"/>
            <a:r>
              <a:rPr lang="en-GB" b="1" i="0" u="sng" dirty="0">
                <a:solidFill>
                  <a:srgbClr val="2E2C70"/>
                </a:solidFill>
                <a:effectLst/>
                <a:latin typeface="Gotham"/>
                <a:hlinkClick r:id="rId18"/>
              </a:rPr>
              <a:t>Code E(opens an external website in the same tab)</a:t>
            </a:r>
            <a:r>
              <a:rPr lang="en-GB" b="0" i="0" dirty="0">
                <a:solidFill>
                  <a:srgbClr val="000000"/>
                </a:solidFill>
                <a:effectLst/>
                <a:latin typeface="Gotham"/>
              </a:rPr>
              <a:t> paragraph 2.3 provides an exemption which allows a written interview record to be made in place of an audio/visual recording, in certain situations. There is no statutory requirement for voluntary interviews to be visually recorded (they should be audio recorded unless one of the reasons in Code E applies). </a:t>
            </a:r>
            <a:r>
              <a:rPr lang="en-GB" b="1" i="0" u="sng" dirty="0">
                <a:solidFill>
                  <a:srgbClr val="2E2C70"/>
                </a:solidFill>
                <a:effectLst/>
                <a:latin typeface="Gotham"/>
                <a:hlinkClick r:id="rId18"/>
              </a:rPr>
              <a:t>Code F(opens an external website in the same tab)</a:t>
            </a:r>
            <a:r>
              <a:rPr lang="en-GB" b="0" i="0" dirty="0">
                <a:solidFill>
                  <a:srgbClr val="000000"/>
                </a:solidFill>
                <a:effectLst/>
                <a:latin typeface="Gotham"/>
              </a:rPr>
              <a:t> sets out examples when a visual recording should be made.</a:t>
            </a:r>
          </a:p>
          <a:p>
            <a:pPr algn="l"/>
            <a:r>
              <a:rPr lang="en-GB" b="0" i="0" dirty="0">
                <a:solidFill>
                  <a:srgbClr val="000000"/>
                </a:solidFill>
                <a:effectLst/>
                <a:latin typeface="Gotham"/>
              </a:rPr>
              <a:t>Note: Simply telling a person what they have done and pointing out an offence without asking any questions about their involvement in the offence, alone, is not an interview. </a:t>
            </a:r>
            <a:r>
              <a:rPr lang="en-GB" b="1" i="0" u="sng" dirty="0">
                <a:solidFill>
                  <a:srgbClr val="2E2C70"/>
                </a:solidFill>
                <a:effectLst/>
                <a:latin typeface="Gotham"/>
                <a:hlinkClick r:id="rId18"/>
              </a:rPr>
              <a:t>Para 11.1A PACE Code C(opens an external website in the same tab)</a:t>
            </a:r>
            <a:r>
              <a:rPr lang="en-GB" b="0" i="0" dirty="0">
                <a:solidFill>
                  <a:srgbClr val="000000"/>
                </a:solidFill>
                <a:effectLst/>
                <a:latin typeface="Gotham"/>
              </a:rPr>
              <a:t> defines an interview as ‘the questioning of a person regarding their involvement or suspected involvement in a criminal offence or offences which must be carried out under caution’. The provision of factual information does not constitute an interview, provided that no comments are invited nor any specific questions asked.</a:t>
            </a:r>
          </a:p>
          <a:p>
            <a:r>
              <a:rPr lang="en-GB" b="0" dirty="0">
                <a:effectLst/>
              </a:rPr>
              <a:t>The suspect has the right to have a solicitor present during the interview. Juveniles and vulnerable suspects are entitled to have an appropriate adult present. There is also a requirement to determine whether the suspect requires an interpreter.</a:t>
            </a:r>
          </a:p>
          <a:p>
            <a:r>
              <a:rPr lang="en-GB" b="0" dirty="0">
                <a:effectLst/>
              </a:rPr>
              <a:t>No-one else should be present as they may be potential witnesses, and would become a witness to the interview. They may try to interfere with the process and, perhaps, seek to guide or add to answers given by the suspect.</a:t>
            </a:r>
          </a:p>
          <a:p>
            <a:pPr algn="l"/>
            <a:r>
              <a:rPr lang="en-GB" b="1" i="0" dirty="0">
                <a:solidFill>
                  <a:srgbClr val="2E2C70"/>
                </a:solidFill>
                <a:effectLst/>
                <a:latin typeface="Gotham"/>
              </a:rPr>
              <a:t>Interviews conducted away from police premises</a:t>
            </a:r>
          </a:p>
          <a:p>
            <a:pPr algn="l"/>
            <a:r>
              <a:rPr lang="en-GB" b="0" i="0" dirty="0">
                <a:solidFill>
                  <a:srgbClr val="000000"/>
                </a:solidFill>
                <a:effectLst/>
                <a:latin typeface="Gotham"/>
              </a:rPr>
              <a:t>Interviews can take place in non-police premises.</a:t>
            </a:r>
          </a:p>
          <a:p>
            <a:pPr algn="l"/>
            <a:r>
              <a:rPr lang="en-GB" b="0" i="0" dirty="0">
                <a:solidFill>
                  <a:srgbClr val="000000"/>
                </a:solidFill>
                <a:effectLst/>
                <a:latin typeface="Gotham"/>
              </a:rPr>
              <a:t>However, officers should consider whether an interview of this kind is appropriate in the circumstances, based on the offence in question, the suspect’s demeanour, the location proposed for the interview and the amount of notice that can be given.</a:t>
            </a:r>
          </a:p>
          <a:p>
            <a:pPr algn="l"/>
            <a:r>
              <a:rPr lang="en-GB" b="0" i="0" dirty="0">
                <a:solidFill>
                  <a:srgbClr val="000000"/>
                </a:solidFill>
                <a:effectLst/>
                <a:latin typeface="Gotham"/>
              </a:rPr>
              <a:t>The interviewing officer should consider the implications of any third parties present.</a:t>
            </a:r>
          </a:p>
          <a:p>
            <a:pPr algn="l"/>
            <a:r>
              <a:rPr lang="en-GB" b="0" i="0" dirty="0">
                <a:solidFill>
                  <a:srgbClr val="000000"/>
                </a:solidFill>
                <a:effectLst/>
                <a:latin typeface="Gotham"/>
              </a:rPr>
              <a:t>The venue should be private and secure to avoid interruptions.</a:t>
            </a:r>
          </a:p>
          <a:p>
            <a:pPr algn="l"/>
            <a:r>
              <a:rPr lang="en-GB" b="1" i="0" dirty="0">
                <a:solidFill>
                  <a:srgbClr val="2E2C70"/>
                </a:solidFill>
                <a:effectLst/>
                <a:latin typeface="Gotham"/>
              </a:rPr>
              <a:t>Interviews conducted at police premises</a:t>
            </a:r>
          </a:p>
          <a:p>
            <a:pPr algn="l"/>
            <a:r>
              <a:rPr lang="en-GB" b="0" i="0" dirty="0">
                <a:solidFill>
                  <a:srgbClr val="000000"/>
                </a:solidFill>
                <a:effectLst/>
                <a:latin typeface="Gotham"/>
              </a:rPr>
              <a:t>Interviews at police premises should, where possible, be away from the operational Custody Suite environment.</a:t>
            </a:r>
          </a:p>
          <a:p>
            <a:pPr algn="l"/>
            <a:r>
              <a:rPr lang="en-GB" b="0" i="0" dirty="0">
                <a:solidFill>
                  <a:srgbClr val="000000"/>
                </a:solidFill>
                <a:effectLst/>
                <a:latin typeface="Gotham"/>
              </a:rPr>
              <a:t>Custody Suite interview rooms can be used in exceptional circumstances. Custody staff must be consulted and updated in these circumstances.</a:t>
            </a:r>
          </a:p>
          <a:p>
            <a:pPr algn="l"/>
            <a:r>
              <a:rPr lang="en-GB" b="1" i="0" dirty="0">
                <a:solidFill>
                  <a:srgbClr val="2E2C70"/>
                </a:solidFill>
                <a:effectLst/>
                <a:latin typeface="Gotham"/>
              </a:rPr>
              <a:t>Legal issues</a:t>
            </a:r>
          </a:p>
          <a:p>
            <a:pPr algn="l"/>
            <a:r>
              <a:rPr lang="en-GB" b="0" i="0" dirty="0">
                <a:solidFill>
                  <a:srgbClr val="000000"/>
                </a:solidFill>
                <a:effectLst/>
                <a:latin typeface="Gotham"/>
              </a:rPr>
              <a:t>A person is innocent until proved guilty. It is the duty of the prosecution to prove their case against a person suspected of committing an offence.</a:t>
            </a:r>
          </a:p>
          <a:p>
            <a:pPr algn="l"/>
            <a:r>
              <a:rPr lang="en-GB" b="0" i="0" dirty="0">
                <a:solidFill>
                  <a:srgbClr val="000000"/>
                </a:solidFill>
                <a:effectLst/>
                <a:latin typeface="Gotham"/>
              </a:rPr>
              <a:t>A suspect is under no obligation to provide material to an investigator or prosecutor which is likely to be self-incriminating or which will assist the prosecution case.</a:t>
            </a:r>
          </a:p>
          <a:p>
            <a:pPr algn="l"/>
            <a:r>
              <a:rPr lang="en-GB" b="1" i="0" dirty="0">
                <a:solidFill>
                  <a:srgbClr val="2E2C70"/>
                </a:solidFill>
                <a:effectLst/>
                <a:latin typeface="Gotham"/>
              </a:rPr>
              <a:t>No comment interview</a:t>
            </a:r>
          </a:p>
          <a:p>
            <a:pPr algn="l"/>
            <a:r>
              <a:rPr lang="en-GB" b="1" i="0" u="sng" dirty="0">
                <a:solidFill>
                  <a:srgbClr val="2E2C70"/>
                </a:solidFill>
                <a:effectLst/>
                <a:latin typeface="Gotham"/>
                <a:hlinkClick r:id="rId27"/>
              </a:rPr>
              <a:t>Principle 7</a:t>
            </a:r>
            <a:r>
              <a:rPr lang="en-GB" b="0" i="0" dirty="0">
                <a:solidFill>
                  <a:srgbClr val="000000"/>
                </a:solidFill>
                <a:effectLst/>
                <a:latin typeface="Gotham"/>
              </a:rPr>
              <a:t> states that even when a suspect exercises their right to silence, investigators have a responsibility to put questions to them.</a:t>
            </a:r>
          </a:p>
          <a:p>
            <a:pPr algn="l"/>
            <a:r>
              <a:rPr lang="en-GB" b="0" i="0" dirty="0">
                <a:solidFill>
                  <a:srgbClr val="000000"/>
                </a:solidFill>
                <a:effectLst/>
                <a:latin typeface="Gotham"/>
              </a:rPr>
              <a:t>This can be difficult for officers who are not experienced in investigative interviewing.</a:t>
            </a:r>
          </a:p>
          <a:p>
            <a:pPr algn="l"/>
            <a:r>
              <a:rPr lang="en-GB" b="0" i="0" dirty="0">
                <a:solidFill>
                  <a:srgbClr val="000000"/>
                </a:solidFill>
                <a:effectLst/>
                <a:latin typeface="Gotham"/>
              </a:rPr>
              <a:t>Preparation is key to dealing with these situations. The interviewer should try not to be swayed by the no comment response. The practical problem is not so much whether to continue questioning when no responses are being given, but how to do in an effective and acceptable way.</a:t>
            </a:r>
          </a:p>
          <a:p>
            <a:pPr algn="l"/>
            <a:r>
              <a:rPr lang="en-GB" b="0" i="0" dirty="0">
                <a:solidFill>
                  <a:srgbClr val="000000"/>
                </a:solidFill>
                <a:effectLst/>
                <a:latin typeface="Gotham"/>
              </a:rPr>
              <a:t>The suspect must be given an opportunity to respond to all the relevant questions and be given enough time to decide if they would like to respond.</a:t>
            </a:r>
          </a:p>
          <a:p>
            <a:pPr algn="l"/>
            <a:r>
              <a:rPr lang="en-GB" b="0" i="0" dirty="0">
                <a:solidFill>
                  <a:srgbClr val="000000"/>
                </a:solidFill>
                <a:effectLst/>
                <a:latin typeface="Gotham"/>
              </a:rPr>
              <a:t>A no comment interview can be off-putting for even the most experienced interviewer. The most important point to remember is that the suspect must be given the opportunity to respond to any relevant information, therefore, all planned questions must be asked.</a:t>
            </a:r>
          </a:p>
          <a:p>
            <a:pPr algn="l"/>
            <a:r>
              <a:rPr lang="en-GB" b="0" i="0" dirty="0">
                <a:solidFill>
                  <a:srgbClr val="000000"/>
                </a:solidFill>
                <a:effectLst/>
                <a:latin typeface="Gotham"/>
              </a:rPr>
              <a:t>The interviewer should ask all the relevant questions as if the interviewee was responding. It is important that no gaps are left for the defence to fill at court. Failure to ask all the relevant questions in the first place may preclude inferences being drawn in court.</a:t>
            </a:r>
          </a:p>
          <a:p>
            <a:pPr algn="l"/>
            <a:r>
              <a:rPr lang="en-GB" b="0" i="0" dirty="0">
                <a:solidFill>
                  <a:srgbClr val="000000"/>
                </a:solidFill>
                <a:effectLst/>
                <a:latin typeface="Gotham"/>
              </a:rPr>
              <a:t>For further information see:</a:t>
            </a:r>
          </a:p>
          <a:p>
            <a:pPr algn="l">
              <a:buFont typeface="Arial" panose="020B0604020202020204" pitchFamily="34" charset="0"/>
              <a:buChar char="•"/>
            </a:pPr>
            <a:r>
              <a:rPr lang="en-GB" b="1" i="0" u="sng" dirty="0">
                <a:solidFill>
                  <a:srgbClr val="2E2C70"/>
                </a:solidFill>
                <a:effectLst/>
                <a:latin typeface="Gotham"/>
                <a:hlinkClick r:id="rId18"/>
              </a:rPr>
              <a:t>PACE Code C(opens an external website in the same tab)</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The Code of Practice for the Detention, Treatment and Questioning of Persons by Police Officers</a:t>
            </a:r>
          </a:p>
          <a:p>
            <a:pPr algn="l"/>
            <a:r>
              <a:rPr lang="en-GB" b="1" i="0" dirty="0">
                <a:solidFill>
                  <a:srgbClr val="2E2C70"/>
                </a:solidFill>
                <a:effectLst/>
                <a:latin typeface="Gotham"/>
              </a:rPr>
              <a:t>Adverse inference</a:t>
            </a:r>
          </a:p>
          <a:p>
            <a:pPr algn="l"/>
            <a:r>
              <a:rPr lang="en-GB" b="1" i="0" u="sng" dirty="0">
                <a:solidFill>
                  <a:srgbClr val="2E2C70"/>
                </a:solidFill>
                <a:effectLst/>
                <a:latin typeface="Gotham"/>
                <a:hlinkClick r:id="rId28"/>
              </a:rPr>
              <a:t>CJPOA section 34(1)(a)(opens an external website in the same tab)</a:t>
            </a:r>
            <a:r>
              <a:rPr lang="en-GB" b="0" i="0" dirty="0">
                <a:solidFill>
                  <a:srgbClr val="000000"/>
                </a:solidFill>
                <a:effectLst/>
                <a:latin typeface="Gotham"/>
              </a:rPr>
              <a:t> allows the courts, in particular circumstances, to draw an adverse inference or conclusion from a suspect’s silence or failure to mention, when questioned under caution prior to charge, a fact which they later rely on in their defence. An inference can also be drawn when a defendant is silent on charge (s 34(1)(b)). For further information see </a:t>
            </a:r>
            <a:r>
              <a:rPr lang="en-GB" b="1" i="0" u="sng" dirty="0">
                <a:solidFill>
                  <a:srgbClr val="2E2C70"/>
                </a:solidFill>
                <a:effectLst/>
                <a:latin typeface="Gotham"/>
                <a:hlinkClick r:id="rId29"/>
              </a:rPr>
              <a:t>the right to silence and the ECHR(opens an external website in the same tab)</a:t>
            </a:r>
            <a:r>
              <a:rPr lang="en-GB" b="0" i="0" dirty="0">
                <a:solidFill>
                  <a:srgbClr val="000000"/>
                </a:solidFill>
                <a:effectLst/>
                <a:latin typeface="Gotham"/>
              </a:rPr>
              <a:t>.</a:t>
            </a:r>
          </a:p>
          <a:p>
            <a:pPr algn="l"/>
            <a:r>
              <a:rPr lang="en-GB" b="0" i="0" dirty="0">
                <a:solidFill>
                  <a:srgbClr val="000000"/>
                </a:solidFill>
                <a:effectLst/>
                <a:latin typeface="Gotham"/>
              </a:rPr>
              <a:t>A suspect’s silence is not in itself sufficient to establish guilt. A prima facie case, ‘sufficiently compelling to call for an answer’, must be made if the court is to invoke an adverse inference from the exercise of silence.</a:t>
            </a:r>
          </a:p>
          <a:p>
            <a:pPr algn="l"/>
            <a:r>
              <a:rPr lang="en-GB" b="0" i="0" dirty="0">
                <a:solidFill>
                  <a:srgbClr val="000000"/>
                </a:solidFill>
                <a:effectLst/>
                <a:latin typeface="Gotham"/>
              </a:rPr>
              <a:t>Where a suspect maintains their right to silence or fails to mention a fact on which they later rely in their defence in court, a trial judge is entitled to draw the jury’s attention to the suspect’s silence and invite the jury to draw an adverse inference.</a:t>
            </a:r>
          </a:p>
          <a:p>
            <a:pPr algn="l"/>
            <a:r>
              <a:rPr lang="en-GB" b="0" i="0" dirty="0">
                <a:solidFill>
                  <a:srgbClr val="000000"/>
                </a:solidFill>
                <a:effectLst/>
                <a:latin typeface="Gotham"/>
              </a:rPr>
              <a:t>The jury can be invited to consider why an innocent party would refuse to answer reasonable questions and whether any defence offered was plausible.</a:t>
            </a:r>
          </a:p>
          <a:p>
            <a:pPr algn="l"/>
            <a:r>
              <a:rPr lang="en-GB" b="0" i="0" dirty="0">
                <a:solidFill>
                  <a:srgbClr val="000000"/>
                </a:solidFill>
                <a:effectLst/>
                <a:latin typeface="Gotham"/>
              </a:rPr>
              <a:t>Through case law, the courts have identified </a:t>
            </a:r>
            <a:r>
              <a:rPr lang="en-GB" b="1" i="0" u="sng" dirty="0">
                <a:solidFill>
                  <a:srgbClr val="2E2C70"/>
                </a:solidFill>
                <a:effectLst/>
                <a:latin typeface="Gotham"/>
                <a:hlinkClick r:id="rId30"/>
              </a:rPr>
              <a:t>six conditions</a:t>
            </a:r>
            <a:r>
              <a:rPr lang="en-GB" b="0" i="0" dirty="0">
                <a:solidFill>
                  <a:srgbClr val="000000"/>
                </a:solidFill>
                <a:effectLst/>
                <a:latin typeface="Gotham"/>
              </a:rPr>
              <a:t> that must be satisfied prior to a court drawing an adverse inference under </a:t>
            </a:r>
            <a:r>
              <a:rPr lang="en-GB" b="1" i="0" u="sng" dirty="0">
                <a:solidFill>
                  <a:srgbClr val="2E2C70"/>
                </a:solidFill>
                <a:effectLst/>
                <a:latin typeface="Gotham"/>
                <a:hlinkClick r:id="rId28"/>
              </a:rPr>
              <a:t>CJPOA section 34(opens an external website in the same tab)</a:t>
            </a:r>
            <a:r>
              <a:rPr lang="en-GB" b="0" i="0" dirty="0">
                <a:solidFill>
                  <a:srgbClr val="000000"/>
                </a:solidFill>
                <a:effectLst/>
                <a:latin typeface="Gotham"/>
              </a:rPr>
              <a:t>.</a:t>
            </a:r>
          </a:p>
          <a:p>
            <a:pPr algn="l"/>
            <a:r>
              <a:rPr lang="en-GB" b="0" i="0" dirty="0">
                <a:solidFill>
                  <a:srgbClr val="000000"/>
                </a:solidFill>
                <a:effectLst/>
                <a:latin typeface="Gotham"/>
              </a:rPr>
              <a:t>The judge may also draw attention to an explanation offered, which after consideration of all the evidence, may be less convincing than an explanation, which was offered at the time the suspect was being interviewed under caution and could, therefore, be checked.</a:t>
            </a:r>
          </a:p>
          <a:p>
            <a:pPr algn="l"/>
            <a:r>
              <a:rPr lang="en-GB" b="1" i="0" dirty="0">
                <a:solidFill>
                  <a:srgbClr val="2E2C70"/>
                </a:solidFill>
                <a:effectLst/>
                <a:latin typeface="Gotham"/>
              </a:rPr>
              <a:t>Section 36 and section 37 CJPOA</a:t>
            </a:r>
          </a:p>
          <a:p>
            <a:pPr algn="l"/>
            <a:r>
              <a:rPr lang="en-GB" b="1" i="0" dirty="0">
                <a:solidFill>
                  <a:srgbClr val="2E2C70"/>
                </a:solidFill>
                <a:effectLst/>
                <a:latin typeface="Gotham"/>
              </a:rPr>
              <a:t>Section 36</a:t>
            </a:r>
          </a:p>
          <a:p>
            <a:pPr algn="l"/>
            <a:r>
              <a:rPr lang="en-GB" b="0" i="0" dirty="0">
                <a:solidFill>
                  <a:srgbClr val="000000"/>
                </a:solidFill>
                <a:effectLst/>
                <a:latin typeface="Gotham"/>
              </a:rPr>
              <a:t>This permits the court or jury to draw adverse inferences from a suspect’s failure or refusal to account for objects, marks or substances in certain circumstances.</a:t>
            </a:r>
          </a:p>
          <a:p>
            <a:pPr algn="l"/>
            <a:r>
              <a:rPr lang="en-GB" b="1" i="0" dirty="0">
                <a:solidFill>
                  <a:srgbClr val="2E2C70"/>
                </a:solidFill>
                <a:effectLst/>
                <a:latin typeface="Gotham"/>
              </a:rPr>
              <a:t>Section 37</a:t>
            </a:r>
          </a:p>
          <a:p>
            <a:pPr algn="l"/>
            <a:r>
              <a:rPr lang="en-GB" b="0" i="0" dirty="0">
                <a:solidFill>
                  <a:srgbClr val="000000"/>
                </a:solidFill>
                <a:effectLst/>
                <a:latin typeface="Gotham"/>
              </a:rPr>
              <a:t>This outlines the circumstances where a suspect is found and arrested by a constable at a place at or about the time the offence was alleged to have been committed, and who fails or refuses to account for their presence in that place at that particular time.</a:t>
            </a:r>
          </a:p>
          <a:p>
            <a:pPr algn="l"/>
            <a:r>
              <a:rPr lang="en-GB" b="0" i="0" dirty="0">
                <a:solidFill>
                  <a:srgbClr val="000000"/>
                </a:solidFill>
                <a:effectLst/>
                <a:latin typeface="Gotham"/>
              </a:rPr>
              <a:t>The court will not be able to draw an adverse inference unless the investigator has, prior to putting questions to the suspect, warned them that their failure or refusal to give an account may not allow the court or jury to draw a proper inference. This is known as a </a:t>
            </a:r>
            <a:r>
              <a:rPr lang="en-GB" b="1" i="0" u="sng" dirty="0">
                <a:solidFill>
                  <a:srgbClr val="2E2C70"/>
                </a:solidFill>
                <a:effectLst/>
                <a:latin typeface="Gotham"/>
                <a:hlinkClick r:id="rId20"/>
              </a:rPr>
              <a:t>special warning</a:t>
            </a:r>
            <a:r>
              <a:rPr lang="en-GB" b="0" i="0" dirty="0">
                <a:solidFill>
                  <a:srgbClr val="000000"/>
                </a:solidFill>
                <a:effectLst/>
                <a:latin typeface="Gotham"/>
              </a:rPr>
              <a:t>.</a:t>
            </a:r>
          </a:p>
          <a:p>
            <a:pPr algn="l"/>
            <a:r>
              <a:rPr lang="en-GB" b="0" i="0" dirty="0">
                <a:solidFill>
                  <a:srgbClr val="000000"/>
                </a:solidFill>
                <a:effectLst/>
                <a:latin typeface="Gotham"/>
              </a:rPr>
              <a:t>In serious cases consideration should be given to the preparation of an adverse inference pack.</a:t>
            </a:r>
          </a:p>
          <a:p>
            <a:pPr algn="l"/>
            <a:r>
              <a:rPr lang="en-GB" b="1" i="0" dirty="0">
                <a:solidFill>
                  <a:srgbClr val="2E2C70"/>
                </a:solidFill>
                <a:effectLst/>
                <a:latin typeface="Gotham"/>
              </a:rPr>
              <a:t>Six conditions</a:t>
            </a:r>
          </a:p>
          <a:p>
            <a:pPr algn="l"/>
            <a:r>
              <a:rPr lang="en-GB" b="0" i="0" dirty="0">
                <a:solidFill>
                  <a:srgbClr val="000000"/>
                </a:solidFill>
                <a:effectLst/>
                <a:latin typeface="Gotham"/>
              </a:rPr>
              <a:t>There are six conditions which must be met when showing adverse inference.</a:t>
            </a:r>
          </a:p>
          <a:p>
            <a:pPr algn="l">
              <a:buFont typeface="+mj-lt"/>
              <a:buAutoNum type="arabicPeriod"/>
            </a:pPr>
            <a:r>
              <a:rPr lang="en-GB" b="0" i="0" dirty="0">
                <a:solidFill>
                  <a:srgbClr val="000000"/>
                </a:solidFill>
                <a:effectLst/>
                <a:latin typeface="Gotham"/>
              </a:rPr>
              <a:t>The alleged failure to mention a fact which they later rely on in their defence must occur when the suspect is being questioned under caution.</a:t>
            </a:r>
          </a:p>
          <a:p>
            <a:pPr algn="l">
              <a:buFont typeface="+mj-lt"/>
              <a:buAutoNum type="arabicPeriod"/>
            </a:pPr>
            <a:r>
              <a:rPr lang="en-GB" b="0" i="0" dirty="0">
                <a:solidFill>
                  <a:srgbClr val="000000"/>
                </a:solidFill>
                <a:effectLst/>
                <a:latin typeface="Gotham"/>
              </a:rPr>
              <a:t>The failure to mention these facts must occur before or on being charged.</a:t>
            </a:r>
          </a:p>
          <a:p>
            <a:pPr algn="l">
              <a:buFont typeface="+mj-lt"/>
              <a:buAutoNum type="arabicPeriod"/>
            </a:pPr>
            <a:r>
              <a:rPr lang="en-GB" b="0" i="0" dirty="0">
                <a:solidFill>
                  <a:srgbClr val="000000"/>
                </a:solidFill>
                <a:effectLst/>
                <a:latin typeface="Gotham"/>
              </a:rPr>
              <a:t>The questions which were not answered were posed in an attempt to discover whether or by whom the offence had been committed.</a:t>
            </a:r>
          </a:p>
          <a:p>
            <a:pPr algn="l">
              <a:buFont typeface="+mj-lt"/>
              <a:buAutoNum type="arabicPeriod"/>
            </a:pPr>
            <a:r>
              <a:rPr lang="en-GB" b="0" i="0" dirty="0">
                <a:solidFill>
                  <a:srgbClr val="000000"/>
                </a:solidFill>
                <a:effectLst/>
                <a:latin typeface="Gotham"/>
              </a:rPr>
              <a:t>The suspect failed to mention a fact which was later relied on in their defence.</a:t>
            </a:r>
          </a:p>
          <a:p>
            <a:pPr algn="l">
              <a:buFont typeface="+mj-lt"/>
              <a:buAutoNum type="arabicPeriod"/>
            </a:pPr>
            <a:r>
              <a:rPr lang="en-GB" b="0" i="0" dirty="0">
                <a:solidFill>
                  <a:srgbClr val="000000"/>
                </a:solidFill>
                <a:effectLst/>
                <a:latin typeface="Gotham"/>
              </a:rPr>
              <a:t>The suspect could, in the circumstances existing at the time, reasonably have been expected to mention the facts they relied on at trial.</a:t>
            </a:r>
          </a:p>
          <a:p>
            <a:pPr algn="l">
              <a:buFont typeface="+mj-lt"/>
              <a:buAutoNum type="arabicPeriod"/>
            </a:pPr>
            <a:r>
              <a:rPr lang="en-GB" b="0" i="0" dirty="0">
                <a:solidFill>
                  <a:srgbClr val="000000"/>
                </a:solidFill>
                <a:effectLst/>
                <a:latin typeface="Gotham"/>
              </a:rPr>
              <a:t>The provision only applies to criminal proceedings.</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21</a:t>
            </a:fld>
            <a:endParaRPr lang="en-GB" noProof="0" dirty="0"/>
          </a:p>
        </p:txBody>
      </p:sp>
    </p:spTree>
    <p:extLst>
      <p:ext uri="{BB962C8B-B14F-4D97-AF65-F5344CB8AC3E}">
        <p14:creationId xmlns:p14="http://schemas.microsoft.com/office/powerpoint/2010/main" val="38840041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16/03/2025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16/03/2025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16/03/2025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16/03/2025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16/03/2025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16/03/2025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16/03/2025</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16/03/2025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16/03/2025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16/03/2025</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16/03/2025</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16/03/2025</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3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6.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assets.publishing.service.gov.uk/media/6492e26c103ca6001303a331/achieving-best-evidence-criminal-proceedings-2023.pdf" TargetMode="Externa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www.legislation.gov.uk/ukpga/1996/25/contents" TargetMode="Externa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hyperlink" Target="https://ccrc.gov.uk/decision/campbell-oliver/#:~:text=The%20CCRC%20concluded%20that%20there,the%20conviction%20in%20September%202024." TargetMode="External"/><Relationship Id="rId2" Type="http://schemas.openxmlformats.org/officeDocument/2006/relationships/hyperlink" Target="https://www.londonmuseum.org.uk/collections/london-stories/great-fire-of-london/#:~:text=Catholics%20were%20suspected%20of%20wanting,in%20London%20during%20the%20fire." TargetMode="Externa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s://www.equalityhumanrights.com/en/human-rights/human-rights-act" TargetMode="External"/><Relationship Id="rId2" Type="http://schemas.openxmlformats.org/officeDocument/2006/relationships/hyperlink" Target="http://www.legislation.gov.uk/ukpga/2010/15/contents" TargetMode="Externa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uidance/police-and-criminal-evidence-act-1984-pace-codes-of-practice" TargetMode="External"/><Relationship Id="rId2" Type="http://schemas.openxmlformats.org/officeDocument/2006/relationships/notesSlide" Target="../notesSlides/notesSlide2.xml"/><Relationship Id="rId1" Type="http://schemas.openxmlformats.org/officeDocument/2006/relationships/slideLayout" Target="../slideLayouts/slideLayout17.xml"/><Relationship Id="rId4" Type="http://schemas.openxmlformats.org/officeDocument/2006/relationships/hyperlink" Target="https://www.app.college.police.uk/app-content/investigations/investigative-interviewing/#principle-2"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hyperlink" Target="http://www.legislation.gov.uk/ukpga/1994/33/section/37" TargetMode="External"/><Relationship Id="rId2" Type="http://schemas.openxmlformats.org/officeDocument/2006/relationships/hyperlink" Target="http://www.legislation.gov.uk/ukpga/1994/33/section/36" TargetMode="Externa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p:txBody>
          <a:bodyPr rtlCol="0">
            <a:normAutofit/>
          </a:bodyPr>
          <a:lstStyle/>
          <a:p>
            <a:r>
              <a:rPr lang="en-GB" b="1" dirty="0">
                <a:solidFill>
                  <a:schemeClr val="bg1"/>
                </a:solidFill>
                <a:latin typeface="Aptos Black" panose="020B0004020202020204" pitchFamily="34" charset="0"/>
              </a:rPr>
              <a:t>Interviews</a:t>
            </a:r>
            <a:endParaRPr lang="en-GB" sz="2800" b="1" dirty="0">
              <a:solidFill>
                <a:schemeClr val="bg1"/>
              </a:solidFill>
              <a:latin typeface="Aptos Black" panose="020B0004020202020204" pitchFamily="34" charset="0"/>
            </a:endParaRPr>
          </a:p>
        </p:txBody>
      </p:sp>
      <p:sp>
        <p:nvSpPr>
          <p:cNvPr id="5" name="Picture Placeholder 4">
            <a:extLst>
              <a:ext uri="{FF2B5EF4-FFF2-40B4-BE49-F238E27FC236}">
                <a16:creationId xmlns:a16="http://schemas.microsoft.com/office/drawing/2014/main" id="{F0D7A6B6-74DC-CC31-D879-6D4C07855739}"/>
              </a:ext>
            </a:extLst>
          </p:cNvPr>
          <p:cNvSpPr>
            <a:spLocks noGrp="1"/>
          </p:cNvSpPr>
          <p:nvPr>
            <p:ph type="pic" sz="quarter" idx="13"/>
          </p:nvPr>
        </p:nvSpPr>
        <p:spPr>
          <a:xfrm>
            <a:off x="2465408" y="717629"/>
            <a:ext cx="6910086" cy="1633085"/>
          </a:xfrm>
        </p:spPr>
        <p:txBody>
          <a:bodyPr>
            <a:noAutofit/>
          </a:bodyPr>
          <a:lstStyle/>
          <a:p>
            <a:r>
              <a:rPr lang="en-GB" sz="3600" b="1" dirty="0">
                <a:latin typeface="Aptos Black" panose="020B0004020202020204" pitchFamily="34" charset="0"/>
              </a:rPr>
              <a:t>Conducting Police Investigations. </a:t>
            </a:r>
          </a:p>
          <a:p>
            <a:endParaRPr lang="en-GB" sz="3600" b="1" dirty="0">
              <a:latin typeface="Aptos Black" panose="020B0004020202020204" pitchFamily="34" charset="0"/>
            </a:endParaRPr>
          </a:p>
          <a:p>
            <a:r>
              <a:rPr lang="en-GB" sz="2800" b="1" dirty="0">
                <a:latin typeface="Aptos Black" panose="020B0004020202020204" pitchFamily="34" charset="0"/>
              </a:rPr>
              <a:t>BMPL 6011</a:t>
            </a:r>
          </a:p>
          <a:p>
            <a:endParaRPr lang="en-GB" sz="3600" dirty="0">
              <a:latin typeface="Aptos Black" panose="020B0004020202020204" pitchFamily="34" charset="0"/>
            </a:endParaRPr>
          </a:p>
        </p:txBody>
      </p:sp>
      <p:pic>
        <p:nvPicPr>
          <p:cNvPr id="7" name="Picture 6">
            <a:extLst>
              <a:ext uri="{FF2B5EF4-FFF2-40B4-BE49-F238E27FC236}">
                <a16:creationId xmlns:a16="http://schemas.microsoft.com/office/drawing/2014/main" id="{9802EAE0-D483-A04F-15AD-15B239B9ACDF}"/>
              </a:ext>
            </a:extLst>
          </p:cNvPr>
          <p:cNvPicPr>
            <a:picLocks noChangeAspect="1"/>
          </p:cNvPicPr>
          <p:nvPr/>
        </p:nvPicPr>
        <p:blipFill>
          <a:blip r:embed="rId3"/>
          <a:stretch>
            <a:fillRect/>
          </a:stretch>
        </p:blipFill>
        <p:spPr>
          <a:xfrm>
            <a:off x="3993266" y="2681183"/>
            <a:ext cx="4479402" cy="1495634"/>
          </a:xfrm>
          <a:prstGeom prst="rect">
            <a:avLst/>
          </a:prstGeom>
        </p:spPr>
      </p:pic>
      <p:sp>
        <p:nvSpPr>
          <p:cNvPr id="2" name="Date Placeholder 2">
            <a:extLst>
              <a:ext uri="{FF2B5EF4-FFF2-40B4-BE49-F238E27FC236}">
                <a16:creationId xmlns:a16="http://schemas.microsoft.com/office/drawing/2014/main" id="{35C72632-C1FB-9947-EF47-54873DDDDD50}"/>
              </a:ext>
            </a:extLst>
          </p:cNvPr>
          <p:cNvSpPr txBox="1">
            <a:spLocks/>
          </p:cNvSpPr>
          <p:nvPr/>
        </p:nvSpPr>
        <p:spPr>
          <a:xfrm>
            <a:off x="8609013" y="5998474"/>
            <a:ext cx="2743200" cy="143149"/>
          </a:xfrm>
          <a:prstGeom prst="rect">
            <a:avLst/>
          </a:prstGeom>
        </p:spPr>
        <p:txBody>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M Thomas January 2025</a:t>
            </a:r>
            <a:endParaRPr lang="en-GB" dirty="0"/>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10000"/>
            <a:lumOff val="9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4CFBEC-45BE-8CDD-3BEC-04F92EA4980F}"/>
              </a:ext>
            </a:extLst>
          </p:cNvPr>
          <p:cNvSpPr>
            <a:spLocks noGrp="1"/>
          </p:cNvSpPr>
          <p:nvPr>
            <p:ph type="dt" sz="half" idx="10"/>
          </p:nvPr>
        </p:nvSpPr>
        <p:spPr/>
        <p:txBody>
          <a:bodyPr/>
          <a:lstStyle/>
          <a:p>
            <a:pPr rtl="0"/>
            <a:fld id="{B68F281D-F8AC-4FE4-B771-C2CD6270501C}" type="datetime1">
              <a:rPr lang="en-GB" noProof="0" smtClean="0"/>
              <a:t>16/03/2025</a:t>
            </a:fld>
            <a:endParaRPr lang="en-GB" noProof="0" dirty="0"/>
          </a:p>
        </p:txBody>
      </p:sp>
      <p:sp>
        <p:nvSpPr>
          <p:cNvPr id="3" name="Footer Placeholder 2">
            <a:extLst>
              <a:ext uri="{FF2B5EF4-FFF2-40B4-BE49-F238E27FC236}">
                <a16:creationId xmlns:a16="http://schemas.microsoft.com/office/drawing/2014/main" id="{E92258E3-49A6-CC21-DAB1-46A68E3AADA6}"/>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2FB3D464-8975-E48F-FFCE-012A849250BC}"/>
              </a:ext>
            </a:extLst>
          </p:cNvPr>
          <p:cNvSpPr>
            <a:spLocks noGrp="1"/>
          </p:cNvSpPr>
          <p:nvPr>
            <p:ph type="sldNum" sz="quarter" idx="12"/>
          </p:nvPr>
        </p:nvSpPr>
        <p:spPr/>
        <p:txBody>
          <a:bodyPr/>
          <a:lstStyle/>
          <a:p>
            <a:pPr rtl="0"/>
            <a:fld id="{4950F5D8-22E1-4015-8661-E5B1FD28C2DE}" type="slidenum">
              <a:rPr lang="en-GB" noProof="0" smtClean="0"/>
              <a:t>2</a:t>
            </a:fld>
            <a:endParaRPr lang="en-GB" noProof="0" dirty="0"/>
          </a:p>
        </p:txBody>
      </p:sp>
      <p:sp>
        <p:nvSpPr>
          <p:cNvPr id="6" name="TextBox 5">
            <a:extLst>
              <a:ext uri="{FF2B5EF4-FFF2-40B4-BE49-F238E27FC236}">
                <a16:creationId xmlns:a16="http://schemas.microsoft.com/office/drawing/2014/main" id="{79809F91-0AD0-09D1-6471-C8AC0ADBEC24}"/>
              </a:ext>
            </a:extLst>
          </p:cNvPr>
          <p:cNvSpPr txBox="1"/>
          <p:nvPr/>
        </p:nvSpPr>
        <p:spPr>
          <a:xfrm>
            <a:off x="714375" y="499122"/>
            <a:ext cx="10787063" cy="2062103"/>
          </a:xfrm>
          <a:prstGeom prst="rect">
            <a:avLst/>
          </a:prstGeom>
          <a:noFill/>
        </p:spPr>
        <p:txBody>
          <a:bodyPr wrap="square">
            <a:spAutoFit/>
          </a:bodyPr>
          <a:lstStyle/>
          <a:p>
            <a:pPr algn="l"/>
            <a:r>
              <a:rPr lang="en-GB" sz="3200" dirty="0">
                <a:latin typeface="Aptos Black" panose="020F0502020204030204" pitchFamily="34" charset="0"/>
              </a:rPr>
              <a:t>By the end of the session, students will have an awareness of the different types of interviews that are conducted by Police Officers and Police Staff, when conducting police Investigations.</a:t>
            </a:r>
          </a:p>
        </p:txBody>
      </p:sp>
      <p:pic>
        <p:nvPicPr>
          <p:cNvPr id="7" name="Picture 6">
            <a:extLst>
              <a:ext uri="{FF2B5EF4-FFF2-40B4-BE49-F238E27FC236}">
                <a16:creationId xmlns:a16="http://schemas.microsoft.com/office/drawing/2014/main" id="{0CEE71AB-80FE-02FC-82BF-F035DEE7A493}"/>
              </a:ext>
            </a:extLst>
          </p:cNvPr>
          <p:cNvPicPr>
            <a:picLocks noChangeAspect="1"/>
          </p:cNvPicPr>
          <p:nvPr/>
        </p:nvPicPr>
        <p:blipFill>
          <a:blip r:embed="rId2"/>
          <a:stretch>
            <a:fillRect/>
          </a:stretch>
        </p:blipFill>
        <p:spPr>
          <a:xfrm>
            <a:off x="7237413" y="4660217"/>
            <a:ext cx="4479402" cy="1495634"/>
          </a:xfrm>
          <a:prstGeom prst="rect">
            <a:avLst/>
          </a:prstGeom>
        </p:spPr>
      </p:pic>
      <p:pic>
        <p:nvPicPr>
          <p:cNvPr id="8" name="Picture 7">
            <a:extLst>
              <a:ext uri="{FF2B5EF4-FFF2-40B4-BE49-F238E27FC236}">
                <a16:creationId xmlns:a16="http://schemas.microsoft.com/office/drawing/2014/main" id="{771E0EF4-1FE9-A86D-A08C-CD5C443E3A03}"/>
              </a:ext>
            </a:extLst>
          </p:cNvPr>
          <p:cNvPicPr>
            <a:picLocks noChangeAspect="1"/>
          </p:cNvPicPr>
          <p:nvPr/>
        </p:nvPicPr>
        <p:blipFill>
          <a:blip r:embed="rId3"/>
          <a:stretch>
            <a:fillRect/>
          </a:stretch>
        </p:blipFill>
        <p:spPr>
          <a:xfrm>
            <a:off x="774524" y="4660218"/>
            <a:ext cx="4479401" cy="1508334"/>
          </a:xfrm>
          <a:prstGeom prst="rect">
            <a:avLst/>
          </a:prstGeom>
        </p:spPr>
      </p:pic>
    </p:spTree>
    <p:extLst>
      <p:ext uri="{BB962C8B-B14F-4D97-AF65-F5344CB8AC3E}">
        <p14:creationId xmlns:p14="http://schemas.microsoft.com/office/powerpoint/2010/main" val="155686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10000"/>
            <a:lumOff val="90000"/>
          </a:schemeClr>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204C4A-198F-82FA-10A9-4CFD86A66982}"/>
              </a:ext>
            </a:extLst>
          </p:cNvPr>
          <p:cNvSpPr>
            <a:spLocks noGrp="1"/>
          </p:cNvSpPr>
          <p:nvPr>
            <p:ph type="dt" sz="half" idx="10"/>
          </p:nvPr>
        </p:nvSpPr>
        <p:spPr/>
        <p:txBody>
          <a:bodyPr/>
          <a:lstStyle/>
          <a:p>
            <a:pPr rtl="0"/>
            <a:fld id="{B68F281D-F8AC-4FE4-B771-C2CD6270501C}" type="datetime1">
              <a:rPr lang="en-GB" noProof="0" smtClean="0"/>
              <a:t>16/03/2025</a:t>
            </a:fld>
            <a:endParaRPr lang="en-GB" noProof="0" dirty="0"/>
          </a:p>
        </p:txBody>
      </p:sp>
      <p:sp>
        <p:nvSpPr>
          <p:cNvPr id="3" name="Footer Placeholder 2">
            <a:extLst>
              <a:ext uri="{FF2B5EF4-FFF2-40B4-BE49-F238E27FC236}">
                <a16:creationId xmlns:a16="http://schemas.microsoft.com/office/drawing/2014/main" id="{E4D60FCB-19B4-B02A-A4FC-4D69F8EEAAC7}"/>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B2879435-ACC8-A24E-ED6E-DA3519CE5A41}"/>
              </a:ext>
            </a:extLst>
          </p:cNvPr>
          <p:cNvSpPr>
            <a:spLocks noGrp="1"/>
          </p:cNvSpPr>
          <p:nvPr>
            <p:ph type="sldNum" sz="quarter" idx="12"/>
          </p:nvPr>
        </p:nvSpPr>
        <p:spPr/>
        <p:txBody>
          <a:bodyPr/>
          <a:lstStyle/>
          <a:p>
            <a:pPr rtl="0"/>
            <a:fld id="{4950F5D8-22E1-4015-8661-E5B1FD28C2DE}" type="slidenum">
              <a:rPr lang="en-GB" noProof="0" smtClean="0"/>
              <a:t>3</a:t>
            </a:fld>
            <a:endParaRPr lang="en-GB" noProof="0" dirty="0"/>
          </a:p>
        </p:txBody>
      </p:sp>
      <p:sp>
        <p:nvSpPr>
          <p:cNvPr id="5" name="TextBox 4">
            <a:extLst>
              <a:ext uri="{FF2B5EF4-FFF2-40B4-BE49-F238E27FC236}">
                <a16:creationId xmlns:a16="http://schemas.microsoft.com/office/drawing/2014/main" id="{ED96363A-40D6-8B25-C089-A1B5898C810B}"/>
              </a:ext>
            </a:extLst>
          </p:cNvPr>
          <p:cNvSpPr txBox="1"/>
          <p:nvPr/>
        </p:nvSpPr>
        <p:spPr>
          <a:xfrm>
            <a:off x="2280212" y="659757"/>
            <a:ext cx="8009681" cy="646331"/>
          </a:xfrm>
          <a:prstGeom prst="rect">
            <a:avLst/>
          </a:prstGeom>
          <a:noFill/>
        </p:spPr>
        <p:txBody>
          <a:bodyPr wrap="square" rtlCol="0">
            <a:spAutoFit/>
          </a:bodyPr>
          <a:lstStyle/>
          <a:p>
            <a:pPr algn="ctr"/>
            <a:r>
              <a:rPr lang="en-GB" sz="3600" dirty="0">
                <a:latin typeface="Aptos Black" panose="020B0004020202020204" pitchFamily="34" charset="0"/>
              </a:rPr>
              <a:t>Types of Interview</a:t>
            </a:r>
          </a:p>
        </p:txBody>
      </p:sp>
      <p:sp>
        <p:nvSpPr>
          <p:cNvPr id="28" name="Oval 27">
            <a:extLst>
              <a:ext uri="{FF2B5EF4-FFF2-40B4-BE49-F238E27FC236}">
                <a16:creationId xmlns:a16="http://schemas.microsoft.com/office/drawing/2014/main" id="{9B36E148-5840-CF11-91F6-78569B1DA96E}"/>
              </a:ext>
            </a:extLst>
          </p:cNvPr>
          <p:cNvSpPr/>
          <p:nvPr/>
        </p:nvSpPr>
        <p:spPr>
          <a:xfrm>
            <a:off x="838200" y="1892837"/>
            <a:ext cx="2990850" cy="1506337"/>
          </a:xfrm>
          <a:prstGeom prst="ellipse">
            <a:avLst/>
          </a:prstGeom>
          <a:solidFill>
            <a:schemeClr val="accent1">
              <a:lumMod val="50000"/>
              <a:lumOff val="5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Victim</a:t>
            </a:r>
          </a:p>
        </p:txBody>
      </p:sp>
      <p:sp>
        <p:nvSpPr>
          <p:cNvPr id="29" name="Oval 28">
            <a:extLst>
              <a:ext uri="{FF2B5EF4-FFF2-40B4-BE49-F238E27FC236}">
                <a16:creationId xmlns:a16="http://schemas.microsoft.com/office/drawing/2014/main" id="{772DA82E-7236-5D54-2A21-A7A466D768FD}"/>
              </a:ext>
            </a:extLst>
          </p:cNvPr>
          <p:cNvSpPr/>
          <p:nvPr/>
        </p:nvSpPr>
        <p:spPr>
          <a:xfrm>
            <a:off x="4629891" y="1922663"/>
            <a:ext cx="3213947" cy="1506337"/>
          </a:xfrm>
          <a:prstGeom prst="ellipse">
            <a:avLst/>
          </a:prstGeom>
          <a:solidFill>
            <a:schemeClr val="accent1">
              <a:lumMod val="50000"/>
              <a:lumOff val="5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Witness</a:t>
            </a:r>
          </a:p>
        </p:txBody>
      </p:sp>
      <p:sp>
        <p:nvSpPr>
          <p:cNvPr id="30" name="Oval 29">
            <a:extLst>
              <a:ext uri="{FF2B5EF4-FFF2-40B4-BE49-F238E27FC236}">
                <a16:creationId xmlns:a16="http://schemas.microsoft.com/office/drawing/2014/main" id="{8612082E-A22C-4EF8-DBA1-ED7016D1D709}"/>
              </a:ext>
            </a:extLst>
          </p:cNvPr>
          <p:cNvSpPr/>
          <p:nvPr/>
        </p:nvSpPr>
        <p:spPr>
          <a:xfrm>
            <a:off x="9423400" y="1978022"/>
            <a:ext cx="2263213" cy="1506337"/>
          </a:xfrm>
          <a:prstGeom prst="ellipse">
            <a:avLst/>
          </a:prstGeom>
          <a:solidFill>
            <a:schemeClr val="accent1">
              <a:lumMod val="50000"/>
              <a:lumOff val="50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Suspect</a:t>
            </a:r>
          </a:p>
        </p:txBody>
      </p:sp>
      <p:sp>
        <p:nvSpPr>
          <p:cNvPr id="31" name="Oval 30">
            <a:extLst>
              <a:ext uri="{FF2B5EF4-FFF2-40B4-BE49-F238E27FC236}">
                <a16:creationId xmlns:a16="http://schemas.microsoft.com/office/drawing/2014/main" id="{64DB517B-F407-0CE9-8D3F-426D2F43A5E6}"/>
              </a:ext>
            </a:extLst>
          </p:cNvPr>
          <p:cNvSpPr/>
          <p:nvPr/>
        </p:nvSpPr>
        <p:spPr>
          <a:xfrm>
            <a:off x="2471042" y="4743449"/>
            <a:ext cx="1594412" cy="1828799"/>
          </a:xfrm>
          <a:prstGeom prst="ellipse">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Non- Vulnerable</a:t>
            </a:r>
          </a:p>
        </p:txBody>
      </p:sp>
      <p:sp>
        <p:nvSpPr>
          <p:cNvPr id="32" name="Oval 31">
            <a:extLst>
              <a:ext uri="{FF2B5EF4-FFF2-40B4-BE49-F238E27FC236}">
                <a16:creationId xmlns:a16="http://schemas.microsoft.com/office/drawing/2014/main" id="{791CE3B1-0AE4-CDF6-09C8-D4149CD291CF}"/>
              </a:ext>
            </a:extLst>
          </p:cNvPr>
          <p:cNvSpPr/>
          <p:nvPr/>
        </p:nvSpPr>
        <p:spPr>
          <a:xfrm>
            <a:off x="486946" y="4743448"/>
            <a:ext cx="1594411" cy="1828799"/>
          </a:xfrm>
          <a:prstGeom prst="ellipse">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Vulnerable</a:t>
            </a:r>
          </a:p>
        </p:txBody>
      </p:sp>
      <p:sp>
        <p:nvSpPr>
          <p:cNvPr id="33" name="Oval 32">
            <a:extLst>
              <a:ext uri="{FF2B5EF4-FFF2-40B4-BE49-F238E27FC236}">
                <a16:creationId xmlns:a16="http://schemas.microsoft.com/office/drawing/2014/main" id="{E5E6250F-ACCA-CD8F-422B-5369A1CF249F}"/>
              </a:ext>
            </a:extLst>
          </p:cNvPr>
          <p:cNvSpPr/>
          <p:nvPr/>
        </p:nvSpPr>
        <p:spPr>
          <a:xfrm>
            <a:off x="4629891" y="4743448"/>
            <a:ext cx="1594411" cy="1828800"/>
          </a:xfrm>
          <a:prstGeom prst="ellipse">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Vulnerable / Significant witnesses</a:t>
            </a:r>
          </a:p>
        </p:txBody>
      </p:sp>
      <p:sp>
        <p:nvSpPr>
          <p:cNvPr id="34" name="Oval 33">
            <a:extLst>
              <a:ext uri="{FF2B5EF4-FFF2-40B4-BE49-F238E27FC236}">
                <a16:creationId xmlns:a16="http://schemas.microsoft.com/office/drawing/2014/main" id="{477D2C1A-3E74-EBED-DB6B-2FDDE38E61C9}"/>
              </a:ext>
            </a:extLst>
          </p:cNvPr>
          <p:cNvSpPr/>
          <p:nvPr/>
        </p:nvSpPr>
        <p:spPr>
          <a:xfrm>
            <a:off x="6619452" y="4743448"/>
            <a:ext cx="1594411" cy="1828800"/>
          </a:xfrm>
          <a:prstGeom prst="ellipse">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Non- vulnerable</a:t>
            </a:r>
          </a:p>
        </p:txBody>
      </p:sp>
      <p:sp>
        <p:nvSpPr>
          <p:cNvPr id="35" name="Oval 34">
            <a:extLst>
              <a:ext uri="{FF2B5EF4-FFF2-40B4-BE49-F238E27FC236}">
                <a16:creationId xmlns:a16="http://schemas.microsoft.com/office/drawing/2014/main" id="{6B262999-F3B2-A5AA-5954-60D47C1D148D}"/>
              </a:ext>
            </a:extLst>
          </p:cNvPr>
          <p:cNvSpPr/>
          <p:nvPr/>
        </p:nvSpPr>
        <p:spPr>
          <a:xfrm>
            <a:off x="8772836" y="4743448"/>
            <a:ext cx="1653399" cy="1828800"/>
          </a:xfrm>
          <a:prstGeom prst="ellipse">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Vulnerable</a:t>
            </a:r>
          </a:p>
        </p:txBody>
      </p:sp>
      <p:sp>
        <p:nvSpPr>
          <p:cNvPr id="36" name="Oval 35">
            <a:extLst>
              <a:ext uri="{FF2B5EF4-FFF2-40B4-BE49-F238E27FC236}">
                <a16:creationId xmlns:a16="http://schemas.microsoft.com/office/drawing/2014/main" id="{EE7E6E88-2AAC-1C7F-BFF5-1BCD34732CF5}"/>
              </a:ext>
            </a:extLst>
          </p:cNvPr>
          <p:cNvSpPr/>
          <p:nvPr/>
        </p:nvSpPr>
        <p:spPr>
          <a:xfrm>
            <a:off x="10555007" y="4743448"/>
            <a:ext cx="1594411" cy="1828800"/>
          </a:xfrm>
          <a:prstGeom prst="ellipse">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Non-vulnerable</a:t>
            </a:r>
          </a:p>
        </p:txBody>
      </p:sp>
    </p:spTree>
    <p:extLst>
      <p:ext uri="{BB962C8B-B14F-4D97-AF65-F5344CB8AC3E}">
        <p14:creationId xmlns:p14="http://schemas.microsoft.com/office/powerpoint/2010/main" val="1175387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5000"/>
            <a:lumOff val="75000"/>
          </a:schemeClr>
        </a:solidFill>
        <a:effectLst/>
      </p:bgPr>
    </p:bg>
    <p:spTree>
      <p:nvGrpSpPr>
        <p:cNvPr id="1" name="">
          <a:extLst>
            <a:ext uri="{FF2B5EF4-FFF2-40B4-BE49-F238E27FC236}">
              <a16:creationId xmlns:a16="http://schemas.microsoft.com/office/drawing/2014/main" id="{2AC09901-1998-F58C-38B6-3E1DAD6612FB}"/>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D71D363A-594D-ED89-C48E-B868C29F9C3C}"/>
              </a:ext>
            </a:extLst>
          </p:cNvPr>
          <p:cNvSpPr>
            <a:spLocks noGrp="1"/>
          </p:cNvSpPr>
          <p:nvPr>
            <p:ph type="dt" sz="half" idx="10"/>
          </p:nvPr>
        </p:nvSpPr>
        <p:spPr/>
        <p:txBody>
          <a:bodyPr/>
          <a:lstStyle/>
          <a:p>
            <a:pPr rtl="0"/>
            <a:fld id="{B68F281D-F8AC-4FE4-B771-C2CD6270501C}" type="datetime1">
              <a:rPr lang="en-GB" noProof="0" smtClean="0"/>
              <a:t>16/03/2025</a:t>
            </a:fld>
            <a:endParaRPr lang="en-GB" noProof="0" dirty="0"/>
          </a:p>
        </p:txBody>
      </p:sp>
      <p:sp>
        <p:nvSpPr>
          <p:cNvPr id="3" name="Footer Placeholder 2">
            <a:extLst>
              <a:ext uri="{FF2B5EF4-FFF2-40B4-BE49-F238E27FC236}">
                <a16:creationId xmlns:a16="http://schemas.microsoft.com/office/drawing/2014/main" id="{85FE573A-2870-D1F0-ED2D-F19838FD9B54}"/>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A3ADC61B-7CB5-67C6-F297-E67B44AE8E8B}"/>
              </a:ext>
            </a:extLst>
          </p:cNvPr>
          <p:cNvSpPr>
            <a:spLocks noGrp="1"/>
          </p:cNvSpPr>
          <p:nvPr>
            <p:ph type="sldNum" sz="quarter" idx="12"/>
          </p:nvPr>
        </p:nvSpPr>
        <p:spPr/>
        <p:txBody>
          <a:bodyPr/>
          <a:lstStyle/>
          <a:p>
            <a:pPr rtl="0"/>
            <a:fld id="{4950F5D8-22E1-4015-8661-E5B1FD28C2DE}" type="slidenum">
              <a:rPr lang="en-GB" noProof="0" smtClean="0"/>
              <a:t>4</a:t>
            </a:fld>
            <a:endParaRPr lang="en-GB" noProof="0" dirty="0"/>
          </a:p>
        </p:txBody>
      </p:sp>
      <p:pic>
        <p:nvPicPr>
          <p:cNvPr id="6" name="Picture 5">
            <a:extLst>
              <a:ext uri="{FF2B5EF4-FFF2-40B4-BE49-F238E27FC236}">
                <a16:creationId xmlns:a16="http://schemas.microsoft.com/office/drawing/2014/main" id="{8841DEAD-C8F9-A277-DE6B-68291D057EDD}"/>
              </a:ext>
            </a:extLst>
          </p:cNvPr>
          <p:cNvPicPr>
            <a:picLocks noChangeAspect="1"/>
          </p:cNvPicPr>
          <p:nvPr/>
        </p:nvPicPr>
        <p:blipFill>
          <a:blip r:embed="rId2"/>
          <a:stretch>
            <a:fillRect/>
          </a:stretch>
        </p:blipFill>
        <p:spPr>
          <a:xfrm>
            <a:off x="2085473" y="499122"/>
            <a:ext cx="8085221" cy="2929878"/>
          </a:xfrm>
          <a:prstGeom prst="rect">
            <a:avLst/>
          </a:prstGeom>
        </p:spPr>
      </p:pic>
      <p:sp>
        <p:nvSpPr>
          <p:cNvPr id="8" name="TextBox 7">
            <a:extLst>
              <a:ext uri="{FF2B5EF4-FFF2-40B4-BE49-F238E27FC236}">
                <a16:creationId xmlns:a16="http://schemas.microsoft.com/office/drawing/2014/main" id="{62013779-5E52-BA86-7355-DA20E4F47169}"/>
              </a:ext>
            </a:extLst>
          </p:cNvPr>
          <p:cNvSpPr txBox="1"/>
          <p:nvPr/>
        </p:nvSpPr>
        <p:spPr>
          <a:xfrm>
            <a:off x="2294021" y="4299285"/>
            <a:ext cx="3096126" cy="2308324"/>
          </a:xfrm>
          <a:prstGeom prst="rect">
            <a:avLst/>
          </a:prstGeom>
          <a:noFill/>
        </p:spPr>
        <p:txBody>
          <a:bodyPr wrap="square" rtlCol="0">
            <a:spAutoFit/>
          </a:bodyPr>
          <a:lstStyle/>
          <a:p>
            <a:r>
              <a:rPr lang="en-GB" dirty="0"/>
              <a:t>Children (Under 18 yrs)</a:t>
            </a:r>
          </a:p>
          <a:p>
            <a:endParaRPr lang="en-GB" dirty="0"/>
          </a:p>
          <a:p>
            <a:r>
              <a:rPr lang="en-GB" dirty="0"/>
              <a:t>Rape and Serious Sexual Offence Victims</a:t>
            </a:r>
          </a:p>
          <a:p>
            <a:endParaRPr lang="en-GB" dirty="0"/>
          </a:p>
          <a:p>
            <a:r>
              <a:rPr lang="en-GB" dirty="0"/>
              <a:t>Vulnerable Adults</a:t>
            </a:r>
          </a:p>
          <a:p>
            <a:endParaRPr lang="en-GB" dirty="0"/>
          </a:p>
          <a:p>
            <a:r>
              <a:rPr lang="en-GB" dirty="0"/>
              <a:t>Domestic Violence Victims</a:t>
            </a:r>
          </a:p>
        </p:txBody>
      </p:sp>
      <p:sp>
        <p:nvSpPr>
          <p:cNvPr id="9" name="TextBox 8">
            <a:extLst>
              <a:ext uri="{FF2B5EF4-FFF2-40B4-BE49-F238E27FC236}">
                <a16:creationId xmlns:a16="http://schemas.microsoft.com/office/drawing/2014/main" id="{CD4E83FE-5831-38C2-9F0E-CF6553C5B6A7}"/>
              </a:ext>
            </a:extLst>
          </p:cNvPr>
          <p:cNvSpPr txBox="1"/>
          <p:nvPr/>
        </p:nvSpPr>
        <p:spPr>
          <a:xfrm>
            <a:off x="2294021" y="3759757"/>
            <a:ext cx="3096126" cy="539528"/>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163AB8BB-E3FA-76A3-19F9-C8A765EAF067}"/>
              </a:ext>
            </a:extLst>
          </p:cNvPr>
          <p:cNvSpPr txBox="1"/>
          <p:nvPr/>
        </p:nvSpPr>
        <p:spPr>
          <a:xfrm>
            <a:off x="7615238" y="4186238"/>
            <a:ext cx="3328987" cy="1200329"/>
          </a:xfrm>
          <a:prstGeom prst="rect">
            <a:avLst/>
          </a:prstGeom>
          <a:noFill/>
        </p:spPr>
        <p:txBody>
          <a:bodyPr wrap="square" rtlCol="0">
            <a:spAutoFit/>
          </a:bodyPr>
          <a:lstStyle/>
          <a:p>
            <a:endParaRPr lang="en-GB" dirty="0"/>
          </a:p>
          <a:p>
            <a:r>
              <a:rPr lang="en-GB" dirty="0"/>
              <a:t>Adult who does fit into Vulnerable definition and who is not a significant witness.</a:t>
            </a:r>
          </a:p>
        </p:txBody>
      </p:sp>
    </p:spTree>
    <p:extLst>
      <p:ext uri="{BB962C8B-B14F-4D97-AF65-F5344CB8AC3E}">
        <p14:creationId xmlns:p14="http://schemas.microsoft.com/office/powerpoint/2010/main" val="759506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5000"/>
            <a:lumOff val="75000"/>
          </a:schemeClr>
        </a:solidFill>
        <a:effectLst/>
      </p:bgPr>
    </p:bg>
    <p:spTree>
      <p:nvGrpSpPr>
        <p:cNvPr id="1" name="">
          <a:extLst>
            <a:ext uri="{FF2B5EF4-FFF2-40B4-BE49-F238E27FC236}">
              <a16:creationId xmlns:a16="http://schemas.microsoft.com/office/drawing/2014/main" id="{9B0F518C-333D-798D-CC87-881AA56E2D31}"/>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29A314C6-0D65-A4F3-7624-73EC02CF1BE4}"/>
              </a:ext>
            </a:extLst>
          </p:cNvPr>
          <p:cNvSpPr>
            <a:spLocks noGrp="1"/>
          </p:cNvSpPr>
          <p:nvPr>
            <p:ph type="dt" sz="half" idx="10"/>
          </p:nvPr>
        </p:nvSpPr>
        <p:spPr/>
        <p:txBody>
          <a:bodyPr/>
          <a:lstStyle/>
          <a:p>
            <a:pPr rtl="0"/>
            <a:fld id="{B68F281D-F8AC-4FE4-B771-C2CD6270501C}" type="datetime1">
              <a:rPr lang="en-GB" noProof="0" smtClean="0"/>
              <a:t>16/03/2025</a:t>
            </a:fld>
            <a:endParaRPr lang="en-GB" noProof="0" dirty="0"/>
          </a:p>
        </p:txBody>
      </p:sp>
      <p:sp>
        <p:nvSpPr>
          <p:cNvPr id="3" name="Footer Placeholder 2">
            <a:extLst>
              <a:ext uri="{FF2B5EF4-FFF2-40B4-BE49-F238E27FC236}">
                <a16:creationId xmlns:a16="http://schemas.microsoft.com/office/drawing/2014/main" id="{E8925177-C1C4-2C77-0048-FFB2A94BF444}"/>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1962C551-C89C-8EE0-EE50-1D2A4C608743}"/>
              </a:ext>
            </a:extLst>
          </p:cNvPr>
          <p:cNvSpPr>
            <a:spLocks noGrp="1"/>
          </p:cNvSpPr>
          <p:nvPr>
            <p:ph type="sldNum" sz="quarter" idx="12"/>
          </p:nvPr>
        </p:nvSpPr>
        <p:spPr/>
        <p:txBody>
          <a:bodyPr/>
          <a:lstStyle/>
          <a:p>
            <a:pPr rtl="0"/>
            <a:fld id="{4950F5D8-22E1-4015-8661-E5B1FD28C2DE}" type="slidenum">
              <a:rPr lang="en-GB" noProof="0" smtClean="0"/>
              <a:t>5</a:t>
            </a:fld>
            <a:endParaRPr lang="en-GB" noProof="0" dirty="0"/>
          </a:p>
        </p:txBody>
      </p:sp>
      <p:pic>
        <p:nvPicPr>
          <p:cNvPr id="6" name="Picture 5">
            <a:extLst>
              <a:ext uri="{FF2B5EF4-FFF2-40B4-BE49-F238E27FC236}">
                <a16:creationId xmlns:a16="http://schemas.microsoft.com/office/drawing/2014/main" id="{0368B724-F2C8-3837-2D37-4611E7C06E30}"/>
              </a:ext>
            </a:extLst>
          </p:cNvPr>
          <p:cNvPicPr>
            <a:picLocks noChangeAspect="1"/>
          </p:cNvPicPr>
          <p:nvPr/>
        </p:nvPicPr>
        <p:blipFill>
          <a:blip r:embed="rId2"/>
          <a:stretch>
            <a:fillRect/>
          </a:stretch>
        </p:blipFill>
        <p:spPr>
          <a:xfrm>
            <a:off x="2791326" y="499123"/>
            <a:ext cx="6368716" cy="2677214"/>
          </a:xfrm>
          <a:prstGeom prst="rect">
            <a:avLst/>
          </a:prstGeom>
        </p:spPr>
      </p:pic>
      <p:sp>
        <p:nvSpPr>
          <p:cNvPr id="7" name="TextBox 6">
            <a:extLst>
              <a:ext uri="{FF2B5EF4-FFF2-40B4-BE49-F238E27FC236}">
                <a16:creationId xmlns:a16="http://schemas.microsoft.com/office/drawing/2014/main" id="{5FEDD8FE-A955-714E-B50A-B73FA348E4D5}"/>
              </a:ext>
            </a:extLst>
          </p:cNvPr>
          <p:cNvSpPr txBox="1"/>
          <p:nvPr/>
        </p:nvSpPr>
        <p:spPr>
          <a:xfrm>
            <a:off x="2557463" y="4085222"/>
            <a:ext cx="2971800" cy="1200329"/>
          </a:xfrm>
          <a:prstGeom prst="rect">
            <a:avLst/>
          </a:prstGeom>
          <a:noFill/>
        </p:spPr>
        <p:txBody>
          <a:bodyPr wrap="square" rtlCol="0">
            <a:spAutoFit/>
          </a:bodyPr>
          <a:lstStyle/>
          <a:p>
            <a:r>
              <a:rPr lang="en-GB" dirty="0"/>
              <a:t>Child witness</a:t>
            </a:r>
          </a:p>
          <a:p>
            <a:endParaRPr lang="en-GB" dirty="0"/>
          </a:p>
          <a:p>
            <a:r>
              <a:rPr lang="en-GB" dirty="0"/>
              <a:t>Witness to a significant event</a:t>
            </a:r>
          </a:p>
        </p:txBody>
      </p:sp>
      <p:sp>
        <p:nvSpPr>
          <p:cNvPr id="9" name="TextBox 8">
            <a:extLst>
              <a:ext uri="{FF2B5EF4-FFF2-40B4-BE49-F238E27FC236}">
                <a16:creationId xmlns:a16="http://schemas.microsoft.com/office/drawing/2014/main" id="{6987112D-9630-A8C5-8FA3-5D2066A257D2}"/>
              </a:ext>
            </a:extLst>
          </p:cNvPr>
          <p:cNvSpPr txBox="1"/>
          <p:nvPr/>
        </p:nvSpPr>
        <p:spPr>
          <a:xfrm>
            <a:off x="6958013" y="4314825"/>
            <a:ext cx="2357437" cy="2031325"/>
          </a:xfrm>
          <a:prstGeom prst="rect">
            <a:avLst/>
          </a:prstGeom>
          <a:noFill/>
        </p:spPr>
        <p:txBody>
          <a:bodyPr wrap="square" rtlCol="0">
            <a:spAutoFit/>
          </a:bodyPr>
          <a:lstStyle/>
          <a:p>
            <a:r>
              <a:rPr lang="en-GB" dirty="0"/>
              <a:t>All other witnesses not deemed to be vulnerable or significant, due to nature of incident, special characteristics or age.</a:t>
            </a:r>
          </a:p>
        </p:txBody>
      </p:sp>
    </p:spTree>
    <p:extLst>
      <p:ext uri="{BB962C8B-B14F-4D97-AF65-F5344CB8AC3E}">
        <p14:creationId xmlns:p14="http://schemas.microsoft.com/office/powerpoint/2010/main" val="4219563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5000"/>
            <a:lumOff val="75000"/>
          </a:schemeClr>
        </a:solidFill>
        <a:effectLst/>
      </p:bgPr>
    </p:bg>
    <p:spTree>
      <p:nvGrpSpPr>
        <p:cNvPr id="1" name="">
          <a:extLst>
            <a:ext uri="{FF2B5EF4-FFF2-40B4-BE49-F238E27FC236}">
              <a16:creationId xmlns:a16="http://schemas.microsoft.com/office/drawing/2014/main" id="{8ED9781A-D95F-D3E0-921F-C9F4A8CF49EA}"/>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BC8D96DE-7A2C-AB7F-8D5B-64E2F9708E6D}"/>
              </a:ext>
            </a:extLst>
          </p:cNvPr>
          <p:cNvSpPr>
            <a:spLocks noGrp="1"/>
          </p:cNvSpPr>
          <p:nvPr>
            <p:ph type="dt" sz="half" idx="10"/>
          </p:nvPr>
        </p:nvSpPr>
        <p:spPr/>
        <p:txBody>
          <a:bodyPr/>
          <a:lstStyle/>
          <a:p>
            <a:pPr rtl="0"/>
            <a:fld id="{B68F281D-F8AC-4FE4-B771-C2CD6270501C}" type="datetime1">
              <a:rPr lang="en-GB" noProof="0" smtClean="0"/>
              <a:t>16/03/2025</a:t>
            </a:fld>
            <a:endParaRPr lang="en-GB" noProof="0" dirty="0"/>
          </a:p>
        </p:txBody>
      </p:sp>
      <p:sp>
        <p:nvSpPr>
          <p:cNvPr id="3" name="Footer Placeholder 2">
            <a:extLst>
              <a:ext uri="{FF2B5EF4-FFF2-40B4-BE49-F238E27FC236}">
                <a16:creationId xmlns:a16="http://schemas.microsoft.com/office/drawing/2014/main" id="{495E7067-56F4-DED1-0485-694125E80F45}"/>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F2B72442-C6AA-5838-D556-B1782BB07C7A}"/>
              </a:ext>
            </a:extLst>
          </p:cNvPr>
          <p:cNvSpPr>
            <a:spLocks noGrp="1"/>
          </p:cNvSpPr>
          <p:nvPr>
            <p:ph type="sldNum" sz="quarter" idx="12"/>
          </p:nvPr>
        </p:nvSpPr>
        <p:spPr/>
        <p:txBody>
          <a:bodyPr/>
          <a:lstStyle/>
          <a:p>
            <a:pPr rtl="0"/>
            <a:fld id="{4950F5D8-22E1-4015-8661-E5B1FD28C2DE}" type="slidenum">
              <a:rPr lang="en-GB" noProof="0" smtClean="0"/>
              <a:t>6</a:t>
            </a:fld>
            <a:endParaRPr lang="en-GB" noProof="0" dirty="0"/>
          </a:p>
        </p:txBody>
      </p:sp>
      <p:pic>
        <p:nvPicPr>
          <p:cNvPr id="6" name="Picture 5">
            <a:extLst>
              <a:ext uri="{FF2B5EF4-FFF2-40B4-BE49-F238E27FC236}">
                <a16:creationId xmlns:a16="http://schemas.microsoft.com/office/drawing/2014/main" id="{293EB5FD-4F34-1390-1312-9374C7557EBF}"/>
              </a:ext>
            </a:extLst>
          </p:cNvPr>
          <p:cNvPicPr>
            <a:picLocks noChangeAspect="1"/>
          </p:cNvPicPr>
          <p:nvPr/>
        </p:nvPicPr>
        <p:blipFill>
          <a:blip r:embed="rId2"/>
          <a:stretch>
            <a:fillRect/>
          </a:stretch>
        </p:blipFill>
        <p:spPr>
          <a:xfrm>
            <a:off x="3471863" y="499123"/>
            <a:ext cx="5386387" cy="2344090"/>
          </a:xfrm>
          <a:prstGeom prst="rect">
            <a:avLst/>
          </a:prstGeom>
        </p:spPr>
      </p:pic>
      <p:sp>
        <p:nvSpPr>
          <p:cNvPr id="7" name="TextBox 6">
            <a:extLst>
              <a:ext uri="{FF2B5EF4-FFF2-40B4-BE49-F238E27FC236}">
                <a16:creationId xmlns:a16="http://schemas.microsoft.com/office/drawing/2014/main" id="{DC25D3EC-B7ED-B718-EF91-490D9BE0AF89}"/>
              </a:ext>
            </a:extLst>
          </p:cNvPr>
          <p:cNvSpPr txBox="1"/>
          <p:nvPr/>
        </p:nvSpPr>
        <p:spPr>
          <a:xfrm>
            <a:off x="2528888" y="3714750"/>
            <a:ext cx="2055563" cy="2031325"/>
          </a:xfrm>
          <a:prstGeom prst="rect">
            <a:avLst/>
          </a:prstGeom>
          <a:noFill/>
        </p:spPr>
        <p:txBody>
          <a:bodyPr wrap="none" rtlCol="0">
            <a:spAutoFit/>
          </a:bodyPr>
          <a:lstStyle/>
          <a:p>
            <a:r>
              <a:rPr lang="en-GB" dirty="0"/>
              <a:t>Child (Under 18yrs)</a:t>
            </a:r>
          </a:p>
          <a:p>
            <a:endParaRPr lang="en-GB" dirty="0"/>
          </a:p>
          <a:p>
            <a:r>
              <a:rPr lang="en-GB" dirty="0"/>
              <a:t>Mental Health</a:t>
            </a:r>
          </a:p>
          <a:p>
            <a:endParaRPr lang="en-GB" dirty="0"/>
          </a:p>
          <a:p>
            <a:r>
              <a:rPr lang="en-GB" dirty="0"/>
              <a:t>Capacity issues</a:t>
            </a:r>
          </a:p>
          <a:p>
            <a:endParaRPr lang="en-GB" dirty="0"/>
          </a:p>
          <a:p>
            <a:endParaRPr lang="en-GB" dirty="0"/>
          </a:p>
        </p:txBody>
      </p:sp>
      <p:sp>
        <p:nvSpPr>
          <p:cNvPr id="8" name="TextBox 7">
            <a:extLst>
              <a:ext uri="{FF2B5EF4-FFF2-40B4-BE49-F238E27FC236}">
                <a16:creationId xmlns:a16="http://schemas.microsoft.com/office/drawing/2014/main" id="{5C3BAF02-9DBD-56FE-76AF-4828A11C49F8}"/>
              </a:ext>
            </a:extLst>
          </p:cNvPr>
          <p:cNvSpPr txBox="1"/>
          <p:nvPr/>
        </p:nvSpPr>
        <p:spPr>
          <a:xfrm>
            <a:off x="8329613" y="3714750"/>
            <a:ext cx="3176027" cy="369332"/>
          </a:xfrm>
          <a:prstGeom prst="rect">
            <a:avLst/>
          </a:prstGeom>
          <a:noFill/>
        </p:spPr>
        <p:txBody>
          <a:bodyPr wrap="square" rtlCol="0">
            <a:spAutoFit/>
          </a:bodyPr>
          <a:lstStyle/>
          <a:p>
            <a:r>
              <a:rPr lang="en-GB" dirty="0"/>
              <a:t>Adults over the age of 18yrs</a:t>
            </a:r>
          </a:p>
        </p:txBody>
      </p:sp>
      <p:sp>
        <p:nvSpPr>
          <p:cNvPr id="9" name="TextBox 8">
            <a:extLst>
              <a:ext uri="{FF2B5EF4-FFF2-40B4-BE49-F238E27FC236}">
                <a16:creationId xmlns:a16="http://schemas.microsoft.com/office/drawing/2014/main" id="{C1E402CC-28C5-3B61-0EC8-A010BFDEE9B3}"/>
              </a:ext>
            </a:extLst>
          </p:cNvPr>
          <p:cNvSpPr txBox="1"/>
          <p:nvPr/>
        </p:nvSpPr>
        <p:spPr>
          <a:xfrm>
            <a:off x="5772150" y="3714750"/>
            <a:ext cx="1697269" cy="369332"/>
          </a:xfrm>
          <a:prstGeom prst="rect">
            <a:avLst/>
          </a:prstGeom>
          <a:noFill/>
        </p:spPr>
        <p:txBody>
          <a:bodyPr wrap="square" rtlCol="0">
            <a:spAutoFit/>
          </a:bodyPr>
          <a:lstStyle/>
          <a:p>
            <a:r>
              <a:rPr lang="en-GB" dirty="0"/>
              <a:t>Language</a:t>
            </a:r>
          </a:p>
        </p:txBody>
      </p:sp>
    </p:spTree>
    <p:extLst>
      <p:ext uri="{BB962C8B-B14F-4D97-AF65-F5344CB8AC3E}">
        <p14:creationId xmlns:p14="http://schemas.microsoft.com/office/powerpoint/2010/main" val="3735272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02BD4-BCC2-1CAD-1DC9-840EBB06F2FE}"/>
              </a:ext>
            </a:extLst>
          </p:cNvPr>
          <p:cNvSpPr>
            <a:spLocks noGrp="1"/>
          </p:cNvSpPr>
          <p:nvPr>
            <p:ph type="title"/>
          </p:nvPr>
        </p:nvSpPr>
        <p:spPr/>
        <p:txBody>
          <a:bodyPr/>
          <a:lstStyle/>
          <a:p>
            <a:r>
              <a:rPr lang="en-GB" dirty="0"/>
              <a:t>Victims and Witnesses</a:t>
            </a:r>
          </a:p>
        </p:txBody>
      </p:sp>
      <p:sp>
        <p:nvSpPr>
          <p:cNvPr id="3" name="Date Placeholder 2">
            <a:extLst>
              <a:ext uri="{FF2B5EF4-FFF2-40B4-BE49-F238E27FC236}">
                <a16:creationId xmlns:a16="http://schemas.microsoft.com/office/drawing/2014/main" id="{E5C2CCB3-2989-7878-F7CD-0EB026BF6732}"/>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93453F42-F4B0-E455-6D2A-540B8C8702B5}"/>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858394C3-730A-DEEA-9AC5-77C628EAF844}"/>
              </a:ext>
            </a:extLst>
          </p:cNvPr>
          <p:cNvSpPr>
            <a:spLocks noGrp="1"/>
          </p:cNvSpPr>
          <p:nvPr>
            <p:ph type="sldNum" sz="quarter" idx="12"/>
          </p:nvPr>
        </p:nvSpPr>
        <p:spPr/>
        <p:txBody>
          <a:bodyPr/>
          <a:lstStyle/>
          <a:p>
            <a:pPr rtl="0"/>
            <a:fld id="{4950F5D8-22E1-4015-8661-E5B1FD28C2DE}" type="slidenum">
              <a:rPr lang="en-GB" noProof="0" smtClean="0"/>
              <a:t>7</a:t>
            </a:fld>
            <a:endParaRPr lang="en-GB" noProof="0" dirty="0"/>
          </a:p>
        </p:txBody>
      </p:sp>
      <p:sp>
        <p:nvSpPr>
          <p:cNvPr id="6" name="Content Placeholder 5">
            <a:extLst>
              <a:ext uri="{FF2B5EF4-FFF2-40B4-BE49-F238E27FC236}">
                <a16:creationId xmlns:a16="http://schemas.microsoft.com/office/drawing/2014/main" id="{CC697551-86E7-6624-6A75-11A11FBCB7C2}"/>
              </a:ext>
            </a:extLst>
          </p:cNvPr>
          <p:cNvSpPr>
            <a:spLocks noGrp="1"/>
          </p:cNvSpPr>
          <p:nvPr>
            <p:ph idx="1"/>
          </p:nvPr>
        </p:nvSpPr>
        <p:spPr/>
        <p:txBody>
          <a:bodyPr/>
          <a:lstStyle/>
          <a:p>
            <a:pPr marL="0" indent="0">
              <a:buNone/>
            </a:pPr>
            <a:r>
              <a:rPr lang="en-GB" dirty="0"/>
              <a:t> </a:t>
            </a:r>
            <a:r>
              <a:rPr lang="en-GB" dirty="0">
                <a:hlinkClick r:id="rId2"/>
              </a:rPr>
              <a:t>Achieving Best Evidence in Criminal Proceedings</a:t>
            </a:r>
            <a:endParaRPr lang="en-GB" dirty="0"/>
          </a:p>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8A9D8495-6402-EFCD-3C0F-7E3908E0FB7C}"/>
              </a:ext>
            </a:extLst>
          </p:cNvPr>
          <p:cNvPicPr>
            <a:picLocks noChangeAspect="1"/>
          </p:cNvPicPr>
          <p:nvPr/>
        </p:nvPicPr>
        <p:blipFill>
          <a:blip r:embed="rId3"/>
          <a:stretch>
            <a:fillRect/>
          </a:stretch>
        </p:blipFill>
        <p:spPr>
          <a:xfrm>
            <a:off x="1066800" y="2974694"/>
            <a:ext cx="3782992" cy="2937947"/>
          </a:xfrm>
          <a:prstGeom prst="rect">
            <a:avLst/>
          </a:prstGeom>
        </p:spPr>
      </p:pic>
    </p:spTree>
    <p:extLst>
      <p:ext uri="{BB962C8B-B14F-4D97-AF65-F5344CB8AC3E}">
        <p14:creationId xmlns:p14="http://schemas.microsoft.com/office/powerpoint/2010/main" val="2580406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63BD3-793E-65DE-60FD-7636FA1D063F}"/>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41A2150F-FEED-DCEF-929D-6079F2359288}"/>
              </a:ext>
            </a:extLst>
          </p:cNvPr>
          <p:cNvSpPr>
            <a:spLocks noGrp="1"/>
          </p:cNvSpPr>
          <p:nvPr>
            <p:ph type="title"/>
          </p:nvPr>
        </p:nvSpPr>
        <p:spPr>
          <a:xfrm>
            <a:off x="838199" y="805472"/>
            <a:ext cx="10512425" cy="552848"/>
          </a:xfrm>
        </p:spPr>
        <p:txBody>
          <a:bodyPr/>
          <a:lstStyle/>
          <a:p>
            <a:endParaRPr lang="en-US"/>
          </a:p>
        </p:txBody>
      </p:sp>
      <p:sp>
        <p:nvSpPr>
          <p:cNvPr id="2" name="Date Placeholder 1">
            <a:extLst>
              <a:ext uri="{FF2B5EF4-FFF2-40B4-BE49-F238E27FC236}">
                <a16:creationId xmlns:a16="http://schemas.microsoft.com/office/drawing/2014/main" id="{822F3E9C-2C88-5B11-DE20-CACB30F6ADA3}"/>
              </a:ext>
            </a:extLst>
          </p:cNvPr>
          <p:cNvSpPr>
            <a:spLocks noGrp="1"/>
          </p:cNvSpPr>
          <p:nvPr>
            <p:ph type="dt" sz="half" idx="10"/>
          </p:nvPr>
        </p:nvSpPr>
        <p:spPr>
          <a:xfrm>
            <a:off x="8609013" y="5998474"/>
            <a:ext cx="2743200" cy="143149"/>
          </a:xfrm>
        </p:spPr>
        <p:txBody>
          <a:bodyPr anchor="t">
            <a:normAutofit/>
          </a:bodyPr>
          <a:lstStyle/>
          <a:p>
            <a:pPr rtl="0">
              <a:lnSpc>
                <a:spcPct val="90000"/>
              </a:lnSpc>
              <a:spcAft>
                <a:spcPts val="600"/>
              </a:spcAft>
            </a:pPr>
            <a:fld id="{B68F281D-F8AC-4FE4-B771-C2CD6270501C}" type="datetime1">
              <a:rPr lang="en-GB" noProof="0" smtClean="0"/>
              <a:pPr rtl="0">
                <a:lnSpc>
                  <a:spcPct val="90000"/>
                </a:lnSpc>
                <a:spcAft>
                  <a:spcPts val="600"/>
                </a:spcAft>
              </a:pPr>
              <a:t>16/03/2025</a:t>
            </a:fld>
            <a:endParaRPr lang="en-GB" noProof="0"/>
          </a:p>
        </p:txBody>
      </p:sp>
      <p:sp>
        <p:nvSpPr>
          <p:cNvPr id="3" name="Footer Placeholder 2">
            <a:extLst>
              <a:ext uri="{FF2B5EF4-FFF2-40B4-BE49-F238E27FC236}">
                <a16:creationId xmlns:a16="http://schemas.microsoft.com/office/drawing/2014/main" id="{4F5052AB-9A82-5846-EDA9-15A5175DF7BA}"/>
              </a:ext>
            </a:extLst>
          </p:cNvPr>
          <p:cNvSpPr>
            <a:spLocks noGrp="1"/>
          </p:cNvSpPr>
          <p:nvPr>
            <p:ph type="ftr" sz="quarter" idx="11"/>
          </p:nvPr>
        </p:nvSpPr>
        <p:spPr>
          <a:xfrm>
            <a:off x="7237413" y="6168551"/>
            <a:ext cx="4114800" cy="190327"/>
          </a:xfrm>
        </p:spPr>
        <p:txBody>
          <a:bodyPr anchor="t">
            <a:normAutofit/>
          </a:bodyPr>
          <a:lstStyle/>
          <a:p>
            <a:pPr rtl="0">
              <a:spcAft>
                <a:spcPts val="600"/>
              </a:spcAft>
            </a:pPr>
            <a:r>
              <a:rPr lang="en-GB" noProof="0"/>
              <a:t>ADD A FOOTER</a:t>
            </a:r>
          </a:p>
        </p:txBody>
      </p:sp>
      <p:sp>
        <p:nvSpPr>
          <p:cNvPr id="4" name="Slide Number Placeholder 3">
            <a:extLst>
              <a:ext uri="{FF2B5EF4-FFF2-40B4-BE49-F238E27FC236}">
                <a16:creationId xmlns:a16="http://schemas.microsoft.com/office/drawing/2014/main" id="{3EE898ED-C428-D9D5-30D7-0AEEE1470F7F}"/>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8</a:t>
            </a:fld>
            <a:endParaRPr lang="en-GB" noProof="0"/>
          </a:p>
        </p:txBody>
      </p:sp>
      <p:pic>
        <p:nvPicPr>
          <p:cNvPr id="8" name="Picture 7">
            <a:extLst>
              <a:ext uri="{FF2B5EF4-FFF2-40B4-BE49-F238E27FC236}">
                <a16:creationId xmlns:a16="http://schemas.microsoft.com/office/drawing/2014/main" id="{98887B62-0428-CD19-17BF-2E643DC9C142}"/>
              </a:ext>
            </a:extLst>
          </p:cNvPr>
          <p:cNvPicPr>
            <a:picLocks noChangeAspect="1"/>
          </p:cNvPicPr>
          <p:nvPr/>
        </p:nvPicPr>
        <p:blipFill>
          <a:blip r:embed="rId2"/>
          <a:stretch>
            <a:fillRect/>
          </a:stretch>
        </p:blipFill>
        <p:spPr>
          <a:xfrm>
            <a:off x="838200" y="2237033"/>
            <a:ext cx="10515600" cy="3259836"/>
          </a:xfrm>
          <a:prstGeom prst="rect">
            <a:avLst/>
          </a:prstGeom>
          <a:noFill/>
        </p:spPr>
      </p:pic>
    </p:spTree>
    <p:extLst>
      <p:ext uri="{BB962C8B-B14F-4D97-AF65-F5344CB8AC3E}">
        <p14:creationId xmlns:p14="http://schemas.microsoft.com/office/powerpoint/2010/main" val="1702472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C8BEE-A5A8-40FF-5210-906252B0E7B8}"/>
            </a:ext>
          </a:extLst>
        </p:cNvPr>
        <p:cNvGrpSpPr/>
        <p:nvPr/>
      </p:nvGrpSpPr>
      <p:grpSpPr>
        <a:xfrm>
          <a:off x="0" y="0"/>
          <a:ext cx="0" cy="0"/>
          <a:chOff x="0" y="0"/>
          <a:chExt cx="0" cy="0"/>
        </a:xfrm>
      </p:grpSpPr>
      <p:sp>
        <p:nvSpPr>
          <p:cNvPr id="17" name="Title 1">
            <a:extLst>
              <a:ext uri="{FF2B5EF4-FFF2-40B4-BE49-F238E27FC236}">
                <a16:creationId xmlns:a16="http://schemas.microsoft.com/office/drawing/2014/main" id="{D9E1289A-D98C-6C82-E7C8-712BA7626C90}"/>
              </a:ext>
            </a:extLst>
          </p:cNvPr>
          <p:cNvSpPr>
            <a:spLocks noGrp="1"/>
          </p:cNvSpPr>
          <p:nvPr>
            <p:ph type="title"/>
          </p:nvPr>
        </p:nvSpPr>
        <p:spPr>
          <a:xfrm>
            <a:off x="838199" y="805472"/>
            <a:ext cx="6862011" cy="1220098"/>
          </a:xfrm>
        </p:spPr>
        <p:txBody>
          <a:bodyPr>
            <a:normAutofit fontScale="90000"/>
          </a:bodyPr>
          <a:lstStyle/>
          <a:p>
            <a:r>
              <a:rPr lang="en-GB" dirty="0">
                <a:hlinkClick r:id="rId2"/>
              </a:rPr>
              <a:t>Criminal Procedure and Investigations Act 1996</a:t>
            </a:r>
            <a:br>
              <a:rPr lang="en-GB" dirty="0"/>
            </a:br>
            <a:endParaRPr lang="en-US" dirty="0"/>
          </a:p>
        </p:txBody>
      </p:sp>
      <p:sp>
        <p:nvSpPr>
          <p:cNvPr id="2" name="Date Placeholder 1">
            <a:extLst>
              <a:ext uri="{FF2B5EF4-FFF2-40B4-BE49-F238E27FC236}">
                <a16:creationId xmlns:a16="http://schemas.microsoft.com/office/drawing/2014/main" id="{ED08EB59-22D4-F5C6-44BE-79BE9CD708BA}"/>
              </a:ext>
            </a:extLst>
          </p:cNvPr>
          <p:cNvSpPr>
            <a:spLocks noGrp="1"/>
          </p:cNvSpPr>
          <p:nvPr>
            <p:ph type="dt" sz="half" idx="10"/>
          </p:nvPr>
        </p:nvSpPr>
        <p:spPr>
          <a:xfrm>
            <a:off x="8609013" y="5998474"/>
            <a:ext cx="2743200" cy="143149"/>
          </a:xfrm>
        </p:spPr>
        <p:txBody>
          <a:bodyPr anchor="t">
            <a:normAutofit/>
          </a:bodyPr>
          <a:lstStyle/>
          <a:p>
            <a:pPr rtl="0">
              <a:lnSpc>
                <a:spcPct val="90000"/>
              </a:lnSpc>
              <a:spcAft>
                <a:spcPts val="600"/>
              </a:spcAft>
            </a:pPr>
            <a:fld id="{B68F281D-F8AC-4FE4-B771-C2CD6270501C}" type="datetime1">
              <a:rPr lang="en-GB" noProof="0" smtClean="0"/>
              <a:pPr rtl="0">
                <a:lnSpc>
                  <a:spcPct val="90000"/>
                </a:lnSpc>
                <a:spcAft>
                  <a:spcPts val="600"/>
                </a:spcAft>
              </a:pPr>
              <a:t>16/03/2025</a:t>
            </a:fld>
            <a:endParaRPr lang="en-GB" noProof="0"/>
          </a:p>
        </p:txBody>
      </p:sp>
      <p:sp>
        <p:nvSpPr>
          <p:cNvPr id="3" name="Footer Placeholder 2">
            <a:extLst>
              <a:ext uri="{FF2B5EF4-FFF2-40B4-BE49-F238E27FC236}">
                <a16:creationId xmlns:a16="http://schemas.microsoft.com/office/drawing/2014/main" id="{3A095CE2-CB85-57B9-7F8A-BECA1BE350AD}"/>
              </a:ext>
            </a:extLst>
          </p:cNvPr>
          <p:cNvSpPr>
            <a:spLocks noGrp="1"/>
          </p:cNvSpPr>
          <p:nvPr>
            <p:ph type="ftr" sz="quarter" idx="11"/>
          </p:nvPr>
        </p:nvSpPr>
        <p:spPr>
          <a:xfrm>
            <a:off x="7233641" y="5456115"/>
            <a:ext cx="4114800" cy="884053"/>
          </a:xfrm>
        </p:spPr>
        <p:txBody>
          <a:bodyPr anchor="t">
            <a:normAutofit/>
          </a:bodyPr>
          <a:lstStyle/>
          <a:p>
            <a:pPr>
              <a:spcAft>
                <a:spcPts val="600"/>
              </a:spcAft>
            </a:pPr>
            <a:r>
              <a:rPr lang="en-GB" dirty="0">
                <a:hlinkClick r:id="rId2"/>
              </a:rPr>
              <a:t>Criminal Procedure and Investigations Act 1996</a:t>
            </a:r>
            <a:endParaRPr lang="en-GB" dirty="0"/>
          </a:p>
          <a:p>
            <a:pPr rtl="0">
              <a:spcAft>
                <a:spcPts val="600"/>
              </a:spcAft>
            </a:pPr>
            <a:r>
              <a:rPr lang="en-GB" noProof="0" dirty="0"/>
              <a:t>ADD A FOOTER</a:t>
            </a:r>
          </a:p>
        </p:txBody>
      </p:sp>
      <p:sp>
        <p:nvSpPr>
          <p:cNvPr id="4" name="Slide Number Placeholder 3">
            <a:extLst>
              <a:ext uri="{FF2B5EF4-FFF2-40B4-BE49-F238E27FC236}">
                <a16:creationId xmlns:a16="http://schemas.microsoft.com/office/drawing/2014/main" id="{BEE0D8B3-16D2-F6A5-D1FF-04962717F58D}"/>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9</a:t>
            </a:fld>
            <a:endParaRPr lang="en-GB" noProof="0"/>
          </a:p>
        </p:txBody>
      </p:sp>
      <p:graphicFrame>
        <p:nvGraphicFramePr>
          <p:cNvPr id="13" name="Content Placeholder 5">
            <a:extLst>
              <a:ext uri="{FF2B5EF4-FFF2-40B4-BE49-F238E27FC236}">
                <a16:creationId xmlns:a16="http://schemas.microsoft.com/office/drawing/2014/main" id="{95778C0A-26C3-0B41-6655-84CB92241342}"/>
              </a:ext>
            </a:extLst>
          </p:cNvPr>
          <p:cNvGraphicFramePr>
            <a:graphicFrameLocks noGrp="1"/>
          </p:cNvGraphicFramePr>
          <p:nvPr>
            <p:ph sz="quarter" idx="53"/>
            <p:extLst>
              <p:ext uri="{D42A27DB-BD31-4B8C-83A1-F6EECF244321}">
                <p14:modId xmlns:p14="http://schemas.microsoft.com/office/powerpoint/2010/main" val="2747916492"/>
              </p:ext>
            </p:extLst>
          </p:nvPr>
        </p:nvGraphicFramePr>
        <p:xfrm>
          <a:off x="839787" y="1943100"/>
          <a:ext cx="10512425" cy="3686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 name="Picture 20">
            <a:extLst>
              <a:ext uri="{FF2B5EF4-FFF2-40B4-BE49-F238E27FC236}">
                <a16:creationId xmlns:a16="http://schemas.microsoft.com/office/drawing/2014/main" id="{08E5F80B-0B44-4AF3-140A-1A530F5A9CBF}"/>
              </a:ext>
            </a:extLst>
          </p:cNvPr>
          <p:cNvPicPr>
            <a:picLocks noChangeAspect="1"/>
          </p:cNvPicPr>
          <p:nvPr/>
        </p:nvPicPr>
        <p:blipFill>
          <a:blip r:embed="rId8"/>
          <a:stretch>
            <a:fillRect/>
          </a:stretch>
        </p:blipFill>
        <p:spPr>
          <a:xfrm>
            <a:off x="7840587" y="402469"/>
            <a:ext cx="1428949" cy="1314633"/>
          </a:xfrm>
          <a:prstGeom prst="rect">
            <a:avLst/>
          </a:prstGeom>
        </p:spPr>
      </p:pic>
    </p:spTree>
    <p:extLst>
      <p:ext uri="{BB962C8B-B14F-4D97-AF65-F5344CB8AC3E}">
        <p14:creationId xmlns:p14="http://schemas.microsoft.com/office/powerpoint/2010/main" val="2777664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AE13-EEDF-9F6B-7257-1C1880A0750B}"/>
              </a:ext>
            </a:extLst>
          </p:cNvPr>
          <p:cNvSpPr>
            <a:spLocks noGrp="1"/>
          </p:cNvSpPr>
          <p:nvPr>
            <p:ph type="title"/>
          </p:nvPr>
        </p:nvSpPr>
        <p:spPr>
          <a:xfrm>
            <a:off x="838199" y="329184"/>
            <a:ext cx="6862011" cy="621792"/>
          </a:xfrm>
        </p:spPr>
        <p:txBody>
          <a:bodyPr>
            <a:normAutofit fontScale="90000"/>
          </a:bodyPr>
          <a:lstStyle/>
          <a:p>
            <a:r>
              <a:rPr lang="en-GB" dirty="0"/>
              <a:t>Why are witness interviews important?</a:t>
            </a:r>
          </a:p>
        </p:txBody>
      </p:sp>
      <p:sp>
        <p:nvSpPr>
          <p:cNvPr id="3" name="Date Placeholder 2">
            <a:extLst>
              <a:ext uri="{FF2B5EF4-FFF2-40B4-BE49-F238E27FC236}">
                <a16:creationId xmlns:a16="http://schemas.microsoft.com/office/drawing/2014/main" id="{FFD10B8A-4AE0-3F00-5066-5F1B262DE3AE}"/>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E3F60587-0B94-F907-5A08-7930DD9FE3F3}"/>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844E0C88-D0E7-5028-9760-7A3D43E29AFA}"/>
              </a:ext>
            </a:extLst>
          </p:cNvPr>
          <p:cNvSpPr>
            <a:spLocks noGrp="1"/>
          </p:cNvSpPr>
          <p:nvPr>
            <p:ph type="sldNum" sz="quarter" idx="12"/>
          </p:nvPr>
        </p:nvSpPr>
        <p:spPr/>
        <p:txBody>
          <a:bodyPr/>
          <a:lstStyle/>
          <a:p>
            <a:pPr rtl="0"/>
            <a:fld id="{4950F5D8-22E1-4015-8661-E5B1FD28C2DE}" type="slidenum">
              <a:rPr lang="en-GB" noProof="0" smtClean="0"/>
              <a:t>10</a:t>
            </a:fld>
            <a:endParaRPr lang="en-GB" noProof="0" dirty="0"/>
          </a:p>
        </p:txBody>
      </p:sp>
      <p:sp>
        <p:nvSpPr>
          <p:cNvPr id="6" name="Content Placeholder 5">
            <a:extLst>
              <a:ext uri="{FF2B5EF4-FFF2-40B4-BE49-F238E27FC236}">
                <a16:creationId xmlns:a16="http://schemas.microsoft.com/office/drawing/2014/main" id="{89D884FC-00F5-80F9-4F12-2D7AA93D4A45}"/>
              </a:ext>
            </a:extLst>
          </p:cNvPr>
          <p:cNvSpPr>
            <a:spLocks noGrp="1"/>
          </p:cNvSpPr>
          <p:nvPr>
            <p:ph sz="quarter" idx="53"/>
          </p:nvPr>
        </p:nvSpPr>
        <p:spPr>
          <a:xfrm>
            <a:off x="839787" y="1358319"/>
            <a:ext cx="10512425" cy="4810231"/>
          </a:xfrm>
        </p:spPr>
        <p:txBody>
          <a:bodyPr>
            <a:noAutofit/>
          </a:bodyPr>
          <a:lstStyle/>
          <a:p>
            <a:r>
              <a:rPr lang="en-GB" sz="2400" dirty="0"/>
              <a:t>Suspects are rarely convicted on physical evidence alone.</a:t>
            </a:r>
          </a:p>
          <a:p>
            <a:r>
              <a:rPr lang="en-GB" sz="2400" dirty="0"/>
              <a:t>A conviction is usually achieved on the basis of both physical evidence and witness accounts.</a:t>
            </a:r>
          </a:p>
          <a:p>
            <a:r>
              <a:rPr lang="en-GB" sz="2400" dirty="0"/>
              <a:t>In respect of a victim or eye witness a statement is obtained</a:t>
            </a:r>
          </a:p>
          <a:p>
            <a:r>
              <a:rPr lang="en-GB" sz="2400" dirty="0"/>
              <a:t>Deceased victim, they are the crime scene which will provide forensic evidence and their actions or activities up until time of death will provide further information and evidence.  This  together with witness accounts and other material evidence will support a prosecution case.</a:t>
            </a:r>
          </a:p>
          <a:p>
            <a:r>
              <a:rPr lang="en-GB" sz="2400" dirty="0"/>
              <a:t>Whenever a defendant admits an offence, there is the requirement to have material evidence to support this admission this is to ensure a fair trial and to avoid miscarriages of justice.</a:t>
            </a:r>
          </a:p>
        </p:txBody>
      </p:sp>
      <p:sp>
        <p:nvSpPr>
          <p:cNvPr id="7" name="Picture Placeholder 6">
            <a:extLst>
              <a:ext uri="{FF2B5EF4-FFF2-40B4-BE49-F238E27FC236}">
                <a16:creationId xmlns:a16="http://schemas.microsoft.com/office/drawing/2014/main" id="{CA8F8DAE-9797-CDD2-98F9-7B751FF9BAF1}"/>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2610133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550D2-F065-4021-5535-EAFD5FC84338}"/>
              </a:ext>
            </a:extLst>
          </p:cNvPr>
          <p:cNvSpPr>
            <a:spLocks noGrp="1"/>
          </p:cNvSpPr>
          <p:nvPr>
            <p:ph type="title"/>
          </p:nvPr>
        </p:nvSpPr>
        <p:spPr/>
        <p:txBody>
          <a:bodyPr>
            <a:normAutofit fontScale="90000"/>
          </a:bodyPr>
          <a:lstStyle/>
          <a:p>
            <a:r>
              <a:rPr lang="en-GB" dirty="0"/>
              <a:t>Dangers of obtaining convictions on confessions alone:</a:t>
            </a:r>
          </a:p>
        </p:txBody>
      </p:sp>
      <p:sp>
        <p:nvSpPr>
          <p:cNvPr id="3" name="Date Placeholder 2">
            <a:extLst>
              <a:ext uri="{FF2B5EF4-FFF2-40B4-BE49-F238E27FC236}">
                <a16:creationId xmlns:a16="http://schemas.microsoft.com/office/drawing/2014/main" id="{FFE33E78-F493-2500-69AD-45E0C67E2AF9}"/>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F2261007-338A-ECF4-0B75-7EFBDB5E76E6}"/>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168DCBA7-526C-3B7E-1886-01477D073E34}"/>
              </a:ext>
            </a:extLst>
          </p:cNvPr>
          <p:cNvSpPr>
            <a:spLocks noGrp="1"/>
          </p:cNvSpPr>
          <p:nvPr>
            <p:ph type="sldNum" sz="quarter" idx="12"/>
          </p:nvPr>
        </p:nvSpPr>
        <p:spPr/>
        <p:txBody>
          <a:bodyPr/>
          <a:lstStyle/>
          <a:p>
            <a:pPr rtl="0"/>
            <a:fld id="{4950F5D8-22E1-4015-8661-E5B1FD28C2DE}" type="slidenum">
              <a:rPr lang="en-GB" noProof="0" smtClean="0"/>
              <a:t>11</a:t>
            </a:fld>
            <a:endParaRPr lang="en-GB" noProof="0" dirty="0"/>
          </a:p>
        </p:txBody>
      </p:sp>
      <p:sp>
        <p:nvSpPr>
          <p:cNvPr id="6" name="Content Placeholder 5">
            <a:extLst>
              <a:ext uri="{FF2B5EF4-FFF2-40B4-BE49-F238E27FC236}">
                <a16:creationId xmlns:a16="http://schemas.microsoft.com/office/drawing/2014/main" id="{E18DD1A1-C920-2163-0F6F-CF4EAC171140}"/>
              </a:ext>
            </a:extLst>
          </p:cNvPr>
          <p:cNvSpPr>
            <a:spLocks noGrp="1"/>
          </p:cNvSpPr>
          <p:nvPr>
            <p:ph sz="quarter" idx="53"/>
          </p:nvPr>
        </p:nvSpPr>
        <p:spPr/>
        <p:txBody>
          <a:bodyPr>
            <a:normAutofit fontScale="92500" lnSpcReduction="20000"/>
          </a:bodyPr>
          <a:lstStyle/>
          <a:p>
            <a:r>
              <a:rPr lang="en-GB" b="0" i="0" dirty="0">
                <a:effectLst/>
                <a:latin typeface="Libre Franklin" panose="020F0502020204030204" pitchFamily="2" charset="0"/>
              </a:rPr>
              <a:t>Robert Hubert is one of the earliest examples of a false confession. Hubert confessed to starting the Great Fire of London, a raging blaze that destroyed most of England’s capital city in 1666.  He admitted to starting the fire in Westminster, however when he found out it was started in a bakery in Pudding lane, som</a:t>
            </a:r>
            <a:r>
              <a:rPr lang="en-GB" dirty="0">
                <a:latin typeface="Libre Franklin" panose="020F0502020204030204" pitchFamily="2" charset="0"/>
              </a:rPr>
              <a:t>e distance away he changed his story.  He was executed based on his confession alone, even-though it is believed he was in France at the time of the offence.</a:t>
            </a:r>
          </a:p>
          <a:p>
            <a:r>
              <a:rPr lang="en-GB" dirty="0">
                <a:hlinkClick r:id="rId2"/>
              </a:rPr>
              <a:t>The Great Fire of London | London Museum</a:t>
            </a:r>
            <a:endParaRPr lang="en-GB" dirty="0"/>
          </a:p>
          <a:p>
            <a:endParaRPr lang="en-GB" dirty="0">
              <a:latin typeface="Libre Franklin" panose="020F0502020204030204" pitchFamily="2" charset="0"/>
            </a:endParaRPr>
          </a:p>
          <a:p>
            <a:r>
              <a:rPr lang="en-GB" dirty="0">
                <a:latin typeface="Libre Franklin" panose="020F0502020204030204" pitchFamily="2" charset="0"/>
              </a:rPr>
              <a:t>The Court of Appeal found Oliver Campbell’s conviction for murder of Baldev </a:t>
            </a:r>
            <a:r>
              <a:rPr lang="en-GB" dirty="0" err="1">
                <a:latin typeface="Libre Franklin" panose="020F0502020204030204" pitchFamily="2" charset="0"/>
              </a:rPr>
              <a:t>Hoondle</a:t>
            </a:r>
            <a:r>
              <a:rPr lang="en-GB" dirty="0">
                <a:latin typeface="Libre Franklin" panose="020F0502020204030204" pitchFamily="2" charset="0"/>
              </a:rPr>
              <a:t>, to be unsafe, after he appealed and had spent 33 years in custody.  Campbell, who had learning difficulties claimed that he had confessed due to be being bullied and badgered into the confession.</a:t>
            </a:r>
          </a:p>
          <a:p>
            <a:endParaRPr lang="en-GB" dirty="0">
              <a:latin typeface="Libre Franklin" panose="020F0502020204030204" pitchFamily="2" charset="0"/>
            </a:endParaRPr>
          </a:p>
          <a:p>
            <a:r>
              <a:rPr lang="en-GB" dirty="0">
                <a:hlinkClick r:id="rId3"/>
              </a:rPr>
              <a:t>Campbell, Oliver - Criminal Cases Review Commission</a:t>
            </a:r>
            <a:endParaRPr lang="en-GB" dirty="0">
              <a:latin typeface="Libre Franklin" panose="020F0502020204030204" pitchFamily="2" charset="0"/>
            </a:endParaRPr>
          </a:p>
          <a:p>
            <a:endParaRPr lang="en-GB" dirty="0">
              <a:latin typeface="Libre Franklin" panose="020F0502020204030204" pitchFamily="2" charset="0"/>
            </a:endParaRPr>
          </a:p>
          <a:p>
            <a:pPr algn="l" fontAlgn="base"/>
            <a:endParaRPr lang="en-GB" dirty="0"/>
          </a:p>
        </p:txBody>
      </p:sp>
      <p:sp>
        <p:nvSpPr>
          <p:cNvPr id="7" name="Picture Placeholder 6">
            <a:extLst>
              <a:ext uri="{FF2B5EF4-FFF2-40B4-BE49-F238E27FC236}">
                <a16:creationId xmlns:a16="http://schemas.microsoft.com/office/drawing/2014/main" id="{C59DB0A5-A0C1-F9D7-5667-35D88675506A}"/>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2662100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8DE3D-30DB-67FF-428C-331DC3CDECD0}"/>
              </a:ext>
            </a:extLst>
          </p:cNvPr>
          <p:cNvSpPr>
            <a:spLocks noGrp="1"/>
          </p:cNvSpPr>
          <p:nvPr>
            <p:ph type="title"/>
          </p:nvPr>
        </p:nvSpPr>
        <p:spPr/>
        <p:txBody>
          <a:bodyPr>
            <a:normAutofit fontScale="90000"/>
          </a:bodyPr>
          <a:lstStyle/>
          <a:p>
            <a:r>
              <a:rPr lang="en-GB" dirty="0"/>
              <a:t>Introduction of standard interviewing process across England and Wales</a:t>
            </a:r>
          </a:p>
        </p:txBody>
      </p:sp>
      <p:sp>
        <p:nvSpPr>
          <p:cNvPr id="3" name="Date Placeholder 2">
            <a:extLst>
              <a:ext uri="{FF2B5EF4-FFF2-40B4-BE49-F238E27FC236}">
                <a16:creationId xmlns:a16="http://schemas.microsoft.com/office/drawing/2014/main" id="{88D5E70F-52F1-3834-0C8A-090546D47394}"/>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90ACCFEF-5FFC-4623-8092-B8FC05141723}"/>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717ECDE2-64C5-600B-4249-BE6A8CF8EBF4}"/>
              </a:ext>
            </a:extLst>
          </p:cNvPr>
          <p:cNvSpPr>
            <a:spLocks noGrp="1"/>
          </p:cNvSpPr>
          <p:nvPr>
            <p:ph type="sldNum" sz="quarter" idx="12"/>
          </p:nvPr>
        </p:nvSpPr>
        <p:spPr/>
        <p:txBody>
          <a:bodyPr/>
          <a:lstStyle/>
          <a:p>
            <a:pPr rtl="0"/>
            <a:fld id="{4950F5D8-22E1-4015-8661-E5B1FD28C2DE}" type="slidenum">
              <a:rPr lang="en-GB" noProof="0" smtClean="0"/>
              <a:t>12</a:t>
            </a:fld>
            <a:endParaRPr lang="en-GB" noProof="0" dirty="0"/>
          </a:p>
        </p:txBody>
      </p:sp>
      <p:sp>
        <p:nvSpPr>
          <p:cNvPr id="6" name="Content Placeholder 5">
            <a:extLst>
              <a:ext uri="{FF2B5EF4-FFF2-40B4-BE49-F238E27FC236}">
                <a16:creationId xmlns:a16="http://schemas.microsoft.com/office/drawing/2014/main" id="{588EF2B4-5050-9D71-BEF7-C8CFD697DB83}"/>
              </a:ext>
            </a:extLst>
          </p:cNvPr>
          <p:cNvSpPr>
            <a:spLocks noGrp="1"/>
          </p:cNvSpPr>
          <p:nvPr>
            <p:ph sz="quarter" idx="53"/>
          </p:nvPr>
        </p:nvSpPr>
        <p:spPr>
          <a:xfrm>
            <a:off x="839787" y="1499616"/>
            <a:ext cx="10512425" cy="4859262"/>
          </a:xfrm>
        </p:spPr>
        <p:txBody>
          <a:bodyPr>
            <a:normAutofit/>
          </a:bodyPr>
          <a:lstStyle/>
          <a:p>
            <a:r>
              <a:rPr lang="en-GB" dirty="0"/>
              <a:t>Following the Scarman Report into the Brixton Riots of 1981.  The Criminal Evidence and Police Act (PACE) of 1984 and code of conduct came into being.</a:t>
            </a:r>
          </a:p>
          <a:p>
            <a:r>
              <a:rPr lang="en-GB" dirty="0"/>
              <a:t>PACE not only covered how to conduct searches of persons and vehicles but also how suspects should be treated as prior to this there was no maximum period of detention nor were there any formal rules, law or guidance on the detention, treatment and interviewing of suspects.</a:t>
            </a:r>
          </a:p>
          <a:p>
            <a:r>
              <a:rPr lang="en-GB" dirty="0"/>
              <a:t>PACE brought in legislation and guidance to follow in respect of for how long, where, when and in which way a person must be interviewed, with any breaches of PACE having repercussions for the officer and the investigation process.  </a:t>
            </a:r>
          </a:p>
          <a:p>
            <a:r>
              <a:rPr lang="en-GB" dirty="0"/>
              <a:t>The link to PACE and the codes of Practice 1984 can be found later in this presentation.</a:t>
            </a:r>
          </a:p>
          <a:p>
            <a:endParaRPr lang="en-GB" dirty="0"/>
          </a:p>
          <a:p>
            <a:r>
              <a:rPr lang="en-GB" dirty="0"/>
              <a:t>For now, we are focusing on victim and witness interviews for which there was very little guidance until more recently.</a:t>
            </a:r>
          </a:p>
          <a:p>
            <a:endParaRPr lang="en-GB" dirty="0"/>
          </a:p>
        </p:txBody>
      </p:sp>
      <p:sp>
        <p:nvSpPr>
          <p:cNvPr id="7" name="Picture Placeholder 6">
            <a:extLst>
              <a:ext uri="{FF2B5EF4-FFF2-40B4-BE49-F238E27FC236}">
                <a16:creationId xmlns:a16="http://schemas.microsoft.com/office/drawing/2014/main" id="{CAB0DA5A-8F3C-DE82-6A4A-B54BF9C1B98D}"/>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2535767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696FB-2676-FDB1-DEEC-0A6A560DF5C2}"/>
              </a:ext>
            </a:extLst>
          </p:cNvPr>
          <p:cNvSpPr>
            <a:spLocks noGrp="1"/>
          </p:cNvSpPr>
          <p:nvPr>
            <p:ph type="title"/>
          </p:nvPr>
        </p:nvSpPr>
        <p:spPr/>
        <p:txBody>
          <a:bodyPr/>
          <a:lstStyle/>
          <a:p>
            <a:r>
              <a:rPr lang="en-GB" dirty="0"/>
              <a:t>Timeline</a:t>
            </a:r>
          </a:p>
        </p:txBody>
      </p:sp>
      <p:sp>
        <p:nvSpPr>
          <p:cNvPr id="3" name="Date Placeholder 2">
            <a:extLst>
              <a:ext uri="{FF2B5EF4-FFF2-40B4-BE49-F238E27FC236}">
                <a16:creationId xmlns:a16="http://schemas.microsoft.com/office/drawing/2014/main" id="{D9A4C760-8151-FF59-0202-D375C800A6B3}"/>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377DFA5D-2EAC-8376-53AF-7B3F00086927}"/>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BB220914-AB6B-9D2D-7025-0C272432D4CE}"/>
              </a:ext>
            </a:extLst>
          </p:cNvPr>
          <p:cNvSpPr>
            <a:spLocks noGrp="1"/>
          </p:cNvSpPr>
          <p:nvPr>
            <p:ph type="sldNum" sz="quarter" idx="12"/>
          </p:nvPr>
        </p:nvSpPr>
        <p:spPr/>
        <p:txBody>
          <a:bodyPr/>
          <a:lstStyle/>
          <a:p>
            <a:pPr rtl="0"/>
            <a:fld id="{4950F5D8-22E1-4015-8661-E5B1FD28C2DE}" type="slidenum">
              <a:rPr lang="en-GB" noProof="0" smtClean="0"/>
              <a:t>13</a:t>
            </a:fld>
            <a:endParaRPr lang="en-GB" noProof="0" dirty="0"/>
          </a:p>
        </p:txBody>
      </p:sp>
      <p:sp>
        <p:nvSpPr>
          <p:cNvPr id="6" name="Content Placeholder 5">
            <a:extLst>
              <a:ext uri="{FF2B5EF4-FFF2-40B4-BE49-F238E27FC236}">
                <a16:creationId xmlns:a16="http://schemas.microsoft.com/office/drawing/2014/main" id="{B8089563-B2E0-2F8D-C5E2-DC5C05FC54F3}"/>
              </a:ext>
            </a:extLst>
          </p:cNvPr>
          <p:cNvSpPr>
            <a:spLocks noGrp="1"/>
          </p:cNvSpPr>
          <p:nvPr>
            <p:ph sz="quarter" idx="53"/>
          </p:nvPr>
        </p:nvSpPr>
        <p:spPr>
          <a:xfrm>
            <a:off x="839787" y="1536192"/>
            <a:ext cx="10512425" cy="4093242"/>
          </a:xfrm>
        </p:spPr>
        <p:txBody>
          <a:bodyPr>
            <a:normAutofit/>
          </a:bodyPr>
          <a:lstStyle/>
          <a:p>
            <a:r>
              <a:rPr lang="en-GB" dirty="0"/>
              <a:t>1988 The first working together document for police and social services came into being</a:t>
            </a:r>
          </a:p>
          <a:p>
            <a:r>
              <a:rPr lang="en-GB" dirty="0"/>
              <a:t>1992 Introduction of the Memorandum of Good Practice – child witnesses Under 14 serious assaults, under 18 sexual assaults.</a:t>
            </a:r>
          </a:p>
          <a:p>
            <a:r>
              <a:rPr lang="en-GB" dirty="0"/>
              <a:t>2002 Introduction of Achieving Best Evidence – Children and Sexual Offence Victims</a:t>
            </a:r>
          </a:p>
          <a:p>
            <a:r>
              <a:rPr lang="en-GB" dirty="0"/>
              <a:t>2007 Achieving Best Evidence – update to reflect hearsay and bad character</a:t>
            </a:r>
          </a:p>
          <a:p>
            <a:r>
              <a:rPr lang="en-GB" dirty="0"/>
              <a:t>2011 Achieving Best Evidence – Includes Vulnerable and Significant Witnesses</a:t>
            </a:r>
          </a:p>
          <a:p>
            <a:r>
              <a:rPr lang="en-GB" dirty="0"/>
              <a:t>2023 Achieving Best Evidence – Includes Domestic Abuse Victims</a:t>
            </a:r>
          </a:p>
          <a:p>
            <a:endParaRPr lang="en-GB" dirty="0"/>
          </a:p>
          <a:p>
            <a:endParaRPr lang="en-GB" dirty="0"/>
          </a:p>
          <a:p>
            <a:r>
              <a:rPr lang="en-GB" sz="1000" dirty="0"/>
              <a:t>Assets publishing.</a:t>
            </a:r>
          </a:p>
        </p:txBody>
      </p:sp>
      <p:sp>
        <p:nvSpPr>
          <p:cNvPr id="7" name="Picture Placeholder 6">
            <a:extLst>
              <a:ext uri="{FF2B5EF4-FFF2-40B4-BE49-F238E27FC236}">
                <a16:creationId xmlns:a16="http://schemas.microsoft.com/office/drawing/2014/main" id="{0C1F787C-3386-D785-9DEB-E6401E78B355}"/>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791163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5921-8DED-11AD-ED02-84032B0258B2}"/>
              </a:ext>
            </a:extLst>
          </p:cNvPr>
          <p:cNvSpPr>
            <a:spLocks noGrp="1"/>
          </p:cNvSpPr>
          <p:nvPr>
            <p:ph type="title"/>
          </p:nvPr>
        </p:nvSpPr>
        <p:spPr/>
        <p:txBody>
          <a:bodyPr>
            <a:normAutofit fontScale="90000"/>
          </a:bodyPr>
          <a:lstStyle/>
          <a:p>
            <a:r>
              <a:rPr lang="en-GB" dirty="0"/>
              <a:t>The College of Policing six principles for interviewing:</a:t>
            </a:r>
          </a:p>
        </p:txBody>
      </p:sp>
      <p:sp>
        <p:nvSpPr>
          <p:cNvPr id="3" name="Date Placeholder 2">
            <a:extLst>
              <a:ext uri="{FF2B5EF4-FFF2-40B4-BE49-F238E27FC236}">
                <a16:creationId xmlns:a16="http://schemas.microsoft.com/office/drawing/2014/main" id="{7D9F7EAF-41D3-85C0-E282-66C79A8496A3}"/>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534C8F97-DE94-3128-E553-CB9B89AF4759}"/>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D9815C66-DAE3-85BE-7C27-B1E5A8503F73}"/>
              </a:ext>
            </a:extLst>
          </p:cNvPr>
          <p:cNvSpPr>
            <a:spLocks noGrp="1"/>
          </p:cNvSpPr>
          <p:nvPr>
            <p:ph type="sldNum" sz="quarter" idx="12"/>
          </p:nvPr>
        </p:nvSpPr>
        <p:spPr/>
        <p:txBody>
          <a:bodyPr/>
          <a:lstStyle/>
          <a:p>
            <a:pPr rtl="0"/>
            <a:fld id="{4950F5D8-22E1-4015-8661-E5B1FD28C2DE}" type="slidenum">
              <a:rPr lang="en-GB" noProof="0" smtClean="0"/>
              <a:t>14</a:t>
            </a:fld>
            <a:endParaRPr lang="en-GB" noProof="0" dirty="0"/>
          </a:p>
        </p:txBody>
      </p:sp>
      <p:sp>
        <p:nvSpPr>
          <p:cNvPr id="6" name="Content Placeholder 5">
            <a:extLst>
              <a:ext uri="{FF2B5EF4-FFF2-40B4-BE49-F238E27FC236}">
                <a16:creationId xmlns:a16="http://schemas.microsoft.com/office/drawing/2014/main" id="{4559A3E0-CD62-0DF8-9526-49CC4ED0492E}"/>
              </a:ext>
            </a:extLst>
          </p:cNvPr>
          <p:cNvSpPr>
            <a:spLocks noGrp="1"/>
          </p:cNvSpPr>
          <p:nvPr>
            <p:ph sz="quarter" idx="53"/>
          </p:nvPr>
        </p:nvSpPr>
        <p:spPr>
          <a:xfrm>
            <a:off x="839787" y="1943100"/>
            <a:ext cx="10512425" cy="4397068"/>
          </a:xfrm>
        </p:spPr>
        <p:txBody>
          <a:bodyPr/>
          <a:lstStyle/>
          <a:p>
            <a:pPr algn="l"/>
            <a:r>
              <a:rPr lang="en-GB" b="1" i="0" dirty="0">
                <a:solidFill>
                  <a:srgbClr val="2E2C70"/>
                </a:solidFill>
                <a:effectLst/>
                <a:latin typeface="Gotham"/>
              </a:rPr>
              <a:t>Principle 1</a:t>
            </a:r>
          </a:p>
          <a:p>
            <a:pPr algn="l"/>
            <a:r>
              <a:rPr lang="en-GB" b="0" i="0" dirty="0">
                <a:effectLst/>
                <a:latin typeface="Gotham"/>
              </a:rPr>
              <a:t>The aim of investigative interviewing is to obtain accurate and reliable accounts from victims, witnesses or suspects about matters under police investigation.</a:t>
            </a:r>
          </a:p>
          <a:p>
            <a:pPr algn="l"/>
            <a:r>
              <a:rPr lang="en-GB" b="0" i="0" dirty="0">
                <a:effectLst/>
                <a:latin typeface="Gotham"/>
              </a:rPr>
              <a:t>To be accurate, information should be as complete as possible without any omissions or distortion.</a:t>
            </a:r>
          </a:p>
          <a:p>
            <a:pPr algn="l"/>
            <a:r>
              <a:rPr lang="en-GB" b="0" i="0" dirty="0">
                <a:effectLst/>
                <a:latin typeface="Gotham"/>
              </a:rPr>
              <a:t>To be reliable, the information must have been given truthfully and be able to withstand further scrutiny, for example, in court.</a:t>
            </a:r>
          </a:p>
          <a:p>
            <a:pPr algn="l"/>
            <a:r>
              <a:rPr lang="en-GB" b="0" i="0" dirty="0">
                <a:effectLst/>
                <a:latin typeface="Gotham"/>
              </a:rPr>
              <a:t>Accurate and reliable accounts ensure that the investigation can be taken further by opening up other lines of enquiry and acting as a basis for questioning others.</a:t>
            </a:r>
          </a:p>
          <a:p>
            <a:endParaRPr lang="en-GB" dirty="0"/>
          </a:p>
        </p:txBody>
      </p:sp>
      <p:sp>
        <p:nvSpPr>
          <p:cNvPr id="7" name="Picture Placeholder 6">
            <a:extLst>
              <a:ext uri="{FF2B5EF4-FFF2-40B4-BE49-F238E27FC236}">
                <a16:creationId xmlns:a16="http://schemas.microsoft.com/office/drawing/2014/main" id="{CFDF9CF8-D3C0-1B0B-B768-50350A7C57C5}"/>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2519666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B9AB9A41-783B-F1E3-4015-9BE9F3DB5C6D}"/>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2FEF0897-532F-A28E-BB5C-CE142513BE57}"/>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15F48513-2EB1-0E81-F3AE-40F98B840877}"/>
              </a:ext>
            </a:extLst>
          </p:cNvPr>
          <p:cNvSpPr>
            <a:spLocks noGrp="1"/>
          </p:cNvSpPr>
          <p:nvPr>
            <p:ph type="sldNum" sz="quarter" idx="12"/>
          </p:nvPr>
        </p:nvSpPr>
        <p:spPr/>
        <p:txBody>
          <a:bodyPr/>
          <a:lstStyle/>
          <a:p>
            <a:pPr rtl="0"/>
            <a:fld id="{4950F5D8-22E1-4015-8661-E5B1FD28C2DE}" type="slidenum">
              <a:rPr lang="en-GB" noProof="0" smtClean="0"/>
              <a:t>15</a:t>
            </a:fld>
            <a:endParaRPr lang="en-GB" noProof="0" dirty="0"/>
          </a:p>
        </p:txBody>
      </p:sp>
      <p:sp>
        <p:nvSpPr>
          <p:cNvPr id="6" name="Content Placeholder 5">
            <a:extLst>
              <a:ext uri="{FF2B5EF4-FFF2-40B4-BE49-F238E27FC236}">
                <a16:creationId xmlns:a16="http://schemas.microsoft.com/office/drawing/2014/main" id="{91F6D294-BEE5-8D22-6236-2A77463B0B8A}"/>
              </a:ext>
            </a:extLst>
          </p:cNvPr>
          <p:cNvSpPr>
            <a:spLocks noGrp="1"/>
          </p:cNvSpPr>
          <p:nvPr>
            <p:ph sz="quarter" idx="53"/>
          </p:nvPr>
        </p:nvSpPr>
        <p:spPr>
          <a:xfrm>
            <a:off x="839787" y="716377"/>
            <a:ext cx="10512425" cy="4913057"/>
          </a:xfrm>
        </p:spPr>
        <p:txBody>
          <a:bodyPr/>
          <a:lstStyle/>
          <a:p>
            <a:pPr algn="l"/>
            <a:r>
              <a:rPr lang="en-GB" sz="2400" b="1" i="0" dirty="0">
                <a:effectLst/>
                <a:latin typeface="Gotham"/>
              </a:rPr>
              <a:t>Principle 2</a:t>
            </a:r>
          </a:p>
          <a:p>
            <a:pPr algn="l"/>
            <a:r>
              <a:rPr lang="en-GB" sz="2400" b="0" i="0" dirty="0">
                <a:effectLst/>
                <a:latin typeface="Gotham"/>
              </a:rPr>
              <a:t>Investigators must act fairly when questioning victims, witnesses or suspects. They must ensure that they comply with all the provisions and duties under the </a:t>
            </a:r>
            <a:r>
              <a:rPr lang="en-GB" sz="2400" b="1" i="0" u="sng" dirty="0">
                <a:effectLst/>
                <a:latin typeface="Gotham"/>
                <a:hlinkClick r:id="rId2">
                  <a:extLst>
                    <a:ext uri="{A12FA001-AC4F-418D-AE19-62706E023703}">
                      <ahyp:hlinkClr xmlns:ahyp="http://schemas.microsoft.com/office/drawing/2018/hyperlinkcolor" val="tx"/>
                    </a:ext>
                  </a:extLst>
                </a:hlinkClick>
              </a:rPr>
              <a:t>Equality Act 2010(opens an external website in the same tab)</a:t>
            </a:r>
            <a:r>
              <a:rPr lang="en-GB" sz="2400" b="0" i="0" dirty="0">
                <a:effectLst/>
                <a:latin typeface="Gotham"/>
              </a:rPr>
              <a:t> and the </a:t>
            </a:r>
            <a:r>
              <a:rPr lang="en-GB" sz="2400" b="1" i="0" u="sng" dirty="0">
                <a:effectLst/>
                <a:latin typeface="Gotham"/>
                <a:hlinkClick r:id="rId3">
                  <a:extLst>
                    <a:ext uri="{A12FA001-AC4F-418D-AE19-62706E023703}">
                      <ahyp:hlinkClr xmlns:ahyp="http://schemas.microsoft.com/office/drawing/2018/hyperlinkcolor" val="tx"/>
                    </a:ext>
                  </a:extLst>
                </a:hlinkClick>
              </a:rPr>
              <a:t>Human Rights Act 1998(opens an external website in the same tab)</a:t>
            </a:r>
            <a:r>
              <a:rPr lang="en-GB" sz="2400" b="0" i="0" dirty="0">
                <a:effectLst/>
                <a:latin typeface="Gotham"/>
              </a:rPr>
              <a:t>.</a:t>
            </a:r>
          </a:p>
          <a:p>
            <a:pPr algn="l"/>
            <a:r>
              <a:rPr lang="en-GB" sz="2400" b="0" i="0" dirty="0">
                <a:effectLst/>
                <a:latin typeface="Gotham"/>
              </a:rPr>
              <a:t>Acting fairly means that the investigator must not approach any interview with prejudice. The interviewer should be prepared to believe the account that they are being given, but use common sense and judgement rather than personal beliefs to assess the accuracy of what is being said.</a:t>
            </a:r>
          </a:p>
          <a:p>
            <a:pPr algn="l"/>
            <a:r>
              <a:rPr lang="en-GB" sz="2400" b="0" i="0" dirty="0">
                <a:effectLst/>
                <a:latin typeface="Gotham"/>
              </a:rPr>
              <a:t>People with clear or perceived vulnerabilities should be treated with particular care, and extra safeguards should be put in place.</a:t>
            </a:r>
          </a:p>
          <a:p>
            <a:endParaRPr lang="en-GB" dirty="0"/>
          </a:p>
        </p:txBody>
      </p:sp>
      <p:sp>
        <p:nvSpPr>
          <p:cNvPr id="7" name="Picture Placeholder 6">
            <a:extLst>
              <a:ext uri="{FF2B5EF4-FFF2-40B4-BE49-F238E27FC236}">
                <a16:creationId xmlns:a16="http://schemas.microsoft.com/office/drawing/2014/main" id="{9CB83194-8008-D6BA-1D2E-6269226EE8F9}"/>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2636773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6CFF3-A2D7-EAB2-3C25-ABA4E72476E3}"/>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DF78CEB9-D6B9-2918-077A-D59132BA12E2}"/>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C655F3EF-358C-0605-2F1A-ED8A2F053D42}"/>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36E2D19A-CC72-A117-47F9-5E2A7B92CC61}"/>
              </a:ext>
            </a:extLst>
          </p:cNvPr>
          <p:cNvSpPr>
            <a:spLocks noGrp="1"/>
          </p:cNvSpPr>
          <p:nvPr>
            <p:ph type="sldNum" sz="quarter" idx="12"/>
          </p:nvPr>
        </p:nvSpPr>
        <p:spPr/>
        <p:txBody>
          <a:bodyPr/>
          <a:lstStyle/>
          <a:p>
            <a:pPr rtl="0"/>
            <a:fld id="{4950F5D8-22E1-4015-8661-E5B1FD28C2DE}" type="slidenum">
              <a:rPr lang="en-GB" noProof="0" smtClean="0"/>
              <a:t>16</a:t>
            </a:fld>
            <a:endParaRPr lang="en-GB" noProof="0" dirty="0"/>
          </a:p>
        </p:txBody>
      </p:sp>
      <p:sp>
        <p:nvSpPr>
          <p:cNvPr id="6" name="Content Placeholder 5">
            <a:extLst>
              <a:ext uri="{FF2B5EF4-FFF2-40B4-BE49-F238E27FC236}">
                <a16:creationId xmlns:a16="http://schemas.microsoft.com/office/drawing/2014/main" id="{8B4C16EE-5BAE-A810-8084-B646A1A4FA6B}"/>
              </a:ext>
            </a:extLst>
          </p:cNvPr>
          <p:cNvSpPr>
            <a:spLocks noGrp="1"/>
          </p:cNvSpPr>
          <p:nvPr>
            <p:ph sz="quarter" idx="53"/>
          </p:nvPr>
        </p:nvSpPr>
        <p:spPr>
          <a:xfrm>
            <a:off x="839787" y="716377"/>
            <a:ext cx="10512425" cy="4913057"/>
          </a:xfrm>
        </p:spPr>
        <p:txBody>
          <a:bodyPr>
            <a:normAutofit lnSpcReduction="10000"/>
          </a:bodyPr>
          <a:lstStyle/>
          <a:p>
            <a:pPr algn="l"/>
            <a:r>
              <a:rPr lang="en-GB" b="1" i="0" dirty="0">
                <a:effectLst/>
                <a:latin typeface="Gotham"/>
              </a:rPr>
              <a:t>Principle 3</a:t>
            </a:r>
          </a:p>
          <a:p>
            <a:pPr algn="l"/>
            <a:r>
              <a:rPr lang="en-GB" sz="2400" b="0" i="0" dirty="0">
                <a:effectLst/>
                <a:latin typeface="Gotham"/>
              </a:rPr>
              <a:t>Investigative interviewing should be approached with an investigative mindset.</a:t>
            </a:r>
          </a:p>
          <a:p>
            <a:pPr algn="l"/>
            <a:r>
              <a:rPr lang="en-GB" sz="2400" b="0" i="0" dirty="0">
                <a:effectLst/>
                <a:latin typeface="Gotham"/>
              </a:rPr>
              <a:t>Accounts obtained from the person who is being interviewed should always be tested against what the interviewer already knows or what can be reasonably established.</a:t>
            </a:r>
          </a:p>
          <a:p>
            <a:pPr algn="l"/>
            <a:r>
              <a:rPr lang="en-GB" sz="2400" b="0" i="0" dirty="0">
                <a:effectLst/>
                <a:latin typeface="Gotham"/>
              </a:rPr>
              <a:t>The main purpose of obtaining information in an interview is to further the enquiry by establishing facts. This point highlights the importance of effective planning in line with the whole investigation.</a:t>
            </a:r>
          </a:p>
          <a:p>
            <a:pPr algn="l"/>
            <a:r>
              <a:rPr lang="en-GB" sz="2400" b="0" i="0" dirty="0">
                <a:effectLst/>
                <a:latin typeface="Gotham"/>
              </a:rPr>
              <a:t>Interviewers should think about what they want to achieve by interviewing the victim, witness or suspect, and set objectives which will help to corroborate or disprove information already known.</a:t>
            </a:r>
          </a:p>
          <a:p>
            <a:pPr algn="l"/>
            <a:r>
              <a:rPr lang="en-GB" sz="2400" b="0" i="0" dirty="0">
                <a:effectLst/>
                <a:latin typeface="Gotham"/>
              </a:rPr>
              <a:t>Investigators should try to fill the gaps in the investigation by testing and corroborating the information by other means where possible.</a:t>
            </a:r>
          </a:p>
          <a:p>
            <a:endParaRPr lang="en-GB" dirty="0"/>
          </a:p>
        </p:txBody>
      </p:sp>
      <p:sp>
        <p:nvSpPr>
          <p:cNvPr id="7" name="Picture Placeholder 6">
            <a:extLst>
              <a:ext uri="{FF2B5EF4-FFF2-40B4-BE49-F238E27FC236}">
                <a16:creationId xmlns:a16="http://schemas.microsoft.com/office/drawing/2014/main" id="{E40F369C-63C4-D3AF-8C35-0350E2BE4A41}"/>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37302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B20A4-13F2-E5B1-CCF4-29AA29C0FCDB}"/>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3C7FB2C2-4FBB-0A8F-37D1-1E2A2418153A}"/>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8CD43351-1861-25B3-8958-46A1C8B1E09B}"/>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3AFD0242-480E-BDCB-5052-C10119B6EB1B}"/>
              </a:ext>
            </a:extLst>
          </p:cNvPr>
          <p:cNvSpPr>
            <a:spLocks noGrp="1"/>
          </p:cNvSpPr>
          <p:nvPr>
            <p:ph type="sldNum" sz="quarter" idx="12"/>
          </p:nvPr>
        </p:nvSpPr>
        <p:spPr/>
        <p:txBody>
          <a:bodyPr/>
          <a:lstStyle/>
          <a:p>
            <a:pPr rtl="0"/>
            <a:fld id="{4950F5D8-22E1-4015-8661-E5B1FD28C2DE}" type="slidenum">
              <a:rPr lang="en-GB" noProof="0" smtClean="0"/>
              <a:t>17</a:t>
            </a:fld>
            <a:endParaRPr lang="en-GB" noProof="0" dirty="0"/>
          </a:p>
        </p:txBody>
      </p:sp>
      <p:sp>
        <p:nvSpPr>
          <p:cNvPr id="6" name="Content Placeholder 5">
            <a:extLst>
              <a:ext uri="{FF2B5EF4-FFF2-40B4-BE49-F238E27FC236}">
                <a16:creationId xmlns:a16="http://schemas.microsoft.com/office/drawing/2014/main" id="{0B4250F7-2803-7487-FC76-8445CEF1DA6B}"/>
              </a:ext>
            </a:extLst>
          </p:cNvPr>
          <p:cNvSpPr>
            <a:spLocks noGrp="1"/>
          </p:cNvSpPr>
          <p:nvPr>
            <p:ph sz="quarter" idx="53"/>
          </p:nvPr>
        </p:nvSpPr>
        <p:spPr>
          <a:xfrm>
            <a:off x="839787" y="778544"/>
            <a:ext cx="10512425" cy="4850890"/>
          </a:xfrm>
        </p:spPr>
        <p:txBody>
          <a:bodyPr>
            <a:normAutofit/>
          </a:bodyPr>
          <a:lstStyle/>
          <a:p>
            <a:pPr algn="l"/>
            <a:r>
              <a:rPr lang="en-GB" b="1" i="0" dirty="0">
                <a:effectLst/>
                <a:latin typeface="Gotham"/>
              </a:rPr>
              <a:t>Principle 4</a:t>
            </a:r>
          </a:p>
          <a:p>
            <a:pPr algn="l"/>
            <a:r>
              <a:rPr lang="en-GB" b="0" i="0" dirty="0">
                <a:effectLst/>
                <a:latin typeface="Gotham"/>
              </a:rPr>
              <a:t>Investigators are free to ask a wide range of questions in an interview in order to obtain material which may assist an investigation and provide sufficient evidence or information.</a:t>
            </a:r>
          </a:p>
          <a:p>
            <a:pPr algn="l"/>
            <a:r>
              <a:rPr lang="en-GB" b="0" i="0" dirty="0">
                <a:effectLst/>
                <a:latin typeface="Gotham"/>
              </a:rPr>
              <a:t>Conducting an investigative interview is not the same as proving an argument in court. This means that interviewers are not bound by the same rules of evidence that lawyers must abide by.</a:t>
            </a:r>
          </a:p>
          <a:p>
            <a:pPr algn="l"/>
            <a:r>
              <a:rPr lang="en-GB" b="0" i="0" dirty="0">
                <a:effectLst/>
                <a:latin typeface="Gotham"/>
              </a:rPr>
              <a:t>Although the interviewer may ask a wide range of questions, the interviewing style must not be unfair or oppressive. The interviewer should act in accordance with the </a:t>
            </a:r>
            <a:r>
              <a:rPr lang="en-GB" b="1" i="0" u="sng" dirty="0">
                <a:effectLst/>
                <a:latin typeface="Gotham"/>
                <a:hlinkClick r:id="rId3">
                  <a:extLst>
                    <a:ext uri="{A12FA001-AC4F-418D-AE19-62706E023703}">
                      <ahyp:hlinkClr xmlns:ahyp="http://schemas.microsoft.com/office/drawing/2018/hyperlinkcolor" val="tx"/>
                    </a:ext>
                  </a:extLst>
                </a:hlinkClick>
              </a:rPr>
              <a:t>Police and Criminal Evidence Act 1984(opens an external website in the same tab)</a:t>
            </a:r>
            <a:r>
              <a:rPr lang="en-GB" b="0" i="0" dirty="0">
                <a:effectLst/>
                <a:latin typeface="Gotham"/>
              </a:rPr>
              <a:t> (PACE) and the PACE codes of practice. See </a:t>
            </a:r>
            <a:r>
              <a:rPr lang="en-GB" b="1" i="0" u="sng" dirty="0">
                <a:effectLst/>
                <a:latin typeface="Gotham"/>
                <a:hlinkClick r:id="rId4">
                  <a:extLst>
                    <a:ext uri="{A12FA001-AC4F-418D-AE19-62706E023703}">
                      <ahyp:hlinkClr xmlns:ahyp="http://schemas.microsoft.com/office/drawing/2018/hyperlinkcolor" val="tx"/>
                    </a:ext>
                  </a:extLst>
                </a:hlinkClick>
              </a:rPr>
              <a:t>principle 2</a:t>
            </a:r>
            <a:r>
              <a:rPr lang="en-GB" b="0" i="0" dirty="0">
                <a:effectLst/>
                <a:latin typeface="Gotham"/>
              </a:rPr>
              <a:t> for further information regarding equality and human rights considerations.</a:t>
            </a:r>
          </a:p>
          <a:p>
            <a:pPr algn="l"/>
            <a:r>
              <a:rPr lang="en-GB" b="0" i="0" dirty="0">
                <a:effectLst/>
                <a:latin typeface="Gotham"/>
              </a:rPr>
              <a:t>In R v Fulling [1987]  2 All E.R. 65, Lord Chief Justice Taylor stated that oppression is defined as:</a:t>
            </a:r>
          </a:p>
          <a:p>
            <a:pPr algn="l"/>
            <a:r>
              <a:rPr lang="en-GB" b="0" i="0" dirty="0">
                <a:effectLst/>
                <a:latin typeface="Gotham"/>
              </a:rPr>
              <a:t>the exercise of authority or power in a burdensome, harsh, or wrongful manner, or unjust or cruel treatment of subjects or inferiors, or the imposition of unreasonable or unjust burdens in circumstances which would almost always entail some impropriety on the part of the [interviewer].</a:t>
            </a:r>
          </a:p>
          <a:p>
            <a:endParaRPr lang="en-GB" dirty="0"/>
          </a:p>
        </p:txBody>
      </p:sp>
      <p:sp>
        <p:nvSpPr>
          <p:cNvPr id="7" name="Picture Placeholder 6">
            <a:extLst>
              <a:ext uri="{FF2B5EF4-FFF2-40B4-BE49-F238E27FC236}">
                <a16:creationId xmlns:a16="http://schemas.microsoft.com/office/drawing/2014/main" id="{CB5AAC3B-FE93-148D-98BD-C19D254A90E2}"/>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1814570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B0B3-FC4F-2521-9FC7-161D6F959925}"/>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CD79375E-6CFC-D357-221F-6937CA622608}"/>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8331DC83-814F-1AE2-0785-757D53696649}"/>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D8FC342F-DCD5-440C-9824-D6DBD1469E1A}"/>
              </a:ext>
            </a:extLst>
          </p:cNvPr>
          <p:cNvSpPr>
            <a:spLocks noGrp="1"/>
          </p:cNvSpPr>
          <p:nvPr>
            <p:ph type="sldNum" sz="quarter" idx="12"/>
          </p:nvPr>
        </p:nvSpPr>
        <p:spPr/>
        <p:txBody>
          <a:bodyPr/>
          <a:lstStyle/>
          <a:p>
            <a:pPr rtl="0"/>
            <a:fld id="{4950F5D8-22E1-4015-8661-E5B1FD28C2DE}" type="slidenum">
              <a:rPr lang="en-GB" noProof="0" smtClean="0"/>
              <a:t>18</a:t>
            </a:fld>
            <a:endParaRPr lang="en-GB" noProof="0" dirty="0"/>
          </a:p>
        </p:txBody>
      </p:sp>
      <p:sp>
        <p:nvSpPr>
          <p:cNvPr id="6" name="Content Placeholder 5">
            <a:extLst>
              <a:ext uri="{FF2B5EF4-FFF2-40B4-BE49-F238E27FC236}">
                <a16:creationId xmlns:a16="http://schemas.microsoft.com/office/drawing/2014/main" id="{1F03D23E-016B-4260-2932-F8CD9FAD3ED3}"/>
              </a:ext>
            </a:extLst>
          </p:cNvPr>
          <p:cNvSpPr>
            <a:spLocks noGrp="1"/>
          </p:cNvSpPr>
          <p:nvPr>
            <p:ph sz="quarter" idx="53"/>
          </p:nvPr>
        </p:nvSpPr>
        <p:spPr/>
        <p:txBody>
          <a:bodyPr/>
          <a:lstStyle/>
          <a:p>
            <a:pPr algn="l"/>
            <a:r>
              <a:rPr lang="en-GB" b="1" i="0" dirty="0">
                <a:effectLst/>
                <a:latin typeface="Gotham"/>
              </a:rPr>
              <a:t>Principle 5</a:t>
            </a:r>
          </a:p>
          <a:p>
            <a:pPr algn="l"/>
            <a:r>
              <a:rPr lang="en-GB" b="0" i="0" dirty="0">
                <a:effectLst/>
                <a:latin typeface="Gotham"/>
              </a:rPr>
              <a:t>Investigators should recognise the positive impact of an early admission in the context of the criminal justice system.</a:t>
            </a:r>
          </a:p>
          <a:p>
            <a:pPr algn="l"/>
            <a:r>
              <a:rPr lang="en-GB" b="0" i="0" dirty="0">
                <a:effectLst/>
                <a:latin typeface="Gotham"/>
              </a:rPr>
              <a:t>Benefits of an early admission relate to the following areas:</a:t>
            </a:r>
          </a:p>
          <a:p>
            <a:br>
              <a:rPr lang="en-GB" b="0" i="0" dirty="0">
                <a:effectLst/>
                <a:latin typeface="Gotham"/>
              </a:rPr>
            </a:br>
            <a:endParaRPr lang="en-GB" dirty="0"/>
          </a:p>
        </p:txBody>
      </p:sp>
      <p:sp>
        <p:nvSpPr>
          <p:cNvPr id="7" name="Picture Placeholder 6">
            <a:extLst>
              <a:ext uri="{FF2B5EF4-FFF2-40B4-BE49-F238E27FC236}">
                <a16:creationId xmlns:a16="http://schemas.microsoft.com/office/drawing/2014/main" id="{EB885036-13E2-9182-74A0-F22C05D99065}"/>
              </a:ext>
            </a:extLst>
          </p:cNvPr>
          <p:cNvSpPr>
            <a:spLocks noGrp="1"/>
          </p:cNvSpPr>
          <p:nvPr>
            <p:ph type="pic" sz="quarter" idx="50"/>
          </p:nvPr>
        </p:nvSpPr>
        <p:spPr/>
        <p:txBody>
          <a:bodyPr/>
          <a:lstStyle/>
          <a:p>
            <a:endParaRPr lang="en-GB"/>
          </a:p>
        </p:txBody>
      </p:sp>
      <p:pic>
        <p:nvPicPr>
          <p:cNvPr id="13" name="Picture 12">
            <a:extLst>
              <a:ext uri="{FF2B5EF4-FFF2-40B4-BE49-F238E27FC236}">
                <a16:creationId xmlns:a16="http://schemas.microsoft.com/office/drawing/2014/main" id="{CEF1A5E5-D8FC-0585-5C3F-832F6EC8DE68}"/>
              </a:ext>
            </a:extLst>
          </p:cNvPr>
          <p:cNvPicPr>
            <a:picLocks noChangeAspect="1"/>
          </p:cNvPicPr>
          <p:nvPr/>
        </p:nvPicPr>
        <p:blipFill>
          <a:blip r:embed="rId2"/>
          <a:stretch>
            <a:fillRect/>
          </a:stretch>
        </p:blipFill>
        <p:spPr>
          <a:xfrm>
            <a:off x="4459158" y="3990825"/>
            <a:ext cx="3781953" cy="2105319"/>
          </a:xfrm>
          <a:prstGeom prst="rect">
            <a:avLst/>
          </a:prstGeom>
        </p:spPr>
      </p:pic>
    </p:spTree>
    <p:extLst>
      <p:ext uri="{BB962C8B-B14F-4D97-AF65-F5344CB8AC3E}">
        <p14:creationId xmlns:p14="http://schemas.microsoft.com/office/powerpoint/2010/main" val="1463918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29458-5BE3-8770-4A5E-BB8412473852}"/>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BDC113A2-0743-D17D-C27B-A1CE7962090D}"/>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D4AE63B1-49BF-A46B-4AD4-ACB9F25FAED7}"/>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6D5FBA4D-396C-BD85-DB24-B43155C5A598}"/>
              </a:ext>
            </a:extLst>
          </p:cNvPr>
          <p:cNvSpPr>
            <a:spLocks noGrp="1"/>
          </p:cNvSpPr>
          <p:nvPr>
            <p:ph type="sldNum" sz="quarter" idx="12"/>
          </p:nvPr>
        </p:nvSpPr>
        <p:spPr/>
        <p:txBody>
          <a:bodyPr/>
          <a:lstStyle/>
          <a:p>
            <a:pPr rtl="0"/>
            <a:fld id="{4950F5D8-22E1-4015-8661-E5B1FD28C2DE}" type="slidenum">
              <a:rPr lang="en-GB" noProof="0" smtClean="0"/>
              <a:t>19</a:t>
            </a:fld>
            <a:endParaRPr lang="en-GB" noProof="0" dirty="0"/>
          </a:p>
        </p:txBody>
      </p:sp>
      <p:sp>
        <p:nvSpPr>
          <p:cNvPr id="6" name="Content Placeholder 5">
            <a:extLst>
              <a:ext uri="{FF2B5EF4-FFF2-40B4-BE49-F238E27FC236}">
                <a16:creationId xmlns:a16="http://schemas.microsoft.com/office/drawing/2014/main" id="{82F3F9F5-74C9-C731-878C-1DDB179A008D}"/>
              </a:ext>
            </a:extLst>
          </p:cNvPr>
          <p:cNvSpPr>
            <a:spLocks noGrp="1"/>
          </p:cNvSpPr>
          <p:nvPr>
            <p:ph sz="quarter" idx="53"/>
          </p:nvPr>
        </p:nvSpPr>
        <p:spPr/>
        <p:txBody>
          <a:bodyPr/>
          <a:lstStyle/>
          <a:p>
            <a:pPr algn="l"/>
            <a:r>
              <a:rPr lang="en-GB" b="1" i="0" dirty="0">
                <a:effectLst/>
                <a:latin typeface="Gotham"/>
              </a:rPr>
              <a:t>Principle 6</a:t>
            </a:r>
          </a:p>
          <a:p>
            <a:pPr algn="l"/>
            <a:r>
              <a:rPr lang="en-GB" b="0" i="0" dirty="0">
                <a:effectLst/>
                <a:latin typeface="Gotham"/>
              </a:rPr>
              <a:t>Investigators are not bound to accept the first answer given. Questioning is not unfair merely because it is persistent.</a:t>
            </a:r>
          </a:p>
          <a:p>
            <a:pPr algn="l"/>
            <a:r>
              <a:rPr lang="en-GB" b="0" i="0" dirty="0">
                <a:effectLst/>
                <a:latin typeface="Gotham"/>
              </a:rPr>
              <a:t>An investigating officer has the duty to obtain accurate and reliable information. A complete and reliable account from witnesses, victims and suspects may not always be easy to obtain.</a:t>
            </a:r>
          </a:p>
          <a:p>
            <a:pPr algn="l"/>
            <a:r>
              <a:rPr lang="en-GB" b="0" i="0" dirty="0">
                <a:effectLst/>
                <a:latin typeface="Gotham"/>
              </a:rPr>
              <a:t>There may be different reasons why an investigator needs to be persistent:</a:t>
            </a:r>
          </a:p>
          <a:p>
            <a:pPr algn="l">
              <a:buFont typeface="Arial" panose="020B0604020202020204" pitchFamily="34" charset="0"/>
              <a:buChar char="•"/>
            </a:pPr>
            <a:r>
              <a:rPr lang="en-GB" b="0" i="0" dirty="0">
                <a:effectLst/>
                <a:latin typeface="Gotham"/>
              </a:rPr>
              <a:t>they may have reasonable belief that the interviewee is not telling the truth</a:t>
            </a:r>
          </a:p>
          <a:p>
            <a:pPr algn="l">
              <a:buFont typeface="Arial" panose="020B0604020202020204" pitchFamily="34" charset="0"/>
              <a:buChar char="•"/>
            </a:pPr>
            <a:r>
              <a:rPr lang="en-GB" b="0" i="0" dirty="0">
                <a:effectLst/>
                <a:latin typeface="Gotham"/>
              </a:rPr>
              <a:t>they may believe further information could be provided</a:t>
            </a:r>
          </a:p>
          <a:p>
            <a:pPr algn="l"/>
            <a:r>
              <a:rPr lang="en-GB" b="0" i="0" dirty="0">
                <a:effectLst/>
                <a:latin typeface="Gotham"/>
              </a:rPr>
              <a:t>It is acceptable for interviewers to be persistent as long as they are also careful and consistent but not unfair or oppressive. </a:t>
            </a:r>
          </a:p>
          <a:p>
            <a:endParaRPr lang="en-GB" dirty="0"/>
          </a:p>
        </p:txBody>
      </p:sp>
      <p:sp>
        <p:nvSpPr>
          <p:cNvPr id="7" name="Picture Placeholder 6">
            <a:extLst>
              <a:ext uri="{FF2B5EF4-FFF2-40B4-BE49-F238E27FC236}">
                <a16:creationId xmlns:a16="http://schemas.microsoft.com/office/drawing/2014/main" id="{CCDB96E3-D746-D34B-C2AD-E700AD283FC8}"/>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3924423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CEC5D-08BD-5E58-6BAE-766334A97A5C}"/>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57BDC367-4C84-63AC-E0A7-73FF55E8879B}"/>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4DF7C9AE-6C97-B771-9C6F-33052DA24700}"/>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63E84655-DDB0-D2F0-2146-F6C2EABC0EE1}"/>
              </a:ext>
            </a:extLst>
          </p:cNvPr>
          <p:cNvSpPr>
            <a:spLocks noGrp="1"/>
          </p:cNvSpPr>
          <p:nvPr>
            <p:ph type="sldNum" sz="quarter" idx="12"/>
          </p:nvPr>
        </p:nvSpPr>
        <p:spPr/>
        <p:txBody>
          <a:bodyPr/>
          <a:lstStyle/>
          <a:p>
            <a:pPr rtl="0"/>
            <a:fld id="{4950F5D8-22E1-4015-8661-E5B1FD28C2DE}" type="slidenum">
              <a:rPr lang="en-GB" noProof="0" smtClean="0"/>
              <a:t>20</a:t>
            </a:fld>
            <a:endParaRPr lang="en-GB" noProof="0" dirty="0"/>
          </a:p>
        </p:txBody>
      </p:sp>
      <p:sp>
        <p:nvSpPr>
          <p:cNvPr id="6" name="Content Placeholder 5">
            <a:extLst>
              <a:ext uri="{FF2B5EF4-FFF2-40B4-BE49-F238E27FC236}">
                <a16:creationId xmlns:a16="http://schemas.microsoft.com/office/drawing/2014/main" id="{EAE1B2D0-D110-2402-29C2-547ABDC0F9E9}"/>
              </a:ext>
            </a:extLst>
          </p:cNvPr>
          <p:cNvSpPr>
            <a:spLocks noGrp="1"/>
          </p:cNvSpPr>
          <p:nvPr>
            <p:ph sz="quarter" idx="53"/>
          </p:nvPr>
        </p:nvSpPr>
        <p:spPr/>
        <p:txBody>
          <a:bodyPr/>
          <a:lstStyle/>
          <a:p>
            <a:pPr algn="l"/>
            <a:r>
              <a:rPr lang="en-GB" b="1" i="0" dirty="0">
                <a:effectLst/>
                <a:latin typeface="Gotham"/>
              </a:rPr>
              <a:t>Principle 7</a:t>
            </a:r>
          </a:p>
          <a:p>
            <a:pPr algn="l"/>
            <a:r>
              <a:rPr lang="en-GB" b="0" i="0" dirty="0">
                <a:effectLst/>
                <a:latin typeface="Gotham"/>
              </a:rPr>
              <a:t>Even when a suspect exercises the right to silence, investigators have a responsibility to put questions to them.</a:t>
            </a:r>
          </a:p>
          <a:p>
            <a:pPr algn="l"/>
            <a:r>
              <a:rPr lang="en-GB" b="0" i="0" dirty="0">
                <a:effectLst/>
                <a:latin typeface="Gotham"/>
              </a:rPr>
              <a:t>This principle extends the right of an investigator to put questions to those they believe can help them to establish the truth of a matter under investigation.</a:t>
            </a:r>
          </a:p>
          <a:p>
            <a:pPr algn="l"/>
            <a:r>
              <a:rPr lang="en-GB" b="0" i="0" dirty="0">
                <a:effectLst/>
                <a:latin typeface="Gotham"/>
              </a:rPr>
              <a:t>Suspects have the right to remain silent, but they are warned during the police caution or during special cautions of possible adverse inferences being drawn should they choose to exercise that right. These may be in terms of failure or refusal to account for objects, substances or marks (</a:t>
            </a:r>
            <a:r>
              <a:rPr lang="en-GB" b="1" i="0" u="sng" dirty="0">
                <a:effectLst/>
                <a:latin typeface="Gotham"/>
                <a:hlinkClick r:id="rId2">
                  <a:extLst>
                    <a:ext uri="{A12FA001-AC4F-418D-AE19-62706E023703}">
                      <ahyp:hlinkClr xmlns:ahyp="http://schemas.microsoft.com/office/drawing/2018/hyperlinkcolor" val="tx"/>
                    </a:ext>
                  </a:extLst>
                </a:hlinkClick>
              </a:rPr>
              <a:t>Criminal Justice and Public Order Act 1994 (CJPOA) section 36(opens an external website in the same tab)</a:t>
            </a:r>
            <a:r>
              <a:rPr lang="en-GB" b="0" i="0" dirty="0">
                <a:effectLst/>
                <a:latin typeface="Gotham"/>
              </a:rPr>
              <a:t>) or failure or refusal to account for presence at a particular place (</a:t>
            </a:r>
            <a:r>
              <a:rPr lang="en-GB" b="1" i="0" u="sng" dirty="0">
                <a:effectLst/>
                <a:latin typeface="Gotham"/>
                <a:hlinkClick r:id="rId3">
                  <a:extLst>
                    <a:ext uri="{A12FA001-AC4F-418D-AE19-62706E023703}">
                      <ahyp:hlinkClr xmlns:ahyp="http://schemas.microsoft.com/office/drawing/2018/hyperlinkcolor" val="tx"/>
                    </a:ext>
                  </a:extLst>
                </a:hlinkClick>
              </a:rPr>
              <a:t>CJPOA section 37(opens an external website in the same tab)</a:t>
            </a:r>
            <a:r>
              <a:rPr lang="en-GB" b="0" i="0" dirty="0">
                <a:effectLst/>
                <a:latin typeface="Gotham"/>
              </a:rPr>
              <a:t>).</a:t>
            </a:r>
          </a:p>
          <a:p>
            <a:endParaRPr lang="en-GB" dirty="0"/>
          </a:p>
        </p:txBody>
      </p:sp>
      <p:sp>
        <p:nvSpPr>
          <p:cNvPr id="7" name="Picture Placeholder 6">
            <a:extLst>
              <a:ext uri="{FF2B5EF4-FFF2-40B4-BE49-F238E27FC236}">
                <a16:creationId xmlns:a16="http://schemas.microsoft.com/office/drawing/2014/main" id="{F70E20D5-4A0A-E7C4-F28A-54765D5F50B4}"/>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20914787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4CE23-9FCA-C195-2118-D6552CC606E9}"/>
              </a:ext>
            </a:extLst>
          </p:cNvPr>
          <p:cNvSpPr>
            <a:spLocks noGrp="1"/>
          </p:cNvSpPr>
          <p:nvPr>
            <p:ph type="title"/>
          </p:nvPr>
        </p:nvSpPr>
        <p:spPr>
          <a:xfrm>
            <a:off x="838200" y="139485"/>
            <a:ext cx="6862010" cy="557939"/>
          </a:xfrm>
        </p:spPr>
        <p:txBody>
          <a:bodyPr/>
          <a:lstStyle/>
          <a:p>
            <a:r>
              <a:rPr lang="en-GB" dirty="0"/>
              <a:t>PEACE Interview model</a:t>
            </a:r>
          </a:p>
        </p:txBody>
      </p:sp>
      <p:sp>
        <p:nvSpPr>
          <p:cNvPr id="3" name="Date Placeholder 2">
            <a:extLst>
              <a:ext uri="{FF2B5EF4-FFF2-40B4-BE49-F238E27FC236}">
                <a16:creationId xmlns:a16="http://schemas.microsoft.com/office/drawing/2014/main" id="{7FD69053-3A71-F7E3-E1EC-5EA37F1420B8}"/>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F5EDC4AE-F182-8C98-82DB-4D2FD9DCA496}"/>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87D6502C-B026-E8B3-3980-089D9800512B}"/>
              </a:ext>
            </a:extLst>
          </p:cNvPr>
          <p:cNvSpPr>
            <a:spLocks noGrp="1"/>
          </p:cNvSpPr>
          <p:nvPr>
            <p:ph type="sldNum" sz="quarter" idx="12"/>
          </p:nvPr>
        </p:nvSpPr>
        <p:spPr/>
        <p:txBody>
          <a:bodyPr/>
          <a:lstStyle/>
          <a:p>
            <a:pPr rtl="0"/>
            <a:fld id="{4950F5D8-22E1-4015-8661-E5B1FD28C2DE}" type="slidenum">
              <a:rPr lang="en-GB" noProof="0" smtClean="0"/>
              <a:t>21</a:t>
            </a:fld>
            <a:endParaRPr lang="en-GB" noProof="0" dirty="0"/>
          </a:p>
        </p:txBody>
      </p:sp>
      <p:pic>
        <p:nvPicPr>
          <p:cNvPr id="9" name="Content Placeholder 8">
            <a:extLst>
              <a:ext uri="{FF2B5EF4-FFF2-40B4-BE49-F238E27FC236}">
                <a16:creationId xmlns:a16="http://schemas.microsoft.com/office/drawing/2014/main" id="{2C4BD900-FF76-D9F0-43E2-5C12A55CEA93}"/>
              </a:ext>
            </a:extLst>
          </p:cNvPr>
          <p:cNvPicPr>
            <a:picLocks noGrp="1" noChangeAspect="1"/>
          </p:cNvPicPr>
          <p:nvPr>
            <p:ph sz="quarter" idx="53"/>
          </p:nvPr>
        </p:nvPicPr>
        <p:blipFill>
          <a:blip r:embed="rId3"/>
          <a:stretch>
            <a:fillRect/>
          </a:stretch>
        </p:blipFill>
        <p:spPr>
          <a:xfrm>
            <a:off x="1115878" y="697423"/>
            <a:ext cx="9918915" cy="6021091"/>
          </a:xfrm>
        </p:spPr>
      </p:pic>
    </p:spTree>
    <p:extLst>
      <p:ext uri="{BB962C8B-B14F-4D97-AF65-F5344CB8AC3E}">
        <p14:creationId xmlns:p14="http://schemas.microsoft.com/office/powerpoint/2010/main" val="2948069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7DBE6-DD2E-3DC6-0FED-48E55F14F5D1}"/>
              </a:ext>
            </a:extLst>
          </p:cNvPr>
          <p:cNvSpPr>
            <a:spLocks noGrp="1"/>
          </p:cNvSpPr>
          <p:nvPr>
            <p:ph type="title"/>
          </p:nvPr>
        </p:nvSpPr>
        <p:spPr/>
        <p:txBody>
          <a:bodyPr/>
          <a:lstStyle/>
          <a:p>
            <a:r>
              <a:rPr lang="en-GB" dirty="0"/>
              <a:t>Witness interview</a:t>
            </a:r>
          </a:p>
        </p:txBody>
      </p:sp>
      <p:sp>
        <p:nvSpPr>
          <p:cNvPr id="3" name="Date Placeholder 2">
            <a:extLst>
              <a:ext uri="{FF2B5EF4-FFF2-40B4-BE49-F238E27FC236}">
                <a16:creationId xmlns:a16="http://schemas.microsoft.com/office/drawing/2014/main" id="{ABDEA766-6747-3079-ED6E-16A7BFC52959}"/>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D430945A-BD41-3DC1-B426-3190BB050D80}"/>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8C30FBBB-4979-46E1-7B88-E08F5B603B69}"/>
              </a:ext>
            </a:extLst>
          </p:cNvPr>
          <p:cNvSpPr>
            <a:spLocks noGrp="1"/>
          </p:cNvSpPr>
          <p:nvPr>
            <p:ph type="sldNum" sz="quarter" idx="12"/>
          </p:nvPr>
        </p:nvSpPr>
        <p:spPr/>
        <p:txBody>
          <a:bodyPr/>
          <a:lstStyle/>
          <a:p>
            <a:pPr rtl="0"/>
            <a:fld id="{4950F5D8-22E1-4015-8661-E5B1FD28C2DE}" type="slidenum">
              <a:rPr lang="en-GB" noProof="0" smtClean="0"/>
              <a:t>22</a:t>
            </a:fld>
            <a:endParaRPr lang="en-GB" noProof="0" dirty="0"/>
          </a:p>
        </p:txBody>
      </p:sp>
      <p:sp>
        <p:nvSpPr>
          <p:cNvPr id="6" name="Content Placeholder 5">
            <a:extLst>
              <a:ext uri="{FF2B5EF4-FFF2-40B4-BE49-F238E27FC236}">
                <a16:creationId xmlns:a16="http://schemas.microsoft.com/office/drawing/2014/main" id="{7D9F4B79-714E-6305-3AD6-4F65FEDE91AF}"/>
              </a:ext>
            </a:extLst>
          </p:cNvPr>
          <p:cNvSpPr>
            <a:spLocks noGrp="1"/>
          </p:cNvSpPr>
          <p:nvPr>
            <p:ph sz="quarter" idx="53"/>
          </p:nvPr>
        </p:nvSpPr>
        <p:spPr>
          <a:xfrm>
            <a:off x="839787" y="1475232"/>
            <a:ext cx="10512425" cy="4998720"/>
          </a:xfrm>
        </p:spPr>
        <p:txBody>
          <a:bodyPr>
            <a:normAutofit fontScale="92500" lnSpcReduction="20000"/>
          </a:bodyPr>
          <a:lstStyle/>
          <a:p>
            <a:r>
              <a:rPr lang="en-GB" dirty="0"/>
              <a:t>Plan for the interview – consider interview planning booklet, taking into account any special measures, they require, time and location of interview and if an appropriate adult, communication aid or interpreter is necessary.</a:t>
            </a:r>
          </a:p>
          <a:p>
            <a:r>
              <a:rPr lang="en-GB" dirty="0"/>
              <a:t>What medium are you going to use to capture the victim / witness account?  Video or MG11 Written statement</a:t>
            </a:r>
          </a:p>
          <a:p>
            <a:r>
              <a:rPr lang="en-GB" dirty="0"/>
              <a:t>What do you know about the victim / witness – things that you may discuss to develop a rapport</a:t>
            </a:r>
          </a:p>
          <a:p>
            <a:r>
              <a:rPr lang="en-GB" dirty="0"/>
              <a:t>Know what offence/s you are looking at and what the points to prove are for that offence.</a:t>
            </a:r>
          </a:p>
          <a:p>
            <a:r>
              <a:rPr lang="en-GB" dirty="0"/>
              <a:t>Explain process and engage with them.</a:t>
            </a:r>
          </a:p>
          <a:p>
            <a:r>
              <a:rPr lang="en-GB" dirty="0"/>
              <a:t>Consider using PLAT – People, Location, Action, Time</a:t>
            </a:r>
          </a:p>
          <a:p>
            <a:r>
              <a:rPr lang="en-GB" dirty="0"/>
              <a:t>Ensure you cover ADVOKATE – Amount of time, Distance, Visibility, Obstructions, Known or seen Before, Any reason to remember? Time lapse, Errors or Discrepancies in account.</a:t>
            </a:r>
          </a:p>
          <a:p>
            <a:r>
              <a:rPr lang="en-GB" dirty="0"/>
              <a:t>Use TED – ask them to Tell, Explain, Describe</a:t>
            </a:r>
          </a:p>
          <a:p>
            <a:r>
              <a:rPr lang="en-GB" dirty="0"/>
              <a:t>Allow them to provide a free recall then check and clarify, consider probing.</a:t>
            </a:r>
          </a:p>
          <a:p>
            <a:r>
              <a:rPr lang="en-GB" dirty="0"/>
              <a:t>Utilise 5 WH Why, What, When, Where How?</a:t>
            </a:r>
          </a:p>
          <a:p>
            <a:r>
              <a:rPr lang="en-GB" dirty="0"/>
              <a:t>Summarise – ensure that you have all they wish to tell you and that you have understood.</a:t>
            </a:r>
          </a:p>
          <a:p>
            <a:r>
              <a:rPr lang="en-GB" dirty="0"/>
              <a:t>Review interview – what it brings to the investigation, if any further interview is required and any action that should be taken following it.</a:t>
            </a:r>
          </a:p>
          <a:p>
            <a:endParaRPr lang="en-GB" dirty="0"/>
          </a:p>
        </p:txBody>
      </p:sp>
    </p:spTree>
    <p:extLst>
      <p:ext uri="{BB962C8B-B14F-4D97-AF65-F5344CB8AC3E}">
        <p14:creationId xmlns:p14="http://schemas.microsoft.com/office/powerpoint/2010/main" val="40862500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FC4FE-7156-DDAE-F7E7-919557848922}"/>
              </a:ext>
            </a:extLst>
          </p:cNvPr>
          <p:cNvSpPr>
            <a:spLocks noGrp="1"/>
          </p:cNvSpPr>
          <p:nvPr>
            <p:ph type="title"/>
          </p:nvPr>
        </p:nvSpPr>
        <p:spPr>
          <a:xfrm>
            <a:off x="838199" y="219456"/>
            <a:ext cx="6862011" cy="632147"/>
          </a:xfrm>
        </p:spPr>
        <p:txBody>
          <a:bodyPr/>
          <a:lstStyle/>
          <a:p>
            <a:r>
              <a:rPr lang="en-GB" dirty="0"/>
              <a:t>Suspect interviews</a:t>
            </a:r>
          </a:p>
        </p:txBody>
      </p:sp>
      <p:sp>
        <p:nvSpPr>
          <p:cNvPr id="3" name="Date Placeholder 2">
            <a:extLst>
              <a:ext uri="{FF2B5EF4-FFF2-40B4-BE49-F238E27FC236}">
                <a16:creationId xmlns:a16="http://schemas.microsoft.com/office/drawing/2014/main" id="{33DC0BCC-B31E-4E23-AD62-72646864899A}"/>
              </a:ext>
            </a:extLst>
          </p:cNvPr>
          <p:cNvSpPr>
            <a:spLocks noGrp="1"/>
          </p:cNvSpPr>
          <p:nvPr>
            <p:ph type="dt" sz="half" idx="10"/>
          </p:nvPr>
        </p:nvSpPr>
        <p:spPr/>
        <p:txBody>
          <a:bodyPr/>
          <a:lstStyle/>
          <a:p>
            <a:pPr rtl="0"/>
            <a:fld id="{7046AEAD-3DEB-4BB8-86B7-29BF6B24523F}"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D0A7817D-2D26-F6BB-F1B5-18889A9FAE5C}"/>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BD461EC8-7C51-65BC-5F9F-26ED4922D995}"/>
              </a:ext>
            </a:extLst>
          </p:cNvPr>
          <p:cNvSpPr>
            <a:spLocks noGrp="1"/>
          </p:cNvSpPr>
          <p:nvPr>
            <p:ph type="sldNum" sz="quarter" idx="12"/>
          </p:nvPr>
        </p:nvSpPr>
        <p:spPr/>
        <p:txBody>
          <a:bodyPr/>
          <a:lstStyle/>
          <a:p>
            <a:pPr rtl="0"/>
            <a:fld id="{4950F5D8-22E1-4015-8661-E5B1FD28C2DE}" type="slidenum">
              <a:rPr lang="en-GB" noProof="0" smtClean="0"/>
              <a:t>23</a:t>
            </a:fld>
            <a:endParaRPr lang="en-GB" noProof="0" dirty="0"/>
          </a:p>
        </p:txBody>
      </p:sp>
      <p:sp>
        <p:nvSpPr>
          <p:cNvPr id="6" name="Content Placeholder 5">
            <a:extLst>
              <a:ext uri="{FF2B5EF4-FFF2-40B4-BE49-F238E27FC236}">
                <a16:creationId xmlns:a16="http://schemas.microsoft.com/office/drawing/2014/main" id="{F1189280-0BE2-2910-F6A6-9C11AAB7EFDE}"/>
              </a:ext>
            </a:extLst>
          </p:cNvPr>
          <p:cNvSpPr>
            <a:spLocks noGrp="1"/>
          </p:cNvSpPr>
          <p:nvPr>
            <p:ph sz="quarter" idx="53"/>
          </p:nvPr>
        </p:nvSpPr>
        <p:spPr>
          <a:xfrm>
            <a:off x="839787" y="878531"/>
            <a:ext cx="10512425" cy="5760013"/>
          </a:xfrm>
        </p:spPr>
        <p:txBody>
          <a:bodyPr>
            <a:normAutofit fontScale="85000" lnSpcReduction="10000"/>
          </a:bodyPr>
          <a:lstStyle/>
          <a:p>
            <a:r>
              <a:rPr lang="en-GB" dirty="0"/>
              <a:t>Utilise PEACE model to facilitate interview, remember to, apply codes C, E, F and G to process. </a:t>
            </a:r>
          </a:p>
          <a:p>
            <a:r>
              <a:rPr lang="en-GB" dirty="0"/>
              <a:t>Safety – ensure environment is safe for all</a:t>
            </a:r>
          </a:p>
          <a:p>
            <a:r>
              <a:rPr lang="en-GB" dirty="0"/>
              <a:t>Know your offences and points to prove.</a:t>
            </a:r>
          </a:p>
          <a:p>
            <a:r>
              <a:rPr lang="en-GB" dirty="0"/>
              <a:t>Have a copy of what needs to be read out at the commencement and end of interview and remember to make note of start and end times.</a:t>
            </a:r>
          </a:p>
          <a:p>
            <a:r>
              <a:rPr lang="en-GB" dirty="0"/>
              <a:t>Plan, consider interview planning booklet, whether they require special measures, an appropriate adult, translator or intermediary.</a:t>
            </a:r>
          </a:p>
          <a:p>
            <a:r>
              <a:rPr lang="en-GB" dirty="0"/>
              <a:t>Do your background!  Rapport is essential in Witness AND Suspect interviews.</a:t>
            </a:r>
          </a:p>
          <a:p>
            <a:r>
              <a:rPr lang="en-GB" dirty="0"/>
              <a:t>Ensure that you have any significant statements or caution replies ready to put to the suspect.</a:t>
            </a:r>
          </a:p>
          <a:p>
            <a:r>
              <a:rPr lang="en-GB" dirty="0"/>
              <a:t>Have your questions ready but be ready to ask more.</a:t>
            </a:r>
          </a:p>
          <a:p>
            <a:r>
              <a:rPr lang="en-GB" dirty="0"/>
              <a:t>Prepare any special warnings ready to use in respect of being found with or on….</a:t>
            </a:r>
          </a:p>
          <a:p>
            <a:r>
              <a:rPr lang="en-GB" dirty="0"/>
              <a:t>Prepare for an engaged interview, prepared statement and No Comment interview so that you do not become unsettled if events go other than expected. </a:t>
            </a:r>
          </a:p>
          <a:p>
            <a:r>
              <a:rPr lang="en-GB" dirty="0"/>
              <a:t>Engage suspect, encourage free recall, practice active listening (nods, encouraging noises, eye contact), make notes, so that you can probe further and then, check and test account asking probing questions.</a:t>
            </a:r>
          </a:p>
          <a:p>
            <a:r>
              <a:rPr lang="en-GB" dirty="0"/>
              <a:t>Solicitors and Appropriate adults have specific roles, ensure you know what they are and how they should conduct themselves in interview.  They are there for the suspect and not for you.</a:t>
            </a:r>
          </a:p>
          <a:p>
            <a:r>
              <a:rPr lang="en-GB" dirty="0"/>
              <a:t>Review content of interview, requirement for further investigation and or further interviews.</a:t>
            </a:r>
          </a:p>
          <a:p>
            <a:r>
              <a:rPr lang="en-GB" dirty="0"/>
              <a:t>Prepare summary for CPS advice or GAP file.</a:t>
            </a:r>
          </a:p>
        </p:txBody>
      </p:sp>
    </p:spTree>
    <p:extLst>
      <p:ext uri="{BB962C8B-B14F-4D97-AF65-F5344CB8AC3E}">
        <p14:creationId xmlns:p14="http://schemas.microsoft.com/office/powerpoint/2010/main" val="39138545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3E69D-4138-91A1-A334-DFB6FFE4C5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91E398-E711-5B0B-891E-4C4DA05C643C}"/>
              </a:ext>
            </a:extLst>
          </p:cNvPr>
          <p:cNvSpPr>
            <a:spLocks noGrp="1"/>
          </p:cNvSpPr>
          <p:nvPr>
            <p:ph type="title"/>
          </p:nvPr>
        </p:nvSpPr>
        <p:spPr/>
        <p:txBody>
          <a:bodyPr/>
          <a:lstStyle/>
          <a:p>
            <a:r>
              <a:rPr lang="en-GB" dirty="0"/>
              <a:t>Suspect Interviews: PACE codes C, E, F and H.</a:t>
            </a:r>
          </a:p>
        </p:txBody>
      </p:sp>
      <p:sp>
        <p:nvSpPr>
          <p:cNvPr id="3" name="Date Placeholder 2">
            <a:extLst>
              <a:ext uri="{FF2B5EF4-FFF2-40B4-BE49-F238E27FC236}">
                <a16:creationId xmlns:a16="http://schemas.microsoft.com/office/drawing/2014/main" id="{5B3E0224-7283-649E-1BDE-950769810CB5}"/>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76BEB553-51B6-E83D-AF68-1D3326D0042C}"/>
              </a:ext>
            </a:extLst>
          </p:cNvPr>
          <p:cNvSpPr>
            <a:spLocks noGrp="1"/>
          </p:cNvSpPr>
          <p:nvPr>
            <p:ph type="ftr" sz="quarter" idx="11"/>
          </p:nvPr>
        </p:nvSpPr>
        <p:spPr/>
        <p:txBody>
          <a:bodyPr/>
          <a:lstStyle/>
          <a:p>
            <a:r>
              <a:rPr lang="en-GB">
                <a:hlinkClick r:id="rId2"/>
              </a:rPr>
              <a:t>Police and Criminal Evidence Act 1984 (PACE) codes of practice - GOV.UK</a:t>
            </a:r>
            <a:endParaRPr lang="en-GB" dirty="0"/>
          </a:p>
        </p:txBody>
      </p:sp>
      <p:sp>
        <p:nvSpPr>
          <p:cNvPr id="5" name="Slide Number Placeholder 4">
            <a:extLst>
              <a:ext uri="{FF2B5EF4-FFF2-40B4-BE49-F238E27FC236}">
                <a16:creationId xmlns:a16="http://schemas.microsoft.com/office/drawing/2014/main" id="{EF5964D4-F735-F759-45AD-3ACE3CD8BCFA}"/>
              </a:ext>
            </a:extLst>
          </p:cNvPr>
          <p:cNvSpPr>
            <a:spLocks noGrp="1"/>
          </p:cNvSpPr>
          <p:nvPr>
            <p:ph type="sldNum" sz="quarter" idx="12"/>
          </p:nvPr>
        </p:nvSpPr>
        <p:spPr/>
        <p:txBody>
          <a:bodyPr/>
          <a:lstStyle/>
          <a:p>
            <a:pPr rtl="0"/>
            <a:fld id="{4950F5D8-22E1-4015-8661-E5B1FD28C2DE}" type="slidenum">
              <a:rPr lang="en-GB" noProof="0" smtClean="0"/>
              <a:t>24</a:t>
            </a:fld>
            <a:endParaRPr lang="en-GB" noProof="0" dirty="0"/>
          </a:p>
        </p:txBody>
      </p:sp>
      <p:sp>
        <p:nvSpPr>
          <p:cNvPr id="6" name="Content Placeholder 5">
            <a:extLst>
              <a:ext uri="{FF2B5EF4-FFF2-40B4-BE49-F238E27FC236}">
                <a16:creationId xmlns:a16="http://schemas.microsoft.com/office/drawing/2014/main" id="{BCFDFC35-DD39-BF7C-4321-3A256948C054}"/>
              </a:ext>
            </a:extLst>
          </p:cNvPr>
          <p:cNvSpPr>
            <a:spLocks noGrp="1"/>
          </p:cNvSpPr>
          <p:nvPr>
            <p:ph idx="1"/>
          </p:nvPr>
        </p:nvSpPr>
        <p:spPr/>
        <p:txBody>
          <a:bodyPr/>
          <a:lstStyle/>
          <a:p>
            <a:pPr marL="0" indent="0">
              <a:buNone/>
            </a:pPr>
            <a:endParaRPr lang="en-GB" dirty="0"/>
          </a:p>
          <a:p>
            <a:pPr marL="0" indent="0">
              <a:buNone/>
            </a:pPr>
            <a:endParaRPr lang="en-GB" dirty="0"/>
          </a:p>
        </p:txBody>
      </p:sp>
      <p:pic>
        <p:nvPicPr>
          <p:cNvPr id="9" name="Picture 8">
            <a:extLst>
              <a:ext uri="{FF2B5EF4-FFF2-40B4-BE49-F238E27FC236}">
                <a16:creationId xmlns:a16="http://schemas.microsoft.com/office/drawing/2014/main" id="{EE25267B-35DA-D2A5-113E-A329CD4C211E}"/>
              </a:ext>
            </a:extLst>
          </p:cNvPr>
          <p:cNvPicPr>
            <a:picLocks noChangeAspect="1"/>
          </p:cNvPicPr>
          <p:nvPr/>
        </p:nvPicPr>
        <p:blipFill>
          <a:blip r:embed="rId3"/>
          <a:stretch>
            <a:fillRect/>
          </a:stretch>
        </p:blipFill>
        <p:spPr>
          <a:xfrm>
            <a:off x="1075624" y="2064470"/>
            <a:ext cx="10040751" cy="4008086"/>
          </a:xfrm>
          <a:prstGeom prst="rect">
            <a:avLst/>
          </a:prstGeom>
        </p:spPr>
      </p:pic>
    </p:spTree>
    <p:extLst>
      <p:ext uri="{BB962C8B-B14F-4D97-AF65-F5344CB8AC3E}">
        <p14:creationId xmlns:p14="http://schemas.microsoft.com/office/powerpoint/2010/main" val="186989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BA0F-77BB-2B40-5983-B260F9037FFA}"/>
              </a:ext>
            </a:extLst>
          </p:cNvPr>
          <p:cNvSpPr>
            <a:spLocks noGrp="1"/>
          </p:cNvSpPr>
          <p:nvPr>
            <p:ph type="title"/>
          </p:nvPr>
        </p:nvSpPr>
        <p:spPr/>
        <p:txBody>
          <a:bodyPr/>
          <a:lstStyle/>
          <a:p>
            <a:r>
              <a:rPr lang="en-GB" dirty="0"/>
              <a:t>Case exercise 1</a:t>
            </a:r>
          </a:p>
        </p:txBody>
      </p:sp>
      <p:sp>
        <p:nvSpPr>
          <p:cNvPr id="3" name="Date Placeholder 2">
            <a:extLst>
              <a:ext uri="{FF2B5EF4-FFF2-40B4-BE49-F238E27FC236}">
                <a16:creationId xmlns:a16="http://schemas.microsoft.com/office/drawing/2014/main" id="{B2C1D274-3AB8-8A32-09CB-5E78C07FFD55}"/>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D15FAAEA-7A1A-F27D-243D-7A9C4861A274}"/>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341954AD-70AD-A30A-8AAB-C81A3854A0BC}"/>
              </a:ext>
            </a:extLst>
          </p:cNvPr>
          <p:cNvSpPr>
            <a:spLocks noGrp="1"/>
          </p:cNvSpPr>
          <p:nvPr>
            <p:ph type="sldNum" sz="quarter" idx="12"/>
          </p:nvPr>
        </p:nvSpPr>
        <p:spPr/>
        <p:txBody>
          <a:bodyPr/>
          <a:lstStyle/>
          <a:p>
            <a:pPr rtl="0"/>
            <a:fld id="{4950F5D8-22E1-4015-8661-E5B1FD28C2DE}" type="slidenum">
              <a:rPr lang="en-GB" noProof="0" smtClean="0"/>
              <a:t>25</a:t>
            </a:fld>
            <a:endParaRPr lang="en-GB" noProof="0" dirty="0"/>
          </a:p>
        </p:txBody>
      </p:sp>
      <p:sp>
        <p:nvSpPr>
          <p:cNvPr id="6" name="Content Placeholder 5">
            <a:extLst>
              <a:ext uri="{FF2B5EF4-FFF2-40B4-BE49-F238E27FC236}">
                <a16:creationId xmlns:a16="http://schemas.microsoft.com/office/drawing/2014/main" id="{69E516CA-8F93-5C27-F0F1-9437831A8E53}"/>
              </a:ext>
            </a:extLst>
          </p:cNvPr>
          <p:cNvSpPr>
            <a:spLocks noGrp="1"/>
          </p:cNvSpPr>
          <p:nvPr>
            <p:ph idx="1"/>
          </p:nvPr>
        </p:nvSpPr>
        <p:spPr>
          <a:xfrm>
            <a:off x="838200" y="1719072"/>
            <a:ext cx="10515600" cy="3950360"/>
          </a:xfrm>
        </p:spPr>
        <p:txBody>
          <a:bodyPr>
            <a:normAutofit fontScale="92500"/>
          </a:bodyPr>
          <a:lstStyle/>
          <a:p>
            <a:r>
              <a:rPr lang="en-GB" dirty="0"/>
              <a:t>Victim interview</a:t>
            </a:r>
          </a:p>
          <a:p>
            <a:endParaRPr lang="en-GB" dirty="0"/>
          </a:p>
          <a:p>
            <a:r>
              <a:rPr lang="en-GB" dirty="0"/>
              <a:t>The student is here to provide a statement in respect of the loss of their phone.</a:t>
            </a:r>
          </a:p>
          <a:p>
            <a:r>
              <a:rPr lang="en-GB" dirty="0"/>
              <a:t>Consider what you may wish to include within this statement.</a:t>
            </a:r>
          </a:p>
          <a:p>
            <a:r>
              <a:rPr lang="en-GB" dirty="0"/>
              <a:t>During the boyfriend, the student tells you that they have heard that Jonny Jones is responsible for the burglary and is still in possession of her mobile phone.</a:t>
            </a:r>
          </a:p>
          <a:p>
            <a:endParaRPr lang="en-GB" dirty="0"/>
          </a:p>
          <a:p>
            <a:r>
              <a:rPr lang="en-GB" dirty="0"/>
              <a:t>Jonny Jones is known to the victim as he is a former boyfriend and the victim is worried about why he took the phone.</a:t>
            </a:r>
          </a:p>
        </p:txBody>
      </p:sp>
    </p:spTree>
    <p:extLst>
      <p:ext uri="{BB962C8B-B14F-4D97-AF65-F5344CB8AC3E}">
        <p14:creationId xmlns:p14="http://schemas.microsoft.com/office/powerpoint/2010/main" val="20687351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71E53-5115-A065-2900-CB54D09A60C6}"/>
              </a:ext>
            </a:extLst>
          </p:cNvPr>
          <p:cNvSpPr>
            <a:spLocks noGrp="1"/>
          </p:cNvSpPr>
          <p:nvPr>
            <p:ph type="title"/>
          </p:nvPr>
        </p:nvSpPr>
        <p:spPr/>
        <p:txBody>
          <a:bodyPr/>
          <a:lstStyle/>
          <a:p>
            <a:r>
              <a:rPr lang="en-GB" dirty="0"/>
              <a:t>Case exercise 2</a:t>
            </a:r>
          </a:p>
        </p:txBody>
      </p:sp>
      <p:sp>
        <p:nvSpPr>
          <p:cNvPr id="3" name="Date Placeholder 2">
            <a:extLst>
              <a:ext uri="{FF2B5EF4-FFF2-40B4-BE49-F238E27FC236}">
                <a16:creationId xmlns:a16="http://schemas.microsoft.com/office/drawing/2014/main" id="{22AC7100-7EA0-5445-FE46-6D8228F58EB0}"/>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A526E021-49E0-35B0-1E79-43E37DAB7423}"/>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48D7D74D-5DF8-D9EA-BA5B-D67D0C7AF798}"/>
              </a:ext>
            </a:extLst>
          </p:cNvPr>
          <p:cNvSpPr>
            <a:spLocks noGrp="1"/>
          </p:cNvSpPr>
          <p:nvPr>
            <p:ph type="sldNum" sz="quarter" idx="12"/>
          </p:nvPr>
        </p:nvSpPr>
        <p:spPr/>
        <p:txBody>
          <a:bodyPr/>
          <a:lstStyle/>
          <a:p>
            <a:pPr rtl="0"/>
            <a:fld id="{4950F5D8-22E1-4015-8661-E5B1FD28C2DE}" type="slidenum">
              <a:rPr lang="en-GB" noProof="0" smtClean="0"/>
              <a:t>26</a:t>
            </a:fld>
            <a:endParaRPr lang="en-GB" noProof="0" dirty="0"/>
          </a:p>
        </p:txBody>
      </p:sp>
      <p:sp>
        <p:nvSpPr>
          <p:cNvPr id="6" name="Content Placeholder 5">
            <a:extLst>
              <a:ext uri="{FF2B5EF4-FFF2-40B4-BE49-F238E27FC236}">
                <a16:creationId xmlns:a16="http://schemas.microsoft.com/office/drawing/2014/main" id="{0D3F94CA-6163-F1E4-2B5E-A30D7DD5C6F2}"/>
              </a:ext>
            </a:extLst>
          </p:cNvPr>
          <p:cNvSpPr>
            <a:spLocks noGrp="1"/>
          </p:cNvSpPr>
          <p:nvPr>
            <p:ph idx="1"/>
          </p:nvPr>
        </p:nvSpPr>
        <p:spPr/>
        <p:txBody>
          <a:bodyPr/>
          <a:lstStyle/>
          <a:p>
            <a:r>
              <a:rPr lang="en-GB" dirty="0"/>
              <a:t>You have arrested Jonny Jones on suspicion of the burglary at 123 High Street Swansea.</a:t>
            </a:r>
          </a:p>
          <a:p>
            <a:r>
              <a:rPr lang="en-GB" dirty="0"/>
              <a:t>On arrest he was found to be in possession of a mobile phone believed to be the one stolen in the burglary belonging to Jane Davies (student).</a:t>
            </a:r>
          </a:p>
          <a:p>
            <a:r>
              <a:rPr lang="en-GB" dirty="0"/>
              <a:t>He was cautioned to which he replied, “No comment” and also asked to account for possession of the purse to which he again said, “No comment”.</a:t>
            </a:r>
          </a:p>
          <a:p>
            <a:r>
              <a:rPr lang="en-GB" dirty="0"/>
              <a:t>Jonny Jones is in custody awaiting interview.  In your groups, please complete an interview plan.</a:t>
            </a:r>
          </a:p>
        </p:txBody>
      </p:sp>
    </p:spTree>
    <p:extLst>
      <p:ext uri="{BB962C8B-B14F-4D97-AF65-F5344CB8AC3E}">
        <p14:creationId xmlns:p14="http://schemas.microsoft.com/office/powerpoint/2010/main" val="504798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BA42A56-5910-7174-BCA0-92443EEDA9B4}"/>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B239AB4E-A951-8D73-D96A-35D108A413E2}"/>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1F694744-134C-2C57-BB6D-381824F32204}"/>
              </a:ext>
            </a:extLst>
          </p:cNvPr>
          <p:cNvSpPr>
            <a:spLocks noGrp="1"/>
          </p:cNvSpPr>
          <p:nvPr>
            <p:ph type="sldNum" sz="quarter" idx="12"/>
          </p:nvPr>
        </p:nvSpPr>
        <p:spPr/>
        <p:txBody>
          <a:bodyPr/>
          <a:lstStyle/>
          <a:p>
            <a:pPr rtl="0"/>
            <a:fld id="{4950F5D8-22E1-4015-8661-E5B1FD28C2DE}" type="slidenum">
              <a:rPr lang="en-GB" noProof="0" smtClean="0"/>
              <a:t>27</a:t>
            </a:fld>
            <a:endParaRPr lang="en-GB" noProof="0" dirty="0"/>
          </a:p>
        </p:txBody>
      </p:sp>
      <p:sp>
        <p:nvSpPr>
          <p:cNvPr id="6" name="Content Placeholder 5">
            <a:extLst>
              <a:ext uri="{FF2B5EF4-FFF2-40B4-BE49-F238E27FC236}">
                <a16:creationId xmlns:a16="http://schemas.microsoft.com/office/drawing/2014/main" id="{ABBE7A9A-B7C9-97B5-6B83-C0240958BCA9}"/>
              </a:ext>
            </a:extLst>
          </p:cNvPr>
          <p:cNvSpPr>
            <a:spLocks noGrp="1"/>
          </p:cNvSpPr>
          <p:nvPr>
            <p:ph idx="1"/>
          </p:nvPr>
        </p:nvSpPr>
        <p:spPr/>
        <p:txBody>
          <a:bodyPr/>
          <a:lstStyle/>
          <a:p>
            <a:r>
              <a:rPr lang="en-GB" dirty="0"/>
              <a:t>The custody sergeant has now called you and asked you to crack on with the interview.  Given Jonny Jones’ age (14 years), you have been told he will be having an appropriate adult.  Think of their role and be prepared to explain it to them at the commencement of the interview.</a:t>
            </a:r>
          </a:p>
          <a:p>
            <a:endParaRPr lang="en-GB" dirty="0"/>
          </a:p>
          <a:p>
            <a:r>
              <a:rPr lang="en-GB" dirty="0"/>
              <a:t>In your groups capture what you believe is the role of an appropriate adult</a:t>
            </a:r>
          </a:p>
        </p:txBody>
      </p:sp>
    </p:spTree>
    <p:extLst>
      <p:ext uri="{BB962C8B-B14F-4D97-AF65-F5344CB8AC3E}">
        <p14:creationId xmlns:p14="http://schemas.microsoft.com/office/powerpoint/2010/main" val="19487146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B9C8-683C-BB8E-1FFC-A600F03A354D}"/>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51E23CF4-C376-737F-CE61-EF85EBEA8295}"/>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84EE04C9-32D1-D839-9DD0-B89B00445E90}"/>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89DE4515-9665-4C87-227C-C94F5AC58CB1}"/>
              </a:ext>
            </a:extLst>
          </p:cNvPr>
          <p:cNvSpPr>
            <a:spLocks noGrp="1"/>
          </p:cNvSpPr>
          <p:nvPr>
            <p:ph type="sldNum" sz="quarter" idx="12"/>
          </p:nvPr>
        </p:nvSpPr>
        <p:spPr/>
        <p:txBody>
          <a:bodyPr/>
          <a:lstStyle/>
          <a:p>
            <a:pPr rtl="0"/>
            <a:fld id="{4950F5D8-22E1-4015-8661-E5B1FD28C2DE}" type="slidenum">
              <a:rPr lang="en-GB" noProof="0" smtClean="0"/>
              <a:t>28</a:t>
            </a:fld>
            <a:endParaRPr lang="en-GB" noProof="0" dirty="0"/>
          </a:p>
        </p:txBody>
      </p:sp>
      <p:sp>
        <p:nvSpPr>
          <p:cNvPr id="6" name="Content Placeholder 5">
            <a:extLst>
              <a:ext uri="{FF2B5EF4-FFF2-40B4-BE49-F238E27FC236}">
                <a16:creationId xmlns:a16="http://schemas.microsoft.com/office/drawing/2014/main" id="{BFA11EF1-BEA1-430B-F632-D51089DC12E0}"/>
              </a:ext>
            </a:extLst>
          </p:cNvPr>
          <p:cNvSpPr>
            <a:spLocks noGrp="1"/>
          </p:cNvSpPr>
          <p:nvPr>
            <p:ph idx="1"/>
          </p:nvPr>
        </p:nvSpPr>
        <p:spPr/>
        <p:txBody>
          <a:bodyPr/>
          <a:lstStyle/>
          <a:p>
            <a:r>
              <a:rPr lang="en-GB" dirty="0"/>
              <a:t>The appropriate adult has asked for a solicitor to be called.</a:t>
            </a:r>
          </a:p>
          <a:p>
            <a:r>
              <a:rPr lang="en-GB" dirty="0"/>
              <a:t>Can they do this?</a:t>
            </a:r>
          </a:p>
        </p:txBody>
      </p:sp>
    </p:spTree>
    <p:extLst>
      <p:ext uri="{BB962C8B-B14F-4D97-AF65-F5344CB8AC3E}">
        <p14:creationId xmlns:p14="http://schemas.microsoft.com/office/powerpoint/2010/main" val="5869619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344B956-E809-000E-E322-CFB8BDB37420}"/>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2FC009BA-B9FE-5695-FCC2-DD3745630AED}"/>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FE4AE353-D916-B01E-A164-2DE8E68716F4}"/>
              </a:ext>
            </a:extLst>
          </p:cNvPr>
          <p:cNvSpPr>
            <a:spLocks noGrp="1"/>
          </p:cNvSpPr>
          <p:nvPr>
            <p:ph type="sldNum" sz="quarter" idx="12"/>
          </p:nvPr>
        </p:nvSpPr>
        <p:spPr/>
        <p:txBody>
          <a:bodyPr/>
          <a:lstStyle/>
          <a:p>
            <a:pPr rtl="0"/>
            <a:fld id="{4950F5D8-22E1-4015-8661-E5B1FD28C2DE}" type="slidenum">
              <a:rPr lang="en-GB" noProof="0" smtClean="0"/>
              <a:t>29</a:t>
            </a:fld>
            <a:endParaRPr lang="en-GB" noProof="0" dirty="0"/>
          </a:p>
        </p:txBody>
      </p:sp>
      <p:sp>
        <p:nvSpPr>
          <p:cNvPr id="6" name="Content Placeholder 5">
            <a:extLst>
              <a:ext uri="{FF2B5EF4-FFF2-40B4-BE49-F238E27FC236}">
                <a16:creationId xmlns:a16="http://schemas.microsoft.com/office/drawing/2014/main" id="{119266E7-7603-345C-16F9-1CFCA4E7DDB5}"/>
              </a:ext>
            </a:extLst>
          </p:cNvPr>
          <p:cNvSpPr>
            <a:spLocks noGrp="1"/>
          </p:cNvSpPr>
          <p:nvPr>
            <p:ph idx="1"/>
          </p:nvPr>
        </p:nvSpPr>
        <p:spPr/>
        <p:txBody>
          <a:bodyPr/>
          <a:lstStyle/>
          <a:p>
            <a:r>
              <a:rPr lang="en-GB" dirty="0"/>
              <a:t>The solicitor attends, speaks with his client and advises you that they are now all ready for interview.</a:t>
            </a:r>
          </a:p>
          <a:p>
            <a:endParaRPr lang="en-GB" dirty="0"/>
          </a:p>
          <a:p>
            <a:r>
              <a:rPr lang="en-GB" dirty="0"/>
              <a:t>Hopefully, you have planned well for what is to come next……..</a:t>
            </a:r>
          </a:p>
        </p:txBody>
      </p:sp>
    </p:spTree>
    <p:extLst>
      <p:ext uri="{BB962C8B-B14F-4D97-AF65-F5344CB8AC3E}">
        <p14:creationId xmlns:p14="http://schemas.microsoft.com/office/powerpoint/2010/main" val="3586021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0BE0-B4C5-4870-1A09-2635D6ED89A4}"/>
              </a:ext>
            </a:extLst>
          </p:cNvPr>
          <p:cNvSpPr>
            <a:spLocks noGrp="1"/>
          </p:cNvSpPr>
          <p:nvPr>
            <p:ph type="title"/>
          </p:nvPr>
        </p:nvSpPr>
        <p:spPr/>
        <p:txBody>
          <a:bodyPr/>
          <a:lstStyle/>
          <a:p>
            <a:r>
              <a:rPr lang="en-GB" dirty="0"/>
              <a:t>Interview Role Play</a:t>
            </a:r>
          </a:p>
        </p:txBody>
      </p:sp>
      <p:sp>
        <p:nvSpPr>
          <p:cNvPr id="3" name="Date Placeholder 2">
            <a:extLst>
              <a:ext uri="{FF2B5EF4-FFF2-40B4-BE49-F238E27FC236}">
                <a16:creationId xmlns:a16="http://schemas.microsoft.com/office/drawing/2014/main" id="{AA20DA5D-B061-475B-0914-3055FB182BCA}"/>
              </a:ext>
            </a:extLst>
          </p:cNvPr>
          <p:cNvSpPr>
            <a:spLocks noGrp="1"/>
          </p:cNvSpPr>
          <p:nvPr>
            <p:ph type="dt" sz="half" idx="10"/>
          </p:nvPr>
        </p:nvSpPr>
        <p:spPr/>
        <p:txBody>
          <a:bodyPr/>
          <a:lstStyle/>
          <a:p>
            <a:pPr rtl="0"/>
            <a:fld id="{8CCC7986-8467-4919-8B29-1A8D47B98740}" type="datetime1">
              <a:rPr lang="en-GB" noProof="0" smtClean="0"/>
              <a:t>16/03/2025</a:t>
            </a:fld>
            <a:endParaRPr lang="en-GB" noProof="0" dirty="0"/>
          </a:p>
        </p:txBody>
      </p:sp>
      <p:sp>
        <p:nvSpPr>
          <p:cNvPr id="4" name="Footer Placeholder 3">
            <a:extLst>
              <a:ext uri="{FF2B5EF4-FFF2-40B4-BE49-F238E27FC236}">
                <a16:creationId xmlns:a16="http://schemas.microsoft.com/office/drawing/2014/main" id="{973C2218-2024-B8F8-0783-0C2E77F7EF3B}"/>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37D944D1-2A2E-75CA-6EB9-E6A013DBEC72}"/>
              </a:ext>
            </a:extLst>
          </p:cNvPr>
          <p:cNvSpPr>
            <a:spLocks noGrp="1"/>
          </p:cNvSpPr>
          <p:nvPr>
            <p:ph type="sldNum" sz="quarter" idx="12"/>
          </p:nvPr>
        </p:nvSpPr>
        <p:spPr/>
        <p:txBody>
          <a:bodyPr/>
          <a:lstStyle/>
          <a:p>
            <a:pPr rtl="0"/>
            <a:fld id="{4950F5D8-22E1-4015-8661-E5B1FD28C2DE}" type="slidenum">
              <a:rPr lang="en-GB" noProof="0" smtClean="0"/>
              <a:t>30</a:t>
            </a:fld>
            <a:endParaRPr lang="en-GB" noProof="0" dirty="0"/>
          </a:p>
        </p:txBody>
      </p:sp>
      <p:sp>
        <p:nvSpPr>
          <p:cNvPr id="6" name="Content Placeholder 5">
            <a:extLst>
              <a:ext uri="{FF2B5EF4-FFF2-40B4-BE49-F238E27FC236}">
                <a16:creationId xmlns:a16="http://schemas.microsoft.com/office/drawing/2014/main" id="{936CD9E0-702D-91DC-CB52-1B4996E864BD}"/>
              </a:ext>
            </a:extLst>
          </p:cNvPr>
          <p:cNvSpPr>
            <a:spLocks noGrp="1"/>
          </p:cNvSpPr>
          <p:nvPr>
            <p:ph idx="1"/>
          </p:nvPr>
        </p:nvSpPr>
        <p:spPr>
          <a:xfrm>
            <a:off x="838200" y="1609344"/>
            <a:ext cx="10515600" cy="4060088"/>
          </a:xfrm>
        </p:spPr>
        <p:txBody>
          <a:bodyPr>
            <a:normAutofit fontScale="85000" lnSpcReduction="20000"/>
          </a:bodyPr>
          <a:lstStyle/>
          <a:p>
            <a:r>
              <a:rPr lang="en-GB" dirty="0"/>
              <a:t>Jonny Jones – prepared to fully admit the offence</a:t>
            </a:r>
          </a:p>
          <a:p>
            <a:r>
              <a:rPr lang="en-GB" dirty="0"/>
              <a:t>Appropriate adult – you do not know what you are doing and try to stop the interviewer from asking questions of your grandson.</a:t>
            </a:r>
          </a:p>
          <a:p>
            <a:r>
              <a:rPr lang="en-GB" dirty="0"/>
              <a:t>Solicitor – you for some reason have forgotten all of your training and have decided today it would be a good idea to answer questions for your client.  If they tell you to please stop, do so but then try to pass notes to them.</a:t>
            </a:r>
          </a:p>
          <a:p>
            <a:r>
              <a:rPr lang="en-GB" dirty="0"/>
              <a:t>Custody sergeant – having let the interviewing officer crack on, your attention is drawn to raised voices coming from the interview suite, you knock the door and check to see if everything is okay, if it is not, then advise the officer to conclude the interview and confer with yourself.  Whilst at the desk then advise both the solicitor and the AA of their roles in interview.</a:t>
            </a:r>
          </a:p>
          <a:p>
            <a:r>
              <a:rPr lang="en-GB" dirty="0"/>
              <a:t>Everyone, now try the interview again, having planned / completed an aide memoire and having briefed the AA.  The solicitor should know their role and that they can possibly lose their license to practice if they behave inappropriately at the police station.</a:t>
            </a:r>
          </a:p>
          <a:p>
            <a:endParaRPr lang="en-GB" dirty="0"/>
          </a:p>
          <a:p>
            <a:r>
              <a:rPr lang="en-GB" dirty="0"/>
              <a:t>NB – all details may be found within code C and E of PACE 1984.</a:t>
            </a:r>
          </a:p>
        </p:txBody>
      </p:sp>
    </p:spTree>
    <p:extLst>
      <p:ext uri="{BB962C8B-B14F-4D97-AF65-F5344CB8AC3E}">
        <p14:creationId xmlns:p14="http://schemas.microsoft.com/office/powerpoint/2010/main" val="19153743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577C8-324D-AD27-BC7F-1E4C5375575D}"/>
              </a:ext>
            </a:extLst>
          </p:cNvPr>
          <p:cNvSpPr>
            <a:spLocks noGrp="1"/>
          </p:cNvSpPr>
          <p:nvPr>
            <p:ph type="title"/>
          </p:nvPr>
        </p:nvSpPr>
        <p:spPr/>
        <p:txBody>
          <a:bodyPr/>
          <a:lstStyle/>
          <a:p>
            <a:r>
              <a:rPr lang="en-GB" dirty="0"/>
              <a:t>Next session we shall be looking at files….</a:t>
            </a:r>
          </a:p>
        </p:txBody>
      </p:sp>
      <p:sp>
        <p:nvSpPr>
          <p:cNvPr id="3" name="Date Placeholder 2">
            <a:extLst>
              <a:ext uri="{FF2B5EF4-FFF2-40B4-BE49-F238E27FC236}">
                <a16:creationId xmlns:a16="http://schemas.microsoft.com/office/drawing/2014/main" id="{8D0DC17A-EC98-A4ED-B6B1-9D6ACAE22C22}"/>
              </a:ext>
            </a:extLst>
          </p:cNvPr>
          <p:cNvSpPr>
            <a:spLocks noGrp="1"/>
          </p:cNvSpPr>
          <p:nvPr>
            <p:ph type="dt" sz="half" idx="10"/>
          </p:nvPr>
        </p:nvSpPr>
        <p:spPr/>
        <p:txBody>
          <a:bodyPr/>
          <a:lstStyle/>
          <a:p>
            <a:pPr rtl="0"/>
            <a:r>
              <a:rPr lang="en-GB" noProof="0" dirty="0"/>
              <a:t>M Thomas January 2025</a:t>
            </a:r>
          </a:p>
        </p:txBody>
      </p:sp>
      <p:sp>
        <p:nvSpPr>
          <p:cNvPr id="5" name="Slide Number Placeholder 4">
            <a:extLst>
              <a:ext uri="{FF2B5EF4-FFF2-40B4-BE49-F238E27FC236}">
                <a16:creationId xmlns:a16="http://schemas.microsoft.com/office/drawing/2014/main" id="{59125CC9-5FF4-509D-9CB2-B65416973F75}"/>
              </a:ext>
            </a:extLst>
          </p:cNvPr>
          <p:cNvSpPr>
            <a:spLocks noGrp="1"/>
          </p:cNvSpPr>
          <p:nvPr>
            <p:ph type="sldNum" sz="quarter" idx="12"/>
          </p:nvPr>
        </p:nvSpPr>
        <p:spPr/>
        <p:txBody>
          <a:bodyPr/>
          <a:lstStyle/>
          <a:p>
            <a:pPr rtl="0"/>
            <a:fld id="{4950F5D8-22E1-4015-8661-E5B1FD28C2DE}" type="slidenum">
              <a:rPr lang="en-GB" noProof="0" smtClean="0"/>
              <a:t>31</a:t>
            </a:fld>
            <a:endParaRPr lang="en-GB" noProof="0" dirty="0"/>
          </a:p>
        </p:txBody>
      </p:sp>
    </p:spTree>
    <p:extLst>
      <p:ext uri="{BB962C8B-B14F-4D97-AF65-F5344CB8AC3E}">
        <p14:creationId xmlns:p14="http://schemas.microsoft.com/office/powerpoint/2010/main" val="2989451213"/>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3.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{1CA3F304-C062-4CD6-8C74-9C0BC4E48CDB}tf33968143_win32</Template>
  <TotalTime>0</TotalTime>
  <Words>12075</Words>
  <Application>Microsoft Office PowerPoint</Application>
  <PresentationFormat>Widescreen</PresentationFormat>
  <Paragraphs>722</Paragraphs>
  <Slides>31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Gotham</vt:lpstr>
      <vt:lpstr>Aptos Black</vt:lpstr>
      <vt:lpstr>Arial</vt:lpstr>
      <vt:lpstr>Book Antiqua</vt:lpstr>
      <vt:lpstr>Calibri</vt:lpstr>
      <vt:lpstr>Franklin Gothic Book</vt:lpstr>
      <vt:lpstr>Libre Franklin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Victims and Witnesses</vt:lpstr>
      <vt:lpstr>PowerPoint Presentation</vt:lpstr>
      <vt:lpstr>Criminal Procedure and Investigations Act 1996 </vt:lpstr>
      <vt:lpstr>Why are witness interviews important?</vt:lpstr>
      <vt:lpstr>Dangers of obtaining convictions on confessions alone:</vt:lpstr>
      <vt:lpstr>Introduction of standard interviewing process across England and Wales</vt:lpstr>
      <vt:lpstr>Timeline</vt:lpstr>
      <vt:lpstr>The College of Policing six principles for interviewing:</vt:lpstr>
      <vt:lpstr>PowerPoint Presentation</vt:lpstr>
      <vt:lpstr>PowerPoint Presentation</vt:lpstr>
      <vt:lpstr>PowerPoint Presentation</vt:lpstr>
      <vt:lpstr>PowerPoint Presentation</vt:lpstr>
      <vt:lpstr>PowerPoint Presentation</vt:lpstr>
      <vt:lpstr>PowerPoint Presentation</vt:lpstr>
      <vt:lpstr>PEACE Interview model</vt:lpstr>
      <vt:lpstr>Witness interview</vt:lpstr>
      <vt:lpstr>Suspect interviews</vt:lpstr>
      <vt:lpstr>Suspect Interviews: PACE codes C, E, F and H.</vt:lpstr>
      <vt:lpstr>Case exercise 1</vt:lpstr>
      <vt:lpstr>Case exercise 2</vt:lpstr>
      <vt:lpstr>PowerPoint Presentation</vt:lpstr>
      <vt:lpstr>PowerPoint Presentation</vt:lpstr>
      <vt:lpstr>PowerPoint Presentation</vt:lpstr>
      <vt:lpstr>Interview Role Play</vt:lpstr>
      <vt:lpstr>Next session we shall be looking at files….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21</cp:revision>
  <dcterms:created xsi:type="dcterms:W3CDTF">2025-01-22T12:36:52Z</dcterms:created>
  <dcterms:modified xsi:type="dcterms:W3CDTF">2025-03-16T22:46:58Z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