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5.xml" ContentType="application/inkml+xml"/>
  <Override PartName="/ppt/ink/ink6.xml" ContentType="application/inkml+xml"/>
  <Override PartName="/ppt/ink/ink7.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8.xml" ContentType="application/inkml+xml"/>
  <Override PartName="/ppt/ink/ink9.xml" ContentType="application/inkml+xml"/>
  <Override PartName="/ppt/ink/ink10.xml" ContentType="application/inkml+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9"/>
  </p:notesMasterIdLst>
  <p:handoutMasterIdLst>
    <p:handoutMasterId r:id="rId30"/>
  </p:handoutMasterIdLst>
  <p:sldIdLst>
    <p:sldId id="387" r:id="rId2"/>
    <p:sldId id="350" r:id="rId3"/>
    <p:sldId id="371" r:id="rId4"/>
    <p:sldId id="370" r:id="rId5"/>
    <p:sldId id="372" r:id="rId6"/>
    <p:sldId id="280" r:id="rId7"/>
    <p:sldId id="336" r:id="rId8"/>
    <p:sldId id="377" r:id="rId9"/>
    <p:sldId id="352" r:id="rId10"/>
    <p:sldId id="380" r:id="rId11"/>
    <p:sldId id="378" r:id="rId12"/>
    <p:sldId id="379" r:id="rId13"/>
    <p:sldId id="337" r:id="rId14"/>
    <p:sldId id="339" r:id="rId15"/>
    <p:sldId id="381" r:id="rId16"/>
    <p:sldId id="376" r:id="rId17"/>
    <p:sldId id="341" r:id="rId18"/>
    <p:sldId id="342" r:id="rId19"/>
    <p:sldId id="382" r:id="rId20"/>
    <p:sldId id="384" r:id="rId21"/>
    <p:sldId id="374" r:id="rId22"/>
    <p:sldId id="343" r:id="rId23"/>
    <p:sldId id="351" r:id="rId24"/>
    <p:sldId id="348" r:id="rId25"/>
    <p:sldId id="386" r:id="rId26"/>
    <p:sldId id="346" r:id="rId27"/>
    <p:sldId id="385" r:id="rId28"/>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87" autoAdjust="0"/>
    <p:restoredTop sz="94576" autoAdjust="0"/>
  </p:normalViewPr>
  <p:slideViewPr>
    <p:cSldViewPr>
      <p:cViewPr varScale="1">
        <p:scale>
          <a:sx n="85" d="100"/>
          <a:sy n="85" d="100"/>
        </p:scale>
        <p:origin x="2048"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0DB741-15FA-4221-8965-67A30B3FB5B6}" type="doc">
      <dgm:prSet loTypeId="urn:microsoft.com/office/officeart/2005/8/layout/chevronAccent+Icon" loCatId="process" qsTypeId="urn:microsoft.com/office/officeart/2005/8/quickstyle/simple1" qsCatId="simple" csTypeId="urn:microsoft.com/office/officeart/2005/8/colors/accent1_2" csCatId="accent1" phldr="1"/>
      <dgm:spPr/>
    </dgm:pt>
    <dgm:pt modelId="{CDE31C5F-9158-432C-9D23-48FF9713585F}">
      <dgm:prSet phldrT="[Text]" custT="1"/>
      <dgm:spPr/>
      <dgm:t>
        <a:bodyPr/>
        <a:lstStyle/>
        <a:p>
          <a:r>
            <a:rPr lang="en-US" sz="1400" b="1" dirty="0">
              <a:solidFill>
                <a:schemeClr val="tx2"/>
              </a:solidFill>
            </a:rPr>
            <a:t>(Attention:)</a:t>
          </a:r>
          <a:br>
            <a:rPr lang="en-US" sz="1400" dirty="0">
              <a:solidFill>
                <a:schemeClr val="tx2"/>
              </a:solidFill>
            </a:rPr>
          </a:br>
          <a:r>
            <a:rPr lang="en-US" sz="1400" dirty="0">
              <a:solidFill>
                <a:schemeClr val="tx2"/>
              </a:solidFill>
            </a:rPr>
            <a:t>Selection and filtering of stimuli</a:t>
          </a:r>
        </a:p>
      </dgm:t>
    </dgm:pt>
    <dgm:pt modelId="{05BA1A00-C8C6-4938-A871-BE84798C1589}" type="parTrans" cxnId="{A84D800B-F4C2-43E1-9FF8-C2CC768A8092}">
      <dgm:prSet/>
      <dgm:spPr/>
      <dgm:t>
        <a:bodyPr/>
        <a:lstStyle/>
        <a:p>
          <a:endParaRPr lang="en-US" sz="4400">
            <a:solidFill>
              <a:schemeClr val="tx2"/>
            </a:solidFill>
          </a:endParaRPr>
        </a:p>
      </dgm:t>
    </dgm:pt>
    <dgm:pt modelId="{63070E0A-8DA9-4087-A170-93B10E261E77}" type="sibTrans" cxnId="{A84D800B-F4C2-43E1-9FF8-C2CC768A8092}">
      <dgm:prSet/>
      <dgm:spPr/>
      <dgm:t>
        <a:bodyPr/>
        <a:lstStyle/>
        <a:p>
          <a:endParaRPr lang="en-US" sz="4400">
            <a:solidFill>
              <a:schemeClr val="tx2"/>
            </a:solidFill>
          </a:endParaRPr>
        </a:p>
      </dgm:t>
    </dgm:pt>
    <dgm:pt modelId="{3FDC95A1-7F18-4233-AF47-4AC163943F64}">
      <dgm:prSet phldrT="[Text]" custT="1"/>
      <dgm:spPr/>
      <dgm:t>
        <a:bodyPr/>
        <a:lstStyle/>
        <a:p>
          <a:r>
            <a:rPr lang="en-US" sz="1400" b="1" dirty="0">
              <a:solidFill>
                <a:schemeClr val="tx2"/>
              </a:solidFill>
            </a:rPr>
            <a:t>Perception:</a:t>
          </a:r>
          <a:br>
            <a:rPr lang="en-US" sz="1400" dirty="0">
              <a:solidFill>
                <a:schemeClr val="tx2"/>
              </a:solidFill>
            </a:rPr>
          </a:br>
          <a:r>
            <a:rPr lang="en-US" sz="1400" dirty="0" err="1">
              <a:solidFill>
                <a:schemeClr val="tx2"/>
              </a:solidFill>
            </a:rPr>
            <a:t>Organisation</a:t>
          </a:r>
          <a:r>
            <a:rPr lang="en-US" sz="1400" dirty="0">
              <a:solidFill>
                <a:schemeClr val="tx2"/>
              </a:solidFill>
            </a:rPr>
            <a:t> and assignment of meaning</a:t>
          </a:r>
        </a:p>
      </dgm:t>
    </dgm:pt>
    <dgm:pt modelId="{83030158-FE3A-4AD1-A2DC-FB23DE336FB3}" type="parTrans" cxnId="{048FF878-2466-4103-8079-1BC54046FDD6}">
      <dgm:prSet/>
      <dgm:spPr/>
      <dgm:t>
        <a:bodyPr/>
        <a:lstStyle/>
        <a:p>
          <a:endParaRPr lang="en-US" sz="4400">
            <a:solidFill>
              <a:schemeClr val="tx2"/>
            </a:solidFill>
          </a:endParaRPr>
        </a:p>
      </dgm:t>
    </dgm:pt>
    <dgm:pt modelId="{B9CA7976-5601-4D69-ADBD-89B423CE2BC8}" type="sibTrans" cxnId="{048FF878-2466-4103-8079-1BC54046FDD6}">
      <dgm:prSet/>
      <dgm:spPr/>
      <dgm:t>
        <a:bodyPr/>
        <a:lstStyle/>
        <a:p>
          <a:endParaRPr lang="en-US" sz="4400">
            <a:solidFill>
              <a:schemeClr val="tx2"/>
            </a:solidFill>
          </a:endParaRPr>
        </a:p>
      </dgm:t>
    </dgm:pt>
    <dgm:pt modelId="{EDA131D3-5089-4FF5-86F5-D3B51F51AD57}">
      <dgm:prSet phldrT="[Text]" custT="1"/>
      <dgm:spPr/>
      <dgm:t>
        <a:bodyPr/>
        <a:lstStyle/>
        <a:p>
          <a:r>
            <a:rPr lang="en-US" sz="1400" b="1" dirty="0">
              <a:solidFill>
                <a:schemeClr val="tx2"/>
              </a:solidFill>
            </a:rPr>
            <a:t>Judgement:</a:t>
          </a:r>
          <a:br>
            <a:rPr lang="en-US" sz="1400" dirty="0">
              <a:solidFill>
                <a:schemeClr val="tx2"/>
              </a:solidFill>
            </a:rPr>
          </a:br>
          <a:r>
            <a:rPr lang="en-US" sz="1400" dirty="0">
              <a:solidFill>
                <a:schemeClr val="tx2"/>
              </a:solidFill>
            </a:rPr>
            <a:t>Assessment and selection of options</a:t>
          </a:r>
        </a:p>
      </dgm:t>
    </dgm:pt>
    <dgm:pt modelId="{AD492022-B487-4706-80F6-A4E9B78FD711}" type="parTrans" cxnId="{840E307E-C710-4257-8AC3-903D17218BA8}">
      <dgm:prSet/>
      <dgm:spPr/>
      <dgm:t>
        <a:bodyPr/>
        <a:lstStyle/>
        <a:p>
          <a:endParaRPr lang="en-US" sz="4400">
            <a:solidFill>
              <a:schemeClr val="tx2"/>
            </a:solidFill>
          </a:endParaRPr>
        </a:p>
      </dgm:t>
    </dgm:pt>
    <dgm:pt modelId="{D8C02C67-AFB3-474B-91C9-41473B436F6F}" type="sibTrans" cxnId="{840E307E-C710-4257-8AC3-903D17218BA8}">
      <dgm:prSet/>
      <dgm:spPr/>
      <dgm:t>
        <a:bodyPr/>
        <a:lstStyle/>
        <a:p>
          <a:endParaRPr lang="en-US" sz="4400">
            <a:solidFill>
              <a:schemeClr val="tx2"/>
            </a:solidFill>
          </a:endParaRPr>
        </a:p>
      </dgm:t>
    </dgm:pt>
    <dgm:pt modelId="{1A237C43-4F86-4E86-85AE-E0610B3295C1}">
      <dgm:prSet phldrT="[Text]" custT="1"/>
      <dgm:spPr/>
      <dgm:t>
        <a:bodyPr/>
        <a:lstStyle/>
        <a:p>
          <a:r>
            <a:rPr lang="en-US" sz="1400" b="1" dirty="0" err="1">
              <a:solidFill>
                <a:schemeClr val="tx2"/>
              </a:solidFill>
            </a:rPr>
            <a:t>Behaviour</a:t>
          </a:r>
          <a:r>
            <a:rPr lang="en-US" sz="1400" b="1" dirty="0">
              <a:solidFill>
                <a:schemeClr val="tx2"/>
              </a:solidFill>
            </a:rPr>
            <a:t>:</a:t>
          </a:r>
          <a:br>
            <a:rPr lang="en-US" sz="1400" dirty="0">
              <a:solidFill>
                <a:schemeClr val="tx2"/>
              </a:solidFill>
            </a:rPr>
          </a:br>
          <a:r>
            <a:rPr lang="en-US" sz="1400" dirty="0">
              <a:solidFill>
                <a:schemeClr val="tx2"/>
              </a:solidFill>
            </a:rPr>
            <a:t>Response (or lack of)</a:t>
          </a:r>
        </a:p>
      </dgm:t>
    </dgm:pt>
    <dgm:pt modelId="{2F64DA4E-5422-45B0-B8E4-7EA0A33995AF}" type="parTrans" cxnId="{F97CE1D6-6C90-4716-8B73-6430A20FE477}">
      <dgm:prSet/>
      <dgm:spPr/>
      <dgm:t>
        <a:bodyPr/>
        <a:lstStyle/>
        <a:p>
          <a:endParaRPr lang="en-US" sz="4400">
            <a:solidFill>
              <a:schemeClr val="tx2"/>
            </a:solidFill>
          </a:endParaRPr>
        </a:p>
      </dgm:t>
    </dgm:pt>
    <dgm:pt modelId="{39813A4B-4B94-4D46-88A0-B9D570CE4602}" type="sibTrans" cxnId="{F97CE1D6-6C90-4716-8B73-6430A20FE477}">
      <dgm:prSet/>
      <dgm:spPr/>
      <dgm:t>
        <a:bodyPr/>
        <a:lstStyle/>
        <a:p>
          <a:endParaRPr lang="en-US" sz="4400">
            <a:solidFill>
              <a:schemeClr val="tx2"/>
            </a:solidFill>
          </a:endParaRPr>
        </a:p>
      </dgm:t>
    </dgm:pt>
    <dgm:pt modelId="{62868500-25EF-4CCA-B6C8-E0EC10E2826D}" type="pres">
      <dgm:prSet presAssocID="{A40DB741-15FA-4221-8965-67A30B3FB5B6}" presName="Name0" presStyleCnt="0">
        <dgm:presLayoutVars>
          <dgm:dir/>
          <dgm:resizeHandles val="exact"/>
        </dgm:presLayoutVars>
      </dgm:prSet>
      <dgm:spPr/>
    </dgm:pt>
    <dgm:pt modelId="{E1360689-73B9-4FE4-AAE3-981AF577A999}" type="pres">
      <dgm:prSet presAssocID="{CDE31C5F-9158-432C-9D23-48FF9713585F}" presName="composite" presStyleCnt="0"/>
      <dgm:spPr/>
    </dgm:pt>
    <dgm:pt modelId="{B206E500-07EA-488C-93E0-4DE77200585E}" type="pres">
      <dgm:prSet presAssocID="{CDE31C5F-9158-432C-9D23-48FF9713585F}" presName="bgChev" presStyleLbl="node1" presStyleIdx="0" presStyleCnt="4"/>
      <dgm:spPr/>
    </dgm:pt>
    <dgm:pt modelId="{42CF3CFA-1EB2-4D7A-BABC-ED596E47DFCC}" type="pres">
      <dgm:prSet presAssocID="{CDE31C5F-9158-432C-9D23-48FF9713585F}" presName="txNode" presStyleLbl="fgAcc1" presStyleIdx="0" presStyleCnt="4" custScaleY="277958" custLinFactY="32586" custLinFactNeighborY="100000">
        <dgm:presLayoutVars>
          <dgm:bulletEnabled val="1"/>
        </dgm:presLayoutVars>
      </dgm:prSet>
      <dgm:spPr/>
    </dgm:pt>
    <dgm:pt modelId="{0C5D73F8-C6E6-49FB-84C5-A045DFD98D9A}" type="pres">
      <dgm:prSet presAssocID="{63070E0A-8DA9-4087-A170-93B10E261E77}" presName="compositeSpace" presStyleCnt="0"/>
      <dgm:spPr/>
    </dgm:pt>
    <dgm:pt modelId="{8417FEE8-3846-46BE-B372-F7DA18101A5C}" type="pres">
      <dgm:prSet presAssocID="{3FDC95A1-7F18-4233-AF47-4AC163943F64}" presName="composite" presStyleCnt="0"/>
      <dgm:spPr/>
    </dgm:pt>
    <dgm:pt modelId="{5A2F4EAA-B14A-487B-AF06-49CE2260207A}" type="pres">
      <dgm:prSet presAssocID="{3FDC95A1-7F18-4233-AF47-4AC163943F64}" presName="bgChev" presStyleLbl="node1" presStyleIdx="1" presStyleCnt="4"/>
      <dgm:spPr/>
    </dgm:pt>
    <dgm:pt modelId="{C6F335A7-A39B-41B3-AE77-7A2E37DA40FA}" type="pres">
      <dgm:prSet presAssocID="{3FDC95A1-7F18-4233-AF47-4AC163943F64}" presName="txNode" presStyleLbl="fgAcc1" presStyleIdx="1" presStyleCnt="4" custScaleY="277958" custLinFactY="32586" custLinFactNeighborY="100000">
        <dgm:presLayoutVars>
          <dgm:bulletEnabled val="1"/>
        </dgm:presLayoutVars>
      </dgm:prSet>
      <dgm:spPr/>
    </dgm:pt>
    <dgm:pt modelId="{10E114D8-1483-4E7A-B5C0-1A116184E5A1}" type="pres">
      <dgm:prSet presAssocID="{B9CA7976-5601-4D69-ADBD-89B423CE2BC8}" presName="compositeSpace" presStyleCnt="0"/>
      <dgm:spPr/>
    </dgm:pt>
    <dgm:pt modelId="{D69757D4-FD66-40FE-8A00-5C4B312A2042}" type="pres">
      <dgm:prSet presAssocID="{EDA131D3-5089-4FF5-86F5-D3B51F51AD57}" presName="composite" presStyleCnt="0"/>
      <dgm:spPr/>
    </dgm:pt>
    <dgm:pt modelId="{14FBE35C-08C3-4BDB-ACC8-E087970C9371}" type="pres">
      <dgm:prSet presAssocID="{EDA131D3-5089-4FF5-86F5-D3B51F51AD57}" presName="bgChev" presStyleLbl="node1" presStyleIdx="2" presStyleCnt="4"/>
      <dgm:spPr/>
    </dgm:pt>
    <dgm:pt modelId="{309084F7-6CEF-4518-82D4-ED4F9162A845}" type="pres">
      <dgm:prSet presAssocID="{EDA131D3-5089-4FF5-86F5-D3B51F51AD57}" presName="txNode" presStyleLbl="fgAcc1" presStyleIdx="2" presStyleCnt="4" custScaleY="277958" custLinFactY="32586" custLinFactNeighborY="100000">
        <dgm:presLayoutVars>
          <dgm:bulletEnabled val="1"/>
        </dgm:presLayoutVars>
      </dgm:prSet>
      <dgm:spPr/>
    </dgm:pt>
    <dgm:pt modelId="{F6C7F5B8-3FA8-4D0B-90A9-D8D8DE979FE5}" type="pres">
      <dgm:prSet presAssocID="{D8C02C67-AFB3-474B-91C9-41473B436F6F}" presName="compositeSpace" presStyleCnt="0"/>
      <dgm:spPr/>
    </dgm:pt>
    <dgm:pt modelId="{00749AF6-ACC2-48C7-80CC-84A9099E959D}" type="pres">
      <dgm:prSet presAssocID="{1A237C43-4F86-4E86-85AE-E0610B3295C1}" presName="composite" presStyleCnt="0"/>
      <dgm:spPr/>
    </dgm:pt>
    <dgm:pt modelId="{F2E112BD-47A0-4228-9DD8-A35D59326286}" type="pres">
      <dgm:prSet presAssocID="{1A237C43-4F86-4E86-85AE-E0610B3295C1}" presName="bgChev" presStyleLbl="node1" presStyleIdx="3" presStyleCnt="4"/>
      <dgm:spPr/>
    </dgm:pt>
    <dgm:pt modelId="{14BB1BF4-16DB-4FDE-BC96-B46A30D588C4}" type="pres">
      <dgm:prSet presAssocID="{1A237C43-4F86-4E86-85AE-E0610B3295C1}" presName="txNode" presStyleLbl="fgAcc1" presStyleIdx="3" presStyleCnt="4" custScaleY="277958" custLinFactY="32586" custLinFactNeighborY="100000">
        <dgm:presLayoutVars>
          <dgm:bulletEnabled val="1"/>
        </dgm:presLayoutVars>
      </dgm:prSet>
      <dgm:spPr/>
    </dgm:pt>
  </dgm:ptLst>
  <dgm:cxnLst>
    <dgm:cxn modelId="{A84D800B-F4C2-43E1-9FF8-C2CC768A8092}" srcId="{A40DB741-15FA-4221-8965-67A30B3FB5B6}" destId="{CDE31C5F-9158-432C-9D23-48FF9713585F}" srcOrd="0" destOrd="0" parTransId="{05BA1A00-C8C6-4938-A871-BE84798C1589}" sibTransId="{63070E0A-8DA9-4087-A170-93B10E261E77}"/>
    <dgm:cxn modelId="{5BC8D32A-7483-4347-BBAD-300613501E66}" type="presOf" srcId="{A40DB741-15FA-4221-8965-67A30B3FB5B6}" destId="{62868500-25EF-4CCA-B6C8-E0EC10E2826D}" srcOrd="0" destOrd="0" presId="urn:microsoft.com/office/officeart/2005/8/layout/chevronAccent+Icon"/>
    <dgm:cxn modelId="{B311FB2A-368C-4124-92DF-61F13A4EC97F}" type="presOf" srcId="{CDE31C5F-9158-432C-9D23-48FF9713585F}" destId="{42CF3CFA-1EB2-4D7A-BABC-ED596E47DFCC}" srcOrd="0" destOrd="0" presId="urn:microsoft.com/office/officeart/2005/8/layout/chevronAccent+Icon"/>
    <dgm:cxn modelId="{95048153-5ADD-4999-ABB1-FC510A538ABD}" type="presOf" srcId="{3FDC95A1-7F18-4233-AF47-4AC163943F64}" destId="{C6F335A7-A39B-41B3-AE77-7A2E37DA40FA}" srcOrd="0" destOrd="0" presId="urn:microsoft.com/office/officeart/2005/8/layout/chevronAccent+Icon"/>
    <dgm:cxn modelId="{345F176E-926A-4ADC-BC0A-BA9BBEB0D998}" type="presOf" srcId="{1A237C43-4F86-4E86-85AE-E0610B3295C1}" destId="{14BB1BF4-16DB-4FDE-BC96-B46A30D588C4}" srcOrd="0" destOrd="0" presId="urn:microsoft.com/office/officeart/2005/8/layout/chevronAccent+Icon"/>
    <dgm:cxn modelId="{048FF878-2466-4103-8079-1BC54046FDD6}" srcId="{A40DB741-15FA-4221-8965-67A30B3FB5B6}" destId="{3FDC95A1-7F18-4233-AF47-4AC163943F64}" srcOrd="1" destOrd="0" parTransId="{83030158-FE3A-4AD1-A2DC-FB23DE336FB3}" sibTransId="{B9CA7976-5601-4D69-ADBD-89B423CE2BC8}"/>
    <dgm:cxn modelId="{840E307E-C710-4257-8AC3-903D17218BA8}" srcId="{A40DB741-15FA-4221-8965-67A30B3FB5B6}" destId="{EDA131D3-5089-4FF5-86F5-D3B51F51AD57}" srcOrd="2" destOrd="0" parTransId="{AD492022-B487-4706-80F6-A4E9B78FD711}" sibTransId="{D8C02C67-AFB3-474B-91C9-41473B436F6F}"/>
    <dgm:cxn modelId="{9E1D6AD4-788A-432A-ADA5-412172307D37}" type="presOf" srcId="{EDA131D3-5089-4FF5-86F5-D3B51F51AD57}" destId="{309084F7-6CEF-4518-82D4-ED4F9162A845}" srcOrd="0" destOrd="0" presId="urn:microsoft.com/office/officeart/2005/8/layout/chevronAccent+Icon"/>
    <dgm:cxn modelId="{F97CE1D6-6C90-4716-8B73-6430A20FE477}" srcId="{A40DB741-15FA-4221-8965-67A30B3FB5B6}" destId="{1A237C43-4F86-4E86-85AE-E0610B3295C1}" srcOrd="3" destOrd="0" parTransId="{2F64DA4E-5422-45B0-B8E4-7EA0A33995AF}" sibTransId="{39813A4B-4B94-4D46-88A0-B9D570CE4602}"/>
    <dgm:cxn modelId="{9B4A4D02-E8A0-4F9A-B2EC-314648897063}" type="presParOf" srcId="{62868500-25EF-4CCA-B6C8-E0EC10E2826D}" destId="{E1360689-73B9-4FE4-AAE3-981AF577A999}" srcOrd="0" destOrd="0" presId="urn:microsoft.com/office/officeart/2005/8/layout/chevronAccent+Icon"/>
    <dgm:cxn modelId="{2A94E688-1F10-49EF-B67E-6C074B6B6106}" type="presParOf" srcId="{E1360689-73B9-4FE4-AAE3-981AF577A999}" destId="{B206E500-07EA-488C-93E0-4DE77200585E}" srcOrd="0" destOrd="0" presId="urn:microsoft.com/office/officeart/2005/8/layout/chevronAccent+Icon"/>
    <dgm:cxn modelId="{6D4042A6-B72A-48C9-8912-5498CD3A60A3}" type="presParOf" srcId="{E1360689-73B9-4FE4-AAE3-981AF577A999}" destId="{42CF3CFA-1EB2-4D7A-BABC-ED596E47DFCC}" srcOrd="1" destOrd="0" presId="urn:microsoft.com/office/officeart/2005/8/layout/chevronAccent+Icon"/>
    <dgm:cxn modelId="{1AB44F9B-8823-47E2-B28A-244D31E5A47B}" type="presParOf" srcId="{62868500-25EF-4CCA-B6C8-E0EC10E2826D}" destId="{0C5D73F8-C6E6-49FB-84C5-A045DFD98D9A}" srcOrd="1" destOrd="0" presId="urn:microsoft.com/office/officeart/2005/8/layout/chevronAccent+Icon"/>
    <dgm:cxn modelId="{82390EA0-32A6-4A51-8744-11B275EAE4E2}" type="presParOf" srcId="{62868500-25EF-4CCA-B6C8-E0EC10E2826D}" destId="{8417FEE8-3846-46BE-B372-F7DA18101A5C}" srcOrd="2" destOrd="0" presId="urn:microsoft.com/office/officeart/2005/8/layout/chevronAccent+Icon"/>
    <dgm:cxn modelId="{6A1ECD42-36D2-4F24-9C93-E72DCFD4FD5C}" type="presParOf" srcId="{8417FEE8-3846-46BE-B372-F7DA18101A5C}" destId="{5A2F4EAA-B14A-487B-AF06-49CE2260207A}" srcOrd="0" destOrd="0" presId="urn:microsoft.com/office/officeart/2005/8/layout/chevronAccent+Icon"/>
    <dgm:cxn modelId="{DAF7D6DF-F76B-4AA5-B3A2-A1C0E7F801FE}" type="presParOf" srcId="{8417FEE8-3846-46BE-B372-F7DA18101A5C}" destId="{C6F335A7-A39B-41B3-AE77-7A2E37DA40FA}" srcOrd="1" destOrd="0" presId="urn:microsoft.com/office/officeart/2005/8/layout/chevronAccent+Icon"/>
    <dgm:cxn modelId="{51FE1419-0D47-4C74-893F-4D09CE602E1E}" type="presParOf" srcId="{62868500-25EF-4CCA-B6C8-E0EC10E2826D}" destId="{10E114D8-1483-4E7A-B5C0-1A116184E5A1}" srcOrd="3" destOrd="0" presId="urn:microsoft.com/office/officeart/2005/8/layout/chevronAccent+Icon"/>
    <dgm:cxn modelId="{D5B8065F-C653-43DB-BCFA-118FD262025C}" type="presParOf" srcId="{62868500-25EF-4CCA-B6C8-E0EC10E2826D}" destId="{D69757D4-FD66-40FE-8A00-5C4B312A2042}" srcOrd="4" destOrd="0" presId="urn:microsoft.com/office/officeart/2005/8/layout/chevronAccent+Icon"/>
    <dgm:cxn modelId="{F171A1BA-24FC-48CC-BD80-654D23526DB7}" type="presParOf" srcId="{D69757D4-FD66-40FE-8A00-5C4B312A2042}" destId="{14FBE35C-08C3-4BDB-ACC8-E087970C9371}" srcOrd="0" destOrd="0" presId="urn:microsoft.com/office/officeart/2005/8/layout/chevronAccent+Icon"/>
    <dgm:cxn modelId="{1B5EE8EA-908A-4B85-8DE1-ADC5AB053B7F}" type="presParOf" srcId="{D69757D4-FD66-40FE-8A00-5C4B312A2042}" destId="{309084F7-6CEF-4518-82D4-ED4F9162A845}" srcOrd="1" destOrd="0" presId="urn:microsoft.com/office/officeart/2005/8/layout/chevronAccent+Icon"/>
    <dgm:cxn modelId="{17CB5D06-85B4-4BAD-9223-F83E4AC8BFCB}" type="presParOf" srcId="{62868500-25EF-4CCA-B6C8-E0EC10E2826D}" destId="{F6C7F5B8-3FA8-4D0B-90A9-D8D8DE979FE5}" srcOrd="5" destOrd="0" presId="urn:microsoft.com/office/officeart/2005/8/layout/chevronAccent+Icon"/>
    <dgm:cxn modelId="{A3609547-BC97-4997-AC0F-F14605D27564}" type="presParOf" srcId="{62868500-25EF-4CCA-B6C8-E0EC10E2826D}" destId="{00749AF6-ACC2-48C7-80CC-84A9099E959D}" srcOrd="6" destOrd="0" presId="urn:microsoft.com/office/officeart/2005/8/layout/chevronAccent+Icon"/>
    <dgm:cxn modelId="{471C83FC-8794-42B9-9364-3ED7F81A2552}" type="presParOf" srcId="{00749AF6-ACC2-48C7-80CC-84A9099E959D}" destId="{F2E112BD-47A0-4228-9DD8-A35D59326286}" srcOrd="0" destOrd="0" presId="urn:microsoft.com/office/officeart/2005/8/layout/chevronAccent+Icon"/>
    <dgm:cxn modelId="{7A40BCDA-2FDD-4AF0-875B-9A71AAE20086}" type="presParOf" srcId="{00749AF6-ACC2-48C7-80CC-84A9099E959D}" destId="{14BB1BF4-16DB-4FDE-BC96-B46A30D588C4}"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0DB741-15FA-4221-8965-67A30B3FB5B6}" type="doc">
      <dgm:prSet loTypeId="urn:microsoft.com/office/officeart/2005/8/layout/chevronAccent+Icon" loCatId="process" qsTypeId="urn:microsoft.com/office/officeart/2005/8/quickstyle/simple1" qsCatId="simple" csTypeId="urn:microsoft.com/office/officeart/2005/8/colors/accent1_2" csCatId="accent1" phldr="1"/>
      <dgm:spPr/>
    </dgm:pt>
    <dgm:pt modelId="{CDE31C5F-9158-432C-9D23-48FF9713585F}">
      <dgm:prSet phldrT="[Text]" custT="1"/>
      <dgm:spPr/>
      <dgm:t>
        <a:bodyPr/>
        <a:lstStyle/>
        <a:p>
          <a:r>
            <a:rPr lang="en-US" sz="1200" b="1" dirty="0">
              <a:solidFill>
                <a:schemeClr val="tx2"/>
              </a:solidFill>
            </a:rPr>
            <a:t>(Attention:)</a:t>
          </a:r>
          <a:br>
            <a:rPr lang="en-US" sz="1200" dirty="0">
              <a:solidFill>
                <a:schemeClr val="tx2"/>
              </a:solidFill>
            </a:rPr>
          </a:br>
          <a:r>
            <a:rPr lang="en-US" sz="1200" dirty="0">
              <a:solidFill>
                <a:schemeClr val="tx2"/>
              </a:solidFill>
            </a:rPr>
            <a:t>Selection and filtering of stimuli</a:t>
          </a:r>
        </a:p>
      </dgm:t>
    </dgm:pt>
    <dgm:pt modelId="{05BA1A00-C8C6-4938-A871-BE84798C1589}" type="parTrans" cxnId="{A84D800B-F4C2-43E1-9FF8-C2CC768A8092}">
      <dgm:prSet/>
      <dgm:spPr/>
      <dgm:t>
        <a:bodyPr/>
        <a:lstStyle/>
        <a:p>
          <a:endParaRPr lang="en-US" sz="4000">
            <a:solidFill>
              <a:schemeClr val="tx2"/>
            </a:solidFill>
          </a:endParaRPr>
        </a:p>
      </dgm:t>
    </dgm:pt>
    <dgm:pt modelId="{63070E0A-8DA9-4087-A170-93B10E261E77}" type="sibTrans" cxnId="{A84D800B-F4C2-43E1-9FF8-C2CC768A8092}">
      <dgm:prSet/>
      <dgm:spPr/>
      <dgm:t>
        <a:bodyPr/>
        <a:lstStyle/>
        <a:p>
          <a:endParaRPr lang="en-US" sz="4000">
            <a:solidFill>
              <a:schemeClr val="tx2"/>
            </a:solidFill>
          </a:endParaRPr>
        </a:p>
      </dgm:t>
    </dgm:pt>
    <dgm:pt modelId="{3FDC95A1-7F18-4233-AF47-4AC163943F64}">
      <dgm:prSet phldrT="[Text]" custT="1"/>
      <dgm:spPr/>
      <dgm:t>
        <a:bodyPr/>
        <a:lstStyle/>
        <a:p>
          <a:r>
            <a:rPr lang="en-US" sz="1200" b="1" dirty="0">
              <a:solidFill>
                <a:schemeClr val="tx2"/>
              </a:solidFill>
            </a:rPr>
            <a:t>Perception:</a:t>
          </a:r>
          <a:br>
            <a:rPr lang="en-US" sz="1200" dirty="0">
              <a:solidFill>
                <a:schemeClr val="tx2"/>
              </a:solidFill>
            </a:rPr>
          </a:br>
          <a:r>
            <a:rPr lang="en-US" sz="1200" dirty="0" err="1">
              <a:solidFill>
                <a:schemeClr val="tx2"/>
              </a:solidFill>
            </a:rPr>
            <a:t>Organisation</a:t>
          </a:r>
          <a:r>
            <a:rPr lang="en-US" sz="1200" dirty="0">
              <a:solidFill>
                <a:schemeClr val="tx2"/>
              </a:solidFill>
            </a:rPr>
            <a:t> and assignment of meaning</a:t>
          </a:r>
        </a:p>
      </dgm:t>
    </dgm:pt>
    <dgm:pt modelId="{83030158-FE3A-4AD1-A2DC-FB23DE336FB3}" type="parTrans" cxnId="{048FF878-2466-4103-8079-1BC54046FDD6}">
      <dgm:prSet/>
      <dgm:spPr/>
      <dgm:t>
        <a:bodyPr/>
        <a:lstStyle/>
        <a:p>
          <a:endParaRPr lang="en-US" sz="4000">
            <a:solidFill>
              <a:schemeClr val="tx2"/>
            </a:solidFill>
          </a:endParaRPr>
        </a:p>
      </dgm:t>
    </dgm:pt>
    <dgm:pt modelId="{B9CA7976-5601-4D69-ADBD-89B423CE2BC8}" type="sibTrans" cxnId="{048FF878-2466-4103-8079-1BC54046FDD6}">
      <dgm:prSet/>
      <dgm:spPr/>
      <dgm:t>
        <a:bodyPr/>
        <a:lstStyle/>
        <a:p>
          <a:endParaRPr lang="en-US" sz="4000">
            <a:solidFill>
              <a:schemeClr val="tx2"/>
            </a:solidFill>
          </a:endParaRPr>
        </a:p>
      </dgm:t>
    </dgm:pt>
    <dgm:pt modelId="{EDA131D3-5089-4FF5-86F5-D3B51F51AD57}">
      <dgm:prSet phldrT="[Text]" custT="1"/>
      <dgm:spPr/>
      <dgm:t>
        <a:bodyPr/>
        <a:lstStyle/>
        <a:p>
          <a:r>
            <a:rPr lang="en-US" sz="1200" b="1" dirty="0">
              <a:solidFill>
                <a:schemeClr val="tx2"/>
              </a:solidFill>
            </a:rPr>
            <a:t>Judgement:</a:t>
          </a:r>
          <a:br>
            <a:rPr lang="en-US" sz="1200" dirty="0">
              <a:solidFill>
                <a:schemeClr val="tx2"/>
              </a:solidFill>
            </a:rPr>
          </a:br>
          <a:r>
            <a:rPr lang="en-US" sz="1200" dirty="0">
              <a:solidFill>
                <a:schemeClr val="tx2"/>
              </a:solidFill>
            </a:rPr>
            <a:t>Assessment and selection of options</a:t>
          </a:r>
        </a:p>
      </dgm:t>
    </dgm:pt>
    <dgm:pt modelId="{AD492022-B487-4706-80F6-A4E9B78FD711}" type="parTrans" cxnId="{840E307E-C710-4257-8AC3-903D17218BA8}">
      <dgm:prSet/>
      <dgm:spPr/>
      <dgm:t>
        <a:bodyPr/>
        <a:lstStyle/>
        <a:p>
          <a:endParaRPr lang="en-US" sz="4000">
            <a:solidFill>
              <a:schemeClr val="tx2"/>
            </a:solidFill>
          </a:endParaRPr>
        </a:p>
      </dgm:t>
    </dgm:pt>
    <dgm:pt modelId="{D8C02C67-AFB3-474B-91C9-41473B436F6F}" type="sibTrans" cxnId="{840E307E-C710-4257-8AC3-903D17218BA8}">
      <dgm:prSet/>
      <dgm:spPr/>
      <dgm:t>
        <a:bodyPr/>
        <a:lstStyle/>
        <a:p>
          <a:endParaRPr lang="en-US" sz="4000">
            <a:solidFill>
              <a:schemeClr val="tx2"/>
            </a:solidFill>
          </a:endParaRPr>
        </a:p>
      </dgm:t>
    </dgm:pt>
    <dgm:pt modelId="{1A237C43-4F86-4E86-85AE-E0610B3295C1}">
      <dgm:prSet phldrT="[Text]" custT="1"/>
      <dgm:spPr/>
      <dgm:t>
        <a:bodyPr/>
        <a:lstStyle/>
        <a:p>
          <a:r>
            <a:rPr lang="en-GB" sz="1200" b="1" noProof="0" dirty="0">
              <a:solidFill>
                <a:schemeClr val="tx2"/>
              </a:solidFill>
            </a:rPr>
            <a:t>Behaviour</a:t>
          </a:r>
          <a:r>
            <a:rPr lang="en-US" sz="1200" b="1" dirty="0">
              <a:solidFill>
                <a:schemeClr val="tx2"/>
              </a:solidFill>
            </a:rPr>
            <a:t>:</a:t>
          </a:r>
          <a:br>
            <a:rPr lang="en-US" sz="1200" dirty="0">
              <a:solidFill>
                <a:schemeClr val="tx2"/>
              </a:solidFill>
            </a:rPr>
          </a:br>
          <a:r>
            <a:rPr lang="en-US" sz="1200" dirty="0">
              <a:solidFill>
                <a:schemeClr val="tx2"/>
              </a:solidFill>
            </a:rPr>
            <a:t>Response (or lack of)</a:t>
          </a:r>
        </a:p>
      </dgm:t>
    </dgm:pt>
    <dgm:pt modelId="{2F64DA4E-5422-45B0-B8E4-7EA0A33995AF}" type="parTrans" cxnId="{F97CE1D6-6C90-4716-8B73-6430A20FE477}">
      <dgm:prSet/>
      <dgm:spPr/>
      <dgm:t>
        <a:bodyPr/>
        <a:lstStyle/>
        <a:p>
          <a:endParaRPr lang="en-US" sz="4000">
            <a:solidFill>
              <a:schemeClr val="tx2"/>
            </a:solidFill>
          </a:endParaRPr>
        </a:p>
      </dgm:t>
    </dgm:pt>
    <dgm:pt modelId="{39813A4B-4B94-4D46-88A0-B9D570CE4602}" type="sibTrans" cxnId="{F97CE1D6-6C90-4716-8B73-6430A20FE477}">
      <dgm:prSet/>
      <dgm:spPr/>
      <dgm:t>
        <a:bodyPr/>
        <a:lstStyle/>
        <a:p>
          <a:endParaRPr lang="en-US" sz="4000">
            <a:solidFill>
              <a:schemeClr val="tx2"/>
            </a:solidFill>
          </a:endParaRPr>
        </a:p>
      </dgm:t>
    </dgm:pt>
    <dgm:pt modelId="{CC0C28F9-EBF5-4C74-BDA8-D6626E4E6056}">
      <dgm:prSet phldrT="[Text]" custT="1"/>
      <dgm:spPr/>
      <dgm:t>
        <a:bodyPr/>
        <a:lstStyle/>
        <a:p>
          <a:r>
            <a:rPr lang="en-US" sz="1200" b="1" dirty="0">
              <a:solidFill>
                <a:schemeClr val="tx2"/>
              </a:solidFill>
            </a:rPr>
            <a:t>Intent:</a:t>
          </a:r>
          <a:br>
            <a:rPr lang="en-US" sz="1200" dirty="0">
              <a:solidFill>
                <a:schemeClr val="tx2"/>
              </a:solidFill>
            </a:rPr>
          </a:br>
          <a:r>
            <a:rPr lang="en-US" sz="1200" dirty="0">
              <a:solidFill>
                <a:schemeClr val="tx2"/>
              </a:solidFill>
            </a:rPr>
            <a:t>Planning and allocation of resources</a:t>
          </a:r>
        </a:p>
      </dgm:t>
    </dgm:pt>
    <dgm:pt modelId="{2A18236B-80DB-4767-92A2-6FB771AD3FB8}" type="parTrans" cxnId="{61040A26-D342-4932-9095-20E306632E75}">
      <dgm:prSet/>
      <dgm:spPr/>
      <dgm:t>
        <a:bodyPr/>
        <a:lstStyle/>
        <a:p>
          <a:endParaRPr lang="en-US">
            <a:solidFill>
              <a:schemeClr val="tx2"/>
            </a:solidFill>
          </a:endParaRPr>
        </a:p>
      </dgm:t>
    </dgm:pt>
    <dgm:pt modelId="{71E69FBC-74FE-4A90-AF0B-674F03E5C456}" type="sibTrans" cxnId="{61040A26-D342-4932-9095-20E306632E75}">
      <dgm:prSet/>
      <dgm:spPr/>
      <dgm:t>
        <a:bodyPr/>
        <a:lstStyle/>
        <a:p>
          <a:endParaRPr lang="en-US">
            <a:solidFill>
              <a:schemeClr val="tx2"/>
            </a:solidFill>
          </a:endParaRPr>
        </a:p>
      </dgm:t>
    </dgm:pt>
    <dgm:pt modelId="{62868500-25EF-4CCA-B6C8-E0EC10E2826D}" type="pres">
      <dgm:prSet presAssocID="{A40DB741-15FA-4221-8965-67A30B3FB5B6}" presName="Name0" presStyleCnt="0">
        <dgm:presLayoutVars>
          <dgm:dir/>
          <dgm:resizeHandles val="exact"/>
        </dgm:presLayoutVars>
      </dgm:prSet>
      <dgm:spPr/>
    </dgm:pt>
    <dgm:pt modelId="{E1360689-73B9-4FE4-AAE3-981AF577A999}" type="pres">
      <dgm:prSet presAssocID="{CDE31C5F-9158-432C-9D23-48FF9713585F}" presName="composite" presStyleCnt="0"/>
      <dgm:spPr/>
    </dgm:pt>
    <dgm:pt modelId="{B206E500-07EA-488C-93E0-4DE77200585E}" type="pres">
      <dgm:prSet presAssocID="{CDE31C5F-9158-432C-9D23-48FF9713585F}" presName="bgChev" presStyleLbl="node1" presStyleIdx="0" presStyleCnt="5"/>
      <dgm:spPr/>
    </dgm:pt>
    <dgm:pt modelId="{42CF3CFA-1EB2-4D7A-BABC-ED596E47DFCC}" type="pres">
      <dgm:prSet presAssocID="{CDE31C5F-9158-432C-9D23-48FF9713585F}" presName="txNode" presStyleLbl="fgAcc1" presStyleIdx="0" presStyleCnt="5" custScaleY="273281" custLinFactY="32586" custLinFactNeighborY="100000">
        <dgm:presLayoutVars>
          <dgm:bulletEnabled val="1"/>
        </dgm:presLayoutVars>
      </dgm:prSet>
      <dgm:spPr/>
    </dgm:pt>
    <dgm:pt modelId="{0C5D73F8-C6E6-49FB-84C5-A045DFD98D9A}" type="pres">
      <dgm:prSet presAssocID="{63070E0A-8DA9-4087-A170-93B10E261E77}" presName="compositeSpace" presStyleCnt="0"/>
      <dgm:spPr/>
    </dgm:pt>
    <dgm:pt modelId="{8417FEE8-3846-46BE-B372-F7DA18101A5C}" type="pres">
      <dgm:prSet presAssocID="{3FDC95A1-7F18-4233-AF47-4AC163943F64}" presName="composite" presStyleCnt="0"/>
      <dgm:spPr/>
    </dgm:pt>
    <dgm:pt modelId="{5A2F4EAA-B14A-487B-AF06-49CE2260207A}" type="pres">
      <dgm:prSet presAssocID="{3FDC95A1-7F18-4233-AF47-4AC163943F64}" presName="bgChev" presStyleLbl="node1" presStyleIdx="1" presStyleCnt="5"/>
      <dgm:spPr/>
    </dgm:pt>
    <dgm:pt modelId="{C6F335A7-A39B-41B3-AE77-7A2E37DA40FA}" type="pres">
      <dgm:prSet presAssocID="{3FDC95A1-7F18-4233-AF47-4AC163943F64}" presName="txNode" presStyleLbl="fgAcc1" presStyleIdx="1" presStyleCnt="5" custScaleY="273281" custLinFactY="32586" custLinFactNeighborY="100000">
        <dgm:presLayoutVars>
          <dgm:bulletEnabled val="1"/>
        </dgm:presLayoutVars>
      </dgm:prSet>
      <dgm:spPr/>
    </dgm:pt>
    <dgm:pt modelId="{10E114D8-1483-4E7A-B5C0-1A116184E5A1}" type="pres">
      <dgm:prSet presAssocID="{B9CA7976-5601-4D69-ADBD-89B423CE2BC8}" presName="compositeSpace" presStyleCnt="0"/>
      <dgm:spPr/>
    </dgm:pt>
    <dgm:pt modelId="{D69757D4-FD66-40FE-8A00-5C4B312A2042}" type="pres">
      <dgm:prSet presAssocID="{EDA131D3-5089-4FF5-86F5-D3B51F51AD57}" presName="composite" presStyleCnt="0"/>
      <dgm:spPr/>
    </dgm:pt>
    <dgm:pt modelId="{14FBE35C-08C3-4BDB-ACC8-E087970C9371}" type="pres">
      <dgm:prSet presAssocID="{EDA131D3-5089-4FF5-86F5-D3B51F51AD57}" presName="bgChev" presStyleLbl="node1" presStyleIdx="2" presStyleCnt="5"/>
      <dgm:spPr/>
    </dgm:pt>
    <dgm:pt modelId="{309084F7-6CEF-4518-82D4-ED4F9162A845}" type="pres">
      <dgm:prSet presAssocID="{EDA131D3-5089-4FF5-86F5-D3B51F51AD57}" presName="txNode" presStyleLbl="fgAcc1" presStyleIdx="2" presStyleCnt="5" custScaleY="273281" custLinFactY="32586" custLinFactNeighborY="100000">
        <dgm:presLayoutVars>
          <dgm:bulletEnabled val="1"/>
        </dgm:presLayoutVars>
      </dgm:prSet>
      <dgm:spPr/>
    </dgm:pt>
    <dgm:pt modelId="{F6C7F5B8-3FA8-4D0B-90A9-D8D8DE979FE5}" type="pres">
      <dgm:prSet presAssocID="{D8C02C67-AFB3-474B-91C9-41473B436F6F}" presName="compositeSpace" presStyleCnt="0"/>
      <dgm:spPr/>
    </dgm:pt>
    <dgm:pt modelId="{98CE20E5-0622-4A9C-9C94-5DEF959B3D3E}" type="pres">
      <dgm:prSet presAssocID="{CC0C28F9-EBF5-4C74-BDA8-D6626E4E6056}" presName="composite" presStyleCnt="0"/>
      <dgm:spPr/>
    </dgm:pt>
    <dgm:pt modelId="{0BD74DF0-C031-44F4-8B09-1B6C78ED31DB}" type="pres">
      <dgm:prSet presAssocID="{CC0C28F9-EBF5-4C74-BDA8-D6626E4E6056}" presName="bgChev" presStyleLbl="node1" presStyleIdx="3" presStyleCnt="5"/>
      <dgm:spPr/>
    </dgm:pt>
    <dgm:pt modelId="{46BDB1D9-2208-4832-909C-1E302215A563}" type="pres">
      <dgm:prSet presAssocID="{CC0C28F9-EBF5-4C74-BDA8-D6626E4E6056}" presName="txNode" presStyleLbl="fgAcc1" presStyleIdx="3" presStyleCnt="5" custScaleY="273281" custLinFactY="27139" custLinFactNeighborX="-1138" custLinFactNeighborY="100000">
        <dgm:presLayoutVars>
          <dgm:bulletEnabled val="1"/>
        </dgm:presLayoutVars>
      </dgm:prSet>
      <dgm:spPr/>
    </dgm:pt>
    <dgm:pt modelId="{927A7252-7A37-4BDD-84E3-272B618B8621}" type="pres">
      <dgm:prSet presAssocID="{71E69FBC-74FE-4A90-AF0B-674F03E5C456}" presName="compositeSpace" presStyleCnt="0"/>
      <dgm:spPr/>
    </dgm:pt>
    <dgm:pt modelId="{00749AF6-ACC2-48C7-80CC-84A9099E959D}" type="pres">
      <dgm:prSet presAssocID="{1A237C43-4F86-4E86-85AE-E0610B3295C1}" presName="composite" presStyleCnt="0"/>
      <dgm:spPr/>
    </dgm:pt>
    <dgm:pt modelId="{F2E112BD-47A0-4228-9DD8-A35D59326286}" type="pres">
      <dgm:prSet presAssocID="{1A237C43-4F86-4E86-85AE-E0610B3295C1}" presName="bgChev" presStyleLbl="node1" presStyleIdx="4" presStyleCnt="5"/>
      <dgm:spPr/>
    </dgm:pt>
    <dgm:pt modelId="{14BB1BF4-16DB-4FDE-BC96-B46A30D588C4}" type="pres">
      <dgm:prSet presAssocID="{1A237C43-4F86-4E86-85AE-E0610B3295C1}" presName="txNode" presStyleLbl="fgAcc1" presStyleIdx="4" presStyleCnt="5" custScaleY="273281" custLinFactY="32586" custLinFactNeighborY="100000">
        <dgm:presLayoutVars>
          <dgm:bulletEnabled val="1"/>
        </dgm:presLayoutVars>
      </dgm:prSet>
      <dgm:spPr/>
    </dgm:pt>
  </dgm:ptLst>
  <dgm:cxnLst>
    <dgm:cxn modelId="{A84D800B-F4C2-43E1-9FF8-C2CC768A8092}" srcId="{A40DB741-15FA-4221-8965-67A30B3FB5B6}" destId="{CDE31C5F-9158-432C-9D23-48FF9713585F}" srcOrd="0" destOrd="0" parTransId="{05BA1A00-C8C6-4938-A871-BE84798C1589}" sibTransId="{63070E0A-8DA9-4087-A170-93B10E261E77}"/>
    <dgm:cxn modelId="{C8D7E013-3CB7-432F-8261-EE4E23B1D693}" type="presOf" srcId="{CC0C28F9-EBF5-4C74-BDA8-D6626E4E6056}" destId="{46BDB1D9-2208-4832-909C-1E302215A563}" srcOrd="0" destOrd="0" presId="urn:microsoft.com/office/officeart/2005/8/layout/chevronAccent+Icon"/>
    <dgm:cxn modelId="{61040A26-D342-4932-9095-20E306632E75}" srcId="{A40DB741-15FA-4221-8965-67A30B3FB5B6}" destId="{CC0C28F9-EBF5-4C74-BDA8-D6626E4E6056}" srcOrd="3" destOrd="0" parTransId="{2A18236B-80DB-4767-92A2-6FB771AD3FB8}" sibTransId="{71E69FBC-74FE-4A90-AF0B-674F03E5C456}"/>
    <dgm:cxn modelId="{5BC8D32A-7483-4347-BBAD-300613501E66}" type="presOf" srcId="{A40DB741-15FA-4221-8965-67A30B3FB5B6}" destId="{62868500-25EF-4CCA-B6C8-E0EC10E2826D}" srcOrd="0" destOrd="0" presId="urn:microsoft.com/office/officeart/2005/8/layout/chevronAccent+Icon"/>
    <dgm:cxn modelId="{B311FB2A-368C-4124-92DF-61F13A4EC97F}" type="presOf" srcId="{CDE31C5F-9158-432C-9D23-48FF9713585F}" destId="{42CF3CFA-1EB2-4D7A-BABC-ED596E47DFCC}" srcOrd="0" destOrd="0" presId="urn:microsoft.com/office/officeart/2005/8/layout/chevronAccent+Icon"/>
    <dgm:cxn modelId="{95048153-5ADD-4999-ABB1-FC510A538ABD}" type="presOf" srcId="{3FDC95A1-7F18-4233-AF47-4AC163943F64}" destId="{C6F335A7-A39B-41B3-AE77-7A2E37DA40FA}" srcOrd="0" destOrd="0" presId="urn:microsoft.com/office/officeart/2005/8/layout/chevronAccent+Icon"/>
    <dgm:cxn modelId="{345F176E-926A-4ADC-BC0A-BA9BBEB0D998}" type="presOf" srcId="{1A237C43-4F86-4E86-85AE-E0610B3295C1}" destId="{14BB1BF4-16DB-4FDE-BC96-B46A30D588C4}" srcOrd="0" destOrd="0" presId="urn:microsoft.com/office/officeart/2005/8/layout/chevronAccent+Icon"/>
    <dgm:cxn modelId="{048FF878-2466-4103-8079-1BC54046FDD6}" srcId="{A40DB741-15FA-4221-8965-67A30B3FB5B6}" destId="{3FDC95A1-7F18-4233-AF47-4AC163943F64}" srcOrd="1" destOrd="0" parTransId="{83030158-FE3A-4AD1-A2DC-FB23DE336FB3}" sibTransId="{B9CA7976-5601-4D69-ADBD-89B423CE2BC8}"/>
    <dgm:cxn modelId="{840E307E-C710-4257-8AC3-903D17218BA8}" srcId="{A40DB741-15FA-4221-8965-67A30B3FB5B6}" destId="{EDA131D3-5089-4FF5-86F5-D3B51F51AD57}" srcOrd="2" destOrd="0" parTransId="{AD492022-B487-4706-80F6-A4E9B78FD711}" sibTransId="{D8C02C67-AFB3-474B-91C9-41473B436F6F}"/>
    <dgm:cxn modelId="{9E1D6AD4-788A-432A-ADA5-412172307D37}" type="presOf" srcId="{EDA131D3-5089-4FF5-86F5-D3B51F51AD57}" destId="{309084F7-6CEF-4518-82D4-ED4F9162A845}" srcOrd="0" destOrd="0" presId="urn:microsoft.com/office/officeart/2005/8/layout/chevronAccent+Icon"/>
    <dgm:cxn modelId="{F97CE1D6-6C90-4716-8B73-6430A20FE477}" srcId="{A40DB741-15FA-4221-8965-67A30B3FB5B6}" destId="{1A237C43-4F86-4E86-85AE-E0610B3295C1}" srcOrd="4" destOrd="0" parTransId="{2F64DA4E-5422-45B0-B8E4-7EA0A33995AF}" sibTransId="{39813A4B-4B94-4D46-88A0-B9D570CE4602}"/>
    <dgm:cxn modelId="{9B4A4D02-E8A0-4F9A-B2EC-314648897063}" type="presParOf" srcId="{62868500-25EF-4CCA-B6C8-E0EC10E2826D}" destId="{E1360689-73B9-4FE4-AAE3-981AF577A999}" srcOrd="0" destOrd="0" presId="urn:microsoft.com/office/officeart/2005/8/layout/chevronAccent+Icon"/>
    <dgm:cxn modelId="{2A94E688-1F10-49EF-B67E-6C074B6B6106}" type="presParOf" srcId="{E1360689-73B9-4FE4-AAE3-981AF577A999}" destId="{B206E500-07EA-488C-93E0-4DE77200585E}" srcOrd="0" destOrd="0" presId="urn:microsoft.com/office/officeart/2005/8/layout/chevronAccent+Icon"/>
    <dgm:cxn modelId="{6D4042A6-B72A-48C9-8912-5498CD3A60A3}" type="presParOf" srcId="{E1360689-73B9-4FE4-AAE3-981AF577A999}" destId="{42CF3CFA-1EB2-4D7A-BABC-ED596E47DFCC}" srcOrd="1" destOrd="0" presId="urn:microsoft.com/office/officeart/2005/8/layout/chevronAccent+Icon"/>
    <dgm:cxn modelId="{1AB44F9B-8823-47E2-B28A-244D31E5A47B}" type="presParOf" srcId="{62868500-25EF-4CCA-B6C8-E0EC10E2826D}" destId="{0C5D73F8-C6E6-49FB-84C5-A045DFD98D9A}" srcOrd="1" destOrd="0" presId="urn:microsoft.com/office/officeart/2005/8/layout/chevronAccent+Icon"/>
    <dgm:cxn modelId="{82390EA0-32A6-4A51-8744-11B275EAE4E2}" type="presParOf" srcId="{62868500-25EF-4CCA-B6C8-E0EC10E2826D}" destId="{8417FEE8-3846-46BE-B372-F7DA18101A5C}" srcOrd="2" destOrd="0" presId="urn:microsoft.com/office/officeart/2005/8/layout/chevronAccent+Icon"/>
    <dgm:cxn modelId="{6A1ECD42-36D2-4F24-9C93-E72DCFD4FD5C}" type="presParOf" srcId="{8417FEE8-3846-46BE-B372-F7DA18101A5C}" destId="{5A2F4EAA-B14A-487B-AF06-49CE2260207A}" srcOrd="0" destOrd="0" presId="urn:microsoft.com/office/officeart/2005/8/layout/chevronAccent+Icon"/>
    <dgm:cxn modelId="{DAF7D6DF-F76B-4AA5-B3A2-A1C0E7F801FE}" type="presParOf" srcId="{8417FEE8-3846-46BE-B372-F7DA18101A5C}" destId="{C6F335A7-A39B-41B3-AE77-7A2E37DA40FA}" srcOrd="1" destOrd="0" presId="urn:microsoft.com/office/officeart/2005/8/layout/chevronAccent+Icon"/>
    <dgm:cxn modelId="{51FE1419-0D47-4C74-893F-4D09CE602E1E}" type="presParOf" srcId="{62868500-25EF-4CCA-B6C8-E0EC10E2826D}" destId="{10E114D8-1483-4E7A-B5C0-1A116184E5A1}" srcOrd="3" destOrd="0" presId="urn:microsoft.com/office/officeart/2005/8/layout/chevronAccent+Icon"/>
    <dgm:cxn modelId="{D5B8065F-C653-43DB-BCFA-118FD262025C}" type="presParOf" srcId="{62868500-25EF-4CCA-B6C8-E0EC10E2826D}" destId="{D69757D4-FD66-40FE-8A00-5C4B312A2042}" srcOrd="4" destOrd="0" presId="urn:microsoft.com/office/officeart/2005/8/layout/chevronAccent+Icon"/>
    <dgm:cxn modelId="{F171A1BA-24FC-48CC-BD80-654D23526DB7}" type="presParOf" srcId="{D69757D4-FD66-40FE-8A00-5C4B312A2042}" destId="{14FBE35C-08C3-4BDB-ACC8-E087970C9371}" srcOrd="0" destOrd="0" presId="urn:microsoft.com/office/officeart/2005/8/layout/chevronAccent+Icon"/>
    <dgm:cxn modelId="{1B5EE8EA-908A-4B85-8DE1-ADC5AB053B7F}" type="presParOf" srcId="{D69757D4-FD66-40FE-8A00-5C4B312A2042}" destId="{309084F7-6CEF-4518-82D4-ED4F9162A845}" srcOrd="1" destOrd="0" presId="urn:microsoft.com/office/officeart/2005/8/layout/chevronAccent+Icon"/>
    <dgm:cxn modelId="{17CB5D06-85B4-4BAD-9223-F83E4AC8BFCB}" type="presParOf" srcId="{62868500-25EF-4CCA-B6C8-E0EC10E2826D}" destId="{F6C7F5B8-3FA8-4D0B-90A9-D8D8DE979FE5}" srcOrd="5" destOrd="0" presId="urn:microsoft.com/office/officeart/2005/8/layout/chevronAccent+Icon"/>
    <dgm:cxn modelId="{FE722D71-48BB-4B74-9D99-738A0DA71A30}" type="presParOf" srcId="{62868500-25EF-4CCA-B6C8-E0EC10E2826D}" destId="{98CE20E5-0622-4A9C-9C94-5DEF959B3D3E}" srcOrd="6" destOrd="0" presId="urn:microsoft.com/office/officeart/2005/8/layout/chevronAccent+Icon"/>
    <dgm:cxn modelId="{F449B7B3-C6DB-4BD7-987C-C513424E5C04}" type="presParOf" srcId="{98CE20E5-0622-4A9C-9C94-5DEF959B3D3E}" destId="{0BD74DF0-C031-44F4-8B09-1B6C78ED31DB}" srcOrd="0" destOrd="0" presId="urn:microsoft.com/office/officeart/2005/8/layout/chevronAccent+Icon"/>
    <dgm:cxn modelId="{E93DB3E0-5E05-4779-AB67-910BF3AD505E}" type="presParOf" srcId="{98CE20E5-0622-4A9C-9C94-5DEF959B3D3E}" destId="{46BDB1D9-2208-4832-909C-1E302215A563}" srcOrd="1" destOrd="0" presId="urn:microsoft.com/office/officeart/2005/8/layout/chevronAccent+Icon"/>
    <dgm:cxn modelId="{9F34DAEE-64D3-4986-A908-877C461984A4}" type="presParOf" srcId="{62868500-25EF-4CCA-B6C8-E0EC10E2826D}" destId="{927A7252-7A37-4BDD-84E3-272B618B8621}" srcOrd="7" destOrd="0" presId="urn:microsoft.com/office/officeart/2005/8/layout/chevronAccent+Icon"/>
    <dgm:cxn modelId="{A3609547-BC97-4997-AC0F-F14605D27564}" type="presParOf" srcId="{62868500-25EF-4CCA-B6C8-E0EC10E2826D}" destId="{00749AF6-ACC2-48C7-80CC-84A9099E959D}" srcOrd="8" destOrd="0" presId="urn:microsoft.com/office/officeart/2005/8/layout/chevronAccent+Icon"/>
    <dgm:cxn modelId="{471C83FC-8794-42B9-9364-3ED7F81A2552}" type="presParOf" srcId="{00749AF6-ACC2-48C7-80CC-84A9099E959D}" destId="{F2E112BD-47A0-4228-9DD8-A35D59326286}" srcOrd="0" destOrd="0" presId="urn:microsoft.com/office/officeart/2005/8/layout/chevronAccent+Icon"/>
    <dgm:cxn modelId="{7A40BCDA-2FDD-4AF0-875B-9A71AAE20086}" type="presParOf" srcId="{00749AF6-ACC2-48C7-80CC-84A9099E959D}" destId="{14BB1BF4-16DB-4FDE-BC96-B46A30D588C4}"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712A568-E266-4B01-823F-16468771A940}" type="doc">
      <dgm:prSet loTypeId="urn:microsoft.com/office/officeart/2005/8/layout/venn1" loCatId="relationship" qsTypeId="urn:microsoft.com/office/officeart/2005/8/quickstyle/simple1" qsCatId="simple" csTypeId="urn:microsoft.com/office/officeart/2005/8/colors/accent1_2" csCatId="accent1" phldr="1"/>
      <dgm:spPr/>
    </dgm:pt>
    <dgm:pt modelId="{00D2DC96-FB80-4598-A07C-FB3AB00EFE77}">
      <dgm:prSet phldrT="[Text]"/>
      <dgm:spPr>
        <a:solidFill>
          <a:schemeClr val="accent3">
            <a:alpha val="50000"/>
          </a:schemeClr>
        </a:solidFill>
      </dgm:spPr>
      <dgm:t>
        <a:bodyPr/>
        <a:lstStyle/>
        <a:p>
          <a:r>
            <a:rPr lang="en-US" dirty="0">
              <a:solidFill>
                <a:schemeClr val="tx1"/>
              </a:solidFill>
            </a:rPr>
            <a:t>Power</a:t>
          </a:r>
        </a:p>
      </dgm:t>
    </dgm:pt>
    <dgm:pt modelId="{EBFE4746-5243-4EFE-A919-E22028D5A085}" type="parTrans" cxnId="{536DACE2-5743-4363-A746-20B381D5A546}">
      <dgm:prSet/>
      <dgm:spPr/>
      <dgm:t>
        <a:bodyPr/>
        <a:lstStyle/>
        <a:p>
          <a:endParaRPr lang="en-US">
            <a:solidFill>
              <a:srgbClr val="FFFFFF"/>
            </a:solidFill>
          </a:endParaRPr>
        </a:p>
      </dgm:t>
    </dgm:pt>
    <dgm:pt modelId="{97EF588F-88BE-4E1C-8FCC-9C5BD0535184}" type="sibTrans" cxnId="{536DACE2-5743-4363-A746-20B381D5A546}">
      <dgm:prSet/>
      <dgm:spPr/>
      <dgm:t>
        <a:bodyPr/>
        <a:lstStyle/>
        <a:p>
          <a:endParaRPr lang="en-US">
            <a:solidFill>
              <a:srgbClr val="FFFFFF"/>
            </a:solidFill>
          </a:endParaRPr>
        </a:p>
      </dgm:t>
    </dgm:pt>
    <dgm:pt modelId="{C9390DC7-CD47-4B9D-BA4E-B205FC145E3D}">
      <dgm:prSet phldrT="[Text]"/>
      <dgm:spPr>
        <a:solidFill>
          <a:schemeClr val="accent2">
            <a:alpha val="50000"/>
          </a:schemeClr>
        </a:solidFill>
      </dgm:spPr>
      <dgm:t>
        <a:bodyPr/>
        <a:lstStyle/>
        <a:p>
          <a:r>
            <a:rPr lang="en-US" dirty="0">
              <a:solidFill>
                <a:schemeClr val="tx1"/>
              </a:solidFill>
            </a:rPr>
            <a:t>Achievement</a:t>
          </a:r>
        </a:p>
      </dgm:t>
    </dgm:pt>
    <dgm:pt modelId="{0F1AC7C3-BBB8-408E-974A-D00FB8EEBC5F}" type="parTrans" cxnId="{65702E58-EEBF-4481-B199-29CC76EF36B3}">
      <dgm:prSet/>
      <dgm:spPr/>
      <dgm:t>
        <a:bodyPr/>
        <a:lstStyle/>
        <a:p>
          <a:endParaRPr lang="en-US">
            <a:solidFill>
              <a:srgbClr val="FFFFFF"/>
            </a:solidFill>
          </a:endParaRPr>
        </a:p>
      </dgm:t>
    </dgm:pt>
    <dgm:pt modelId="{B7469F95-4763-4A9A-B1EA-95425BE4EC96}" type="sibTrans" cxnId="{65702E58-EEBF-4481-B199-29CC76EF36B3}">
      <dgm:prSet/>
      <dgm:spPr/>
      <dgm:t>
        <a:bodyPr/>
        <a:lstStyle/>
        <a:p>
          <a:endParaRPr lang="en-US">
            <a:solidFill>
              <a:srgbClr val="FFFFFF"/>
            </a:solidFill>
          </a:endParaRPr>
        </a:p>
      </dgm:t>
    </dgm:pt>
    <dgm:pt modelId="{D1545D49-AF69-46C2-857C-77815ECD3660}">
      <dgm:prSet phldrT="[Text]"/>
      <dgm:spPr>
        <a:solidFill>
          <a:schemeClr val="tx2">
            <a:alpha val="50000"/>
          </a:schemeClr>
        </a:solidFill>
      </dgm:spPr>
      <dgm:t>
        <a:bodyPr/>
        <a:lstStyle/>
        <a:p>
          <a:r>
            <a:rPr lang="en-US" dirty="0">
              <a:solidFill>
                <a:schemeClr val="tx1"/>
              </a:solidFill>
            </a:rPr>
            <a:t>Affiliation</a:t>
          </a:r>
        </a:p>
      </dgm:t>
    </dgm:pt>
    <dgm:pt modelId="{D6984749-F07D-4041-8FC4-6313839EC97B}" type="parTrans" cxnId="{C00A6EE3-73B8-4DFC-9AB1-D6A4A296A4DD}">
      <dgm:prSet/>
      <dgm:spPr/>
      <dgm:t>
        <a:bodyPr/>
        <a:lstStyle/>
        <a:p>
          <a:endParaRPr lang="en-US">
            <a:solidFill>
              <a:srgbClr val="FFFFFF"/>
            </a:solidFill>
          </a:endParaRPr>
        </a:p>
      </dgm:t>
    </dgm:pt>
    <dgm:pt modelId="{336B2113-CB77-48B7-847C-15D8D9506BEF}" type="sibTrans" cxnId="{C00A6EE3-73B8-4DFC-9AB1-D6A4A296A4DD}">
      <dgm:prSet/>
      <dgm:spPr/>
      <dgm:t>
        <a:bodyPr/>
        <a:lstStyle/>
        <a:p>
          <a:endParaRPr lang="en-US">
            <a:solidFill>
              <a:srgbClr val="FFFFFF"/>
            </a:solidFill>
          </a:endParaRPr>
        </a:p>
      </dgm:t>
    </dgm:pt>
    <dgm:pt modelId="{711B7F6B-EEC3-4621-83FB-245BF43B5B3A}" type="pres">
      <dgm:prSet presAssocID="{5712A568-E266-4B01-823F-16468771A940}" presName="compositeShape" presStyleCnt="0">
        <dgm:presLayoutVars>
          <dgm:chMax val="7"/>
          <dgm:dir/>
          <dgm:resizeHandles val="exact"/>
        </dgm:presLayoutVars>
      </dgm:prSet>
      <dgm:spPr/>
    </dgm:pt>
    <dgm:pt modelId="{BB0998D2-F051-47DF-8EC7-9FA76523F016}" type="pres">
      <dgm:prSet presAssocID="{00D2DC96-FB80-4598-A07C-FB3AB00EFE77}" presName="circ1" presStyleLbl="vennNode1" presStyleIdx="0" presStyleCnt="3"/>
      <dgm:spPr/>
    </dgm:pt>
    <dgm:pt modelId="{F62F9C20-D327-495B-9473-5D7D583B7BA3}" type="pres">
      <dgm:prSet presAssocID="{00D2DC96-FB80-4598-A07C-FB3AB00EFE77}" presName="circ1Tx" presStyleLbl="revTx" presStyleIdx="0" presStyleCnt="0">
        <dgm:presLayoutVars>
          <dgm:chMax val="0"/>
          <dgm:chPref val="0"/>
          <dgm:bulletEnabled val="1"/>
        </dgm:presLayoutVars>
      </dgm:prSet>
      <dgm:spPr/>
    </dgm:pt>
    <dgm:pt modelId="{B5F2FE00-9CAA-4D7F-9690-D4E42B533378}" type="pres">
      <dgm:prSet presAssocID="{C9390DC7-CD47-4B9D-BA4E-B205FC145E3D}" presName="circ2" presStyleLbl="vennNode1" presStyleIdx="1" presStyleCnt="3"/>
      <dgm:spPr/>
    </dgm:pt>
    <dgm:pt modelId="{0C6FB27A-9F81-451C-A02A-8A8C9A4D6497}" type="pres">
      <dgm:prSet presAssocID="{C9390DC7-CD47-4B9D-BA4E-B205FC145E3D}" presName="circ2Tx" presStyleLbl="revTx" presStyleIdx="0" presStyleCnt="0">
        <dgm:presLayoutVars>
          <dgm:chMax val="0"/>
          <dgm:chPref val="0"/>
          <dgm:bulletEnabled val="1"/>
        </dgm:presLayoutVars>
      </dgm:prSet>
      <dgm:spPr/>
    </dgm:pt>
    <dgm:pt modelId="{331CA4DB-2540-4FF0-8AE6-22C5E2775646}" type="pres">
      <dgm:prSet presAssocID="{D1545D49-AF69-46C2-857C-77815ECD3660}" presName="circ3" presStyleLbl="vennNode1" presStyleIdx="2" presStyleCnt="3" custLinFactNeighborX="-15544" custLinFactNeighborY="-4908"/>
      <dgm:spPr/>
    </dgm:pt>
    <dgm:pt modelId="{C5D9E390-7F67-46CE-B0E0-83C5921EEBE8}" type="pres">
      <dgm:prSet presAssocID="{D1545D49-AF69-46C2-857C-77815ECD3660}" presName="circ3Tx" presStyleLbl="revTx" presStyleIdx="0" presStyleCnt="0">
        <dgm:presLayoutVars>
          <dgm:chMax val="0"/>
          <dgm:chPref val="0"/>
          <dgm:bulletEnabled val="1"/>
        </dgm:presLayoutVars>
      </dgm:prSet>
      <dgm:spPr/>
    </dgm:pt>
  </dgm:ptLst>
  <dgm:cxnLst>
    <dgm:cxn modelId="{5DA3141E-F5AD-4946-A6A2-94835FB3B14F}" type="presOf" srcId="{5712A568-E266-4B01-823F-16468771A940}" destId="{711B7F6B-EEC3-4621-83FB-245BF43B5B3A}" srcOrd="0" destOrd="0" presId="urn:microsoft.com/office/officeart/2005/8/layout/venn1"/>
    <dgm:cxn modelId="{AE50772D-ED35-47CA-919D-D2BED4DA28C7}" type="presOf" srcId="{D1545D49-AF69-46C2-857C-77815ECD3660}" destId="{C5D9E390-7F67-46CE-B0E0-83C5921EEBE8}" srcOrd="1" destOrd="0" presId="urn:microsoft.com/office/officeart/2005/8/layout/venn1"/>
    <dgm:cxn modelId="{65702E58-EEBF-4481-B199-29CC76EF36B3}" srcId="{5712A568-E266-4B01-823F-16468771A940}" destId="{C9390DC7-CD47-4B9D-BA4E-B205FC145E3D}" srcOrd="1" destOrd="0" parTransId="{0F1AC7C3-BBB8-408E-974A-D00FB8EEBC5F}" sibTransId="{B7469F95-4763-4A9A-B1EA-95425BE4EC96}"/>
    <dgm:cxn modelId="{5E82AC5D-C5DE-4AEE-B8FB-2FF0762E4335}" type="presOf" srcId="{D1545D49-AF69-46C2-857C-77815ECD3660}" destId="{331CA4DB-2540-4FF0-8AE6-22C5E2775646}" srcOrd="0" destOrd="0" presId="urn:microsoft.com/office/officeart/2005/8/layout/venn1"/>
    <dgm:cxn modelId="{4CC5426C-85E0-4FD7-BCE3-112E281F3741}" type="presOf" srcId="{00D2DC96-FB80-4598-A07C-FB3AB00EFE77}" destId="{F62F9C20-D327-495B-9473-5D7D583B7BA3}" srcOrd="1" destOrd="0" presId="urn:microsoft.com/office/officeart/2005/8/layout/venn1"/>
    <dgm:cxn modelId="{30A486AB-7960-43BB-9C17-2F958BEA354A}" type="presOf" srcId="{C9390DC7-CD47-4B9D-BA4E-B205FC145E3D}" destId="{0C6FB27A-9F81-451C-A02A-8A8C9A4D6497}" srcOrd="1" destOrd="0" presId="urn:microsoft.com/office/officeart/2005/8/layout/venn1"/>
    <dgm:cxn modelId="{4F606ACB-65E7-4863-BAA1-F28AF8D0061B}" type="presOf" srcId="{C9390DC7-CD47-4B9D-BA4E-B205FC145E3D}" destId="{B5F2FE00-9CAA-4D7F-9690-D4E42B533378}" srcOrd="0" destOrd="0" presId="urn:microsoft.com/office/officeart/2005/8/layout/venn1"/>
    <dgm:cxn modelId="{0D2C72DA-442E-48B1-A744-1B66EF91A783}" type="presOf" srcId="{00D2DC96-FB80-4598-A07C-FB3AB00EFE77}" destId="{BB0998D2-F051-47DF-8EC7-9FA76523F016}" srcOrd="0" destOrd="0" presId="urn:microsoft.com/office/officeart/2005/8/layout/venn1"/>
    <dgm:cxn modelId="{536DACE2-5743-4363-A746-20B381D5A546}" srcId="{5712A568-E266-4B01-823F-16468771A940}" destId="{00D2DC96-FB80-4598-A07C-FB3AB00EFE77}" srcOrd="0" destOrd="0" parTransId="{EBFE4746-5243-4EFE-A919-E22028D5A085}" sibTransId="{97EF588F-88BE-4E1C-8FCC-9C5BD0535184}"/>
    <dgm:cxn modelId="{C00A6EE3-73B8-4DFC-9AB1-D6A4A296A4DD}" srcId="{5712A568-E266-4B01-823F-16468771A940}" destId="{D1545D49-AF69-46C2-857C-77815ECD3660}" srcOrd="2" destOrd="0" parTransId="{D6984749-F07D-4041-8FC4-6313839EC97B}" sibTransId="{336B2113-CB77-48B7-847C-15D8D9506BEF}"/>
    <dgm:cxn modelId="{BDB0A842-2D26-42EC-9BF3-CAA8D2233C78}" type="presParOf" srcId="{711B7F6B-EEC3-4621-83FB-245BF43B5B3A}" destId="{BB0998D2-F051-47DF-8EC7-9FA76523F016}" srcOrd="0" destOrd="0" presId="urn:microsoft.com/office/officeart/2005/8/layout/venn1"/>
    <dgm:cxn modelId="{94FB9533-3457-4DD5-91D8-A3DB7D2FBADC}" type="presParOf" srcId="{711B7F6B-EEC3-4621-83FB-245BF43B5B3A}" destId="{F62F9C20-D327-495B-9473-5D7D583B7BA3}" srcOrd="1" destOrd="0" presId="urn:microsoft.com/office/officeart/2005/8/layout/venn1"/>
    <dgm:cxn modelId="{A98249C8-C93F-47F8-B5DC-F6DBAAB53B94}" type="presParOf" srcId="{711B7F6B-EEC3-4621-83FB-245BF43B5B3A}" destId="{B5F2FE00-9CAA-4D7F-9690-D4E42B533378}" srcOrd="2" destOrd="0" presId="urn:microsoft.com/office/officeart/2005/8/layout/venn1"/>
    <dgm:cxn modelId="{E6FE90F6-64BE-4107-B17D-E0910A58E466}" type="presParOf" srcId="{711B7F6B-EEC3-4621-83FB-245BF43B5B3A}" destId="{0C6FB27A-9F81-451C-A02A-8A8C9A4D6497}" srcOrd="3" destOrd="0" presId="urn:microsoft.com/office/officeart/2005/8/layout/venn1"/>
    <dgm:cxn modelId="{27C0E214-1CFD-45B0-A36C-E866CA6D4F71}" type="presParOf" srcId="{711B7F6B-EEC3-4621-83FB-245BF43B5B3A}" destId="{331CA4DB-2540-4FF0-8AE6-22C5E2775646}" srcOrd="4" destOrd="0" presId="urn:microsoft.com/office/officeart/2005/8/layout/venn1"/>
    <dgm:cxn modelId="{E869045D-29F0-4F44-8677-E78933B2751D}" type="presParOf" srcId="{711B7F6B-EEC3-4621-83FB-245BF43B5B3A}" destId="{C5D9E390-7F67-46CE-B0E0-83C5921EEBE8}"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06E500-07EA-488C-93E0-4DE77200585E}">
      <dsp:nvSpPr>
        <dsp:cNvPr id="0" name=""/>
        <dsp:cNvSpPr/>
      </dsp:nvSpPr>
      <dsp:spPr>
        <a:xfrm>
          <a:off x="3540" y="1357342"/>
          <a:ext cx="1666186" cy="643147"/>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CF3CFA-1EB2-4D7A-BABC-ED596E47DFCC}">
      <dsp:nvSpPr>
        <dsp:cNvPr id="0" name=""/>
        <dsp:cNvSpPr/>
      </dsp:nvSpPr>
      <dsp:spPr>
        <a:xfrm>
          <a:off x="447856" y="1798587"/>
          <a:ext cx="1407001" cy="178768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2"/>
              </a:solidFill>
            </a:rPr>
            <a:t>(Attention:)</a:t>
          </a:r>
          <a:br>
            <a:rPr lang="en-US" sz="1400" kern="1200" dirty="0">
              <a:solidFill>
                <a:schemeClr val="tx2"/>
              </a:solidFill>
            </a:rPr>
          </a:br>
          <a:r>
            <a:rPr lang="en-US" sz="1400" kern="1200" dirty="0">
              <a:solidFill>
                <a:schemeClr val="tx2"/>
              </a:solidFill>
            </a:rPr>
            <a:t>Selection and filtering of stimuli</a:t>
          </a:r>
        </a:p>
      </dsp:txBody>
      <dsp:txXfrm>
        <a:off x="489066" y="1839797"/>
        <a:ext cx="1324581" cy="1705261"/>
      </dsp:txXfrm>
    </dsp:sp>
    <dsp:sp modelId="{5A2F4EAA-B14A-487B-AF06-49CE2260207A}">
      <dsp:nvSpPr>
        <dsp:cNvPr id="0" name=""/>
        <dsp:cNvSpPr/>
      </dsp:nvSpPr>
      <dsp:spPr>
        <a:xfrm>
          <a:off x="1906694" y="1357342"/>
          <a:ext cx="1666186" cy="643147"/>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F335A7-A39B-41B3-AE77-7A2E37DA40FA}">
      <dsp:nvSpPr>
        <dsp:cNvPr id="0" name=""/>
        <dsp:cNvSpPr/>
      </dsp:nvSpPr>
      <dsp:spPr>
        <a:xfrm>
          <a:off x="2351011" y="1798587"/>
          <a:ext cx="1407001" cy="178768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2"/>
              </a:solidFill>
            </a:rPr>
            <a:t>Perception:</a:t>
          </a:r>
          <a:br>
            <a:rPr lang="en-US" sz="1400" kern="1200" dirty="0">
              <a:solidFill>
                <a:schemeClr val="tx2"/>
              </a:solidFill>
            </a:rPr>
          </a:br>
          <a:r>
            <a:rPr lang="en-US" sz="1400" kern="1200" dirty="0" err="1">
              <a:solidFill>
                <a:schemeClr val="tx2"/>
              </a:solidFill>
            </a:rPr>
            <a:t>Organisation</a:t>
          </a:r>
          <a:r>
            <a:rPr lang="en-US" sz="1400" kern="1200" dirty="0">
              <a:solidFill>
                <a:schemeClr val="tx2"/>
              </a:solidFill>
            </a:rPr>
            <a:t> and assignment of meaning</a:t>
          </a:r>
        </a:p>
      </dsp:txBody>
      <dsp:txXfrm>
        <a:off x="2392221" y="1839797"/>
        <a:ext cx="1324581" cy="1705261"/>
      </dsp:txXfrm>
    </dsp:sp>
    <dsp:sp modelId="{14FBE35C-08C3-4BDB-ACC8-E087970C9371}">
      <dsp:nvSpPr>
        <dsp:cNvPr id="0" name=""/>
        <dsp:cNvSpPr/>
      </dsp:nvSpPr>
      <dsp:spPr>
        <a:xfrm>
          <a:off x="3809849" y="1357342"/>
          <a:ext cx="1666186" cy="643147"/>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9084F7-6CEF-4518-82D4-ED4F9162A845}">
      <dsp:nvSpPr>
        <dsp:cNvPr id="0" name=""/>
        <dsp:cNvSpPr/>
      </dsp:nvSpPr>
      <dsp:spPr>
        <a:xfrm>
          <a:off x="4254166" y="1798587"/>
          <a:ext cx="1407001" cy="178768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2"/>
              </a:solidFill>
            </a:rPr>
            <a:t>Judgement:</a:t>
          </a:r>
          <a:br>
            <a:rPr lang="en-US" sz="1400" kern="1200" dirty="0">
              <a:solidFill>
                <a:schemeClr val="tx2"/>
              </a:solidFill>
            </a:rPr>
          </a:br>
          <a:r>
            <a:rPr lang="en-US" sz="1400" kern="1200" dirty="0">
              <a:solidFill>
                <a:schemeClr val="tx2"/>
              </a:solidFill>
            </a:rPr>
            <a:t>Assessment and selection of options</a:t>
          </a:r>
        </a:p>
      </dsp:txBody>
      <dsp:txXfrm>
        <a:off x="4295376" y="1839797"/>
        <a:ext cx="1324581" cy="1705261"/>
      </dsp:txXfrm>
    </dsp:sp>
    <dsp:sp modelId="{F2E112BD-47A0-4228-9DD8-A35D59326286}">
      <dsp:nvSpPr>
        <dsp:cNvPr id="0" name=""/>
        <dsp:cNvSpPr/>
      </dsp:nvSpPr>
      <dsp:spPr>
        <a:xfrm>
          <a:off x="5713004" y="1357342"/>
          <a:ext cx="1666186" cy="643147"/>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BB1BF4-16DB-4FDE-BC96-B46A30D588C4}">
      <dsp:nvSpPr>
        <dsp:cNvPr id="0" name=""/>
        <dsp:cNvSpPr/>
      </dsp:nvSpPr>
      <dsp:spPr>
        <a:xfrm>
          <a:off x="6157321" y="1798587"/>
          <a:ext cx="1407001" cy="178768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2"/>
              </a:solidFill>
            </a:rPr>
            <a:t>Behaviour</a:t>
          </a:r>
          <a:r>
            <a:rPr lang="en-US" sz="1400" b="1" kern="1200" dirty="0">
              <a:solidFill>
                <a:schemeClr val="tx2"/>
              </a:solidFill>
            </a:rPr>
            <a:t>:</a:t>
          </a:r>
          <a:br>
            <a:rPr lang="en-US" sz="1400" kern="1200" dirty="0">
              <a:solidFill>
                <a:schemeClr val="tx2"/>
              </a:solidFill>
            </a:rPr>
          </a:br>
          <a:r>
            <a:rPr lang="en-US" sz="1400" kern="1200" dirty="0">
              <a:solidFill>
                <a:schemeClr val="tx2"/>
              </a:solidFill>
            </a:rPr>
            <a:t>Response (or lack of)</a:t>
          </a:r>
        </a:p>
      </dsp:txBody>
      <dsp:txXfrm>
        <a:off x="6198531" y="1839797"/>
        <a:ext cx="1324581" cy="17052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06E500-07EA-488C-93E0-4DE77200585E}">
      <dsp:nvSpPr>
        <dsp:cNvPr id="0" name=""/>
        <dsp:cNvSpPr/>
      </dsp:nvSpPr>
      <dsp:spPr>
        <a:xfrm>
          <a:off x="1219" y="1141370"/>
          <a:ext cx="1365106" cy="526931"/>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CF3CFA-1EB2-4D7A-BABC-ED596E47DFCC}">
      <dsp:nvSpPr>
        <dsp:cNvPr id="0" name=""/>
        <dsp:cNvSpPr/>
      </dsp:nvSpPr>
      <dsp:spPr>
        <a:xfrm>
          <a:off x="365247" y="1515204"/>
          <a:ext cx="1152756" cy="144000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tx2"/>
              </a:solidFill>
            </a:rPr>
            <a:t>(Attention:)</a:t>
          </a:r>
          <a:br>
            <a:rPr lang="en-US" sz="1200" kern="1200" dirty="0">
              <a:solidFill>
                <a:schemeClr val="tx2"/>
              </a:solidFill>
            </a:rPr>
          </a:br>
          <a:r>
            <a:rPr lang="en-US" sz="1200" kern="1200" dirty="0">
              <a:solidFill>
                <a:schemeClr val="tx2"/>
              </a:solidFill>
            </a:rPr>
            <a:t>Selection and filtering of stimuli</a:t>
          </a:r>
        </a:p>
      </dsp:txBody>
      <dsp:txXfrm>
        <a:off x="399010" y="1548967"/>
        <a:ext cx="1085230" cy="1372476"/>
      </dsp:txXfrm>
    </dsp:sp>
    <dsp:sp modelId="{5A2F4EAA-B14A-487B-AF06-49CE2260207A}">
      <dsp:nvSpPr>
        <dsp:cNvPr id="0" name=""/>
        <dsp:cNvSpPr/>
      </dsp:nvSpPr>
      <dsp:spPr>
        <a:xfrm>
          <a:off x="1560474" y="1141370"/>
          <a:ext cx="1365106" cy="526931"/>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F335A7-A39B-41B3-AE77-7A2E37DA40FA}">
      <dsp:nvSpPr>
        <dsp:cNvPr id="0" name=""/>
        <dsp:cNvSpPr/>
      </dsp:nvSpPr>
      <dsp:spPr>
        <a:xfrm>
          <a:off x="1924502" y="1515204"/>
          <a:ext cx="1152756" cy="144000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tx2"/>
              </a:solidFill>
            </a:rPr>
            <a:t>Perception:</a:t>
          </a:r>
          <a:br>
            <a:rPr lang="en-US" sz="1200" kern="1200" dirty="0">
              <a:solidFill>
                <a:schemeClr val="tx2"/>
              </a:solidFill>
            </a:rPr>
          </a:br>
          <a:r>
            <a:rPr lang="en-US" sz="1200" kern="1200" dirty="0" err="1">
              <a:solidFill>
                <a:schemeClr val="tx2"/>
              </a:solidFill>
            </a:rPr>
            <a:t>Organisation</a:t>
          </a:r>
          <a:r>
            <a:rPr lang="en-US" sz="1200" kern="1200" dirty="0">
              <a:solidFill>
                <a:schemeClr val="tx2"/>
              </a:solidFill>
            </a:rPr>
            <a:t> and assignment of meaning</a:t>
          </a:r>
        </a:p>
      </dsp:txBody>
      <dsp:txXfrm>
        <a:off x="1958265" y="1548967"/>
        <a:ext cx="1085230" cy="1372476"/>
      </dsp:txXfrm>
    </dsp:sp>
    <dsp:sp modelId="{14FBE35C-08C3-4BDB-ACC8-E087970C9371}">
      <dsp:nvSpPr>
        <dsp:cNvPr id="0" name=""/>
        <dsp:cNvSpPr/>
      </dsp:nvSpPr>
      <dsp:spPr>
        <a:xfrm>
          <a:off x="3119729" y="1141370"/>
          <a:ext cx="1365106" cy="526931"/>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9084F7-6CEF-4518-82D4-ED4F9162A845}">
      <dsp:nvSpPr>
        <dsp:cNvPr id="0" name=""/>
        <dsp:cNvSpPr/>
      </dsp:nvSpPr>
      <dsp:spPr>
        <a:xfrm>
          <a:off x="3483757" y="1515204"/>
          <a:ext cx="1152756" cy="144000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tx2"/>
              </a:solidFill>
            </a:rPr>
            <a:t>Judgement:</a:t>
          </a:r>
          <a:br>
            <a:rPr lang="en-US" sz="1200" kern="1200" dirty="0">
              <a:solidFill>
                <a:schemeClr val="tx2"/>
              </a:solidFill>
            </a:rPr>
          </a:br>
          <a:r>
            <a:rPr lang="en-US" sz="1200" kern="1200" dirty="0">
              <a:solidFill>
                <a:schemeClr val="tx2"/>
              </a:solidFill>
            </a:rPr>
            <a:t>Assessment and selection of options</a:t>
          </a:r>
        </a:p>
      </dsp:txBody>
      <dsp:txXfrm>
        <a:off x="3517520" y="1548967"/>
        <a:ext cx="1085230" cy="1372476"/>
      </dsp:txXfrm>
    </dsp:sp>
    <dsp:sp modelId="{0BD74DF0-C031-44F4-8B09-1B6C78ED31DB}">
      <dsp:nvSpPr>
        <dsp:cNvPr id="0" name=""/>
        <dsp:cNvSpPr/>
      </dsp:nvSpPr>
      <dsp:spPr>
        <a:xfrm>
          <a:off x="4678984" y="1141370"/>
          <a:ext cx="1365106" cy="526931"/>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BDB1D9-2208-4832-909C-1E302215A563}">
      <dsp:nvSpPr>
        <dsp:cNvPr id="0" name=""/>
        <dsp:cNvSpPr/>
      </dsp:nvSpPr>
      <dsp:spPr>
        <a:xfrm>
          <a:off x="5029894" y="1486502"/>
          <a:ext cx="1152756" cy="144000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chemeClr val="tx2"/>
              </a:solidFill>
            </a:rPr>
            <a:t>Intent:</a:t>
          </a:r>
          <a:br>
            <a:rPr lang="en-US" sz="1200" kern="1200" dirty="0">
              <a:solidFill>
                <a:schemeClr val="tx2"/>
              </a:solidFill>
            </a:rPr>
          </a:br>
          <a:r>
            <a:rPr lang="en-US" sz="1200" kern="1200" dirty="0">
              <a:solidFill>
                <a:schemeClr val="tx2"/>
              </a:solidFill>
            </a:rPr>
            <a:t>Planning and allocation of resources</a:t>
          </a:r>
        </a:p>
      </dsp:txBody>
      <dsp:txXfrm>
        <a:off x="5063657" y="1520265"/>
        <a:ext cx="1085230" cy="1372476"/>
      </dsp:txXfrm>
    </dsp:sp>
    <dsp:sp modelId="{F2E112BD-47A0-4228-9DD8-A35D59326286}">
      <dsp:nvSpPr>
        <dsp:cNvPr id="0" name=""/>
        <dsp:cNvSpPr/>
      </dsp:nvSpPr>
      <dsp:spPr>
        <a:xfrm>
          <a:off x="6238239" y="1141370"/>
          <a:ext cx="1365106" cy="526931"/>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BB1BF4-16DB-4FDE-BC96-B46A30D588C4}">
      <dsp:nvSpPr>
        <dsp:cNvPr id="0" name=""/>
        <dsp:cNvSpPr/>
      </dsp:nvSpPr>
      <dsp:spPr>
        <a:xfrm>
          <a:off x="6602267" y="1515204"/>
          <a:ext cx="1152756" cy="144000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noProof="0" dirty="0">
              <a:solidFill>
                <a:schemeClr val="tx2"/>
              </a:solidFill>
            </a:rPr>
            <a:t>Behaviour</a:t>
          </a:r>
          <a:r>
            <a:rPr lang="en-US" sz="1200" b="1" kern="1200" dirty="0">
              <a:solidFill>
                <a:schemeClr val="tx2"/>
              </a:solidFill>
            </a:rPr>
            <a:t>:</a:t>
          </a:r>
          <a:br>
            <a:rPr lang="en-US" sz="1200" kern="1200" dirty="0">
              <a:solidFill>
                <a:schemeClr val="tx2"/>
              </a:solidFill>
            </a:rPr>
          </a:br>
          <a:r>
            <a:rPr lang="en-US" sz="1200" kern="1200" dirty="0">
              <a:solidFill>
                <a:schemeClr val="tx2"/>
              </a:solidFill>
            </a:rPr>
            <a:t>Response (or lack of)</a:t>
          </a:r>
        </a:p>
      </dsp:txBody>
      <dsp:txXfrm>
        <a:off x="6636030" y="1548967"/>
        <a:ext cx="1085230" cy="13724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0998D2-F051-47DF-8EC7-9FA76523F016}">
      <dsp:nvSpPr>
        <dsp:cNvPr id="0" name=""/>
        <dsp:cNvSpPr/>
      </dsp:nvSpPr>
      <dsp:spPr>
        <a:xfrm>
          <a:off x="2793668" y="56776"/>
          <a:ext cx="2725252" cy="2725252"/>
        </a:xfrm>
        <a:prstGeom prst="ellipse">
          <a:avLst/>
        </a:prstGeom>
        <a:solidFill>
          <a:schemeClr val="accent3">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Power</a:t>
          </a:r>
        </a:p>
      </dsp:txBody>
      <dsp:txXfrm>
        <a:off x="3157035" y="533695"/>
        <a:ext cx="1998518" cy="1226363"/>
      </dsp:txXfrm>
    </dsp:sp>
    <dsp:sp modelId="{B5F2FE00-9CAA-4D7F-9690-D4E42B533378}">
      <dsp:nvSpPr>
        <dsp:cNvPr id="0" name=""/>
        <dsp:cNvSpPr/>
      </dsp:nvSpPr>
      <dsp:spPr>
        <a:xfrm>
          <a:off x="3777030" y="1760059"/>
          <a:ext cx="2725252" cy="2725252"/>
        </a:xfrm>
        <a:prstGeom prst="ellipse">
          <a:avLst/>
        </a:prstGeom>
        <a:solidFill>
          <a:schemeClr val="accent2">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Achievement</a:t>
          </a:r>
        </a:p>
      </dsp:txBody>
      <dsp:txXfrm>
        <a:off x="4610503" y="2464082"/>
        <a:ext cx="1635151" cy="1498889"/>
      </dsp:txXfrm>
    </dsp:sp>
    <dsp:sp modelId="{331CA4DB-2540-4FF0-8AE6-22C5E2775646}">
      <dsp:nvSpPr>
        <dsp:cNvPr id="0" name=""/>
        <dsp:cNvSpPr/>
      </dsp:nvSpPr>
      <dsp:spPr>
        <a:xfrm>
          <a:off x="1386692" y="1626303"/>
          <a:ext cx="2725252" cy="2725252"/>
        </a:xfrm>
        <a:prstGeom prst="ellipse">
          <a:avLst/>
        </a:prstGeom>
        <a:solidFill>
          <a:schemeClr val="tx2">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Affiliation</a:t>
          </a:r>
        </a:p>
      </dsp:txBody>
      <dsp:txXfrm>
        <a:off x="1643320" y="2330327"/>
        <a:ext cx="1635151" cy="1498889"/>
      </dsp:txXfrm>
    </dsp:sp>
  </dsp:spTree>
</dsp:drawing>
</file>

<file path=ppt/diagrams/layout1.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2-26T09:48:12.287"/>
    </inkml:context>
    <inkml:brush xml:id="br0">
      <inkml:brushProperty name="width" value="0.7" units="cm"/>
      <inkml:brushProperty name="height" value="0.7" units="cm"/>
      <inkml:brushProperty name="color" value="#FFF200"/>
      <inkml:brushProperty name="fitToCurve" value="1"/>
    </inkml:brush>
  </inkml:definitions>
  <inkml:trace contextRef="#ctx0" brushRef="#br0">5485 38 0,'-110'0'141,"0"0"-141,-1-37 15,-36 37-15,0 0 16,73 0-16,37 0 15,-36 0-15,36 0 16,0 0 0,-74 0-16,75 0 15,-38 0-15,0 37 16,-36-37-16,-37 0 16,-1 36-16,1-36 15,-74 37-15,148 0 16,36-37-1,-37 0-15,1 0 0,36 0 16,0 0 0,0 0-16,0 0 15,1 0-15,-1 37 16,0-37-16,0 0 16,-36 0-16,36 0 15,-37 0 1,74 37-1,-37-37 1,-73 36-16,-37-36 16,36 37-16,1-37 15,-1 74-15,1-37 16,36-37-16,-36 37 16,-1-1-16,75 1 15,-75 0-15,38 0 16,36-37-1,0 37 1,0-1-16,-37 1 16,74 0-16,-73 0 15,-1 0-15,37-1 0,1 38 16,-112 37 0,75-38-16,-1 1 15,74-1-15,-74-36 16,74 37-16,-73-37 15,73-1-15,-37-36 0,37 37 16,-37 0 0,0 0-1,1-37-15,-1 37 16,37 0-16,-37-1 16,0 1-1,0 0-15,1 0 16,36 0-16,-37-37 15,37 36-15,-37 1 16,0 37-16,0-37 16,1-1-1,36 1 1,-37 0 0,37 0-1,-37 0 1,37 0-16,-37 36 0,0-36 15,37 0-15,0 36 16,-37-36 0,37 0-1</inkml:trace>
</inkml:ink>
</file>

<file path=ppt/ink/ink2.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2-26T09:48:14.161"/>
    </inkml:context>
    <inkml:brush xml:id="br0">
      <inkml:brushProperty name="width" value="0.7" units="cm"/>
      <inkml:brushProperty name="height" value="0.7" units="cm"/>
      <inkml:brushProperty name="color" value="#FFF200"/>
      <inkml:brushProperty name="fitToCurve" value="1"/>
    </inkml:brush>
  </inkml:definitions>
  <inkml:trace contextRef="#ctx0" brushRef="#br0">0 0 0,'0'73'109,"37"-36"-93,37 0-16,-37 73 16,36-36-1,-36-37-15,0 73 0,37-36 16,-38-37-1,1 36-15,0-36 16,0 0-16,0-37 0,-1 37 16,-36 36-1,37-73 1,0 37-16,0 0 16,-37 0-1,37-37 1,-37 36-16,36 1 15,1 0-15,37 0 16,-37 0-16,36 36 16,1 1-1,0 0-15,-74-1 16,36-73 0,1 37-16,-37 0 31,37-37-31,-37 37 15,0-1 32,37-36-47,0 0 16,-37 37 0,36-37-1,38 0 220,0 0-220,-1-73 1,1 73-1,36-37-15,74 0 0,-110 0 16,0 0-16,-1 37 16,1 0-16,0 0 15,36 0-15,-73-36 16,0 36 0,73-37-16,0 37 15,75 0 1,-112 0-16,1 0 15,36-37-15,1 0 16,-1 37-16,1 0 16,-38 0-16,1-37 15,-1 37-15,1 0 16,-37 0 0,73 0-16,-73 0 15,74 0-15,-38 0 16,1 0-16,-37 0 15,36 0-15</inkml:trace>
</inkml:ink>
</file>

<file path=ppt/ink/ink3.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2-26T09:48:33.393"/>
    </inkml:context>
    <inkml:brush xml:id="br0">
      <inkml:brushProperty name="width" value="0.2" units="cm"/>
      <inkml:brushProperty name="height" value="0.2" units="cm"/>
      <inkml:brushProperty name="color" value="#FF8000"/>
      <inkml:brushProperty name="fitToCurve" value="1"/>
    </inkml:brush>
  </inkml:definitions>
  <inkml:trace contextRef="#ctx0" brushRef="#br0">0 0 0,'36'0'125,"1"73"-125,0-36 15,-37 0-15,37 0 16,0 36-16,-37-36 16,73 37-16,-36-1 15,37 75 1,-38-75-16,38 1 15,-37-1-15,0-73 16,-37 37-16,73 37 16,-36-37-1,-37-1 1,37-36-16,0 37 16,0 37-1,-1 0-15,38-38 16,-37 75-1,36-38-15,38-36 16,-74 74-16,73-38 16,-36 1-16,-37-37 15,-1-1-15,1 1 16,37 0-16,-37 0 16,-37 0-1,36-37 16,1 0 173,37-37-204,-37 0 15,0 37-15,36-37 16,-36 37-1,0-37-15,0 1 16,-1-1-16,38 37 0,0-37 16,73 37-1,-37-37-15,111 0 16,74 1-16,-38-38 16,-73 74-16,74-37 15,-111 37-15,1 0 16,36-37-16,-74 37 0,-73 0 15,0 0 1,0 0-16,-1 0 16</inkml:trace>
</inkml:ink>
</file>

<file path=ppt/ink/ink4.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2-26T09:48:36.601"/>
    </inkml:context>
    <inkml:brush xml:id="br0">
      <inkml:brushProperty name="width" value="0.2" units="cm"/>
      <inkml:brushProperty name="height" value="0.2" units="cm"/>
      <inkml:brushProperty name="color" value="#FF8000"/>
      <inkml:brushProperty name="fitToCurve" value="1"/>
    </inkml:brush>
  </inkml:definitions>
  <inkml:trace contextRef="#ctx0" brushRef="#br0">0 2766 0,'0'-37'235,"37"-36"-220,-37 36-15,74 0 16,-74-36-16,73 36 16,-73-37-16,37 37 15,-37 1 1,37-1-16,-37 0 15,37 37-15,-37-74 16,0 38 0,36-1-16,1 0 47,-37 0-32,37 37-15,-37-37 16,37 0-1,-37 1-15,37-1 16,-1 37-16,-36-37 16,37 0-16,0 0 31,-37 1-31,37-1 16,0 0-16,-37 0 15,73 0 1,-73 1-16,0-1 15,37 0-15,0-37 16,0 74 0,-37-37-16,37 37 15,-1-73-15,-36 36 16,37 37 0,-37-37-16,37 0 15,-37 1 1,37 36-16,-37-37 15,37 0-15,-37 0 16,36 0-16,1 1 16,0-1-1,0 37-15,0-74 16,-1 74-16,1-37 16,-37 0-16,37 37 15,74-36-15,-111-1 16,36 0-16,1 0 15,0 37 1,0-37-16,0 37 16,36 0-16,-36-36 0,0 36 15,-37-37 1,73 37-16,-36-37 16,0 0-16,0 37 0,37 0 15,-1-37 1,1 37-16,-37-36 15,36 36-15,-36 0 16,0-37 0,0 37-16,-1-37 15,38 37-15,0 0 16,-37 0-16,73-37 16,-36 37-16,-1-37 15,1 37-15,-37 0 16,36 0-16,-36 0 15,0-37 1,0 37 0,-1 0-16,1 0 15,0-36-15,0 36 16,73 0-16,-73 0 16,0 0-16,37 0 15,-1 0 1,38 0-16,-1-37 15,-36 37-15,-1-37 16,-36 37-16,37 0 16,-37 0-16,-1 0 15,38 0-15,36-37 16,1 37-16,-1 0 0,-36 0 16,36 0-1,1 0-15,-74-37 16,-1 37-16,1 0 15,0 0 48,0 0-47,0 0-1,0 0-15,-1 0 16,38 0-16,-37 0 0,0 0 15,-1 0-15</inkml:trace>
</inkml:ink>
</file>

<file path=ppt/ink/ink5.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2-26T10:41:55.653"/>
    </inkml:context>
    <inkml:brush xml:id="br0">
      <inkml:brushProperty name="width" value="0.7" units="cm"/>
      <inkml:brushProperty name="height" value="0.7" units="cm"/>
      <inkml:brushProperty name="color" value="#FFF200"/>
      <inkml:brushProperty name="fitToCurve" value="1"/>
    </inkml:brush>
  </inkml:definitions>
  <inkml:trace contextRef="#ctx0" brushRef="#br0">2729 0 0,'-36'0'141,"-1"0"-125,0 0-1,0 0-15,0 37 16,-36 0-16,-1-37 15,-36 36 1,36 1-16,0-37 16,38 37-16,-1 0 15,-37 0-15,37-37 16,-36 0-16,36 36 16,-37 1-16,1-37 15,36 37-15,0-37 16,37 37-1,0 0-15,-74-37 16,38 73 0,-1-73-16,-74 74 15,75-74-15,36 37 16,-37-37 0,37 37-16,-37-37 0,0 36 46,0-36-30,37 37-16,-37 0 31,37 0-15,-36 0-16,-1-37 16,0 36-16,0 1 0,0 37 15,1-74 1,-1 73-16,0-36 0,0 0 15,0-37-15,37 74 16,-36-74 0,36 73-16,-74-73 15,74 37-15,-37 0 16,0 0 0,-36 36-16,36 38 15,0-38-15,0 1 16,37-37-16,-37 0 15,1 36 1,36-36 0,-37-37-16,37 37 15,0 0 1,0 0 0,-37-37-16,37 36 15,-37-36-15,37 37 16,0 0-1,0 0 1,-37-37 0,37 37-16,0-1 15,-36 1 1,36 0-16,-37 37 16,37-1-16,-37 1 0,0-37 15,37 0 1,0-1 15,-37-36-31,37 37 16</inkml:trace>
</inkml:ink>
</file>

<file path=ppt/ink/ink6.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2-26T10:41:57.036"/>
    </inkml:context>
    <inkml:brush xml:id="br0">
      <inkml:brushProperty name="width" value="0.7" units="cm"/>
      <inkml:brushProperty name="height" value="0.7" units="cm"/>
      <inkml:brushProperty name="color" value="#FFF200"/>
      <inkml:brushProperty name="fitToCurve" value="1"/>
    </inkml:brush>
  </inkml:definitions>
  <inkml:trace contextRef="#ctx0" brushRef="#br0">0 0 0,'0'37'187,"37"-1"-171,0 1-16,-37 0 16,0 37-16,37-38 15,-1 38-15,1-37 16,0 0-16,-37 36 16,37-36-1,0-37 1,-37 37-16,0 0 47,0 0-47,36-1 31,1 38-15,37 36 15,-74-73-31,0 0 0,37 0 15,-37 0 1,36 0 0,-36-1-1,37-36-15,-37 37 16,0 0 0,37-37-1,-37 37 1,0 0-1,37-1 17,-37 1 15,37-37-32,0 0 110,-37-37-109</inkml:trace>
</inkml:ink>
</file>

<file path=ppt/ink/ink7.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2-26T10:42:05.882"/>
    </inkml:context>
    <inkml:brush xml:id="br0">
      <inkml:brushProperty name="width" value="0.7" units="cm"/>
      <inkml:brushProperty name="height" value="0.7" units="cm"/>
      <inkml:brushProperty name="color" value="#FFF200"/>
      <inkml:brushProperty name="fitToCurve" value="1"/>
    </inkml:brush>
  </inkml:definitions>
  <inkml:trace contextRef="#ctx0" brushRef="#br0">0 374 0,'74'0'219,"-37"-37"-219,110 1 15,-73 36-15,-38-37 16,38 37-16,0 0 15,-38 0-15,-36-37 16,37 37 0,0 0 46,0-37-46,37 37-16,-38 0 31,38 0-15,-37 0 31,0-37-32,-1 37-15,1 0 16,74-36-1,-38-1-15,-36 37 16,0 0-16,37 0 16,-74-37-16,36 37 15,1 0 1,0-37 0,0 37-1,0 0 1,-1 0 93,1 0-62</inkml:trace>
</inkml:ink>
</file>

<file path=ppt/ink/ink8.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2-27T12:39:48.699"/>
    </inkml:context>
    <inkml:brush xml:id="br0">
      <inkml:brushProperty name="width" value="0.2" units="cm"/>
      <inkml:brushProperty name="height" value="0.2" units="cm"/>
      <inkml:brushProperty name="color" value="#FFF200"/>
      <inkml:brushProperty name="fitToCurve" value="1"/>
    </inkml:brush>
  </inkml:definitions>
  <inkml:trace contextRef="#ctx0" brushRef="#br0">1066 286 0,'0'40'141,"0"1"-95,0 0 33,0 0-64,0 0 1,0 0-1,0 41 17,0-41 46,41-41 0,-41 40-47,0 2 16,41-1 0,-41 0 47,42-41-16,-42 41-63,0 41 48,-42-82 62,1 0-63,0 0-15,0 0-31,0 0 15,41-41-31,-41 41 31,1 0-15,-2 0 62,1 0-47,1 0 48,-43 0-48,43 0 16,40 41 46,-41-41-77,41 40 0,-42-40-1,42 42 1,-40-1 0,40-1-1,-41-40-15,-1 42 0,1-42 16,1 0-16,-1 0 15,41 41-15,-42-41 16,2 40 0,-1-40-1</inkml:trace>
  <inkml:trace contextRef="#ctx0" brushRef="#br0" timeOffset="-2921.28">-1597-2214 0,'0'41'219,"0"41"-219,41 0 15,-41 123-15,0-165 16,41 43-16,-41-2 15,0-39-15,0 81 0,0-42 16,0-40-16,0 1 0,0 39 16,41-81-1,-41 42-15,41 39 0,-41-40 16,41 1-16,-41-2 16,0 1-16,41-41 15,0 42-15,-41-2 16,0 1-16,0 41 15,82-82-15,-82 41 16,41-41 0,-41 41-1,40 0 1,-40 0-16,42 0 0,-42-1 16,41 2-16,-41-1 15,41-1-15,-1 2 16,2-42-16,-1 41 0,-41-1 15,40 1-15,2 1 16,-1-42-16,-1 0 16,-40 41-16,41 41 0,1-82 15,-42 41-15,40-41 0,43 40 16,-83 1-16,40-41 16,1 42-16,0-2 0,1-40 15,-2 41 1,1 1-16,1 39 15,80-40-15,-81 0 0,0 0 16,0-41-16,41 41 16,-41-41-16,-1 42 15,43-42-15,-43 0 0,2 0 16,-1 40-16,40-40 16,-39 0-16,-42 41 0,81-41 15,2 82-15,-43-41 16,1-41-16,1 41 15,-2-41-15,1 0 0,1 0 16,-2 0 0,1 0-16,-41 41 15,41-41-15,0 0 16,0 0 0,0 0-1</inkml:trace>
</inkml:ink>
</file>

<file path=ppt/ink/ink9.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6-15T10:03:04.151"/>
    </inkml:context>
    <inkml:brush xml:id="br0">
      <inkml:brushProperty name="width" value="0.2" units="cm"/>
      <inkml:brushProperty name="height" value="0.2" units="cm"/>
      <inkml:brushProperty name="color" value="#FFF200"/>
      <inkml:brushProperty name="fitToCurve" value="1"/>
    </inkml:brush>
  </inkml:definitions>
  <inkml:trace contextRef="#ctx0" brushRef="#br0">2067 1225 0,'0'56'141,"0"0"-95,0 0 33,0 1-64,0-1 1,0 0-1,0 57 17,0-57 46,56-56 0,-56 56-47,0 2 16,56-3 0,-56 1 47,57-56-16,-57 58-63,0 54 48,-57-112 62,1 0-63,0 0-15,-1 0-31,1 0 15,56-56-31,-56 56 31,0 0-15,-2 0 62,2 0-47,0 0 48,-57 0-48,57 0 16,56 56 46,-56-56-77,56 56 0,-57-56-1,57 57 1,-56-1 0,56 0-1,-56-56-15,-1 57 0,1-57 16,0 0-16,0 0 15,56 56-15,-58-56 16,2 56 0,0-56-1</inkml:trace>
  <inkml:trace contextRef="#ctx0" brushRef="#br0" timeOffset="1">-1597-2214 0,'0'56'219,"0"57"-219,56 1 15,-56 167-15,0-225 16,57 57-16,-57-1 15,0-55-15,0 113 0,0-58 16,0-57-16,0 3 0,0 54 16,56-112-1,-56 57-15,56 55 0,-56-56 16,58 1-16,-58-1 16,0 0-16,56-56 15,0 58-15,-56-2 16,0 0-16,0 57 15,113-113-15,-113 56 16,56-56 0,-56 56-1,56 1 1,-56-1-16,57 0 0,-57 0 16,56 1-16,-56-1 15,56 0-15,0 2 16,1-58-16,-1 56 0,-56 0 15,56 0-15,2 1 16,-2-57-16,0 0 16,-56 56-16,55 57 0,3-113 15,-58 56-15,56-56 0,57 56 16,-113 0-16,56-56 16,0 57-16,0-1 0,1-56 15,-1 56 1,0 2-16,2 54 15,109-56-15,-109 1 0,-2-1 16,0-56-16,57 56 16,-57-56-16,0 57 15,57-57-15,-57 0 0,2 0 16,-2 56-16,56-56 16,-55 0-16,-57 56 0,112-56 15,1 114-15,-57-59 16,0-55-16,1 56 15,-1-56-15,0 0 0,2 0 16,-2 0 0,0 0-16,-56 58 15,56-58-15,1 0 16,-1 0 0,0 0-1</inkml:trace>
</inkml:ink>
</file>

<file path=ppt/ink/ink10.xml><?xml version="1.0" encoding="utf-8"?>
<inkml:ink xmlns:inkml="http://www.w3.org/2003/InkML">
  <inkml:definitions>
    <inkml:context xml:id="ctx0">
      <inkml:inkSource xml:id="inkSrc0">
        <inkml:traceFormat>
          <inkml:channel name="X" type="integer" min="-1155" max="2685" units="cm"/>
          <inkml:channel name="Y" type="integer" min="-1080" max="1080" units="cm"/>
          <inkml:channel name="T" type="integer" max="2.14748E9" units="dev"/>
        </inkml:traceFormat>
        <inkml:channelProperties>
          <inkml:channelProperty channel="X" name="resolution" value="130.61224" units="1/cm"/>
          <inkml:channelProperty channel="Y" name="resolution" value="130.90909" units="1/cm"/>
          <inkml:channelProperty channel="T" name="resolution" value="1" units="1/dev"/>
        </inkml:channelProperties>
      </inkml:inkSource>
      <inkml:timestamp xml:id="ts0" timeString="2020-06-15T10:07:12.922"/>
    </inkml:context>
    <inkml:brush xml:id="br0">
      <inkml:brushProperty name="width" value="0.2" units="cm"/>
      <inkml:brushProperty name="height" value="0.2" units="cm"/>
      <inkml:brushProperty name="color" value="#FFF200"/>
      <inkml:brushProperty name="fitToCurve" value="1"/>
    </inkml:brush>
  </inkml:definitions>
  <inkml:trace contextRef="#ctx0" brushRef="#br0">3415 2490 0,'0'77'141,"0"-1"-95,0 1 33,0 1-64,0-1 1,0-1-1,0 79 17,0-78 46,77-77 0,-77 76-47,0 3 16,76-3 0,-76 1 47,79-77-16,-79 78-63,0 75 48,-79-153 62,3 0-63,-1 0-15,-1 0-31,1 0 15,77-76-31,-76 76 31,-1 0-15,-2 0 62,3 0-47,-1 0 48,-78 0-48,79 0 16,76 76 46,-77-76-77,77 77 0,-78-77-1,78 78 1,-77-1 0,77-1-1,-76-76-15,-3 79 0,3-79 16,-1 0-16,1 0 15,76 77-15,-79-77 16,3 76 0,-1-76-1</inkml:trace>
  <inkml:trace contextRef="#ctx0" brushRef="#br0" timeOffset="1">-1597-2214 0,'0'76'219,"0"80"-219,76-1 15,-76 229-15,0-307 16,79 78-16,-79-2 15,0-75-15,0 154 0,0-79 16,0-76-16,0 1 0,0 75 16,77-153-1,-77 79-15,76 74 0,-76-77 16,79 3-16,-79-3 16,0 1-16,76-77 15,1 78-15,-77-1 16,0-1-16,0 79 15,155-155-15,-155 77 16,76-77 0,-76 76-1,77 3 1,-77-2-16,78-1 0,-78 1 16,77 1-16,-77-1 15,76-1-15,1 3 16,1-79-16,-1 76 0,-77 1 15,76-1-15,3 3 16,-2-79-16,-1 0 16,-76 76-16,77 79 0,1-155 15,-78 77-15,77-77 0,78 76 16,-155 1-16,76-77 16,1 78-16,-1-1 0,3-77 15,-3 76 1,1 3-16,1 74 15,152-76-15,-152 1 0,-1-1 16,-1-77-16,80 76 16,-80-76-16,1 79 15,78-79-15,-79 0 0,3 0 16,-3 76-16,77-76 16,-74 0-16,-79 77 0,153-77 15,2 155-15,-79-79 16,1-76-16,1 77 15,-1-77-15,-1 0 0,3 0 16,-2 0 0,-1 0-16,-76 78 15,77-78-15,1 0 16,-1 0 0,-1 0-1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A51642-5812-4B97-9C9A-F6E8B7A84FEC}" type="slidenum">
              <a:rPr lang="en-GB" smtClean="0"/>
              <a:t>2</a:t>
            </a:fld>
            <a:endParaRPr lang="en-GB"/>
          </a:p>
        </p:txBody>
      </p:sp>
    </p:spTree>
    <p:extLst>
      <p:ext uri="{BB962C8B-B14F-4D97-AF65-F5344CB8AC3E}">
        <p14:creationId xmlns:p14="http://schemas.microsoft.com/office/powerpoint/2010/main" val="256939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pens. Write words on the whiteboard.</a:t>
            </a:r>
          </a:p>
          <a:p>
            <a:endParaRPr lang="en-GB" dirty="0"/>
          </a:p>
          <a:p>
            <a:r>
              <a:rPr lang="en-GB" dirty="0"/>
              <a:t>Prompts:</a:t>
            </a:r>
          </a:p>
          <a:p>
            <a:r>
              <a:rPr lang="en-GB" dirty="0"/>
              <a:t>If a detective talks about motive, what do they mean?</a:t>
            </a:r>
          </a:p>
          <a:p>
            <a:r>
              <a:rPr lang="en-GB" dirty="0"/>
              <a:t>What does emotive mean?</a:t>
            </a:r>
          </a:p>
          <a:p>
            <a:r>
              <a:rPr lang="en-GB" dirty="0"/>
              <a:t>Think of something you enjoy. What motivates you to do it?</a:t>
            </a:r>
          </a:p>
          <a:p>
            <a:r>
              <a:rPr lang="en-GB" dirty="0"/>
              <a:t>Think of something you do that you don’t particularly enjoy. What motivates you to do that?</a:t>
            </a:r>
          </a:p>
          <a:p>
            <a:r>
              <a:rPr lang="en-GB" dirty="0"/>
              <a:t>What does it mean to motivate someone? What do we do?</a:t>
            </a:r>
          </a:p>
          <a:p>
            <a:endParaRPr lang="en-GB" dirty="0"/>
          </a:p>
          <a:p>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4</a:t>
            </a:fld>
            <a:endParaRPr lang="en-GB"/>
          </a:p>
        </p:txBody>
      </p:sp>
    </p:spTree>
    <p:extLst>
      <p:ext uri="{BB962C8B-B14F-4D97-AF65-F5344CB8AC3E}">
        <p14:creationId xmlns:p14="http://schemas.microsoft.com/office/powerpoint/2010/main" val="25841828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1:40 Video Clip from movie Office Space</a:t>
            </a:r>
          </a:p>
          <a:p>
            <a:r>
              <a:rPr lang="en-GB" dirty="0"/>
              <a:t>Why doesn’t he like his job?</a:t>
            </a:r>
          </a:p>
          <a:p>
            <a:r>
              <a:rPr lang="en-GB" dirty="0"/>
              <a:t>What else doesn’t he like?</a:t>
            </a:r>
          </a:p>
          <a:p>
            <a:r>
              <a:rPr lang="en-GB" dirty="0"/>
              <a:t>What does he like?</a:t>
            </a:r>
          </a:p>
        </p:txBody>
      </p:sp>
      <p:sp>
        <p:nvSpPr>
          <p:cNvPr id="4" name="Slide Number Placeholder 3"/>
          <p:cNvSpPr>
            <a:spLocks noGrp="1"/>
          </p:cNvSpPr>
          <p:nvPr>
            <p:ph type="sldNum" sz="quarter" idx="10"/>
          </p:nvPr>
        </p:nvSpPr>
        <p:spPr/>
        <p:txBody>
          <a:bodyPr/>
          <a:lstStyle/>
          <a:p>
            <a:fld id="{1EF87553-A13C-4BE8-BD58-A7EB7CB2CAC9}" type="slidenum">
              <a:rPr lang="en-GB" smtClean="0"/>
              <a:t>5</a:t>
            </a:fld>
            <a:endParaRPr lang="en-GB"/>
          </a:p>
        </p:txBody>
      </p:sp>
    </p:spTree>
    <p:extLst>
      <p:ext uri="{BB962C8B-B14F-4D97-AF65-F5344CB8AC3E}">
        <p14:creationId xmlns:p14="http://schemas.microsoft.com/office/powerpoint/2010/main" val="689263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7</a:t>
            </a:fld>
            <a:endParaRPr lang="en-GB"/>
          </a:p>
        </p:txBody>
      </p:sp>
    </p:spTree>
    <p:extLst>
      <p:ext uri="{BB962C8B-B14F-4D97-AF65-F5344CB8AC3E}">
        <p14:creationId xmlns:p14="http://schemas.microsoft.com/office/powerpoint/2010/main" val="3962584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Intent bridges selection of what we</a:t>
            </a:r>
            <a:r>
              <a:rPr lang="en-GB" baseline="0" dirty="0"/>
              <a:t> want to do </a:t>
            </a:r>
            <a:r>
              <a:rPr lang="en-GB" dirty="0"/>
              <a:t>and actually doing it. We often work out what we should do but then don’t act – we never really generated sufficient intent. Motivation is central to intent.</a:t>
            </a:r>
          </a:p>
          <a:p>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9</a:t>
            </a:fld>
            <a:endParaRPr lang="en-GB"/>
          </a:p>
        </p:txBody>
      </p:sp>
    </p:spTree>
    <p:extLst>
      <p:ext uri="{BB962C8B-B14F-4D97-AF65-F5344CB8AC3E}">
        <p14:creationId xmlns:p14="http://schemas.microsoft.com/office/powerpoint/2010/main" val="1136013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Motivation Story, Mike is a very confusing employee when it comes to doing his tasks, one time his employer noticed that he achieves the task perfectly and in no time while other times his employer noticed that it takes him too long while the results are not that good.</a:t>
            </a:r>
          </a:p>
          <a:p>
            <a:r>
              <a:rPr lang="en-GB" sz="1200" b="0" i="0" kern="1200" dirty="0">
                <a:solidFill>
                  <a:schemeClr val="tx1"/>
                </a:solidFill>
                <a:effectLst/>
                <a:latin typeface="+mn-lt"/>
                <a:ea typeface="+mn-ea"/>
                <a:cs typeface="+mn-cs"/>
              </a:rPr>
              <a:t>Is Mike a good employee?</a:t>
            </a:r>
          </a:p>
          <a:p>
            <a:endParaRPr lang="en-GB" dirty="0"/>
          </a:p>
        </p:txBody>
      </p:sp>
      <p:sp>
        <p:nvSpPr>
          <p:cNvPr id="4" name="Slide Number Placeholder 3"/>
          <p:cNvSpPr>
            <a:spLocks noGrp="1"/>
          </p:cNvSpPr>
          <p:nvPr>
            <p:ph type="sldNum" sz="quarter" idx="10"/>
          </p:nvPr>
        </p:nvSpPr>
        <p:spPr/>
        <p:txBody>
          <a:bodyPr/>
          <a:lstStyle/>
          <a:p>
            <a:fld id="{0FA51642-5812-4B97-9C9A-F6E8B7A84FEC}" type="slidenum">
              <a:rPr lang="en-GB" smtClean="0"/>
              <a:t>12</a:t>
            </a:fld>
            <a:endParaRPr lang="en-GB"/>
          </a:p>
        </p:txBody>
      </p:sp>
    </p:spTree>
    <p:extLst>
      <p:ext uri="{BB962C8B-B14F-4D97-AF65-F5344CB8AC3E}">
        <p14:creationId xmlns:p14="http://schemas.microsoft.com/office/powerpoint/2010/main" val="2362465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FA51642-5812-4B97-9C9A-F6E8B7A84FEC}" type="slidenum">
              <a:rPr lang="en-GB" smtClean="0"/>
              <a:t>13</a:t>
            </a:fld>
            <a:endParaRPr lang="en-GB"/>
          </a:p>
        </p:txBody>
      </p:sp>
    </p:spTree>
    <p:extLst>
      <p:ext uri="{BB962C8B-B14F-4D97-AF65-F5344CB8AC3E}">
        <p14:creationId xmlns:p14="http://schemas.microsoft.com/office/powerpoint/2010/main" val="1973785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Maslow = 5 levels. Alderfer = 3. Herzberg = 2.</a:t>
            </a:r>
          </a:p>
          <a:p>
            <a:r>
              <a:rPr lang="en-GB" dirty="0"/>
              <a:t>Initially proposed as a hierarchy, i.e. that one a lower need is satisfied a higher one will be activated.</a:t>
            </a:r>
          </a:p>
          <a:p>
            <a:r>
              <a:rPr lang="en-GB" dirty="0"/>
              <a:t>Evidence suggests that this is not the case, but does indicate that a hierarchy does exist, in that needs become successively higher capacity, </a:t>
            </a:r>
            <a:r>
              <a:rPr lang="en-GB" dirty="0" err="1"/>
              <a:t>ie</a:t>
            </a:r>
            <a:r>
              <a:rPr lang="en-GB" dirty="0"/>
              <a:t> they become more difficult to satisfy and diminish less with “feeding”. In this sense, maybe the pyramid should be inverted.</a:t>
            </a:r>
          </a:p>
        </p:txBody>
      </p:sp>
      <p:sp>
        <p:nvSpPr>
          <p:cNvPr id="4" name="Slide Number Placeholder 3"/>
          <p:cNvSpPr>
            <a:spLocks noGrp="1"/>
          </p:cNvSpPr>
          <p:nvPr>
            <p:ph type="sldNum" sz="quarter" idx="10"/>
          </p:nvPr>
        </p:nvSpPr>
        <p:spPr/>
        <p:txBody>
          <a:bodyPr/>
          <a:lstStyle/>
          <a:p>
            <a:fld id="{1EF87553-A13C-4BE8-BD58-A7EB7CB2CAC9}" type="slidenum">
              <a:rPr lang="en-GB" smtClean="0"/>
              <a:t>14</a:t>
            </a:fld>
            <a:endParaRPr lang="en-GB"/>
          </a:p>
        </p:txBody>
      </p:sp>
    </p:spTree>
    <p:extLst>
      <p:ext uri="{BB962C8B-B14F-4D97-AF65-F5344CB8AC3E}">
        <p14:creationId xmlns:p14="http://schemas.microsoft.com/office/powerpoint/2010/main" val="4072511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Changes to the original five-stage model are highlighted and include a seven-stage model and an eight-stage model; both developed during the 1960's and 1970s.</a:t>
            </a:r>
          </a:p>
          <a:p>
            <a:r>
              <a:rPr lang="en-GB" dirty="0">
                <a:effectLst/>
              </a:rPr>
              <a:t>1. </a:t>
            </a:r>
            <a:r>
              <a:rPr lang="en-GB" i="1" dirty="0">
                <a:effectLst/>
              </a:rPr>
              <a:t>Biological and physiological needs</a:t>
            </a:r>
            <a:r>
              <a:rPr lang="en-GB" dirty="0">
                <a:effectLst/>
              </a:rPr>
              <a:t> - air, food, drink, shelter, warmth, sex, sleep, etc.</a:t>
            </a:r>
            <a:br>
              <a:rPr lang="en-GB" dirty="0">
                <a:effectLst/>
              </a:rPr>
            </a:br>
            <a:endParaRPr lang="en-GB" dirty="0">
              <a:effectLst/>
            </a:endParaRPr>
          </a:p>
          <a:p>
            <a:r>
              <a:rPr lang="en-GB" dirty="0">
                <a:effectLst/>
              </a:rPr>
              <a:t>2. </a:t>
            </a:r>
            <a:r>
              <a:rPr lang="en-GB" i="1" dirty="0">
                <a:effectLst/>
              </a:rPr>
              <a:t>Safety needs</a:t>
            </a:r>
            <a:r>
              <a:rPr lang="en-GB" dirty="0">
                <a:effectLst/>
              </a:rPr>
              <a:t> - protection from elements, security, order, law, stability, etc.</a:t>
            </a:r>
            <a:br>
              <a:rPr lang="en-GB" dirty="0">
                <a:effectLst/>
              </a:rPr>
            </a:br>
            <a:endParaRPr lang="en-GB" dirty="0">
              <a:effectLst/>
            </a:endParaRPr>
          </a:p>
          <a:p>
            <a:r>
              <a:rPr lang="en-GB" dirty="0">
                <a:effectLst/>
              </a:rPr>
              <a:t>3. </a:t>
            </a:r>
            <a:r>
              <a:rPr lang="en-GB" i="1" dirty="0">
                <a:effectLst/>
              </a:rPr>
              <a:t>Love and belongingness needs</a:t>
            </a:r>
            <a:r>
              <a:rPr lang="en-GB" dirty="0">
                <a:effectLst/>
              </a:rPr>
              <a:t> - friendship, intimacy, trust, and acceptance, receiving and giving affection and love. Affiliating, being part of a group (family, friends, work).</a:t>
            </a:r>
            <a:br>
              <a:rPr lang="en-GB" dirty="0">
                <a:effectLst/>
              </a:rPr>
            </a:br>
            <a:endParaRPr lang="en-GB" dirty="0">
              <a:effectLst/>
            </a:endParaRPr>
          </a:p>
          <a:p>
            <a:r>
              <a:rPr lang="en-GB" dirty="0">
                <a:effectLst/>
              </a:rPr>
              <a:t>4. </a:t>
            </a:r>
            <a:r>
              <a:rPr lang="en-GB" i="1" dirty="0">
                <a:effectLst/>
              </a:rPr>
              <a:t>Esteem needs</a:t>
            </a:r>
            <a:r>
              <a:rPr lang="en-GB" dirty="0">
                <a:effectLst/>
              </a:rPr>
              <a:t> - which Maslow classified into two categories: (</a:t>
            </a:r>
            <a:r>
              <a:rPr lang="en-GB" dirty="0" err="1">
                <a:effectLst/>
              </a:rPr>
              <a:t>i</a:t>
            </a:r>
            <a:r>
              <a:rPr lang="en-GB" dirty="0">
                <a:effectLst/>
              </a:rPr>
              <a:t>) esteem for oneself (dignity, achievement, mastery, independence) and (ii) the desire for reputation or respect from others (e.g., status, prestige).</a:t>
            </a:r>
            <a:br>
              <a:rPr lang="en-GB" dirty="0">
                <a:effectLst/>
              </a:rPr>
            </a:br>
            <a:endParaRPr lang="en-GB" dirty="0">
              <a:effectLst/>
            </a:endParaRPr>
          </a:p>
          <a:p>
            <a:r>
              <a:rPr lang="en-GB" dirty="0">
                <a:effectLst/>
              </a:rPr>
              <a:t>5. </a:t>
            </a:r>
            <a:r>
              <a:rPr lang="en-GB" i="1" dirty="0">
                <a:effectLst/>
              </a:rPr>
              <a:t>Cognitive needs</a:t>
            </a:r>
            <a:r>
              <a:rPr lang="en-GB" dirty="0">
                <a:effectLst/>
              </a:rPr>
              <a:t> - knowledge and understanding, curiosity, exploration, need for meaning and predictability.</a:t>
            </a:r>
          </a:p>
          <a:p>
            <a:r>
              <a:rPr lang="en-GB" i="1" dirty="0">
                <a:effectLst/>
              </a:rPr>
              <a:t>6. Aesthetic needs</a:t>
            </a:r>
            <a:r>
              <a:rPr lang="en-GB" dirty="0">
                <a:effectLst/>
              </a:rPr>
              <a:t> - appreciation and search for beauty, balance, form, etc.</a:t>
            </a:r>
            <a:br>
              <a:rPr lang="en-GB" dirty="0">
                <a:effectLst/>
              </a:rPr>
            </a:br>
            <a:endParaRPr lang="en-GB" dirty="0">
              <a:effectLst/>
            </a:endParaRPr>
          </a:p>
          <a:p>
            <a:r>
              <a:rPr lang="en-GB" dirty="0">
                <a:effectLst/>
              </a:rPr>
              <a:t>7. </a:t>
            </a:r>
            <a:r>
              <a:rPr lang="en-GB" i="1" dirty="0">
                <a:effectLst/>
              </a:rPr>
              <a:t>Self-actualization needs</a:t>
            </a:r>
            <a:r>
              <a:rPr lang="en-GB" dirty="0">
                <a:effectLst/>
              </a:rPr>
              <a:t> - realizing personal potential, </a:t>
            </a:r>
            <a:r>
              <a:rPr lang="en-GB" dirty="0" err="1">
                <a:effectLst/>
              </a:rPr>
              <a:t>self-fulfillment</a:t>
            </a:r>
            <a:r>
              <a:rPr lang="en-GB" dirty="0">
                <a:effectLst/>
              </a:rPr>
              <a:t>, seeking personal growth and peak experiences.</a:t>
            </a:r>
            <a:br>
              <a:rPr lang="en-GB" dirty="0">
                <a:effectLst/>
              </a:rPr>
            </a:br>
            <a:endParaRPr lang="en-GB" dirty="0">
              <a:effectLst/>
            </a:endParaRPr>
          </a:p>
          <a:p>
            <a:r>
              <a:rPr lang="en-GB" dirty="0">
                <a:effectLst/>
              </a:rPr>
              <a:t>8. </a:t>
            </a:r>
            <a:r>
              <a:rPr lang="en-GB" i="1" dirty="0">
                <a:effectLst/>
              </a:rPr>
              <a:t>Transcendence needs</a:t>
            </a:r>
            <a:r>
              <a:rPr lang="en-GB" dirty="0">
                <a:effectLst/>
              </a:rPr>
              <a:t> - A person is motivated by values which transcend beyond the personal self (e.g., mystical experiences and certain experiences with nature, aesthetic experiences, sexual experiences, service to others, the pursuit of science, religious faith, etc.).</a:t>
            </a:r>
          </a:p>
          <a:p>
            <a:endParaRPr lang="en-GB" dirty="0"/>
          </a:p>
        </p:txBody>
      </p:sp>
      <p:sp>
        <p:nvSpPr>
          <p:cNvPr id="4" name="Slide Number Placeholder 3"/>
          <p:cNvSpPr>
            <a:spLocks noGrp="1"/>
          </p:cNvSpPr>
          <p:nvPr>
            <p:ph type="sldNum" sz="quarter" idx="10"/>
          </p:nvPr>
        </p:nvSpPr>
        <p:spPr/>
        <p:txBody>
          <a:bodyPr/>
          <a:lstStyle/>
          <a:p>
            <a:fld id="{0FA51642-5812-4B97-9C9A-F6E8B7A84FEC}" type="slidenum">
              <a:rPr lang="en-GB" smtClean="0"/>
              <a:t>15</a:t>
            </a:fld>
            <a:endParaRPr lang="en-GB"/>
          </a:p>
        </p:txBody>
      </p:sp>
    </p:spTree>
    <p:extLst>
      <p:ext uri="{BB962C8B-B14F-4D97-AF65-F5344CB8AC3E}">
        <p14:creationId xmlns:p14="http://schemas.microsoft.com/office/powerpoint/2010/main" val="833462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Does Maslow cover all of our needs? Whiteboard </a:t>
            </a:r>
          </a:p>
          <a:p>
            <a:endParaRPr lang="en-GB" dirty="0"/>
          </a:p>
          <a:p>
            <a:r>
              <a:rPr lang="en-GB" dirty="0"/>
              <a:t>What about self sacrifice?</a:t>
            </a:r>
          </a:p>
          <a:p>
            <a:r>
              <a:rPr lang="en-GB" dirty="0"/>
              <a:t>What about see destructive behaviour?</a:t>
            </a:r>
          </a:p>
          <a:p>
            <a:endParaRPr lang="en-GB" dirty="0"/>
          </a:p>
          <a:p>
            <a:r>
              <a:rPr lang="en-GB" dirty="0"/>
              <a:t>Also there I criticism </a:t>
            </a:r>
          </a:p>
          <a:p>
            <a:r>
              <a:rPr lang="en-GB" sz="1200" b="0" i="0" kern="1200" dirty="0">
                <a:solidFill>
                  <a:schemeClr val="tx1"/>
                </a:solidFill>
                <a:effectLst/>
                <a:latin typeface="+mn-lt"/>
                <a:ea typeface="+mn-ea"/>
                <a:cs typeface="+mn-cs"/>
              </a:rPr>
              <a:t>The most significant limitation of Maslow's theory concerns his methodology. Maslow formulated the characteristics of self-actualized individuals from undertaking a qualitative method called biographical analysis.</a:t>
            </a:r>
          </a:p>
          <a:p>
            <a:r>
              <a:rPr lang="en-GB" sz="1200" b="0" i="0" kern="1200" dirty="0">
                <a:solidFill>
                  <a:schemeClr val="tx1"/>
                </a:solidFill>
                <a:effectLst/>
                <a:latin typeface="+mn-lt"/>
                <a:ea typeface="+mn-ea"/>
                <a:cs typeface="+mn-cs"/>
              </a:rPr>
              <a:t>He looked at the biographies and writings of 18 people he identified as being self-actualized. From these sources, he developed a list of qualities that seemed characteristic of this specific group of people, as opposed to humanity in general.</a:t>
            </a:r>
          </a:p>
          <a:p>
            <a:r>
              <a:rPr lang="en-GB" sz="1200" b="0" i="0" kern="1200" dirty="0">
                <a:solidFill>
                  <a:schemeClr val="tx1"/>
                </a:solidFill>
                <a:effectLst/>
                <a:latin typeface="+mn-lt"/>
                <a:ea typeface="+mn-ea"/>
                <a:cs typeface="+mn-cs"/>
              </a:rPr>
              <a:t>First, it could be argued that biographical analysis as a method is extremely subjective as it is based entirely on the opinion of the researcher.</a:t>
            </a:r>
          </a:p>
          <a:p>
            <a:r>
              <a:rPr lang="en-GB" sz="1200" b="0" i="0" kern="1200" dirty="0">
                <a:solidFill>
                  <a:schemeClr val="tx1"/>
                </a:solidFill>
                <a:effectLst/>
                <a:latin typeface="+mn-lt"/>
                <a:ea typeface="+mn-ea"/>
                <a:cs typeface="+mn-cs"/>
              </a:rPr>
              <a:t>Furthermore, Maslow's biographical analysis focused on a biased sample of self-actualized individuals, prominently limited to highly educated white males (such as Thomas Jefferson, Abraham Lincoln, Albert Einstein, William James, Aldous Huxley, Beethoven).</a:t>
            </a:r>
          </a:p>
          <a:p>
            <a:r>
              <a:rPr lang="en-GB" sz="1200" b="0" i="0" kern="1200" dirty="0">
                <a:solidFill>
                  <a:schemeClr val="tx1"/>
                </a:solidFill>
                <a:effectLst/>
                <a:latin typeface="+mn-lt"/>
                <a:ea typeface="+mn-ea"/>
                <a:cs typeface="+mn-cs"/>
              </a:rPr>
              <a:t>Although Maslow (1970) did study self-actualized females, such as Eleanor Roosevelt and Mother Teresa, they comprised a small proportion of his sample.</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This makes it difficult to generalize his theory to females,</a:t>
            </a:r>
            <a:r>
              <a:rPr lang="en-GB" sz="1200" b="0" i="0" kern="1200" baseline="0" dirty="0">
                <a:solidFill>
                  <a:schemeClr val="tx1"/>
                </a:solidFill>
                <a:effectLst/>
                <a:latin typeface="+mn-lt"/>
                <a:ea typeface="+mn-ea"/>
                <a:cs typeface="+mn-cs"/>
              </a:rPr>
              <a:t> to people of different races etc. </a:t>
            </a:r>
          </a:p>
          <a:p>
            <a:r>
              <a:rPr lang="en-GB" sz="1200" b="0" i="0" kern="1200" dirty="0">
                <a:solidFill>
                  <a:schemeClr val="tx1"/>
                </a:solidFill>
                <a:effectLst/>
                <a:latin typeface="+mn-lt"/>
                <a:ea typeface="+mn-ea"/>
                <a:cs typeface="+mn-cs"/>
              </a:rPr>
              <a:t>Another criticism concerns Maslow's assumption that the lower needs must be satisfied before a person can achieve their potential and self-actualize. This is not always the case, and therefore Maslow's hierarchy of needs in some aspects has been falsified.</a:t>
            </a:r>
          </a:p>
          <a:p>
            <a:r>
              <a:rPr lang="en-GB" sz="1200" b="0" i="0" kern="1200" dirty="0">
                <a:solidFill>
                  <a:schemeClr val="tx1"/>
                </a:solidFill>
                <a:effectLst/>
                <a:latin typeface="+mn-lt"/>
                <a:ea typeface="+mn-ea"/>
                <a:cs typeface="+mn-cs"/>
              </a:rPr>
              <a:t>Through examining cultures in which large numbers of people live in poverty (such as India), it is clear that people are still capable of higher order needs such as love and belongingness. However, this should not occur, as according to Maslow, people who have difficulty achieving very basic physiological needs (such as food, shelter, etc.) are not capable of meeting higher growth needs.</a:t>
            </a:r>
          </a:p>
          <a:p>
            <a:r>
              <a:rPr lang="en-GB" sz="1200" b="0" i="0" kern="1200" dirty="0">
                <a:solidFill>
                  <a:schemeClr val="tx1"/>
                </a:solidFill>
                <a:effectLst/>
                <a:latin typeface="+mn-lt"/>
                <a:ea typeface="+mn-ea"/>
                <a:cs typeface="+mn-cs"/>
              </a:rPr>
              <a:t>Also, many creative people, such as authors and artists (e.g., Rembrandt and Van Gogh) lived in poverty throughout their lifetime, yet it could be argued that they achieved self-actualization.</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Psychologists now conceptualize motivation as a pluralistic behaviour, whereby needs can operate on many levels simultaneously. A person may be motivated by higher growth needs at the same time as lower level deficiency needs.</a:t>
            </a:r>
          </a:p>
          <a:p>
            <a:r>
              <a:rPr lang="en-GB" sz="1200" b="0" i="0" kern="1200" dirty="0">
                <a:solidFill>
                  <a:schemeClr val="tx1"/>
                </a:solidFill>
                <a:effectLst/>
                <a:latin typeface="+mn-lt"/>
                <a:ea typeface="+mn-ea"/>
                <a:cs typeface="+mn-cs"/>
              </a:rPr>
              <a:t>Universal human needs appear to exist regardless of cultural differences. However, the ordering of the needs within the hierarchy was not correct.</a:t>
            </a:r>
          </a:p>
          <a:p>
            <a:r>
              <a:rPr lang="en-GB" dirty="0">
                <a:effectLst/>
              </a:rPr>
              <a:t>"Although the most basic needs might get the most attention when you don't have them," you don't need to </a:t>
            </a:r>
            <a:r>
              <a:rPr lang="en-GB" dirty="0" err="1">
                <a:effectLst/>
              </a:rPr>
              <a:t>fulfill</a:t>
            </a:r>
            <a:r>
              <a:rPr lang="en-GB" dirty="0">
                <a:effectLst/>
              </a:rPr>
              <a:t> them in order to get benefits.</a:t>
            </a:r>
            <a:r>
              <a:rPr lang="en-GB" baseline="0" dirty="0">
                <a:effectLst/>
              </a:rPr>
              <a:t> E</a:t>
            </a:r>
            <a:r>
              <a:rPr lang="en-GB" dirty="0">
                <a:effectLst/>
              </a:rPr>
              <a:t>ven when we are hungry, for instance, we can be happy with our friends. "They're like vitamins," </a:t>
            </a:r>
            <a:r>
              <a:rPr lang="en-GB" dirty="0" err="1">
                <a:effectLst/>
              </a:rPr>
              <a:t>Diener</a:t>
            </a:r>
            <a:r>
              <a:rPr lang="en-GB" dirty="0">
                <a:effectLst/>
              </a:rPr>
              <a:t> says about how the needs work independently. "We need them all."</a:t>
            </a:r>
          </a:p>
          <a:p>
            <a:endParaRPr lang="en-GB" dirty="0"/>
          </a:p>
          <a:p>
            <a:endParaRPr lang="en-GB" dirty="0"/>
          </a:p>
        </p:txBody>
      </p:sp>
      <p:sp>
        <p:nvSpPr>
          <p:cNvPr id="4" name="Slide Number Placeholder 3"/>
          <p:cNvSpPr>
            <a:spLocks noGrp="1"/>
          </p:cNvSpPr>
          <p:nvPr>
            <p:ph type="sldNum" sz="quarter" idx="5"/>
          </p:nvPr>
        </p:nvSpPr>
        <p:spPr/>
        <p:txBody>
          <a:bodyPr/>
          <a:lstStyle/>
          <a:p>
            <a:fld id="{0FA51642-5812-4B97-9C9A-F6E8B7A84FEC}" type="slidenum">
              <a:rPr lang="en-GB" smtClean="0"/>
              <a:t>16</a:t>
            </a:fld>
            <a:endParaRPr lang="en-GB"/>
          </a:p>
        </p:txBody>
      </p:sp>
    </p:spTree>
    <p:extLst>
      <p:ext uri="{BB962C8B-B14F-4D97-AF65-F5344CB8AC3E}">
        <p14:creationId xmlns:p14="http://schemas.microsoft.com/office/powerpoint/2010/main" val="2274718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Eric Berne, in the 1950, developed a therapy based on human relationships and interactions.</a:t>
            </a:r>
          </a:p>
          <a:p>
            <a:endParaRPr lang="en-GB" dirty="0"/>
          </a:p>
          <a:p>
            <a:r>
              <a:rPr lang="en-GB" dirty="0"/>
              <a:t>Forms of transaction (time structuring):</a:t>
            </a:r>
          </a:p>
          <a:p>
            <a:pPr marL="171450" indent="-171450">
              <a:buFont typeface="Arial" panose="020B0604020202020204" pitchFamily="34" charset="0"/>
              <a:buChar char="•"/>
            </a:pPr>
            <a:r>
              <a:rPr lang="en-GB" dirty="0"/>
              <a:t>Rituals: low value, routine and pre-defined interactions such as common greetings etc</a:t>
            </a:r>
          </a:p>
          <a:p>
            <a:pPr marL="171450" indent="-171450">
              <a:buFont typeface="Arial" panose="020B0604020202020204" pitchFamily="34" charset="0"/>
              <a:buChar char="•"/>
            </a:pPr>
            <a:r>
              <a:rPr lang="en-GB" dirty="0"/>
              <a:t>Pastimes: moderate value, low effort, generally pre-defined interactions such as chatting about common subjects</a:t>
            </a:r>
          </a:p>
          <a:p>
            <a:pPr marL="171450" indent="-171450">
              <a:buFont typeface="Arial" panose="020B0604020202020204" pitchFamily="34" charset="0"/>
              <a:buChar char="•"/>
            </a:pPr>
            <a:r>
              <a:rPr lang="en-GB" dirty="0"/>
              <a:t>Activities (or work): moderate value, planning or doing stuff</a:t>
            </a:r>
          </a:p>
          <a:p>
            <a:pPr marL="171450" indent="-171450">
              <a:buFont typeface="Arial" panose="020B0604020202020204" pitchFamily="34" charset="0"/>
              <a:buChar char="•"/>
            </a:pPr>
            <a:r>
              <a:rPr lang="en-GB" dirty="0"/>
              <a:t>Intimacy: High value, honest conversation, sharing feelings, possibly conflict</a:t>
            </a:r>
          </a:p>
          <a:p>
            <a:pPr marL="171450" indent="-171450">
              <a:buFont typeface="Arial" panose="020B0604020202020204" pitchFamily="34" charset="0"/>
              <a:buChar char="•"/>
            </a:pPr>
            <a:r>
              <a:rPr lang="en-GB" dirty="0"/>
              <a:t>Games: variable value, defined by one or both parties concealing their “payoff” which is generally negative, predictable and confirms their life view “script”</a:t>
            </a:r>
          </a:p>
          <a:p>
            <a:pPr marL="0" indent="0">
              <a:buFont typeface="Arial" panose="020B0604020202020204" pitchFamily="34" charset="0"/>
              <a:buNone/>
            </a:pPr>
            <a:endParaRPr lang="en-GB"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17</a:t>
            </a:fld>
            <a:endParaRPr lang="en-GB"/>
          </a:p>
        </p:txBody>
      </p:sp>
    </p:spTree>
    <p:extLst>
      <p:ext uri="{BB962C8B-B14F-4D97-AF65-F5344CB8AC3E}">
        <p14:creationId xmlns:p14="http://schemas.microsoft.com/office/powerpoint/2010/main" val="2997659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Yes but:</a:t>
            </a:r>
          </a:p>
          <a:p>
            <a:pPr marL="171450" indent="-171450">
              <a:buFont typeface="Arial" panose="020B0604020202020204" pitchFamily="34" charset="0"/>
              <a:buChar char="•"/>
            </a:pPr>
            <a:r>
              <a:rPr lang="en-GB" dirty="0"/>
              <a:t>A presents a problem</a:t>
            </a:r>
          </a:p>
          <a:p>
            <a:pPr marL="171450" indent="-171450">
              <a:buFont typeface="Arial" panose="020B0604020202020204" pitchFamily="34" charset="0"/>
              <a:buChar char="•"/>
            </a:pPr>
            <a:r>
              <a:rPr lang="en-GB" dirty="0"/>
              <a:t>B gives advice</a:t>
            </a:r>
          </a:p>
          <a:p>
            <a:pPr marL="171450" indent="-171450">
              <a:buFont typeface="Arial" panose="020B0604020202020204" pitchFamily="34" charset="0"/>
              <a:buChar char="•"/>
            </a:pPr>
            <a:r>
              <a:rPr lang="en-GB" dirty="0"/>
              <a:t>A comes up with reasons why the advice won’t work</a:t>
            </a:r>
          </a:p>
          <a:p>
            <a:pPr marL="171450" indent="-171450">
              <a:buFont typeface="Arial" panose="020B0604020202020204" pitchFamily="34" charset="0"/>
              <a:buChar char="•"/>
            </a:pPr>
            <a:r>
              <a:rPr lang="en-GB" dirty="0"/>
              <a:t>The cycle continues ad nauseam</a:t>
            </a:r>
          </a:p>
          <a:p>
            <a:pPr marL="171450" indent="-171450">
              <a:buFont typeface="Arial" panose="020B0604020202020204" pitchFamily="34" charset="0"/>
              <a:buChar char="•"/>
            </a:pPr>
            <a:r>
              <a:rPr lang="en-GB" dirty="0"/>
              <a:t>A feels vindicated that they cannot improve their lot</a:t>
            </a:r>
          </a:p>
          <a:p>
            <a:pPr marL="171450" indent="-171450">
              <a:buFont typeface="Arial" panose="020B0604020202020204" pitchFamily="34" charset="0"/>
              <a:buChar char="•"/>
            </a:pPr>
            <a:r>
              <a:rPr lang="en-GB" dirty="0"/>
              <a:t>B feels superior</a:t>
            </a:r>
          </a:p>
          <a:p>
            <a:pPr marL="0" indent="0">
              <a:buFont typeface="Arial" panose="020B0604020202020204" pitchFamily="34" charset="0"/>
              <a:buNone/>
            </a:pPr>
            <a:endParaRPr lang="en-GB" dirty="0"/>
          </a:p>
          <a:p>
            <a:r>
              <a:rPr lang="en-GB" dirty="0"/>
              <a:t>Kick me:</a:t>
            </a:r>
          </a:p>
          <a:p>
            <a:pPr marL="171450" indent="-171450">
              <a:buFont typeface="Arial" panose="020B0604020202020204" pitchFamily="34" charset="0"/>
              <a:buChar char="•"/>
            </a:pPr>
            <a:r>
              <a:rPr lang="en-GB" dirty="0"/>
              <a:t>A provokes a negative reaction</a:t>
            </a:r>
          </a:p>
          <a:p>
            <a:pPr marL="171450" indent="-171450">
              <a:buFont typeface="Arial" panose="020B0604020202020204" pitchFamily="34" charset="0"/>
              <a:buChar char="•"/>
            </a:pPr>
            <a:r>
              <a:rPr lang="en-GB" dirty="0"/>
              <a:t>B reacts</a:t>
            </a:r>
          </a:p>
          <a:p>
            <a:pPr marL="171450" indent="-171450">
              <a:buFont typeface="Arial" panose="020B0604020202020204" pitchFamily="34" charset="0"/>
              <a:buChar char="•"/>
            </a:pPr>
            <a:r>
              <a:rPr lang="en-GB" dirty="0"/>
              <a:t>A says “why does this always happen to me” or equivalent, i.e. it is outside his control</a:t>
            </a:r>
          </a:p>
          <a:p>
            <a:pPr marL="171450" indent="-171450">
              <a:buFont typeface="Arial" panose="020B0604020202020204" pitchFamily="34" charset="0"/>
              <a:buChar char="•"/>
            </a:pPr>
            <a:r>
              <a:rPr lang="en-GB" dirty="0"/>
              <a:t>A confirms that something is wrong with him, but it is not his fault</a:t>
            </a:r>
          </a:p>
          <a:p>
            <a:pPr marL="171450" indent="-171450">
              <a:buFont typeface="Arial" panose="020B0604020202020204" pitchFamily="34" charset="0"/>
              <a:buChar char="•"/>
            </a:pPr>
            <a:r>
              <a:rPr lang="en-GB" dirty="0"/>
              <a:t>B feels superior</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Now I’ve got you</a:t>
            </a:r>
          </a:p>
          <a:p>
            <a:pPr marL="171450" indent="-171450">
              <a:buFont typeface="Arial" panose="020B0604020202020204" pitchFamily="34" charset="0"/>
              <a:buChar char="•"/>
            </a:pPr>
            <a:r>
              <a:rPr lang="en-GB" dirty="0"/>
              <a:t>A watches and waits</a:t>
            </a:r>
          </a:p>
          <a:p>
            <a:pPr marL="171450" indent="-171450">
              <a:buFont typeface="Arial" panose="020B0604020202020204" pitchFamily="34" charset="0"/>
              <a:buChar char="•"/>
            </a:pPr>
            <a:r>
              <a:rPr lang="en-GB" dirty="0"/>
              <a:t>B does something wrong</a:t>
            </a:r>
          </a:p>
          <a:p>
            <a:pPr marL="171450" indent="-171450">
              <a:buFont typeface="Arial" panose="020B0604020202020204" pitchFamily="34" charset="0"/>
              <a:buChar char="•"/>
            </a:pPr>
            <a:r>
              <a:rPr lang="en-GB" dirty="0"/>
              <a:t>A overreacts</a:t>
            </a:r>
          </a:p>
          <a:p>
            <a:pPr marL="171450" indent="-171450">
              <a:buFont typeface="Arial" panose="020B0604020202020204" pitchFamily="34" charset="0"/>
              <a:buChar char="•"/>
            </a:pPr>
            <a:r>
              <a:rPr lang="en-GB" dirty="0"/>
              <a:t>A feels superior, negative life view is confirmed</a:t>
            </a:r>
          </a:p>
          <a:p>
            <a:pPr marL="171450" indent="-171450">
              <a:buFont typeface="Arial" panose="020B0604020202020204" pitchFamily="34" charset="0"/>
              <a:buChar char="•"/>
            </a:pPr>
            <a:r>
              <a:rPr lang="en-GB" dirty="0"/>
              <a:t>B feels bad</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18</a:t>
            </a:fld>
            <a:endParaRPr lang="en-GB"/>
          </a:p>
        </p:txBody>
      </p:sp>
    </p:spTree>
    <p:extLst>
      <p:ext uri="{BB962C8B-B14F-4D97-AF65-F5344CB8AC3E}">
        <p14:creationId xmlns:p14="http://schemas.microsoft.com/office/powerpoint/2010/main" val="19896683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McClelland, 20 years after Maslow.</a:t>
            </a:r>
          </a:p>
          <a:p>
            <a:r>
              <a:rPr lang="en-GB" dirty="0"/>
              <a:t>One or more will be dominant in any individual. This is closely related to personality, as discussed two weeks ago.</a:t>
            </a:r>
          </a:p>
          <a:p>
            <a:r>
              <a:rPr lang="en-GB" dirty="0"/>
              <a:t>People with a strong power need will tend to rise in organisations as they are competitive and promotion is the most direct way to meeting this need.</a:t>
            </a:r>
          </a:p>
          <a:p>
            <a:r>
              <a:rPr lang="en-GB" dirty="0"/>
              <a:t>Achievers will do well in many roles, but satisfaction with a job well done will not necessarily get them into senior positions, plus the need to successfully complete a task can make them more selective and risk averse.</a:t>
            </a:r>
          </a:p>
          <a:p>
            <a:r>
              <a:rPr lang="en-GB" dirty="0"/>
              <a:t>High affiliation need individuals value relationships. As a result they are much less likely to be career focussed, though they tend to be happier.</a:t>
            </a:r>
          </a:p>
        </p:txBody>
      </p:sp>
      <p:sp>
        <p:nvSpPr>
          <p:cNvPr id="4" name="Slide Number Placeholder 3"/>
          <p:cNvSpPr>
            <a:spLocks noGrp="1"/>
          </p:cNvSpPr>
          <p:nvPr>
            <p:ph type="sldNum" sz="quarter" idx="10"/>
          </p:nvPr>
        </p:nvSpPr>
        <p:spPr/>
        <p:txBody>
          <a:bodyPr/>
          <a:lstStyle/>
          <a:p>
            <a:fld id="{1EF87553-A13C-4BE8-BD58-A7EB7CB2CAC9}" type="slidenum">
              <a:rPr lang="en-GB" smtClean="0"/>
              <a:t>19</a:t>
            </a:fld>
            <a:endParaRPr lang="en-GB"/>
          </a:p>
        </p:txBody>
      </p:sp>
    </p:spTree>
    <p:extLst>
      <p:ext uri="{BB962C8B-B14F-4D97-AF65-F5344CB8AC3E}">
        <p14:creationId xmlns:p14="http://schemas.microsoft.com/office/powerpoint/2010/main" val="31403775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FA51642-5812-4B97-9C9A-F6E8B7A84FEC}" type="slidenum">
              <a:rPr lang="en-GB" smtClean="0"/>
              <a:t>20</a:t>
            </a:fld>
            <a:endParaRPr lang="en-GB"/>
          </a:p>
        </p:txBody>
      </p:sp>
    </p:spTree>
    <p:extLst>
      <p:ext uri="{BB962C8B-B14F-4D97-AF65-F5344CB8AC3E}">
        <p14:creationId xmlns:p14="http://schemas.microsoft.com/office/powerpoint/2010/main" val="33856864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volunteer is player A, the other is B.</a:t>
            </a:r>
          </a:p>
          <a:p>
            <a:endParaRPr lang="en-GB" dirty="0"/>
          </a:p>
          <a:p>
            <a:r>
              <a:rPr lang="en-GB" dirty="0"/>
              <a:t>Ask them to play.</a:t>
            </a:r>
          </a:p>
          <a:p>
            <a:endParaRPr lang="en-GB" dirty="0"/>
          </a:p>
          <a:p>
            <a:r>
              <a:rPr lang="en-GB" dirty="0"/>
              <a:t>If offers 50%, see if it is accepted. Then ask if anyone would have offered less – how much would they offer?</a:t>
            </a:r>
          </a:p>
          <a:p>
            <a:endParaRPr lang="en-GB" dirty="0"/>
          </a:p>
          <a:p>
            <a:r>
              <a:rPr lang="en-GB" dirty="0"/>
              <a:t>Ask the class if they would have accepted that offer. Why would they? Why would they not?</a:t>
            </a:r>
          </a:p>
        </p:txBody>
      </p:sp>
      <p:sp>
        <p:nvSpPr>
          <p:cNvPr id="4" name="Slide Number Placeholder 3"/>
          <p:cNvSpPr>
            <a:spLocks noGrp="1"/>
          </p:cNvSpPr>
          <p:nvPr>
            <p:ph type="sldNum" sz="quarter" idx="10"/>
          </p:nvPr>
        </p:nvSpPr>
        <p:spPr/>
        <p:txBody>
          <a:bodyPr/>
          <a:lstStyle/>
          <a:p>
            <a:fld id="{1EF87553-A13C-4BE8-BD58-A7EB7CB2CAC9}" type="slidenum">
              <a:rPr lang="en-GB" smtClean="0"/>
              <a:t>21</a:t>
            </a:fld>
            <a:endParaRPr lang="en-GB"/>
          </a:p>
        </p:txBody>
      </p:sp>
    </p:spTree>
    <p:extLst>
      <p:ext uri="{BB962C8B-B14F-4D97-AF65-F5344CB8AC3E}">
        <p14:creationId xmlns:p14="http://schemas.microsoft.com/office/powerpoint/2010/main" val="3447313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1:37 Video Monkey fairness</a:t>
            </a:r>
          </a:p>
          <a:p>
            <a:r>
              <a:rPr lang="en-GB" dirty="0"/>
              <a:t>Fairness is a strong motivator. How does this fit in with the needs models?</a:t>
            </a:r>
          </a:p>
          <a:p>
            <a:endParaRPr lang="en-GB" dirty="0"/>
          </a:p>
        </p:txBody>
      </p:sp>
      <p:sp>
        <p:nvSpPr>
          <p:cNvPr id="4" name="Slide Number Placeholder 3"/>
          <p:cNvSpPr>
            <a:spLocks noGrp="1"/>
          </p:cNvSpPr>
          <p:nvPr>
            <p:ph type="sldNum" sz="quarter" idx="10"/>
          </p:nvPr>
        </p:nvSpPr>
        <p:spPr/>
        <p:txBody>
          <a:bodyPr/>
          <a:lstStyle/>
          <a:p>
            <a:fld id="{1EF87553-A13C-4BE8-BD58-A7EB7CB2CAC9}" type="slidenum">
              <a:rPr lang="en-GB" smtClean="0"/>
              <a:t>22</a:t>
            </a:fld>
            <a:endParaRPr lang="en-GB"/>
          </a:p>
        </p:txBody>
      </p:sp>
    </p:spTree>
    <p:extLst>
      <p:ext uri="{BB962C8B-B14F-4D97-AF65-F5344CB8AC3E}">
        <p14:creationId xmlns:p14="http://schemas.microsoft.com/office/powerpoint/2010/main" val="1747121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time, digress into prospect theory </a:t>
            </a:r>
          </a:p>
        </p:txBody>
      </p:sp>
      <p:sp>
        <p:nvSpPr>
          <p:cNvPr id="4" name="Slide Number Placeholder 3"/>
          <p:cNvSpPr>
            <a:spLocks noGrp="1"/>
          </p:cNvSpPr>
          <p:nvPr>
            <p:ph type="sldNum" sz="quarter" idx="10"/>
          </p:nvPr>
        </p:nvSpPr>
        <p:spPr/>
        <p:txBody>
          <a:bodyPr/>
          <a:lstStyle/>
          <a:p>
            <a:fld id="{1EF87553-A13C-4BE8-BD58-A7EB7CB2CAC9}" type="slidenum">
              <a:rPr lang="en-GB" smtClean="0"/>
              <a:t>23</a:t>
            </a:fld>
            <a:endParaRPr lang="en-GB"/>
          </a:p>
        </p:txBody>
      </p:sp>
    </p:spTree>
    <p:extLst>
      <p:ext uri="{BB962C8B-B14F-4D97-AF65-F5344CB8AC3E}">
        <p14:creationId xmlns:p14="http://schemas.microsoft.com/office/powerpoint/2010/main" val="23702892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1:57 Video – Marx and alienation</a:t>
            </a:r>
          </a:p>
          <a:p>
            <a:endParaRPr lang="en-GB" dirty="0"/>
          </a:p>
          <a:p>
            <a:r>
              <a:rPr lang="en-GB" dirty="0"/>
              <a:t>What about when needs are not met?</a:t>
            </a:r>
          </a:p>
          <a:p>
            <a:r>
              <a:rPr lang="en-GB" dirty="0"/>
              <a:t>Karl Marx and alienation</a:t>
            </a:r>
          </a:p>
        </p:txBody>
      </p:sp>
      <p:sp>
        <p:nvSpPr>
          <p:cNvPr id="4" name="Slide Number Placeholder 3"/>
          <p:cNvSpPr>
            <a:spLocks noGrp="1"/>
          </p:cNvSpPr>
          <p:nvPr>
            <p:ph type="sldNum" sz="quarter" idx="10"/>
          </p:nvPr>
        </p:nvSpPr>
        <p:spPr/>
        <p:txBody>
          <a:bodyPr/>
          <a:lstStyle/>
          <a:p>
            <a:fld id="{1EF87553-A13C-4BE8-BD58-A7EB7CB2CAC9}" type="slidenum">
              <a:rPr lang="en-GB" smtClean="0"/>
              <a:t>26</a:t>
            </a:fld>
            <a:endParaRPr lang="en-GB"/>
          </a:p>
        </p:txBody>
      </p:sp>
    </p:spTree>
    <p:extLst>
      <p:ext uri="{BB962C8B-B14F-4D97-AF65-F5344CB8AC3E}">
        <p14:creationId xmlns:p14="http://schemas.microsoft.com/office/powerpoint/2010/main" val="3047088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08/03/2022</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08/03/2022</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08/03/2022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08/03/2022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08/03/2022</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08/03/2022</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08/03/2022</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08/03/2022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08/03/2022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08/03/2022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08/03/2022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urple_Content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bg1"/>
                </a:solidFill>
              </a:defRPr>
            </a:lvl1pPr>
          </a:lstStyle>
          <a:p>
            <a:r>
              <a:rPr lang="en-US" dirty="0"/>
              <a:t>This is the headline</a:t>
            </a:r>
          </a:p>
        </p:txBody>
      </p:sp>
      <p:sp>
        <p:nvSpPr>
          <p:cNvPr id="4" name="Text Placeholder 3">
            <a:extLst>
              <a:ext uri="{FF2B5EF4-FFF2-40B4-BE49-F238E27FC236}">
                <a16:creationId xmlns:a16="http://schemas.microsoft.com/office/drawing/2014/main" id="{B952596E-37D0-4DD5-A38A-EC7A4F15A54D}"/>
              </a:ext>
            </a:extLst>
          </p:cNvPr>
          <p:cNvSpPr>
            <a:spLocks noGrp="1"/>
          </p:cNvSpPr>
          <p:nvPr>
            <p:ph type="body" sz="quarter" idx="10" hasCustomPrompt="1"/>
          </p:nvPr>
        </p:nvSpPr>
        <p:spPr>
          <a:xfrm>
            <a:off x="685800" y="1842052"/>
            <a:ext cx="7772400" cy="3596723"/>
          </a:xfrm>
          <a:prstGeom prst="rect">
            <a:avLst/>
          </a:prstGeom>
        </p:spPr>
        <p:txBody>
          <a:bodyPr/>
          <a:lstStyle>
            <a:lvl1pPr marL="0" indent="0">
              <a:buFont typeface="Arial" panose="020B0604020202020204" pitchFamily="34" charset="0"/>
              <a:buNone/>
              <a:defRPr sz="2100">
                <a:solidFill>
                  <a:schemeClr val="bg1"/>
                </a:solidFill>
              </a:defRPr>
            </a:lvl1pPr>
            <a:lvl2pPr marL="457200" indent="0">
              <a:buNone/>
              <a:defRPr sz="2000"/>
            </a:lvl2pPr>
            <a:lvl3pPr>
              <a:defRPr sz="1800"/>
            </a:lvl3pPr>
          </a:lstStyle>
          <a:p>
            <a:pPr lvl="0"/>
            <a:r>
              <a:rPr lang="en-GB" dirty="0"/>
              <a:t>This is the body text</a:t>
            </a:r>
            <a:br>
              <a:rPr lang="en-GB" dirty="0"/>
            </a:br>
            <a:br>
              <a:rPr lang="en-GB" dirty="0"/>
            </a:br>
            <a:r>
              <a:rPr lang="en-GB" dirty="0"/>
              <a:t>This is our Business branded template. A selection of colourful templates can be chosen from in the New Slide tab. Other presentation templates are available from </a:t>
            </a:r>
            <a:r>
              <a:rPr lang="en-GB" dirty="0" err="1"/>
              <a:t>OurLSBU</a:t>
            </a:r>
            <a:r>
              <a:rPr lang="en-GB" dirty="0"/>
              <a:t>: https://our.lsbu.ac.uk/home/how-to/lsbu-brand-toolkit. </a:t>
            </a:r>
            <a:br>
              <a:rPr lang="en-GB" dirty="0"/>
            </a:br>
            <a:br>
              <a:rPr lang="en-GB" dirty="0"/>
            </a:br>
            <a:r>
              <a:rPr lang="en-GB" dirty="0"/>
              <a:t>Arial is used because it is common across all computers and is a clear, legible sans serif, similar to our corporate font, Gilroy</a:t>
            </a:r>
          </a:p>
        </p:txBody>
      </p:sp>
    </p:spTree>
    <p:extLst>
      <p:ext uri="{BB962C8B-B14F-4D97-AF65-F5344CB8AC3E}">
        <p14:creationId xmlns:p14="http://schemas.microsoft.com/office/powerpoint/2010/main" val="1154290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White_Titleonly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tx1"/>
                </a:solidFill>
              </a:defRPr>
            </a:lvl1pPr>
          </a:lstStyle>
          <a:p>
            <a:r>
              <a:rPr lang="en-US" dirty="0"/>
              <a:t>This is the headline</a:t>
            </a:r>
          </a:p>
        </p:txBody>
      </p:sp>
    </p:spTree>
    <p:extLst>
      <p:ext uri="{BB962C8B-B14F-4D97-AF65-F5344CB8AC3E}">
        <p14:creationId xmlns:p14="http://schemas.microsoft.com/office/powerpoint/2010/main" val="3496872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Purple_2xContent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bg1"/>
                </a:solidFill>
              </a:defRPr>
            </a:lvl1pPr>
          </a:lstStyle>
          <a:p>
            <a:r>
              <a:rPr lang="en-US" dirty="0"/>
              <a:t>This is the headline</a:t>
            </a:r>
          </a:p>
        </p:txBody>
      </p:sp>
      <p:sp>
        <p:nvSpPr>
          <p:cNvPr id="5" name="Content Placeholder 2">
            <a:extLst>
              <a:ext uri="{FF2B5EF4-FFF2-40B4-BE49-F238E27FC236}">
                <a16:creationId xmlns:a16="http://schemas.microsoft.com/office/drawing/2014/main" id="{7FB76C57-FECC-4F18-8359-33A2B7430EEF}"/>
              </a:ext>
            </a:extLst>
          </p:cNvPr>
          <p:cNvSpPr>
            <a:spLocks noGrp="1"/>
          </p:cNvSpPr>
          <p:nvPr>
            <p:ph sz="quarter" idx="11"/>
          </p:nvPr>
        </p:nvSpPr>
        <p:spPr>
          <a:xfrm>
            <a:off x="685800" y="1841500"/>
            <a:ext cx="3740150" cy="3597275"/>
          </a:xfrm>
          <a:prstGeom prst="rect">
            <a:avLst/>
          </a:prstGeom>
        </p:spPr>
        <p:txBody>
          <a:bodyPr/>
          <a:lstStyle>
            <a:lvl1pPr>
              <a:defRPr sz="21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Content Placeholder 2">
            <a:extLst>
              <a:ext uri="{FF2B5EF4-FFF2-40B4-BE49-F238E27FC236}">
                <a16:creationId xmlns:a16="http://schemas.microsoft.com/office/drawing/2014/main" id="{87241AAE-6A17-40A3-8F3F-241D6FF1AF31}"/>
              </a:ext>
            </a:extLst>
          </p:cNvPr>
          <p:cNvSpPr>
            <a:spLocks noGrp="1"/>
          </p:cNvSpPr>
          <p:nvPr>
            <p:ph sz="quarter" idx="12"/>
          </p:nvPr>
        </p:nvSpPr>
        <p:spPr>
          <a:xfrm>
            <a:off x="4718050" y="1841499"/>
            <a:ext cx="3740150" cy="3597275"/>
          </a:xfrm>
          <a:prstGeom prst="rect">
            <a:avLst/>
          </a:prstGeom>
        </p:spPr>
        <p:txBody>
          <a:bodyPr/>
          <a:lstStyle>
            <a:lvl1pPr>
              <a:defRPr sz="21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7409892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White_Content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tx1"/>
                </a:solidFill>
              </a:defRPr>
            </a:lvl1pPr>
          </a:lstStyle>
          <a:p>
            <a:r>
              <a:rPr lang="en-US" dirty="0"/>
              <a:t>This is the headline</a:t>
            </a:r>
          </a:p>
        </p:txBody>
      </p:sp>
      <p:sp>
        <p:nvSpPr>
          <p:cNvPr id="4" name="Text Placeholder 3">
            <a:extLst>
              <a:ext uri="{FF2B5EF4-FFF2-40B4-BE49-F238E27FC236}">
                <a16:creationId xmlns:a16="http://schemas.microsoft.com/office/drawing/2014/main" id="{D9B95403-0BD0-49BA-A107-DDC39AD36D53}"/>
              </a:ext>
            </a:extLst>
          </p:cNvPr>
          <p:cNvSpPr>
            <a:spLocks noGrp="1"/>
          </p:cNvSpPr>
          <p:nvPr>
            <p:ph type="body" sz="quarter" idx="10" hasCustomPrompt="1"/>
          </p:nvPr>
        </p:nvSpPr>
        <p:spPr>
          <a:xfrm>
            <a:off x="685800" y="1842052"/>
            <a:ext cx="7772400" cy="3596723"/>
          </a:xfrm>
          <a:prstGeom prst="rect">
            <a:avLst/>
          </a:prstGeom>
        </p:spPr>
        <p:txBody>
          <a:bodyPr/>
          <a:lstStyle>
            <a:lvl1pPr marL="0" indent="0">
              <a:buFont typeface="Arial" panose="020B0604020202020204" pitchFamily="34" charset="0"/>
              <a:buNone/>
              <a:defRPr sz="2100"/>
            </a:lvl1pPr>
            <a:lvl2pPr marL="457200" indent="0">
              <a:buNone/>
              <a:defRPr sz="2000"/>
            </a:lvl2pPr>
            <a:lvl3pPr>
              <a:defRPr sz="1800"/>
            </a:lvl3pPr>
          </a:lstStyle>
          <a:p>
            <a:pPr lvl="0"/>
            <a:r>
              <a:rPr lang="en-GB" dirty="0"/>
              <a:t>This is the body text</a:t>
            </a:r>
            <a:br>
              <a:rPr lang="en-GB" dirty="0"/>
            </a:br>
            <a:br>
              <a:rPr lang="en-GB" dirty="0"/>
            </a:br>
            <a:r>
              <a:rPr lang="en-GB" dirty="0"/>
              <a:t>This is our Business branded template. A selection of colourful templates can be chosen from in the New Slide tab. Other presentation templates are available from </a:t>
            </a:r>
            <a:r>
              <a:rPr lang="en-GB" dirty="0" err="1"/>
              <a:t>OurLSBU</a:t>
            </a:r>
            <a:r>
              <a:rPr lang="en-GB" dirty="0"/>
              <a:t>: https://our.lsbu.ac.uk/home/how-to/lsbu-brand-toolkit. </a:t>
            </a:r>
            <a:br>
              <a:rPr lang="en-GB" dirty="0"/>
            </a:br>
            <a:br>
              <a:rPr lang="en-GB" dirty="0"/>
            </a:br>
            <a:r>
              <a:rPr lang="en-GB" dirty="0"/>
              <a:t>Arial is used because it is common across all computers and is a clear, legible sans serif, similar to our corporate font, Gilroy</a:t>
            </a:r>
          </a:p>
        </p:txBody>
      </p:sp>
    </p:spTree>
    <p:extLst>
      <p:ext uri="{BB962C8B-B14F-4D97-AF65-F5344CB8AC3E}">
        <p14:creationId xmlns:p14="http://schemas.microsoft.com/office/powerpoint/2010/main" val="14656109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Purple_Titleonly_1">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bg1"/>
                </a:solidFill>
              </a:defRPr>
            </a:lvl1pPr>
          </a:lstStyle>
          <a:p>
            <a:r>
              <a:rPr lang="en-US" dirty="0"/>
              <a:t>This is the headline</a:t>
            </a:r>
          </a:p>
        </p:txBody>
      </p:sp>
    </p:spTree>
    <p:extLst>
      <p:ext uri="{BB962C8B-B14F-4D97-AF65-F5344CB8AC3E}">
        <p14:creationId xmlns:p14="http://schemas.microsoft.com/office/powerpoint/2010/main" val="26280832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White_Content_3">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685800" y="728663"/>
            <a:ext cx="7772400" cy="657225"/>
          </a:xfrm>
          <a:prstGeom prst="rect">
            <a:avLst/>
          </a:prstGeom>
        </p:spPr>
        <p:txBody>
          <a:bodyPr anchor="b"/>
          <a:lstStyle>
            <a:lvl1pPr algn="l">
              <a:defRPr sz="4000" b="1">
                <a:solidFill>
                  <a:schemeClr val="tx1"/>
                </a:solidFill>
              </a:defRPr>
            </a:lvl1pPr>
          </a:lstStyle>
          <a:p>
            <a:r>
              <a:rPr lang="en-US" dirty="0"/>
              <a:t>This is the headline</a:t>
            </a:r>
          </a:p>
        </p:txBody>
      </p:sp>
      <p:sp>
        <p:nvSpPr>
          <p:cNvPr id="4" name="Text Placeholder 3">
            <a:extLst>
              <a:ext uri="{FF2B5EF4-FFF2-40B4-BE49-F238E27FC236}">
                <a16:creationId xmlns:a16="http://schemas.microsoft.com/office/drawing/2014/main" id="{0D7CDEA1-6822-48F9-AE63-287670F67706}"/>
              </a:ext>
            </a:extLst>
          </p:cNvPr>
          <p:cNvSpPr>
            <a:spLocks noGrp="1"/>
          </p:cNvSpPr>
          <p:nvPr>
            <p:ph type="body" sz="quarter" idx="10" hasCustomPrompt="1"/>
          </p:nvPr>
        </p:nvSpPr>
        <p:spPr>
          <a:xfrm>
            <a:off x="685800" y="1842052"/>
            <a:ext cx="7772400" cy="3596723"/>
          </a:xfrm>
          <a:prstGeom prst="rect">
            <a:avLst/>
          </a:prstGeom>
        </p:spPr>
        <p:txBody>
          <a:bodyPr/>
          <a:lstStyle>
            <a:lvl1pPr marL="0" indent="0">
              <a:buFont typeface="Arial" panose="020B0604020202020204" pitchFamily="34" charset="0"/>
              <a:buNone/>
              <a:defRPr sz="2100"/>
            </a:lvl1pPr>
            <a:lvl2pPr marL="457200" indent="0">
              <a:buNone/>
              <a:defRPr sz="2000"/>
            </a:lvl2pPr>
            <a:lvl3pPr>
              <a:defRPr sz="1800"/>
            </a:lvl3pPr>
          </a:lstStyle>
          <a:p>
            <a:pPr lvl="0"/>
            <a:r>
              <a:rPr lang="en-GB" dirty="0"/>
              <a:t>This is the body text</a:t>
            </a:r>
            <a:br>
              <a:rPr lang="en-GB" dirty="0"/>
            </a:br>
            <a:br>
              <a:rPr lang="en-GB" dirty="0"/>
            </a:br>
            <a:r>
              <a:rPr lang="en-GB" dirty="0"/>
              <a:t>This is our Business branded template. A selection of colourful templates can be chosen from in the New Slide tab. Other presentation templates are available from </a:t>
            </a:r>
            <a:r>
              <a:rPr lang="en-GB" dirty="0" err="1"/>
              <a:t>OurLSBU</a:t>
            </a:r>
            <a:r>
              <a:rPr lang="en-GB" dirty="0"/>
              <a:t>: https://our.lsbu.ac.uk/home/how-to/lsbu-brand-toolkit. </a:t>
            </a:r>
            <a:br>
              <a:rPr lang="en-GB" dirty="0"/>
            </a:br>
            <a:br>
              <a:rPr lang="en-GB" dirty="0"/>
            </a:br>
            <a:r>
              <a:rPr lang="en-GB" dirty="0"/>
              <a:t>Arial is used because it is common across all computers and is a clear, legible sans serif, similar to our corporate font, Gilroy</a:t>
            </a:r>
          </a:p>
        </p:txBody>
      </p:sp>
    </p:spTree>
    <p:extLst>
      <p:ext uri="{BB962C8B-B14F-4D97-AF65-F5344CB8AC3E}">
        <p14:creationId xmlns:p14="http://schemas.microsoft.com/office/powerpoint/2010/main" val="1150639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08/03/2022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 id="2147483790" r:id="rId13"/>
    <p:sldLayoutId id="2147483791" r:id="rId14"/>
    <p:sldLayoutId id="2147483792" r:id="rId15"/>
    <p:sldLayoutId id="2147483793" r:id="rId16"/>
    <p:sldLayoutId id="2147483794" r:id="rId17"/>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jKYivs6ZLZk" TargetMode="Externa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customXml" Target="../ink/ink3.xml"/><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NULL"/><Relationship Id="rId2" Type="http://schemas.openxmlformats.org/officeDocument/2006/relationships/notesSlide" Target="../notesSlides/notesSlide4.xml"/><Relationship Id="rId16" Type="http://schemas.openxmlformats.org/officeDocument/2006/relationships/image" Target="NULL"/><Relationship Id="rId1" Type="http://schemas.openxmlformats.org/officeDocument/2006/relationships/slideLayout" Target="../slideLayouts/slideLayout16.xml"/><Relationship Id="rId6" Type="http://schemas.openxmlformats.org/officeDocument/2006/relationships/diagramColors" Target="../diagrams/colors1.xml"/><Relationship Id="rId11" Type="http://schemas.openxmlformats.org/officeDocument/2006/relationships/customXml" Target="../ink/ink2.xml"/><Relationship Id="rId5" Type="http://schemas.openxmlformats.org/officeDocument/2006/relationships/diagramQuickStyle" Target="../diagrams/quickStyle1.xml"/><Relationship Id="rId15" Type="http://schemas.openxmlformats.org/officeDocument/2006/relationships/customXml" Target="../ink/ink4.xml"/><Relationship Id="rId10" Type="http://schemas.openxmlformats.org/officeDocument/2006/relationships/image" Target="NULL"/><Relationship Id="rId4" Type="http://schemas.openxmlformats.org/officeDocument/2006/relationships/diagramLayout" Target="../diagrams/layout1.xml"/><Relationship Id="rId9" Type="http://schemas.openxmlformats.org/officeDocument/2006/relationships/customXml" Target="../ink/ink1.xml"/><Relationship Id="rId14" Type="http://schemas.openxmlformats.org/officeDocument/2006/relationships/image" Target="NUL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openxmlformats.org/officeDocument/2006/relationships/customXml" Target="../ink/ink5.xml"/><Relationship Id="rId13" Type="http://schemas.openxmlformats.org/officeDocument/2006/relationships/image" Target="NULL"/><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customXml" Target="../ink/ink7.xml"/><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diagramColors" Target="../diagrams/colors2.xml"/><Relationship Id="rId11" Type="http://schemas.openxmlformats.org/officeDocument/2006/relationships/image" Target="NULL"/><Relationship Id="rId5" Type="http://schemas.openxmlformats.org/officeDocument/2006/relationships/diagramQuickStyle" Target="../diagrams/quickStyle2.xml"/><Relationship Id="rId10" Type="http://schemas.openxmlformats.org/officeDocument/2006/relationships/customXml" Target="../ink/ink6.xml"/><Relationship Id="rId4" Type="http://schemas.openxmlformats.org/officeDocument/2006/relationships/diagramLayout" Target="../diagrams/layout2.xml"/><Relationship Id="rId9" Type="http://schemas.openxmlformats.org/officeDocument/2006/relationships/image" Target="NUL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v2boHczV1C8" TargetMode="External"/><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8" Type="http://schemas.openxmlformats.org/officeDocument/2006/relationships/customXml" Target="../ink/ink8.xml"/><Relationship Id="rId13" Type="http://schemas.openxmlformats.org/officeDocument/2006/relationships/image" Target="../media/image19.emf"/><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customXml" Target="../ink/ink10.xml"/><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diagramColors" Target="../diagrams/colors3.xml"/><Relationship Id="rId11" Type="http://schemas.openxmlformats.org/officeDocument/2006/relationships/image" Target="../media/image18.emf"/><Relationship Id="rId5" Type="http://schemas.openxmlformats.org/officeDocument/2006/relationships/diagramQuickStyle" Target="../diagrams/quickStyle3.xml"/><Relationship Id="rId10" Type="http://schemas.openxmlformats.org/officeDocument/2006/relationships/customXml" Target="../ink/ink9.xml"/><Relationship Id="rId4" Type="http://schemas.openxmlformats.org/officeDocument/2006/relationships/diagramLayout" Target="../diagrams/layout3.xml"/><Relationship Id="rId9" Type="http://schemas.openxmlformats.org/officeDocument/2006/relationships/image" Target="../media/image17.emf"/></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ideo" Target="https://www.youtube.com/embed/PZ4VzhIuKCQ" TargetMode="External"/><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35A9009-B681-9A45-9E95-C6FFDCE46C0B}"/>
              </a:ext>
            </a:extLst>
          </p:cNvPr>
          <p:cNvSpPr>
            <a:spLocks noGrp="1"/>
          </p:cNvSpPr>
          <p:nvPr>
            <p:ph type="dt" sz="half" idx="10"/>
          </p:nvPr>
        </p:nvSpPr>
        <p:spPr/>
        <p:txBody>
          <a:bodyPr/>
          <a:lstStyle/>
          <a:p>
            <a:pPr>
              <a:defRPr/>
            </a:pPr>
            <a:fld id="{2303D31F-598B-47EE-BA37-93F097A3D676}" type="datetime1">
              <a:rPr lang="en-GB" altLang="en-US" smtClean="0"/>
              <a:pPr>
                <a:defRPr/>
              </a:pPr>
              <a:t>08/03/2022</a:t>
            </a:fld>
            <a:endParaRPr lang="en-GB" altLang="en-US"/>
          </a:p>
        </p:txBody>
      </p:sp>
      <p:sp>
        <p:nvSpPr>
          <p:cNvPr id="5" name="Slide Number Placeholder 4">
            <a:extLst>
              <a:ext uri="{FF2B5EF4-FFF2-40B4-BE49-F238E27FC236}">
                <a16:creationId xmlns:a16="http://schemas.microsoft.com/office/drawing/2014/main" id="{839FA247-DEDF-0C40-85CD-FA7A6519CFE4}"/>
              </a:ext>
            </a:extLst>
          </p:cNvPr>
          <p:cNvSpPr>
            <a:spLocks noGrp="1"/>
          </p:cNvSpPr>
          <p:nvPr>
            <p:ph type="sldNum" sz="quarter" idx="12"/>
          </p:nvPr>
        </p:nvSpPr>
        <p:spPr/>
        <p:txBody>
          <a:bodyPr/>
          <a:lstStyle/>
          <a:p>
            <a:pPr>
              <a:defRPr/>
            </a:pPr>
            <a:fld id="{6550E941-99E4-4403-A917-B30FF69A9617}" type="slidenum">
              <a:rPr lang="en-GB" altLang="en-US" smtClean="0"/>
              <a:pPr>
                <a:defRPr/>
              </a:pPr>
              <a:t>1</a:t>
            </a:fld>
            <a:endParaRPr lang="en-GB" altLang="en-US"/>
          </a:p>
        </p:txBody>
      </p:sp>
      <p:pic>
        <p:nvPicPr>
          <p:cNvPr id="7" name="Picture 6">
            <a:extLst>
              <a:ext uri="{FF2B5EF4-FFF2-40B4-BE49-F238E27FC236}">
                <a16:creationId xmlns:a16="http://schemas.microsoft.com/office/drawing/2014/main" id="{4F06125F-678B-2A49-AD11-CF01F753CE8A}"/>
              </a:ext>
            </a:extLst>
          </p:cNvPr>
          <p:cNvPicPr/>
          <p:nvPr/>
        </p:nvPicPr>
        <p:blipFill rotWithShape="1">
          <a:blip r:embed="rId2"/>
          <a:srcRect b="18687"/>
          <a:stretch/>
        </p:blipFill>
        <p:spPr bwMode="auto">
          <a:xfrm>
            <a:off x="0" y="0"/>
            <a:ext cx="9144000" cy="573325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909979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33C1E9E-A85F-416A-B379-88717A81F130}"/>
              </a:ext>
            </a:extLst>
          </p:cNvPr>
          <p:cNvSpPr>
            <a:spLocks noGrp="1"/>
          </p:cNvSpPr>
          <p:nvPr>
            <p:ph type="ctrTitle"/>
          </p:nvPr>
        </p:nvSpPr>
        <p:spPr>
          <a:xfrm>
            <a:off x="611560" y="197959"/>
            <a:ext cx="7772400" cy="657225"/>
          </a:xfrm>
        </p:spPr>
        <p:txBody>
          <a:bodyPr>
            <a:normAutofit fontScale="90000"/>
          </a:bodyPr>
          <a:lstStyle/>
          <a:p>
            <a:r>
              <a:rPr lang="en-GB" dirty="0">
                <a:solidFill>
                  <a:schemeClr val="tx1"/>
                </a:solidFill>
              </a:rPr>
              <a:t>Last week we talked about…</a:t>
            </a:r>
          </a:p>
        </p:txBody>
      </p:sp>
      <p:sp>
        <p:nvSpPr>
          <p:cNvPr id="5" name="Content Placeholder 4">
            <a:extLst>
              <a:ext uri="{FF2B5EF4-FFF2-40B4-BE49-F238E27FC236}">
                <a16:creationId xmlns:a16="http://schemas.microsoft.com/office/drawing/2014/main" id="{F07FA124-4597-4AEB-BB48-E9ED3C832223}"/>
              </a:ext>
            </a:extLst>
          </p:cNvPr>
          <p:cNvSpPr>
            <a:spLocks noGrp="1"/>
          </p:cNvSpPr>
          <p:nvPr>
            <p:ph type="body" sz="quarter" idx="10"/>
          </p:nvPr>
        </p:nvSpPr>
        <p:spPr>
          <a:xfrm>
            <a:off x="467544" y="692696"/>
            <a:ext cx="7772400" cy="3596723"/>
          </a:xfrm>
        </p:spPr>
        <p:txBody>
          <a:bodyPr/>
          <a:lstStyle/>
          <a:p>
            <a:r>
              <a:rPr lang="en-GB" sz="2400" dirty="0">
                <a:solidFill>
                  <a:schemeClr val="tx1"/>
                </a:solidFill>
              </a:rPr>
              <a:t>The Cognitive Process</a:t>
            </a:r>
          </a:p>
          <a:p>
            <a:pPr lvl="1"/>
            <a:r>
              <a:rPr lang="en-GB" sz="2400" dirty="0"/>
              <a:t>Attention - filtering stimuli</a:t>
            </a:r>
          </a:p>
          <a:p>
            <a:pPr lvl="1"/>
            <a:r>
              <a:rPr lang="en-GB" sz="2400" dirty="0"/>
              <a:t>Perception - Gestalt Theory</a:t>
            </a:r>
          </a:p>
          <a:p>
            <a:pPr lvl="2"/>
            <a:r>
              <a:rPr lang="en-GB" sz="2000" dirty="0"/>
              <a:t>Context</a:t>
            </a:r>
          </a:p>
          <a:p>
            <a:pPr lvl="2"/>
            <a:r>
              <a:rPr lang="en-GB" sz="2000" dirty="0"/>
              <a:t>Expectations</a:t>
            </a:r>
          </a:p>
          <a:p>
            <a:pPr lvl="2"/>
            <a:r>
              <a:rPr lang="en-GB" sz="2000" dirty="0"/>
              <a:t>Culture</a:t>
            </a:r>
          </a:p>
          <a:p>
            <a:pPr lvl="2"/>
            <a:r>
              <a:rPr lang="en-GB" sz="2000" dirty="0"/>
              <a:t>Motivations</a:t>
            </a:r>
          </a:p>
          <a:p>
            <a:pPr lvl="1"/>
            <a:r>
              <a:rPr lang="en-GB" sz="2400" dirty="0"/>
              <a:t>Judgement - Assumptions/Logic</a:t>
            </a:r>
          </a:p>
          <a:p>
            <a:pPr lvl="1"/>
            <a:r>
              <a:rPr lang="en-GB" sz="2400" dirty="0"/>
              <a:t>Availability</a:t>
            </a:r>
          </a:p>
          <a:p>
            <a:pPr lvl="1"/>
            <a:r>
              <a:rPr lang="en-GB" sz="2400" dirty="0"/>
              <a:t>Anchoring</a:t>
            </a:r>
          </a:p>
          <a:p>
            <a:pPr lvl="1"/>
            <a:r>
              <a:rPr lang="en-GB" sz="2400" dirty="0"/>
              <a:t>Representativeness </a:t>
            </a:r>
          </a:p>
          <a:p>
            <a:r>
              <a:rPr lang="en-GB" sz="2400" dirty="0">
                <a:solidFill>
                  <a:schemeClr val="tx1"/>
                </a:solidFill>
              </a:rPr>
              <a:t>Cognitive dissonance </a:t>
            </a:r>
          </a:p>
        </p:txBody>
      </p:sp>
      <p:pic>
        <p:nvPicPr>
          <p:cNvPr id="8" name="Picture 7">
            <a:extLst>
              <a:ext uri="{FF2B5EF4-FFF2-40B4-BE49-F238E27FC236}">
                <a16:creationId xmlns:a16="http://schemas.microsoft.com/office/drawing/2014/main" id="{4473E13A-3F3D-4549-A7B1-C263129CE455}"/>
              </a:ext>
            </a:extLst>
          </p:cNvPr>
          <p:cNvPicPr>
            <a:picLocks noChangeAspect="1"/>
          </p:cNvPicPr>
          <p:nvPr/>
        </p:nvPicPr>
        <p:blipFill>
          <a:blip r:embed="rId3"/>
          <a:stretch>
            <a:fillRect/>
          </a:stretch>
        </p:blipFill>
        <p:spPr>
          <a:xfrm>
            <a:off x="5511698" y="1385888"/>
            <a:ext cx="3250794" cy="3250794"/>
          </a:xfrm>
          <a:prstGeom prst="rect">
            <a:avLst/>
          </a:prstGeom>
        </p:spPr>
      </p:pic>
    </p:spTree>
    <p:extLst>
      <p:ext uri="{BB962C8B-B14F-4D97-AF65-F5344CB8AC3E}">
        <p14:creationId xmlns:p14="http://schemas.microsoft.com/office/powerpoint/2010/main" val="446892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2DE0F-CE54-4022-8FB3-2E2FBD2FE1B4}"/>
              </a:ext>
            </a:extLst>
          </p:cNvPr>
          <p:cNvSpPr>
            <a:spLocks noGrp="1"/>
          </p:cNvSpPr>
          <p:nvPr>
            <p:ph type="ctrTitle"/>
          </p:nvPr>
        </p:nvSpPr>
        <p:spPr>
          <a:xfrm>
            <a:off x="539552" y="183456"/>
            <a:ext cx="7772400" cy="657225"/>
          </a:xfrm>
        </p:spPr>
        <p:txBody>
          <a:bodyPr>
            <a:normAutofit fontScale="90000"/>
          </a:bodyPr>
          <a:lstStyle/>
          <a:p>
            <a:r>
              <a:rPr lang="en-GB" dirty="0"/>
              <a:t>This week we’ll discuss…</a:t>
            </a:r>
          </a:p>
        </p:txBody>
      </p:sp>
      <p:sp>
        <p:nvSpPr>
          <p:cNvPr id="4" name="Content Placeholder 3">
            <a:extLst>
              <a:ext uri="{FF2B5EF4-FFF2-40B4-BE49-F238E27FC236}">
                <a16:creationId xmlns:a16="http://schemas.microsoft.com/office/drawing/2014/main" id="{B8E587AB-E62C-420D-906C-D7AC050768D2}"/>
              </a:ext>
            </a:extLst>
          </p:cNvPr>
          <p:cNvSpPr>
            <a:spLocks noGrp="1"/>
          </p:cNvSpPr>
          <p:nvPr>
            <p:ph type="body" sz="quarter" idx="10"/>
          </p:nvPr>
        </p:nvSpPr>
        <p:spPr>
          <a:xfrm>
            <a:off x="251520" y="620688"/>
            <a:ext cx="7772400" cy="3596723"/>
          </a:xfrm>
        </p:spPr>
        <p:txBody>
          <a:bodyPr/>
          <a:lstStyle/>
          <a:p>
            <a:r>
              <a:rPr lang="en-GB" sz="2400" dirty="0"/>
              <a:t>Why we do stuff</a:t>
            </a:r>
          </a:p>
          <a:p>
            <a:pPr lvl="1"/>
            <a:r>
              <a:rPr lang="en-GB" sz="2400" dirty="0"/>
              <a:t>Motivation</a:t>
            </a:r>
          </a:p>
          <a:p>
            <a:pPr marL="914400" lvl="1" indent="-457200">
              <a:buFont typeface="Arial" panose="020B0604020202020204" pitchFamily="34" charset="0"/>
              <a:buChar char="•"/>
            </a:pPr>
            <a:r>
              <a:rPr lang="en-GB" sz="2400" dirty="0"/>
              <a:t>Intrinsic</a:t>
            </a:r>
          </a:p>
          <a:p>
            <a:pPr marL="914400" lvl="1" indent="-457200">
              <a:buFont typeface="Arial" panose="020B0604020202020204" pitchFamily="34" charset="0"/>
              <a:buChar char="•"/>
            </a:pPr>
            <a:r>
              <a:rPr lang="en-GB" sz="2400" dirty="0"/>
              <a:t>Extrinsic</a:t>
            </a:r>
          </a:p>
          <a:p>
            <a:pPr marL="914400" lvl="1" indent="-457200">
              <a:buFont typeface="Arial" panose="020B0604020202020204" pitchFamily="34" charset="0"/>
              <a:buChar char="•"/>
            </a:pPr>
            <a:r>
              <a:rPr lang="en-GB" sz="2400" dirty="0"/>
              <a:t>Positive</a:t>
            </a:r>
          </a:p>
          <a:p>
            <a:pPr marL="914400" lvl="1" indent="-457200">
              <a:buFont typeface="Arial" panose="020B0604020202020204" pitchFamily="34" charset="0"/>
              <a:buChar char="•"/>
            </a:pPr>
            <a:r>
              <a:rPr lang="en-GB" sz="2400" dirty="0"/>
              <a:t>Negative</a:t>
            </a:r>
          </a:p>
          <a:p>
            <a:pPr marL="914400" lvl="1" indent="-457200">
              <a:buFont typeface="Arial" panose="020B0604020202020204" pitchFamily="34" charset="0"/>
              <a:buChar char="•"/>
            </a:pPr>
            <a:r>
              <a:rPr lang="en-GB" sz="2400" dirty="0"/>
              <a:t>Maslow</a:t>
            </a:r>
          </a:p>
          <a:p>
            <a:pPr marL="914400" lvl="1" indent="-457200">
              <a:buFont typeface="Arial" panose="020B0604020202020204" pitchFamily="34" charset="0"/>
              <a:buChar char="•"/>
            </a:pPr>
            <a:r>
              <a:rPr lang="en-GB" sz="2400" dirty="0" err="1"/>
              <a:t>McClellands</a:t>
            </a:r>
            <a:r>
              <a:rPr lang="en-GB" sz="2400" dirty="0"/>
              <a:t> Motivational Theory</a:t>
            </a:r>
          </a:p>
          <a:p>
            <a:pPr lvl="1"/>
            <a:r>
              <a:rPr lang="en-GB" sz="2400" dirty="0"/>
              <a:t>Equity Theory</a:t>
            </a:r>
          </a:p>
          <a:p>
            <a:pPr lvl="1"/>
            <a:r>
              <a:rPr lang="en-GB" sz="2400" dirty="0"/>
              <a:t>Goal Theory</a:t>
            </a:r>
          </a:p>
          <a:p>
            <a:pPr lvl="1"/>
            <a:r>
              <a:rPr lang="en-GB" sz="2400" dirty="0"/>
              <a:t>Anti-motivation</a:t>
            </a:r>
          </a:p>
          <a:p>
            <a:pPr lvl="1"/>
            <a:endParaRPr lang="en-GB" sz="2400" dirty="0"/>
          </a:p>
          <a:p>
            <a:endParaRPr lang="en-GB" sz="3200" dirty="0"/>
          </a:p>
          <a:p>
            <a:pPr lvl="1"/>
            <a:endParaRPr lang="en-GB" sz="3200" dirty="0"/>
          </a:p>
        </p:txBody>
      </p:sp>
      <p:pic>
        <p:nvPicPr>
          <p:cNvPr id="1028" name="Picture 4" descr="Image result for motiv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254"/>
          <a:stretch/>
        </p:blipFill>
        <p:spPr bwMode="auto">
          <a:xfrm>
            <a:off x="6012160" y="887892"/>
            <a:ext cx="2740837" cy="2892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842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AE2F0-9DDF-4BB6-B42E-B6D73DD7046C}"/>
              </a:ext>
            </a:extLst>
          </p:cNvPr>
          <p:cNvSpPr>
            <a:spLocks noGrp="1"/>
          </p:cNvSpPr>
          <p:nvPr>
            <p:ph type="ctrTitle"/>
          </p:nvPr>
        </p:nvSpPr>
        <p:spPr>
          <a:xfrm>
            <a:off x="539552" y="188640"/>
            <a:ext cx="7772400" cy="657225"/>
          </a:xfrm>
        </p:spPr>
        <p:txBody>
          <a:bodyPr/>
          <a:lstStyle/>
          <a:p>
            <a:r>
              <a:rPr lang="en-GB" dirty="0"/>
              <a:t>What is motivation?</a:t>
            </a:r>
          </a:p>
        </p:txBody>
      </p:sp>
      <p:pic>
        <p:nvPicPr>
          <p:cNvPr id="2050" name="Picture 2" descr="Image result for motivation">
            <a:extLst>
              <a:ext uri="{FF2B5EF4-FFF2-40B4-BE49-F238E27FC236}">
                <a16:creationId xmlns:a16="http://schemas.microsoft.com/office/drawing/2014/main" id="{840DA171-0818-4346-ACE5-4C481707E2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456" b="15789"/>
          <a:stretch/>
        </p:blipFill>
        <p:spPr bwMode="auto">
          <a:xfrm>
            <a:off x="439152" y="876785"/>
            <a:ext cx="8265695" cy="4640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623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701FB29-84BA-4E31-99DA-B4D147FFCFEB}"/>
              </a:ext>
            </a:extLst>
          </p:cNvPr>
          <p:cNvSpPr txBox="1"/>
          <p:nvPr/>
        </p:nvSpPr>
        <p:spPr>
          <a:xfrm>
            <a:off x="3779912" y="5229200"/>
            <a:ext cx="6872140" cy="369332"/>
          </a:xfrm>
          <a:prstGeom prst="rect">
            <a:avLst/>
          </a:prstGeom>
          <a:noFill/>
        </p:spPr>
        <p:txBody>
          <a:bodyPr wrap="square" rtlCol="0">
            <a:spAutoFit/>
          </a:bodyPr>
          <a:lstStyle/>
          <a:p>
            <a:r>
              <a:rPr lang="en-GB" dirty="0">
                <a:solidFill>
                  <a:schemeClr val="accent5"/>
                </a:solidFill>
              </a:rPr>
              <a:t>https://www.youtube.com/watch?v=jKYivs6ZLZk</a:t>
            </a:r>
          </a:p>
        </p:txBody>
      </p:sp>
      <p:pic>
        <p:nvPicPr>
          <p:cNvPr id="7" name="Online Media 6">
            <a:hlinkClick r:id="" action="ppaction://media"/>
            <a:extLst>
              <a:ext uri="{FF2B5EF4-FFF2-40B4-BE49-F238E27FC236}">
                <a16:creationId xmlns:a16="http://schemas.microsoft.com/office/drawing/2014/main" id="{713715C8-65CE-474B-BA3C-2CEC3056A527}"/>
              </a:ext>
            </a:extLst>
          </p:cNvPr>
          <p:cNvPicPr>
            <a:picLocks noGrp="1" noRot="1" noChangeAspect="1"/>
          </p:cNvPicPr>
          <p:nvPr>
            <p:ph idx="1"/>
            <a:videoFile r:link="rId1"/>
          </p:nvPr>
        </p:nvPicPr>
        <p:blipFill>
          <a:blip r:embed="rId4"/>
          <a:stretch>
            <a:fillRect/>
          </a:stretch>
        </p:blipFill>
        <p:spPr>
          <a:xfrm>
            <a:off x="395536" y="620688"/>
            <a:ext cx="8464892" cy="4475616"/>
          </a:xfrm>
          <a:prstGeom prst="rect">
            <a:avLst/>
          </a:prstGeom>
        </p:spPr>
      </p:pic>
      <p:sp>
        <p:nvSpPr>
          <p:cNvPr id="3" name="Rectangle 2">
            <a:extLst>
              <a:ext uri="{FF2B5EF4-FFF2-40B4-BE49-F238E27FC236}">
                <a16:creationId xmlns:a16="http://schemas.microsoft.com/office/drawing/2014/main" id="{08CB9598-C2DF-4E52-97DD-DBDDFCECD02E}"/>
              </a:ext>
            </a:extLst>
          </p:cNvPr>
          <p:cNvSpPr/>
          <p:nvPr/>
        </p:nvSpPr>
        <p:spPr>
          <a:xfrm>
            <a:off x="251520" y="82166"/>
            <a:ext cx="4221027" cy="523220"/>
          </a:xfrm>
          <a:prstGeom prst="rect">
            <a:avLst/>
          </a:prstGeom>
        </p:spPr>
        <p:txBody>
          <a:bodyPr wrap="none">
            <a:spAutoFit/>
          </a:bodyPr>
          <a:lstStyle/>
          <a:p>
            <a:r>
              <a:rPr lang="en-GB" sz="2800" b="1" dirty="0">
                <a:solidFill>
                  <a:srgbClr val="030303"/>
                </a:solidFill>
                <a:latin typeface="Roboto"/>
              </a:rPr>
              <a:t>I don't like my job but…</a:t>
            </a:r>
            <a:endParaRPr lang="en-GB" sz="2800" b="1" dirty="0"/>
          </a:p>
        </p:txBody>
      </p:sp>
    </p:spTree>
    <p:extLst>
      <p:ext uri="{BB962C8B-B14F-4D97-AF65-F5344CB8AC3E}">
        <p14:creationId xmlns:p14="http://schemas.microsoft.com/office/powerpoint/2010/main" val="1978615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732C-03F0-4F38-BD90-960482D222E1}"/>
              </a:ext>
            </a:extLst>
          </p:cNvPr>
          <p:cNvSpPr>
            <a:spLocks noGrp="1"/>
          </p:cNvSpPr>
          <p:nvPr>
            <p:ph type="ctrTitle"/>
          </p:nvPr>
        </p:nvSpPr>
        <p:spPr/>
        <p:txBody>
          <a:bodyPr/>
          <a:lstStyle/>
          <a:p>
            <a:r>
              <a:rPr lang="en-GB" dirty="0"/>
              <a:t>Today’s BIG IDEA</a:t>
            </a:r>
          </a:p>
        </p:txBody>
      </p:sp>
      <p:sp>
        <p:nvSpPr>
          <p:cNvPr id="7" name="Text Placeholder 6">
            <a:extLst>
              <a:ext uri="{FF2B5EF4-FFF2-40B4-BE49-F238E27FC236}">
                <a16:creationId xmlns:a16="http://schemas.microsoft.com/office/drawing/2014/main" id="{FBEB551C-9840-4758-9779-D53053C1D93A}"/>
              </a:ext>
            </a:extLst>
          </p:cNvPr>
          <p:cNvSpPr>
            <a:spLocks noGrp="1"/>
          </p:cNvSpPr>
          <p:nvPr>
            <p:ph sz="quarter" idx="11"/>
          </p:nvPr>
        </p:nvSpPr>
        <p:spPr>
          <a:xfrm>
            <a:off x="652945" y="620688"/>
            <a:ext cx="5510464" cy="3597275"/>
          </a:xfrm>
        </p:spPr>
        <p:txBody>
          <a:bodyPr/>
          <a:lstStyle/>
          <a:p>
            <a:pPr marL="342900" indent="-342900">
              <a:buFont typeface="Arial" panose="020B0604020202020204" pitchFamily="34" charset="0"/>
              <a:buChar char="•"/>
            </a:pPr>
            <a:r>
              <a:rPr lang="en-GB" sz="2800" dirty="0">
                <a:solidFill>
                  <a:schemeClr val="tx1"/>
                </a:solidFill>
              </a:rPr>
              <a:t>Results depend on what we do</a:t>
            </a:r>
          </a:p>
          <a:p>
            <a:pPr marL="342900" indent="-342900">
              <a:buFont typeface="Arial" panose="020B0604020202020204" pitchFamily="34" charset="0"/>
              <a:buChar char="•"/>
            </a:pPr>
            <a:r>
              <a:rPr lang="en-GB" sz="2800" dirty="0">
                <a:solidFill>
                  <a:schemeClr val="tx1"/>
                </a:solidFill>
              </a:rPr>
              <a:t>The amount of effort (if any) we put in depends on how motivated we are</a:t>
            </a:r>
          </a:p>
          <a:p>
            <a:pPr marL="342900" indent="-342900">
              <a:buFont typeface="Arial" panose="020B0604020202020204" pitchFamily="34" charset="0"/>
              <a:buChar char="•"/>
            </a:pPr>
            <a:r>
              <a:rPr lang="en-GB" sz="2800" dirty="0">
                <a:solidFill>
                  <a:schemeClr val="tx1"/>
                </a:solidFill>
              </a:rPr>
              <a:t>Results depend on motivation, motivating ourselves and others is a critical ability</a:t>
            </a:r>
          </a:p>
        </p:txBody>
      </p:sp>
      <p:pic>
        <p:nvPicPr>
          <p:cNvPr id="18" name="Content Placeholder 17">
            <a:extLst>
              <a:ext uri="{FF2B5EF4-FFF2-40B4-BE49-F238E27FC236}">
                <a16:creationId xmlns:a16="http://schemas.microsoft.com/office/drawing/2014/main" id="{F1CDF60F-2C43-4645-8CF8-737A76ED6E13}"/>
              </a:ext>
            </a:extLst>
          </p:cNvPr>
          <p:cNvPicPr>
            <a:picLocks noGrp="1" noChangeAspect="1"/>
          </p:cNvPicPr>
          <p:nvPr>
            <p:ph sz="quarter" idx="12"/>
          </p:nvPr>
        </p:nvPicPr>
        <p:blipFill>
          <a:blip r:embed="rId2"/>
          <a:stretch>
            <a:fillRect/>
          </a:stretch>
        </p:blipFill>
        <p:spPr>
          <a:xfrm>
            <a:off x="5893206" y="1157778"/>
            <a:ext cx="3250794" cy="3250794"/>
          </a:xfrm>
        </p:spPr>
      </p:pic>
    </p:spTree>
    <p:extLst>
      <p:ext uri="{BB962C8B-B14F-4D97-AF65-F5344CB8AC3E}">
        <p14:creationId xmlns:p14="http://schemas.microsoft.com/office/powerpoint/2010/main" val="277206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D9A57-9893-4917-94EA-FF3A267510B3}"/>
              </a:ext>
            </a:extLst>
          </p:cNvPr>
          <p:cNvSpPr>
            <a:spLocks noGrp="1"/>
          </p:cNvSpPr>
          <p:nvPr>
            <p:ph type="ctrTitle"/>
          </p:nvPr>
        </p:nvSpPr>
        <p:spPr>
          <a:xfrm>
            <a:off x="524427" y="728663"/>
            <a:ext cx="7772400" cy="657225"/>
          </a:xfrm>
        </p:spPr>
        <p:txBody>
          <a:bodyPr/>
          <a:lstStyle/>
          <a:p>
            <a:r>
              <a:rPr lang="en-GB" dirty="0"/>
              <a:t>Last Week….</a:t>
            </a:r>
          </a:p>
        </p:txBody>
      </p:sp>
      <p:graphicFrame>
        <p:nvGraphicFramePr>
          <p:cNvPr id="4" name="Diagram 3">
            <a:extLst>
              <a:ext uri="{FF2B5EF4-FFF2-40B4-BE49-F238E27FC236}">
                <a16:creationId xmlns:a16="http://schemas.microsoft.com/office/drawing/2014/main" id="{394E4408-3028-45BC-963D-F2D659E015DC}"/>
              </a:ext>
            </a:extLst>
          </p:cNvPr>
          <p:cNvGraphicFramePr/>
          <p:nvPr/>
        </p:nvGraphicFramePr>
        <p:xfrm>
          <a:off x="626695" y="1566891"/>
          <a:ext cx="7567863" cy="3679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7" name="Connector: Elbow 6">
            <a:extLst>
              <a:ext uri="{FF2B5EF4-FFF2-40B4-BE49-F238E27FC236}">
                <a16:creationId xmlns:a16="http://schemas.microsoft.com/office/drawing/2014/main" id="{517C45D6-E10B-4E19-BC78-A23D13A5EC8B}"/>
              </a:ext>
            </a:extLst>
          </p:cNvPr>
          <p:cNvCxnSpPr>
            <a:cxnSpLocks/>
            <a:stCxn id="4" idx="3"/>
            <a:endCxn id="4" idx="1"/>
          </p:cNvCxnSpPr>
          <p:nvPr/>
        </p:nvCxnSpPr>
        <p:spPr>
          <a:xfrm flipH="1">
            <a:off x="626695" y="3406594"/>
            <a:ext cx="7567863" cy="12700"/>
          </a:xfrm>
          <a:prstGeom prst="bentConnector5">
            <a:avLst>
              <a:gd name="adj1" fmla="val -3021"/>
              <a:gd name="adj2" fmla="val 16285850"/>
              <a:gd name="adj3" fmla="val 103021"/>
            </a:avLst>
          </a:prstGeom>
          <a:ln w="57150">
            <a:solidFill>
              <a:schemeClr val="bg1"/>
            </a:solidFill>
            <a:prstDash val="sysDash"/>
            <a:tailEnd type="triangle"/>
          </a:ln>
        </p:spPr>
        <p:style>
          <a:lnRef idx="1">
            <a:schemeClr val="accent1"/>
          </a:lnRef>
          <a:fillRef idx="0">
            <a:schemeClr val="accent1"/>
          </a:fillRef>
          <a:effectRef idx="0">
            <a:schemeClr val="accent1"/>
          </a:effectRef>
          <a:fontRef idx="minor">
            <a:schemeClr val="tx1"/>
          </a:fontRef>
        </p:style>
      </p:cxnSp>
      <p:pic>
        <p:nvPicPr>
          <p:cNvPr id="2050" name="Picture 2" descr="Image result for attentio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92575" y="232574"/>
            <a:ext cx="4047573" cy="257056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9">
            <p14:nvContentPartPr>
              <p14:cNvPr id="9" name="Ink 8"/>
              <p14:cNvContentPartPr/>
              <p14:nvPr/>
            </p14:nvContentPartPr>
            <p14:xfrm>
              <a:off x="1696117" y="1695986"/>
              <a:ext cx="1974960" cy="901800"/>
            </p14:xfrm>
          </p:contentPart>
        </mc:Choice>
        <mc:Fallback xmlns="">
          <p:pic>
            <p:nvPicPr>
              <p:cNvPr id="9" name="Ink 8"/>
              <p:cNvPicPr/>
              <p:nvPr/>
            </p:nvPicPr>
            <p:blipFill>
              <a:blip r:embed="rId10"/>
              <a:stretch>
                <a:fillRect/>
              </a:stretch>
            </p:blipFill>
            <p:spPr>
              <a:xfrm>
                <a:off x="1570117" y="1569986"/>
                <a:ext cx="2226960" cy="11538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0" name="Ink 9"/>
              <p14:cNvContentPartPr/>
              <p14:nvPr/>
            </p14:nvContentPartPr>
            <p14:xfrm>
              <a:off x="1205797" y="2067506"/>
              <a:ext cx="1564200" cy="586800"/>
            </p14:xfrm>
          </p:contentPart>
        </mc:Choice>
        <mc:Fallback xmlns="">
          <p:pic>
            <p:nvPicPr>
              <p:cNvPr id="10" name="Ink 9"/>
              <p:cNvPicPr/>
              <p:nvPr/>
            </p:nvPicPr>
            <p:blipFill>
              <a:blip r:embed="rId12"/>
              <a:stretch>
                <a:fillRect/>
              </a:stretch>
            </p:blipFill>
            <p:spPr>
              <a:xfrm>
                <a:off x="1079797" y="1941506"/>
                <a:ext cx="1816200" cy="8388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4" name="Ink 13"/>
              <p14:cNvContentPartPr/>
              <p14:nvPr/>
            </p14:nvContentPartPr>
            <p14:xfrm>
              <a:off x="1126597" y="2067506"/>
              <a:ext cx="1563840" cy="690840"/>
            </p14:xfrm>
          </p:contentPart>
        </mc:Choice>
        <mc:Fallback xmlns="">
          <p:pic>
            <p:nvPicPr>
              <p:cNvPr id="14" name="Ink 13"/>
              <p:cNvPicPr/>
              <p:nvPr/>
            </p:nvPicPr>
            <p:blipFill>
              <a:blip r:embed="rId14"/>
              <a:stretch>
                <a:fillRect/>
              </a:stretch>
            </p:blipFill>
            <p:spPr>
              <a:xfrm>
                <a:off x="1090597" y="2031506"/>
                <a:ext cx="1635840" cy="76284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5" name="Ink 14"/>
              <p14:cNvContentPartPr/>
              <p14:nvPr/>
            </p14:nvContentPartPr>
            <p14:xfrm>
              <a:off x="1722757" y="1720826"/>
              <a:ext cx="1948320" cy="996120"/>
            </p14:xfrm>
          </p:contentPart>
        </mc:Choice>
        <mc:Fallback xmlns="">
          <p:pic>
            <p:nvPicPr>
              <p:cNvPr id="15" name="Ink 14"/>
              <p:cNvPicPr/>
              <p:nvPr/>
            </p:nvPicPr>
            <p:blipFill>
              <a:blip r:embed="rId16"/>
              <a:stretch>
                <a:fillRect/>
              </a:stretch>
            </p:blipFill>
            <p:spPr>
              <a:xfrm>
                <a:off x="1686757" y="1684826"/>
                <a:ext cx="2020320" cy="1068120"/>
              </a:xfrm>
              <a:prstGeom prst="rect">
                <a:avLst/>
              </a:prstGeom>
            </p:spPr>
          </p:pic>
        </mc:Fallback>
      </mc:AlternateContent>
    </p:spTree>
    <p:extLst>
      <p:ext uri="{BB962C8B-B14F-4D97-AF65-F5344CB8AC3E}">
        <p14:creationId xmlns:p14="http://schemas.microsoft.com/office/powerpoint/2010/main" val="2336965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107504" y="188640"/>
            <a:ext cx="7772400" cy="657225"/>
          </a:xfrm>
        </p:spPr>
        <p:txBody>
          <a:bodyPr/>
          <a:lstStyle/>
          <a:p>
            <a:r>
              <a:rPr lang="en-GB" dirty="0"/>
              <a:t>What gets our attention?</a:t>
            </a:r>
          </a:p>
        </p:txBody>
      </p:sp>
      <p:sp>
        <p:nvSpPr>
          <p:cNvPr id="4" name="Text Placeholder 3"/>
          <p:cNvSpPr>
            <a:spLocks noGrp="1"/>
          </p:cNvSpPr>
          <p:nvPr>
            <p:ph type="body" sz="quarter" idx="10"/>
          </p:nvPr>
        </p:nvSpPr>
        <p:spPr>
          <a:xfrm>
            <a:off x="395536" y="845865"/>
            <a:ext cx="7772400" cy="3596723"/>
          </a:xfrm>
        </p:spPr>
        <p:txBody>
          <a:bodyPr/>
          <a:lstStyle/>
          <a:p>
            <a:r>
              <a:rPr lang="en-GB" sz="2800" dirty="0"/>
              <a:t>Attention is called by:</a:t>
            </a:r>
          </a:p>
          <a:p>
            <a:r>
              <a:rPr lang="en-GB" sz="2800" dirty="0"/>
              <a:t>Novelty = new stuff</a:t>
            </a:r>
          </a:p>
          <a:p>
            <a:r>
              <a:rPr lang="en-GB" sz="2800" dirty="0"/>
              <a:t>Ambiguity = stuff that is not clear, so we have to focus better (noise) or work it out (gaps)</a:t>
            </a:r>
          </a:p>
          <a:p>
            <a:r>
              <a:rPr lang="en-GB" sz="2800" dirty="0"/>
              <a:t>Valence = (affective quality referring to the intrinsic attractiveness) positive or negative, and how strong – we tend to give attention to threats, but this varies by individual</a:t>
            </a:r>
          </a:p>
          <a:p>
            <a:r>
              <a:rPr lang="en-GB" sz="2800" dirty="0"/>
              <a:t>Salience = (distinctiveness/prominence) how important is it to me</a:t>
            </a:r>
          </a:p>
          <a:p>
            <a:endParaRPr lang="en-GB" sz="2800" dirty="0"/>
          </a:p>
        </p:txBody>
      </p:sp>
    </p:spTree>
    <p:extLst>
      <p:ext uri="{BB962C8B-B14F-4D97-AF65-F5344CB8AC3E}">
        <p14:creationId xmlns:p14="http://schemas.microsoft.com/office/powerpoint/2010/main" val="2372416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D9A57-9893-4917-94EA-FF3A267510B3}"/>
              </a:ext>
            </a:extLst>
          </p:cNvPr>
          <p:cNvSpPr>
            <a:spLocks noGrp="1"/>
          </p:cNvSpPr>
          <p:nvPr>
            <p:ph type="ctrTitle"/>
          </p:nvPr>
        </p:nvSpPr>
        <p:spPr>
          <a:xfrm>
            <a:off x="725424" y="905050"/>
            <a:ext cx="7772400" cy="657225"/>
          </a:xfrm>
        </p:spPr>
        <p:txBody>
          <a:bodyPr/>
          <a:lstStyle/>
          <a:p>
            <a:pPr algn="ctr"/>
            <a:r>
              <a:rPr lang="en-GB" dirty="0"/>
              <a:t>Motivation links judgement </a:t>
            </a:r>
            <a:r>
              <a:rPr lang="en-GB" dirty="0">
                <a:solidFill>
                  <a:schemeClr val="tx1"/>
                </a:solidFill>
              </a:rPr>
              <a:t>and behaviour…..</a:t>
            </a:r>
          </a:p>
        </p:txBody>
      </p:sp>
      <p:graphicFrame>
        <p:nvGraphicFramePr>
          <p:cNvPr id="4" name="Diagram 3">
            <a:extLst>
              <a:ext uri="{FF2B5EF4-FFF2-40B4-BE49-F238E27FC236}">
                <a16:creationId xmlns:a16="http://schemas.microsoft.com/office/drawing/2014/main" id="{394E4408-3028-45BC-963D-F2D659E015DC}"/>
              </a:ext>
            </a:extLst>
          </p:cNvPr>
          <p:cNvGraphicFramePr/>
          <p:nvPr/>
        </p:nvGraphicFramePr>
        <p:xfrm>
          <a:off x="741580" y="1522925"/>
          <a:ext cx="7756244" cy="30731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7" name="Connector: Elbow 6">
            <a:extLst>
              <a:ext uri="{FF2B5EF4-FFF2-40B4-BE49-F238E27FC236}">
                <a16:creationId xmlns:a16="http://schemas.microsoft.com/office/drawing/2014/main" id="{517C45D6-E10B-4E19-BC78-A23D13A5EC8B}"/>
              </a:ext>
            </a:extLst>
          </p:cNvPr>
          <p:cNvCxnSpPr>
            <a:cxnSpLocks/>
            <a:stCxn id="4" idx="3"/>
            <a:endCxn id="4" idx="1"/>
          </p:cNvCxnSpPr>
          <p:nvPr/>
        </p:nvCxnSpPr>
        <p:spPr>
          <a:xfrm flipH="1">
            <a:off x="741580" y="3059494"/>
            <a:ext cx="7756244" cy="12700"/>
          </a:xfrm>
          <a:prstGeom prst="bentConnector5">
            <a:avLst>
              <a:gd name="adj1" fmla="val -2947"/>
              <a:gd name="adj2" fmla="val -7605031"/>
              <a:gd name="adj3" fmla="val 102947"/>
            </a:avLst>
          </a:prstGeom>
          <a:ln w="57150">
            <a:solidFill>
              <a:schemeClr val="bg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74E7E96F-AADE-4CB0-9475-CD913C52738B}"/>
              </a:ext>
            </a:extLst>
          </p:cNvPr>
          <p:cNvSpPr/>
          <p:nvPr/>
        </p:nvSpPr>
        <p:spPr>
          <a:xfrm>
            <a:off x="5601495" y="4168888"/>
            <a:ext cx="1564849" cy="7164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rgbClr val="FFFFFF"/>
                </a:solidFill>
              </a:rPr>
              <a:t>Motivation</a:t>
            </a:r>
          </a:p>
        </p:txBody>
      </p:sp>
      <p:cxnSp>
        <p:nvCxnSpPr>
          <p:cNvPr id="12" name="Connector: Elbow 11">
            <a:extLst>
              <a:ext uri="{FF2B5EF4-FFF2-40B4-BE49-F238E27FC236}">
                <a16:creationId xmlns:a16="http://schemas.microsoft.com/office/drawing/2014/main" id="{2720311D-1AF5-4E13-BCDC-767E475C744E}"/>
              </a:ext>
            </a:extLst>
          </p:cNvPr>
          <p:cNvCxnSpPr>
            <a:cxnSpLocks/>
            <a:stCxn id="4" idx="3"/>
            <a:endCxn id="11" idx="4"/>
          </p:cNvCxnSpPr>
          <p:nvPr/>
        </p:nvCxnSpPr>
        <p:spPr>
          <a:xfrm flipH="1">
            <a:off x="6383920" y="3059494"/>
            <a:ext cx="2113904" cy="1825831"/>
          </a:xfrm>
          <a:prstGeom prst="bentConnector4">
            <a:avLst>
              <a:gd name="adj1" fmla="val -10814"/>
              <a:gd name="adj2" fmla="val 124540"/>
            </a:avLst>
          </a:prstGeom>
          <a:ln w="57150">
            <a:solidFill>
              <a:schemeClr val="bg1"/>
            </a:solidFill>
            <a:prstDash val="sysDash"/>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14="http://schemas.microsoft.com/office/powerpoint/2010/main">
        <mc:Choice Requires="p14">
          <p:contentPart p14:bwMode="auto" r:id="rId8">
            <p14:nvContentPartPr>
              <p14:cNvPr id="5" name="Ink 4"/>
              <p14:cNvContentPartPr/>
              <p14:nvPr/>
            </p14:nvContentPartPr>
            <p14:xfrm>
              <a:off x="6345877" y="1484264"/>
              <a:ext cx="982800" cy="967680"/>
            </p14:xfrm>
          </p:contentPart>
        </mc:Choice>
        <mc:Fallback xmlns="">
          <p:pic>
            <p:nvPicPr>
              <p:cNvPr id="5" name="Ink 4"/>
              <p:cNvPicPr/>
              <p:nvPr/>
            </p:nvPicPr>
            <p:blipFill>
              <a:blip r:embed="rId9"/>
              <a:stretch>
                <a:fillRect/>
              </a:stretch>
            </p:blipFill>
            <p:spPr>
              <a:xfrm>
                <a:off x="6219877" y="1358264"/>
                <a:ext cx="1234800" cy="12196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p14:cNvContentPartPr/>
              <p14:nvPr/>
            </p14:nvContentPartPr>
            <p14:xfrm>
              <a:off x="6082717" y="1987904"/>
              <a:ext cx="252360" cy="465840"/>
            </p14:xfrm>
          </p:contentPart>
        </mc:Choice>
        <mc:Fallback xmlns="">
          <p:pic>
            <p:nvPicPr>
              <p:cNvPr id="8" name="Ink 7"/>
              <p:cNvPicPr/>
              <p:nvPr/>
            </p:nvPicPr>
            <p:blipFill>
              <a:blip r:embed="rId11"/>
              <a:stretch>
                <a:fillRect/>
              </a:stretch>
            </p:blipFill>
            <p:spPr>
              <a:xfrm>
                <a:off x="5956717" y="1861904"/>
                <a:ext cx="504360" cy="7178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p14:cNvContentPartPr/>
              <p14:nvPr/>
            </p14:nvContentPartPr>
            <p14:xfrm>
              <a:off x="6347677" y="2316944"/>
              <a:ext cx="570240" cy="135000"/>
            </p14:xfrm>
          </p:contentPart>
        </mc:Choice>
        <mc:Fallback xmlns="">
          <p:pic>
            <p:nvPicPr>
              <p:cNvPr id="14" name="Ink 13"/>
              <p:cNvPicPr/>
              <p:nvPr/>
            </p:nvPicPr>
            <p:blipFill>
              <a:blip r:embed="rId13"/>
              <a:stretch>
                <a:fillRect/>
              </a:stretch>
            </p:blipFill>
            <p:spPr>
              <a:xfrm>
                <a:off x="6221677" y="2190944"/>
                <a:ext cx="822240" cy="387000"/>
              </a:xfrm>
              <a:prstGeom prst="rect">
                <a:avLst/>
              </a:prstGeom>
            </p:spPr>
          </p:pic>
        </mc:Fallback>
      </mc:AlternateContent>
      <p:sp>
        <p:nvSpPr>
          <p:cNvPr id="15" name="TextBox 14"/>
          <p:cNvSpPr txBox="1"/>
          <p:nvPr/>
        </p:nvSpPr>
        <p:spPr>
          <a:xfrm>
            <a:off x="741580" y="4784035"/>
            <a:ext cx="4665307" cy="830997"/>
          </a:xfrm>
          <a:prstGeom prst="rect">
            <a:avLst/>
          </a:prstGeom>
          <a:noFill/>
        </p:spPr>
        <p:txBody>
          <a:bodyPr wrap="square" rtlCol="0">
            <a:spAutoFit/>
          </a:bodyPr>
          <a:lstStyle/>
          <a:p>
            <a:r>
              <a:rPr lang="en-GB" sz="2400" dirty="0">
                <a:solidFill>
                  <a:schemeClr val="bg1"/>
                </a:solidFill>
              </a:rPr>
              <a:t>What is the link between motivation and intent? </a:t>
            </a:r>
          </a:p>
        </p:txBody>
      </p:sp>
    </p:spTree>
    <p:extLst>
      <p:ext uri="{BB962C8B-B14F-4D97-AF65-F5344CB8AC3E}">
        <p14:creationId xmlns:p14="http://schemas.microsoft.com/office/powerpoint/2010/main" val="3859867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8834" y="100421"/>
            <a:ext cx="7772400" cy="657225"/>
          </a:xfrm>
        </p:spPr>
        <p:txBody>
          <a:bodyPr/>
          <a:lstStyle/>
          <a:p>
            <a:r>
              <a:rPr lang="en-GB" dirty="0"/>
              <a:t>What motivates you?</a:t>
            </a:r>
          </a:p>
        </p:txBody>
      </p:sp>
      <p:pic>
        <p:nvPicPr>
          <p:cNvPr id="5122" name="Picture 2" descr="Image result for motiv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830" y="692696"/>
            <a:ext cx="8530046" cy="4637205"/>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475776" y="4672676"/>
            <a:ext cx="8658498" cy="657225"/>
          </a:xfrm>
          <a:prstGeom prst="rect">
            <a:avLst/>
          </a:prstGeom>
        </p:spPr>
        <p:txBody>
          <a:bodyPr anchor="b"/>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n-GB" dirty="0">
                <a:solidFill>
                  <a:schemeClr val="bg1"/>
                </a:solidFill>
              </a:rPr>
              <a:t>Does motivation predict success?</a:t>
            </a:r>
          </a:p>
        </p:txBody>
      </p:sp>
      <p:sp>
        <p:nvSpPr>
          <p:cNvPr id="7" name="TextBox 6">
            <a:extLst>
              <a:ext uri="{FF2B5EF4-FFF2-40B4-BE49-F238E27FC236}">
                <a16:creationId xmlns:a16="http://schemas.microsoft.com/office/drawing/2014/main" id="{3EA95AA2-E327-4ADD-AF79-5080872C4F16}"/>
              </a:ext>
            </a:extLst>
          </p:cNvPr>
          <p:cNvSpPr txBox="1"/>
          <p:nvPr/>
        </p:nvSpPr>
        <p:spPr>
          <a:xfrm>
            <a:off x="3779912" y="5301208"/>
            <a:ext cx="6413862" cy="369332"/>
          </a:xfrm>
          <a:prstGeom prst="rect">
            <a:avLst/>
          </a:prstGeom>
          <a:noFill/>
        </p:spPr>
        <p:txBody>
          <a:bodyPr wrap="square" rtlCol="0">
            <a:spAutoFit/>
          </a:bodyPr>
          <a:lstStyle/>
          <a:p>
            <a:r>
              <a:rPr lang="en-GB" dirty="0">
                <a:hlinkClick r:id="rId3"/>
              </a:rPr>
              <a:t>https://www.youtube.com/watch?v=v2boHczV1C8</a:t>
            </a:r>
            <a:endParaRPr lang="en-GB" dirty="0"/>
          </a:p>
        </p:txBody>
      </p:sp>
    </p:spTree>
    <p:extLst>
      <p:ext uri="{BB962C8B-B14F-4D97-AF65-F5344CB8AC3E}">
        <p14:creationId xmlns:p14="http://schemas.microsoft.com/office/powerpoint/2010/main" val="1362456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types of motiv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905" y="836712"/>
            <a:ext cx="8622665" cy="464709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131840" y="0"/>
            <a:ext cx="3312368" cy="707886"/>
          </a:xfrm>
          <a:prstGeom prst="rect">
            <a:avLst/>
          </a:prstGeom>
          <a:noFill/>
        </p:spPr>
        <p:txBody>
          <a:bodyPr wrap="square" rtlCol="0">
            <a:spAutoFit/>
          </a:bodyPr>
          <a:lstStyle/>
          <a:p>
            <a:r>
              <a:rPr lang="en-GB" sz="4000" b="1" dirty="0"/>
              <a:t>Motivation</a:t>
            </a:r>
          </a:p>
        </p:txBody>
      </p:sp>
    </p:spTree>
    <p:extLst>
      <p:ext uri="{BB962C8B-B14F-4D97-AF65-F5344CB8AC3E}">
        <p14:creationId xmlns:p14="http://schemas.microsoft.com/office/powerpoint/2010/main" val="2811325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19657"/>
            <a:ext cx="7772400" cy="657225"/>
          </a:xfrm>
        </p:spPr>
        <p:txBody>
          <a:bodyPr/>
          <a:lstStyle/>
          <a:p>
            <a:pPr algn="ctr"/>
            <a:r>
              <a:rPr lang="en-GB" dirty="0"/>
              <a:t>Positive or Negative?</a:t>
            </a:r>
          </a:p>
        </p:txBody>
      </p:sp>
      <p:pic>
        <p:nvPicPr>
          <p:cNvPr id="4102" name="Picture 6" descr="Image result for intrinsic and extrinsic motivation positive and negative"/>
          <p:cNvPicPr>
            <a:picLocks noChangeAspect="1" noChangeArrowheads="1"/>
          </p:cNvPicPr>
          <p:nvPr/>
        </p:nvPicPr>
        <p:blipFill rotWithShape="1">
          <a:blip r:embed="rId3">
            <a:extLst>
              <a:ext uri="{28A0092B-C50C-407E-A947-70E740481C1C}">
                <a14:useLocalDpi xmlns:a14="http://schemas.microsoft.com/office/drawing/2010/main" val="0"/>
              </a:ext>
            </a:extLst>
          </a:blip>
          <a:srcRect t="16758"/>
          <a:stretch/>
        </p:blipFill>
        <p:spPr bwMode="auto">
          <a:xfrm>
            <a:off x="409074" y="1176881"/>
            <a:ext cx="8373979" cy="5482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07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A6DCF6-401B-40A7-B32A-6087E9FE0AB9}"/>
              </a:ext>
            </a:extLst>
          </p:cNvPr>
          <p:cNvSpPr>
            <a:spLocks noGrp="1"/>
          </p:cNvSpPr>
          <p:nvPr>
            <p:ph type="ctrTitle"/>
          </p:nvPr>
        </p:nvSpPr>
        <p:spPr>
          <a:xfrm>
            <a:off x="251520" y="76335"/>
            <a:ext cx="7772400" cy="657225"/>
          </a:xfrm>
        </p:spPr>
        <p:txBody>
          <a:bodyPr>
            <a:normAutofit fontScale="90000"/>
          </a:bodyPr>
          <a:lstStyle/>
          <a:p>
            <a:r>
              <a:rPr lang="en-GB" dirty="0"/>
              <a:t>What motivated your leader?</a:t>
            </a:r>
          </a:p>
        </p:txBody>
      </p:sp>
      <p:pic>
        <p:nvPicPr>
          <p:cNvPr id="6146" name="Picture 2" descr="Image result for angela davis leadership quo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509" y="836712"/>
            <a:ext cx="8595360"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3400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E95BF-8ACC-4FC6-B872-14198CB89A34}"/>
              </a:ext>
            </a:extLst>
          </p:cNvPr>
          <p:cNvSpPr>
            <a:spLocks noGrp="1"/>
          </p:cNvSpPr>
          <p:nvPr>
            <p:ph type="ctrTitle"/>
          </p:nvPr>
        </p:nvSpPr>
        <p:spPr/>
        <p:txBody>
          <a:bodyPr>
            <a:normAutofit fontScale="90000"/>
          </a:bodyPr>
          <a:lstStyle/>
          <a:p>
            <a:r>
              <a:rPr lang="en-GB" dirty="0"/>
              <a:t>Maslow’s hierarchy of needs</a:t>
            </a:r>
          </a:p>
        </p:txBody>
      </p:sp>
      <p:sp>
        <p:nvSpPr>
          <p:cNvPr id="4" name="Content Placeholder 3">
            <a:extLst>
              <a:ext uri="{FF2B5EF4-FFF2-40B4-BE49-F238E27FC236}">
                <a16:creationId xmlns:a16="http://schemas.microsoft.com/office/drawing/2014/main" id="{EEDFD552-B81C-4944-8595-D4B8E428BE21}"/>
              </a:ext>
            </a:extLst>
          </p:cNvPr>
          <p:cNvSpPr>
            <a:spLocks noGrp="1"/>
          </p:cNvSpPr>
          <p:nvPr>
            <p:ph type="body" sz="quarter" idx="10"/>
          </p:nvPr>
        </p:nvSpPr>
        <p:spPr>
          <a:xfrm>
            <a:off x="685800" y="1385888"/>
            <a:ext cx="7772400" cy="3596723"/>
          </a:xfrm>
        </p:spPr>
        <p:txBody>
          <a:bodyPr/>
          <a:lstStyle/>
          <a:p>
            <a:pPr marL="0" indent="0">
              <a:buNone/>
            </a:pPr>
            <a:r>
              <a:rPr lang="en-GB" sz="2800" dirty="0"/>
              <a:t>Is both a model of motivational factors, and a process of human development</a:t>
            </a:r>
          </a:p>
          <a:p>
            <a:endParaRPr lang="en-GB" sz="2800" dirty="0"/>
          </a:p>
        </p:txBody>
      </p:sp>
      <p:pic>
        <p:nvPicPr>
          <p:cNvPr id="7170" name="Picture 2" descr="Image result for maslow's hierarch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04664"/>
            <a:ext cx="7560840"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6225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maslow's hierarchy of needs five stage pyrami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maslow's hierarchy of needs five stage pyrami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maslow's hierarchy of needs five stage pyramid"/>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793750"/>
            <a:ext cx="6480720" cy="4867498"/>
          </a:xfrm>
          <a:prstGeom prst="rect">
            <a:avLst/>
          </a:prstGeom>
        </p:spPr>
      </p:pic>
      <p:sp>
        <p:nvSpPr>
          <p:cNvPr id="8" name="Title 1">
            <a:extLst>
              <a:ext uri="{FF2B5EF4-FFF2-40B4-BE49-F238E27FC236}">
                <a16:creationId xmlns:a16="http://schemas.microsoft.com/office/drawing/2014/main" id="{701E95BF-8ACC-4FC6-B872-14198CB89A34}"/>
              </a:ext>
            </a:extLst>
          </p:cNvPr>
          <p:cNvSpPr>
            <a:spLocks noGrp="1"/>
          </p:cNvSpPr>
          <p:nvPr>
            <p:ph type="ctrTitle"/>
          </p:nvPr>
        </p:nvSpPr>
        <p:spPr>
          <a:xfrm>
            <a:off x="971600" y="136525"/>
            <a:ext cx="7772400" cy="657225"/>
          </a:xfrm>
        </p:spPr>
        <p:txBody>
          <a:bodyPr>
            <a:normAutofit fontScale="90000"/>
          </a:bodyPr>
          <a:lstStyle/>
          <a:p>
            <a:r>
              <a:rPr lang="en-GB" dirty="0"/>
              <a:t>Maslow revised…</a:t>
            </a:r>
          </a:p>
        </p:txBody>
      </p:sp>
    </p:spTree>
    <p:extLst>
      <p:ext uri="{BB962C8B-B14F-4D97-AF65-F5344CB8AC3E}">
        <p14:creationId xmlns:p14="http://schemas.microsoft.com/office/powerpoint/2010/main" val="3761876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47859-FA80-485D-880B-047A30A8BD53}"/>
              </a:ext>
            </a:extLst>
          </p:cNvPr>
          <p:cNvSpPr>
            <a:spLocks noGrp="1"/>
          </p:cNvSpPr>
          <p:nvPr>
            <p:ph type="ctrTitle"/>
          </p:nvPr>
        </p:nvSpPr>
        <p:spPr>
          <a:xfrm>
            <a:off x="515983" y="378824"/>
            <a:ext cx="7772400" cy="1105960"/>
          </a:xfrm>
        </p:spPr>
        <p:txBody>
          <a:bodyPr/>
          <a:lstStyle/>
          <a:p>
            <a:r>
              <a:rPr lang="en-GB" sz="3600" dirty="0"/>
              <a:t>So does Maslow’s hierarchy of needs fully explain our behaviour?</a:t>
            </a:r>
          </a:p>
        </p:txBody>
      </p:sp>
      <p:sp>
        <p:nvSpPr>
          <p:cNvPr id="3" name="TextBox 2"/>
          <p:cNvSpPr txBox="1"/>
          <p:nvPr/>
        </p:nvSpPr>
        <p:spPr>
          <a:xfrm>
            <a:off x="395536" y="1916832"/>
            <a:ext cx="8208912" cy="2677656"/>
          </a:xfrm>
          <a:prstGeom prst="rect">
            <a:avLst/>
          </a:prstGeom>
          <a:noFill/>
        </p:spPr>
        <p:txBody>
          <a:bodyPr wrap="square" rtlCol="0">
            <a:spAutoFit/>
          </a:bodyPr>
          <a:lstStyle/>
          <a:p>
            <a:r>
              <a:rPr lang="en-GB" sz="2800" dirty="0"/>
              <a:t>Do we know how he constructed this theory?</a:t>
            </a:r>
          </a:p>
          <a:p>
            <a:endParaRPr lang="en-GB" sz="2800" dirty="0"/>
          </a:p>
          <a:p>
            <a:r>
              <a:rPr lang="en-GB" sz="2800" dirty="0"/>
              <a:t>Could we criticise the theory?</a:t>
            </a:r>
          </a:p>
          <a:p>
            <a:endParaRPr lang="en-GB" sz="2800" dirty="0"/>
          </a:p>
          <a:p>
            <a:r>
              <a:rPr lang="en-GB" sz="2800" dirty="0"/>
              <a:t>Are we ‘allowed’ to criticise such a well known theory?</a:t>
            </a:r>
          </a:p>
        </p:txBody>
      </p:sp>
    </p:spTree>
    <p:extLst>
      <p:ext uri="{BB962C8B-B14F-4D97-AF65-F5344CB8AC3E}">
        <p14:creationId xmlns:p14="http://schemas.microsoft.com/office/powerpoint/2010/main" val="3174886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F215E-F0C2-4DFA-B805-E9828FE9EB10}"/>
              </a:ext>
            </a:extLst>
          </p:cNvPr>
          <p:cNvSpPr>
            <a:spLocks noGrp="1"/>
          </p:cNvSpPr>
          <p:nvPr>
            <p:ph type="ctrTitle"/>
          </p:nvPr>
        </p:nvSpPr>
        <p:spPr/>
        <p:txBody>
          <a:bodyPr>
            <a:normAutofit fontScale="90000"/>
          </a:bodyPr>
          <a:lstStyle/>
          <a:p>
            <a:r>
              <a:rPr lang="en-GB" dirty="0"/>
              <a:t>People need strokes…</a:t>
            </a:r>
          </a:p>
        </p:txBody>
      </p:sp>
      <p:sp>
        <p:nvSpPr>
          <p:cNvPr id="3" name="Subtitle 2">
            <a:extLst>
              <a:ext uri="{FF2B5EF4-FFF2-40B4-BE49-F238E27FC236}">
                <a16:creationId xmlns:a16="http://schemas.microsoft.com/office/drawing/2014/main" id="{340F591B-20EF-4FB8-8408-CE1D5A20EE5A}"/>
              </a:ext>
            </a:extLst>
          </p:cNvPr>
          <p:cNvSpPr>
            <a:spLocks noGrp="1"/>
          </p:cNvSpPr>
          <p:nvPr>
            <p:ph type="body" sz="quarter" idx="10"/>
          </p:nvPr>
        </p:nvSpPr>
        <p:spPr>
          <a:xfrm>
            <a:off x="107504" y="260648"/>
            <a:ext cx="6480720" cy="5184576"/>
          </a:xfrm>
        </p:spPr>
        <p:txBody>
          <a:bodyPr/>
          <a:lstStyle/>
          <a:p>
            <a:r>
              <a:rPr lang="en-GB" sz="2800" dirty="0">
                <a:solidFill>
                  <a:schemeClr val="tx1"/>
                </a:solidFill>
              </a:rPr>
              <a:t>Transactional analysis suggests that confirming our humanity is a basic human need</a:t>
            </a:r>
          </a:p>
          <a:p>
            <a:endParaRPr lang="en-GB" sz="2800" dirty="0">
              <a:solidFill>
                <a:schemeClr val="tx1"/>
              </a:solidFill>
            </a:endParaRPr>
          </a:p>
          <a:p>
            <a:r>
              <a:rPr lang="en-GB" sz="2800" dirty="0">
                <a:solidFill>
                  <a:schemeClr val="tx1"/>
                </a:solidFill>
              </a:rPr>
              <a:t>Interactions are transactions that supply this need. The currency is “strokes”</a:t>
            </a:r>
          </a:p>
          <a:p>
            <a:endParaRPr lang="en-GB" sz="2800" dirty="0">
              <a:solidFill>
                <a:schemeClr val="tx1"/>
              </a:solidFill>
            </a:endParaRPr>
          </a:p>
          <a:p>
            <a:r>
              <a:rPr lang="en-GB" sz="2800" dirty="0">
                <a:solidFill>
                  <a:schemeClr val="tx1"/>
                </a:solidFill>
              </a:rPr>
              <a:t>Strokes can be positive or negative, positive are better but we take what we can get</a:t>
            </a:r>
          </a:p>
        </p:txBody>
      </p:sp>
      <p:pic>
        <p:nvPicPr>
          <p:cNvPr id="4" name="Picture 3">
            <a:extLst>
              <a:ext uri="{FF2B5EF4-FFF2-40B4-BE49-F238E27FC236}">
                <a16:creationId xmlns:a16="http://schemas.microsoft.com/office/drawing/2014/main" id="{3C45F93C-0C89-4486-8891-7E5E87443CD0}"/>
              </a:ext>
            </a:extLst>
          </p:cNvPr>
          <p:cNvPicPr>
            <a:picLocks noChangeAspect="1"/>
          </p:cNvPicPr>
          <p:nvPr/>
        </p:nvPicPr>
        <p:blipFill>
          <a:blip r:embed="rId3"/>
          <a:stretch>
            <a:fillRect/>
          </a:stretch>
        </p:blipFill>
        <p:spPr>
          <a:xfrm>
            <a:off x="6804248" y="1628800"/>
            <a:ext cx="2428622" cy="2237232"/>
          </a:xfrm>
          <a:prstGeom prst="rect">
            <a:avLst/>
          </a:prstGeom>
        </p:spPr>
      </p:pic>
    </p:spTree>
    <p:extLst>
      <p:ext uri="{BB962C8B-B14F-4D97-AF65-F5344CB8AC3E}">
        <p14:creationId xmlns:p14="http://schemas.microsoft.com/office/powerpoint/2010/main" val="42682516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F215E-F0C2-4DFA-B805-E9828FE9EB10}"/>
              </a:ext>
            </a:extLst>
          </p:cNvPr>
          <p:cNvSpPr>
            <a:spLocks noGrp="1"/>
          </p:cNvSpPr>
          <p:nvPr>
            <p:ph type="ctrTitle"/>
          </p:nvPr>
        </p:nvSpPr>
        <p:spPr/>
        <p:txBody>
          <a:bodyPr>
            <a:normAutofit fontScale="90000"/>
          </a:bodyPr>
          <a:lstStyle/>
          <a:p>
            <a:r>
              <a:rPr lang="en-GB" dirty="0"/>
              <a:t>Some common human ‘games’</a:t>
            </a:r>
          </a:p>
        </p:txBody>
      </p:sp>
      <p:sp>
        <p:nvSpPr>
          <p:cNvPr id="3" name="Subtitle 2">
            <a:extLst>
              <a:ext uri="{FF2B5EF4-FFF2-40B4-BE49-F238E27FC236}">
                <a16:creationId xmlns:a16="http://schemas.microsoft.com/office/drawing/2014/main" id="{340F591B-20EF-4FB8-8408-CE1D5A20EE5A}"/>
              </a:ext>
            </a:extLst>
          </p:cNvPr>
          <p:cNvSpPr>
            <a:spLocks noGrp="1"/>
          </p:cNvSpPr>
          <p:nvPr>
            <p:ph type="body" sz="quarter" idx="10"/>
          </p:nvPr>
        </p:nvSpPr>
        <p:spPr>
          <a:xfrm>
            <a:off x="251520" y="404664"/>
            <a:ext cx="7122695" cy="3596723"/>
          </a:xfrm>
        </p:spPr>
        <p:txBody>
          <a:bodyPr/>
          <a:lstStyle/>
          <a:p>
            <a:r>
              <a:rPr lang="en-GB" sz="2400" dirty="0"/>
              <a:t>“</a:t>
            </a:r>
            <a:r>
              <a:rPr lang="en-GB" sz="2400" dirty="0">
                <a:solidFill>
                  <a:schemeClr val="tx1"/>
                </a:solidFill>
              </a:rPr>
              <a:t>Yes, but…”</a:t>
            </a:r>
          </a:p>
          <a:p>
            <a:pPr lvl="1"/>
            <a:r>
              <a:rPr lang="en-GB" sz="2400" dirty="0"/>
              <a:t>Someone asks for advice, then comes up with reasons why it won’t work</a:t>
            </a:r>
          </a:p>
          <a:p>
            <a:endParaRPr lang="en-GB" sz="2400" dirty="0">
              <a:solidFill>
                <a:schemeClr val="tx1"/>
              </a:solidFill>
            </a:endParaRPr>
          </a:p>
          <a:p>
            <a:r>
              <a:rPr lang="en-GB" sz="2400" dirty="0">
                <a:solidFill>
                  <a:schemeClr val="tx1"/>
                </a:solidFill>
              </a:rPr>
              <a:t>“Kick me”</a:t>
            </a:r>
          </a:p>
          <a:p>
            <a:pPr lvl="1"/>
            <a:r>
              <a:rPr lang="en-GB" sz="2400" dirty="0"/>
              <a:t>Someone acts in a way that will provoke a negative response, then feigns surprise</a:t>
            </a:r>
          </a:p>
          <a:p>
            <a:r>
              <a:rPr lang="en-GB" sz="2400" dirty="0">
                <a:solidFill>
                  <a:schemeClr val="tx1"/>
                </a:solidFill>
              </a:rPr>
              <a:t>“Now I’ve got you!”</a:t>
            </a:r>
          </a:p>
          <a:p>
            <a:pPr lvl="1"/>
            <a:r>
              <a:rPr lang="en-GB" sz="2400" dirty="0"/>
              <a:t>Someone waits for another person to do something bad, then reacts</a:t>
            </a:r>
          </a:p>
        </p:txBody>
      </p:sp>
      <p:pic>
        <p:nvPicPr>
          <p:cNvPr id="5" name="Picture 4">
            <a:extLst>
              <a:ext uri="{FF2B5EF4-FFF2-40B4-BE49-F238E27FC236}">
                <a16:creationId xmlns:a16="http://schemas.microsoft.com/office/drawing/2014/main" id="{404383A1-1210-4F07-B490-9DA526154390}"/>
              </a:ext>
            </a:extLst>
          </p:cNvPr>
          <p:cNvPicPr>
            <a:picLocks noChangeAspect="1"/>
          </p:cNvPicPr>
          <p:nvPr/>
        </p:nvPicPr>
        <p:blipFill>
          <a:blip r:embed="rId3"/>
          <a:stretch>
            <a:fillRect/>
          </a:stretch>
        </p:blipFill>
        <p:spPr>
          <a:xfrm>
            <a:off x="6791411" y="3200589"/>
            <a:ext cx="2249594" cy="2249594"/>
          </a:xfrm>
          <a:prstGeom prst="rect">
            <a:avLst/>
          </a:prstGeom>
        </p:spPr>
      </p:pic>
    </p:spTree>
    <p:extLst>
      <p:ext uri="{BB962C8B-B14F-4D97-AF65-F5344CB8AC3E}">
        <p14:creationId xmlns:p14="http://schemas.microsoft.com/office/powerpoint/2010/main" val="3081451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A6DCF6-401B-40A7-B32A-6087E9FE0AB9}"/>
              </a:ext>
            </a:extLst>
          </p:cNvPr>
          <p:cNvSpPr>
            <a:spLocks noGrp="1"/>
          </p:cNvSpPr>
          <p:nvPr>
            <p:ph type="ctrTitle"/>
          </p:nvPr>
        </p:nvSpPr>
        <p:spPr>
          <a:xfrm>
            <a:off x="461555" y="652770"/>
            <a:ext cx="8133806" cy="657225"/>
          </a:xfrm>
        </p:spPr>
        <p:txBody>
          <a:bodyPr>
            <a:normAutofit fontScale="90000"/>
          </a:bodyPr>
          <a:lstStyle/>
          <a:p>
            <a:r>
              <a:rPr lang="en-GB" dirty="0"/>
              <a:t>McClelland’s Motivational Theory </a:t>
            </a:r>
          </a:p>
        </p:txBody>
      </p:sp>
      <p:graphicFrame>
        <p:nvGraphicFramePr>
          <p:cNvPr id="6" name="Content Placeholder 5">
            <a:extLst>
              <a:ext uri="{FF2B5EF4-FFF2-40B4-BE49-F238E27FC236}">
                <a16:creationId xmlns:a16="http://schemas.microsoft.com/office/drawing/2014/main" id="{52378087-49A8-4DCA-8C6D-05EC9D862A1F}"/>
              </a:ext>
            </a:extLst>
          </p:cNvPr>
          <p:cNvGraphicFramePr>
            <a:graphicFrameLocks noGrp="1"/>
          </p:cNvGraphicFramePr>
          <p:nvPr>
            <p:ph idx="4294967295"/>
            <p:extLst>
              <p:ext uri="{D42A27DB-BD31-4B8C-83A1-F6EECF244321}">
                <p14:modId xmlns:p14="http://schemas.microsoft.com/office/powerpoint/2010/main" val="1138624579"/>
              </p:ext>
            </p:extLst>
          </p:nvPr>
        </p:nvGraphicFramePr>
        <p:xfrm>
          <a:off x="645150" y="578552"/>
          <a:ext cx="8312589" cy="4542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p:cNvSpPr txBox="1"/>
          <p:nvPr/>
        </p:nvSpPr>
        <p:spPr>
          <a:xfrm>
            <a:off x="6972997" y="278943"/>
            <a:ext cx="1944215" cy="2062103"/>
          </a:xfrm>
          <a:prstGeom prst="rect">
            <a:avLst/>
          </a:prstGeom>
          <a:noFill/>
        </p:spPr>
        <p:txBody>
          <a:bodyPr wrap="square" rtlCol="0">
            <a:spAutoFit/>
          </a:bodyPr>
          <a:lstStyle/>
          <a:p>
            <a:r>
              <a:rPr lang="en-GB" sz="1600" dirty="0"/>
              <a:t>Want to excel and avoid very high risk/very low risk tasks. Need feedback and prefer to work alone or with high achievers</a:t>
            </a:r>
          </a:p>
        </p:txBody>
      </p:sp>
      <p:sp>
        <p:nvSpPr>
          <p:cNvPr id="7" name="TextBox 6"/>
          <p:cNvSpPr txBox="1"/>
          <p:nvPr/>
        </p:nvSpPr>
        <p:spPr>
          <a:xfrm>
            <a:off x="7121798" y="3501008"/>
            <a:ext cx="1888884" cy="2308324"/>
          </a:xfrm>
          <a:prstGeom prst="rect">
            <a:avLst/>
          </a:prstGeom>
          <a:noFill/>
        </p:spPr>
        <p:txBody>
          <a:bodyPr wrap="square" rtlCol="0">
            <a:spAutoFit/>
          </a:bodyPr>
          <a:lstStyle/>
          <a:p>
            <a:r>
              <a:rPr lang="en-GB" sz="1600" dirty="0"/>
              <a:t>People who want personal power want to direct others – those that want institutional power organise people to achieve goals of </a:t>
            </a:r>
            <a:r>
              <a:rPr lang="en-GB" sz="1600" dirty="0" err="1"/>
              <a:t>organistaion</a:t>
            </a:r>
            <a:r>
              <a:rPr lang="en-GB" sz="1600" dirty="0"/>
              <a:t> </a:t>
            </a:r>
          </a:p>
        </p:txBody>
      </p:sp>
      <p:sp>
        <p:nvSpPr>
          <p:cNvPr id="8" name="TextBox 7"/>
          <p:cNvSpPr txBox="1"/>
          <p:nvPr/>
        </p:nvSpPr>
        <p:spPr>
          <a:xfrm>
            <a:off x="158980" y="848729"/>
            <a:ext cx="2599509" cy="1477328"/>
          </a:xfrm>
          <a:prstGeom prst="rect">
            <a:avLst/>
          </a:prstGeom>
          <a:noFill/>
        </p:spPr>
        <p:txBody>
          <a:bodyPr wrap="square" rtlCol="0">
            <a:spAutoFit/>
          </a:bodyPr>
          <a:lstStyle/>
          <a:p>
            <a:r>
              <a:rPr lang="en-GB" dirty="0"/>
              <a:t>Need harmonious relationships and to feel accepted – like work with lots of personal interaction</a:t>
            </a:r>
          </a:p>
        </p:txBody>
      </p:sp>
      <mc:AlternateContent xmlns:mc="http://schemas.openxmlformats.org/markup-compatibility/2006" xmlns:p14="http://schemas.microsoft.com/office/powerpoint/2010/main">
        <mc:Choice Requires="p14">
          <p:contentPart p14:bwMode="auto" r:id="rId8">
            <p14:nvContentPartPr>
              <p14:cNvPr id="12" name="Ink 11"/>
              <p14:cNvContentPartPr/>
              <p14:nvPr/>
            </p14:nvContentPartPr>
            <p14:xfrm>
              <a:off x="1694608" y="2280940"/>
              <a:ext cx="1005184" cy="1239306"/>
            </p14:xfrm>
          </p:contentPart>
        </mc:Choice>
        <mc:Fallback xmlns="">
          <p:pic>
            <p:nvPicPr>
              <p:cNvPr id="12" name="Ink 11"/>
              <p:cNvPicPr/>
              <p:nvPr/>
            </p:nvPicPr>
            <p:blipFill>
              <a:blip r:embed="rId9"/>
              <a:stretch>
                <a:fillRect/>
              </a:stretch>
            </p:blipFill>
            <p:spPr>
              <a:xfrm>
                <a:off x="1658606" y="2244935"/>
                <a:ext cx="1076829" cy="1310957"/>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5" name="Ink 14">
                <a:extLst>
                  <a:ext uri="{FF2B5EF4-FFF2-40B4-BE49-F238E27FC236}">
                    <a16:creationId xmlns:a16="http://schemas.microsoft.com/office/drawing/2014/main" id="{6E0B7F6C-1A41-4BD7-9F91-AF711C6325B2}"/>
                  </a:ext>
                </a:extLst>
              </p14:cNvPr>
              <p14:cNvContentPartPr/>
              <p14:nvPr/>
            </p14:nvContentPartPr>
            <p14:xfrm rot="3708754">
              <a:off x="5969660" y="1398877"/>
              <a:ext cx="1382786" cy="1704858"/>
            </p14:xfrm>
          </p:contentPart>
        </mc:Choice>
        <mc:Fallback xmlns="">
          <p:pic>
            <p:nvPicPr>
              <p:cNvPr id="15" name="Ink 14">
                <a:extLst>
                  <a:ext uri="{FF2B5EF4-FFF2-40B4-BE49-F238E27FC236}">
                    <a16:creationId xmlns:a16="http://schemas.microsoft.com/office/drawing/2014/main" id="{6E0B7F6C-1A41-4BD7-9F91-AF711C6325B2}"/>
                  </a:ext>
                </a:extLst>
              </p:cNvPr>
              <p:cNvPicPr/>
              <p:nvPr/>
            </p:nvPicPr>
            <p:blipFill>
              <a:blip r:embed="rId11"/>
              <a:stretch>
                <a:fillRect/>
              </a:stretch>
            </p:blipFill>
            <p:spPr>
              <a:xfrm rot="3708754">
                <a:off x="5933650" y="1362872"/>
                <a:ext cx="1454446" cy="1776509"/>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7" name="Ink 16">
                <a:extLst>
                  <a:ext uri="{FF2B5EF4-FFF2-40B4-BE49-F238E27FC236}">
                    <a16:creationId xmlns:a16="http://schemas.microsoft.com/office/drawing/2014/main" id="{786EC96B-D926-4D6E-B8D1-47C7B844D126}"/>
                  </a:ext>
                </a:extLst>
              </p14:cNvPr>
              <p14:cNvContentPartPr/>
              <p14:nvPr/>
            </p14:nvContentPartPr>
            <p14:xfrm rot="9944741">
              <a:off x="5569146" y="1539682"/>
              <a:ext cx="1891567" cy="2332142"/>
            </p14:xfrm>
          </p:contentPart>
        </mc:Choice>
        <mc:Fallback xmlns="">
          <p:pic>
            <p:nvPicPr>
              <p:cNvPr id="17" name="Ink 16">
                <a:extLst>
                  <a:ext uri="{FF2B5EF4-FFF2-40B4-BE49-F238E27FC236}">
                    <a16:creationId xmlns:a16="http://schemas.microsoft.com/office/drawing/2014/main" id="{786EC96B-D926-4D6E-B8D1-47C7B844D126}"/>
                  </a:ext>
                </a:extLst>
              </p:cNvPr>
              <p:cNvPicPr/>
              <p:nvPr/>
            </p:nvPicPr>
            <p:blipFill>
              <a:blip r:embed="rId13"/>
              <a:stretch>
                <a:fillRect/>
              </a:stretch>
            </p:blipFill>
            <p:spPr>
              <a:xfrm rot="9944741">
                <a:off x="5533137" y="1503675"/>
                <a:ext cx="1963225" cy="2403795"/>
              </a:xfrm>
              <a:prstGeom prst="rect">
                <a:avLst/>
              </a:prstGeom>
            </p:spPr>
          </p:pic>
        </mc:Fallback>
      </mc:AlternateContent>
    </p:spTree>
    <p:extLst>
      <p:ext uri="{BB962C8B-B14F-4D97-AF65-F5344CB8AC3E}">
        <p14:creationId xmlns:p14="http://schemas.microsoft.com/office/powerpoint/2010/main" val="3887638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kahoot qui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442" y="174541"/>
            <a:ext cx="8807116" cy="6539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2437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BFDB5-FE52-47C4-9D28-53D353C5B366}"/>
              </a:ext>
            </a:extLst>
          </p:cNvPr>
          <p:cNvSpPr>
            <a:spLocks noGrp="1"/>
          </p:cNvSpPr>
          <p:nvPr>
            <p:ph type="ctrTitle"/>
          </p:nvPr>
        </p:nvSpPr>
        <p:spPr>
          <a:xfrm>
            <a:off x="251520" y="188640"/>
            <a:ext cx="7772400" cy="657225"/>
          </a:xfrm>
        </p:spPr>
        <p:txBody>
          <a:bodyPr/>
          <a:lstStyle/>
          <a:p>
            <a:r>
              <a:rPr lang="en-GB" dirty="0"/>
              <a:t>The Ultimatum Game…</a:t>
            </a:r>
          </a:p>
        </p:txBody>
      </p:sp>
      <p:sp>
        <p:nvSpPr>
          <p:cNvPr id="3" name="Content Placeholder 2">
            <a:extLst>
              <a:ext uri="{FF2B5EF4-FFF2-40B4-BE49-F238E27FC236}">
                <a16:creationId xmlns:a16="http://schemas.microsoft.com/office/drawing/2014/main" id="{64BE34CE-3D1D-49CB-ACD5-6DA8176AD6A7}"/>
              </a:ext>
            </a:extLst>
          </p:cNvPr>
          <p:cNvSpPr>
            <a:spLocks noGrp="1"/>
          </p:cNvSpPr>
          <p:nvPr>
            <p:ph type="body" sz="quarter" idx="10"/>
          </p:nvPr>
        </p:nvSpPr>
        <p:spPr>
          <a:xfrm>
            <a:off x="395536" y="1124744"/>
            <a:ext cx="7772400" cy="3596723"/>
          </a:xfrm>
        </p:spPr>
        <p:txBody>
          <a:bodyPr/>
          <a:lstStyle/>
          <a:p>
            <a:r>
              <a:rPr lang="en-GB" sz="2400" dirty="0"/>
              <a:t>Is a game about sharing… or not</a:t>
            </a:r>
          </a:p>
          <a:p>
            <a:r>
              <a:rPr lang="en-GB" sz="2400" dirty="0"/>
              <a:t>Player A is offered £100</a:t>
            </a:r>
          </a:p>
          <a:p>
            <a:r>
              <a:rPr lang="en-GB" sz="2400" dirty="0"/>
              <a:t>Player A has to offer a share to Player B</a:t>
            </a:r>
          </a:p>
          <a:p>
            <a:r>
              <a:rPr lang="en-GB" sz="2400" dirty="0"/>
              <a:t>If Player B accepts, each player receives their share</a:t>
            </a:r>
          </a:p>
          <a:p>
            <a:r>
              <a:rPr lang="en-GB" sz="2400" dirty="0"/>
              <a:t>If Player B refuses, neither player gets anything</a:t>
            </a:r>
          </a:p>
        </p:txBody>
      </p:sp>
      <p:pic>
        <p:nvPicPr>
          <p:cNvPr id="5" name="Picture 4">
            <a:extLst>
              <a:ext uri="{FF2B5EF4-FFF2-40B4-BE49-F238E27FC236}">
                <a16:creationId xmlns:a16="http://schemas.microsoft.com/office/drawing/2014/main" id="{E4CA9EDA-336B-4296-9E47-B81AD697EE97}"/>
              </a:ext>
            </a:extLst>
          </p:cNvPr>
          <p:cNvPicPr>
            <a:picLocks noChangeAspect="1"/>
          </p:cNvPicPr>
          <p:nvPr/>
        </p:nvPicPr>
        <p:blipFill>
          <a:blip r:embed="rId3"/>
          <a:stretch>
            <a:fillRect/>
          </a:stretch>
        </p:blipFill>
        <p:spPr>
          <a:xfrm>
            <a:off x="2555776" y="3482875"/>
            <a:ext cx="4937760" cy="2261083"/>
          </a:xfrm>
          <a:prstGeom prst="rect">
            <a:avLst/>
          </a:prstGeom>
        </p:spPr>
      </p:pic>
    </p:spTree>
    <p:extLst>
      <p:ext uri="{BB962C8B-B14F-4D97-AF65-F5344CB8AC3E}">
        <p14:creationId xmlns:p14="http://schemas.microsoft.com/office/powerpoint/2010/main" val="36873700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16601-4E93-42B0-BB06-540B0865FC44}"/>
              </a:ext>
            </a:extLst>
          </p:cNvPr>
          <p:cNvSpPr>
            <a:spLocks noGrp="1"/>
          </p:cNvSpPr>
          <p:nvPr>
            <p:ph type="ctrTitle"/>
          </p:nvPr>
        </p:nvSpPr>
        <p:spPr/>
        <p:txBody>
          <a:bodyPr/>
          <a:lstStyle/>
          <a:p>
            <a:r>
              <a:rPr lang="en-GB" dirty="0"/>
              <a:t>Equity Theory</a:t>
            </a:r>
          </a:p>
        </p:txBody>
      </p:sp>
      <p:sp>
        <p:nvSpPr>
          <p:cNvPr id="4" name="Content Placeholder 3">
            <a:extLst>
              <a:ext uri="{FF2B5EF4-FFF2-40B4-BE49-F238E27FC236}">
                <a16:creationId xmlns:a16="http://schemas.microsoft.com/office/drawing/2014/main" id="{B63F84D2-9E3B-4175-848B-B84299422100}"/>
              </a:ext>
            </a:extLst>
          </p:cNvPr>
          <p:cNvSpPr>
            <a:spLocks noGrp="1"/>
          </p:cNvSpPr>
          <p:nvPr>
            <p:ph type="body" sz="quarter" idx="10"/>
          </p:nvPr>
        </p:nvSpPr>
        <p:spPr>
          <a:xfrm>
            <a:off x="467544" y="420897"/>
            <a:ext cx="7772400" cy="3596723"/>
          </a:xfrm>
        </p:spPr>
        <p:txBody>
          <a:bodyPr/>
          <a:lstStyle/>
          <a:p>
            <a:r>
              <a:rPr lang="en-GB" sz="2400" dirty="0"/>
              <a:t>Equity </a:t>
            </a:r>
            <a:r>
              <a:rPr lang="en-GB" sz="2400" dirty="0">
                <a:solidFill>
                  <a:schemeClr val="tx1"/>
                </a:solidFill>
              </a:rPr>
              <a:t>theory is based in the idea that individuals are motivated by fairness. John Stacey Adams suggests that the higher an individual's perception of equity, the more motivated they will be and vice versa: if someone perceives an unfair environment, they will be de-motivated</a:t>
            </a:r>
            <a:endParaRPr lang="en-GB" sz="3200" dirty="0">
              <a:solidFill>
                <a:schemeClr val="tx1"/>
              </a:solidFill>
            </a:endParaRPr>
          </a:p>
        </p:txBody>
      </p:sp>
      <p:pic>
        <p:nvPicPr>
          <p:cNvPr id="5" name="Picture 4">
            <a:extLst>
              <a:ext uri="{FF2B5EF4-FFF2-40B4-BE49-F238E27FC236}">
                <a16:creationId xmlns:a16="http://schemas.microsoft.com/office/drawing/2014/main" id="{0C226BA1-811D-4C4A-8B54-3935B8097C38}"/>
              </a:ext>
            </a:extLst>
          </p:cNvPr>
          <p:cNvPicPr>
            <a:picLocks noChangeAspect="1"/>
          </p:cNvPicPr>
          <p:nvPr/>
        </p:nvPicPr>
        <p:blipFill>
          <a:blip r:embed="rId3"/>
          <a:stretch>
            <a:fillRect/>
          </a:stretch>
        </p:blipFill>
        <p:spPr>
          <a:xfrm>
            <a:off x="4211960" y="2348880"/>
            <a:ext cx="2930172" cy="2930172"/>
          </a:xfrm>
          <a:prstGeom prst="rect">
            <a:avLst/>
          </a:prstGeom>
        </p:spPr>
      </p:pic>
      <p:sp>
        <p:nvSpPr>
          <p:cNvPr id="3" name="TextBox 2"/>
          <p:cNvSpPr txBox="1"/>
          <p:nvPr/>
        </p:nvSpPr>
        <p:spPr>
          <a:xfrm>
            <a:off x="1031641" y="6067504"/>
            <a:ext cx="5642811" cy="646331"/>
          </a:xfrm>
          <a:prstGeom prst="rect">
            <a:avLst/>
          </a:prstGeom>
          <a:noFill/>
        </p:spPr>
        <p:txBody>
          <a:bodyPr wrap="square" rtlCol="0">
            <a:spAutoFit/>
          </a:bodyPr>
          <a:lstStyle/>
          <a:p>
            <a:r>
              <a:rPr lang="en-GB" dirty="0">
                <a:solidFill>
                  <a:schemeClr val="accent5"/>
                </a:solidFill>
              </a:rPr>
              <a:t>https://www.youtube.com/watch?v=xot4z1CKFMo</a:t>
            </a:r>
          </a:p>
          <a:p>
            <a:endParaRPr lang="en-GB" dirty="0"/>
          </a:p>
        </p:txBody>
      </p:sp>
    </p:spTree>
    <p:extLst>
      <p:ext uri="{BB962C8B-B14F-4D97-AF65-F5344CB8AC3E}">
        <p14:creationId xmlns:p14="http://schemas.microsoft.com/office/powerpoint/2010/main" val="1600403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16601-4E93-42B0-BB06-540B0865FC44}"/>
              </a:ext>
            </a:extLst>
          </p:cNvPr>
          <p:cNvSpPr>
            <a:spLocks noGrp="1"/>
          </p:cNvSpPr>
          <p:nvPr>
            <p:ph type="ctrTitle"/>
          </p:nvPr>
        </p:nvSpPr>
        <p:spPr/>
        <p:txBody>
          <a:bodyPr/>
          <a:lstStyle/>
          <a:p>
            <a:r>
              <a:rPr lang="en-GB" dirty="0"/>
              <a:t>Goal Theory</a:t>
            </a:r>
          </a:p>
        </p:txBody>
      </p:sp>
      <p:sp>
        <p:nvSpPr>
          <p:cNvPr id="4" name="Content Placeholder 3">
            <a:extLst>
              <a:ext uri="{FF2B5EF4-FFF2-40B4-BE49-F238E27FC236}">
                <a16:creationId xmlns:a16="http://schemas.microsoft.com/office/drawing/2014/main" id="{B63F84D2-9E3B-4175-848B-B84299422100}"/>
              </a:ext>
            </a:extLst>
          </p:cNvPr>
          <p:cNvSpPr>
            <a:spLocks noGrp="1"/>
          </p:cNvSpPr>
          <p:nvPr>
            <p:ph type="body" sz="quarter" idx="10"/>
          </p:nvPr>
        </p:nvSpPr>
        <p:spPr>
          <a:xfrm>
            <a:off x="395536" y="1023802"/>
            <a:ext cx="4271936" cy="3596723"/>
          </a:xfrm>
        </p:spPr>
        <p:txBody>
          <a:bodyPr/>
          <a:lstStyle/>
          <a:p>
            <a:pPr algn="ctr"/>
            <a:r>
              <a:rPr lang="en-GB" sz="2800" dirty="0"/>
              <a:t>Goal </a:t>
            </a:r>
            <a:r>
              <a:rPr lang="en-GB" sz="2800" dirty="0">
                <a:solidFill>
                  <a:schemeClr val="tx1"/>
                </a:solidFill>
              </a:rPr>
              <a:t>theory suggests that clear targets </a:t>
            </a:r>
          </a:p>
          <a:p>
            <a:pPr algn="ctr"/>
            <a:r>
              <a:rPr lang="en-GB" sz="2800" dirty="0">
                <a:solidFill>
                  <a:schemeClr val="tx1"/>
                </a:solidFill>
              </a:rPr>
              <a:t>and </a:t>
            </a:r>
          </a:p>
          <a:p>
            <a:pPr algn="ctr"/>
            <a:r>
              <a:rPr lang="en-GB" sz="2800" dirty="0">
                <a:solidFill>
                  <a:schemeClr val="tx1"/>
                </a:solidFill>
              </a:rPr>
              <a:t>prompt feedback can lead to higher levels of performance</a:t>
            </a:r>
          </a:p>
        </p:txBody>
      </p:sp>
      <p:pic>
        <p:nvPicPr>
          <p:cNvPr id="8" name="Picture 7">
            <a:extLst>
              <a:ext uri="{FF2B5EF4-FFF2-40B4-BE49-F238E27FC236}">
                <a16:creationId xmlns:a16="http://schemas.microsoft.com/office/drawing/2014/main" id="{748F8C0A-A2DC-46AA-9B63-2F1412BA522D}"/>
              </a:ext>
            </a:extLst>
          </p:cNvPr>
          <p:cNvPicPr>
            <a:picLocks noChangeAspect="1"/>
          </p:cNvPicPr>
          <p:nvPr/>
        </p:nvPicPr>
        <p:blipFill>
          <a:blip r:embed="rId3"/>
          <a:stretch>
            <a:fillRect/>
          </a:stretch>
        </p:blipFill>
        <p:spPr>
          <a:xfrm>
            <a:off x="4758917" y="602595"/>
            <a:ext cx="3699283" cy="4439138"/>
          </a:xfrm>
          <a:prstGeom prst="rect">
            <a:avLst/>
          </a:prstGeom>
        </p:spPr>
      </p:pic>
    </p:spTree>
    <p:extLst>
      <p:ext uri="{BB962C8B-B14F-4D97-AF65-F5344CB8AC3E}">
        <p14:creationId xmlns:p14="http://schemas.microsoft.com/office/powerpoint/2010/main" val="6334578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E5320-BE74-4A68-9B6B-720EEA8165C0}"/>
              </a:ext>
            </a:extLst>
          </p:cNvPr>
          <p:cNvSpPr>
            <a:spLocks noGrp="1"/>
          </p:cNvSpPr>
          <p:nvPr>
            <p:ph type="ctrTitle"/>
          </p:nvPr>
        </p:nvSpPr>
        <p:spPr/>
        <p:txBody>
          <a:bodyPr/>
          <a:lstStyle/>
          <a:p>
            <a:r>
              <a:rPr lang="en-GB" dirty="0"/>
              <a:t>Sometimes, needs aren’t met…</a:t>
            </a:r>
          </a:p>
        </p:txBody>
      </p:sp>
      <p:sp>
        <p:nvSpPr>
          <p:cNvPr id="3" name="Content Placeholder 2">
            <a:extLst>
              <a:ext uri="{FF2B5EF4-FFF2-40B4-BE49-F238E27FC236}">
                <a16:creationId xmlns:a16="http://schemas.microsoft.com/office/drawing/2014/main" id="{57C657CE-61F1-4800-85F8-5B0884FCBAE9}"/>
              </a:ext>
            </a:extLst>
          </p:cNvPr>
          <p:cNvSpPr>
            <a:spLocks noGrp="1"/>
          </p:cNvSpPr>
          <p:nvPr>
            <p:ph type="body" sz="quarter" idx="10"/>
          </p:nvPr>
        </p:nvSpPr>
        <p:spPr>
          <a:xfrm>
            <a:off x="668919" y="564125"/>
            <a:ext cx="7772400" cy="3596723"/>
          </a:xfrm>
        </p:spPr>
        <p:txBody>
          <a:bodyPr/>
          <a:lstStyle/>
          <a:p>
            <a:r>
              <a:rPr lang="en-GB" sz="2800" dirty="0">
                <a:solidFill>
                  <a:schemeClr val="tx1"/>
                </a:solidFill>
              </a:rPr>
              <a:t>When we experience barriers: </a:t>
            </a:r>
          </a:p>
          <a:p>
            <a:pPr lvl="1"/>
            <a:r>
              <a:rPr lang="en-GB" sz="2800" dirty="0"/>
              <a:t>Frustration</a:t>
            </a:r>
          </a:p>
          <a:p>
            <a:pPr lvl="1"/>
            <a:r>
              <a:rPr lang="en-GB" sz="2800" dirty="0"/>
              <a:t>Can lead to positive or negative responses</a:t>
            </a:r>
          </a:p>
          <a:p>
            <a:r>
              <a:rPr lang="en-GB" sz="2800" dirty="0">
                <a:solidFill>
                  <a:schemeClr val="tx1"/>
                </a:solidFill>
              </a:rPr>
              <a:t>When there is to big a gap between what we do and who we are:</a:t>
            </a:r>
          </a:p>
          <a:p>
            <a:pPr lvl="1"/>
            <a:r>
              <a:rPr lang="en-GB" sz="2800" dirty="0"/>
              <a:t>Alienation</a:t>
            </a:r>
          </a:p>
        </p:txBody>
      </p:sp>
      <p:pic>
        <p:nvPicPr>
          <p:cNvPr id="5" name="Picture 4">
            <a:extLst>
              <a:ext uri="{FF2B5EF4-FFF2-40B4-BE49-F238E27FC236}">
                <a16:creationId xmlns:a16="http://schemas.microsoft.com/office/drawing/2014/main" id="{5C7B16F2-0B47-4076-B8DA-65F1A9D3FA98}"/>
              </a:ext>
            </a:extLst>
          </p:cNvPr>
          <p:cNvPicPr>
            <a:picLocks noChangeAspect="1"/>
          </p:cNvPicPr>
          <p:nvPr/>
        </p:nvPicPr>
        <p:blipFill>
          <a:blip r:embed="rId2"/>
          <a:stretch>
            <a:fillRect/>
          </a:stretch>
        </p:blipFill>
        <p:spPr>
          <a:xfrm>
            <a:off x="5076056" y="2636912"/>
            <a:ext cx="2341677" cy="2341677"/>
          </a:xfrm>
          <a:prstGeom prst="rect">
            <a:avLst/>
          </a:prstGeom>
        </p:spPr>
      </p:pic>
    </p:spTree>
    <p:extLst>
      <p:ext uri="{BB962C8B-B14F-4D97-AF65-F5344CB8AC3E}">
        <p14:creationId xmlns:p14="http://schemas.microsoft.com/office/powerpoint/2010/main" val="2175759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Image result for motivation is complex"/>
          <p:cNvPicPr>
            <a:picLocks noChangeAspect="1" noChangeArrowheads="1"/>
          </p:cNvPicPr>
          <p:nvPr/>
        </p:nvPicPr>
        <p:blipFill rotWithShape="1">
          <a:blip r:embed="rId2">
            <a:duotone>
              <a:schemeClr val="accent4">
                <a:shade val="45000"/>
                <a:satMod val="135000"/>
              </a:schemeClr>
              <a:prstClr val="white"/>
            </a:duotone>
            <a:extLst>
              <a:ext uri="{28A0092B-C50C-407E-A947-70E740481C1C}">
                <a14:useLocalDpi xmlns:a14="http://schemas.microsoft.com/office/drawing/2010/main" val="0"/>
              </a:ext>
            </a:extLst>
          </a:blip>
          <a:srcRect l="18625" t="23737" r="19801" b="27778"/>
          <a:stretch/>
        </p:blipFill>
        <p:spPr bwMode="auto">
          <a:xfrm>
            <a:off x="168442" y="144379"/>
            <a:ext cx="8807116" cy="6581274"/>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ctrTitle"/>
          </p:nvPr>
        </p:nvSpPr>
        <p:spPr/>
        <p:txBody>
          <a:bodyPr/>
          <a:lstStyle/>
          <a:p>
            <a:r>
              <a:rPr lang="en-GB" dirty="0"/>
              <a:t>In Summary:</a:t>
            </a:r>
          </a:p>
        </p:txBody>
      </p:sp>
      <p:sp>
        <p:nvSpPr>
          <p:cNvPr id="4" name="Text Placeholder 3"/>
          <p:cNvSpPr>
            <a:spLocks noGrp="1"/>
          </p:cNvSpPr>
          <p:nvPr>
            <p:ph type="body" sz="quarter" idx="10"/>
          </p:nvPr>
        </p:nvSpPr>
        <p:spPr>
          <a:xfrm>
            <a:off x="685799" y="1401898"/>
            <a:ext cx="8073189" cy="3596723"/>
          </a:xfrm>
        </p:spPr>
        <p:txBody>
          <a:bodyPr/>
          <a:lstStyle/>
          <a:p>
            <a:r>
              <a:rPr lang="en-GB" sz="3200" b="1" dirty="0"/>
              <a:t>Motivation is complex</a:t>
            </a:r>
          </a:p>
          <a:p>
            <a:r>
              <a:rPr lang="en-GB" sz="3200" b="1" dirty="0"/>
              <a:t>Learning what motivates you is an essential part of knowing yourself</a:t>
            </a:r>
          </a:p>
          <a:p>
            <a:r>
              <a:rPr lang="en-GB" sz="3200" b="1" dirty="0"/>
              <a:t>Knowing what motivates others is a basic factor that you can use to establish and maintain effective relationships</a:t>
            </a:r>
          </a:p>
          <a:p>
            <a:r>
              <a:rPr lang="en-GB" sz="3200" b="1" dirty="0"/>
              <a:t>Each person is motivated by different needs, at varying degrees and at different times</a:t>
            </a:r>
          </a:p>
        </p:txBody>
      </p:sp>
    </p:spTree>
    <p:extLst>
      <p:ext uri="{BB962C8B-B14F-4D97-AF65-F5344CB8AC3E}">
        <p14:creationId xmlns:p14="http://schemas.microsoft.com/office/powerpoint/2010/main" val="35508099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a:hlinkClick r:id="" action="ppaction://media"/>
            <a:extLst>
              <a:ext uri="{FF2B5EF4-FFF2-40B4-BE49-F238E27FC236}">
                <a16:creationId xmlns:a16="http://schemas.microsoft.com/office/drawing/2014/main" id="{1D66DE0B-C4BC-4693-A09E-FD56B1E08EBE}"/>
              </a:ext>
            </a:extLst>
          </p:cNvPr>
          <p:cNvPicPr>
            <a:picLocks noGrp="1" noRot="1" noChangeAspect="1"/>
          </p:cNvPicPr>
          <p:nvPr>
            <p:ph idx="1"/>
            <a:videoFile r:link="rId1"/>
          </p:nvPr>
        </p:nvPicPr>
        <p:blipFill>
          <a:blip r:embed="rId4"/>
          <a:stretch>
            <a:fillRect/>
          </a:stretch>
        </p:blipFill>
        <p:spPr>
          <a:xfrm>
            <a:off x="395536" y="240923"/>
            <a:ext cx="8352928" cy="4999824"/>
          </a:xfrm>
          <a:prstGeom prst="rect">
            <a:avLst/>
          </a:prstGeom>
        </p:spPr>
      </p:pic>
      <p:sp>
        <p:nvSpPr>
          <p:cNvPr id="5" name="TextBox 4">
            <a:extLst>
              <a:ext uri="{FF2B5EF4-FFF2-40B4-BE49-F238E27FC236}">
                <a16:creationId xmlns:a16="http://schemas.microsoft.com/office/drawing/2014/main" id="{A62B9AC3-468B-4292-BD20-82E7F5472E64}"/>
              </a:ext>
            </a:extLst>
          </p:cNvPr>
          <p:cNvSpPr txBox="1"/>
          <p:nvPr/>
        </p:nvSpPr>
        <p:spPr>
          <a:xfrm>
            <a:off x="3491880" y="5212944"/>
            <a:ext cx="6872140" cy="369332"/>
          </a:xfrm>
          <a:prstGeom prst="rect">
            <a:avLst/>
          </a:prstGeom>
          <a:noFill/>
        </p:spPr>
        <p:txBody>
          <a:bodyPr wrap="square" rtlCol="0">
            <a:spAutoFit/>
          </a:bodyPr>
          <a:lstStyle/>
          <a:p>
            <a:r>
              <a:rPr lang="en-GB" dirty="0">
                <a:solidFill>
                  <a:schemeClr val="accent5"/>
                </a:solidFill>
              </a:rPr>
              <a:t>https://www.youtube.com/watch?v=PZ4VzhIuKCQ</a:t>
            </a:r>
          </a:p>
        </p:txBody>
      </p:sp>
    </p:spTree>
    <p:extLst>
      <p:ext uri="{BB962C8B-B14F-4D97-AF65-F5344CB8AC3E}">
        <p14:creationId xmlns:p14="http://schemas.microsoft.com/office/powerpoint/2010/main" val="3987820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2DE0F-CE54-4022-8FB3-2E2FBD2FE1B4}"/>
              </a:ext>
            </a:extLst>
          </p:cNvPr>
          <p:cNvSpPr>
            <a:spLocks noGrp="1"/>
          </p:cNvSpPr>
          <p:nvPr>
            <p:ph type="ctrTitle"/>
          </p:nvPr>
        </p:nvSpPr>
        <p:spPr>
          <a:xfrm>
            <a:off x="107504" y="56485"/>
            <a:ext cx="7772400" cy="657225"/>
          </a:xfrm>
        </p:spPr>
        <p:txBody>
          <a:bodyPr>
            <a:normAutofit fontScale="90000"/>
          </a:bodyPr>
          <a:lstStyle/>
          <a:p>
            <a:r>
              <a:rPr lang="en-GB" dirty="0"/>
              <a:t>Any Questions on Today?</a:t>
            </a:r>
          </a:p>
        </p:txBody>
      </p:sp>
      <p:sp>
        <p:nvSpPr>
          <p:cNvPr id="4" name="Content Placeholder 3">
            <a:extLst>
              <a:ext uri="{FF2B5EF4-FFF2-40B4-BE49-F238E27FC236}">
                <a16:creationId xmlns:a16="http://schemas.microsoft.com/office/drawing/2014/main" id="{B8E587AB-E62C-420D-906C-D7AC050768D2}"/>
              </a:ext>
            </a:extLst>
          </p:cNvPr>
          <p:cNvSpPr>
            <a:spLocks noGrp="1"/>
          </p:cNvSpPr>
          <p:nvPr>
            <p:ph type="body" sz="quarter" idx="10"/>
          </p:nvPr>
        </p:nvSpPr>
        <p:spPr>
          <a:xfrm>
            <a:off x="391003" y="713710"/>
            <a:ext cx="7772400" cy="3596723"/>
          </a:xfrm>
        </p:spPr>
        <p:txBody>
          <a:bodyPr/>
          <a:lstStyle/>
          <a:p>
            <a:r>
              <a:rPr lang="en-GB" sz="2400" dirty="0"/>
              <a:t>Why we do stuff</a:t>
            </a:r>
          </a:p>
          <a:p>
            <a:pPr lvl="1"/>
            <a:r>
              <a:rPr lang="en-GB" sz="2400" dirty="0"/>
              <a:t>Motivation</a:t>
            </a:r>
          </a:p>
          <a:p>
            <a:pPr marL="914400" lvl="1" indent="-457200">
              <a:buFont typeface="Arial" panose="020B0604020202020204" pitchFamily="34" charset="0"/>
              <a:buChar char="•"/>
            </a:pPr>
            <a:r>
              <a:rPr lang="en-GB" sz="2400" dirty="0"/>
              <a:t>Intrinsic</a:t>
            </a:r>
          </a:p>
          <a:p>
            <a:pPr marL="914400" lvl="1" indent="-457200">
              <a:buFont typeface="Arial" panose="020B0604020202020204" pitchFamily="34" charset="0"/>
              <a:buChar char="•"/>
            </a:pPr>
            <a:r>
              <a:rPr lang="en-GB" sz="2400" dirty="0"/>
              <a:t>Extrinsic</a:t>
            </a:r>
          </a:p>
          <a:p>
            <a:pPr marL="914400" lvl="1" indent="-457200">
              <a:buFont typeface="Arial" panose="020B0604020202020204" pitchFamily="34" charset="0"/>
              <a:buChar char="•"/>
            </a:pPr>
            <a:r>
              <a:rPr lang="en-GB" sz="2400" dirty="0"/>
              <a:t>Positive</a:t>
            </a:r>
          </a:p>
          <a:p>
            <a:pPr marL="914400" lvl="1" indent="-457200">
              <a:buFont typeface="Arial" panose="020B0604020202020204" pitchFamily="34" charset="0"/>
              <a:buChar char="•"/>
            </a:pPr>
            <a:r>
              <a:rPr lang="en-GB" sz="2400" dirty="0"/>
              <a:t>Negative</a:t>
            </a:r>
          </a:p>
          <a:p>
            <a:pPr marL="914400" lvl="1" indent="-457200">
              <a:buFont typeface="Arial" panose="020B0604020202020204" pitchFamily="34" charset="0"/>
              <a:buChar char="•"/>
            </a:pPr>
            <a:r>
              <a:rPr lang="en-GB" sz="2400" dirty="0"/>
              <a:t>Maslow</a:t>
            </a:r>
          </a:p>
          <a:p>
            <a:pPr marL="914400" lvl="1" indent="-457200">
              <a:buFont typeface="Arial" panose="020B0604020202020204" pitchFamily="34" charset="0"/>
              <a:buChar char="•"/>
            </a:pPr>
            <a:r>
              <a:rPr lang="en-GB" sz="2400" dirty="0" err="1"/>
              <a:t>McClellands</a:t>
            </a:r>
            <a:r>
              <a:rPr lang="en-GB" sz="2400" dirty="0"/>
              <a:t> Motivational Theory</a:t>
            </a:r>
          </a:p>
          <a:p>
            <a:pPr lvl="1"/>
            <a:r>
              <a:rPr lang="en-GB" sz="2400" dirty="0"/>
              <a:t>Equity Theory</a:t>
            </a:r>
          </a:p>
          <a:p>
            <a:pPr lvl="1"/>
            <a:r>
              <a:rPr lang="en-GB" sz="2400" dirty="0"/>
              <a:t>Goal Theory</a:t>
            </a:r>
          </a:p>
          <a:p>
            <a:pPr lvl="1"/>
            <a:r>
              <a:rPr lang="en-GB" sz="2400" dirty="0"/>
              <a:t>Anti-motivation</a:t>
            </a:r>
          </a:p>
          <a:p>
            <a:pPr lvl="1"/>
            <a:endParaRPr lang="en-GB" sz="3200" dirty="0"/>
          </a:p>
          <a:p>
            <a:endParaRPr lang="en-GB" sz="3200" dirty="0"/>
          </a:p>
          <a:p>
            <a:pPr lvl="1"/>
            <a:endParaRPr lang="en-GB" sz="3200" dirty="0"/>
          </a:p>
        </p:txBody>
      </p:sp>
      <p:pic>
        <p:nvPicPr>
          <p:cNvPr id="1028" name="Picture 4" descr="Image result for motiv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254"/>
          <a:stretch/>
        </p:blipFill>
        <p:spPr bwMode="auto">
          <a:xfrm>
            <a:off x="5940152" y="1196752"/>
            <a:ext cx="2812845" cy="2074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46903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2514</TotalTime>
  <Words>2325</Words>
  <Application>Microsoft Macintosh PowerPoint</Application>
  <PresentationFormat>On-screen Show (4:3)</PresentationFormat>
  <Paragraphs>239</Paragraphs>
  <Slides>27</Slides>
  <Notes>18</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Myriad Pro</vt:lpstr>
      <vt:lpstr>Roboto</vt:lpstr>
      <vt:lpstr>Verdana</vt:lpstr>
      <vt:lpstr>20140311PresentationUWTSDTemplate</vt:lpstr>
      <vt:lpstr>PowerPoint Presentation</vt:lpstr>
      <vt:lpstr>Last week we talked about…</vt:lpstr>
      <vt:lpstr>This week we’ll discuss…</vt:lpstr>
      <vt:lpstr>What is motivation?</vt:lpstr>
      <vt:lpstr>PowerPoint Presentation</vt:lpstr>
      <vt:lpstr>Today’s BIG IDEA</vt:lpstr>
      <vt:lpstr>Last Week….</vt:lpstr>
      <vt:lpstr>What gets our attention?</vt:lpstr>
      <vt:lpstr>Motivation links judgement and behaviour…..</vt:lpstr>
      <vt:lpstr>What motivates you?</vt:lpstr>
      <vt:lpstr>PowerPoint Presentation</vt:lpstr>
      <vt:lpstr>Positive or Negative?</vt:lpstr>
      <vt:lpstr>What motivated your leader?</vt:lpstr>
      <vt:lpstr>Maslow’s hierarchy of needs</vt:lpstr>
      <vt:lpstr>Maslow revised…</vt:lpstr>
      <vt:lpstr>So does Maslow’s hierarchy of needs fully explain our behaviour?</vt:lpstr>
      <vt:lpstr>People need strokes…</vt:lpstr>
      <vt:lpstr>Some common human ‘games’</vt:lpstr>
      <vt:lpstr>McClelland’s Motivational Theory </vt:lpstr>
      <vt:lpstr>PowerPoint Presentation</vt:lpstr>
      <vt:lpstr>The Ultimatum Game…</vt:lpstr>
      <vt:lpstr>Equity Theory</vt:lpstr>
      <vt:lpstr>Goal Theory</vt:lpstr>
      <vt:lpstr>Sometimes, needs aren’t met…</vt:lpstr>
      <vt:lpstr>In Summary:</vt:lpstr>
      <vt:lpstr>PowerPoint Presentation</vt:lpstr>
      <vt:lpstr>Any Questions on Today?</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153</cp:revision>
  <cp:lastPrinted>2018-07-09T15:27:01Z</cp:lastPrinted>
  <dcterms:created xsi:type="dcterms:W3CDTF">2002-10-07T19:43:58Z</dcterms:created>
  <dcterms:modified xsi:type="dcterms:W3CDTF">2022-03-08T04:53:02Z</dcterms:modified>
</cp:coreProperties>
</file>