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672" r:id="rId5"/>
  </p:sldMasterIdLst>
  <p:notesMasterIdLst>
    <p:notesMasterId r:id="rId34"/>
  </p:notesMasterIdLst>
  <p:sldIdLst>
    <p:sldId id="256" r:id="rId6"/>
    <p:sldId id="358" r:id="rId7"/>
    <p:sldId id="299" r:id="rId8"/>
    <p:sldId id="300" r:id="rId9"/>
    <p:sldId id="379" r:id="rId10"/>
    <p:sldId id="381" r:id="rId11"/>
    <p:sldId id="367" r:id="rId12"/>
    <p:sldId id="368" r:id="rId13"/>
    <p:sldId id="380" r:id="rId14"/>
    <p:sldId id="378" r:id="rId15"/>
    <p:sldId id="301" r:id="rId16"/>
    <p:sldId id="363" r:id="rId17"/>
    <p:sldId id="372" r:id="rId18"/>
    <p:sldId id="302" r:id="rId19"/>
    <p:sldId id="371" r:id="rId20"/>
    <p:sldId id="364" r:id="rId21"/>
    <p:sldId id="373" r:id="rId22"/>
    <p:sldId id="374" r:id="rId23"/>
    <p:sldId id="375" r:id="rId24"/>
    <p:sldId id="376" r:id="rId25"/>
    <p:sldId id="377" r:id="rId26"/>
    <p:sldId id="382" r:id="rId27"/>
    <p:sldId id="360" r:id="rId28"/>
    <p:sldId id="361" r:id="rId29"/>
    <p:sldId id="365" r:id="rId30"/>
    <p:sldId id="366" r:id="rId31"/>
    <p:sldId id="370" r:id="rId32"/>
    <p:sldId id="272" r:id="rId33"/>
  </p:sldIdLst>
  <p:sldSz cx="9144000" cy="6858000" type="screen4x3"/>
  <p:notesSz cx="6858000" cy="9144000"/>
  <p:embeddedFontLst>
    <p:embeddedFont>
      <p:font typeface="Calibri" panose="020F0502020204030204" pitchFamily="34" charset="0"/>
      <p:regular r:id="rId35"/>
      <p:bold r:id="rId36"/>
      <p:italic r:id="rId37"/>
      <p:boldItalic r:id="rId38"/>
    </p:embeddedFont>
    <p:embeddedFont>
      <p:font typeface="Tahoma" panose="020B0604030504040204" pitchFamily="34" charset="0"/>
      <p:regular r:id="rId39"/>
      <p:bold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7A20B6-99D8-4EFC-88BD-2B6C1385FEDA}" v="313" dt="2020-03-24T07:38:51.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89068" autoAdjust="0"/>
  </p:normalViewPr>
  <p:slideViewPr>
    <p:cSldViewPr>
      <p:cViewPr varScale="1">
        <p:scale>
          <a:sx n="64" d="100"/>
          <a:sy n="64" d="100"/>
        </p:scale>
        <p:origin x="1566" y="66"/>
      </p:cViewPr>
      <p:guideLst>
        <p:guide orient="horz" pos="2160"/>
        <p:guide pos="2880"/>
      </p:guideLst>
    </p:cSldViewPr>
  </p:slideViewPr>
  <p:notesTextViewPr>
    <p:cViewPr>
      <p:scale>
        <a:sx n="100" d="100"/>
        <a:sy n="100" d="100"/>
      </p:scale>
      <p:origin x="0" y="0"/>
    </p:cViewPr>
  </p:notesTextViewPr>
  <p:sorterViewPr>
    <p:cViewPr>
      <p:scale>
        <a:sx n="80" d="100"/>
        <a:sy n="80" d="100"/>
      </p:scale>
      <p:origin x="0" y="-8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5.fntdata"/><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notesMaster" Target="notesMasters/notesMaster1.xml"/><Relationship Id="rId42"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3.fntdata"/><Relationship Id="rId40" Type="http://schemas.openxmlformats.org/officeDocument/2006/relationships/font" Target="fonts/font6.fntdata"/><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font" Target="fonts/font2.fnt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font" Target="fonts/font1.fntdata"/><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24/03/2020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24/03/2020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24/03/2020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24/03/2020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Historical Consciousness in Confucianism</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56AD-C3AC-449D-ACAF-95E2EE2515EE}"/>
              </a:ext>
            </a:extLst>
          </p:cNvPr>
          <p:cNvSpPr>
            <a:spLocks noGrp="1"/>
          </p:cNvSpPr>
          <p:nvPr>
            <p:ph type="title"/>
          </p:nvPr>
        </p:nvSpPr>
        <p:spPr/>
        <p:txBody>
          <a:bodyPr rtlCol="0">
            <a:normAutofit fontScale="90000"/>
          </a:bodyPr>
          <a:lstStyle/>
          <a:p>
            <a:pPr fontAlgn="auto">
              <a:spcAft>
                <a:spcPts val="0"/>
              </a:spcAft>
              <a:defRPr/>
            </a:pPr>
            <a:r>
              <a:rPr lang="en-US" dirty="0"/>
              <a:t>Literature on Chinese Historical Thinking</a:t>
            </a:r>
            <a:endParaRPr lang="en-GB" dirty="0"/>
          </a:p>
        </p:txBody>
      </p:sp>
      <p:sp>
        <p:nvSpPr>
          <p:cNvPr id="7171" name="Content Placeholder 2">
            <a:extLst>
              <a:ext uri="{FF2B5EF4-FFF2-40B4-BE49-F238E27FC236}">
                <a16:creationId xmlns:a16="http://schemas.microsoft.com/office/drawing/2014/main" id="{E86A9111-F237-4B3B-BBEA-CFE0E58306A0}"/>
              </a:ext>
            </a:extLst>
          </p:cNvPr>
          <p:cNvSpPr>
            <a:spLocks noGrp="1"/>
          </p:cNvSpPr>
          <p:nvPr>
            <p:ph idx="1"/>
          </p:nvPr>
        </p:nvSpPr>
        <p:spPr/>
        <p:txBody>
          <a:bodyPr/>
          <a:lstStyle/>
          <a:p>
            <a:r>
              <a:rPr lang="en-GB" sz="2000" b="1" dirty="0"/>
              <a:t>Huang, Chun-</a:t>
            </a:r>
            <a:r>
              <a:rPr lang="en-GB" sz="2000" b="1" dirty="0" err="1"/>
              <a:t>chieh</a:t>
            </a:r>
            <a:r>
              <a:rPr lang="en-GB" sz="2000" b="1" dirty="0"/>
              <a:t>. "The Defining Character of Chinese Historical Thinking." </a:t>
            </a:r>
            <a:r>
              <a:rPr lang="en-GB" sz="2000" b="1" i="1" dirty="0"/>
              <a:t>History and Theory</a:t>
            </a:r>
            <a:r>
              <a:rPr lang="en-GB" sz="2000" b="1" dirty="0"/>
              <a:t> 46, no. 2 (2007): 180-188. </a:t>
            </a:r>
          </a:p>
          <a:p>
            <a:r>
              <a:rPr lang="en-US" altLang="en-US" sz="2000" dirty="0"/>
              <a:t>Ng, On‑</a:t>
            </a:r>
            <a:r>
              <a:rPr lang="en-US" altLang="en-US" sz="2000" dirty="0" err="1"/>
              <a:t>cho</a:t>
            </a:r>
            <a:r>
              <a:rPr lang="en-US" altLang="en-US" sz="2000" dirty="0"/>
              <a:t>; Wang, Q. Edward. </a:t>
            </a:r>
            <a:r>
              <a:rPr lang="en-US" altLang="en-US" sz="2000" i="1" dirty="0"/>
              <a:t>Mirroring the Past: The Writing and Use of History in Imperial China. </a:t>
            </a:r>
            <a:r>
              <a:rPr lang="en-GB" altLang="en-US" sz="2000" dirty="0"/>
              <a:t>Honolulu: </a:t>
            </a:r>
            <a:r>
              <a:rPr lang="en-US" altLang="en-US" sz="2000" dirty="0"/>
              <a:t>University of Hawai'i Press, </a:t>
            </a:r>
            <a:r>
              <a:rPr lang="en-GB" altLang="en-US" sz="2000" dirty="0"/>
              <a:t>2005.</a:t>
            </a:r>
          </a:p>
          <a:p>
            <a:r>
              <a:rPr lang="en-GB" sz="2000" b="1" dirty="0" err="1"/>
              <a:t>Puett</a:t>
            </a:r>
            <a:r>
              <a:rPr lang="en-GB" sz="2000" b="1" dirty="0"/>
              <a:t>, Michael. "Classical Chinese Historical Thought." In </a:t>
            </a:r>
            <a:r>
              <a:rPr lang="en-GB" sz="2000" b="1" i="1" dirty="0"/>
              <a:t>A Companion to Global Historical Thought</a:t>
            </a:r>
            <a:r>
              <a:rPr lang="en-GB" sz="2000" b="1" dirty="0"/>
              <a:t>, edited by </a:t>
            </a:r>
            <a:r>
              <a:rPr lang="en-GB" sz="2000" b="1" dirty="0" err="1"/>
              <a:t>Duara</a:t>
            </a:r>
            <a:r>
              <a:rPr lang="en-GB" sz="2000" b="1" dirty="0"/>
              <a:t>, Prasenjit, </a:t>
            </a:r>
            <a:r>
              <a:rPr lang="en-GB" sz="2000" b="1" dirty="0" err="1"/>
              <a:t>Viren</a:t>
            </a:r>
            <a:r>
              <a:rPr lang="en-GB" sz="2000" b="1" dirty="0"/>
              <a:t> Murthy and Andrew Sartori, 34-46. Malden, MA: John Wiley, 2014.</a:t>
            </a:r>
          </a:p>
          <a:p>
            <a:r>
              <a:rPr lang="en-US" altLang="en-US" sz="2000" dirty="0"/>
              <a:t>Schmidt-</a:t>
            </a:r>
            <a:r>
              <a:rPr lang="en-US" altLang="en-US" sz="2000" dirty="0" err="1"/>
              <a:t>Glintzer</a:t>
            </a:r>
            <a:r>
              <a:rPr lang="en-US" altLang="en-US" sz="2000" dirty="0"/>
              <a:t>, </a:t>
            </a:r>
            <a:r>
              <a:rPr lang="en-US" altLang="en-US" sz="2000" dirty="0" err="1"/>
              <a:t>Helwig</a:t>
            </a:r>
            <a:r>
              <a:rPr lang="en-US" altLang="en-US" sz="2000" dirty="0"/>
              <a:t>; </a:t>
            </a:r>
            <a:r>
              <a:rPr lang="en-US" altLang="en-US" sz="2000" dirty="0" err="1"/>
              <a:t>Mittag</a:t>
            </a:r>
            <a:r>
              <a:rPr lang="en-US" altLang="en-US" sz="2000" dirty="0"/>
              <a:t>, Achim; R</a:t>
            </a:r>
            <a:r>
              <a:rPr lang="de-DE" altLang="en-US" sz="2000" dirty="0"/>
              <a:t>üsen, </a:t>
            </a:r>
            <a:r>
              <a:rPr lang="en-US" altLang="en-US" sz="2000" dirty="0"/>
              <a:t>J</a:t>
            </a:r>
            <a:r>
              <a:rPr lang="de-DE" altLang="en-US" sz="2000" dirty="0"/>
              <a:t>örn (eds.). </a:t>
            </a:r>
            <a:r>
              <a:rPr lang="en-US" altLang="en-US" sz="2000" i="1" dirty="0"/>
              <a:t>Historical Truth, Historical Criticism and Ideology: Chinese  Historiography and Historical Culture from a New Comparative Perspective. </a:t>
            </a:r>
            <a:r>
              <a:rPr lang="en-US" altLang="en-US" sz="2000" dirty="0"/>
              <a:t>Leiden: Brill, 2005.</a:t>
            </a:r>
          </a:p>
          <a:p>
            <a:endParaRPr lang="en-US" altLang="en-US" sz="2000" dirty="0"/>
          </a:p>
          <a:p>
            <a:endParaRPr lang="en-GB" alt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4F17B-4A68-461A-AE14-7E19AFE3DEE9}"/>
              </a:ext>
            </a:extLst>
          </p:cNvPr>
          <p:cNvSpPr>
            <a:spLocks noGrp="1"/>
          </p:cNvSpPr>
          <p:nvPr>
            <p:ph type="title"/>
          </p:nvPr>
        </p:nvSpPr>
        <p:spPr/>
        <p:txBody>
          <a:bodyPr/>
          <a:lstStyle/>
          <a:p>
            <a:r>
              <a:rPr lang="en-GB" sz="3600" dirty="0"/>
              <a:t>Huang, </a:t>
            </a:r>
            <a:r>
              <a:rPr lang="en-GB" sz="3600" i="1" dirty="0"/>
              <a:t>Humanism in East Asian Confucian Contexts </a:t>
            </a:r>
            <a:r>
              <a:rPr lang="en-GB" sz="3600" dirty="0"/>
              <a:t>(2010)</a:t>
            </a:r>
          </a:p>
        </p:txBody>
      </p:sp>
      <p:sp>
        <p:nvSpPr>
          <p:cNvPr id="3" name="Content Placeholder 2">
            <a:extLst>
              <a:ext uri="{FF2B5EF4-FFF2-40B4-BE49-F238E27FC236}">
                <a16:creationId xmlns:a16="http://schemas.microsoft.com/office/drawing/2014/main" id="{FC6A127F-FB71-4BB7-B0AF-67699A6213B3}"/>
              </a:ext>
            </a:extLst>
          </p:cNvPr>
          <p:cNvSpPr>
            <a:spLocks noGrp="1"/>
          </p:cNvSpPr>
          <p:nvPr>
            <p:ph idx="1"/>
          </p:nvPr>
        </p:nvSpPr>
        <p:spPr/>
        <p:txBody>
          <a:bodyPr/>
          <a:lstStyle/>
          <a:p>
            <a:pPr marL="0" indent="0">
              <a:buNone/>
            </a:pPr>
            <a:r>
              <a:rPr lang="en-GB" dirty="0"/>
              <a:t>Four elements characterise East Asian Confucianism:</a:t>
            </a:r>
          </a:p>
          <a:p>
            <a:pPr marL="514350" indent="-514350">
              <a:buFont typeface="+mj-lt"/>
              <a:buAutoNum type="arabicPeriod"/>
            </a:pPr>
            <a:r>
              <a:rPr lang="en-GB" dirty="0"/>
              <a:t>Unity of mind and body</a:t>
            </a:r>
          </a:p>
          <a:p>
            <a:pPr marL="514350" indent="-514350">
              <a:buFont typeface="+mj-lt"/>
              <a:buAutoNum type="arabicPeriod"/>
            </a:pPr>
            <a:r>
              <a:rPr lang="en-GB" dirty="0"/>
              <a:t>Interaction and integration of the ‘self’ with ‘others’</a:t>
            </a:r>
          </a:p>
          <a:p>
            <a:pPr marL="514350" indent="-514350">
              <a:buFont typeface="+mj-lt"/>
              <a:buAutoNum type="arabicPeriod"/>
            </a:pPr>
            <a:r>
              <a:rPr lang="en-GB" dirty="0"/>
              <a:t>Harmony between humanity and nature</a:t>
            </a:r>
          </a:p>
          <a:p>
            <a:pPr marL="514350" indent="-514350">
              <a:buFont typeface="+mj-lt"/>
              <a:buAutoNum type="arabicPeriod"/>
            </a:pPr>
            <a:r>
              <a:rPr lang="en-GB" b="1" dirty="0"/>
              <a:t>Historical consciousness </a:t>
            </a:r>
            <a:r>
              <a:rPr lang="en-GB" dirty="0"/>
              <a:t>(</a:t>
            </a:r>
            <a:r>
              <a:rPr lang="en-GB" i="1" dirty="0"/>
              <a:t>homo </a:t>
            </a:r>
            <a:r>
              <a:rPr lang="en-GB" i="1" dirty="0" err="1"/>
              <a:t>historiens</a:t>
            </a:r>
            <a:r>
              <a:rPr lang="en-GB" dirty="0"/>
              <a:t>)</a:t>
            </a:r>
          </a:p>
        </p:txBody>
      </p:sp>
    </p:spTree>
    <p:extLst>
      <p:ext uri="{BB962C8B-B14F-4D97-AF65-F5344CB8AC3E}">
        <p14:creationId xmlns:p14="http://schemas.microsoft.com/office/powerpoint/2010/main" val="3564093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B6815-241D-4043-980D-959F29DFE64A}"/>
              </a:ext>
            </a:extLst>
          </p:cNvPr>
          <p:cNvSpPr>
            <a:spLocks noGrp="1"/>
          </p:cNvSpPr>
          <p:nvPr>
            <p:ph type="title"/>
          </p:nvPr>
        </p:nvSpPr>
        <p:spPr/>
        <p:txBody>
          <a:bodyPr/>
          <a:lstStyle/>
          <a:p>
            <a:r>
              <a:rPr lang="en-GB" sz="3200" dirty="0"/>
              <a:t>Historical consciousness: hermeneutical circle</a:t>
            </a:r>
          </a:p>
        </p:txBody>
      </p:sp>
      <p:sp>
        <p:nvSpPr>
          <p:cNvPr id="3" name="Content Placeholder 2">
            <a:extLst>
              <a:ext uri="{FF2B5EF4-FFF2-40B4-BE49-F238E27FC236}">
                <a16:creationId xmlns:a16="http://schemas.microsoft.com/office/drawing/2014/main" id="{4A731F84-5532-4A97-B5D9-3FCC393AD453}"/>
              </a:ext>
            </a:extLst>
          </p:cNvPr>
          <p:cNvSpPr>
            <a:spLocks noGrp="1"/>
          </p:cNvSpPr>
          <p:nvPr>
            <p:ph idx="1"/>
          </p:nvPr>
        </p:nvSpPr>
        <p:spPr/>
        <p:txBody>
          <a:bodyPr/>
          <a:lstStyle/>
          <a:p>
            <a:r>
              <a:rPr lang="en-GB" sz="2400" dirty="0"/>
              <a:t>“Chinese humanism was an outgrowth, not of the tension between humanity and God, but of the creative dialogue between the past and the present.” (Huang 2010: 81)</a:t>
            </a:r>
          </a:p>
          <a:p>
            <a:r>
              <a:rPr lang="en-GB" sz="2400" dirty="0"/>
              <a:t>Movement back and forth in time:</a:t>
            </a:r>
          </a:p>
          <a:p>
            <a:pPr lvl="1"/>
            <a:r>
              <a:rPr lang="en-GB" sz="2400" dirty="0"/>
              <a:t>Return to the past to gather information </a:t>
            </a:r>
            <a:r>
              <a:rPr lang="en-GB" sz="2400" dirty="0">
                <a:sym typeface="Wingdings" panose="05000000000000000000" pitchFamily="2" charset="2"/>
              </a:rPr>
              <a:t> apply lessons to the present  ascribe meaning and significance to the past  further inspiration for the present</a:t>
            </a:r>
          </a:p>
          <a:p>
            <a:pPr marL="0" lvl="1" indent="0">
              <a:buNone/>
            </a:pPr>
            <a:r>
              <a:rPr lang="en-GB" sz="2400" dirty="0">
                <a:sym typeface="Wingdings" panose="05000000000000000000" pitchFamily="2" charset="2"/>
              </a:rPr>
              <a:t> This movement was self-consciously historical.</a:t>
            </a:r>
          </a:p>
          <a:p>
            <a:pPr marL="0" lvl="1" indent="0">
              <a:buNone/>
            </a:pPr>
            <a:r>
              <a:rPr lang="en-GB" sz="2400" dirty="0">
                <a:sym typeface="Wingdings" panose="05000000000000000000" pitchFamily="2" charset="2"/>
              </a:rPr>
              <a:t> Aim was not to record what happened in the past but to understand the past and how it might affect the present/future</a:t>
            </a:r>
          </a:p>
          <a:p>
            <a:pPr marL="0" lvl="1" indent="0">
              <a:buNone/>
            </a:pPr>
            <a:endParaRPr lang="en-GB" sz="2400" dirty="0">
              <a:sym typeface="Wingdings" panose="05000000000000000000" pitchFamily="2" charset="2"/>
            </a:endParaRPr>
          </a:p>
        </p:txBody>
      </p:sp>
    </p:spTree>
    <p:extLst>
      <p:ext uri="{BB962C8B-B14F-4D97-AF65-F5344CB8AC3E}">
        <p14:creationId xmlns:p14="http://schemas.microsoft.com/office/powerpoint/2010/main" val="3428326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E72AD-6194-4BD8-AAE4-8C7C46CBCFA2}"/>
              </a:ext>
            </a:extLst>
          </p:cNvPr>
          <p:cNvSpPr>
            <a:spLocks noGrp="1"/>
          </p:cNvSpPr>
          <p:nvPr>
            <p:ph type="title"/>
          </p:nvPr>
        </p:nvSpPr>
        <p:spPr/>
        <p:txBody>
          <a:bodyPr/>
          <a:lstStyle/>
          <a:p>
            <a:r>
              <a:rPr lang="en-GB" dirty="0"/>
              <a:t>Hermeneutical circle</a:t>
            </a:r>
          </a:p>
        </p:txBody>
      </p:sp>
      <p:sp>
        <p:nvSpPr>
          <p:cNvPr id="3" name="Content Placeholder 2">
            <a:extLst>
              <a:ext uri="{FF2B5EF4-FFF2-40B4-BE49-F238E27FC236}">
                <a16:creationId xmlns:a16="http://schemas.microsoft.com/office/drawing/2014/main" id="{E250F56A-E2DE-4404-8A97-C69D497C470A}"/>
              </a:ext>
            </a:extLst>
          </p:cNvPr>
          <p:cNvSpPr>
            <a:spLocks noGrp="1"/>
          </p:cNvSpPr>
          <p:nvPr>
            <p:ph idx="1"/>
          </p:nvPr>
        </p:nvSpPr>
        <p:spPr/>
        <p:txBody>
          <a:bodyPr/>
          <a:lstStyle/>
          <a:p>
            <a:r>
              <a:rPr lang="en-GB" sz="2400" dirty="0"/>
              <a:t>Connection between the laws of the universe and the norms of humanity </a:t>
            </a:r>
            <a:r>
              <a:rPr lang="en-GB" sz="2400" dirty="0">
                <a:sym typeface="Wingdings" panose="05000000000000000000" pitchFamily="2" charset="2"/>
              </a:rPr>
              <a:t> meaning of history (and thus life) can be extrapolated from historical facts</a:t>
            </a:r>
            <a:endParaRPr lang="en-GB" sz="2400" dirty="0"/>
          </a:p>
          <a:p>
            <a:r>
              <a:rPr lang="en-GB" sz="2400" i="1" dirty="0" err="1"/>
              <a:t>dao</a:t>
            </a:r>
            <a:r>
              <a:rPr lang="en-GB" sz="2400" dirty="0"/>
              <a:t> (Way, 道) and the </a:t>
            </a:r>
            <a:r>
              <a:rPr lang="en-GB" sz="2400" i="1" dirty="0"/>
              <a:t>li</a:t>
            </a:r>
            <a:r>
              <a:rPr lang="en-GB" sz="2400" dirty="0"/>
              <a:t> (principle, 理)</a:t>
            </a:r>
          </a:p>
          <a:p>
            <a:r>
              <a:rPr lang="en-GB" sz="2400" dirty="0"/>
              <a:t>“the Chinese transcendental world of Tao and the actual world of everyday life were conceived from the very beginning to be related to each other in a way different from other ancient cultures undergoing the Axial breakthrough” (Yu Ying-shih; Huang 2007: 182)</a:t>
            </a:r>
          </a:p>
        </p:txBody>
      </p:sp>
    </p:spTree>
    <p:extLst>
      <p:ext uri="{BB962C8B-B14F-4D97-AF65-F5344CB8AC3E}">
        <p14:creationId xmlns:p14="http://schemas.microsoft.com/office/powerpoint/2010/main" val="3509401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7BD2F-BDF7-4E6F-8F68-FFF8FE865D67}"/>
              </a:ext>
            </a:extLst>
          </p:cNvPr>
          <p:cNvSpPr>
            <a:spLocks noGrp="1"/>
          </p:cNvSpPr>
          <p:nvPr>
            <p:ph type="title"/>
          </p:nvPr>
        </p:nvSpPr>
        <p:spPr/>
        <p:txBody>
          <a:bodyPr/>
          <a:lstStyle/>
          <a:p>
            <a:r>
              <a:rPr lang="en-GB" dirty="0"/>
              <a:t>Hermeneutical circle</a:t>
            </a:r>
          </a:p>
        </p:txBody>
      </p:sp>
      <p:sp>
        <p:nvSpPr>
          <p:cNvPr id="3" name="Content Placeholder 2">
            <a:extLst>
              <a:ext uri="{FF2B5EF4-FFF2-40B4-BE49-F238E27FC236}">
                <a16:creationId xmlns:a16="http://schemas.microsoft.com/office/drawing/2014/main" id="{38D7A2A9-79EC-4D26-AE71-5B7D1AB76E55}"/>
              </a:ext>
            </a:extLst>
          </p:cNvPr>
          <p:cNvSpPr>
            <a:spLocks noGrp="1"/>
          </p:cNvSpPr>
          <p:nvPr>
            <p:ph idx="1"/>
          </p:nvPr>
        </p:nvSpPr>
        <p:spPr/>
        <p:txBody>
          <a:bodyPr/>
          <a:lstStyle/>
          <a:p>
            <a:pPr marL="0" indent="0">
              <a:buNone/>
            </a:pPr>
            <a:r>
              <a:rPr lang="en-GB" sz="2600" dirty="0"/>
              <a:t>“Historians in China observed historical processes intently to obtain from them some universal </a:t>
            </a:r>
            <a:r>
              <a:rPr lang="en-GB" sz="2600" dirty="0" err="1"/>
              <a:t>principles－both</a:t>
            </a:r>
            <a:r>
              <a:rPr lang="en-GB" sz="2600" dirty="0"/>
              <a:t> descriptive and </a:t>
            </a:r>
            <a:r>
              <a:rPr lang="en-GB" sz="2600" dirty="0" err="1"/>
              <a:t>prescriptive－so</a:t>
            </a:r>
            <a:r>
              <a:rPr lang="en-GB" sz="2600" dirty="0"/>
              <a:t> as to apply them as prescriptions and judgments to history itself, both in the past and at present. This circle is called the ‘hermeneutic circle’ that solidifies our concrete universal ‘historical thinking’, which guides the daily comportment of each individual on the one hand, and the vast cosmic activities of the entire world on the other. This expresses the ultimate essential importance of history in China.” (Huang 2007: 184)</a:t>
            </a:r>
          </a:p>
        </p:txBody>
      </p:sp>
    </p:spTree>
    <p:extLst>
      <p:ext uri="{BB962C8B-B14F-4D97-AF65-F5344CB8AC3E}">
        <p14:creationId xmlns:p14="http://schemas.microsoft.com/office/powerpoint/2010/main" val="2857199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2255D94-CCEA-413C-86CD-7583992A9F32}"/>
              </a:ext>
            </a:extLst>
          </p:cNvPr>
          <p:cNvSpPr>
            <a:spLocks noGrp="1"/>
          </p:cNvSpPr>
          <p:nvPr>
            <p:ph type="title"/>
          </p:nvPr>
        </p:nvSpPr>
        <p:spPr/>
        <p:txBody>
          <a:bodyPr/>
          <a:lstStyle/>
          <a:p>
            <a:r>
              <a:rPr lang="en-US" altLang="en-US" sz="3200"/>
              <a:t>Heavenly Stems – Earthly Branches </a:t>
            </a:r>
            <a:endParaRPr lang="en-GB" altLang="en-US" sz="3200"/>
          </a:p>
        </p:txBody>
      </p:sp>
      <p:graphicFrame>
        <p:nvGraphicFramePr>
          <p:cNvPr id="4" name="Content Placeholder 3">
            <a:extLst>
              <a:ext uri="{FF2B5EF4-FFF2-40B4-BE49-F238E27FC236}">
                <a16:creationId xmlns:a16="http://schemas.microsoft.com/office/drawing/2014/main" id="{76325233-ABF5-4888-8E11-56F8365A3705}"/>
              </a:ext>
            </a:extLst>
          </p:cNvPr>
          <p:cNvGraphicFramePr>
            <a:graphicFrameLocks noGrp="1"/>
          </p:cNvGraphicFramePr>
          <p:nvPr>
            <p:ph idx="1"/>
            <p:extLst>
              <p:ext uri="{D42A27DB-BD31-4B8C-83A1-F6EECF244321}">
                <p14:modId xmlns:p14="http://schemas.microsoft.com/office/powerpoint/2010/main" val="1969897271"/>
              </p:ext>
            </p:extLst>
          </p:nvPr>
        </p:nvGraphicFramePr>
        <p:xfrm>
          <a:off x="889074" y="1846063"/>
          <a:ext cx="7499350" cy="2159001"/>
        </p:xfrm>
        <a:graphic>
          <a:graphicData uri="http://schemas.openxmlformats.org/drawingml/2006/table">
            <a:tbl>
              <a:tblPr firstRow="1" bandRow="1">
                <a:tableStyleId>{5C22544A-7EE6-4342-B048-85BDC9FD1C3A}</a:tableStyleId>
              </a:tblPr>
              <a:tblGrid>
                <a:gridCol w="749935">
                  <a:extLst>
                    <a:ext uri="{9D8B030D-6E8A-4147-A177-3AD203B41FA5}">
                      <a16:colId xmlns:a16="http://schemas.microsoft.com/office/drawing/2014/main" val="20000"/>
                    </a:ext>
                  </a:extLst>
                </a:gridCol>
                <a:gridCol w="749935">
                  <a:extLst>
                    <a:ext uri="{9D8B030D-6E8A-4147-A177-3AD203B41FA5}">
                      <a16:colId xmlns:a16="http://schemas.microsoft.com/office/drawing/2014/main" val="20001"/>
                    </a:ext>
                  </a:extLst>
                </a:gridCol>
                <a:gridCol w="749935">
                  <a:extLst>
                    <a:ext uri="{9D8B030D-6E8A-4147-A177-3AD203B41FA5}">
                      <a16:colId xmlns:a16="http://schemas.microsoft.com/office/drawing/2014/main" val="20002"/>
                    </a:ext>
                  </a:extLst>
                </a:gridCol>
                <a:gridCol w="749935">
                  <a:extLst>
                    <a:ext uri="{9D8B030D-6E8A-4147-A177-3AD203B41FA5}">
                      <a16:colId xmlns:a16="http://schemas.microsoft.com/office/drawing/2014/main" val="20003"/>
                    </a:ext>
                  </a:extLst>
                </a:gridCol>
                <a:gridCol w="749935">
                  <a:extLst>
                    <a:ext uri="{9D8B030D-6E8A-4147-A177-3AD203B41FA5}">
                      <a16:colId xmlns:a16="http://schemas.microsoft.com/office/drawing/2014/main" val="20004"/>
                    </a:ext>
                  </a:extLst>
                </a:gridCol>
                <a:gridCol w="749935">
                  <a:extLst>
                    <a:ext uri="{9D8B030D-6E8A-4147-A177-3AD203B41FA5}">
                      <a16:colId xmlns:a16="http://schemas.microsoft.com/office/drawing/2014/main" val="20005"/>
                    </a:ext>
                  </a:extLst>
                </a:gridCol>
                <a:gridCol w="749935">
                  <a:extLst>
                    <a:ext uri="{9D8B030D-6E8A-4147-A177-3AD203B41FA5}">
                      <a16:colId xmlns:a16="http://schemas.microsoft.com/office/drawing/2014/main" val="20006"/>
                    </a:ext>
                  </a:extLst>
                </a:gridCol>
                <a:gridCol w="749935">
                  <a:extLst>
                    <a:ext uri="{9D8B030D-6E8A-4147-A177-3AD203B41FA5}">
                      <a16:colId xmlns:a16="http://schemas.microsoft.com/office/drawing/2014/main" val="20007"/>
                    </a:ext>
                  </a:extLst>
                </a:gridCol>
                <a:gridCol w="749935">
                  <a:extLst>
                    <a:ext uri="{9D8B030D-6E8A-4147-A177-3AD203B41FA5}">
                      <a16:colId xmlns:a16="http://schemas.microsoft.com/office/drawing/2014/main" val="20008"/>
                    </a:ext>
                  </a:extLst>
                </a:gridCol>
                <a:gridCol w="749935">
                  <a:extLst>
                    <a:ext uri="{9D8B030D-6E8A-4147-A177-3AD203B41FA5}">
                      <a16:colId xmlns:a16="http://schemas.microsoft.com/office/drawing/2014/main" val="20009"/>
                    </a:ext>
                  </a:extLst>
                </a:gridCol>
              </a:tblGrid>
              <a:tr h="719667">
                <a:tc>
                  <a:txBody>
                    <a:bodyPr/>
                    <a:lstStyle/>
                    <a:p>
                      <a:pPr algn="ctr">
                        <a:spcAft>
                          <a:spcPts val="0"/>
                        </a:spcAft>
                      </a:pPr>
                      <a:r>
                        <a:rPr lang="en-US" sz="2400" dirty="0">
                          <a:latin typeface="Times New Roman"/>
                          <a:ea typeface="SimSun"/>
                          <a:cs typeface="Times New Roman"/>
                        </a:rPr>
                        <a:t>1</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2</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3</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4</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5</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6</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7</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8</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9</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en-US" sz="2400" dirty="0">
                          <a:latin typeface="Times New Roman"/>
                          <a:ea typeface="SimSun"/>
                          <a:cs typeface="Times New Roman"/>
                        </a:rPr>
                        <a:t>10</a:t>
                      </a:r>
                      <a:endParaRPr lang="en-GB" sz="2400" dirty="0">
                        <a:latin typeface="Times New Roman"/>
                        <a:ea typeface="SimSun"/>
                        <a:cs typeface="Times New Roman"/>
                      </a:endParaRPr>
                    </a:p>
                  </a:txBody>
                  <a:tcPr marL="95250" marR="95250" marT="95195" marB="95195" anchor="ctr"/>
                </a:tc>
                <a:extLst>
                  <a:ext uri="{0D108BD9-81ED-4DB2-BD59-A6C34878D82A}">
                    <a16:rowId xmlns:a16="http://schemas.microsoft.com/office/drawing/2014/main" val="10000"/>
                  </a:ext>
                </a:extLst>
              </a:tr>
              <a:tr h="719667">
                <a:tc>
                  <a:txBody>
                    <a:bodyPr/>
                    <a:lstStyle/>
                    <a:p>
                      <a:pPr algn="ctr">
                        <a:spcAft>
                          <a:spcPts val="0"/>
                        </a:spcAft>
                      </a:pPr>
                      <a:r>
                        <a:rPr lang="zh-CN" sz="2400" dirty="0">
                          <a:latin typeface="Times New Roman"/>
                          <a:ea typeface="SimSun"/>
                          <a:cs typeface="Times New Roman"/>
                        </a:rPr>
                        <a:t>甲</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乙</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丙</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丁</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戊</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己</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庚</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辛</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壬</a:t>
                      </a:r>
                      <a:endParaRPr lang="en-GB" sz="2400" dirty="0">
                        <a:latin typeface="Times New Roman"/>
                        <a:ea typeface="SimSun"/>
                        <a:cs typeface="Times New Roman"/>
                      </a:endParaRPr>
                    </a:p>
                  </a:txBody>
                  <a:tcPr marL="95250" marR="95250" marT="95195" marB="95195" anchor="ctr"/>
                </a:tc>
                <a:tc>
                  <a:txBody>
                    <a:bodyPr/>
                    <a:lstStyle/>
                    <a:p>
                      <a:pPr algn="ctr">
                        <a:spcAft>
                          <a:spcPts val="0"/>
                        </a:spcAft>
                      </a:pPr>
                      <a:r>
                        <a:rPr lang="zh-CN" altLang="en-US" sz="2400" dirty="0">
                          <a:latin typeface="Times New Roman"/>
                          <a:ea typeface="SimSun"/>
                          <a:cs typeface="Times New Roman"/>
                        </a:rPr>
                        <a:t>癸</a:t>
                      </a:r>
                      <a:endParaRPr lang="en-GB" sz="2400" dirty="0">
                        <a:latin typeface="Times New Roman"/>
                        <a:ea typeface="SimSun"/>
                        <a:cs typeface="Times New Roman"/>
                      </a:endParaRPr>
                    </a:p>
                  </a:txBody>
                  <a:tcPr marL="95250" marR="95250" marT="95195" marB="95195" anchor="ctr"/>
                </a:tc>
                <a:extLst>
                  <a:ext uri="{0D108BD9-81ED-4DB2-BD59-A6C34878D82A}">
                    <a16:rowId xmlns:a16="http://schemas.microsoft.com/office/drawing/2014/main" val="10001"/>
                  </a:ext>
                </a:extLst>
              </a:tr>
              <a:tr h="719667">
                <a:tc>
                  <a:txBody>
                    <a:bodyPr/>
                    <a:lstStyle/>
                    <a:p>
                      <a:pPr>
                        <a:spcAft>
                          <a:spcPts val="0"/>
                        </a:spcAft>
                      </a:pPr>
                      <a:r>
                        <a:rPr lang="en-US" sz="1800" dirty="0" err="1">
                          <a:latin typeface="Times New Roman"/>
                          <a:ea typeface="SimSun"/>
                          <a:cs typeface="Times New Roman"/>
                        </a:rPr>
                        <a:t>jiǎ</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yǐ</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bǐng</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dīng</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wù</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jǐ</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gēng</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xīn</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rén</a:t>
                      </a:r>
                      <a:endParaRPr lang="en-GB" sz="1800" dirty="0">
                        <a:latin typeface="Times New Roman"/>
                        <a:ea typeface="SimSun"/>
                        <a:cs typeface="Times New Roman"/>
                      </a:endParaRPr>
                    </a:p>
                  </a:txBody>
                  <a:tcPr marL="95250" marR="95250" marT="95195" marB="95195" anchor="ctr"/>
                </a:tc>
                <a:tc>
                  <a:txBody>
                    <a:bodyPr/>
                    <a:lstStyle/>
                    <a:p>
                      <a:pPr algn="ctr">
                        <a:spcAft>
                          <a:spcPts val="0"/>
                        </a:spcAft>
                      </a:pPr>
                      <a:r>
                        <a:rPr kumimoji="0" lang="en-US" sz="1800" kern="1200" dirty="0" err="1">
                          <a:solidFill>
                            <a:schemeClr val="dk1"/>
                          </a:solidFill>
                          <a:latin typeface="+mn-lt"/>
                          <a:ea typeface="+mn-ea"/>
                          <a:cs typeface="+mn-cs"/>
                        </a:rPr>
                        <a:t>guǐ</a:t>
                      </a:r>
                      <a:endParaRPr lang="en-GB" sz="1800" dirty="0">
                        <a:latin typeface="Times New Roman"/>
                        <a:ea typeface="SimSun"/>
                        <a:cs typeface="Times New Roman"/>
                      </a:endParaRPr>
                    </a:p>
                  </a:txBody>
                  <a:tcPr marL="95250" marR="95250" marT="95195" marB="95195" anchor="ctr"/>
                </a:tc>
                <a:extLst>
                  <a:ext uri="{0D108BD9-81ED-4DB2-BD59-A6C34878D82A}">
                    <a16:rowId xmlns:a16="http://schemas.microsoft.com/office/drawing/2014/main" val="10002"/>
                  </a:ext>
                </a:extLst>
              </a:tr>
            </a:tbl>
          </a:graphicData>
        </a:graphic>
      </p:graphicFrame>
      <p:graphicFrame>
        <p:nvGraphicFramePr>
          <p:cNvPr id="5" name="Content Placeholder 3">
            <a:extLst>
              <a:ext uri="{FF2B5EF4-FFF2-40B4-BE49-F238E27FC236}">
                <a16:creationId xmlns:a16="http://schemas.microsoft.com/office/drawing/2014/main" id="{0D85EFED-FA39-4446-A704-AA8D361FBD07}"/>
              </a:ext>
            </a:extLst>
          </p:cNvPr>
          <p:cNvGraphicFramePr>
            <a:graphicFrameLocks/>
          </p:cNvGraphicFramePr>
          <p:nvPr/>
        </p:nvGraphicFramePr>
        <p:xfrm>
          <a:off x="539750" y="4005263"/>
          <a:ext cx="8316912" cy="2160588"/>
        </p:xfrm>
        <a:graphic>
          <a:graphicData uri="http://schemas.openxmlformats.org/drawingml/2006/table">
            <a:tbl>
              <a:tblPr firstRow="1" bandRow="1">
                <a:tableStyleId>{5C22544A-7EE6-4342-B048-85BDC9FD1C3A}</a:tableStyleId>
              </a:tblPr>
              <a:tblGrid>
                <a:gridCol w="693076">
                  <a:extLst>
                    <a:ext uri="{9D8B030D-6E8A-4147-A177-3AD203B41FA5}">
                      <a16:colId xmlns:a16="http://schemas.microsoft.com/office/drawing/2014/main" val="20000"/>
                    </a:ext>
                  </a:extLst>
                </a:gridCol>
                <a:gridCol w="693076">
                  <a:extLst>
                    <a:ext uri="{9D8B030D-6E8A-4147-A177-3AD203B41FA5}">
                      <a16:colId xmlns:a16="http://schemas.microsoft.com/office/drawing/2014/main" val="20001"/>
                    </a:ext>
                  </a:extLst>
                </a:gridCol>
                <a:gridCol w="693076">
                  <a:extLst>
                    <a:ext uri="{9D8B030D-6E8A-4147-A177-3AD203B41FA5}">
                      <a16:colId xmlns:a16="http://schemas.microsoft.com/office/drawing/2014/main" val="20002"/>
                    </a:ext>
                  </a:extLst>
                </a:gridCol>
                <a:gridCol w="693076">
                  <a:extLst>
                    <a:ext uri="{9D8B030D-6E8A-4147-A177-3AD203B41FA5}">
                      <a16:colId xmlns:a16="http://schemas.microsoft.com/office/drawing/2014/main" val="20003"/>
                    </a:ext>
                  </a:extLst>
                </a:gridCol>
                <a:gridCol w="693076">
                  <a:extLst>
                    <a:ext uri="{9D8B030D-6E8A-4147-A177-3AD203B41FA5}">
                      <a16:colId xmlns:a16="http://schemas.microsoft.com/office/drawing/2014/main" val="20004"/>
                    </a:ext>
                  </a:extLst>
                </a:gridCol>
                <a:gridCol w="693076">
                  <a:extLst>
                    <a:ext uri="{9D8B030D-6E8A-4147-A177-3AD203B41FA5}">
                      <a16:colId xmlns:a16="http://schemas.microsoft.com/office/drawing/2014/main" val="20005"/>
                    </a:ext>
                  </a:extLst>
                </a:gridCol>
                <a:gridCol w="693076">
                  <a:extLst>
                    <a:ext uri="{9D8B030D-6E8A-4147-A177-3AD203B41FA5}">
                      <a16:colId xmlns:a16="http://schemas.microsoft.com/office/drawing/2014/main" val="20006"/>
                    </a:ext>
                  </a:extLst>
                </a:gridCol>
                <a:gridCol w="693076">
                  <a:extLst>
                    <a:ext uri="{9D8B030D-6E8A-4147-A177-3AD203B41FA5}">
                      <a16:colId xmlns:a16="http://schemas.microsoft.com/office/drawing/2014/main" val="20007"/>
                    </a:ext>
                  </a:extLst>
                </a:gridCol>
                <a:gridCol w="693076">
                  <a:extLst>
                    <a:ext uri="{9D8B030D-6E8A-4147-A177-3AD203B41FA5}">
                      <a16:colId xmlns:a16="http://schemas.microsoft.com/office/drawing/2014/main" val="20008"/>
                    </a:ext>
                  </a:extLst>
                </a:gridCol>
                <a:gridCol w="693076">
                  <a:extLst>
                    <a:ext uri="{9D8B030D-6E8A-4147-A177-3AD203B41FA5}">
                      <a16:colId xmlns:a16="http://schemas.microsoft.com/office/drawing/2014/main" val="20009"/>
                    </a:ext>
                  </a:extLst>
                </a:gridCol>
                <a:gridCol w="693076">
                  <a:extLst>
                    <a:ext uri="{9D8B030D-6E8A-4147-A177-3AD203B41FA5}">
                      <a16:colId xmlns:a16="http://schemas.microsoft.com/office/drawing/2014/main" val="20010"/>
                    </a:ext>
                  </a:extLst>
                </a:gridCol>
                <a:gridCol w="693076">
                  <a:extLst>
                    <a:ext uri="{9D8B030D-6E8A-4147-A177-3AD203B41FA5}">
                      <a16:colId xmlns:a16="http://schemas.microsoft.com/office/drawing/2014/main" val="20011"/>
                    </a:ext>
                  </a:extLst>
                </a:gridCol>
              </a:tblGrid>
              <a:tr h="720196">
                <a:tc>
                  <a:txBody>
                    <a:bodyPr/>
                    <a:lstStyle/>
                    <a:p>
                      <a:pPr algn="ctr">
                        <a:spcAft>
                          <a:spcPts val="0"/>
                        </a:spcAft>
                      </a:pPr>
                      <a:r>
                        <a:rPr lang="en-US" sz="2400" dirty="0">
                          <a:latin typeface="Times New Roman"/>
                          <a:ea typeface="SimSun"/>
                          <a:cs typeface="Times New Roman"/>
                        </a:rPr>
                        <a:t>1</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2</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3</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4</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5</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6</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7</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8</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9</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10</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11</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en-US" sz="2400" dirty="0">
                          <a:latin typeface="Times New Roman"/>
                          <a:ea typeface="SimSun"/>
                          <a:cs typeface="Times New Roman"/>
                        </a:rPr>
                        <a:t>12</a:t>
                      </a:r>
                      <a:endParaRPr lang="en-GB" sz="2400" dirty="0">
                        <a:latin typeface="Times New Roman"/>
                        <a:ea typeface="SimSun"/>
                        <a:cs typeface="Times New Roman"/>
                      </a:endParaRPr>
                    </a:p>
                  </a:txBody>
                  <a:tcPr marL="95256" marR="95256" marT="95265" marB="95265" anchor="ctr"/>
                </a:tc>
                <a:extLst>
                  <a:ext uri="{0D108BD9-81ED-4DB2-BD59-A6C34878D82A}">
                    <a16:rowId xmlns:a16="http://schemas.microsoft.com/office/drawing/2014/main" val="10000"/>
                  </a:ext>
                </a:extLst>
              </a:tr>
              <a:tr h="720196">
                <a:tc>
                  <a:txBody>
                    <a:bodyPr/>
                    <a:lstStyle/>
                    <a:p>
                      <a:pPr algn="ctr">
                        <a:spcAft>
                          <a:spcPts val="0"/>
                        </a:spcAft>
                      </a:pPr>
                      <a:r>
                        <a:rPr lang="zh-CN" altLang="en-US" sz="1800" dirty="0"/>
                        <a:t>子</a:t>
                      </a:r>
                      <a:endParaRPr lang="en-GB" sz="1800" dirty="0"/>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丑</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寅</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卯</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辰</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巳</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午</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未</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申</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酉</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戌</a:t>
                      </a:r>
                      <a:endParaRPr lang="en-GB" sz="2400" dirty="0">
                        <a:latin typeface="Times New Roman"/>
                        <a:ea typeface="SimSun"/>
                        <a:cs typeface="Times New Roman"/>
                      </a:endParaRPr>
                    </a:p>
                  </a:txBody>
                  <a:tcPr marL="95256" marR="95256" marT="95265" marB="95265" anchor="ctr"/>
                </a:tc>
                <a:tc>
                  <a:txBody>
                    <a:bodyPr/>
                    <a:lstStyle/>
                    <a:p>
                      <a:pPr algn="ctr">
                        <a:spcAft>
                          <a:spcPts val="0"/>
                        </a:spcAft>
                      </a:pPr>
                      <a:r>
                        <a:rPr lang="zh-CN" altLang="en-US" sz="2400" dirty="0">
                          <a:latin typeface="Times New Roman"/>
                          <a:ea typeface="SimSun"/>
                          <a:cs typeface="Times New Roman"/>
                        </a:rPr>
                        <a:t>亥</a:t>
                      </a:r>
                      <a:endParaRPr lang="en-GB" sz="2400" dirty="0">
                        <a:latin typeface="Times New Roman"/>
                        <a:ea typeface="SimSun"/>
                        <a:cs typeface="Times New Roman"/>
                      </a:endParaRPr>
                    </a:p>
                  </a:txBody>
                  <a:tcPr marL="95256" marR="95256" marT="95265" marB="95265" anchor="ctr"/>
                </a:tc>
                <a:extLst>
                  <a:ext uri="{0D108BD9-81ED-4DB2-BD59-A6C34878D82A}">
                    <a16:rowId xmlns:a16="http://schemas.microsoft.com/office/drawing/2014/main" val="10001"/>
                  </a:ext>
                </a:extLst>
              </a:tr>
              <a:tr h="720196">
                <a:tc>
                  <a:txBody>
                    <a:bodyPr/>
                    <a:lstStyle/>
                    <a:p>
                      <a:pPr>
                        <a:spcAft>
                          <a:spcPts val="0"/>
                        </a:spcAft>
                      </a:pPr>
                      <a:r>
                        <a:rPr kumimoji="0" lang="en-US" sz="1800" kern="1200" dirty="0" err="1">
                          <a:solidFill>
                            <a:schemeClr val="dk1"/>
                          </a:solidFill>
                          <a:latin typeface="+mn-lt"/>
                          <a:ea typeface="+mn-ea"/>
                          <a:cs typeface="+mn-cs"/>
                        </a:rPr>
                        <a:t>zǐ</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chǒu</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yín</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mǎo</a:t>
                      </a:r>
                      <a:endParaRPr lang="en-GB" sz="1800" dirty="0">
                        <a:latin typeface="Times New Roman"/>
                        <a:ea typeface="SimSun"/>
                        <a:cs typeface="Times New Roman"/>
                      </a:endParaRPr>
                    </a:p>
                  </a:txBody>
                  <a:tcPr marL="95256" marR="95256" marT="95265" marB="95265" anchor="ctr"/>
                </a:tc>
                <a:tc>
                  <a:txBody>
                    <a:bodyPr/>
                    <a:lstStyle/>
                    <a:p>
                      <a:pPr>
                        <a:spcAft>
                          <a:spcPts val="0"/>
                        </a:spcAft>
                      </a:pPr>
                      <a:r>
                        <a:rPr lang="en-US" sz="1800" dirty="0" err="1">
                          <a:latin typeface="Times New Roman"/>
                          <a:ea typeface="SimSun"/>
                          <a:cs typeface="Times New Roman"/>
                        </a:rPr>
                        <a:t>chén</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sì</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wǔ</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wèi</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shēn</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yǒu</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xū</a:t>
                      </a:r>
                      <a:endParaRPr lang="en-GB" sz="1800" dirty="0">
                        <a:latin typeface="Times New Roman"/>
                        <a:ea typeface="SimSun"/>
                        <a:cs typeface="Times New Roman"/>
                      </a:endParaRPr>
                    </a:p>
                  </a:txBody>
                  <a:tcPr marL="95256" marR="95256" marT="95265" marB="95265" anchor="ctr"/>
                </a:tc>
                <a:tc>
                  <a:txBody>
                    <a:bodyPr/>
                    <a:lstStyle/>
                    <a:p>
                      <a:pPr algn="ctr">
                        <a:spcAft>
                          <a:spcPts val="0"/>
                        </a:spcAft>
                      </a:pPr>
                      <a:r>
                        <a:rPr kumimoji="0" lang="en-US" sz="1800" kern="1200" dirty="0" err="1">
                          <a:solidFill>
                            <a:schemeClr val="dk1"/>
                          </a:solidFill>
                          <a:latin typeface="+mn-lt"/>
                          <a:ea typeface="+mn-ea"/>
                          <a:cs typeface="+mn-cs"/>
                        </a:rPr>
                        <a:t>hài</a:t>
                      </a:r>
                      <a:endParaRPr lang="en-GB" sz="1800" dirty="0">
                        <a:latin typeface="Times New Roman"/>
                        <a:ea typeface="SimSun"/>
                        <a:cs typeface="Times New Roman"/>
                      </a:endParaRPr>
                    </a:p>
                  </a:txBody>
                  <a:tcPr marL="95256" marR="95256" marT="95265" marB="95265" anchor="ctr"/>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287D754-1508-426C-8CF5-1075B0375C87}"/>
              </a:ext>
            </a:extLst>
          </p:cNvPr>
          <p:cNvSpPr>
            <a:spLocks noGrp="1"/>
          </p:cNvSpPr>
          <p:nvPr>
            <p:ph type="title"/>
          </p:nvPr>
        </p:nvSpPr>
        <p:spPr/>
        <p:txBody>
          <a:bodyPr/>
          <a:lstStyle/>
          <a:p>
            <a:r>
              <a:rPr lang="en-US" altLang="en-US"/>
              <a:t>Sexagenary Cycle</a:t>
            </a:r>
            <a:endParaRPr lang="en-GB" altLang="en-US"/>
          </a:p>
        </p:txBody>
      </p:sp>
      <p:graphicFrame>
        <p:nvGraphicFramePr>
          <p:cNvPr id="4" name="Content Placeholder 3">
            <a:extLst>
              <a:ext uri="{FF2B5EF4-FFF2-40B4-BE49-F238E27FC236}">
                <a16:creationId xmlns:a16="http://schemas.microsoft.com/office/drawing/2014/main" id="{C5377DC6-4D67-4620-B64F-0FBCE9A0A236}"/>
              </a:ext>
            </a:extLst>
          </p:cNvPr>
          <p:cNvGraphicFramePr>
            <a:graphicFrameLocks noGrp="1"/>
          </p:cNvGraphicFramePr>
          <p:nvPr>
            <p:ph idx="1"/>
          </p:nvPr>
        </p:nvGraphicFramePr>
        <p:xfrm>
          <a:off x="323850" y="1447800"/>
          <a:ext cx="8610600" cy="4573590"/>
        </p:xfrm>
        <a:graphic>
          <a:graphicData uri="http://schemas.openxmlformats.org/drawingml/2006/table">
            <a:tbl>
              <a:tblPr firstRow="1" bandRow="1">
                <a:tableStyleId>{E8B1032C-EA38-4F05-BA0D-38AFFFC7BED3}</a:tableStyleId>
              </a:tblPr>
              <a:tblGrid>
                <a:gridCol w="861060">
                  <a:extLst>
                    <a:ext uri="{9D8B030D-6E8A-4147-A177-3AD203B41FA5}">
                      <a16:colId xmlns:a16="http://schemas.microsoft.com/office/drawing/2014/main" val="20000"/>
                    </a:ext>
                  </a:extLst>
                </a:gridCol>
                <a:gridCol w="861060">
                  <a:extLst>
                    <a:ext uri="{9D8B030D-6E8A-4147-A177-3AD203B41FA5}">
                      <a16:colId xmlns:a16="http://schemas.microsoft.com/office/drawing/2014/main" val="20001"/>
                    </a:ext>
                  </a:extLst>
                </a:gridCol>
                <a:gridCol w="861060">
                  <a:extLst>
                    <a:ext uri="{9D8B030D-6E8A-4147-A177-3AD203B41FA5}">
                      <a16:colId xmlns:a16="http://schemas.microsoft.com/office/drawing/2014/main" val="20002"/>
                    </a:ext>
                  </a:extLst>
                </a:gridCol>
                <a:gridCol w="861060">
                  <a:extLst>
                    <a:ext uri="{9D8B030D-6E8A-4147-A177-3AD203B41FA5}">
                      <a16:colId xmlns:a16="http://schemas.microsoft.com/office/drawing/2014/main" val="20003"/>
                    </a:ext>
                  </a:extLst>
                </a:gridCol>
                <a:gridCol w="861060">
                  <a:extLst>
                    <a:ext uri="{9D8B030D-6E8A-4147-A177-3AD203B41FA5}">
                      <a16:colId xmlns:a16="http://schemas.microsoft.com/office/drawing/2014/main" val="20004"/>
                    </a:ext>
                  </a:extLst>
                </a:gridCol>
                <a:gridCol w="861060">
                  <a:extLst>
                    <a:ext uri="{9D8B030D-6E8A-4147-A177-3AD203B41FA5}">
                      <a16:colId xmlns:a16="http://schemas.microsoft.com/office/drawing/2014/main" val="20005"/>
                    </a:ext>
                  </a:extLst>
                </a:gridCol>
                <a:gridCol w="861060">
                  <a:extLst>
                    <a:ext uri="{9D8B030D-6E8A-4147-A177-3AD203B41FA5}">
                      <a16:colId xmlns:a16="http://schemas.microsoft.com/office/drawing/2014/main" val="20006"/>
                    </a:ext>
                  </a:extLst>
                </a:gridCol>
                <a:gridCol w="861060">
                  <a:extLst>
                    <a:ext uri="{9D8B030D-6E8A-4147-A177-3AD203B41FA5}">
                      <a16:colId xmlns:a16="http://schemas.microsoft.com/office/drawing/2014/main" val="20007"/>
                    </a:ext>
                  </a:extLst>
                </a:gridCol>
                <a:gridCol w="861060">
                  <a:extLst>
                    <a:ext uri="{9D8B030D-6E8A-4147-A177-3AD203B41FA5}">
                      <a16:colId xmlns:a16="http://schemas.microsoft.com/office/drawing/2014/main" val="20008"/>
                    </a:ext>
                  </a:extLst>
                </a:gridCol>
                <a:gridCol w="861060">
                  <a:extLst>
                    <a:ext uri="{9D8B030D-6E8A-4147-A177-3AD203B41FA5}">
                      <a16:colId xmlns:a16="http://schemas.microsoft.com/office/drawing/2014/main" val="20009"/>
                    </a:ext>
                  </a:extLst>
                </a:gridCol>
              </a:tblGrid>
              <a:tr h="786045">
                <a:tc>
                  <a:txBody>
                    <a:bodyPr/>
                    <a:lstStyle/>
                    <a:p>
                      <a:pPr>
                        <a:spcAft>
                          <a:spcPts val="0"/>
                        </a:spcAft>
                      </a:pPr>
                      <a:r>
                        <a:rPr lang="en-US" sz="1600" b="0" dirty="0" err="1"/>
                        <a:t>Jia</a:t>
                      </a:r>
                      <a:r>
                        <a:rPr lang="en-US" sz="1600" b="0" dirty="0"/>
                        <a:t> </a:t>
                      </a:r>
                      <a:r>
                        <a:rPr lang="en-US" sz="1600" b="0" dirty="0" err="1"/>
                        <a:t>zi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t>Yi </a:t>
                      </a:r>
                      <a:r>
                        <a:rPr lang="en-US" sz="1600" b="0" dirty="0" err="1"/>
                        <a:t>chou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t>Bing yin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t>Ding </a:t>
                      </a:r>
                      <a:r>
                        <a:rPr lang="en-US" sz="1600" b="0" dirty="0" err="1"/>
                        <a:t>mao</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t>Wu </a:t>
                      </a:r>
                      <a:r>
                        <a:rPr lang="en-US" sz="1600" b="0" dirty="0" err="1"/>
                        <a:t>chen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t>Ji</a:t>
                      </a:r>
                      <a:r>
                        <a:rPr lang="en-US" sz="1600" b="0" dirty="0"/>
                        <a:t> </a:t>
                      </a:r>
                      <a:r>
                        <a:rPr lang="en-US" sz="1600" b="0" dirty="0" err="1"/>
                        <a:t>si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t>Geng</a:t>
                      </a:r>
                      <a:r>
                        <a:rPr lang="en-US" sz="1600" b="0" dirty="0"/>
                        <a:t> </a:t>
                      </a:r>
                      <a:r>
                        <a:rPr lang="en-US" sz="1600" b="0" dirty="0" err="1"/>
                        <a:t>wu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t>Xin</a:t>
                      </a:r>
                      <a:r>
                        <a:rPr lang="en-US" sz="1600" b="0" dirty="0"/>
                        <a:t> </a:t>
                      </a:r>
                      <a:r>
                        <a:rPr lang="en-US" sz="1600" b="0" dirty="0" err="1"/>
                        <a:t>wei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t>Ren</a:t>
                      </a:r>
                      <a:r>
                        <a:rPr lang="en-US" sz="1600" b="0" dirty="0"/>
                        <a:t> </a:t>
                      </a:r>
                      <a:r>
                        <a:rPr lang="en-US" sz="1600" b="0" dirty="0" err="1"/>
                        <a:t>shen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t>Gui</a:t>
                      </a:r>
                      <a:r>
                        <a:rPr lang="en-US" sz="1600" b="0" dirty="0"/>
                        <a:t> you</a:t>
                      </a:r>
                      <a:endParaRPr lang="en-GB" sz="1600" b="0" dirty="0">
                        <a:latin typeface="Times New Roman"/>
                        <a:ea typeface="SimSun"/>
                        <a:cs typeface="Times New Roman"/>
                      </a:endParaRPr>
                    </a:p>
                  </a:txBody>
                  <a:tcPr marL="9525" marR="9525" marT="9525" marB="9525" anchor="ctr"/>
                </a:tc>
                <a:extLst>
                  <a:ext uri="{0D108BD9-81ED-4DB2-BD59-A6C34878D82A}">
                    <a16:rowId xmlns:a16="http://schemas.microsoft.com/office/drawing/2014/main" val="10000"/>
                  </a:ext>
                </a:extLst>
              </a:tr>
              <a:tr h="757509">
                <a:tc>
                  <a:txBody>
                    <a:bodyPr/>
                    <a:lstStyle/>
                    <a:p>
                      <a:pPr>
                        <a:spcAft>
                          <a:spcPts val="0"/>
                        </a:spcAft>
                      </a:pPr>
                      <a:r>
                        <a:rPr lang="en-US" sz="1600" b="0" dirty="0" err="1">
                          <a:latin typeface="Times New Roman"/>
                          <a:ea typeface="SimSun"/>
                          <a:cs typeface="Times New Roman"/>
                        </a:rPr>
                        <a:t>Jia</a:t>
                      </a:r>
                      <a:r>
                        <a:rPr lang="en-US" sz="1600" b="0" dirty="0">
                          <a:latin typeface="Times New Roman"/>
                          <a:ea typeface="SimSun"/>
                          <a:cs typeface="Times New Roman"/>
                        </a:rPr>
                        <a:t> </a:t>
                      </a:r>
                      <a:r>
                        <a:rPr lang="en-US" sz="1600" b="0" dirty="0" err="1">
                          <a:latin typeface="Times New Roman"/>
                          <a:ea typeface="SimSun"/>
                          <a:cs typeface="Times New Roman"/>
                        </a:rPr>
                        <a:t>xu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Yi </a:t>
                      </a:r>
                      <a:r>
                        <a:rPr lang="en-US" sz="1600" b="0" dirty="0" err="1">
                          <a:latin typeface="Times New Roman"/>
                          <a:ea typeface="SimSun"/>
                          <a:cs typeface="Times New Roman"/>
                        </a:rPr>
                        <a:t>hai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Bing </a:t>
                      </a:r>
                      <a:r>
                        <a:rPr lang="en-US" sz="1600" b="0" dirty="0" err="1">
                          <a:latin typeface="Times New Roman"/>
                          <a:ea typeface="SimSun"/>
                          <a:cs typeface="Times New Roman"/>
                        </a:rPr>
                        <a:t>zi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Ding </a:t>
                      </a:r>
                      <a:r>
                        <a:rPr lang="en-US" sz="1600" b="0" dirty="0" err="1">
                          <a:latin typeface="Times New Roman"/>
                          <a:ea typeface="SimSun"/>
                          <a:cs typeface="Times New Roman"/>
                        </a:rPr>
                        <a:t>chou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Wu yin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Ji</a:t>
                      </a:r>
                      <a:r>
                        <a:rPr lang="en-US" sz="1600" b="0" dirty="0">
                          <a:latin typeface="Times New Roman"/>
                          <a:ea typeface="SimSun"/>
                          <a:cs typeface="Times New Roman"/>
                        </a:rPr>
                        <a:t> </a:t>
                      </a:r>
                      <a:r>
                        <a:rPr lang="en-US" sz="1600" b="0" dirty="0" err="1">
                          <a:latin typeface="Times New Roman"/>
                          <a:ea typeface="SimSun"/>
                          <a:cs typeface="Times New Roman"/>
                        </a:rPr>
                        <a:t>mao</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Geng</a:t>
                      </a:r>
                      <a:r>
                        <a:rPr lang="en-US" sz="1600" b="0" dirty="0">
                          <a:latin typeface="Times New Roman"/>
                          <a:ea typeface="SimSun"/>
                          <a:cs typeface="Times New Roman"/>
                        </a:rPr>
                        <a:t> </a:t>
                      </a:r>
                      <a:r>
                        <a:rPr lang="en-US" sz="1600" b="0" dirty="0" err="1">
                          <a:latin typeface="Times New Roman"/>
                          <a:ea typeface="SimSun"/>
                          <a:cs typeface="Times New Roman"/>
                        </a:rPr>
                        <a:t>chen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Xin</a:t>
                      </a:r>
                      <a:r>
                        <a:rPr lang="en-US" sz="1600" b="0" dirty="0">
                          <a:latin typeface="Times New Roman"/>
                          <a:ea typeface="SimSun"/>
                          <a:cs typeface="Times New Roman"/>
                        </a:rPr>
                        <a:t> </a:t>
                      </a:r>
                      <a:r>
                        <a:rPr lang="en-US" sz="1600" b="0" dirty="0" err="1">
                          <a:latin typeface="Times New Roman"/>
                          <a:ea typeface="SimSun"/>
                          <a:cs typeface="Times New Roman"/>
                        </a:rPr>
                        <a:t>si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Ren</a:t>
                      </a:r>
                      <a:r>
                        <a:rPr lang="en-US" sz="1600" b="0" dirty="0">
                          <a:latin typeface="Times New Roman"/>
                          <a:ea typeface="SimSun"/>
                          <a:cs typeface="Times New Roman"/>
                        </a:rPr>
                        <a:t> </a:t>
                      </a:r>
                      <a:r>
                        <a:rPr lang="en-US" sz="1600" b="0" dirty="0" err="1">
                          <a:latin typeface="Times New Roman"/>
                          <a:ea typeface="SimSun"/>
                          <a:cs typeface="Times New Roman"/>
                        </a:rPr>
                        <a:t>wu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Gui</a:t>
                      </a:r>
                      <a:r>
                        <a:rPr lang="en-US" sz="1600" b="0" dirty="0">
                          <a:latin typeface="Times New Roman"/>
                          <a:ea typeface="SimSun"/>
                          <a:cs typeface="Times New Roman"/>
                        </a:rPr>
                        <a:t> </a:t>
                      </a:r>
                      <a:r>
                        <a:rPr lang="en-US" sz="1600" b="0" dirty="0" err="1">
                          <a:latin typeface="Times New Roman"/>
                          <a:ea typeface="SimSun"/>
                          <a:cs typeface="Times New Roman"/>
                        </a:rPr>
                        <a:t>wei</a:t>
                      </a:r>
                      <a:endParaRPr lang="en-GB" sz="1600" b="0" dirty="0">
                        <a:latin typeface="Times New Roman"/>
                        <a:ea typeface="SimSun"/>
                        <a:cs typeface="Times New Roman"/>
                      </a:endParaRPr>
                    </a:p>
                  </a:txBody>
                  <a:tcPr marL="9525" marR="9525" marT="9525" marB="9525" anchor="ctr"/>
                </a:tc>
                <a:extLst>
                  <a:ext uri="{0D108BD9-81ED-4DB2-BD59-A6C34878D82A}">
                    <a16:rowId xmlns:a16="http://schemas.microsoft.com/office/drawing/2014/main" val="10001"/>
                  </a:ext>
                </a:extLst>
              </a:tr>
              <a:tr h="757509">
                <a:tc>
                  <a:txBody>
                    <a:bodyPr/>
                    <a:lstStyle/>
                    <a:p>
                      <a:pPr>
                        <a:spcAft>
                          <a:spcPts val="0"/>
                        </a:spcAft>
                      </a:pPr>
                      <a:r>
                        <a:rPr lang="en-US" sz="1600" b="0" dirty="0" err="1">
                          <a:latin typeface="Times New Roman"/>
                          <a:ea typeface="SimSun"/>
                          <a:cs typeface="Times New Roman"/>
                        </a:rPr>
                        <a:t>Jia</a:t>
                      </a:r>
                      <a:r>
                        <a:rPr lang="en-US" sz="1600" b="0" dirty="0">
                          <a:latin typeface="Times New Roman"/>
                          <a:ea typeface="SimSun"/>
                          <a:cs typeface="Times New Roman"/>
                        </a:rPr>
                        <a:t> </a:t>
                      </a:r>
                      <a:r>
                        <a:rPr lang="en-US" sz="1600" b="0" dirty="0" err="1">
                          <a:latin typeface="Times New Roman"/>
                          <a:ea typeface="SimSun"/>
                          <a:cs typeface="Times New Roman"/>
                        </a:rPr>
                        <a:t>shen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Yi you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Bing </a:t>
                      </a:r>
                      <a:r>
                        <a:rPr lang="en-US" sz="1600" b="0" dirty="0" err="1">
                          <a:latin typeface="Times New Roman"/>
                          <a:ea typeface="SimSun"/>
                          <a:cs typeface="Times New Roman"/>
                        </a:rPr>
                        <a:t>xu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Ding </a:t>
                      </a:r>
                      <a:r>
                        <a:rPr lang="en-US" sz="1600" b="0" dirty="0" err="1">
                          <a:latin typeface="Times New Roman"/>
                          <a:ea typeface="SimSun"/>
                          <a:cs typeface="Times New Roman"/>
                        </a:rPr>
                        <a:t>hai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Wu </a:t>
                      </a:r>
                      <a:r>
                        <a:rPr lang="en-US" sz="1600" b="0" dirty="0" err="1">
                          <a:latin typeface="Times New Roman"/>
                          <a:ea typeface="SimSun"/>
                          <a:cs typeface="Times New Roman"/>
                        </a:rPr>
                        <a:t>zi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Ji</a:t>
                      </a:r>
                      <a:r>
                        <a:rPr lang="en-US" sz="1600" b="0" dirty="0">
                          <a:latin typeface="Times New Roman"/>
                          <a:ea typeface="SimSun"/>
                          <a:cs typeface="Times New Roman"/>
                        </a:rPr>
                        <a:t> </a:t>
                      </a:r>
                      <a:r>
                        <a:rPr lang="en-US" sz="1600" b="0" dirty="0" err="1">
                          <a:latin typeface="Times New Roman"/>
                          <a:ea typeface="SimSun"/>
                          <a:cs typeface="Times New Roman"/>
                        </a:rPr>
                        <a:t>chou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Geng</a:t>
                      </a:r>
                      <a:r>
                        <a:rPr lang="en-US" sz="1600" b="0" dirty="0">
                          <a:latin typeface="Times New Roman"/>
                          <a:ea typeface="SimSun"/>
                          <a:cs typeface="Times New Roman"/>
                        </a:rPr>
                        <a:t> yin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Xin</a:t>
                      </a:r>
                      <a:r>
                        <a:rPr lang="en-US" sz="1600" b="0" dirty="0">
                          <a:latin typeface="Times New Roman"/>
                          <a:ea typeface="SimSun"/>
                          <a:cs typeface="Times New Roman"/>
                        </a:rPr>
                        <a:t> </a:t>
                      </a:r>
                      <a:r>
                        <a:rPr lang="en-US" sz="1600" b="0" dirty="0" err="1">
                          <a:latin typeface="Times New Roman"/>
                          <a:ea typeface="SimSun"/>
                          <a:cs typeface="Times New Roman"/>
                        </a:rPr>
                        <a:t>mao</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Ren</a:t>
                      </a:r>
                      <a:r>
                        <a:rPr lang="en-US" sz="1600" b="0" dirty="0">
                          <a:latin typeface="Times New Roman"/>
                          <a:ea typeface="SimSun"/>
                          <a:cs typeface="Times New Roman"/>
                        </a:rPr>
                        <a:t> </a:t>
                      </a:r>
                      <a:r>
                        <a:rPr lang="en-US" sz="1600" b="0" dirty="0" err="1">
                          <a:latin typeface="Times New Roman"/>
                          <a:ea typeface="SimSun"/>
                          <a:cs typeface="Times New Roman"/>
                        </a:rPr>
                        <a:t>chen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Gui</a:t>
                      </a:r>
                      <a:r>
                        <a:rPr lang="en-US" sz="1600" b="0" dirty="0">
                          <a:latin typeface="Times New Roman"/>
                          <a:ea typeface="SimSun"/>
                          <a:cs typeface="Times New Roman"/>
                        </a:rPr>
                        <a:t> </a:t>
                      </a:r>
                      <a:r>
                        <a:rPr lang="en-US" sz="1600" b="0" dirty="0" err="1">
                          <a:latin typeface="Times New Roman"/>
                          <a:ea typeface="SimSun"/>
                          <a:cs typeface="Times New Roman"/>
                        </a:rPr>
                        <a:t>si</a:t>
                      </a:r>
                      <a:endParaRPr lang="en-GB" sz="1600" b="0" dirty="0">
                        <a:latin typeface="Times New Roman"/>
                        <a:ea typeface="SimSun"/>
                        <a:cs typeface="Times New Roman"/>
                      </a:endParaRPr>
                    </a:p>
                  </a:txBody>
                  <a:tcPr marL="9525" marR="9525" marT="9525" marB="9525" anchor="ctr"/>
                </a:tc>
                <a:extLst>
                  <a:ext uri="{0D108BD9-81ED-4DB2-BD59-A6C34878D82A}">
                    <a16:rowId xmlns:a16="http://schemas.microsoft.com/office/drawing/2014/main" val="10002"/>
                  </a:ext>
                </a:extLst>
              </a:tr>
              <a:tr h="757509">
                <a:tc>
                  <a:txBody>
                    <a:bodyPr/>
                    <a:lstStyle/>
                    <a:p>
                      <a:pPr>
                        <a:spcAft>
                          <a:spcPts val="0"/>
                        </a:spcAft>
                      </a:pPr>
                      <a:r>
                        <a:rPr lang="en-US" sz="1600" b="0" dirty="0" err="1">
                          <a:latin typeface="Times New Roman"/>
                          <a:ea typeface="SimSun"/>
                          <a:cs typeface="Times New Roman"/>
                        </a:rPr>
                        <a:t>Jia</a:t>
                      </a:r>
                      <a:r>
                        <a:rPr lang="en-US" sz="1600" b="0" dirty="0">
                          <a:latin typeface="Times New Roman"/>
                          <a:ea typeface="SimSun"/>
                          <a:cs typeface="Times New Roman"/>
                        </a:rPr>
                        <a:t> </a:t>
                      </a:r>
                      <a:r>
                        <a:rPr lang="en-US" sz="1600" b="0" dirty="0" err="1">
                          <a:latin typeface="Times New Roman"/>
                          <a:ea typeface="SimSun"/>
                          <a:cs typeface="Times New Roman"/>
                        </a:rPr>
                        <a:t>wu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Yi </a:t>
                      </a:r>
                      <a:r>
                        <a:rPr lang="en-US" sz="1600" b="0" dirty="0" err="1">
                          <a:latin typeface="Times New Roman"/>
                          <a:ea typeface="SimSun"/>
                          <a:cs typeface="Times New Roman"/>
                        </a:rPr>
                        <a:t>wei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Bing </a:t>
                      </a:r>
                      <a:r>
                        <a:rPr lang="en-US" sz="1600" b="0" dirty="0" err="1">
                          <a:latin typeface="Times New Roman"/>
                          <a:ea typeface="SimSun"/>
                          <a:cs typeface="Times New Roman"/>
                        </a:rPr>
                        <a:t>shen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Ding you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Wu </a:t>
                      </a:r>
                      <a:r>
                        <a:rPr lang="en-US" sz="1600" b="0" dirty="0" err="1">
                          <a:latin typeface="Times New Roman"/>
                          <a:ea typeface="SimSun"/>
                          <a:cs typeface="Times New Roman"/>
                        </a:rPr>
                        <a:t>xu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Ji</a:t>
                      </a:r>
                      <a:r>
                        <a:rPr lang="en-US" sz="1600" b="0" dirty="0">
                          <a:latin typeface="Times New Roman"/>
                          <a:ea typeface="SimSun"/>
                          <a:cs typeface="Times New Roman"/>
                        </a:rPr>
                        <a:t> </a:t>
                      </a:r>
                      <a:r>
                        <a:rPr lang="en-US" sz="1600" b="0" dirty="0" err="1">
                          <a:latin typeface="Times New Roman"/>
                          <a:ea typeface="SimSun"/>
                          <a:cs typeface="Times New Roman"/>
                        </a:rPr>
                        <a:t>hai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Geng</a:t>
                      </a:r>
                      <a:r>
                        <a:rPr lang="en-US" sz="1600" b="0" dirty="0">
                          <a:latin typeface="Times New Roman"/>
                          <a:ea typeface="SimSun"/>
                          <a:cs typeface="Times New Roman"/>
                        </a:rPr>
                        <a:t> </a:t>
                      </a:r>
                      <a:r>
                        <a:rPr lang="en-US" sz="1600" b="0" dirty="0" err="1">
                          <a:latin typeface="Times New Roman"/>
                          <a:ea typeface="SimSun"/>
                          <a:cs typeface="Times New Roman"/>
                        </a:rPr>
                        <a:t>zi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Xin</a:t>
                      </a:r>
                      <a:r>
                        <a:rPr lang="en-US" sz="1600" b="0" dirty="0">
                          <a:latin typeface="Times New Roman"/>
                          <a:ea typeface="SimSun"/>
                          <a:cs typeface="Times New Roman"/>
                        </a:rPr>
                        <a:t> </a:t>
                      </a:r>
                      <a:r>
                        <a:rPr lang="en-US" sz="1600" b="0" dirty="0" err="1">
                          <a:latin typeface="Times New Roman"/>
                          <a:ea typeface="SimSun"/>
                          <a:cs typeface="Times New Roman"/>
                        </a:rPr>
                        <a:t>chou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Ren</a:t>
                      </a:r>
                      <a:r>
                        <a:rPr lang="en-US" sz="1600" b="0" dirty="0">
                          <a:latin typeface="Times New Roman"/>
                          <a:ea typeface="SimSun"/>
                          <a:cs typeface="Times New Roman"/>
                        </a:rPr>
                        <a:t> yin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Gui</a:t>
                      </a:r>
                      <a:r>
                        <a:rPr lang="en-US" sz="1600" b="0" dirty="0">
                          <a:latin typeface="Times New Roman"/>
                          <a:ea typeface="SimSun"/>
                          <a:cs typeface="Times New Roman"/>
                        </a:rPr>
                        <a:t> </a:t>
                      </a:r>
                      <a:r>
                        <a:rPr lang="en-US" sz="1600" b="0" dirty="0" err="1">
                          <a:latin typeface="Times New Roman"/>
                          <a:ea typeface="SimSun"/>
                          <a:cs typeface="Times New Roman"/>
                        </a:rPr>
                        <a:t>mao</a:t>
                      </a:r>
                      <a:endParaRPr lang="en-GB" sz="1600" b="0" dirty="0">
                        <a:latin typeface="Times New Roman"/>
                        <a:ea typeface="SimSun"/>
                        <a:cs typeface="Times New Roman"/>
                      </a:endParaRPr>
                    </a:p>
                  </a:txBody>
                  <a:tcPr marL="9525" marR="9525" marT="9525" marB="9525" anchor="ctr"/>
                </a:tc>
                <a:extLst>
                  <a:ext uri="{0D108BD9-81ED-4DB2-BD59-A6C34878D82A}">
                    <a16:rowId xmlns:a16="http://schemas.microsoft.com/office/drawing/2014/main" val="10003"/>
                  </a:ext>
                </a:extLst>
              </a:tr>
              <a:tr h="757509">
                <a:tc>
                  <a:txBody>
                    <a:bodyPr/>
                    <a:lstStyle/>
                    <a:p>
                      <a:pPr>
                        <a:spcAft>
                          <a:spcPts val="0"/>
                        </a:spcAft>
                      </a:pPr>
                      <a:r>
                        <a:rPr lang="en-US" sz="1600" b="0" dirty="0" err="1">
                          <a:latin typeface="Times New Roman"/>
                          <a:ea typeface="SimSun"/>
                          <a:cs typeface="Times New Roman"/>
                        </a:rPr>
                        <a:t>Jia</a:t>
                      </a:r>
                      <a:r>
                        <a:rPr lang="en-US" sz="1600" b="0" dirty="0">
                          <a:latin typeface="Times New Roman"/>
                          <a:ea typeface="SimSun"/>
                          <a:cs typeface="Times New Roman"/>
                        </a:rPr>
                        <a:t> </a:t>
                      </a:r>
                      <a:r>
                        <a:rPr lang="en-US" sz="1600" b="0" dirty="0" err="1">
                          <a:latin typeface="Times New Roman"/>
                          <a:ea typeface="SimSun"/>
                          <a:cs typeface="Times New Roman"/>
                        </a:rPr>
                        <a:t>chen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Yi </a:t>
                      </a:r>
                      <a:r>
                        <a:rPr lang="en-US" sz="1600" b="0" dirty="0" err="1">
                          <a:latin typeface="Times New Roman"/>
                          <a:ea typeface="SimSun"/>
                          <a:cs typeface="Times New Roman"/>
                        </a:rPr>
                        <a:t>si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Bing </a:t>
                      </a:r>
                      <a:r>
                        <a:rPr lang="en-US" sz="1600" b="0" dirty="0" err="1">
                          <a:latin typeface="Times New Roman"/>
                          <a:ea typeface="SimSun"/>
                          <a:cs typeface="Times New Roman"/>
                        </a:rPr>
                        <a:t>wu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Ding </a:t>
                      </a:r>
                      <a:r>
                        <a:rPr lang="en-US" sz="1600" b="0" dirty="0" err="1">
                          <a:latin typeface="Times New Roman"/>
                          <a:ea typeface="SimSun"/>
                          <a:cs typeface="Times New Roman"/>
                        </a:rPr>
                        <a:t>wei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Wu </a:t>
                      </a:r>
                      <a:r>
                        <a:rPr lang="en-US" sz="1600" b="0" dirty="0" err="1">
                          <a:latin typeface="Times New Roman"/>
                          <a:ea typeface="SimSun"/>
                          <a:cs typeface="Times New Roman"/>
                        </a:rPr>
                        <a:t>shen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Ji</a:t>
                      </a:r>
                      <a:r>
                        <a:rPr lang="en-US" sz="1600" b="0" dirty="0">
                          <a:latin typeface="Times New Roman"/>
                          <a:ea typeface="SimSun"/>
                          <a:cs typeface="Times New Roman"/>
                        </a:rPr>
                        <a:t> you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Geng</a:t>
                      </a:r>
                      <a:r>
                        <a:rPr lang="en-US" sz="1600" b="0" dirty="0">
                          <a:latin typeface="Times New Roman"/>
                          <a:ea typeface="SimSun"/>
                          <a:cs typeface="Times New Roman"/>
                        </a:rPr>
                        <a:t> </a:t>
                      </a:r>
                      <a:r>
                        <a:rPr lang="en-US" sz="1600" b="0" dirty="0" err="1">
                          <a:latin typeface="Times New Roman"/>
                          <a:ea typeface="SimSun"/>
                          <a:cs typeface="Times New Roman"/>
                        </a:rPr>
                        <a:t>xu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Xin</a:t>
                      </a:r>
                      <a:r>
                        <a:rPr lang="en-US" sz="1600" b="0" dirty="0">
                          <a:latin typeface="Times New Roman"/>
                          <a:ea typeface="SimSun"/>
                          <a:cs typeface="Times New Roman"/>
                        </a:rPr>
                        <a:t> </a:t>
                      </a:r>
                      <a:r>
                        <a:rPr lang="en-US" sz="1600" b="0" dirty="0" err="1">
                          <a:latin typeface="Times New Roman"/>
                          <a:ea typeface="SimSun"/>
                          <a:cs typeface="Times New Roman"/>
                        </a:rPr>
                        <a:t>hai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Ren</a:t>
                      </a:r>
                      <a:r>
                        <a:rPr lang="en-US" sz="1600" b="0" dirty="0">
                          <a:latin typeface="Times New Roman"/>
                          <a:ea typeface="SimSun"/>
                          <a:cs typeface="Times New Roman"/>
                        </a:rPr>
                        <a:t> </a:t>
                      </a:r>
                      <a:r>
                        <a:rPr lang="en-US" sz="1600" b="0" dirty="0" err="1">
                          <a:latin typeface="Times New Roman"/>
                          <a:ea typeface="SimSun"/>
                          <a:cs typeface="Times New Roman"/>
                        </a:rPr>
                        <a:t>zi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Gui</a:t>
                      </a:r>
                      <a:r>
                        <a:rPr lang="en-US" sz="1600" b="0" dirty="0">
                          <a:latin typeface="Times New Roman"/>
                          <a:ea typeface="SimSun"/>
                          <a:cs typeface="Times New Roman"/>
                        </a:rPr>
                        <a:t> </a:t>
                      </a:r>
                      <a:r>
                        <a:rPr lang="en-US" sz="1600" b="0" dirty="0" err="1">
                          <a:latin typeface="Times New Roman"/>
                          <a:ea typeface="SimSun"/>
                          <a:cs typeface="Times New Roman"/>
                        </a:rPr>
                        <a:t>chou</a:t>
                      </a:r>
                      <a:endParaRPr lang="en-GB" sz="1600" b="0" dirty="0">
                        <a:latin typeface="Times New Roman"/>
                        <a:ea typeface="SimSun"/>
                        <a:cs typeface="Times New Roman"/>
                      </a:endParaRPr>
                    </a:p>
                  </a:txBody>
                  <a:tcPr marL="9525" marR="9525" marT="9525" marB="9525" anchor="ctr"/>
                </a:tc>
                <a:extLst>
                  <a:ext uri="{0D108BD9-81ED-4DB2-BD59-A6C34878D82A}">
                    <a16:rowId xmlns:a16="http://schemas.microsoft.com/office/drawing/2014/main" val="10004"/>
                  </a:ext>
                </a:extLst>
              </a:tr>
              <a:tr h="757509">
                <a:tc>
                  <a:txBody>
                    <a:bodyPr/>
                    <a:lstStyle/>
                    <a:p>
                      <a:pPr>
                        <a:spcAft>
                          <a:spcPts val="0"/>
                        </a:spcAft>
                      </a:pPr>
                      <a:r>
                        <a:rPr lang="en-US" sz="1600" b="0" dirty="0" err="1">
                          <a:latin typeface="Times New Roman"/>
                          <a:ea typeface="SimSun"/>
                          <a:cs typeface="Times New Roman"/>
                        </a:rPr>
                        <a:t>Jia</a:t>
                      </a:r>
                      <a:r>
                        <a:rPr lang="en-US" sz="1600" b="0" dirty="0">
                          <a:latin typeface="Times New Roman"/>
                          <a:ea typeface="SimSun"/>
                          <a:cs typeface="Times New Roman"/>
                        </a:rPr>
                        <a:t> yin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Yi </a:t>
                      </a:r>
                      <a:r>
                        <a:rPr lang="en-US" sz="1600" b="0" dirty="0" err="1">
                          <a:latin typeface="Times New Roman"/>
                          <a:ea typeface="SimSun"/>
                          <a:cs typeface="Times New Roman"/>
                        </a:rPr>
                        <a:t>mao</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Bing </a:t>
                      </a:r>
                      <a:r>
                        <a:rPr lang="en-US" sz="1600" b="0" dirty="0" err="1">
                          <a:latin typeface="Times New Roman"/>
                          <a:ea typeface="SimSun"/>
                          <a:cs typeface="Times New Roman"/>
                        </a:rPr>
                        <a:t>chen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Ding </a:t>
                      </a:r>
                      <a:r>
                        <a:rPr lang="en-US" sz="1600" b="0" dirty="0" err="1">
                          <a:latin typeface="Times New Roman"/>
                          <a:ea typeface="SimSun"/>
                          <a:cs typeface="Times New Roman"/>
                        </a:rPr>
                        <a:t>si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a:latin typeface="Times New Roman"/>
                          <a:ea typeface="SimSun"/>
                          <a:cs typeface="Times New Roman"/>
                        </a:rPr>
                        <a:t>Wu </a:t>
                      </a:r>
                      <a:r>
                        <a:rPr lang="en-US" sz="1600" b="0" dirty="0" err="1">
                          <a:latin typeface="Times New Roman"/>
                          <a:ea typeface="SimSun"/>
                          <a:cs typeface="Times New Roman"/>
                        </a:rPr>
                        <a:t>wu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Ji</a:t>
                      </a:r>
                      <a:r>
                        <a:rPr lang="en-US" sz="1600" b="0" dirty="0">
                          <a:latin typeface="Times New Roman"/>
                          <a:ea typeface="SimSun"/>
                          <a:cs typeface="Times New Roman"/>
                        </a:rPr>
                        <a:t> </a:t>
                      </a:r>
                      <a:r>
                        <a:rPr lang="en-US" sz="1600" b="0" dirty="0" err="1">
                          <a:latin typeface="Times New Roman"/>
                          <a:ea typeface="SimSun"/>
                          <a:cs typeface="Times New Roman"/>
                        </a:rPr>
                        <a:t>wei</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Geng</a:t>
                      </a:r>
                      <a:r>
                        <a:rPr lang="en-US" sz="1600" b="0" dirty="0">
                          <a:latin typeface="Times New Roman"/>
                          <a:ea typeface="SimSun"/>
                          <a:cs typeface="Times New Roman"/>
                        </a:rPr>
                        <a:t> </a:t>
                      </a:r>
                      <a:r>
                        <a:rPr lang="en-US" sz="1600" b="0" dirty="0" err="1">
                          <a:latin typeface="Times New Roman"/>
                          <a:ea typeface="SimSun"/>
                          <a:cs typeface="Times New Roman"/>
                        </a:rPr>
                        <a:t>shen</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Xin</a:t>
                      </a:r>
                      <a:r>
                        <a:rPr lang="en-US" sz="1600" b="0" dirty="0">
                          <a:latin typeface="Times New Roman"/>
                          <a:ea typeface="SimSun"/>
                          <a:cs typeface="Times New Roman"/>
                        </a:rPr>
                        <a:t> you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Ren</a:t>
                      </a:r>
                      <a:r>
                        <a:rPr lang="en-US" sz="1600" b="0" dirty="0">
                          <a:latin typeface="Times New Roman"/>
                          <a:ea typeface="SimSun"/>
                          <a:cs typeface="Times New Roman"/>
                        </a:rPr>
                        <a:t> </a:t>
                      </a:r>
                      <a:r>
                        <a:rPr lang="en-US" sz="1600" b="0" dirty="0" err="1">
                          <a:latin typeface="Times New Roman"/>
                          <a:ea typeface="SimSun"/>
                          <a:cs typeface="Times New Roman"/>
                        </a:rPr>
                        <a:t>xu</a:t>
                      </a:r>
                      <a:endParaRPr lang="en-GB" sz="1600" b="0" dirty="0">
                        <a:latin typeface="Times New Roman"/>
                        <a:ea typeface="SimSun"/>
                        <a:cs typeface="Times New Roman"/>
                      </a:endParaRPr>
                    </a:p>
                  </a:txBody>
                  <a:tcPr marL="9525" marR="9525" marT="9525" marB="9525" anchor="ctr"/>
                </a:tc>
                <a:tc>
                  <a:txBody>
                    <a:bodyPr/>
                    <a:lstStyle/>
                    <a:p>
                      <a:pPr>
                        <a:spcAft>
                          <a:spcPts val="0"/>
                        </a:spcAft>
                      </a:pPr>
                      <a:r>
                        <a:rPr lang="en-US" sz="1600" b="0" dirty="0" err="1">
                          <a:latin typeface="Times New Roman"/>
                          <a:ea typeface="SimSun"/>
                          <a:cs typeface="Times New Roman"/>
                        </a:rPr>
                        <a:t>Gui</a:t>
                      </a:r>
                      <a:r>
                        <a:rPr lang="en-US" sz="1600" b="0" dirty="0">
                          <a:latin typeface="Times New Roman"/>
                          <a:ea typeface="SimSun"/>
                          <a:cs typeface="Times New Roman"/>
                        </a:rPr>
                        <a:t> </a:t>
                      </a:r>
                      <a:r>
                        <a:rPr lang="en-US" sz="1600" b="0" dirty="0" err="1">
                          <a:latin typeface="Times New Roman"/>
                          <a:ea typeface="SimSun"/>
                          <a:cs typeface="Times New Roman"/>
                        </a:rPr>
                        <a:t>hai</a:t>
                      </a:r>
                      <a:endParaRPr lang="en-GB" sz="1600" b="0" dirty="0">
                        <a:latin typeface="Times New Roman"/>
                        <a:ea typeface="SimSun"/>
                        <a:cs typeface="Times New Roman"/>
                      </a:endParaRPr>
                    </a:p>
                  </a:txBody>
                  <a:tcPr marL="9525" marR="9525" marT="9525" marB="9525" anchor="ct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A2D02-6967-4100-839A-C7179D8B6CC5}"/>
              </a:ext>
            </a:extLst>
          </p:cNvPr>
          <p:cNvSpPr>
            <a:spLocks noGrp="1"/>
          </p:cNvSpPr>
          <p:nvPr>
            <p:ph type="title"/>
          </p:nvPr>
        </p:nvSpPr>
        <p:spPr/>
        <p:txBody>
          <a:bodyPr/>
          <a:lstStyle/>
          <a:p>
            <a:r>
              <a:rPr lang="en-GB" dirty="0"/>
              <a:t>Qian Mu (</a:t>
            </a:r>
            <a:r>
              <a:rPr lang="zh-TW" altLang="en-US" dirty="0"/>
              <a:t>錢穆</a:t>
            </a:r>
            <a:r>
              <a:rPr lang="en-US" altLang="zh-TW" dirty="0"/>
              <a:t>, 1895–1990)</a:t>
            </a:r>
            <a:endParaRPr lang="en-GB" dirty="0"/>
          </a:p>
        </p:txBody>
      </p:sp>
      <p:sp>
        <p:nvSpPr>
          <p:cNvPr id="3" name="Content Placeholder 2">
            <a:extLst>
              <a:ext uri="{FF2B5EF4-FFF2-40B4-BE49-F238E27FC236}">
                <a16:creationId xmlns:a16="http://schemas.microsoft.com/office/drawing/2014/main" id="{129A0308-7984-42CE-BE46-4E5E165B64E0}"/>
              </a:ext>
            </a:extLst>
          </p:cNvPr>
          <p:cNvSpPr>
            <a:spLocks noGrp="1"/>
          </p:cNvSpPr>
          <p:nvPr>
            <p:ph idx="1"/>
          </p:nvPr>
        </p:nvSpPr>
        <p:spPr/>
        <p:txBody>
          <a:bodyPr/>
          <a:lstStyle/>
          <a:p>
            <a:pPr marL="342900" lvl="1" indent="-342900"/>
            <a:r>
              <a:rPr lang="en-GB" sz="2400" dirty="0"/>
              <a:t>20</a:t>
            </a:r>
            <a:r>
              <a:rPr lang="en-GB" sz="2400" baseline="30000" dirty="0"/>
              <a:t>th</a:t>
            </a:r>
            <a:r>
              <a:rPr lang="en-GB" sz="2400" dirty="0"/>
              <a:t> Century historian Qian Mu (</a:t>
            </a:r>
            <a:r>
              <a:rPr lang="zh-TW" altLang="en-US" sz="2400" dirty="0"/>
              <a:t>錢穆</a:t>
            </a:r>
            <a:r>
              <a:rPr lang="en-US" altLang="zh-TW" sz="2400" dirty="0"/>
              <a:t>, 1895–1990) </a:t>
            </a:r>
            <a:r>
              <a:rPr lang="en-GB" sz="2400" dirty="0"/>
              <a:t>sought to “extrapolate meaning in the historical experience of the Chinese people and thus construct a new form of humanism” (Huang 2010: 82)</a:t>
            </a:r>
          </a:p>
          <a:p>
            <a:pPr marL="342900" lvl="1" indent="-342900"/>
            <a:r>
              <a:rPr lang="en-GB" sz="2400" i="1" dirty="0"/>
              <a:t>The Spirit of Chinese History</a:t>
            </a:r>
            <a:r>
              <a:rPr lang="en-GB" sz="2400" dirty="0"/>
              <a:t> (</a:t>
            </a:r>
            <a:r>
              <a:rPr lang="en-GB" sz="2400" dirty="0" err="1"/>
              <a:t>Zhongguo</a:t>
            </a:r>
            <a:r>
              <a:rPr lang="en-GB" sz="2400" dirty="0"/>
              <a:t> </a:t>
            </a:r>
            <a:r>
              <a:rPr lang="en-GB" sz="2400" dirty="0" err="1"/>
              <a:t>Lishi</a:t>
            </a:r>
            <a:r>
              <a:rPr lang="en-GB" sz="2400" dirty="0"/>
              <a:t> </a:t>
            </a:r>
            <a:r>
              <a:rPr lang="en-GB" sz="2400" dirty="0" err="1"/>
              <a:t>Jingshen</a:t>
            </a:r>
            <a:r>
              <a:rPr lang="en-GB" sz="2400" dirty="0"/>
              <a:t>, </a:t>
            </a:r>
            <a:r>
              <a:rPr lang="zh-TW" altLang="en-US" sz="2400" dirty="0"/>
              <a:t>中國歷史精神</a:t>
            </a:r>
            <a:r>
              <a:rPr lang="en-US" altLang="zh-TW" sz="2400" dirty="0"/>
              <a:t>), “</a:t>
            </a:r>
            <a:r>
              <a:rPr lang="en-GB" sz="2400" dirty="0"/>
              <a:t>National history awakens the soul of a nation,” for “history is the whole experience of our life, the whole life past. We can understand our life by referring ourselves to history. History can thus allow us to appropriately project our life into the future.” (Huang 2007: 181)</a:t>
            </a:r>
          </a:p>
          <a:p>
            <a:pPr lvl="1">
              <a:buFont typeface="Wingdings" panose="05000000000000000000" pitchFamily="2" charset="2"/>
              <a:buChar char="à"/>
            </a:pPr>
            <a:endParaRPr lang="en-GB" sz="2400" dirty="0">
              <a:sym typeface="Wingdings" panose="05000000000000000000" pitchFamily="2" charset="2"/>
            </a:endParaRPr>
          </a:p>
          <a:p>
            <a:pPr lvl="1">
              <a:buFont typeface="Wingdings" panose="05000000000000000000" pitchFamily="2" charset="2"/>
              <a:buChar char="à"/>
            </a:pPr>
            <a:endParaRPr lang="en-GB" sz="2400" dirty="0"/>
          </a:p>
          <a:p>
            <a:pPr marL="0" indent="0">
              <a:buNone/>
            </a:pPr>
            <a:endParaRPr lang="en-GB" dirty="0"/>
          </a:p>
        </p:txBody>
      </p:sp>
    </p:spTree>
    <p:extLst>
      <p:ext uri="{BB962C8B-B14F-4D97-AF65-F5344CB8AC3E}">
        <p14:creationId xmlns:p14="http://schemas.microsoft.com/office/powerpoint/2010/main" val="3629728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1867-AAF3-4C2B-AEFF-946E2A2089B3}"/>
              </a:ext>
            </a:extLst>
          </p:cNvPr>
          <p:cNvSpPr>
            <a:spLocks noGrp="1"/>
          </p:cNvSpPr>
          <p:nvPr>
            <p:ph type="title"/>
          </p:nvPr>
        </p:nvSpPr>
        <p:spPr/>
        <p:txBody>
          <a:bodyPr/>
          <a:lstStyle/>
          <a:p>
            <a:r>
              <a:rPr lang="en-GB" dirty="0"/>
              <a:t>Qian Mu</a:t>
            </a:r>
          </a:p>
        </p:txBody>
      </p:sp>
      <p:sp>
        <p:nvSpPr>
          <p:cNvPr id="3" name="Content Placeholder 2">
            <a:extLst>
              <a:ext uri="{FF2B5EF4-FFF2-40B4-BE49-F238E27FC236}">
                <a16:creationId xmlns:a16="http://schemas.microsoft.com/office/drawing/2014/main" id="{24A0DD32-0530-407C-8F1E-7C931721719E}"/>
              </a:ext>
            </a:extLst>
          </p:cNvPr>
          <p:cNvSpPr>
            <a:spLocks noGrp="1"/>
          </p:cNvSpPr>
          <p:nvPr>
            <p:ph idx="1"/>
          </p:nvPr>
        </p:nvSpPr>
        <p:spPr/>
        <p:txBody>
          <a:bodyPr/>
          <a:lstStyle/>
          <a:p>
            <a:pPr marL="0" indent="0">
              <a:buNone/>
            </a:pPr>
            <a:r>
              <a:rPr lang="en-GB" dirty="0"/>
              <a:t>“National history awakens the soul of a nation,” for “history is the whole experience of our life, the whole life past. We can understand our life by referring ourselves to history. History can thus allow us to appropriately project our life into the future.” (Huang, p. 181)</a:t>
            </a:r>
          </a:p>
        </p:txBody>
      </p:sp>
    </p:spTree>
    <p:extLst>
      <p:ext uri="{BB962C8B-B14F-4D97-AF65-F5344CB8AC3E}">
        <p14:creationId xmlns:p14="http://schemas.microsoft.com/office/powerpoint/2010/main" val="1349212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C1C8B-9C57-4A4F-8227-77994C93D026}"/>
              </a:ext>
            </a:extLst>
          </p:cNvPr>
          <p:cNvSpPr>
            <a:spLocks noGrp="1"/>
          </p:cNvSpPr>
          <p:nvPr>
            <p:ph type="title"/>
          </p:nvPr>
        </p:nvSpPr>
        <p:spPr/>
        <p:txBody>
          <a:bodyPr/>
          <a:lstStyle/>
          <a:p>
            <a:r>
              <a:rPr lang="en-GB" sz="3600" dirty="0"/>
              <a:t>The Mandate of Heaven and the Dynastic Cycle</a:t>
            </a:r>
          </a:p>
        </p:txBody>
      </p:sp>
      <p:sp>
        <p:nvSpPr>
          <p:cNvPr id="3" name="Content Placeholder 2">
            <a:extLst>
              <a:ext uri="{FF2B5EF4-FFF2-40B4-BE49-F238E27FC236}">
                <a16:creationId xmlns:a16="http://schemas.microsoft.com/office/drawing/2014/main" id="{6EEA6178-850C-41C6-B1FB-701923E0C94E}"/>
              </a:ext>
            </a:extLst>
          </p:cNvPr>
          <p:cNvSpPr>
            <a:spLocks noGrp="1"/>
          </p:cNvSpPr>
          <p:nvPr>
            <p:ph idx="1"/>
          </p:nvPr>
        </p:nvSpPr>
        <p:spPr/>
        <p:txBody>
          <a:bodyPr/>
          <a:lstStyle/>
          <a:p>
            <a:r>
              <a:rPr lang="en-GB" dirty="0"/>
              <a:t>Historical events placed within a larger vision </a:t>
            </a:r>
          </a:p>
          <a:p>
            <a:r>
              <a:rPr lang="en-GB" dirty="0"/>
              <a:t>Mandate of Heaven </a:t>
            </a:r>
            <a:r>
              <a:rPr lang="en-GB" i="1" dirty="0" err="1"/>
              <a:t>tianming</a:t>
            </a:r>
            <a:r>
              <a:rPr lang="en-GB" i="1" dirty="0"/>
              <a:t> </a:t>
            </a:r>
            <a:r>
              <a:rPr lang="zh-CN" altLang="en-US" dirty="0"/>
              <a:t>天命</a:t>
            </a:r>
            <a:r>
              <a:rPr lang="zh-CN" altLang="en-US" i="1" dirty="0"/>
              <a:t> </a:t>
            </a:r>
            <a:r>
              <a:rPr lang="en-GB" dirty="0"/>
              <a:t>(most moral individual has right to rule)</a:t>
            </a:r>
          </a:p>
          <a:p>
            <a:r>
              <a:rPr lang="en-GB" dirty="0"/>
              <a:t>first articulation of the Mandate of Heaven in </a:t>
            </a:r>
            <a:r>
              <a:rPr lang="en-GB" i="1" dirty="0"/>
              <a:t>Book of Documents </a:t>
            </a:r>
            <a:r>
              <a:rPr lang="en-GB" dirty="0"/>
              <a:t>(</a:t>
            </a:r>
            <a:r>
              <a:rPr lang="en-GB" i="1" dirty="0"/>
              <a:t>Shang </a:t>
            </a:r>
            <a:r>
              <a:rPr lang="en-GB" i="1" dirty="0" err="1"/>
              <a:t>shu</a:t>
            </a:r>
            <a:r>
              <a:rPr lang="en-GB" dirty="0"/>
              <a:t> </a:t>
            </a:r>
            <a:r>
              <a:rPr lang="zh-CN" altLang="en-US" dirty="0"/>
              <a:t>尚書</a:t>
            </a:r>
            <a:r>
              <a:rPr lang="en-GB" dirty="0"/>
              <a:t>)</a:t>
            </a:r>
          </a:p>
          <a:p>
            <a:endParaRPr lang="en-GB" dirty="0"/>
          </a:p>
        </p:txBody>
      </p:sp>
    </p:spTree>
    <p:extLst>
      <p:ext uri="{BB962C8B-B14F-4D97-AF65-F5344CB8AC3E}">
        <p14:creationId xmlns:p14="http://schemas.microsoft.com/office/powerpoint/2010/main" val="2861525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6403D5B-51B3-4165-BF83-4DAE9C3043F0}"/>
              </a:ext>
            </a:extLst>
          </p:cNvPr>
          <p:cNvSpPr>
            <a:spLocks noGrp="1"/>
          </p:cNvSpPr>
          <p:nvPr>
            <p:ph type="title"/>
          </p:nvPr>
        </p:nvSpPr>
        <p:spPr/>
        <p:txBody>
          <a:bodyPr/>
          <a:lstStyle/>
          <a:p>
            <a:r>
              <a:rPr lang="en-US" altLang="en-US"/>
              <a:t>Confucius on the past</a:t>
            </a:r>
            <a:endParaRPr lang="en-GB" altLang="en-US"/>
          </a:p>
        </p:txBody>
      </p:sp>
      <p:sp>
        <p:nvSpPr>
          <p:cNvPr id="8195" name="Content Placeholder 2">
            <a:extLst>
              <a:ext uri="{FF2B5EF4-FFF2-40B4-BE49-F238E27FC236}">
                <a16:creationId xmlns:a16="http://schemas.microsoft.com/office/drawing/2014/main" id="{FF810FE8-B953-404A-A7B7-1A11CF370CF9}"/>
              </a:ext>
            </a:extLst>
          </p:cNvPr>
          <p:cNvSpPr>
            <a:spLocks noGrp="1"/>
          </p:cNvSpPr>
          <p:nvPr>
            <p:ph idx="1"/>
          </p:nvPr>
        </p:nvSpPr>
        <p:spPr/>
        <p:txBody>
          <a:bodyPr/>
          <a:lstStyle/>
          <a:p>
            <a:r>
              <a:rPr lang="en-US" altLang="en-US" dirty="0" err="1"/>
              <a:t>Lunyu</a:t>
            </a:r>
            <a:r>
              <a:rPr lang="en-US" altLang="en-US" dirty="0"/>
              <a:t> 3.14: The Master said: “Zhou observes the example set by two dynasties, so how splendid is its culture! And we take Zhou as our model.”</a:t>
            </a:r>
          </a:p>
          <a:p>
            <a:r>
              <a:rPr lang="en-US" altLang="en-US" dirty="0" err="1"/>
              <a:t>Lunyu</a:t>
            </a:r>
            <a:r>
              <a:rPr lang="en-US" altLang="en-US" dirty="0"/>
              <a:t> 7.1: The Master said: “I </a:t>
            </a:r>
            <a:r>
              <a:rPr lang="en-US" altLang="en-US" i="1" dirty="0"/>
              <a:t>transmit</a:t>
            </a:r>
            <a:r>
              <a:rPr lang="en-US" altLang="en-US" dirty="0"/>
              <a:t> but do not </a:t>
            </a:r>
            <a:r>
              <a:rPr lang="en-US" altLang="en-US" i="1" dirty="0"/>
              <a:t>create</a:t>
            </a:r>
            <a:r>
              <a:rPr lang="en-US" altLang="en-US" dirty="0"/>
              <a:t>. Being fond of the truth, I am an admirer of antiquity. I venture to be compared with our old Peng.”</a:t>
            </a: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C630B-4C43-4733-84DE-23F9AE6593EE}"/>
              </a:ext>
            </a:extLst>
          </p:cNvPr>
          <p:cNvSpPr>
            <a:spLocks noGrp="1"/>
          </p:cNvSpPr>
          <p:nvPr>
            <p:ph type="title"/>
          </p:nvPr>
        </p:nvSpPr>
        <p:spPr/>
        <p:txBody>
          <a:bodyPr/>
          <a:lstStyle/>
          <a:p>
            <a:r>
              <a:rPr lang="en-GB" dirty="0"/>
              <a:t>Historiography, the work of a sage</a:t>
            </a:r>
          </a:p>
        </p:txBody>
      </p:sp>
      <p:sp>
        <p:nvSpPr>
          <p:cNvPr id="3" name="Content Placeholder 2">
            <a:extLst>
              <a:ext uri="{FF2B5EF4-FFF2-40B4-BE49-F238E27FC236}">
                <a16:creationId xmlns:a16="http://schemas.microsoft.com/office/drawing/2014/main" id="{D4F02610-6BDB-461F-9D71-BE72A03EE7BA}"/>
              </a:ext>
            </a:extLst>
          </p:cNvPr>
          <p:cNvSpPr>
            <a:spLocks noGrp="1"/>
          </p:cNvSpPr>
          <p:nvPr>
            <p:ph idx="1"/>
          </p:nvPr>
        </p:nvSpPr>
        <p:spPr/>
        <p:txBody>
          <a:bodyPr/>
          <a:lstStyle/>
          <a:p>
            <a:pPr marL="0" indent="0">
              <a:buNone/>
            </a:pPr>
            <a:r>
              <a:rPr lang="en-GB" sz="2400" dirty="0"/>
              <a:t>“As the generations declined and the way became obscure, heterodox teachings and violent practices arose. There were instances of ministers killing their rulers and sons killing their fathers. Confucius was worried and created (</a:t>
            </a:r>
            <a:r>
              <a:rPr lang="en-GB" sz="2400" i="1" dirty="0" err="1"/>
              <a:t>zuo</a:t>
            </a:r>
            <a:r>
              <a:rPr lang="en-GB" sz="2400" dirty="0"/>
              <a:t>) the </a:t>
            </a:r>
            <a:r>
              <a:rPr lang="en-GB" sz="2400" i="1" dirty="0"/>
              <a:t>Spring and Autumn Annals</a:t>
            </a:r>
            <a:r>
              <a:rPr lang="en-GB" sz="2400" dirty="0"/>
              <a:t>. The </a:t>
            </a:r>
            <a:r>
              <a:rPr lang="en-GB" sz="2400" i="1" dirty="0"/>
              <a:t>Spring and Autumn Annals </a:t>
            </a:r>
            <a:r>
              <a:rPr lang="en-GB" sz="2400" dirty="0"/>
              <a:t>is an undertaking for a Son of Heaven. This is why Confucius said: ‘Those who understand me will do so through the </a:t>
            </a:r>
            <a:r>
              <a:rPr lang="en-GB" sz="2400" i="1" dirty="0"/>
              <a:t>Spring and Autumn Annals</a:t>
            </a:r>
            <a:r>
              <a:rPr lang="en-GB" sz="2400" dirty="0"/>
              <a:t>; those who condemn me will do so through the </a:t>
            </a:r>
            <a:r>
              <a:rPr lang="en-GB" sz="2400" i="1" dirty="0"/>
              <a:t>Spring and Autumn Annals</a:t>
            </a:r>
            <a:r>
              <a:rPr lang="en-GB" sz="2400" dirty="0"/>
              <a:t>.’” (</a:t>
            </a:r>
            <a:r>
              <a:rPr lang="en-GB" sz="2400" i="1" dirty="0"/>
              <a:t>Mengzi</a:t>
            </a:r>
            <a:r>
              <a:rPr lang="en-GB" sz="2400" dirty="0"/>
              <a:t>, 3B/9)</a:t>
            </a:r>
          </a:p>
          <a:p>
            <a:pPr marL="0" indent="0">
              <a:buNone/>
            </a:pPr>
            <a:r>
              <a:rPr lang="en-GB" sz="2400" dirty="0">
                <a:sym typeface="Wingdings" panose="05000000000000000000" pitchFamily="2" charset="2"/>
              </a:rPr>
              <a:t> </a:t>
            </a:r>
            <a:r>
              <a:rPr lang="en-GB" sz="2400" dirty="0"/>
              <a:t>one should study the work to learn how to respond well or poorly to situations</a:t>
            </a:r>
          </a:p>
        </p:txBody>
      </p:sp>
    </p:spTree>
    <p:extLst>
      <p:ext uri="{BB962C8B-B14F-4D97-AF65-F5344CB8AC3E}">
        <p14:creationId xmlns:p14="http://schemas.microsoft.com/office/powerpoint/2010/main" val="2811373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27050-E766-44C2-9F9E-F67DC8DEF3E7}"/>
              </a:ext>
            </a:extLst>
          </p:cNvPr>
          <p:cNvSpPr>
            <a:spLocks noGrp="1"/>
          </p:cNvSpPr>
          <p:nvPr>
            <p:ph type="title"/>
          </p:nvPr>
        </p:nvSpPr>
        <p:spPr/>
        <p:txBody>
          <a:bodyPr/>
          <a:lstStyle/>
          <a:p>
            <a:r>
              <a:rPr lang="en-GB" i="1" dirty="0" err="1"/>
              <a:t>xing</a:t>
            </a:r>
            <a:r>
              <a:rPr lang="en-GB" dirty="0"/>
              <a:t> and </a:t>
            </a:r>
            <a:r>
              <a:rPr lang="en-GB" i="1" dirty="0"/>
              <a:t>bi</a:t>
            </a:r>
          </a:p>
        </p:txBody>
      </p:sp>
      <p:sp>
        <p:nvSpPr>
          <p:cNvPr id="3" name="Content Placeholder 2">
            <a:extLst>
              <a:ext uri="{FF2B5EF4-FFF2-40B4-BE49-F238E27FC236}">
                <a16:creationId xmlns:a16="http://schemas.microsoft.com/office/drawing/2014/main" id="{5546B876-A2C7-4621-9CC4-1D398D984B8A}"/>
              </a:ext>
            </a:extLst>
          </p:cNvPr>
          <p:cNvSpPr>
            <a:spLocks noGrp="1"/>
          </p:cNvSpPr>
          <p:nvPr>
            <p:ph idx="1"/>
          </p:nvPr>
        </p:nvSpPr>
        <p:spPr/>
        <p:txBody>
          <a:bodyPr/>
          <a:lstStyle/>
          <a:p>
            <a:endParaRPr lang="en-GB" i="1" dirty="0"/>
          </a:p>
          <a:p>
            <a:endParaRPr lang="en-GB" i="1" dirty="0"/>
          </a:p>
          <a:p>
            <a:r>
              <a:rPr lang="en-GB" i="1" dirty="0" err="1"/>
              <a:t>xing</a:t>
            </a:r>
            <a:r>
              <a:rPr lang="en-GB" dirty="0"/>
              <a:t> </a:t>
            </a:r>
            <a:r>
              <a:rPr lang="zh-CN" altLang="en-US" dirty="0"/>
              <a:t>興</a:t>
            </a:r>
            <a:r>
              <a:rPr lang="en-GB" dirty="0"/>
              <a:t>: to arouse, to arise</a:t>
            </a:r>
          </a:p>
          <a:p>
            <a:endParaRPr lang="en-GB" i="1" dirty="0"/>
          </a:p>
          <a:p>
            <a:r>
              <a:rPr lang="en-GB" i="1" dirty="0"/>
              <a:t>bi </a:t>
            </a:r>
            <a:r>
              <a:rPr lang="zh-CN" altLang="en-US" dirty="0"/>
              <a:t>比</a:t>
            </a:r>
            <a:r>
              <a:rPr lang="en-GB" dirty="0"/>
              <a:t>:</a:t>
            </a:r>
            <a:r>
              <a:rPr lang="en-GB" i="1" dirty="0"/>
              <a:t>  </a:t>
            </a:r>
            <a:r>
              <a:rPr lang="en-GB" dirty="0"/>
              <a:t>to draw analogies</a:t>
            </a:r>
          </a:p>
          <a:p>
            <a:pPr marL="0" indent="0">
              <a:buNone/>
            </a:pPr>
            <a:endParaRPr lang="en-GB" dirty="0"/>
          </a:p>
        </p:txBody>
      </p:sp>
    </p:spTree>
    <p:extLst>
      <p:ext uri="{BB962C8B-B14F-4D97-AF65-F5344CB8AC3E}">
        <p14:creationId xmlns:p14="http://schemas.microsoft.com/office/powerpoint/2010/main" val="1562485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160958F-1434-437C-93E8-5ECFC88E7180}"/>
              </a:ext>
            </a:extLst>
          </p:cNvPr>
          <p:cNvSpPr>
            <a:spLocks noGrp="1"/>
          </p:cNvSpPr>
          <p:nvPr>
            <p:ph type="title"/>
          </p:nvPr>
        </p:nvSpPr>
        <p:spPr/>
        <p:txBody>
          <a:bodyPr/>
          <a:lstStyle/>
          <a:p>
            <a:r>
              <a:rPr lang="en-US" altLang="en-US"/>
              <a:t>Historia magistra vita</a:t>
            </a:r>
            <a:endParaRPr lang="en-GB" altLang="en-US"/>
          </a:p>
        </p:txBody>
      </p:sp>
      <p:sp>
        <p:nvSpPr>
          <p:cNvPr id="14339" name="Content Placeholder 2">
            <a:extLst>
              <a:ext uri="{FF2B5EF4-FFF2-40B4-BE49-F238E27FC236}">
                <a16:creationId xmlns:a16="http://schemas.microsoft.com/office/drawing/2014/main" id="{28FD99F0-D1BE-492F-91AF-CE52E3D5F089}"/>
              </a:ext>
            </a:extLst>
          </p:cNvPr>
          <p:cNvSpPr>
            <a:spLocks noGrp="1"/>
          </p:cNvSpPr>
          <p:nvPr>
            <p:ph idx="1"/>
          </p:nvPr>
        </p:nvSpPr>
        <p:spPr/>
        <p:txBody>
          <a:bodyPr/>
          <a:lstStyle/>
          <a:p>
            <a:r>
              <a:rPr lang="en-US" altLang="en-US" dirty="0"/>
              <a:t>Mirror: metaphor for history</a:t>
            </a:r>
          </a:p>
          <a:p>
            <a:r>
              <a:rPr lang="en-US" altLang="en-US" dirty="0"/>
              <a:t>History provides rulers with clear vision of their own </a:t>
            </a:r>
            <a:r>
              <a:rPr lang="en-US" altLang="en-US" dirty="0" err="1"/>
              <a:t>behaviour</a:t>
            </a:r>
            <a:endParaRPr lang="en-US" altLang="en-US" dirty="0"/>
          </a:p>
          <a:p>
            <a:r>
              <a:rPr lang="en-US" altLang="en-US" dirty="0"/>
              <a:t>History most practical subject</a:t>
            </a:r>
          </a:p>
          <a:p>
            <a:r>
              <a:rPr lang="en-US" altLang="en-US" dirty="0"/>
              <a:t>“Use the past to serve the present” </a:t>
            </a:r>
            <a:r>
              <a:rPr lang="en-US" altLang="en-US" i="1" dirty="0" err="1"/>
              <a:t>gu</a:t>
            </a:r>
            <a:r>
              <a:rPr lang="en-US" altLang="en-US" i="1" dirty="0"/>
              <a:t> </a:t>
            </a:r>
            <a:r>
              <a:rPr lang="en-US" altLang="en-US" i="1" dirty="0" err="1"/>
              <a:t>wei</a:t>
            </a:r>
            <a:r>
              <a:rPr lang="en-US" altLang="en-US" i="1" dirty="0"/>
              <a:t> </a:t>
            </a:r>
            <a:r>
              <a:rPr lang="en-US" altLang="en-US" i="1" dirty="0" err="1"/>
              <a:t>jin</a:t>
            </a:r>
            <a:r>
              <a:rPr lang="en-US" altLang="en-US" i="1" dirty="0"/>
              <a:t> </a:t>
            </a:r>
            <a:r>
              <a:rPr lang="en-US" altLang="en-US" i="1" dirty="0" err="1"/>
              <a:t>yong</a:t>
            </a:r>
            <a:r>
              <a:rPr lang="en-US" altLang="en-US" i="1" dirty="0"/>
              <a:t> </a:t>
            </a:r>
            <a:r>
              <a:rPr lang="zh-CN" altLang="en-US" dirty="0"/>
              <a:t>古為今用</a:t>
            </a:r>
            <a:endParaRPr lang="en-US" altLang="zh-CN" dirty="0"/>
          </a:p>
          <a:p>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43CD2F-CD28-4EC3-8AC5-F22F0CF48136}"/>
              </a:ext>
            </a:extLst>
          </p:cNvPr>
          <p:cNvSpPr>
            <a:spLocks noGrp="1"/>
          </p:cNvSpPr>
          <p:nvPr>
            <p:ph type="title"/>
          </p:nvPr>
        </p:nvSpPr>
        <p:spPr/>
        <p:txBody>
          <a:bodyPr rtlCol="0">
            <a:normAutofit fontScale="90000"/>
          </a:bodyPr>
          <a:lstStyle/>
          <a:p>
            <a:pPr fontAlgn="auto">
              <a:spcAft>
                <a:spcPts val="0"/>
              </a:spcAft>
              <a:defRPr/>
            </a:pPr>
            <a:r>
              <a:rPr lang="en-US" dirty="0"/>
              <a:t>Historiography in China – Basic facts</a:t>
            </a:r>
            <a:endParaRPr lang="en-GB" dirty="0"/>
          </a:p>
        </p:txBody>
      </p:sp>
      <p:sp>
        <p:nvSpPr>
          <p:cNvPr id="6" name="Content Placeholder 5">
            <a:extLst>
              <a:ext uri="{FF2B5EF4-FFF2-40B4-BE49-F238E27FC236}">
                <a16:creationId xmlns:a16="http://schemas.microsoft.com/office/drawing/2014/main" id="{27CB227D-3601-4DB6-8E9A-F968AB042BF5}"/>
              </a:ext>
            </a:extLst>
          </p:cNvPr>
          <p:cNvSpPr>
            <a:spLocks noGrp="1"/>
          </p:cNvSpPr>
          <p:nvPr>
            <p:ph idx="1"/>
          </p:nvPr>
        </p:nvSpPr>
        <p:spPr/>
        <p:txBody>
          <a:bodyPr rtlCol="0">
            <a:normAutofit lnSpcReduction="10000"/>
          </a:bodyPr>
          <a:lstStyle/>
          <a:p>
            <a:pPr fontAlgn="auto">
              <a:spcAft>
                <a:spcPts val="0"/>
              </a:spcAft>
              <a:defRPr/>
            </a:pPr>
            <a:r>
              <a:rPr lang="en-US" dirty="0"/>
              <a:t>Continuously recorded history since 841 BC </a:t>
            </a:r>
            <a:r>
              <a:rPr lang="en-US" dirty="0">
                <a:sym typeface="Wingdings" pitchFamily="2" charset="2"/>
              </a:rPr>
              <a:t> </a:t>
            </a:r>
            <a:r>
              <a:rPr lang="en-US" dirty="0"/>
              <a:t>the first externally verifiable date in traditional Chinese chronology (</a:t>
            </a:r>
            <a:r>
              <a:rPr lang="en-US" dirty="0" err="1"/>
              <a:t>Sima</a:t>
            </a:r>
            <a:r>
              <a:rPr lang="en-US" dirty="0"/>
              <a:t> Qian’s </a:t>
            </a:r>
            <a:r>
              <a:rPr lang="en-US" i="1" dirty="0"/>
              <a:t>Records of the Grand Historian</a:t>
            </a:r>
            <a:r>
              <a:rPr lang="en-US" dirty="0"/>
              <a:t>, </a:t>
            </a:r>
            <a:r>
              <a:rPr lang="en-US" i="1" dirty="0" err="1"/>
              <a:t>Shiji</a:t>
            </a:r>
            <a:r>
              <a:rPr lang="en-US" i="1" dirty="0"/>
              <a:t> </a:t>
            </a:r>
            <a:r>
              <a:rPr lang="zh-CN" altLang="en-US" dirty="0"/>
              <a:t>史記</a:t>
            </a:r>
            <a:r>
              <a:rPr lang="en-US" altLang="zh-CN" dirty="0"/>
              <a:t>)</a:t>
            </a:r>
          </a:p>
          <a:p>
            <a:pPr fontAlgn="auto">
              <a:spcAft>
                <a:spcPts val="0"/>
              </a:spcAft>
              <a:defRPr/>
            </a:pPr>
            <a:r>
              <a:rPr lang="en-US" dirty="0"/>
              <a:t>25 Dynastic histories (</a:t>
            </a:r>
            <a:r>
              <a:rPr lang="en-US" i="1" dirty="0" err="1"/>
              <a:t>zhengshi</a:t>
            </a:r>
            <a:r>
              <a:rPr lang="en-US" dirty="0"/>
              <a:t> </a:t>
            </a:r>
            <a:r>
              <a:rPr lang="zh-CN" altLang="en-US" dirty="0"/>
              <a:t>正史 </a:t>
            </a:r>
            <a:r>
              <a:rPr lang="en-US" altLang="zh-CN" dirty="0"/>
              <a:t>= “correct histories”)</a:t>
            </a:r>
          </a:p>
          <a:p>
            <a:pPr fontAlgn="auto">
              <a:spcAft>
                <a:spcPts val="0"/>
              </a:spcAft>
              <a:defRPr/>
            </a:pPr>
            <a:r>
              <a:rPr lang="en-US" i="1" dirty="0"/>
              <a:t>Zhizhi </a:t>
            </a:r>
            <a:r>
              <a:rPr lang="en-US" i="1" dirty="0" err="1"/>
              <a:t>tongjian</a:t>
            </a:r>
            <a:r>
              <a:rPr lang="en-US" dirty="0"/>
              <a:t> </a:t>
            </a:r>
            <a:r>
              <a:rPr lang="zh-CN" altLang="en-US" dirty="0"/>
              <a:t>資治通鑒</a:t>
            </a:r>
            <a:r>
              <a:rPr lang="en-US" altLang="zh-CN" dirty="0"/>
              <a:t> “Comprehensive Mirror for Aid in Government” (by </a:t>
            </a:r>
            <a:r>
              <a:rPr lang="en-US" altLang="zh-CN" dirty="0" err="1"/>
              <a:t>Sima</a:t>
            </a:r>
            <a:r>
              <a:rPr lang="en-US" altLang="zh-CN" dirty="0"/>
              <a:t> </a:t>
            </a:r>
            <a:r>
              <a:rPr lang="en-US" altLang="zh-CN" dirty="0" err="1"/>
              <a:t>Guang</a:t>
            </a:r>
            <a:r>
              <a:rPr lang="en-US" altLang="zh-CN" dirty="0"/>
              <a:t>, 1019-86)</a:t>
            </a:r>
            <a:endParaRPr lang="en-GB" i="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B826F-85E1-4CFB-A78F-85F73105E14B}"/>
              </a:ext>
            </a:extLst>
          </p:cNvPr>
          <p:cNvSpPr>
            <a:spLocks noGrp="1"/>
          </p:cNvSpPr>
          <p:nvPr>
            <p:ph type="title"/>
          </p:nvPr>
        </p:nvSpPr>
        <p:spPr/>
        <p:txBody>
          <a:bodyPr/>
          <a:lstStyle/>
          <a:p>
            <a:r>
              <a:rPr lang="en-GB" dirty="0"/>
              <a:t>The Empire: A new beginning</a:t>
            </a:r>
          </a:p>
        </p:txBody>
      </p:sp>
      <p:sp>
        <p:nvSpPr>
          <p:cNvPr id="3" name="Content Placeholder 2">
            <a:extLst>
              <a:ext uri="{FF2B5EF4-FFF2-40B4-BE49-F238E27FC236}">
                <a16:creationId xmlns:a16="http://schemas.microsoft.com/office/drawing/2014/main" id="{4C56CC72-6E04-457F-A452-25C0832F89BF}"/>
              </a:ext>
            </a:extLst>
          </p:cNvPr>
          <p:cNvSpPr>
            <a:spLocks noGrp="1"/>
          </p:cNvSpPr>
          <p:nvPr>
            <p:ph idx="1"/>
          </p:nvPr>
        </p:nvSpPr>
        <p:spPr/>
        <p:txBody>
          <a:bodyPr/>
          <a:lstStyle/>
          <a:p>
            <a:pPr marL="0" indent="0">
              <a:buNone/>
            </a:pPr>
            <a:r>
              <a:rPr lang="en-GB" sz="2200" dirty="0"/>
              <a:t>. . . The great sage created (</a:t>
            </a:r>
            <a:r>
              <a:rPr lang="en-GB" sz="2200" dirty="0" err="1"/>
              <a:t>zuo</a:t>
            </a:r>
            <a:r>
              <a:rPr lang="en-GB" sz="2200" dirty="0"/>
              <a:t>) order, established and settled the laws and standards, and made manifest the relations and principles . . .. </a:t>
            </a:r>
          </a:p>
          <a:p>
            <a:pPr marL="0" indent="0">
              <a:buNone/>
            </a:pPr>
            <a:r>
              <a:rPr lang="en-GB" sz="2200" dirty="0"/>
              <a:t>He universally bestowed and clarified the laws to bind all under Heaven and to stand eternally as a righteous pattern. </a:t>
            </a:r>
          </a:p>
          <a:p>
            <a:pPr marL="0" indent="0">
              <a:buNone/>
            </a:pPr>
            <a:r>
              <a:rPr lang="en-GB" sz="2200" dirty="0"/>
              <a:t>Great indeed! Everyone within the divisions will receive and accord with the intent of the sage. </a:t>
            </a:r>
          </a:p>
          <a:p>
            <a:pPr marL="0" indent="0">
              <a:buNone/>
            </a:pPr>
            <a:r>
              <a:rPr lang="en-GB" sz="2200" dirty="0"/>
              <a:t>The numerous ministers praise his accomplishments, requesting to carve them on stone and display them and hand them down as a constant model. (</a:t>
            </a:r>
            <a:r>
              <a:rPr lang="en-GB" sz="2200" i="1" dirty="0" err="1"/>
              <a:t>Shiji</a:t>
            </a:r>
            <a:r>
              <a:rPr lang="en-GB" sz="2200" dirty="0"/>
              <a:t>, 6.249)</a:t>
            </a:r>
          </a:p>
          <a:p>
            <a:pPr marL="0" indent="0">
              <a:buNone/>
            </a:pPr>
            <a:endParaRPr lang="en-GB" sz="2400" dirty="0"/>
          </a:p>
          <a:p>
            <a:pPr marL="0" indent="0">
              <a:buNone/>
            </a:pPr>
            <a:r>
              <a:rPr lang="en-GB" sz="2400" dirty="0">
                <a:sym typeface="Wingdings" panose="05000000000000000000" pitchFamily="2" charset="2"/>
              </a:rPr>
              <a:t> Break from dynastic cycle</a:t>
            </a:r>
            <a:endParaRPr lang="en-GB" sz="2400" dirty="0"/>
          </a:p>
        </p:txBody>
      </p:sp>
    </p:spTree>
    <p:extLst>
      <p:ext uri="{BB962C8B-B14F-4D97-AF65-F5344CB8AC3E}">
        <p14:creationId xmlns:p14="http://schemas.microsoft.com/office/powerpoint/2010/main" val="267927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D850F-9B54-48C9-8040-84B32D1794A2}"/>
              </a:ext>
            </a:extLst>
          </p:cNvPr>
          <p:cNvSpPr>
            <a:spLocks noGrp="1"/>
          </p:cNvSpPr>
          <p:nvPr>
            <p:ph type="title"/>
          </p:nvPr>
        </p:nvSpPr>
        <p:spPr/>
        <p:txBody>
          <a:bodyPr/>
          <a:lstStyle/>
          <a:p>
            <a:r>
              <a:rPr lang="en-GB" dirty="0" err="1"/>
              <a:t>Sima</a:t>
            </a:r>
            <a:r>
              <a:rPr lang="en-GB" dirty="0"/>
              <a:t> Qian</a:t>
            </a:r>
          </a:p>
        </p:txBody>
      </p:sp>
      <p:sp>
        <p:nvSpPr>
          <p:cNvPr id="3" name="Content Placeholder 2">
            <a:extLst>
              <a:ext uri="{FF2B5EF4-FFF2-40B4-BE49-F238E27FC236}">
                <a16:creationId xmlns:a16="http://schemas.microsoft.com/office/drawing/2014/main" id="{554B98A0-D5C6-4371-9DCC-DDDBAA91FF30}"/>
              </a:ext>
            </a:extLst>
          </p:cNvPr>
          <p:cNvSpPr>
            <a:spLocks noGrp="1"/>
          </p:cNvSpPr>
          <p:nvPr>
            <p:ph idx="1"/>
          </p:nvPr>
        </p:nvSpPr>
        <p:spPr/>
        <p:txBody>
          <a:bodyPr/>
          <a:lstStyle/>
          <a:p>
            <a:pPr marL="0" indent="0">
              <a:buNone/>
            </a:pPr>
            <a:r>
              <a:rPr lang="en-GB" sz="2000" dirty="0"/>
              <a:t>The High Minister Hu Sui asked: “Why is it that, in ancient times, Confucius created (</a:t>
            </a:r>
            <a:r>
              <a:rPr lang="en-GB" sz="2000" dirty="0" err="1"/>
              <a:t>zuo</a:t>
            </a:r>
            <a:r>
              <a:rPr lang="en-GB" sz="2000" dirty="0"/>
              <a:t>) the Spring and Autumn Annals?” The </a:t>
            </a:r>
            <a:r>
              <a:rPr lang="en-GB" sz="2000" dirty="0" err="1"/>
              <a:t>Taishigong</a:t>
            </a:r>
            <a:r>
              <a:rPr lang="en-GB" sz="2000" dirty="0"/>
              <a:t> [i.e., </a:t>
            </a:r>
            <a:r>
              <a:rPr lang="en-GB" sz="2000" dirty="0" err="1"/>
              <a:t>Sima</a:t>
            </a:r>
            <a:r>
              <a:rPr lang="en-GB" sz="2000" dirty="0"/>
              <a:t> Qian] responded: “I have heard that Master Dong [</a:t>
            </a:r>
            <a:r>
              <a:rPr lang="en-GB" sz="2000" dirty="0" err="1"/>
              <a:t>Zhongshu</a:t>
            </a:r>
            <a:r>
              <a:rPr lang="en-GB" sz="2000" dirty="0"/>
              <a:t>] said, ‘When the way of the Zhou declined and fell to waste, Confucius was the Supervisor of Justice in Lu . . .. He showed the rights and wrongs of two hundred and forty-two years so as to make a guide and standard for all under Heaven.” (</a:t>
            </a:r>
            <a:r>
              <a:rPr lang="en-GB" sz="2000" i="1" dirty="0" err="1"/>
              <a:t>Shiji</a:t>
            </a:r>
            <a:r>
              <a:rPr lang="en-GB" sz="2000" dirty="0"/>
              <a:t>, 120.3297)</a:t>
            </a:r>
          </a:p>
          <a:p>
            <a:pPr marL="0" indent="0">
              <a:buNone/>
            </a:pPr>
            <a:endParaRPr lang="en-GB" sz="2000" dirty="0"/>
          </a:p>
          <a:p>
            <a:pPr marL="0" indent="0">
              <a:buNone/>
            </a:pPr>
            <a:r>
              <a:rPr lang="en-GB" sz="2000" dirty="0"/>
              <a:t>What I am referring to is transmitting (</a:t>
            </a:r>
            <a:r>
              <a:rPr lang="en-GB" sz="2000" dirty="0" err="1"/>
              <a:t>shu</a:t>
            </a:r>
            <a:r>
              <a:rPr lang="en-GB" sz="2000" dirty="0"/>
              <a:t>) ancient affairs and arranging and ordering the traditions passed down through the generations. It is not what can be called creating (</a:t>
            </a:r>
            <a:r>
              <a:rPr lang="en-GB" sz="2000" dirty="0" err="1"/>
              <a:t>zuo</a:t>
            </a:r>
            <a:r>
              <a:rPr lang="en-GB" sz="2000" dirty="0"/>
              <a:t>), and for you to compare this with the Spring and Autumn Annals is mistaken. (</a:t>
            </a:r>
            <a:r>
              <a:rPr lang="en-GB" sz="2000" dirty="0" err="1"/>
              <a:t>Shiji</a:t>
            </a:r>
            <a:r>
              <a:rPr lang="en-GB" sz="2000" dirty="0"/>
              <a:t>, 120.3299–3300)</a:t>
            </a:r>
          </a:p>
        </p:txBody>
      </p:sp>
    </p:spTree>
    <p:extLst>
      <p:ext uri="{BB962C8B-B14F-4D97-AF65-F5344CB8AC3E}">
        <p14:creationId xmlns:p14="http://schemas.microsoft.com/office/powerpoint/2010/main" val="35452972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5A20-E265-47C5-AE96-5AFBB0B64D01}"/>
              </a:ext>
            </a:extLst>
          </p:cNvPr>
          <p:cNvSpPr>
            <a:spLocks noGrp="1"/>
          </p:cNvSpPr>
          <p:nvPr>
            <p:ph type="title"/>
          </p:nvPr>
        </p:nvSpPr>
        <p:spPr/>
        <p:txBody>
          <a:bodyPr/>
          <a:lstStyle/>
          <a:p>
            <a:r>
              <a:rPr lang="en-GB" sz="3200" dirty="0"/>
              <a:t>Structure of the </a:t>
            </a:r>
            <a:r>
              <a:rPr lang="en-GB" sz="3200" i="1" dirty="0" err="1"/>
              <a:t>Shiji</a:t>
            </a:r>
            <a:r>
              <a:rPr lang="en-GB" sz="3200" i="1" dirty="0"/>
              <a:t> </a:t>
            </a:r>
            <a:r>
              <a:rPr lang="en-GB" sz="3200" dirty="0"/>
              <a:t>(Records of the Grand Historian)</a:t>
            </a:r>
          </a:p>
        </p:txBody>
      </p:sp>
      <p:sp>
        <p:nvSpPr>
          <p:cNvPr id="3" name="Content Placeholder 2">
            <a:extLst>
              <a:ext uri="{FF2B5EF4-FFF2-40B4-BE49-F238E27FC236}">
                <a16:creationId xmlns:a16="http://schemas.microsoft.com/office/drawing/2014/main" id="{91F872AA-F908-4F83-A106-6BEAF40EBADA}"/>
              </a:ext>
            </a:extLst>
          </p:cNvPr>
          <p:cNvSpPr>
            <a:spLocks noGrp="1"/>
          </p:cNvSpPr>
          <p:nvPr>
            <p:ph idx="1"/>
          </p:nvPr>
        </p:nvSpPr>
        <p:spPr/>
        <p:txBody>
          <a:bodyPr/>
          <a:lstStyle/>
          <a:p>
            <a:pPr>
              <a:buFont typeface="+mj-lt"/>
              <a:buAutoNum type="arabicPeriod"/>
            </a:pPr>
            <a:r>
              <a:rPr lang="en-GB" sz="2400" dirty="0"/>
              <a:t>Annals, basic annals of the rulers and major political actors of China from antiquity through the early Han;</a:t>
            </a:r>
          </a:p>
          <a:p>
            <a:pPr>
              <a:buFont typeface="+mj-lt"/>
              <a:buAutoNum type="arabicPeriod"/>
            </a:pPr>
            <a:r>
              <a:rPr lang="en-GB" sz="2400" dirty="0"/>
              <a:t>Chronological tables, chronologies of the various events of the past</a:t>
            </a:r>
          </a:p>
          <a:p>
            <a:pPr>
              <a:buFont typeface="+mj-lt"/>
              <a:buAutoNum type="arabicPeriod"/>
            </a:pPr>
            <a:r>
              <a:rPr lang="en-GB" sz="2400" dirty="0"/>
              <a:t>Treatises section, focused on various topics such as economic policy and sacrifices</a:t>
            </a:r>
          </a:p>
          <a:p>
            <a:pPr>
              <a:buFont typeface="+mj-lt"/>
              <a:buAutoNum type="arabicPeriod"/>
            </a:pPr>
            <a:r>
              <a:rPr lang="en-GB" sz="2400" dirty="0"/>
              <a:t>Major hereditary houses and major figures</a:t>
            </a:r>
          </a:p>
          <a:p>
            <a:pPr>
              <a:buFont typeface="+mj-lt"/>
              <a:buAutoNum type="arabicPeriod"/>
            </a:pPr>
            <a:r>
              <a:rPr lang="en-GB" sz="2400" dirty="0"/>
              <a:t>Biographies of major individuals</a:t>
            </a:r>
          </a:p>
          <a:p>
            <a:pPr lvl="1">
              <a:buFont typeface="Wingdings" panose="05000000000000000000" pitchFamily="2" charset="2"/>
              <a:buChar char="à"/>
            </a:pPr>
            <a:r>
              <a:rPr lang="en-GB" sz="2000" dirty="0"/>
              <a:t>Same event from numerous different perspectives</a:t>
            </a:r>
          </a:p>
          <a:p>
            <a:pPr lvl="1">
              <a:buFont typeface="Wingdings" panose="05000000000000000000" pitchFamily="2" charset="2"/>
              <a:buChar char="à"/>
            </a:pPr>
            <a:r>
              <a:rPr lang="en-GB" sz="2000" dirty="0"/>
              <a:t>Lack of moral tone</a:t>
            </a:r>
          </a:p>
        </p:txBody>
      </p:sp>
    </p:spTree>
    <p:extLst>
      <p:ext uri="{BB962C8B-B14F-4D97-AF65-F5344CB8AC3E}">
        <p14:creationId xmlns:p14="http://schemas.microsoft.com/office/powerpoint/2010/main" val="335208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54816-60F6-43E9-9C5F-9A1516C95F83}"/>
              </a:ext>
            </a:extLst>
          </p:cNvPr>
          <p:cNvSpPr>
            <a:spLocks noGrp="1"/>
          </p:cNvSpPr>
          <p:nvPr>
            <p:ph type="title"/>
          </p:nvPr>
        </p:nvSpPr>
        <p:spPr/>
        <p:txBody>
          <a:bodyPr/>
          <a:lstStyle/>
          <a:p>
            <a:r>
              <a:rPr lang="en-GB" dirty="0" err="1"/>
              <a:t>Thruthfulness</a:t>
            </a:r>
            <a:r>
              <a:rPr lang="en-GB" dirty="0"/>
              <a:t> (</a:t>
            </a:r>
            <a:r>
              <a:rPr lang="en-GB" i="1" dirty="0" err="1"/>
              <a:t>xin</a:t>
            </a:r>
            <a:r>
              <a:rPr lang="en-GB" i="1" dirty="0"/>
              <a:t> </a:t>
            </a:r>
            <a:r>
              <a:rPr lang="zh-CN" altLang="en-US" dirty="0"/>
              <a:t>信</a:t>
            </a:r>
            <a:r>
              <a:rPr lang="en-GB" dirty="0"/>
              <a:t>)</a:t>
            </a:r>
          </a:p>
        </p:txBody>
      </p:sp>
      <p:sp>
        <p:nvSpPr>
          <p:cNvPr id="3" name="Content Placeholder 2">
            <a:extLst>
              <a:ext uri="{FF2B5EF4-FFF2-40B4-BE49-F238E27FC236}">
                <a16:creationId xmlns:a16="http://schemas.microsoft.com/office/drawing/2014/main" id="{0882798E-E5AA-490D-889A-ADBE7BD1D384}"/>
              </a:ext>
            </a:extLst>
          </p:cNvPr>
          <p:cNvSpPr>
            <a:spLocks noGrp="1"/>
          </p:cNvSpPr>
          <p:nvPr>
            <p:ph idx="1"/>
          </p:nvPr>
        </p:nvSpPr>
        <p:spPr/>
        <p:txBody>
          <a:bodyPr/>
          <a:lstStyle/>
          <a:p>
            <a:pPr marL="0" indent="0">
              <a:buNone/>
            </a:pPr>
            <a:r>
              <a:rPr lang="en-GB" sz="2400" dirty="0"/>
              <a:t>The Grand Historian wrote: “Cui Shu assassinated his ruler.” Master Cui killed him. His younger brothers inherited the position and recorded [the same thing] and thus the two of them were killed. Their younger brother again wrote [the same thing] and this time he was spared. A member of the </a:t>
            </a:r>
            <a:r>
              <a:rPr lang="en-GB" sz="2400" dirty="0" err="1"/>
              <a:t>Nanshi</a:t>
            </a:r>
            <a:r>
              <a:rPr lang="en-GB" sz="2400" dirty="0"/>
              <a:t> family heard that the Grand Historians had all been killed and holding his bamboo strips he came [to Qi]. When he discovered that it had been recorded [properly] he went home.</a:t>
            </a:r>
          </a:p>
          <a:p>
            <a:pPr marL="0" indent="0">
              <a:buNone/>
            </a:pPr>
            <a:r>
              <a:rPr lang="en-GB" sz="2400" dirty="0"/>
              <a:t> </a:t>
            </a:r>
            <a:r>
              <a:rPr lang="zh-TW" altLang="en-US" sz="2400" dirty="0"/>
              <a:t>大史書曰</a:t>
            </a:r>
            <a:r>
              <a:rPr lang="en-US" altLang="zh-TW" sz="2400" dirty="0"/>
              <a:t>: “</a:t>
            </a:r>
            <a:r>
              <a:rPr lang="zh-TW" altLang="en-US" sz="2400" dirty="0"/>
              <a:t>崔杼弑其君</a:t>
            </a:r>
            <a:r>
              <a:rPr lang="en-US" altLang="zh-TW" sz="2400" dirty="0"/>
              <a:t>.” </a:t>
            </a:r>
            <a:r>
              <a:rPr lang="zh-TW" altLang="en-US" sz="2400" dirty="0"/>
              <a:t>崔子殺之</a:t>
            </a:r>
            <a:r>
              <a:rPr lang="en-US" altLang="zh-TW" sz="2400" dirty="0"/>
              <a:t>. </a:t>
            </a:r>
            <a:r>
              <a:rPr lang="zh-TW" altLang="en-US" sz="2400" dirty="0"/>
              <a:t>其弟嗣書而死者二人</a:t>
            </a:r>
            <a:r>
              <a:rPr lang="en-US" altLang="zh-TW" sz="2400" dirty="0"/>
              <a:t>. </a:t>
            </a:r>
            <a:r>
              <a:rPr lang="zh-TW" altLang="en-US" sz="2400" dirty="0"/>
              <a:t>其弟又書</a:t>
            </a:r>
            <a:r>
              <a:rPr lang="en-US" altLang="zh-TW" sz="2400" dirty="0"/>
              <a:t>, </a:t>
            </a:r>
            <a:r>
              <a:rPr lang="zh-TW" altLang="en-US" sz="2400" dirty="0"/>
              <a:t>乃 舍之</a:t>
            </a:r>
            <a:r>
              <a:rPr lang="en-US" altLang="zh-TW" sz="2400" dirty="0"/>
              <a:t>.</a:t>
            </a:r>
            <a:r>
              <a:rPr lang="zh-TW" altLang="en-US" sz="2400" dirty="0"/>
              <a:t>南史氏聞大史盡死</a:t>
            </a:r>
            <a:r>
              <a:rPr lang="en-US" altLang="zh-TW" sz="2400" dirty="0"/>
              <a:t>, </a:t>
            </a:r>
            <a:r>
              <a:rPr lang="zh-TW" altLang="en-US" sz="2400" dirty="0"/>
              <a:t>執簡以往</a:t>
            </a:r>
            <a:r>
              <a:rPr lang="en-US" altLang="zh-TW" sz="2400" dirty="0"/>
              <a:t>. </a:t>
            </a:r>
            <a:r>
              <a:rPr lang="zh-TW" altLang="en-US" sz="2400" dirty="0"/>
              <a:t>既書矣乃還</a:t>
            </a:r>
            <a:r>
              <a:rPr lang="en-US" altLang="zh-TW" sz="2400" dirty="0"/>
              <a:t>.</a:t>
            </a:r>
            <a:endParaRPr lang="en-GB" sz="2400" dirty="0"/>
          </a:p>
        </p:txBody>
      </p:sp>
    </p:spTree>
    <p:extLst>
      <p:ext uri="{BB962C8B-B14F-4D97-AF65-F5344CB8AC3E}">
        <p14:creationId xmlns:p14="http://schemas.microsoft.com/office/powerpoint/2010/main" val="939644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36C1-E540-450E-980C-6D8F946534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E0BA9AD-F254-49A6-89E8-61AD54D2EF12}"/>
              </a:ext>
            </a:extLst>
          </p:cNvPr>
          <p:cNvSpPr>
            <a:spLocks noGrp="1"/>
          </p:cNvSpPr>
          <p:nvPr>
            <p:ph idx="1"/>
          </p:nvPr>
        </p:nvSpPr>
        <p:spPr/>
        <p:txBody>
          <a:bodyPr/>
          <a:lstStyle/>
          <a:p>
            <a:pPr marL="0" indent="0">
              <a:buNone/>
            </a:pPr>
            <a:r>
              <a:rPr lang="en-GB" dirty="0"/>
              <a:t>“To receive [the historian’s] single word of praise is to be glorified beyond high emolument; to be accused by his slightest word of blame is to be punished beyond [hacking of] axes.” </a:t>
            </a:r>
          </a:p>
          <a:p>
            <a:pPr marL="0" indent="0">
              <a:buNone/>
            </a:pPr>
            <a:r>
              <a:rPr lang="en-GB" dirty="0"/>
              <a:t>Liu </a:t>
            </a:r>
            <a:r>
              <a:rPr lang="en-GB" dirty="0" err="1"/>
              <a:t>Xie</a:t>
            </a:r>
            <a:r>
              <a:rPr lang="en-GB" dirty="0"/>
              <a:t> (</a:t>
            </a:r>
            <a:r>
              <a:rPr lang="zh-TW" altLang="en-US" dirty="0"/>
              <a:t>劉勰</a:t>
            </a:r>
            <a:r>
              <a:rPr lang="en-US" altLang="zh-TW" dirty="0"/>
              <a:t>, 456?–520?) </a:t>
            </a:r>
            <a:r>
              <a:rPr lang="en-GB" dirty="0"/>
              <a:t>in </a:t>
            </a:r>
            <a:r>
              <a:rPr lang="en-GB" i="1" dirty="0"/>
              <a:t>The Literary Mind and the Carving of the Dragon</a:t>
            </a:r>
            <a:r>
              <a:rPr lang="en-GB" dirty="0"/>
              <a:t> (</a:t>
            </a:r>
            <a:r>
              <a:rPr lang="en-GB" dirty="0" err="1"/>
              <a:t>Wenxin</a:t>
            </a:r>
            <a:r>
              <a:rPr lang="en-GB" dirty="0"/>
              <a:t> </a:t>
            </a:r>
            <a:r>
              <a:rPr lang="en-GB" dirty="0" err="1"/>
              <a:t>Diaolong</a:t>
            </a:r>
            <a:r>
              <a:rPr lang="en-GB" dirty="0"/>
              <a:t>, </a:t>
            </a:r>
            <a:r>
              <a:rPr lang="zh-TW" altLang="en-US" dirty="0"/>
              <a:t>文 心雕龍</a:t>
            </a:r>
            <a:r>
              <a:rPr lang="en-US" altLang="zh-TW" dirty="0"/>
              <a:t>).</a:t>
            </a:r>
            <a:endParaRPr lang="en-GB" dirty="0"/>
          </a:p>
        </p:txBody>
      </p:sp>
    </p:spTree>
    <p:extLst>
      <p:ext uri="{BB962C8B-B14F-4D97-AF65-F5344CB8AC3E}">
        <p14:creationId xmlns:p14="http://schemas.microsoft.com/office/powerpoint/2010/main" val="891124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3E43-8915-4163-8777-E8C55FE24C93}"/>
              </a:ext>
            </a:extLst>
          </p:cNvPr>
          <p:cNvSpPr>
            <a:spLocks noGrp="1"/>
          </p:cNvSpPr>
          <p:nvPr>
            <p:ph type="title"/>
          </p:nvPr>
        </p:nvSpPr>
        <p:spPr/>
        <p:txBody>
          <a:bodyPr/>
          <a:lstStyle/>
          <a:p>
            <a:r>
              <a:rPr lang="en-GB" altLang="zh-CN" sz="3200" dirty="0"/>
              <a:t>Preface to </a:t>
            </a:r>
            <a:r>
              <a:rPr lang="en-GB" altLang="zh-CN" sz="3200" i="1" dirty="0" err="1"/>
              <a:t>Qunshu</a:t>
            </a:r>
            <a:r>
              <a:rPr lang="en-GB" altLang="zh-CN" sz="3200" i="1" dirty="0"/>
              <a:t> </a:t>
            </a:r>
            <a:r>
              <a:rPr lang="en-GB" altLang="zh-CN" sz="3200" i="1" dirty="0" err="1"/>
              <a:t>zhiyao</a:t>
            </a:r>
            <a:r>
              <a:rPr lang="en-GB" altLang="zh-CN" sz="3200" i="1" dirty="0"/>
              <a:t> </a:t>
            </a:r>
            <a:r>
              <a:rPr lang="zh-CN" altLang="en-US" sz="3200" dirty="0"/>
              <a:t>群書治要 </a:t>
            </a:r>
            <a:r>
              <a:rPr lang="en-GB" altLang="zh-CN" sz="3200" dirty="0"/>
              <a:t>(early 7</a:t>
            </a:r>
            <a:r>
              <a:rPr lang="en-GB" altLang="zh-CN" sz="3200" baseline="30000" dirty="0"/>
              <a:t>th</a:t>
            </a:r>
            <a:r>
              <a:rPr lang="en-GB" altLang="zh-CN" sz="3200" dirty="0"/>
              <a:t> century) by Wei Zheng </a:t>
            </a:r>
            <a:r>
              <a:rPr lang="zh-TW" altLang="en-US" sz="3200" dirty="0"/>
              <a:t>魏徵</a:t>
            </a:r>
            <a:endParaRPr lang="en-GB" sz="3200" dirty="0"/>
          </a:p>
        </p:txBody>
      </p:sp>
      <p:sp>
        <p:nvSpPr>
          <p:cNvPr id="3" name="Content Placeholder 2">
            <a:extLst>
              <a:ext uri="{FF2B5EF4-FFF2-40B4-BE49-F238E27FC236}">
                <a16:creationId xmlns:a16="http://schemas.microsoft.com/office/drawing/2014/main" id="{DBCD419B-0F2F-4ABA-A070-11E57B004804}"/>
              </a:ext>
            </a:extLst>
          </p:cNvPr>
          <p:cNvSpPr>
            <a:spLocks noGrp="1"/>
          </p:cNvSpPr>
          <p:nvPr>
            <p:ph idx="1"/>
          </p:nvPr>
        </p:nvSpPr>
        <p:spPr/>
        <p:txBody>
          <a:bodyPr/>
          <a:lstStyle/>
          <a:p>
            <a:pPr marL="0" indent="0">
              <a:buNone/>
            </a:pPr>
            <a:r>
              <a:rPr lang="en-GB" sz="2200" dirty="0"/>
              <a:t>In my humble opinion, the ascendance of historical writings is nothing new. The court historians record the ruler’s words and deeds to illuminate virtue, deter wrongdoing, motivate goodness and punish misconduct. Thus, worthy examples may fragrance a hundred generations while unworthy examples flash warnings for a thousand years. For this reason, if one observes past sages who have embraced the mandate of heaven as their destiny - there are none who have not been as cautious as if driving a horse with mouldering reins. Constantly striving to improve themselves, they act diligently and prudently throughout the day. Is that not the case? </a:t>
            </a:r>
          </a:p>
        </p:txBody>
      </p:sp>
    </p:spTree>
    <p:extLst>
      <p:ext uri="{BB962C8B-B14F-4D97-AF65-F5344CB8AC3E}">
        <p14:creationId xmlns:p14="http://schemas.microsoft.com/office/powerpoint/2010/main" val="276874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D905256-8747-4F5C-860D-68B20DB24737}"/>
              </a:ext>
            </a:extLst>
          </p:cNvPr>
          <p:cNvSpPr>
            <a:spLocks noGrp="1"/>
          </p:cNvSpPr>
          <p:nvPr>
            <p:ph type="title"/>
          </p:nvPr>
        </p:nvSpPr>
        <p:spPr/>
        <p:txBody>
          <a:bodyPr/>
          <a:lstStyle/>
          <a:p>
            <a:r>
              <a:rPr lang="en-US" altLang="en-US" sz="3200"/>
              <a:t>Meng Haoran </a:t>
            </a:r>
            <a:r>
              <a:rPr lang="ar-SA" altLang="en-US" sz="3200"/>
              <a:t>孟浩然</a:t>
            </a:r>
            <a:r>
              <a:rPr lang="en-GB" altLang="en-US" sz="3200"/>
              <a:t> (691?-740) </a:t>
            </a:r>
            <a:br>
              <a:rPr lang="en-GB" altLang="en-US" sz="3200"/>
            </a:br>
            <a:r>
              <a:rPr lang="de-DE" altLang="en-US" sz="3200" i="1"/>
              <a:t>Yu zhuzi deng Xianshan </a:t>
            </a:r>
            <a:r>
              <a:rPr lang="ar-SA" altLang="en-US" sz="3200"/>
              <a:t>與諸子登峴山</a:t>
            </a:r>
            <a:endParaRPr lang="en-GB" altLang="en-US" sz="3200"/>
          </a:p>
        </p:txBody>
      </p:sp>
      <p:sp>
        <p:nvSpPr>
          <p:cNvPr id="4" name="Content Placeholder 3">
            <a:extLst>
              <a:ext uri="{FF2B5EF4-FFF2-40B4-BE49-F238E27FC236}">
                <a16:creationId xmlns:a16="http://schemas.microsoft.com/office/drawing/2014/main" id="{1E5BE58F-E5F1-4D9B-BDCA-23035740D59F}"/>
              </a:ext>
            </a:extLst>
          </p:cNvPr>
          <p:cNvSpPr>
            <a:spLocks noGrp="1"/>
          </p:cNvSpPr>
          <p:nvPr>
            <p:ph sz="half" idx="1"/>
          </p:nvPr>
        </p:nvSpPr>
        <p:spPr/>
        <p:txBody>
          <a:bodyPr rtlCol="0">
            <a:normAutofit lnSpcReduction="10000"/>
          </a:bodyPr>
          <a:lstStyle/>
          <a:p>
            <a:pPr indent="0" fontAlgn="auto">
              <a:spcAft>
                <a:spcPts val="0"/>
              </a:spcAft>
              <a:buFont typeface="Arial" panose="020B0604020202020204" pitchFamily="34" charset="0"/>
              <a:buNone/>
              <a:defRPr/>
            </a:pPr>
            <a:r>
              <a:rPr lang="ar-SA" sz="3200" dirty="0"/>
              <a:t>人事有代謝，</a:t>
            </a:r>
            <a:endParaRPr lang="en-GB" sz="3200" dirty="0"/>
          </a:p>
          <a:p>
            <a:pPr indent="0" fontAlgn="auto">
              <a:spcAft>
                <a:spcPts val="0"/>
              </a:spcAft>
              <a:buFont typeface="Arial" panose="020B0604020202020204" pitchFamily="34" charset="0"/>
              <a:buNone/>
              <a:defRPr/>
            </a:pPr>
            <a:r>
              <a:rPr lang="ar-SA" sz="3200" dirty="0"/>
              <a:t>往來成古今。</a:t>
            </a:r>
            <a:br>
              <a:rPr lang="en-US" sz="3200" dirty="0"/>
            </a:br>
            <a:r>
              <a:rPr lang="ar-SA" sz="3200" dirty="0"/>
              <a:t>江山留勝跡，</a:t>
            </a:r>
            <a:endParaRPr lang="en-GB" sz="3200" dirty="0"/>
          </a:p>
          <a:p>
            <a:pPr indent="0" fontAlgn="auto">
              <a:spcAft>
                <a:spcPts val="0"/>
              </a:spcAft>
              <a:buFont typeface="Arial" panose="020B0604020202020204" pitchFamily="34" charset="0"/>
              <a:buNone/>
              <a:defRPr/>
            </a:pPr>
            <a:r>
              <a:rPr lang="ar-SA" sz="3200" dirty="0"/>
              <a:t>我輩復登臨。</a:t>
            </a:r>
            <a:br>
              <a:rPr lang="en-US" sz="3200" dirty="0"/>
            </a:br>
            <a:r>
              <a:rPr lang="ar-SA" sz="3200" dirty="0"/>
              <a:t>水落魚梁淺，</a:t>
            </a:r>
            <a:endParaRPr lang="en-GB" sz="3200" dirty="0"/>
          </a:p>
          <a:p>
            <a:pPr indent="0" fontAlgn="auto">
              <a:spcAft>
                <a:spcPts val="0"/>
              </a:spcAft>
              <a:buFont typeface="Arial" panose="020B0604020202020204" pitchFamily="34" charset="0"/>
              <a:buNone/>
              <a:defRPr/>
            </a:pPr>
            <a:r>
              <a:rPr lang="ar-SA" sz="3200" dirty="0"/>
              <a:t>天寒夢澤深。</a:t>
            </a:r>
            <a:br>
              <a:rPr lang="en-US" sz="3200" dirty="0"/>
            </a:br>
            <a:r>
              <a:rPr lang="ar-SA" sz="3200" dirty="0"/>
              <a:t>羊公碑</a:t>
            </a:r>
            <a:r>
              <a:rPr lang="zh-TW" altLang="en-US" sz="3200" dirty="0"/>
              <a:t>尚</a:t>
            </a:r>
            <a:r>
              <a:rPr lang="ar-SA" sz="3200" dirty="0"/>
              <a:t>在，</a:t>
            </a:r>
            <a:endParaRPr lang="en-GB" sz="3200" dirty="0"/>
          </a:p>
          <a:p>
            <a:pPr indent="0" fontAlgn="auto">
              <a:spcAft>
                <a:spcPts val="0"/>
              </a:spcAft>
              <a:buFont typeface="Arial" panose="020B0604020202020204" pitchFamily="34" charset="0"/>
              <a:buNone/>
              <a:defRPr/>
            </a:pPr>
            <a:r>
              <a:rPr lang="ar-SA" sz="3200" dirty="0"/>
              <a:t>讀罷淚沾襟。</a:t>
            </a:r>
            <a:endParaRPr lang="en-GB" sz="3200" dirty="0"/>
          </a:p>
          <a:p>
            <a:pPr fontAlgn="auto">
              <a:spcAft>
                <a:spcPts val="0"/>
              </a:spcAft>
              <a:buFont typeface="Arial" panose="020B0604020202020204" pitchFamily="34" charset="0"/>
              <a:buNone/>
              <a:defRPr/>
            </a:pPr>
            <a:endParaRPr lang="en-GB" dirty="0"/>
          </a:p>
        </p:txBody>
      </p:sp>
      <p:sp>
        <p:nvSpPr>
          <p:cNvPr id="5" name="Content Placeholder 4">
            <a:extLst>
              <a:ext uri="{FF2B5EF4-FFF2-40B4-BE49-F238E27FC236}">
                <a16:creationId xmlns:a16="http://schemas.microsoft.com/office/drawing/2014/main" id="{44045BA1-5E49-4DE7-9C8E-0E5722099E8D}"/>
              </a:ext>
            </a:extLst>
          </p:cNvPr>
          <p:cNvSpPr>
            <a:spLocks noGrp="1"/>
          </p:cNvSpPr>
          <p:nvPr>
            <p:ph sz="half" idx="2"/>
          </p:nvPr>
        </p:nvSpPr>
        <p:spPr/>
        <p:txBody>
          <a:bodyPr rtlCol="0">
            <a:normAutofit lnSpcReduction="10000"/>
          </a:bodyPr>
          <a:lstStyle/>
          <a:p>
            <a:pPr fontAlgn="auto">
              <a:spcAft>
                <a:spcPts val="0"/>
              </a:spcAft>
              <a:buFont typeface="Arial" panose="020B0604020202020204" pitchFamily="34" charset="0"/>
              <a:buNone/>
              <a:defRPr/>
            </a:pPr>
            <a:r>
              <a:rPr lang="en-US" sz="2000" dirty="0"/>
              <a:t>In human life there is change and decay,</a:t>
            </a:r>
          </a:p>
          <a:p>
            <a:pPr fontAlgn="auto">
              <a:spcAft>
                <a:spcPts val="0"/>
              </a:spcAft>
              <a:buFont typeface="Arial" panose="020B0604020202020204" pitchFamily="34" charset="0"/>
              <a:buNone/>
              <a:defRPr/>
            </a:pPr>
            <a:r>
              <a:rPr lang="en-US" sz="2000" dirty="0"/>
              <a:t>Coming and going become past and present.</a:t>
            </a:r>
          </a:p>
          <a:p>
            <a:pPr fontAlgn="auto">
              <a:spcAft>
                <a:spcPts val="0"/>
              </a:spcAft>
              <a:buFont typeface="Arial" panose="020B0604020202020204" pitchFamily="34" charset="0"/>
              <a:buNone/>
              <a:defRPr/>
            </a:pPr>
            <a:r>
              <a:rPr lang="en-US" sz="2000" dirty="0"/>
              <a:t>Rivers and mountains leave wonderful traces,</a:t>
            </a:r>
          </a:p>
          <a:p>
            <a:pPr fontAlgn="auto">
              <a:spcAft>
                <a:spcPts val="0"/>
              </a:spcAft>
              <a:buFont typeface="Arial" panose="020B0604020202020204" pitchFamily="34" charset="0"/>
              <a:buNone/>
              <a:defRPr/>
            </a:pPr>
            <a:r>
              <a:rPr lang="en-US" sz="2000" dirty="0"/>
              <a:t>That my generation can again climb and overlook.</a:t>
            </a:r>
          </a:p>
          <a:p>
            <a:pPr fontAlgn="auto">
              <a:spcAft>
                <a:spcPts val="0"/>
              </a:spcAft>
              <a:buFont typeface="Arial" panose="020B0604020202020204" pitchFamily="34" charset="0"/>
              <a:buNone/>
              <a:defRPr/>
            </a:pPr>
            <a:r>
              <a:rPr lang="en-US" sz="2000" dirty="0"/>
              <a:t>The water sinks, fish weirs are shallow,</a:t>
            </a:r>
          </a:p>
          <a:p>
            <a:pPr fontAlgn="auto">
              <a:spcAft>
                <a:spcPts val="0"/>
              </a:spcAft>
              <a:buFont typeface="Arial" panose="020B0604020202020204" pitchFamily="34" charset="0"/>
              <a:buNone/>
              <a:defRPr/>
            </a:pPr>
            <a:r>
              <a:rPr lang="en-US" sz="2000" dirty="0"/>
              <a:t>Cold sky, Lake </a:t>
            </a:r>
            <a:r>
              <a:rPr lang="en-US" sz="2000" dirty="0" err="1"/>
              <a:t>Mengze</a:t>
            </a:r>
            <a:r>
              <a:rPr lang="en-US" sz="2000" dirty="0"/>
              <a:t> is deep.</a:t>
            </a:r>
          </a:p>
          <a:p>
            <a:pPr fontAlgn="auto">
              <a:spcAft>
                <a:spcPts val="0"/>
              </a:spcAft>
              <a:buFont typeface="Arial" panose="020B0604020202020204" pitchFamily="34" charset="0"/>
              <a:buNone/>
              <a:defRPr/>
            </a:pPr>
            <a:r>
              <a:rPr lang="en-US" sz="2000" dirty="0"/>
              <a:t>The stele of Duke Yang is still there,</a:t>
            </a:r>
          </a:p>
          <a:p>
            <a:pPr fontAlgn="auto">
              <a:spcAft>
                <a:spcPts val="0"/>
              </a:spcAft>
              <a:buFont typeface="Arial" panose="020B0604020202020204" pitchFamily="34" charset="0"/>
              <a:buNone/>
              <a:defRPr/>
            </a:pPr>
            <a:r>
              <a:rPr lang="en-US" sz="2000" dirty="0"/>
              <a:t>When we had finished reading, our garments were soaked by tears.</a:t>
            </a:r>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F26D53-0457-4942-BC11-9B9CB8D9F34E}"/>
              </a:ext>
            </a:extLst>
          </p:cNvPr>
          <p:cNvSpPr>
            <a:spLocks noGrp="1"/>
          </p:cNvSpPr>
          <p:nvPr>
            <p:ph type="title"/>
          </p:nvPr>
        </p:nvSpPr>
        <p:spPr/>
        <p:txBody>
          <a:bodyPr rtlCol="0">
            <a:normAutofit/>
          </a:bodyPr>
          <a:lstStyle/>
          <a:p>
            <a:pPr fontAlgn="auto">
              <a:spcAft>
                <a:spcPts val="0"/>
              </a:spcAft>
              <a:defRPr/>
            </a:pPr>
            <a:r>
              <a:rPr lang="en-US" sz="3200" dirty="0"/>
              <a:t>Biography of Yang </a:t>
            </a:r>
            <a:r>
              <a:rPr lang="en-US" sz="3200" dirty="0" err="1"/>
              <a:t>Hu</a:t>
            </a:r>
            <a:r>
              <a:rPr lang="en-US" sz="3200" dirty="0"/>
              <a:t> in the </a:t>
            </a:r>
            <a:br>
              <a:rPr lang="en-US" sz="3200" dirty="0"/>
            </a:br>
            <a:r>
              <a:rPr lang="en-US" sz="3200" i="1" dirty="0"/>
              <a:t>History of the Jin Dynasty</a:t>
            </a:r>
            <a:r>
              <a:rPr lang="en-US" sz="3200" dirty="0"/>
              <a:t> (</a:t>
            </a:r>
            <a:r>
              <a:rPr lang="en-US" sz="3200" i="1" dirty="0"/>
              <a:t>Jin </a:t>
            </a:r>
            <a:r>
              <a:rPr lang="en-US" sz="3200" i="1" dirty="0" err="1"/>
              <a:t>shu</a:t>
            </a:r>
            <a:r>
              <a:rPr lang="en-US" sz="3200" cap="small" dirty="0"/>
              <a:t>)</a:t>
            </a:r>
            <a:endParaRPr lang="en-GB" sz="3200" dirty="0"/>
          </a:p>
        </p:txBody>
      </p:sp>
      <p:sp>
        <p:nvSpPr>
          <p:cNvPr id="6" name="Content Placeholder 5">
            <a:extLst>
              <a:ext uri="{FF2B5EF4-FFF2-40B4-BE49-F238E27FC236}">
                <a16:creationId xmlns:a16="http://schemas.microsoft.com/office/drawing/2014/main" id="{B0BE8ED8-B440-45FC-B0F0-1DD1CB28B2D8}"/>
              </a:ext>
            </a:extLst>
          </p:cNvPr>
          <p:cNvSpPr>
            <a:spLocks noGrp="1"/>
          </p:cNvSpPr>
          <p:nvPr>
            <p:ph idx="1"/>
          </p:nvPr>
        </p:nvSpPr>
        <p:spPr/>
        <p:txBody>
          <a:bodyPr rtlCol="0">
            <a:normAutofit fontScale="62500" lnSpcReduction="20000"/>
          </a:bodyPr>
          <a:lstStyle/>
          <a:p>
            <a:pPr marL="0" indent="0" fontAlgn="auto">
              <a:spcAft>
                <a:spcPts val="0"/>
              </a:spcAft>
              <a:buFont typeface="Arial" panose="020B0604020202020204" pitchFamily="34" charset="0"/>
              <a:buNone/>
              <a:defRPr/>
            </a:pPr>
            <a:r>
              <a:rPr lang="en-US" sz="3500" cap="small" dirty="0"/>
              <a:t>“</a:t>
            </a:r>
            <a:r>
              <a:rPr lang="en-US" sz="3500" cap="small" dirty="0" err="1"/>
              <a:t>H</a:t>
            </a:r>
            <a:r>
              <a:rPr lang="en-US" sz="3500" dirty="0" err="1"/>
              <a:t>u</a:t>
            </a:r>
            <a:r>
              <a:rPr lang="en-US" sz="3500" dirty="0"/>
              <a:t> loved natural scenery. Whenever the weather was fine, he would visit Mt. Xian, where he had wine served and poetry recited, without tiring all day long. Once he heaved a deep sigh, looked at his followers, and said to them: “From the beginning of the world, this mountain has always been here. All along, worthy and outstanding men have climbed up here to enjoy the distant view. There have been many like you and me, who have perished without leaving a reputation behind. This makes one sad. If a hundred years from now there are conscious souls they are still bound to climb up here.” Chan (one of his followers) said: “Your virtue caps all within the four seas, in your conduct you are the heir of former sages. Your noble reputation, your noble fame will surely be preserved together with this mountain. As for the rest of us, it will be as you have said.” </a:t>
            </a:r>
            <a:endParaRPr lang="en-GB" sz="3500" dirty="0"/>
          </a:p>
          <a:p>
            <a:pPr marL="0" indent="0" fontAlgn="auto">
              <a:spcAft>
                <a:spcPts val="0"/>
              </a:spcAft>
              <a:buFont typeface="Arial" panose="020B0604020202020204" pitchFamily="34" charset="0"/>
              <a:buNone/>
              <a:defRPr/>
            </a:pPr>
            <a:r>
              <a:rPr lang="en-US" sz="2200" dirty="0"/>
              <a:t>[Transl. H. Frankel, </a:t>
            </a:r>
            <a:r>
              <a:rPr lang="en-US" sz="2200" i="1" dirty="0"/>
              <a:t>The Flowering Plum and the Palace Lady: Interpretations of Chinese Poetry</a:t>
            </a:r>
            <a:r>
              <a:rPr lang="en-US" sz="2200" dirty="0"/>
              <a:t> (New Haven: Yale University Press, 1976), p. 112]</a:t>
            </a:r>
            <a:endParaRPr lang="en-GB" sz="2200" dirty="0"/>
          </a:p>
          <a:p>
            <a:pPr fontAlgn="auto">
              <a:spcAft>
                <a:spcPts val="0"/>
              </a:spcAft>
              <a:buFont typeface="Arial" panose="020B0604020202020204" pitchFamily="34" charset="0"/>
              <a:buNone/>
              <a:defRPr/>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119BF97-F67C-417B-8EAE-115AFA4A8699}"/>
              </a:ext>
            </a:extLst>
          </p:cNvPr>
          <p:cNvSpPr>
            <a:spLocks noGrp="1"/>
          </p:cNvSpPr>
          <p:nvPr>
            <p:ph type="title"/>
          </p:nvPr>
        </p:nvSpPr>
        <p:spPr/>
        <p:txBody>
          <a:bodyPr/>
          <a:lstStyle/>
          <a:p>
            <a:r>
              <a:rPr lang="en-US" altLang="en-US" sz="3600" dirty="0"/>
              <a:t>Xia Shang Zhou Chronology Project</a:t>
            </a:r>
            <a:endParaRPr lang="en-GB" altLang="en-US" sz="3600" dirty="0"/>
          </a:p>
        </p:txBody>
      </p:sp>
      <p:sp>
        <p:nvSpPr>
          <p:cNvPr id="15363" name="Content Placeholder 2">
            <a:extLst>
              <a:ext uri="{FF2B5EF4-FFF2-40B4-BE49-F238E27FC236}">
                <a16:creationId xmlns:a16="http://schemas.microsoft.com/office/drawing/2014/main" id="{DD5F2536-34E9-4E04-954C-B06A472B98C7}"/>
              </a:ext>
            </a:extLst>
          </p:cNvPr>
          <p:cNvSpPr>
            <a:spLocks noGrp="1"/>
          </p:cNvSpPr>
          <p:nvPr>
            <p:ph idx="1"/>
          </p:nvPr>
        </p:nvSpPr>
        <p:spPr/>
        <p:txBody>
          <a:bodyPr/>
          <a:lstStyle/>
          <a:p>
            <a:r>
              <a:rPr lang="en-US" altLang="en-US"/>
              <a:t>1996-2000</a:t>
            </a:r>
          </a:p>
          <a:p>
            <a:r>
              <a:rPr lang="en-US" altLang="en-US"/>
              <a:t>major national research initiative</a:t>
            </a:r>
          </a:p>
          <a:p>
            <a:r>
              <a:rPr lang="en-US" altLang="en-US"/>
              <a:t>objective of confirming that chronological record began as early as </a:t>
            </a:r>
            <a:r>
              <a:rPr lang="de-DE" altLang="en-US"/>
              <a:t>2241 BC instead of 841 BC</a:t>
            </a:r>
            <a:endParaRPr lang="en-US" altLang="en-US"/>
          </a:p>
          <a:p>
            <a:r>
              <a:rPr lang="en-US" altLang="en-US"/>
              <a:t>State Council support; group of leaders headed by DENG Nan, Vice-Chairman of the State Science and Technology Commission.</a:t>
            </a:r>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2BD6B2BC-4F21-4735-90AC-4645A7A259C8}"/>
              </a:ext>
            </a:extLst>
          </p:cNvPr>
          <p:cNvSpPr>
            <a:spLocks noGrp="1"/>
          </p:cNvSpPr>
          <p:nvPr>
            <p:ph type="title"/>
          </p:nvPr>
        </p:nvSpPr>
        <p:spPr/>
        <p:txBody>
          <a:bodyPr/>
          <a:lstStyle/>
          <a:p>
            <a:r>
              <a:rPr lang="en-US" altLang="en-US" sz="4000" dirty="0"/>
              <a:t>Xia Shang Zhou Chronology Project</a:t>
            </a:r>
            <a:endParaRPr lang="en-GB" altLang="en-US" sz="4000" dirty="0"/>
          </a:p>
        </p:txBody>
      </p:sp>
      <p:sp>
        <p:nvSpPr>
          <p:cNvPr id="3" name="Content Placeholder 2">
            <a:extLst>
              <a:ext uri="{FF2B5EF4-FFF2-40B4-BE49-F238E27FC236}">
                <a16:creationId xmlns:a16="http://schemas.microsoft.com/office/drawing/2014/main" id="{2C037EFF-7146-41E1-8B49-B1FE358CBE95}"/>
              </a:ext>
            </a:extLst>
          </p:cNvPr>
          <p:cNvSpPr>
            <a:spLocks noGrp="1"/>
          </p:cNvSpPr>
          <p:nvPr>
            <p:ph idx="1"/>
          </p:nvPr>
        </p:nvSpPr>
        <p:spPr/>
        <p:txBody>
          <a:bodyPr rtlCol="0">
            <a:normAutofit fontScale="70000" lnSpcReduction="20000"/>
          </a:bodyPr>
          <a:lstStyle/>
          <a:p>
            <a:pPr fontAlgn="auto">
              <a:spcAft>
                <a:spcPts val="0"/>
              </a:spcAft>
              <a:defRPr/>
            </a:pPr>
            <a:r>
              <a:rPr lang="en-US" dirty="0"/>
              <a:t>“On the 29th of September, 1995, Dr. Song </a:t>
            </a:r>
            <a:r>
              <a:rPr lang="en-US" dirty="0" err="1"/>
              <a:t>Jian</a:t>
            </a:r>
            <a:r>
              <a:rPr lang="en-US" dirty="0"/>
              <a:t> State Councilor and Chairman of State Science and Technology, sponsored a seminar initiating the ‘Xia Shang Zhou Chronology Project’ as a major scientific research subject. He pointed out that we should utilize the advantages of our socialist system to carry out inter-disciplinary research that combines the natural sciences with the humanities and social sciences and uses archaeology and modern scientific technology in tandem. If we make the study of the chronology of the Xia, Shang and Zhou periods more scientific and quantitative, we can establish a solid foundation for more profound research into the origin and development of our ancient civilization.” [From </a:t>
            </a:r>
            <a:r>
              <a:rPr lang="en-US" i="1" dirty="0"/>
              <a:t>Early China News</a:t>
            </a:r>
            <a:r>
              <a:rPr lang="en-US" dirty="0"/>
              <a:t> 9 (1996), p. 10]</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979962E5-CA9D-4188-A4FC-F78997E41F19}"/>
              </a:ext>
            </a:extLst>
          </p:cNvPr>
          <p:cNvSpPr>
            <a:spLocks noGrp="1"/>
          </p:cNvSpPr>
          <p:nvPr>
            <p:ph type="title"/>
          </p:nvPr>
        </p:nvSpPr>
        <p:spPr/>
        <p:txBody>
          <a:bodyPr/>
          <a:lstStyle/>
          <a:p>
            <a:r>
              <a:rPr lang="en-US" altLang="en-US"/>
              <a:t>Periodisation</a:t>
            </a:r>
            <a:endParaRPr lang="en-GB" altLang="en-US"/>
          </a:p>
        </p:txBody>
      </p:sp>
      <p:sp>
        <p:nvSpPr>
          <p:cNvPr id="19459" name="Content Placeholder 2">
            <a:extLst>
              <a:ext uri="{FF2B5EF4-FFF2-40B4-BE49-F238E27FC236}">
                <a16:creationId xmlns:a16="http://schemas.microsoft.com/office/drawing/2014/main" id="{21D01BD1-D409-41B6-B9EA-C112AF47F83E}"/>
              </a:ext>
            </a:extLst>
          </p:cNvPr>
          <p:cNvSpPr>
            <a:spLocks noGrp="1"/>
          </p:cNvSpPr>
          <p:nvPr>
            <p:ph idx="1"/>
          </p:nvPr>
        </p:nvSpPr>
        <p:spPr/>
        <p:txBody>
          <a:bodyPr/>
          <a:lstStyle/>
          <a:p>
            <a:r>
              <a:rPr lang="en-US" altLang="en-US"/>
              <a:t>Ancient History (</a:t>
            </a:r>
            <a:r>
              <a:rPr lang="en-US" altLang="en-US" i="1"/>
              <a:t>gudai shi</a:t>
            </a:r>
            <a:r>
              <a:rPr lang="en-US" altLang="en-US"/>
              <a:t> </a:t>
            </a:r>
            <a:r>
              <a:rPr lang="zh-CN" altLang="en-US"/>
              <a:t>古代史</a:t>
            </a:r>
            <a:r>
              <a:rPr lang="en-US" altLang="zh-CN"/>
              <a:t>): -1840</a:t>
            </a:r>
          </a:p>
          <a:p>
            <a:r>
              <a:rPr lang="en-US" altLang="en-US"/>
              <a:t>Modern History (</a:t>
            </a:r>
            <a:r>
              <a:rPr lang="en-US" altLang="en-US" i="1"/>
              <a:t>jindai shi </a:t>
            </a:r>
            <a:r>
              <a:rPr lang="zh-CN" altLang="en-US"/>
              <a:t>近代史</a:t>
            </a:r>
            <a:r>
              <a:rPr lang="en-US" altLang="zh-CN"/>
              <a:t>): 1840-1949</a:t>
            </a:r>
          </a:p>
          <a:p>
            <a:r>
              <a:rPr lang="en-US" altLang="en-US"/>
              <a:t>(</a:t>
            </a:r>
            <a:r>
              <a:rPr lang="en-US" altLang="en-US" i="1"/>
              <a:t>xiandai shi</a:t>
            </a:r>
            <a:r>
              <a:rPr lang="en-US" altLang="en-US"/>
              <a:t> </a:t>
            </a:r>
            <a:r>
              <a:rPr lang="zh-CN" altLang="en-US"/>
              <a:t>现代史</a:t>
            </a:r>
            <a:r>
              <a:rPr lang="en-US" altLang="zh-CN"/>
              <a:t>): 1949-</a:t>
            </a:r>
          </a:p>
          <a:p>
            <a:r>
              <a:rPr lang="en-US" altLang="en-US"/>
              <a:t>Contemporary History (</a:t>
            </a:r>
            <a:r>
              <a:rPr lang="en-US" altLang="en-US" i="1"/>
              <a:t>dangdai shi</a:t>
            </a:r>
            <a:r>
              <a:rPr lang="en-US" altLang="en-US"/>
              <a:t> </a:t>
            </a:r>
            <a:r>
              <a:rPr lang="zh-CN" altLang="en-US"/>
              <a:t>当代史</a:t>
            </a:r>
            <a:r>
              <a:rPr lang="en-US" altLang="zh-CN"/>
              <a:t>)</a:t>
            </a:r>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4" name="Content Placeholder 3"/>
          <p:cNvSpPr>
            <a:spLocks noGrp="1"/>
          </p:cNvSpPr>
          <p:nvPr>
            <p:ph idx="1"/>
          </p:nvPr>
        </p:nvSpPr>
        <p:spPr/>
        <p:txBody>
          <a:bodyPr/>
          <a:lstStyle/>
          <a:p>
            <a:endParaRPr lang="en-GB" dirty="0"/>
          </a:p>
          <a:p>
            <a:endParaRPr lang="en-GB" dirty="0"/>
          </a:p>
          <a:p>
            <a:pPr algn="ctr">
              <a:buNone/>
            </a:pPr>
            <a:r>
              <a:rPr lang="en-GB" dirty="0"/>
              <a:t>Thank you for your attention!</a:t>
            </a:r>
          </a:p>
        </p:txBody>
      </p:sp>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0c46ae59ddbb3a55852b2bb5960dcb0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370013f94ca6e0a6a6283afb0a9eb5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description="" ma:hidden="true" ma:internalName="MediaServiceDateTaken" ma:readOnly="true">
      <xsd:simpleType>
        <xsd:restriction base="dms:Text"/>
      </xsd:simpleType>
    </xsd:element>
    <xsd:element name="MediaServiceAutoTags" ma:index="29" nillable="true" ma:displayName="MediaServiceAutoTags" ma:description="" ma:internalName="MediaServiceAutoTags" ma:readOnly="true">
      <xsd:simpleType>
        <xsd:restriction base="dms:Text"/>
      </xsd:simpleType>
    </xsd:element>
    <xsd:element name="MediaServiceLocation" ma:index="30" nillable="true" ma:displayName="MediaServiceLocation" ma:description="" ma:internalName="MediaServiceLocation"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CultureName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AppVersion xmlns="696490a5-0429-499a-a254-a60426c02ef0" xsi:nil="true"/>
    <Self_Registration_Enabled xmlns="696490a5-0429-499a-a254-a60426c02ef0" xsi:nil="true"/>
    <Invited_Students xmlns="696490a5-0429-499a-a254-a60426c02ef0" xsi:nil="true"/>
  </documentManagement>
</p:properties>
</file>

<file path=customXml/itemProps1.xml><?xml version="1.0" encoding="utf-8"?>
<ds:datastoreItem xmlns:ds="http://schemas.openxmlformats.org/officeDocument/2006/customXml" ds:itemID="{443E61C8-B96F-44DA-A5B7-489819AF99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E2538F5-2DCC-47BD-88A1-65A8C28C1A7D}">
  <ds:schemaRefs>
    <ds:schemaRef ds:uri="http://schemas.microsoft.com/sharepoint/v3/contenttype/forms"/>
  </ds:schemaRefs>
</ds:datastoreItem>
</file>

<file path=customXml/itemProps3.xml><?xml version="1.0" encoding="utf-8"?>
<ds:datastoreItem xmlns:ds="http://schemas.openxmlformats.org/officeDocument/2006/customXml" ds:itemID="{0D8600B6-57FE-4DE5-8427-83698CB6478A}">
  <ds:schemaRefs>
    <ds:schemaRef ds:uri="d2d6d51c-be45-489c-bfaa-c0c3d4c0c982"/>
    <ds:schemaRef ds:uri="http://purl.org/dc/terms/"/>
    <ds:schemaRef ds:uri="696490a5-0429-499a-a254-a60426c02ef0"/>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1198</TotalTime>
  <Words>2361</Words>
  <Application>Microsoft Office PowerPoint</Application>
  <PresentationFormat>On-screen Show (4:3)</PresentationFormat>
  <Paragraphs>241</Paragraphs>
  <Slides>28</Slides>
  <Notes>0</Notes>
  <HiddenSlides>1</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Calibri</vt:lpstr>
      <vt:lpstr>Times New Roman</vt:lpstr>
      <vt:lpstr>Tahoma</vt:lpstr>
      <vt:lpstr>Wingdings</vt:lpstr>
      <vt:lpstr>Quadrant</vt:lpstr>
      <vt:lpstr>ThemeKatharina</vt:lpstr>
      <vt:lpstr>Historical Consciousness in Confucianism</vt:lpstr>
      <vt:lpstr>Literature on Chinese Historical Thinking</vt:lpstr>
      <vt:lpstr>Huang, Humanism in East Asian Confucian Contexts (2010)</vt:lpstr>
      <vt:lpstr>Historical consciousness: hermeneutical circle</vt:lpstr>
      <vt:lpstr>Hermeneutical circle</vt:lpstr>
      <vt:lpstr>Hermeneutical circle</vt:lpstr>
      <vt:lpstr>Heavenly Stems – Earthly Branches </vt:lpstr>
      <vt:lpstr>Sexagenary Cycle</vt:lpstr>
      <vt:lpstr>Qian Mu (錢穆, 1895–1990)</vt:lpstr>
      <vt:lpstr>Qian Mu</vt:lpstr>
      <vt:lpstr>The Mandate of Heaven and the Dynastic Cycle</vt:lpstr>
      <vt:lpstr>Confucius on the past</vt:lpstr>
      <vt:lpstr>Historiography, the work of a sage</vt:lpstr>
      <vt:lpstr>xing and bi</vt:lpstr>
      <vt:lpstr>Historia magistra vita</vt:lpstr>
      <vt:lpstr>Historiography in China – Basic facts</vt:lpstr>
      <vt:lpstr>The Empire: A new beginning</vt:lpstr>
      <vt:lpstr>Sima Qian</vt:lpstr>
      <vt:lpstr>Structure of the Shiji (Records of the Grand Historian)</vt:lpstr>
      <vt:lpstr>Thruthfulness (xin 信)</vt:lpstr>
      <vt:lpstr>PowerPoint Presentation</vt:lpstr>
      <vt:lpstr>Preface to Qunshu zhiyao 群書治要 (early 7th century) by Wei Zheng 魏徵</vt:lpstr>
      <vt:lpstr>Meng Haoran 孟浩然 (691?-740)  Yu zhuzi deng Xianshan 與諸子登峴山</vt:lpstr>
      <vt:lpstr>Biography of Yang Hu in the  History of the Jin Dynasty (Jin shu)</vt:lpstr>
      <vt:lpstr>Xia Shang Zhou Chronology Project</vt:lpstr>
      <vt:lpstr>Xia Shang Zhou Chronology Project</vt:lpstr>
      <vt:lpstr>Periodisation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49</cp:revision>
  <dcterms:created xsi:type="dcterms:W3CDTF">2010-02-10T05:41:56Z</dcterms:created>
  <dcterms:modified xsi:type="dcterms:W3CDTF">2020-03-24T09:07:18Z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