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72" r:id="rId4"/>
    <p:sldId id="262" r:id="rId5"/>
    <p:sldId id="263" r:id="rId6"/>
    <p:sldId id="258" r:id="rId7"/>
    <p:sldId id="261" r:id="rId8"/>
    <p:sldId id="259" r:id="rId9"/>
    <p:sldId id="264" r:id="rId10"/>
    <p:sldId id="265" r:id="rId11"/>
    <p:sldId id="266" r:id="rId12"/>
    <p:sldId id="267" r:id="rId13"/>
    <p:sldId id="268" r:id="rId14"/>
    <p:sldId id="269" r:id="rId15"/>
    <p:sldId id="270" r:id="rId16"/>
    <p:sldId id="271" r:id="rId17"/>
    <p:sldId id="274" r:id="rId18"/>
    <p:sldId id="260" r:id="rId19"/>
    <p:sldId id="273"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4660"/>
  </p:normalViewPr>
  <p:slideViewPr>
    <p:cSldViewPr snapToGrid="0">
      <p:cViewPr varScale="1">
        <p:scale>
          <a:sx n="64" d="100"/>
          <a:sy n="64" d="100"/>
        </p:scale>
        <p:origin x="-816" y="-102"/>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12/19/2019</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www.telegraph.co.uk/men/the-filter/11872429/What-the-England-rugby-side-can-teach-you-about-teamwork.html"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4C25852-CD18-472E-BF17-26B416844B0B}"/>
              </a:ext>
            </a:extLst>
          </p:cNvPr>
          <p:cNvSpPr>
            <a:spLocks noGrp="1"/>
          </p:cNvSpPr>
          <p:nvPr>
            <p:ph type="ctrTitle"/>
          </p:nvPr>
        </p:nvSpPr>
        <p:spPr>
          <a:xfrm>
            <a:off x="2208362" y="879994"/>
            <a:ext cx="9294661" cy="1938993"/>
          </a:xfrm>
        </p:spPr>
        <p:txBody>
          <a:bodyPr>
            <a:normAutofit/>
          </a:bodyPr>
          <a:lstStyle/>
          <a:p>
            <a:r>
              <a:rPr lang="en-GB" dirty="0">
                <a:solidFill>
                  <a:schemeClr val="bg2">
                    <a:lumMod val="25000"/>
                  </a:schemeClr>
                </a:solidFill>
                <a:latin typeface="Arial Rounded MT Bold" panose="020F0704030504030204" pitchFamily="34" charset="0"/>
              </a:rPr>
              <a:t>Effective Team Working and Communication</a:t>
            </a:r>
          </a:p>
        </p:txBody>
      </p:sp>
      <p:sp>
        <p:nvSpPr>
          <p:cNvPr id="3" name="Subtitle 2">
            <a:extLst>
              <a:ext uri="{FF2B5EF4-FFF2-40B4-BE49-F238E27FC236}">
                <a16:creationId xmlns:a16="http://schemas.microsoft.com/office/drawing/2014/main" xmlns="" id="{C04A2CF0-D1D2-4B34-8E3C-D5664CCDF8C1}"/>
              </a:ext>
            </a:extLst>
          </p:cNvPr>
          <p:cNvSpPr>
            <a:spLocks noGrp="1"/>
          </p:cNvSpPr>
          <p:nvPr>
            <p:ph type="subTitle" idx="1"/>
          </p:nvPr>
        </p:nvSpPr>
        <p:spPr>
          <a:xfrm>
            <a:off x="4515378" y="2778358"/>
            <a:ext cx="6987645" cy="486713"/>
          </a:xfrm>
        </p:spPr>
        <p:txBody>
          <a:bodyPr>
            <a:normAutofit lnSpcReduction="10000"/>
          </a:bodyPr>
          <a:lstStyle/>
          <a:p>
            <a:r>
              <a:rPr lang="en-GB" dirty="0">
                <a:latin typeface="Bahnschrift" panose="020B0502040204020203" pitchFamily="34" charset="0"/>
              </a:rPr>
              <a:t>BMSW4002</a:t>
            </a:r>
          </a:p>
          <a:p>
            <a:endParaRPr lang="en-GB" dirty="0"/>
          </a:p>
        </p:txBody>
      </p:sp>
      <p:sp>
        <p:nvSpPr>
          <p:cNvPr id="4" name="TextBox 3">
            <a:extLst>
              <a:ext uri="{FF2B5EF4-FFF2-40B4-BE49-F238E27FC236}">
                <a16:creationId xmlns:a16="http://schemas.microsoft.com/office/drawing/2014/main" xmlns="" id="{E6F06DA9-DEEA-4879-8CAD-6B93161874C4}"/>
              </a:ext>
            </a:extLst>
          </p:cNvPr>
          <p:cNvSpPr txBox="1"/>
          <p:nvPr/>
        </p:nvSpPr>
        <p:spPr>
          <a:xfrm>
            <a:off x="3447207" y="3315305"/>
            <a:ext cx="8055816" cy="3343929"/>
          </a:xfrm>
          <a:prstGeom prst="rect">
            <a:avLst/>
          </a:prstGeom>
          <a:noFill/>
        </p:spPr>
        <p:txBody>
          <a:bodyPr wrap="square" rtlCol="0">
            <a:spAutoFit/>
          </a:bodyPr>
          <a:lstStyle/>
          <a:p>
            <a:pPr algn="r">
              <a:lnSpc>
                <a:spcPct val="150000"/>
              </a:lnSpc>
            </a:pPr>
            <a:r>
              <a:rPr lang="en-GB" sz="2400" dirty="0">
                <a:ln w="0"/>
                <a:solidFill>
                  <a:schemeClr val="accent1"/>
                </a:solidFill>
                <a:effectLst>
                  <a:outerShdw blurRad="50800" dist="38100" dir="18900000" algn="bl" rotWithShape="0">
                    <a:prstClr val="black">
                      <a:alpha val="40000"/>
                    </a:prstClr>
                  </a:outerShdw>
                </a:effectLst>
                <a:latin typeface="Lucida Fax" panose="02060602050505020204" pitchFamily="18" charset="0"/>
              </a:rPr>
              <a:t>ANTANITO CROOS - 1818234</a:t>
            </a:r>
            <a:br>
              <a:rPr lang="en-GB" sz="2400" dirty="0">
                <a:ln w="0"/>
                <a:solidFill>
                  <a:schemeClr val="accent1"/>
                </a:solidFill>
                <a:effectLst>
                  <a:outerShdw blurRad="50800" dist="38100" dir="18900000" algn="bl" rotWithShape="0">
                    <a:prstClr val="black">
                      <a:alpha val="40000"/>
                    </a:prstClr>
                  </a:outerShdw>
                </a:effectLst>
                <a:latin typeface="Lucida Fax" panose="02060602050505020204" pitchFamily="18" charset="0"/>
              </a:rPr>
            </a:br>
            <a:r>
              <a:rPr lang="en-GB" sz="2400" dirty="0">
                <a:ln w="0"/>
                <a:solidFill>
                  <a:schemeClr val="accent1"/>
                </a:solidFill>
                <a:effectLst>
                  <a:outerShdw blurRad="50800" dist="38100" dir="18900000" algn="bl" rotWithShape="0">
                    <a:prstClr val="black">
                      <a:alpha val="40000"/>
                    </a:prstClr>
                  </a:outerShdw>
                </a:effectLst>
                <a:latin typeface="Lucida Fax" panose="02060602050505020204" pitchFamily="18" charset="0"/>
              </a:rPr>
              <a:t>ATINUKE RAMOTA HAMED – 1816184</a:t>
            </a:r>
          </a:p>
          <a:p>
            <a:pPr algn="r">
              <a:lnSpc>
                <a:spcPct val="150000"/>
              </a:lnSpc>
            </a:pPr>
            <a:r>
              <a:rPr lang="en-GB" sz="2400" dirty="0">
                <a:ln w="0"/>
                <a:solidFill>
                  <a:schemeClr val="accent1"/>
                </a:solidFill>
                <a:effectLst>
                  <a:outerShdw blurRad="50800" dist="38100" dir="18900000" algn="bl" rotWithShape="0">
                    <a:prstClr val="black">
                      <a:alpha val="40000"/>
                    </a:prstClr>
                  </a:outerShdw>
                </a:effectLst>
                <a:latin typeface="Lucida Fax" panose="02060602050505020204" pitchFamily="18" charset="0"/>
              </a:rPr>
              <a:t>MARCO GIORDANO - 1818035</a:t>
            </a:r>
            <a:br>
              <a:rPr lang="en-GB" sz="2400" dirty="0">
                <a:ln w="0"/>
                <a:solidFill>
                  <a:schemeClr val="accent1"/>
                </a:solidFill>
                <a:effectLst>
                  <a:outerShdw blurRad="50800" dist="38100" dir="18900000" algn="bl" rotWithShape="0">
                    <a:prstClr val="black">
                      <a:alpha val="40000"/>
                    </a:prstClr>
                  </a:outerShdw>
                </a:effectLst>
                <a:latin typeface="Lucida Fax" panose="02060602050505020204" pitchFamily="18" charset="0"/>
              </a:rPr>
            </a:br>
            <a:r>
              <a:rPr lang="en-GB" sz="2400" dirty="0">
                <a:ln w="0"/>
                <a:solidFill>
                  <a:schemeClr val="accent1"/>
                </a:solidFill>
                <a:effectLst>
                  <a:outerShdw blurRad="50800" dist="38100" dir="18900000" algn="bl" rotWithShape="0">
                    <a:prstClr val="black">
                      <a:alpha val="40000"/>
                    </a:prstClr>
                  </a:outerShdw>
                </a:effectLst>
                <a:latin typeface="Lucida Fax" panose="02060602050505020204" pitchFamily="18" charset="0"/>
              </a:rPr>
              <a:t>ELIADE CIUCUR – 1818000</a:t>
            </a:r>
            <a:br>
              <a:rPr lang="en-GB" sz="2400" dirty="0">
                <a:ln w="0"/>
                <a:solidFill>
                  <a:schemeClr val="accent1"/>
                </a:solidFill>
                <a:effectLst>
                  <a:outerShdw blurRad="50800" dist="38100" dir="18900000" algn="bl" rotWithShape="0">
                    <a:prstClr val="black">
                      <a:alpha val="40000"/>
                    </a:prstClr>
                  </a:outerShdw>
                </a:effectLst>
                <a:latin typeface="Lucida Fax" panose="02060602050505020204" pitchFamily="18" charset="0"/>
              </a:rPr>
            </a:br>
            <a:r>
              <a:rPr lang="en-GB" sz="2400" dirty="0">
                <a:ln w="0"/>
                <a:solidFill>
                  <a:schemeClr val="accent1"/>
                </a:solidFill>
                <a:effectLst>
                  <a:outerShdw blurRad="50800" dist="38100" dir="18900000" algn="bl" rotWithShape="0">
                    <a:prstClr val="black">
                      <a:alpha val="40000"/>
                    </a:prstClr>
                  </a:outerShdw>
                </a:effectLst>
                <a:latin typeface="Lucida Fax" panose="02060602050505020204" pitchFamily="18" charset="0"/>
              </a:rPr>
              <a:t>MUHAMMAD ASIM FARID - 1818625</a:t>
            </a:r>
            <a:br>
              <a:rPr lang="en-GB" sz="2400" dirty="0">
                <a:ln w="0"/>
                <a:solidFill>
                  <a:schemeClr val="accent1"/>
                </a:solidFill>
                <a:effectLst>
                  <a:outerShdw blurRad="50800" dist="38100" dir="18900000" algn="bl" rotWithShape="0">
                    <a:prstClr val="black">
                      <a:alpha val="40000"/>
                    </a:prstClr>
                  </a:outerShdw>
                </a:effectLst>
                <a:latin typeface="Lucida Fax" panose="02060602050505020204" pitchFamily="18" charset="0"/>
              </a:rPr>
            </a:br>
            <a:endParaRPr lang="en-GB" sz="2400" dirty="0">
              <a:ln w="0"/>
              <a:solidFill>
                <a:schemeClr val="accent1"/>
              </a:solidFill>
              <a:effectLst>
                <a:outerShdw blurRad="50800" dist="38100" dir="18900000" algn="bl" rotWithShape="0">
                  <a:prstClr val="black">
                    <a:alpha val="40000"/>
                  </a:prstClr>
                </a:outerShdw>
              </a:effectLst>
              <a:latin typeface="Lucida Fax" panose="02060602050505020204" pitchFamily="18" charset="0"/>
            </a:endParaRPr>
          </a:p>
        </p:txBody>
      </p:sp>
      <p:sp>
        <p:nvSpPr>
          <p:cNvPr id="5" name="Subtitle 2">
            <a:extLst>
              <a:ext uri="{FF2B5EF4-FFF2-40B4-BE49-F238E27FC236}">
                <a16:creationId xmlns:a16="http://schemas.microsoft.com/office/drawing/2014/main" xmlns="" id="{0B697531-086E-4BB7-BE9E-56B53123F9E8}"/>
              </a:ext>
            </a:extLst>
          </p:cNvPr>
          <p:cNvSpPr txBox="1">
            <a:spLocks/>
          </p:cNvSpPr>
          <p:nvPr/>
        </p:nvSpPr>
        <p:spPr>
          <a:xfrm>
            <a:off x="4667778" y="6266391"/>
            <a:ext cx="6987645" cy="486713"/>
          </a:xfrm>
          <a:prstGeom prst="rect">
            <a:avLst/>
          </a:prstGeom>
        </p:spPr>
        <p:txBody>
          <a:bodyPr vert="horz" lIns="91440" tIns="45720" rIns="91440" bIns="45720" rtlCol="0" anchor="t">
            <a:normAutofit fontScale="92500" lnSpcReduction="10000"/>
          </a:bodyPr>
          <a:lstStyle>
            <a:lvl1pPr marL="0" indent="0" algn="r" defTabSz="457200" rtl="0" eaLnBrk="1" latinLnBrk="0" hangingPunct="1">
              <a:spcBef>
                <a:spcPct val="20000"/>
              </a:spcBef>
              <a:spcAft>
                <a:spcPts val="600"/>
              </a:spcAft>
              <a:buClr>
                <a:schemeClr val="accent1">
                  <a:lumMod val="75000"/>
                </a:schemeClr>
              </a:buClr>
              <a:buSzPct val="145000"/>
              <a:buFont typeface="Arial"/>
              <a:buNone/>
              <a:defRPr sz="2100" kern="1200" cap="none">
                <a:solidFill>
                  <a:schemeClr val="tx1"/>
                </a:solidFill>
                <a:effectLst/>
                <a:latin typeface="+mn-lt"/>
                <a:ea typeface="+mn-ea"/>
                <a:cs typeface="+mn-cs"/>
              </a:defRPr>
            </a:lvl1pPr>
            <a:lvl2pPr marL="457200" indent="0" algn="ctr" defTabSz="457200" rtl="0" eaLnBrk="1" latinLnBrk="0" hangingPunct="1">
              <a:spcBef>
                <a:spcPct val="20000"/>
              </a:spcBef>
              <a:spcAft>
                <a:spcPts val="600"/>
              </a:spcAft>
              <a:buClr>
                <a:schemeClr val="accent1">
                  <a:lumMod val="75000"/>
                </a:schemeClr>
              </a:buClr>
              <a:buSzPct val="145000"/>
              <a:buFont typeface="Arial"/>
              <a:buNone/>
              <a:defRPr sz="2000" kern="1200" cap="none">
                <a:solidFill>
                  <a:schemeClr val="tx1">
                    <a:tint val="75000"/>
                  </a:schemeClr>
                </a:solidFill>
                <a:effectLst/>
                <a:latin typeface="+mn-lt"/>
                <a:ea typeface="+mn-ea"/>
                <a:cs typeface="+mn-cs"/>
              </a:defRPr>
            </a:lvl2pPr>
            <a:lvl3pPr marL="914400" indent="0" algn="ctr" defTabSz="457200" rtl="0" eaLnBrk="1" latinLnBrk="0" hangingPunct="1">
              <a:spcBef>
                <a:spcPct val="20000"/>
              </a:spcBef>
              <a:spcAft>
                <a:spcPts val="600"/>
              </a:spcAft>
              <a:buClr>
                <a:schemeClr val="accent1">
                  <a:lumMod val="75000"/>
                </a:schemeClr>
              </a:buClr>
              <a:buSzPct val="145000"/>
              <a:buFont typeface="Arial"/>
              <a:buNone/>
              <a:defRPr sz="1800" kern="1200" cap="none">
                <a:solidFill>
                  <a:schemeClr val="tx1">
                    <a:tint val="75000"/>
                  </a:schemeClr>
                </a:solidFill>
                <a:effectLst/>
                <a:latin typeface="+mn-lt"/>
                <a:ea typeface="+mn-ea"/>
                <a:cs typeface="+mn-cs"/>
              </a:defRPr>
            </a:lvl3pPr>
            <a:lvl4pPr marL="1371600" indent="0" algn="ctr" defTabSz="457200" rtl="0" eaLnBrk="1" latinLnBrk="0" hangingPunct="1">
              <a:spcBef>
                <a:spcPct val="20000"/>
              </a:spcBef>
              <a:spcAft>
                <a:spcPts val="600"/>
              </a:spcAft>
              <a:buClr>
                <a:schemeClr val="accent1">
                  <a:lumMod val="75000"/>
                </a:schemeClr>
              </a:buClr>
              <a:buSzPct val="145000"/>
              <a:buFont typeface="Arial"/>
              <a:buNone/>
              <a:defRPr sz="1600" kern="1200" cap="none">
                <a:solidFill>
                  <a:schemeClr val="tx1">
                    <a:tint val="75000"/>
                  </a:schemeClr>
                </a:solidFill>
                <a:effectLst/>
                <a:latin typeface="+mn-lt"/>
                <a:ea typeface="+mn-ea"/>
                <a:cs typeface="+mn-cs"/>
              </a:defRPr>
            </a:lvl4pPr>
            <a:lvl5pPr marL="18288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5pPr>
            <a:lvl6pPr marL="22860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6pPr>
            <a:lvl7pPr marL="27432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7pPr>
            <a:lvl8pPr marL="32004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8pPr>
            <a:lvl9pPr marL="36576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9pPr>
          </a:lstStyle>
          <a:p>
            <a:pPr algn="ctr"/>
            <a:r>
              <a:rPr lang="en-GB" sz="2400" b="1" dirty="0">
                <a:latin typeface="Bahnschrift" panose="020B0502040204020203" pitchFamily="34" charset="0"/>
              </a:rPr>
              <a:t>Lecturer’s Name: Afzal </a:t>
            </a:r>
            <a:r>
              <a:rPr lang="en-GB" sz="2400" b="1" dirty="0" err="1">
                <a:latin typeface="Bahnschrift" panose="020B0502040204020203" pitchFamily="34" charset="0"/>
              </a:rPr>
              <a:t>Munna</a:t>
            </a:r>
            <a:endParaRPr lang="en-GB" sz="2400" b="1" dirty="0">
              <a:latin typeface="Bahnschrift" panose="020B0502040204020203" pitchFamily="34" charset="0"/>
            </a:endParaRPr>
          </a:p>
          <a:p>
            <a:endParaRPr lang="en-GB" dirty="0"/>
          </a:p>
        </p:txBody>
      </p:sp>
      <p:pic>
        <p:nvPicPr>
          <p:cNvPr id="6" name="Picture 5">
            <a:extLst>
              <a:ext uri="{FF2B5EF4-FFF2-40B4-BE49-F238E27FC236}">
                <a16:creationId xmlns:a16="http://schemas.microsoft.com/office/drawing/2014/main" xmlns="" id="{027A7F56-92ED-4307-8EF5-74042B4C24FC}"/>
              </a:ext>
            </a:extLst>
          </p:cNvPr>
          <p:cNvPicPr>
            <a:picLocks noChangeAspect="1"/>
          </p:cNvPicPr>
          <p:nvPr/>
        </p:nvPicPr>
        <p:blipFill>
          <a:blip r:embed="rId2"/>
          <a:stretch>
            <a:fillRect/>
          </a:stretch>
        </p:blipFill>
        <p:spPr>
          <a:xfrm>
            <a:off x="232587" y="5983311"/>
            <a:ext cx="2304551" cy="675923"/>
          </a:xfrm>
          <a:prstGeom prst="rect">
            <a:avLst/>
          </a:prstGeom>
        </p:spPr>
      </p:pic>
    </p:spTree>
    <p:extLst>
      <p:ext uri="{BB962C8B-B14F-4D97-AF65-F5344CB8AC3E}">
        <p14:creationId xmlns:p14="http://schemas.microsoft.com/office/powerpoint/2010/main" xmlns="" val="4238029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4"/>
                                        </p:tgtEl>
                                        <p:attrNameLst>
                                          <p:attrName>style.visibility</p:attrName>
                                        </p:attrNameLst>
                                      </p:cBhvr>
                                      <p:to>
                                        <p:strVal val="visible"/>
                                      </p:to>
                                    </p:set>
                                    <p:anim calcmode="lin" valueType="num">
                                      <p:cBhvr additive="base">
                                        <p:cTn id="15" dur="500" fill="hold"/>
                                        <p:tgtEl>
                                          <p:spTgt spid="4"/>
                                        </p:tgtEl>
                                        <p:attrNameLst>
                                          <p:attrName>ppt_x</p:attrName>
                                        </p:attrNameLst>
                                      </p:cBhvr>
                                      <p:tavLst>
                                        <p:tav tm="0">
                                          <p:val>
                                            <p:strVal val="#ppt_x"/>
                                          </p:val>
                                        </p:tav>
                                        <p:tav tm="100000">
                                          <p:val>
                                            <p:strVal val="#ppt_x"/>
                                          </p:val>
                                        </p:tav>
                                      </p:tavLst>
                                    </p:anim>
                                    <p:anim calcmode="lin" valueType="num">
                                      <p:cBhvr additive="base">
                                        <p:cTn id="16" dur="500" fill="hold"/>
                                        <p:tgtEl>
                                          <p:spTgt spid="4"/>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6"/>
                                        </p:tgtEl>
                                        <p:attrNameLst>
                                          <p:attrName>style.visibility</p:attrName>
                                        </p:attrNameLst>
                                      </p:cBhvr>
                                      <p:to>
                                        <p:strVal val="visible"/>
                                      </p:to>
                                    </p:set>
                                    <p:anim calcmode="lin" valueType="num">
                                      <p:cBhvr additive="base">
                                        <p:cTn id="23" dur="500" fill="hold"/>
                                        <p:tgtEl>
                                          <p:spTgt spid="6"/>
                                        </p:tgtEl>
                                        <p:attrNameLst>
                                          <p:attrName>ppt_x</p:attrName>
                                        </p:attrNameLst>
                                      </p:cBhvr>
                                      <p:tavLst>
                                        <p:tav tm="0">
                                          <p:val>
                                            <p:strVal val="#ppt_x"/>
                                          </p:val>
                                        </p:tav>
                                        <p:tav tm="100000">
                                          <p:val>
                                            <p:strVal val="#ppt_x"/>
                                          </p:val>
                                        </p:tav>
                                      </p:tavLst>
                                    </p:anim>
                                    <p:anim calcmode="lin" valueType="num">
                                      <p:cBhvr additive="base">
                                        <p:cTn id="2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B26802E-4EAC-4D8B-A0BE-F4B9B134AD20}"/>
              </a:ext>
            </a:extLst>
          </p:cNvPr>
          <p:cNvSpPr>
            <a:spLocks noGrp="1"/>
          </p:cNvSpPr>
          <p:nvPr>
            <p:ph type="title"/>
          </p:nvPr>
        </p:nvSpPr>
        <p:spPr>
          <a:xfrm>
            <a:off x="1484311" y="247917"/>
            <a:ext cx="10018713" cy="1889975"/>
          </a:xfrm>
        </p:spPr>
        <p:txBody>
          <a:bodyPr/>
          <a:lstStyle/>
          <a:p>
            <a:r>
              <a:rPr lang="en-GB" b="1" dirty="0">
                <a:latin typeface="Arial Black" pitchFamily="34" charset="0"/>
              </a:rPr>
              <a:t>TASKS</a:t>
            </a:r>
          </a:p>
        </p:txBody>
      </p:sp>
      <p:sp>
        <p:nvSpPr>
          <p:cNvPr id="3" name="Content Placeholder 2">
            <a:extLst>
              <a:ext uri="{FF2B5EF4-FFF2-40B4-BE49-F238E27FC236}">
                <a16:creationId xmlns:a16="http://schemas.microsoft.com/office/drawing/2014/main" xmlns="" id="{6925A0C6-527F-49B9-9194-C369DE15A0CE}"/>
              </a:ext>
            </a:extLst>
          </p:cNvPr>
          <p:cNvSpPr>
            <a:spLocks noGrp="1"/>
          </p:cNvSpPr>
          <p:nvPr>
            <p:ph idx="1"/>
          </p:nvPr>
        </p:nvSpPr>
        <p:spPr>
          <a:xfrm>
            <a:off x="1600221" y="2010173"/>
            <a:ext cx="9136798" cy="906195"/>
          </a:xfrm>
        </p:spPr>
        <p:txBody>
          <a:bodyPr>
            <a:normAutofit/>
          </a:bodyPr>
          <a:lstStyle/>
          <a:p>
            <a:pPr>
              <a:buNone/>
            </a:pPr>
            <a:r>
              <a:rPr lang="en-GB" sz="2800" dirty="0">
                <a:latin typeface="Arial Black" pitchFamily="34" charset="0"/>
              </a:rPr>
              <a:t>Importance of Team Work in an Organization</a:t>
            </a:r>
          </a:p>
        </p:txBody>
      </p:sp>
      <p:sp>
        <p:nvSpPr>
          <p:cNvPr id="4" name="Content Placeholder 2">
            <a:extLst>
              <a:ext uri="{FF2B5EF4-FFF2-40B4-BE49-F238E27FC236}">
                <a16:creationId xmlns:a16="http://schemas.microsoft.com/office/drawing/2014/main" xmlns="" id="{6925A0C6-527F-49B9-9194-C369DE15A0CE}"/>
              </a:ext>
            </a:extLst>
          </p:cNvPr>
          <p:cNvSpPr txBox="1">
            <a:spLocks/>
          </p:cNvSpPr>
          <p:nvPr/>
        </p:nvSpPr>
        <p:spPr>
          <a:xfrm>
            <a:off x="2772451" y="2848337"/>
            <a:ext cx="9136798" cy="3208589"/>
          </a:xfrm>
          <a:prstGeom prst="rect">
            <a:avLst/>
          </a:prstGeom>
        </p:spPr>
        <p:txBody>
          <a:bodyPr vert="horz" lIns="91440" tIns="45720" rIns="91440" bIns="45720" rtlCol="0" anchor="ctr">
            <a:normAutofit/>
          </a:bodyPr>
          <a:lstStyle/>
          <a:p>
            <a:pPr marL="285750" marR="0" lvl="0" indent="-285750" algn="l" defTabSz="457200" rtl="0" eaLnBrk="1" fontAlgn="auto" latinLnBrk="0" hangingPunct="1">
              <a:lnSpc>
                <a:spcPct val="150000"/>
              </a:lnSpc>
              <a:spcBef>
                <a:spcPct val="20000"/>
              </a:spcBef>
              <a:spcAft>
                <a:spcPts val="600"/>
              </a:spcAft>
              <a:buClr>
                <a:schemeClr val="accent1">
                  <a:lumMod val="75000"/>
                </a:schemeClr>
              </a:buClr>
              <a:buSzPct val="145000"/>
              <a:buFont typeface="Arial" charset="0"/>
              <a:buChar char="•"/>
              <a:tabLst/>
              <a:defRPr/>
            </a:pPr>
            <a:r>
              <a:rPr kumimoji="0" lang="en-GB" sz="2000" b="0" i="0" u="none" strike="noStrike" kern="1200" cap="none" spc="0" normalizeH="0" baseline="0" noProof="0" dirty="0">
                <a:ln>
                  <a:noFill/>
                </a:ln>
                <a:solidFill>
                  <a:schemeClr val="tx1"/>
                </a:solidFill>
                <a:effectLst/>
                <a:uLnTx/>
                <a:uFillTx/>
                <a:latin typeface="Arial Black" pitchFamily="34" charset="0"/>
                <a:ea typeface="+mn-ea"/>
                <a:cs typeface="+mn-cs"/>
              </a:rPr>
              <a:t>Benefits</a:t>
            </a:r>
            <a:r>
              <a:rPr kumimoji="0" lang="en-GB" sz="2000" b="0" i="0" u="none" strike="noStrike" kern="1200" cap="none" spc="0" normalizeH="0" noProof="0" dirty="0">
                <a:ln>
                  <a:noFill/>
                </a:ln>
                <a:solidFill>
                  <a:schemeClr val="tx1"/>
                </a:solidFill>
                <a:effectLst/>
                <a:uLnTx/>
                <a:uFillTx/>
                <a:latin typeface="Arial Black" pitchFamily="34" charset="0"/>
                <a:ea typeface="+mn-ea"/>
                <a:cs typeface="+mn-cs"/>
              </a:rPr>
              <a:t> of team working</a:t>
            </a:r>
          </a:p>
          <a:p>
            <a:pPr marL="285750" marR="0" lvl="0" indent="-285750" algn="l" defTabSz="457200" rtl="0" eaLnBrk="1" fontAlgn="auto" latinLnBrk="0" hangingPunct="1">
              <a:lnSpc>
                <a:spcPct val="150000"/>
              </a:lnSpc>
              <a:spcBef>
                <a:spcPct val="20000"/>
              </a:spcBef>
              <a:spcAft>
                <a:spcPts val="600"/>
              </a:spcAft>
              <a:buClr>
                <a:schemeClr val="accent1">
                  <a:lumMod val="75000"/>
                </a:schemeClr>
              </a:buClr>
              <a:buSzPct val="145000"/>
              <a:buFont typeface="Arial" charset="0"/>
              <a:buChar char="•"/>
              <a:tabLst/>
              <a:defRPr/>
            </a:pPr>
            <a:r>
              <a:rPr lang="en-GB" sz="2000" baseline="0" dirty="0">
                <a:latin typeface="Arial Black" pitchFamily="34" charset="0"/>
              </a:rPr>
              <a:t>Stages of team development</a:t>
            </a:r>
          </a:p>
          <a:p>
            <a:pPr marL="285750" marR="0" lvl="0" indent="-285750" algn="l" defTabSz="457200" rtl="0" eaLnBrk="1" fontAlgn="auto" latinLnBrk="0" hangingPunct="1">
              <a:lnSpc>
                <a:spcPct val="150000"/>
              </a:lnSpc>
              <a:spcBef>
                <a:spcPct val="20000"/>
              </a:spcBef>
              <a:spcAft>
                <a:spcPts val="600"/>
              </a:spcAft>
              <a:buClr>
                <a:schemeClr val="accent1">
                  <a:lumMod val="75000"/>
                </a:schemeClr>
              </a:buClr>
              <a:buSzPct val="145000"/>
              <a:buFont typeface="Arial" charset="0"/>
              <a:buChar char="•"/>
              <a:tabLst/>
              <a:defRPr/>
            </a:pPr>
            <a:r>
              <a:rPr kumimoji="0" lang="en-GB" sz="2000" b="0" i="0" u="none" strike="noStrike" kern="1200" cap="none" spc="0" normalizeH="0" noProof="0" dirty="0">
                <a:ln>
                  <a:noFill/>
                </a:ln>
                <a:solidFill>
                  <a:schemeClr val="tx1"/>
                </a:solidFill>
                <a:effectLst/>
                <a:uLnTx/>
                <a:uFillTx/>
                <a:latin typeface="Arial Black" pitchFamily="34" charset="0"/>
                <a:ea typeface="+mn-ea"/>
                <a:cs typeface="+mn-cs"/>
              </a:rPr>
              <a:t>Team Roles</a:t>
            </a:r>
          </a:p>
          <a:p>
            <a:pPr marL="285750" marR="0" lvl="0" indent="-285750" algn="l" defTabSz="457200" rtl="0" eaLnBrk="1" fontAlgn="auto" latinLnBrk="0" hangingPunct="1">
              <a:lnSpc>
                <a:spcPct val="150000"/>
              </a:lnSpc>
              <a:spcBef>
                <a:spcPct val="20000"/>
              </a:spcBef>
              <a:spcAft>
                <a:spcPts val="600"/>
              </a:spcAft>
              <a:buClr>
                <a:schemeClr val="accent1">
                  <a:lumMod val="75000"/>
                </a:schemeClr>
              </a:buClr>
              <a:buSzPct val="145000"/>
              <a:buFont typeface="Arial" charset="0"/>
              <a:buChar char="•"/>
              <a:tabLst/>
              <a:defRPr/>
            </a:pPr>
            <a:r>
              <a:rPr lang="en-GB" sz="2000" baseline="0" dirty="0">
                <a:latin typeface="Arial Black" pitchFamily="34" charset="0"/>
              </a:rPr>
              <a:t>Managing</a:t>
            </a:r>
            <a:r>
              <a:rPr lang="en-GB" sz="2000" dirty="0">
                <a:latin typeface="Arial Black" pitchFamily="34" charset="0"/>
              </a:rPr>
              <a:t> conflict</a:t>
            </a:r>
          </a:p>
          <a:p>
            <a:pPr marL="285750" marR="0" lvl="0" indent="-285750" algn="just" defTabSz="457200" rtl="0" eaLnBrk="1" fontAlgn="auto" latinLnBrk="0" hangingPunct="1">
              <a:lnSpc>
                <a:spcPct val="150000"/>
              </a:lnSpc>
              <a:spcBef>
                <a:spcPct val="20000"/>
              </a:spcBef>
              <a:spcAft>
                <a:spcPts val="600"/>
              </a:spcAft>
              <a:buClr>
                <a:schemeClr val="accent1">
                  <a:lumMod val="75000"/>
                </a:schemeClr>
              </a:buClr>
              <a:buSzPct val="145000"/>
              <a:buFont typeface="Arial" charset="0"/>
              <a:buChar char="•"/>
              <a:tabLst/>
              <a:defRPr/>
            </a:pPr>
            <a:r>
              <a:rPr kumimoji="0" lang="en-GB" sz="2000" b="0" i="0" u="none" strike="noStrike" kern="1200" cap="none" spc="0" normalizeH="0" baseline="0" noProof="0" dirty="0">
                <a:ln>
                  <a:noFill/>
                </a:ln>
                <a:solidFill>
                  <a:schemeClr val="tx1"/>
                </a:solidFill>
                <a:effectLst/>
                <a:uLnTx/>
                <a:uFillTx/>
                <a:latin typeface="Arial Black" pitchFamily="34" charset="0"/>
                <a:ea typeface="+mn-ea"/>
                <a:cs typeface="+mn-cs"/>
              </a:rPr>
              <a:t>Successful</a:t>
            </a:r>
            <a:r>
              <a:rPr kumimoji="0" lang="en-GB" sz="2000" b="0" i="0" u="none" strike="noStrike" kern="1200" cap="none" spc="0" normalizeH="0" noProof="0" dirty="0">
                <a:ln>
                  <a:noFill/>
                </a:ln>
                <a:solidFill>
                  <a:schemeClr val="tx1"/>
                </a:solidFill>
                <a:effectLst/>
                <a:uLnTx/>
                <a:uFillTx/>
                <a:latin typeface="Arial Black" pitchFamily="34" charset="0"/>
                <a:ea typeface="+mn-ea"/>
                <a:cs typeface="+mn-cs"/>
              </a:rPr>
              <a:t> team development </a:t>
            </a:r>
            <a:endParaRPr kumimoji="0" lang="en-GB" sz="2000" b="0" i="0" u="none" strike="noStrike" kern="1200" cap="none" spc="0" normalizeH="0" baseline="0" noProof="0" dirty="0">
              <a:ln>
                <a:noFill/>
              </a:ln>
              <a:solidFill>
                <a:schemeClr val="tx1"/>
              </a:solidFill>
              <a:effectLst/>
              <a:uLnTx/>
              <a:uFillTx/>
              <a:latin typeface="Arial Black" pitchFamily="34" charset="0"/>
              <a:ea typeface="+mn-ea"/>
              <a:cs typeface="+mn-cs"/>
            </a:endParaRPr>
          </a:p>
        </p:txBody>
      </p:sp>
    </p:spTree>
    <p:extLst>
      <p:ext uri="{BB962C8B-B14F-4D97-AF65-F5344CB8AC3E}">
        <p14:creationId xmlns:p14="http://schemas.microsoft.com/office/powerpoint/2010/main" xmlns="" val="1276739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7" presetClass="entr" presetSubtype="0" fill="hold" grpId="0" nodeType="with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5" presetID="47" presetClass="entr" presetSubtype="0"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1000"/>
                                        <p:tgtEl>
                                          <p:spTgt spid="4"/>
                                        </p:tgtEl>
                                      </p:cBhvr>
                                    </p:animEffect>
                                    <p:anim calcmode="lin" valueType="num">
                                      <p:cBhvr>
                                        <p:cTn id="18" dur="1000" fill="hold"/>
                                        <p:tgtEl>
                                          <p:spTgt spid="4"/>
                                        </p:tgtEl>
                                        <p:attrNameLst>
                                          <p:attrName>ppt_x</p:attrName>
                                        </p:attrNameLst>
                                      </p:cBhvr>
                                      <p:tavLst>
                                        <p:tav tm="0">
                                          <p:val>
                                            <p:strVal val="#ppt_x"/>
                                          </p:val>
                                        </p:tav>
                                        <p:tav tm="100000">
                                          <p:val>
                                            <p:strVal val="#ppt_x"/>
                                          </p:val>
                                        </p:tav>
                                      </p:tavLst>
                                    </p:anim>
                                    <p:anim calcmode="lin" valueType="num">
                                      <p:cBhvr>
                                        <p:cTn id="1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335788"/>
            <a:ext cx="10018713" cy="645287"/>
          </a:xfrm>
        </p:spPr>
        <p:txBody>
          <a:bodyPr>
            <a:normAutofit/>
          </a:bodyPr>
          <a:lstStyle/>
          <a:p>
            <a:r>
              <a:rPr lang="en-GB" sz="3600" b="1" dirty="0"/>
              <a:t>TEAM WORK </a:t>
            </a:r>
          </a:p>
        </p:txBody>
      </p:sp>
      <p:sp>
        <p:nvSpPr>
          <p:cNvPr id="3" name="Content Placeholder 2"/>
          <p:cNvSpPr>
            <a:spLocks noGrp="1"/>
          </p:cNvSpPr>
          <p:nvPr>
            <p:ph idx="1"/>
          </p:nvPr>
        </p:nvSpPr>
        <p:spPr>
          <a:xfrm>
            <a:off x="1584982" y="4067711"/>
            <a:ext cx="10018713" cy="2247364"/>
          </a:xfrm>
        </p:spPr>
        <p:txBody>
          <a:bodyPr>
            <a:normAutofit/>
          </a:bodyPr>
          <a:lstStyle/>
          <a:p>
            <a:pPr marL="0" indent="0">
              <a:lnSpc>
                <a:spcPct val="150000"/>
              </a:lnSpc>
              <a:buNone/>
            </a:pPr>
            <a:r>
              <a:rPr lang="en-GB" sz="1800" dirty="0"/>
              <a:t>What is team?</a:t>
            </a:r>
          </a:p>
          <a:p>
            <a:pPr marL="0" indent="0">
              <a:lnSpc>
                <a:spcPct val="150000"/>
              </a:lnSpc>
              <a:buNone/>
            </a:pPr>
            <a:r>
              <a:rPr lang="en-GB" sz="1800" dirty="0"/>
              <a:t>A team of individuals that works together to accomplish aims and objectives for a common goals.                                                                                                                                                                                                                                               </a:t>
            </a:r>
          </a:p>
          <a:p>
            <a:pPr marL="0" indent="0">
              <a:lnSpc>
                <a:spcPct val="150000"/>
              </a:lnSpc>
              <a:buNone/>
            </a:pPr>
            <a:r>
              <a:rPr lang="en-GB" sz="1800" dirty="0"/>
              <a:t>What is team work?                                                                                                                                                                                                         </a:t>
            </a:r>
          </a:p>
          <a:p>
            <a:pPr marL="0" indent="0">
              <a:lnSpc>
                <a:spcPct val="150000"/>
              </a:lnSpc>
              <a:buNone/>
            </a:pPr>
            <a:r>
              <a:rPr lang="en-GB" sz="1800" dirty="0"/>
              <a:t>Teamwork is the process of working collaboratively with a group of people in order to achieve a goal.</a:t>
            </a:r>
          </a:p>
        </p:txBody>
      </p:sp>
      <p:pic>
        <p:nvPicPr>
          <p:cNvPr id="6" name="Picture 5" descr="images.jpg"/>
          <p:cNvPicPr>
            <a:picLocks noChangeAspect="1"/>
          </p:cNvPicPr>
          <p:nvPr/>
        </p:nvPicPr>
        <p:blipFill>
          <a:blip r:embed="rId2"/>
          <a:stretch>
            <a:fillRect/>
          </a:stretch>
        </p:blipFill>
        <p:spPr>
          <a:xfrm>
            <a:off x="4036118" y="1158446"/>
            <a:ext cx="4879282" cy="279285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900" decel="100000" fill="hold"/>
                                        <p:tgtEl>
                                          <p:spTgt spid="3">
                                            <p:txEl>
                                              <p:pRg st="0" end="0"/>
                                            </p:txEl>
                                          </p:spTgt>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1000"/>
                                        <p:tgtEl>
                                          <p:spTgt spid="3">
                                            <p:txEl>
                                              <p:pRg st="1" end="1"/>
                                            </p:txEl>
                                          </p:spTgt>
                                        </p:tgtEl>
                                      </p:cBhvr>
                                    </p:animEffect>
                                    <p:anim calcmode="lin" valueType="num">
                                      <p:cBhvr>
                                        <p:cTn id="16"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7" dur="900" decel="100000" fill="hold"/>
                                        <p:tgtEl>
                                          <p:spTgt spid="3">
                                            <p:txEl>
                                              <p:pRg st="1" end="1"/>
                                            </p:txEl>
                                          </p:spTgt>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3">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37"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1000"/>
                                        <p:tgtEl>
                                          <p:spTgt spid="3">
                                            <p:txEl>
                                              <p:pRg st="2" end="2"/>
                                            </p:txEl>
                                          </p:spTgt>
                                        </p:tgtEl>
                                      </p:cBhvr>
                                    </p:animEffect>
                                    <p:anim calcmode="lin" valueType="num">
                                      <p:cBhvr>
                                        <p:cTn id="2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5" dur="900" decel="100000" fill="hold"/>
                                        <p:tgtEl>
                                          <p:spTgt spid="3">
                                            <p:txEl>
                                              <p:pRg st="2" end="2"/>
                                            </p:txEl>
                                          </p:spTgt>
                                        </p:tgtEl>
                                        <p:attrNameLst>
                                          <p:attrName>ppt_y</p:attrName>
                                        </p:attrNameLst>
                                      </p:cBhvr>
                                      <p:tavLst>
                                        <p:tav tm="0">
                                          <p:val>
                                            <p:strVal val="#ppt_y+1"/>
                                          </p:val>
                                        </p:tav>
                                        <p:tav tm="100000">
                                          <p:val>
                                            <p:strVal val="#ppt_y-.03"/>
                                          </p:val>
                                        </p:tav>
                                      </p:tavLst>
                                    </p:anim>
                                    <p:anim calcmode="lin" valueType="num">
                                      <p:cBhvr>
                                        <p:cTn id="26" dur="100" accel="100000" fill="hold">
                                          <p:stCondLst>
                                            <p:cond delay="900"/>
                                          </p:stCondLst>
                                        </p:cTn>
                                        <p:tgtEl>
                                          <p:spTgt spid="3">
                                            <p:txEl>
                                              <p:pRg st="2" end="2"/>
                                            </p:txEl>
                                          </p:spTgt>
                                        </p:tgtEl>
                                        <p:attrNameLst>
                                          <p:attrName>ppt_y</p:attrName>
                                        </p:attrNameLst>
                                      </p:cBhvr>
                                      <p:tavLst>
                                        <p:tav tm="0">
                                          <p:val>
                                            <p:strVal val="#ppt_y-.03"/>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37"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fade">
                                      <p:cBhvr>
                                        <p:cTn id="31" dur="1000"/>
                                        <p:tgtEl>
                                          <p:spTgt spid="3">
                                            <p:txEl>
                                              <p:pRg st="3" end="3"/>
                                            </p:txEl>
                                          </p:spTgt>
                                        </p:tgtEl>
                                      </p:cBhvr>
                                    </p:animEffect>
                                    <p:anim calcmode="lin" valueType="num">
                                      <p:cBhvr>
                                        <p:cTn id="3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3" dur="900" decel="100000" fill="hold"/>
                                        <p:tgtEl>
                                          <p:spTgt spid="3">
                                            <p:txEl>
                                              <p:pRg st="3" end="3"/>
                                            </p:txEl>
                                          </p:spTgt>
                                        </p:tgtEl>
                                        <p:attrNameLst>
                                          <p:attrName>ppt_y</p:attrName>
                                        </p:attrNameLst>
                                      </p:cBhvr>
                                      <p:tavLst>
                                        <p:tav tm="0">
                                          <p:val>
                                            <p:strVal val="#ppt_y+1"/>
                                          </p:val>
                                        </p:tav>
                                        <p:tav tm="100000">
                                          <p:val>
                                            <p:strVal val="#ppt_y-.03"/>
                                          </p:val>
                                        </p:tav>
                                      </p:tavLst>
                                    </p:anim>
                                    <p:anim calcmode="lin" valueType="num">
                                      <p:cBhvr>
                                        <p:cTn id="34" dur="100" accel="100000" fill="hold">
                                          <p:stCondLst>
                                            <p:cond delay="900"/>
                                          </p:stCondLst>
                                        </p:cTn>
                                        <p:tgtEl>
                                          <p:spTgt spid="3">
                                            <p:txEl>
                                              <p:pRg st="3" end="3"/>
                                            </p:txEl>
                                          </p:spTgt>
                                        </p:tgtEl>
                                        <p:attrNameLst>
                                          <p:attrName>ppt_y</p:attrName>
                                        </p:attrNameLst>
                                      </p:cBhvr>
                                      <p:tavLst>
                                        <p:tav tm="0">
                                          <p:val>
                                            <p:strVal val="#ppt_y-.03"/>
                                          </p:val>
                                        </p:tav>
                                        <p:tav tm="100000">
                                          <p:val>
                                            <p:strVal val="#ppt_y"/>
                                          </p:val>
                                        </p:tav>
                                      </p:tavLst>
                                    </p:anim>
                                  </p:childTnLst>
                                </p:cTn>
                              </p:par>
                              <p:par>
                                <p:cTn id="35" presetID="37" presetClass="entr" presetSubtype="0" fill="hold" grpId="0" nodeType="withEffect">
                                  <p:stCondLst>
                                    <p:cond delay="0"/>
                                  </p:stCondLst>
                                  <p:childTnLst>
                                    <p:set>
                                      <p:cBhvr>
                                        <p:cTn id="36" dur="1" fill="hold">
                                          <p:stCondLst>
                                            <p:cond delay="0"/>
                                          </p:stCondLst>
                                        </p:cTn>
                                        <p:tgtEl>
                                          <p:spTgt spid="2"/>
                                        </p:tgtEl>
                                        <p:attrNameLst>
                                          <p:attrName>style.visibility</p:attrName>
                                        </p:attrNameLst>
                                      </p:cBhvr>
                                      <p:to>
                                        <p:strVal val="visible"/>
                                      </p:to>
                                    </p:set>
                                    <p:animEffect transition="in" filter="fade">
                                      <p:cBhvr>
                                        <p:cTn id="37" dur="1000"/>
                                        <p:tgtEl>
                                          <p:spTgt spid="2"/>
                                        </p:tgtEl>
                                      </p:cBhvr>
                                    </p:animEffect>
                                    <p:anim calcmode="lin" valueType="num">
                                      <p:cBhvr>
                                        <p:cTn id="38" dur="1000" fill="hold"/>
                                        <p:tgtEl>
                                          <p:spTgt spid="2"/>
                                        </p:tgtEl>
                                        <p:attrNameLst>
                                          <p:attrName>ppt_x</p:attrName>
                                        </p:attrNameLst>
                                      </p:cBhvr>
                                      <p:tavLst>
                                        <p:tav tm="0">
                                          <p:val>
                                            <p:strVal val="#ppt_x"/>
                                          </p:val>
                                        </p:tav>
                                        <p:tav tm="100000">
                                          <p:val>
                                            <p:strVal val="#ppt_x"/>
                                          </p:val>
                                        </p:tav>
                                      </p:tavLst>
                                    </p:anim>
                                    <p:anim calcmode="lin" valueType="num">
                                      <p:cBhvr>
                                        <p:cTn id="39" dur="900" decel="100000" fill="hold"/>
                                        <p:tgtEl>
                                          <p:spTgt spid="2"/>
                                        </p:tgtEl>
                                        <p:attrNameLst>
                                          <p:attrName>ppt_y</p:attrName>
                                        </p:attrNameLst>
                                      </p:cBhvr>
                                      <p:tavLst>
                                        <p:tav tm="0">
                                          <p:val>
                                            <p:strVal val="#ppt_y+1"/>
                                          </p:val>
                                        </p:tav>
                                        <p:tav tm="100000">
                                          <p:val>
                                            <p:strVal val="#ppt_y-.03"/>
                                          </p:val>
                                        </p:tav>
                                      </p:tavLst>
                                    </p:anim>
                                    <p:anim calcmode="lin" valueType="num">
                                      <p:cBhvr>
                                        <p:cTn id="40" dur="100" accel="100000" fill="hold">
                                          <p:stCondLst>
                                            <p:cond delay="900"/>
                                          </p:stCondLst>
                                        </p:cTn>
                                        <p:tgtEl>
                                          <p:spTgt spid="2"/>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704F4A6-3C75-4FFD-9925-74E6F918B054}"/>
              </a:ext>
            </a:extLst>
          </p:cNvPr>
          <p:cNvSpPr>
            <a:spLocks noGrp="1"/>
          </p:cNvSpPr>
          <p:nvPr>
            <p:ph type="title"/>
          </p:nvPr>
        </p:nvSpPr>
        <p:spPr>
          <a:xfrm>
            <a:off x="1484311" y="24046"/>
            <a:ext cx="10018713" cy="962526"/>
          </a:xfrm>
        </p:spPr>
        <p:txBody>
          <a:bodyPr>
            <a:normAutofit/>
          </a:bodyPr>
          <a:lstStyle/>
          <a:p>
            <a:r>
              <a:rPr lang="en-GB" sz="3600" b="1" dirty="0"/>
              <a:t>BENEFIT OF THE TEAM WORK</a:t>
            </a:r>
          </a:p>
        </p:txBody>
      </p:sp>
      <p:sp>
        <p:nvSpPr>
          <p:cNvPr id="3" name="Content Placeholder 2">
            <a:extLst>
              <a:ext uri="{FF2B5EF4-FFF2-40B4-BE49-F238E27FC236}">
                <a16:creationId xmlns:a16="http://schemas.microsoft.com/office/drawing/2014/main" xmlns="" id="{6510995C-B430-4971-8D4B-A25F652C1508}"/>
              </a:ext>
            </a:extLst>
          </p:cNvPr>
          <p:cNvSpPr>
            <a:spLocks noGrp="1"/>
          </p:cNvSpPr>
          <p:nvPr>
            <p:ph idx="1"/>
          </p:nvPr>
        </p:nvSpPr>
        <p:spPr>
          <a:xfrm>
            <a:off x="1616647" y="1070822"/>
            <a:ext cx="10018713" cy="5823292"/>
          </a:xfrm>
        </p:spPr>
        <p:txBody>
          <a:bodyPr>
            <a:noAutofit/>
          </a:bodyPr>
          <a:lstStyle/>
          <a:p>
            <a:pPr algn="just"/>
            <a:r>
              <a:rPr lang="en-GB" sz="1800" b="1" dirty="0"/>
              <a:t>Share the work load</a:t>
            </a:r>
            <a:endParaRPr lang="en-GB" sz="1800" dirty="0"/>
          </a:p>
          <a:p>
            <a:pPr marL="0" indent="0" algn="just">
              <a:buNone/>
            </a:pPr>
            <a:r>
              <a:rPr lang="en-GB" sz="1800" dirty="0"/>
              <a:t>It can bit challenging team working together for common goals but sharing work load with teammates will make thing little easier. </a:t>
            </a:r>
          </a:p>
          <a:p>
            <a:pPr marL="0" indent="0" algn="just">
              <a:buNone/>
            </a:pPr>
            <a:endParaRPr lang="en-GB" sz="800" dirty="0"/>
          </a:p>
          <a:p>
            <a:pPr algn="just"/>
            <a:r>
              <a:rPr lang="en-GB" sz="1800" b="1" dirty="0"/>
              <a:t> More creativity </a:t>
            </a:r>
            <a:endParaRPr lang="en-GB" sz="1800" dirty="0"/>
          </a:p>
          <a:p>
            <a:pPr marL="0" indent="0" algn="just">
              <a:buNone/>
            </a:pPr>
            <a:r>
              <a:rPr lang="en-GB" sz="1800" dirty="0"/>
              <a:t>When the team has new ideas they can sit together to brainstorm ideas to create more effective solutions  </a:t>
            </a:r>
          </a:p>
          <a:p>
            <a:pPr marL="0" indent="0" algn="just">
              <a:buNone/>
            </a:pPr>
            <a:endParaRPr lang="en-GB" sz="800" dirty="0"/>
          </a:p>
          <a:p>
            <a:pPr algn="just"/>
            <a:r>
              <a:rPr lang="en-GB" sz="1800" b="1" dirty="0"/>
              <a:t>Building trust .</a:t>
            </a:r>
            <a:endParaRPr lang="en-GB" sz="1800" dirty="0"/>
          </a:p>
          <a:p>
            <a:pPr marL="0" indent="0" algn="just">
              <a:buNone/>
            </a:pPr>
            <a:r>
              <a:rPr lang="en-GB" sz="1800" dirty="0"/>
              <a:t>In Oder to trust one another , individuals in the group must understand and get to know each other’s.</a:t>
            </a:r>
          </a:p>
          <a:p>
            <a:pPr marL="0" indent="0" algn="just">
              <a:buNone/>
            </a:pPr>
            <a:endParaRPr lang="en-GB" sz="800" dirty="0"/>
          </a:p>
          <a:p>
            <a:pPr algn="just"/>
            <a:r>
              <a:rPr lang="en-GB" sz="1800" b="1" dirty="0"/>
              <a:t>Team members feel less stress</a:t>
            </a:r>
            <a:endParaRPr lang="en-GB" sz="1800" dirty="0"/>
          </a:p>
          <a:p>
            <a:pPr marL="0" indent="0" algn="just">
              <a:buNone/>
            </a:pPr>
            <a:r>
              <a:rPr lang="en-GB" sz="1800" dirty="0"/>
              <a:t>You encourage and espier each other and you will have fun together you feel less stress. </a:t>
            </a:r>
          </a:p>
          <a:p>
            <a:pPr marL="0" indent="0" algn="just">
              <a:buNone/>
            </a:pPr>
            <a:endParaRPr lang="en-GB" sz="800" dirty="0"/>
          </a:p>
          <a:p>
            <a:pPr algn="just"/>
            <a:r>
              <a:rPr lang="en-GB" sz="1800" b="1" dirty="0"/>
              <a:t>Knowing about your self</a:t>
            </a:r>
          </a:p>
          <a:p>
            <a:pPr marL="0" indent="0" algn="just">
              <a:buNone/>
            </a:pPr>
            <a:r>
              <a:rPr lang="en-GB" sz="1800" dirty="0"/>
              <a:t>          Collaborating with others will helps identify your own strengths</a:t>
            </a:r>
          </a:p>
          <a:p>
            <a:pPr marL="0" indent="0">
              <a:buNone/>
            </a:pPr>
            <a:endParaRPr lang="en-GB" sz="1800" dirty="0"/>
          </a:p>
        </p:txBody>
      </p:sp>
    </p:spTree>
    <p:extLst>
      <p:ext uri="{BB962C8B-B14F-4D97-AF65-F5344CB8AC3E}">
        <p14:creationId xmlns:p14="http://schemas.microsoft.com/office/powerpoint/2010/main" xmlns="" val="1731573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 calcmode="lin" valueType="num">
                                      <p:cBhvr additive="base">
                                        <p:cTn id="4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 calcmode="lin" valueType="num">
                                      <p:cBhvr additive="base">
                                        <p:cTn id="4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3">
                                            <p:txEl>
                                              <p:pRg st="10" end="10"/>
                                            </p:txEl>
                                          </p:spTgt>
                                        </p:tgtEl>
                                        <p:attrNameLst>
                                          <p:attrName>style.visibility</p:attrName>
                                        </p:attrNameLst>
                                      </p:cBhvr>
                                      <p:to>
                                        <p:strVal val="visible"/>
                                      </p:to>
                                    </p:set>
                                    <p:anim calcmode="lin" valueType="num">
                                      <p:cBhvr additive="base">
                                        <p:cTn id="53"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3">
                                            <p:txEl>
                                              <p:pRg st="12" end="12"/>
                                            </p:txEl>
                                          </p:spTgt>
                                        </p:tgtEl>
                                        <p:attrNameLst>
                                          <p:attrName>style.visibility</p:attrName>
                                        </p:attrNameLst>
                                      </p:cBhvr>
                                      <p:to>
                                        <p:strVal val="visible"/>
                                      </p:to>
                                    </p:set>
                                    <p:anim calcmode="lin" valueType="num">
                                      <p:cBhvr additive="base">
                                        <p:cTn id="59"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grpId="0" nodeType="clickEffect">
                                  <p:stCondLst>
                                    <p:cond delay="0"/>
                                  </p:stCondLst>
                                  <p:childTnLst>
                                    <p:set>
                                      <p:cBhvr>
                                        <p:cTn id="64" dur="1" fill="hold">
                                          <p:stCondLst>
                                            <p:cond delay="0"/>
                                          </p:stCondLst>
                                        </p:cTn>
                                        <p:tgtEl>
                                          <p:spTgt spid="3">
                                            <p:txEl>
                                              <p:pRg st="13" end="13"/>
                                            </p:txEl>
                                          </p:spTgt>
                                        </p:tgtEl>
                                        <p:attrNameLst>
                                          <p:attrName>style.visibility</p:attrName>
                                        </p:attrNameLst>
                                      </p:cBhvr>
                                      <p:to>
                                        <p:strVal val="visible"/>
                                      </p:to>
                                    </p:set>
                                    <p:anim calcmode="lin" valueType="num">
                                      <p:cBhvr additive="base">
                                        <p:cTn id="65"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C1AAC9BC-D7CF-43BA-9462-B1ABBE15B101}"/>
              </a:ext>
            </a:extLst>
          </p:cNvPr>
          <p:cNvSpPr>
            <a:spLocks noGrp="1"/>
          </p:cNvSpPr>
          <p:nvPr>
            <p:ph idx="1"/>
          </p:nvPr>
        </p:nvSpPr>
        <p:spPr>
          <a:xfrm>
            <a:off x="1592598" y="144372"/>
            <a:ext cx="10018713" cy="6857999"/>
          </a:xfrm>
        </p:spPr>
        <p:txBody>
          <a:bodyPr>
            <a:normAutofit/>
          </a:bodyPr>
          <a:lstStyle/>
          <a:p>
            <a:pPr algn="just"/>
            <a:r>
              <a:rPr lang="en-GB" sz="1800" b="1" dirty="0"/>
              <a:t>Team work helps improve your communication skills</a:t>
            </a:r>
            <a:endParaRPr lang="en-GB" sz="1800" dirty="0"/>
          </a:p>
          <a:p>
            <a:pPr marL="0" indent="0" algn="just">
              <a:buNone/>
            </a:pPr>
            <a:r>
              <a:rPr lang="en-GB" sz="1800" dirty="0"/>
              <a:t>Team member should learn how to communicate effectively to improve team work.  </a:t>
            </a:r>
          </a:p>
          <a:p>
            <a:pPr algn="just"/>
            <a:r>
              <a:rPr lang="en-GB" sz="1800" b="1" dirty="0"/>
              <a:t>Better and faster results</a:t>
            </a:r>
            <a:endParaRPr lang="en-GB" sz="1800" dirty="0"/>
          </a:p>
          <a:p>
            <a:pPr marL="0" indent="0" algn="just">
              <a:buNone/>
            </a:pPr>
            <a:r>
              <a:rPr lang="en-GB" sz="1800" dirty="0"/>
              <a:t>A team can bring more resources than an individual </a:t>
            </a:r>
          </a:p>
          <a:p>
            <a:pPr algn="just"/>
            <a:r>
              <a:rPr lang="en-GB" sz="1800" b="1" dirty="0"/>
              <a:t>Solving problems</a:t>
            </a:r>
            <a:endParaRPr lang="en-GB" sz="1800" dirty="0"/>
          </a:p>
          <a:p>
            <a:pPr marL="0" indent="0" algn="just">
              <a:buNone/>
            </a:pPr>
            <a:r>
              <a:rPr lang="en-GB" sz="1800" dirty="0"/>
              <a:t>A team can produces wild rage of possible solutions for each specific problems. </a:t>
            </a:r>
          </a:p>
          <a:p>
            <a:pPr algn="just"/>
            <a:r>
              <a:rPr lang="en-GB" sz="1800" b="1" dirty="0"/>
              <a:t>Development of professional and transferable  skills such as…</a:t>
            </a:r>
            <a:r>
              <a:rPr lang="en-GB" sz="1800" dirty="0"/>
              <a:t>.</a:t>
            </a:r>
          </a:p>
          <a:p>
            <a:pPr marL="0" indent="0" algn="just">
              <a:buNone/>
            </a:pPr>
            <a:r>
              <a:rPr lang="en-GB" sz="1800" dirty="0"/>
              <a:t>Conflict resolution, Organisation, delegation, effective communication, Co-operation, leadership.</a:t>
            </a:r>
          </a:p>
          <a:p>
            <a:pPr marL="0" indent="0" algn="just">
              <a:buNone/>
            </a:pPr>
            <a:endParaRPr lang="en-GB" sz="600" dirty="0"/>
          </a:p>
          <a:p>
            <a:pPr algn="just"/>
            <a:r>
              <a:rPr lang="en-GB" sz="1800" dirty="0"/>
              <a:t> </a:t>
            </a:r>
            <a:r>
              <a:rPr lang="en-GB" sz="1800" b="1" dirty="0"/>
              <a:t>All this leads to company product and service quality, customer service, productivity and profitability.</a:t>
            </a:r>
          </a:p>
          <a:p>
            <a:pPr algn="just">
              <a:buNone/>
            </a:pPr>
            <a:r>
              <a:rPr lang="en-GB" sz="1800" b="1" dirty="0"/>
              <a:t>                                        Characteristics of a high performing team.</a:t>
            </a:r>
          </a:p>
          <a:p>
            <a:pPr algn="just"/>
            <a:r>
              <a:rPr lang="en-GB" sz="1800" dirty="0"/>
              <a:t>Small enough in number</a:t>
            </a:r>
          </a:p>
          <a:p>
            <a:pPr algn="just"/>
            <a:r>
              <a:rPr lang="en-GB" sz="1800" dirty="0"/>
              <a:t>Have members with additional skills</a:t>
            </a:r>
          </a:p>
          <a:p>
            <a:pPr algn="just"/>
            <a:r>
              <a:rPr lang="en-GB" sz="1800" dirty="0"/>
              <a:t>A deeper  sense of purpose</a:t>
            </a:r>
          </a:p>
          <a:p>
            <a:pPr algn="just"/>
            <a:r>
              <a:rPr lang="en-GB" sz="1800" dirty="0"/>
              <a:t>Better  work approach </a:t>
            </a:r>
          </a:p>
          <a:p>
            <a:pPr algn="just"/>
            <a:endParaRPr lang="en-GB" sz="1800" dirty="0"/>
          </a:p>
          <a:p>
            <a:endParaRPr lang="en-GB" sz="1800" dirty="0"/>
          </a:p>
        </p:txBody>
      </p:sp>
    </p:spTree>
    <p:extLst>
      <p:ext uri="{BB962C8B-B14F-4D97-AF65-F5344CB8AC3E}">
        <p14:creationId xmlns:p14="http://schemas.microsoft.com/office/powerpoint/2010/main" xmlns="" val="2389891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9" end="9"/>
                                            </p:txEl>
                                          </p:spTgt>
                                        </p:tgtEl>
                                        <p:attrNameLst>
                                          <p:attrName>style.visibility</p:attrName>
                                        </p:attrNameLst>
                                      </p:cBhvr>
                                      <p:to>
                                        <p:strVal val="visible"/>
                                      </p:to>
                                    </p:set>
                                    <p:anim calcmode="lin" valueType="num">
                                      <p:cBhvr additive="base">
                                        <p:cTn id="5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10" end="10"/>
                                            </p:txEl>
                                          </p:spTgt>
                                        </p:tgtEl>
                                        <p:attrNameLst>
                                          <p:attrName>style.visibility</p:attrName>
                                        </p:attrNameLst>
                                      </p:cBhvr>
                                      <p:to>
                                        <p:strVal val="visible"/>
                                      </p:to>
                                    </p:set>
                                    <p:anim calcmode="lin" valueType="num">
                                      <p:cBhvr additive="base">
                                        <p:cTn id="61"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11" end="11"/>
                                            </p:txEl>
                                          </p:spTgt>
                                        </p:tgtEl>
                                        <p:attrNameLst>
                                          <p:attrName>style.visibility</p:attrName>
                                        </p:attrNameLst>
                                      </p:cBhvr>
                                      <p:to>
                                        <p:strVal val="visible"/>
                                      </p:to>
                                    </p:set>
                                    <p:anim calcmode="lin" valueType="num">
                                      <p:cBhvr additive="base">
                                        <p:cTn id="67"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3">
                                            <p:txEl>
                                              <p:pRg st="12" end="12"/>
                                            </p:txEl>
                                          </p:spTgt>
                                        </p:tgtEl>
                                        <p:attrNameLst>
                                          <p:attrName>style.visibility</p:attrName>
                                        </p:attrNameLst>
                                      </p:cBhvr>
                                      <p:to>
                                        <p:strVal val="visible"/>
                                      </p:to>
                                    </p:set>
                                    <p:anim calcmode="lin" valueType="num">
                                      <p:cBhvr additive="base">
                                        <p:cTn id="73"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3">
                                            <p:txEl>
                                              <p:pRg st="13" end="13"/>
                                            </p:txEl>
                                          </p:spTgt>
                                        </p:tgtEl>
                                        <p:attrNameLst>
                                          <p:attrName>style.visibility</p:attrName>
                                        </p:attrNameLst>
                                      </p:cBhvr>
                                      <p:to>
                                        <p:strVal val="visible"/>
                                      </p:to>
                                    </p:set>
                                    <p:anim calcmode="lin" valueType="num">
                                      <p:cBhvr additive="base">
                                        <p:cTn id="79"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3">
                                            <p:txEl>
                                              <p:pRg st="14" end="14"/>
                                            </p:txEl>
                                          </p:spTgt>
                                        </p:tgtEl>
                                        <p:attrNameLst>
                                          <p:attrName>style.visibility</p:attrName>
                                        </p:attrNameLst>
                                      </p:cBhvr>
                                      <p:to>
                                        <p:strVal val="visible"/>
                                      </p:to>
                                    </p:set>
                                    <p:anim calcmode="lin" valueType="num">
                                      <p:cBhvr additive="base">
                                        <p:cTn id="85"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3">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FC4DEB0-25F1-41C9-8B9A-9DFF0D492287}"/>
              </a:ext>
            </a:extLst>
          </p:cNvPr>
          <p:cNvSpPr>
            <a:spLocks noGrp="1"/>
          </p:cNvSpPr>
          <p:nvPr>
            <p:ph type="title"/>
          </p:nvPr>
        </p:nvSpPr>
        <p:spPr>
          <a:xfrm>
            <a:off x="1484311" y="609757"/>
            <a:ext cx="10018713" cy="810884"/>
          </a:xfrm>
        </p:spPr>
        <p:txBody>
          <a:bodyPr>
            <a:normAutofit/>
          </a:bodyPr>
          <a:lstStyle/>
          <a:p>
            <a:r>
              <a:rPr lang="en-GB" sz="3600" b="1" dirty="0"/>
              <a:t>TEAM DEVELOPMENT</a:t>
            </a:r>
          </a:p>
        </p:txBody>
      </p:sp>
      <p:sp>
        <p:nvSpPr>
          <p:cNvPr id="3" name="Content Placeholder 2">
            <a:extLst>
              <a:ext uri="{FF2B5EF4-FFF2-40B4-BE49-F238E27FC236}">
                <a16:creationId xmlns:a16="http://schemas.microsoft.com/office/drawing/2014/main" xmlns="" id="{9C7B376D-2758-469D-B030-869F312C04F9}"/>
              </a:ext>
            </a:extLst>
          </p:cNvPr>
          <p:cNvSpPr>
            <a:spLocks noGrp="1"/>
          </p:cNvSpPr>
          <p:nvPr>
            <p:ph idx="1"/>
          </p:nvPr>
        </p:nvSpPr>
        <p:spPr>
          <a:xfrm>
            <a:off x="1628695" y="1712893"/>
            <a:ext cx="9705057" cy="4432324"/>
          </a:xfrm>
        </p:spPr>
        <p:txBody>
          <a:bodyPr>
            <a:noAutofit/>
          </a:bodyPr>
          <a:lstStyle/>
          <a:p>
            <a:pPr marL="0" indent="0" algn="just">
              <a:lnSpc>
                <a:spcPct val="150000"/>
              </a:lnSpc>
              <a:buNone/>
            </a:pPr>
            <a:r>
              <a:rPr lang="en-GB" sz="1800" dirty="0"/>
              <a:t>The first thing to look into is the definition of Team Development and it’s stages. Team Development was popularly structured around </a:t>
            </a:r>
            <a:r>
              <a:rPr lang="en-GB" sz="1800" b="1" dirty="0"/>
              <a:t>Bruce Tuckman’s (1965)</a:t>
            </a:r>
            <a:r>
              <a:rPr lang="en-GB" sz="1800" dirty="0"/>
              <a:t> findings. He is a psychology professor known for developing the five stages of Team Development.</a:t>
            </a:r>
          </a:p>
          <a:p>
            <a:pPr marL="0" indent="0" algn="just">
              <a:lnSpc>
                <a:spcPct val="150000"/>
              </a:lnSpc>
              <a:buNone/>
            </a:pPr>
            <a:endParaRPr lang="en-GB" sz="1800" dirty="0"/>
          </a:p>
          <a:p>
            <a:pPr marL="0" indent="0" algn="just">
              <a:lnSpc>
                <a:spcPct val="150000"/>
              </a:lnSpc>
              <a:buNone/>
            </a:pPr>
            <a:endParaRPr lang="en-GB" sz="1800" dirty="0"/>
          </a:p>
          <a:p>
            <a:pPr marL="0" indent="0" algn="just">
              <a:lnSpc>
                <a:spcPct val="150000"/>
              </a:lnSpc>
              <a:buNone/>
            </a:pPr>
            <a:r>
              <a:rPr lang="en-GB" sz="1800" dirty="0"/>
              <a:t>Teams are an essential tool in an established company. It helps to organise and divide work amongst members of staff. Team Development provides an efficient environment which encourages and motivates  members of the team to work together in building trust while achieving a common goal effectively. The five stages of Team Development are; Forming, Storming, Norming, Performing and Adjourning.</a:t>
            </a:r>
          </a:p>
        </p:txBody>
      </p:sp>
      <p:grpSp>
        <p:nvGrpSpPr>
          <p:cNvPr id="6" name="Group 5">
            <a:extLst>
              <a:ext uri="{FF2B5EF4-FFF2-40B4-BE49-F238E27FC236}">
                <a16:creationId xmlns:a16="http://schemas.microsoft.com/office/drawing/2014/main" xmlns="" id="{895E36E2-AFCB-434E-86B6-080435664BF0}"/>
              </a:ext>
            </a:extLst>
          </p:cNvPr>
          <p:cNvGrpSpPr/>
          <p:nvPr/>
        </p:nvGrpSpPr>
        <p:grpSpPr>
          <a:xfrm>
            <a:off x="8680360" y="2387823"/>
            <a:ext cx="1432184" cy="1838844"/>
            <a:chOff x="8680360" y="2387823"/>
            <a:chExt cx="1432184" cy="1838844"/>
          </a:xfrm>
        </p:grpSpPr>
        <p:pic>
          <p:nvPicPr>
            <p:cNvPr id="4" name="Picture 3">
              <a:extLst>
                <a:ext uri="{FF2B5EF4-FFF2-40B4-BE49-F238E27FC236}">
                  <a16:creationId xmlns:a16="http://schemas.microsoft.com/office/drawing/2014/main" xmlns="" id="{44264BE7-9995-4CC5-9B52-DCB32ED06758}"/>
                </a:ext>
              </a:extLst>
            </p:cNvPr>
            <p:cNvPicPr>
              <a:picLocks noChangeAspect="1"/>
            </p:cNvPicPr>
            <p:nvPr/>
          </p:nvPicPr>
          <p:blipFill>
            <a:blip r:embed="rId2"/>
            <a:stretch>
              <a:fillRect/>
            </a:stretch>
          </p:blipFill>
          <p:spPr>
            <a:xfrm>
              <a:off x="8680360" y="2518011"/>
              <a:ext cx="1432184" cy="1578468"/>
            </a:xfrm>
            <a:prstGeom prst="rect">
              <a:avLst/>
            </a:prstGeom>
          </p:spPr>
        </p:pic>
        <p:sp>
          <p:nvSpPr>
            <p:cNvPr id="5" name="Title 1">
              <a:extLst>
                <a:ext uri="{FF2B5EF4-FFF2-40B4-BE49-F238E27FC236}">
                  <a16:creationId xmlns:a16="http://schemas.microsoft.com/office/drawing/2014/main" xmlns="" id="{640AA94D-624A-4E4F-8E20-417D1D55A0D2}"/>
                </a:ext>
              </a:extLst>
            </p:cNvPr>
            <p:cNvSpPr txBox="1">
              <a:spLocks/>
            </p:cNvSpPr>
            <p:nvPr/>
          </p:nvSpPr>
          <p:spPr>
            <a:xfrm rot="16200000">
              <a:off x="8985648" y="3099770"/>
              <a:ext cx="1838844" cy="414949"/>
            </a:xfrm>
            <a:prstGeom prst="rect">
              <a:avLst/>
            </a:prstGeom>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1800" b="1" dirty="0">
                  <a:solidFill>
                    <a:srgbClr val="FF0000"/>
                  </a:solidFill>
                </a:rPr>
                <a:t>Bruce Tuckman</a:t>
              </a:r>
            </a:p>
          </p:txBody>
        </p:sp>
      </p:grpSp>
    </p:spTree>
    <p:extLst>
      <p:ext uri="{BB962C8B-B14F-4D97-AF65-F5344CB8AC3E}">
        <p14:creationId xmlns:p14="http://schemas.microsoft.com/office/powerpoint/2010/main" xmlns="" val="4237797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FC4DEB0-25F1-41C9-8B9A-9DFF0D492287}"/>
              </a:ext>
            </a:extLst>
          </p:cNvPr>
          <p:cNvSpPr>
            <a:spLocks noGrp="1"/>
          </p:cNvSpPr>
          <p:nvPr>
            <p:ph type="title"/>
          </p:nvPr>
        </p:nvSpPr>
        <p:spPr>
          <a:xfrm>
            <a:off x="1484311" y="545054"/>
            <a:ext cx="10018713" cy="810884"/>
          </a:xfrm>
        </p:spPr>
        <p:txBody>
          <a:bodyPr>
            <a:normAutofit/>
          </a:bodyPr>
          <a:lstStyle/>
          <a:p>
            <a:r>
              <a:rPr lang="en-GB" sz="3600" b="1" dirty="0"/>
              <a:t>STAGES OF TEAM DEVELOPMENT</a:t>
            </a:r>
          </a:p>
        </p:txBody>
      </p:sp>
      <p:sp>
        <p:nvSpPr>
          <p:cNvPr id="3" name="Content Placeholder 2">
            <a:extLst>
              <a:ext uri="{FF2B5EF4-FFF2-40B4-BE49-F238E27FC236}">
                <a16:creationId xmlns:a16="http://schemas.microsoft.com/office/drawing/2014/main" xmlns="" id="{9C7B376D-2758-469D-B030-869F312C04F9}"/>
              </a:ext>
            </a:extLst>
          </p:cNvPr>
          <p:cNvSpPr>
            <a:spLocks noGrp="1"/>
          </p:cNvSpPr>
          <p:nvPr>
            <p:ph idx="1"/>
          </p:nvPr>
        </p:nvSpPr>
        <p:spPr>
          <a:xfrm>
            <a:off x="1484311" y="1612233"/>
            <a:ext cx="10018713" cy="5161546"/>
          </a:xfrm>
        </p:spPr>
        <p:txBody>
          <a:bodyPr>
            <a:noAutofit/>
          </a:bodyPr>
          <a:lstStyle/>
          <a:p>
            <a:pPr marL="457200" lvl="0" indent="-457200">
              <a:buClr>
                <a:srgbClr val="BC1C1C">
                  <a:lumMod val="75000"/>
                </a:srgbClr>
              </a:buClr>
              <a:buFont typeface="Arial"/>
              <a:buAutoNum type="arabicParenR"/>
            </a:pPr>
            <a:r>
              <a:rPr lang="en-GB" sz="1800" b="1" i="1" dirty="0">
                <a:solidFill>
                  <a:prstClr val="black"/>
                </a:solidFill>
              </a:rPr>
              <a:t>Forming</a:t>
            </a:r>
          </a:p>
          <a:p>
            <a:pPr marL="0" lvl="0" indent="0">
              <a:buClr>
                <a:srgbClr val="BC1C1C">
                  <a:lumMod val="75000"/>
                </a:srgbClr>
              </a:buClr>
              <a:buNone/>
            </a:pPr>
            <a:r>
              <a:rPr lang="en-GB" sz="1800" dirty="0">
                <a:solidFill>
                  <a:prstClr val="black"/>
                </a:solidFill>
              </a:rPr>
              <a:t>	This contains forming of the team whilst looking for similar styles and establishing new rules that the team work will be a 	foundation of.</a:t>
            </a:r>
          </a:p>
          <a:p>
            <a:pPr marL="457200" lvl="0" indent="-457200">
              <a:buClr>
                <a:srgbClr val="BC1C1C">
                  <a:lumMod val="75000"/>
                </a:srgbClr>
              </a:buClr>
              <a:buFont typeface="Arial"/>
              <a:buAutoNum type="arabicParenR" startAt="2"/>
            </a:pPr>
            <a:r>
              <a:rPr lang="en-GB" sz="1800" b="1" i="1" dirty="0">
                <a:solidFill>
                  <a:prstClr val="black"/>
                </a:solidFill>
              </a:rPr>
              <a:t>Storming</a:t>
            </a:r>
          </a:p>
          <a:p>
            <a:pPr marL="0" lvl="0" indent="0">
              <a:buClr>
                <a:srgbClr val="BC1C1C">
                  <a:lumMod val="75000"/>
                </a:srgbClr>
              </a:buClr>
              <a:buNone/>
            </a:pPr>
            <a:r>
              <a:rPr lang="en-GB" sz="1800" dirty="0">
                <a:solidFill>
                  <a:prstClr val="black"/>
                </a:solidFill>
              </a:rPr>
              <a:t>	This contains overcoming common issues of power struggle and control as well as new ideas.</a:t>
            </a:r>
          </a:p>
          <a:p>
            <a:pPr marL="514350" lvl="0" indent="-514350">
              <a:buClr>
                <a:srgbClr val="BC1C1C">
                  <a:lumMod val="75000"/>
                </a:srgbClr>
              </a:buClr>
              <a:buFont typeface="Arial"/>
              <a:buAutoNum type="arabicParenR" startAt="3"/>
            </a:pPr>
            <a:r>
              <a:rPr lang="en-GB" sz="1800" b="1" i="1" dirty="0">
                <a:solidFill>
                  <a:prstClr val="black"/>
                </a:solidFill>
              </a:rPr>
              <a:t>Norming</a:t>
            </a:r>
          </a:p>
          <a:p>
            <a:pPr marL="0" lvl="0" indent="0">
              <a:buClr>
                <a:srgbClr val="BC1C1C">
                  <a:lumMod val="75000"/>
                </a:srgbClr>
              </a:buClr>
              <a:buNone/>
            </a:pPr>
            <a:r>
              <a:rPr lang="en-GB" sz="1800" dirty="0">
                <a:solidFill>
                  <a:prstClr val="black"/>
                </a:solidFill>
              </a:rPr>
              <a:t>	Dealing with team conflicts, looking for team standards and similarity issues resurfacing.</a:t>
            </a:r>
          </a:p>
          <a:p>
            <a:pPr marL="514350" lvl="0" indent="-514350">
              <a:buClr>
                <a:srgbClr val="BC1C1C">
                  <a:lumMod val="75000"/>
                </a:srgbClr>
              </a:buClr>
              <a:buFont typeface="Arial"/>
              <a:buAutoNum type="arabicParenR" startAt="4"/>
            </a:pPr>
            <a:r>
              <a:rPr lang="en-GB" sz="1800" b="1" i="1" dirty="0">
                <a:solidFill>
                  <a:prstClr val="black"/>
                </a:solidFill>
              </a:rPr>
              <a:t>Performing</a:t>
            </a:r>
          </a:p>
          <a:p>
            <a:pPr marL="0" lvl="0" indent="0">
              <a:buClr>
                <a:srgbClr val="BC1C1C">
                  <a:lumMod val="75000"/>
                </a:srgbClr>
              </a:buClr>
              <a:buNone/>
            </a:pPr>
            <a:r>
              <a:rPr lang="en-GB" sz="1800" dirty="0">
                <a:solidFill>
                  <a:prstClr val="black"/>
                </a:solidFill>
              </a:rPr>
              <a:t>	Functioning as an efficient team.</a:t>
            </a:r>
          </a:p>
          <a:p>
            <a:pPr marL="514350" lvl="0" indent="-514350">
              <a:buClr>
                <a:srgbClr val="BC1C1C">
                  <a:lumMod val="75000"/>
                </a:srgbClr>
              </a:buClr>
              <a:buFont typeface="Arial"/>
              <a:buAutoNum type="arabicParenR" startAt="5"/>
            </a:pPr>
            <a:r>
              <a:rPr lang="en-GB" sz="1800" b="1" i="1" dirty="0">
                <a:solidFill>
                  <a:prstClr val="black"/>
                </a:solidFill>
              </a:rPr>
              <a:t>Adjourning</a:t>
            </a:r>
          </a:p>
          <a:p>
            <a:pPr marL="0" lvl="0" indent="0">
              <a:buClr>
                <a:srgbClr val="BC1C1C">
                  <a:lumMod val="75000"/>
                </a:srgbClr>
              </a:buClr>
              <a:buNone/>
            </a:pPr>
            <a:r>
              <a:rPr lang="en-GB" sz="1800" dirty="0">
                <a:solidFill>
                  <a:prstClr val="black"/>
                </a:solidFill>
              </a:rPr>
              <a:t>	Looking for closure or new task</a:t>
            </a:r>
            <a:endParaRPr lang="en-GB" sz="1800" dirty="0"/>
          </a:p>
          <a:p>
            <a:pPr marL="0" indent="0">
              <a:buNone/>
            </a:pPr>
            <a:endParaRPr lang="en-GB" sz="2000" dirty="0"/>
          </a:p>
        </p:txBody>
      </p:sp>
      <p:pic>
        <p:nvPicPr>
          <p:cNvPr id="5" name="Picture 4">
            <a:extLst>
              <a:ext uri="{FF2B5EF4-FFF2-40B4-BE49-F238E27FC236}">
                <a16:creationId xmlns:a16="http://schemas.microsoft.com/office/drawing/2014/main" xmlns="" id="{46C7AA6C-3D7F-425B-BB3B-43835822C29F}"/>
              </a:ext>
            </a:extLst>
          </p:cNvPr>
          <p:cNvPicPr>
            <a:picLocks noChangeAspect="1"/>
          </p:cNvPicPr>
          <p:nvPr/>
        </p:nvPicPr>
        <p:blipFill>
          <a:blip r:embed="rId2"/>
          <a:stretch>
            <a:fillRect/>
          </a:stretch>
        </p:blipFill>
        <p:spPr>
          <a:xfrm>
            <a:off x="7721852" y="4716994"/>
            <a:ext cx="3395327" cy="1800040"/>
          </a:xfrm>
          <a:prstGeom prst="rect">
            <a:avLst/>
          </a:prstGeom>
        </p:spPr>
      </p:pic>
    </p:spTree>
    <p:extLst>
      <p:ext uri="{BB962C8B-B14F-4D97-AF65-F5344CB8AC3E}">
        <p14:creationId xmlns:p14="http://schemas.microsoft.com/office/powerpoint/2010/main" xmlns="" val="2318766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8" end="8"/>
                                            </p:txEl>
                                          </p:spTgt>
                                        </p:tgtEl>
                                        <p:attrNameLst>
                                          <p:attrName>style.visibility</p:attrName>
                                        </p:attrNameLst>
                                      </p:cBhvr>
                                      <p:to>
                                        <p:strVal val="visible"/>
                                      </p:to>
                                    </p:set>
                                    <p:anim calcmode="lin" valueType="num">
                                      <p:cBhvr additive="base">
                                        <p:cTn id="6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9" end="9"/>
                                            </p:txEl>
                                          </p:spTgt>
                                        </p:tgtEl>
                                        <p:attrNameLst>
                                          <p:attrName>style.visibility</p:attrName>
                                        </p:attrNameLst>
                                      </p:cBhvr>
                                      <p:to>
                                        <p:strVal val="visible"/>
                                      </p:to>
                                    </p:set>
                                    <p:anim calcmode="lin" valueType="num">
                                      <p:cBhvr additive="base">
                                        <p:cTn id="6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9" end="9"/>
                                            </p:txEl>
                                          </p:spTgt>
                                        </p:tgtEl>
                                        <p:attrNameLst>
                                          <p:attrName>ppt_y</p:attrName>
                                        </p:attrNameLst>
                                      </p:cBhvr>
                                      <p:tavLst>
                                        <p:tav tm="0">
                                          <p:val>
                                            <p:strVal val="1+#ppt_h/2"/>
                                          </p:val>
                                        </p:tav>
                                        <p:tav tm="100000">
                                          <p:val>
                                            <p:strVal val="#ppt_y"/>
                                          </p:val>
                                        </p:tav>
                                      </p:tavLst>
                                    </p:anim>
                                  </p:childTnLst>
                                </p:cTn>
                              </p:par>
                              <p:par>
                                <p:cTn id="69" presetID="2" presetClass="entr" presetSubtype="4" fill="hold" nodeType="withEffect">
                                  <p:stCondLst>
                                    <p:cond delay="0"/>
                                  </p:stCondLst>
                                  <p:childTnLst>
                                    <p:set>
                                      <p:cBhvr>
                                        <p:cTn id="70" dur="1" fill="hold">
                                          <p:stCondLst>
                                            <p:cond delay="0"/>
                                          </p:stCondLst>
                                        </p:cTn>
                                        <p:tgtEl>
                                          <p:spTgt spid="5"/>
                                        </p:tgtEl>
                                        <p:attrNameLst>
                                          <p:attrName>style.visibility</p:attrName>
                                        </p:attrNameLst>
                                      </p:cBhvr>
                                      <p:to>
                                        <p:strVal val="visible"/>
                                      </p:to>
                                    </p:set>
                                    <p:anim calcmode="lin" valueType="num">
                                      <p:cBhvr additive="base">
                                        <p:cTn id="71" dur="500" fill="hold"/>
                                        <p:tgtEl>
                                          <p:spTgt spid="5"/>
                                        </p:tgtEl>
                                        <p:attrNameLst>
                                          <p:attrName>ppt_x</p:attrName>
                                        </p:attrNameLst>
                                      </p:cBhvr>
                                      <p:tavLst>
                                        <p:tav tm="0">
                                          <p:val>
                                            <p:strVal val="#ppt_x"/>
                                          </p:val>
                                        </p:tav>
                                        <p:tav tm="100000">
                                          <p:val>
                                            <p:strVal val="#ppt_x"/>
                                          </p:val>
                                        </p:tav>
                                      </p:tavLst>
                                    </p:anim>
                                    <p:anim calcmode="lin" valueType="num">
                                      <p:cBhvr additive="base">
                                        <p:cTn id="7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87E9136-E012-4C33-A076-7B7E4F6B5847}"/>
              </a:ext>
            </a:extLst>
          </p:cNvPr>
          <p:cNvSpPr>
            <a:spLocks noGrp="1"/>
          </p:cNvSpPr>
          <p:nvPr>
            <p:ph type="title"/>
          </p:nvPr>
        </p:nvSpPr>
        <p:spPr>
          <a:xfrm>
            <a:off x="1484311" y="685801"/>
            <a:ext cx="10018713" cy="1022230"/>
          </a:xfrm>
        </p:spPr>
        <p:txBody>
          <a:bodyPr>
            <a:normAutofit/>
          </a:bodyPr>
          <a:lstStyle/>
          <a:p>
            <a:r>
              <a:rPr lang="en-GB" sz="3600" b="1" dirty="0"/>
              <a:t>STAGES OF TEAM DEVELOPMENT</a:t>
            </a:r>
            <a:endParaRPr lang="en-GB" sz="3600" dirty="0"/>
          </a:p>
        </p:txBody>
      </p:sp>
      <p:graphicFrame>
        <p:nvGraphicFramePr>
          <p:cNvPr id="4" name="Table 4">
            <a:extLst>
              <a:ext uri="{FF2B5EF4-FFF2-40B4-BE49-F238E27FC236}">
                <a16:creationId xmlns:a16="http://schemas.microsoft.com/office/drawing/2014/main" xmlns="" id="{F50FBCD4-B31C-45C9-A971-F3F8FE060A4A}"/>
              </a:ext>
            </a:extLst>
          </p:cNvPr>
          <p:cNvGraphicFramePr>
            <a:graphicFrameLocks noGrp="1"/>
          </p:cNvGraphicFramePr>
          <p:nvPr>
            <p:ph idx="1"/>
            <p:extLst>
              <p:ext uri="{D42A27DB-BD31-4B8C-83A1-F6EECF244321}">
                <p14:modId xmlns:p14="http://schemas.microsoft.com/office/powerpoint/2010/main" xmlns="" val="3476422921"/>
              </p:ext>
            </p:extLst>
          </p:nvPr>
        </p:nvGraphicFramePr>
        <p:xfrm>
          <a:off x="1484311" y="2045898"/>
          <a:ext cx="10018712" cy="3801109"/>
        </p:xfrm>
        <a:graphic>
          <a:graphicData uri="http://schemas.openxmlformats.org/drawingml/2006/table">
            <a:tbl>
              <a:tblPr firstRow="1" bandRow="1">
                <a:tableStyleId>{5C22544A-7EE6-4342-B048-85BDC9FD1C3A}</a:tableStyleId>
              </a:tblPr>
              <a:tblGrid>
                <a:gridCol w="5009356">
                  <a:extLst>
                    <a:ext uri="{9D8B030D-6E8A-4147-A177-3AD203B41FA5}">
                      <a16:colId xmlns:a16="http://schemas.microsoft.com/office/drawing/2014/main" xmlns="" val="3093038642"/>
                    </a:ext>
                  </a:extLst>
                </a:gridCol>
                <a:gridCol w="5009356">
                  <a:extLst>
                    <a:ext uri="{9D8B030D-6E8A-4147-A177-3AD203B41FA5}">
                      <a16:colId xmlns:a16="http://schemas.microsoft.com/office/drawing/2014/main" xmlns="" val="1884403470"/>
                    </a:ext>
                  </a:extLst>
                </a:gridCol>
              </a:tblGrid>
              <a:tr h="393590">
                <a:tc>
                  <a:txBody>
                    <a:bodyPr/>
                    <a:lstStyle/>
                    <a:p>
                      <a:pPr algn="ctr"/>
                      <a:r>
                        <a:rPr lang="en-GB" dirty="0"/>
                        <a:t>ADVANTAGES</a:t>
                      </a:r>
                    </a:p>
                  </a:txBody>
                  <a:tcPr anchor="ctr">
                    <a:lnR w="12700" cap="flat" cmpd="sng" algn="ctr">
                      <a:solidFill>
                        <a:schemeClr val="bg1"/>
                      </a:solidFill>
                      <a:prstDash val="solid"/>
                      <a:round/>
                      <a:headEnd type="none" w="med" len="med"/>
                      <a:tailEnd type="none" w="med" len="med"/>
                    </a:lnR>
                  </a:tcPr>
                </a:tc>
                <a:tc>
                  <a:txBody>
                    <a:bodyPr/>
                    <a:lstStyle/>
                    <a:p>
                      <a:pPr algn="ctr"/>
                      <a:r>
                        <a:rPr lang="en-GB" dirty="0"/>
                        <a:t>DISADVANTAGES</a:t>
                      </a:r>
                    </a:p>
                  </a:txBody>
                  <a:tcPr anchor="ctr">
                    <a:lnL w="12700" cap="flat" cmpd="sng" algn="ctr">
                      <a:solidFill>
                        <a:schemeClr val="bg1"/>
                      </a:solidFill>
                      <a:prstDash val="solid"/>
                      <a:round/>
                      <a:headEnd type="none" w="med" len="med"/>
                      <a:tailEnd type="none" w="med" len="med"/>
                    </a:lnL>
                  </a:tcPr>
                </a:tc>
                <a:extLst>
                  <a:ext uri="{0D108BD9-81ED-4DB2-BD59-A6C34878D82A}">
                    <a16:rowId xmlns:a16="http://schemas.microsoft.com/office/drawing/2014/main" xmlns="" val="4185186076"/>
                  </a:ext>
                </a:extLst>
              </a:tr>
              <a:tr h="393590">
                <a:tc>
                  <a:txBody>
                    <a:bodyPr/>
                    <a:lstStyle/>
                    <a:p>
                      <a:r>
                        <a:rPr lang="en-GB" dirty="0"/>
                        <a:t>Discoveries of new method of carrying out tasks.</a:t>
                      </a:r>
                    </a:p>
                  </a:txBody>
                  <a:tcPr>
                    <a:lnR w="12700" cap="flat" cmpd="sng" algn="ctr">
                      <a:solidFill>
                        <a:schemeClr val="bg1"/>
                      </a:solidFill>
                      <a:prstDash val="solid"/>
                      <a:round/>
                      <a:headEnd type="none" w="med" len="med"/>
                      <a:tailEnd type="none" w="med" len="med"/>
                    </a:lnR>
                  </a:tcPr>
                </a:tc>
                <a:tc>
                  <a:txBody>
                    <a:bodyPr/>
                    <a:lstStyle/>
                    <a:p>
                      <a:r>
                        <a:rPr lang="en-GB" dirty="0"/>
                        <a:t>Some team may refuse changes.</a:t>
                      </a:r>
                    </a:p>
                  </a:txBody>
                  <a:tcPr>
                    <a:lnL w="12700" cap="flat" cmpd="sng" algn="ctr">
                      <a:solidFill>
                        <a:schemeClr val="bg1"/>
                      </a:solidFill>
                      <a:prstDash val="solid"/>
                      <a:round/>
                      <a:headEnd type="none" w="med" len="med"/>
                      <a:tailEnd type="none" w="med" len="med"/>
                    </a:lnL>
                  </a:tcPr>
                </a:tc>
                <a:extLst>
                  <a:ext uri="{0D108BD9-81ED-4DB2-BD59-A6C34878D82A}">
                    <a16:rowId xmlns:a16="http://schemas.microsoft.com/office/drawing/2014/main" xmlns="" val="3987430779"/>
                  </a:ext>
                </a:extLst>
              </a:tr>
              <a:tr h="679347">
                <a:tc>
                  <a:txBody>
                    <a:bodyPr/>
                    <a:lstStyle/>
                    <a:p>
                      <a:r>
                        <a:rPr lang="en-GB" dirty="0"/>
                        <a:t>New opportunities of learning from other team members.</a:t>
                      </a:r>
                    </a:p>
                  </a:txBody>
                  <a:tcPr/>
                </a:tc>
                <a:tc>
                  <a:txBody>
                    <a:bodyPr/>
                    <a:lstStyle/>
                    <a:p>
                      <a:r>
                        <a:rPr lang="en-GB" dirty="0"/>
                        <a:t>Some team members may not have a compatible working etiquettes.</a:t>
                      </a:r>
                    </a:p>
                  </a:txBody>
                  <a:tcPr/>
                </a:tc>
                <a:extLst>
                  <a:ext uri="{0D108BD9-81ED-4DB2-BD59-A6C34878D82A}">
                    <a16:rowId xmlns:a16="http://schemas.microsoft.com/office/drawing/2014/main" xmlns="" val="2453313739"/>
                  </a:ext>
                </a:extLst>
              </a:tr>
              <a:tr h="970496">
                <a:tc>
                  <a:txBody>
                    <a:bodyPr/>
                    <a:lstStyle/>
                    <a:p>
                      <a:r>
                        <a:rPr lang="en-GB" dirty="0"/>
                        <a:t>Communication of information shared within team be easily adapted into the ongoing goals.</a:t>
                      </a:r>
                    </a:p>
                  </a:txBody>
                  <a:tcPr/>
                </a:tc>
                <a:tc>
                  <a:txBody>
                    <a:bodyPr/>
                    <a:lstStyle/>
                    <a:p>
                      <a:r>
                        <a:rPr lang="en-GB" dirty="0"/>
                        <a:t>Task carried out in teams using communication of information can sometimes be time-consuming because of lack of coordination.</a:t>
                      </a:r>
                    </a:p>
                  </a:txBody>
                  <a:tcPr/>
                </a:tc>
                <a:extLst>
                  <a:ext uri="{0D108BD9-81ED-4DB2-BD59-A6C34878D82A}">
                    <a16:rowId xmlns:a16="http://schemas.microsoft.com/office/drawing/2014/main" xmlns="" val="3960945755"/>
                  </a:ext>
                </a:extLst>
              </a:tr>
              <a:tr h="970496">
                <a:tc>
                  <a:txBody>
                    <a:bodyPr/>
                    <a:lstStyle/>
                    <a:p>
                      <a:r>
                        <a:rPr lang="en-GB" dirty="0"/>
                        <a:t>Cooperation and dedicated commitment within the team can improve attendance and performance.</a:t>
                      </a:r>
                    </a:p>
                  </a:txBody>
                  <a:tcPr/>
                </a:tc>
                <a:tc>
                  <a:txBody>
                    <a:bodyPr/>
                    <a:lstStyle/>
                    <a:p>
                      <a:r>
                        <a:rPr lang="en-GB" dirty="0"/>
                        <a:t>Lack of commitment for the roles of each team members can lead to uncompleted tasks.</a:t>
                      </a:r>
                    </a:p>
                  </a:txBody>
                  <a:tcPr/>
                </a:tc>
                <a:extLst>
                  <a:ext uri="{0D108BD9-81ED-4DB2-BD59-A6C34878D82A}">
                    <a16:rowId xmlns:a16="http://schemas.microsoft.com/office/drawing/2014/main" xmlns="" val="3137993856"/>
                  </a:ext>
                </a:extLst>
              </a:tr>
              <a:tr h="393590">
                <a:tc>
                  <a:txBody>
                    <a:bodyPr/>
                    <a:lstStyle/>
                    <a:p>
                      <a:endParaRPr lang="en-GB" dirty="0"/>
                    </a:p>
                  </a:txBody>
                  <a:tcPr/>
                </a:tc>
                <a:tc>
                  <a:txBody>
                    <a:bodyPr/>
                    <a:lstStyle/>
                    <a:p>
                      <a:endParaRPr lang="en-GB" dirty="0"/>
                    </a:p>
                  </a:txBody>
                  <a:tcPr/>
                </a:tc>
                <a:extLst>
                  <a:ext uri="{0D108BD9-81ED-4DB2-BD59-A6C34878D82A}">
                    <a16:rowId xmlns:a16="http://schemas.microsoft.com/office/drawing/2014/main" xmlns="" val="183318683"/>
                  </a:ext>
                </a:extLst>
              </a:tr>
            </a:tbl>
          </a:graphicData>
        </a:graphic>
      </p:graphicFrame>
    </p:spTree>
    <p:extLst>
      <p:ext uri="{BB962C8B-B14F-4D97-AF65-F5344CB8AC3E}">
        <p14:creationId xmlns:p14="http://schemas.microsoft.com/office/powerpoint/2010/main" xmlns="" val="177810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D4F82F5-F520-4096-B552-A456F9B4FA18}"/>
              </a:ext>
            </a:extLst>
          </p:cNvPr>
          <p:cNvSpPr>
            <a:spLocks noGrp="1"/>
          </p:cNvSpPr>
          <p:nvPr>
            <p:ph type="title"/>
          </p:nvPr>
        </p:nvSpPr>
        <p:spPr>
          <a:xfrm>
            <a:off x="1484311" y="318532"/>
            <a:ext cx="10018713" cy="851551"/>
          </a:xfrm>
        </p:spPr>
        <p:txBody>
          <a:bodyPr>
            <a:normAutofit/>
          </a:bodyPr>
          <a:lstStyle/>
          <a:p>
            <a:r>
              <a:rPr lang="en-GB" sz="3600" b="1" dirty="0"/>
              <a:t>TEAM ROLE</a:t>
            </a:r>
            <a:endParaRPr lang="en-GB" sz="3600" dirty="0"/>
          </a:p>
        </p:txBody>
      </p:sp>
      <p:sp>
        <p:nvSpPr>
          <p:cNvPr id="5" name="Rectangle 4">
            <a:extLst>
              <a:ext uri="{FF2B5EF4-FFF2-40B4-BE49-F238E27FC236}">
                <a16:creationId xmlns:a16="http://schemas.microsoft.com/office/drawing/2014/main" xmlns="" id="{77D5976F-E79C-44DF-B3D2-9BB496363244}"/>
              </a:ext>
            </a:extLst>
          </p:cNvPr>
          <p:cNvSpPr/>
          <p:nvPr/>
        </p:nvSpPr>
        <p:spPr>
          <a:xfrm>
            <a:off x="1699404" y="1736254"/>
            <a:ext cx="9803619" cy="2496196"/>
          </a:xfrm>
          <a:prstGeom prst="rect">
            <a:avLst/>
          </a:prstGeom>
        </p:spPr>
        <p:txBody>
          <a:bodyPr wrap="square">
            <a:spAutoFit/>
          </a:bodyPr>
          <a:lstStyle/>
          <a:p>
            <a:pPr algn="just">
              <a:lnSpc>
                <a:spcPct val="150000"/>
              </a:lnSpc>
            </a:pPr>
            <a:r>
              <a:rPr lang="en-GB" dirty="0"/>
              <a:t>Dr Meredith Belbin and his team discovered that there are nine clusters of behaviour - these were called 'Team Roles’</a:t>
            </a:r>
          </a:p>
          <a:p>
            <a:pPr algn="just">
              <a:lnSpc>
                <a:spcPct val="150000"/>
              </a:lnSpc>
            </a:pPr>
            <a:endParaRPr lang="en-GB" sz="800" dirty="0"/>
          </a:p>
          <a:p>
            <a:pPr algn="just">
              <a:lnSpc>
                <a:spcPct val="150000"/>
              </a:lnSpc>
            </a:pPr>
            <a:r>
              <a:rPr lang="en-GB" dirty="0"/>
              <a:t>Each team needs access to each of the nine Team Role behaviours to become a high performing team.</a:t>
            </a:r>
          </a:p>
          <a:p>
            <a:pPr algn="just">
              <a:lnSpc>
                <a:spcPct val="150000"/>
              </a:lnSpc>
            </a:pPr>
            <a:endParaRPr lang="en-GB" sz="800" dirty="0"/>
          </a:p>
          <a:p>
            <a:pPr algn="just">
              <a:lnSpc>
                <a:spcPct val="150000"/>
              </a:lnSpc>
            </a:pPr>
            <a:r>
              <a:rPr lang="en-GB" dirty="0"/>
              <a:t>By using Belbin, individuals have a greater self-understanding of their strengths, which leads to more effective communication between colleagues and managers.</a:t>
            </a:r>
          </a:p>
        </p:txBody>
      </p:sp>
    </p:spTree>
    <p:extLst>
      <p:ext uri="{BB962C8B-B14F-4D97-AF65-F5344CB8AC3E}">
        <p14:creationId xmlns:p14="http://schemas.microsoft.com/office/powerpoint/2010/main" xmlns="" val="2352159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par>
                                <p:cTn id="9" presetID="12" presetClass="entr" presetSubtype="4"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p:tgtEl>
                                          <p:spTgt spid="5"/>
                                        </p:tgtEl>
                                        <p:attrNameLst>
                                          <p:attrName>ppt_y</p:attrName>
                                        </p:attrNameLst>
                                      </p:cBhvr>
                                      <p:tavLst>
                                        <p:tav tm="0">
                                          <p:val>
                                            <p:strVal val="#ppt_y+#ppt_h*1.125000"/>
                                          </p:val>
                                        </p:tav>
                                        <p:tav tm="100000">
                                          <p:val>
                                            <p:strVal val="#ppt_y"/>
                                          </p:val>
                                        </p:tav>
                                      </p:tavLst>
                                    </p:anim>
                                    <p:animEffect transition="in" filter="wipe(up)">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6608833-061A-43DA-A912-769795458AFE}"/>
              </a:ext>
            </a:extLst>
          </p:cNvPr>
          <p:cNvSpPr>
            <a:spLocks noGrp="1"/>
          </p:cNvSpPr>
          <p:nvPr>
            <p:ph type="title"/>
          </p:nvPr>
        </p:nvSpPr>
        <p:spPr>
          <a:xfrm>
            <a:off x="1484311" y="150961"/>
            <a:ext cx="10018713" cy="754811"/>
          </a:xfrm>
        </p:spPr>
        <p:txBody>
          <a:bodyPr>
            <a:normAutofit/>
          </a:bodyPr>
          <a:lstStyle/>
          <a:p>
            <a:r>
              <a:rPr lang="en-GB" sz="3600" b="1" dirty="0"/>
              <a:t>TEAM ROLES</a:t>
            </a:r>
          </a:p>
        </p:txBody>
      </p:sp>
      <p:sp>
        <p:nvSpPr>
          <p:cNvPr id="3" name="Content Placeholder 2">
            <a:extLst>
              <a:ext uri="{FF2B5EF4-FFF2-40B4-BE49-F238E27FC236}">
                <a16:creationId xmlns:a16="http://schemas.microsoft.com/office/drawing/2014/main" xmlns="" id="{EE5A74C8-CCF6-4CAF-B277-7843E6FA409E}"/>
              </a:ext>
            </a:extLst>
          </p:cNvPr>
          <p:cNvSpPr>
            <a:spLocks noGrp="1"/>
          </p:cNvSpPr>
          <p:nvPr>
            <p:ph idx="1"/>
          </p:nvPr>
        </p:nvSpPr>
        <p:spPr>
          <a:xfrm>
            <a:off x="1856936" y="1012874"/>
            <a:ext cx="9847384" cy="5646718"/>
          </a:xfrm>
        </p:spPr>
        <p:txBody>
          <a:bodyPr>
            <a:noAutofit/>
          </a:bodyPr>
          <a:lstStyle/>
          <a:p>
            <a:pPr marL="0" indent="0" algn="just">
              <a:buNone/>
            </a:pPr>
            <a:r>
              <a:rPr lang="en-GB" sz="1600" b="1" dirty="0"/>
              <a:t>Resource Investigator - </a:t>
            </a:r>
            <a:r>
              <a:rPr lang="en-GB" sz="1600" dirty="0"/>
              <a:t>Uses their inquisitive nature to find ideas to bring back to the team. </a:t>
            </a:r>
          </a:p>
          <a:p>
            <a:pPr marL="0" indent="0" algn="just">
              <a:buNone/>
            </a:pPr>
            <a:endParaRPr lang="en-GB" sz="600" dirty="0"/>
          </a:p>
          <a:p>
            <a:pPr marL="0" indent="0" algn="just">
              <a:buNone/>
            </a:pPr>
            <a:r>
              <a:rPr lang="en-GB" sz="1600" b="1" dirty="0"/>
              <a:t>Team Worker - </a:t>
            </a:r>
            <a:r>
              <a:rPr lang="en-GB" sz="1600" dirty="0"/>
              <a:t>Helps the team to gel, using their versatility to identify the work required and complete it on behalf of the team.</a:t>
            </a:r>
          </a:p>
          <a:p>
            <a:pPr marL="0" indent="0" algn="just">
              <a:buNone/>
            </a:pPr>
            <a:endParaRPr lang="en-GB" sz="600" dirty="0"/>
          </a:p>
          <a:p>
            <a:pPr marL="0" indent="0" algn="just">
              <a:buNone/>
            </a:pPr>
            <a:r>
              <a:rPr lang="en-GB" sz="1600" b="1" dirty="0"/>
              <a:t>Co-ordinator - </a:t>
            </a:r>
            <a:r>
              <a:rPr lang="en-GB" sz="1600" dirty="0"/>
              <a:t>Needed to focus on the team's objectives, draw out team members and delegate work appropriately.</a:t>
            </a:r>
          </a:p>
          <a:p>
            <a:pPr marL="0" indent="0" algn="just">
              <a:buNone/>
            </a:pPr>
            <a:endParaRPr lang="en-GB" sz="600" dirty="0"/>
          </a:p>
          <a:p>
            <a:pPr marL="0" indent="0" algn="just">
              <a:buNone/>
            </a:pPr>
            <a:r>
              <a:rPr lang="en-GB" sz="1600" b="1" dirty="0"/>
              <a:t>Plant - </a:t>
            </a:r>
            <a:r>
              <a:rPr lang="en-GB" sz="1600" dirty="0"/>
              <a:t>Tends to be highly creative and good at solving problems in unconventional ways.</a:t>
            </a:r>
          </a:p>
          <a:p>
            <a:pPr marL="0" indent="0" algn="just">
              <a:buNone/>
            </a:pPr>
            <a:r>
              <a:rPr lang="en-GB" sz="1600" b="1" dirty="0">
                <a:latin typeface="Calibri" panose="020F0502020204030204" pitchFamily="34" charset="0"/>
                <a:ea typeface="Calibri" panose="020F0502020204030204" pitchFamily="34" charset="0"/>
                <a:cs typeface="Times New Roman" panose="02020603050405020304" pitchFamily="18" charset="0"/>
              </a:rPr>
              <a:t>Monitor evaluator - </a:t>
            </a:r>
            <a:r>
              <a:rPr lang="en-GB" sz="1600" dirty="0">
                <a:latin typeface="Calibri" panose="020F0502020204030204" pitchFamily="34" charset="0"/>
                <a:ea typeface="Calibri" panose="020F0502020204030204" pitchFamily="34" charset="0"/>
                <a:cs typeface="Times New Roman" panose="02020603050405020304" pitchFamily="18" charset="0"/>
              </a:rPr>
              <a:t>Provides a logical eye, making impartial judgements where required and weighs up the team's options in a dispassionate way.</a:t>
            </a:r>
          </a:p>
          <a:p>
            <a:pPr marL="0" indent="0" algn="just">
              <a:buNone/>
            </a:pPr>
            <a:endParaRPr lang="en-GB" sz="600" dirty="0">
              <a:latin typeface="Calibri" panose="020F0502020204030204" pitchFamily="34" charset="0"/>
              <a:ea typeface="Calibri" panose="020F0502020204030204" pitchFamily="34" charset="0"/>
              <a:cs typeface="Times New Roman" panose="02020603050405020304" pitchFamily="18" charset="0"/>
            </a:endParaRPr>
          </a:p>
          <a:p>
            <a:pPr>
              <a:spcAft>
                <a:spcPts val="800"/>
              </a:spcAft>
              <a:buNone/>
            </a:pPr>
            <a:r>
              <a:rPr lang="en-GB" sz="1600" b="1" dirty="0">
                <a:latin typeface="Calibri" panose="020F0502020204030204" pitchFamily="34" charset="0"/>
                <a:ea typeface="Calibri" panose="020F0502020204030204" pitchFamily="34" charset="0"/>
                <a:cs typeface="Times New Roman" panose="02020603050405020304" pitchFamily="18" charset="0"/>
              </a:rPr>
              <a:t>Specialist - </a:t>
            </a:r>
            <a:r>
              <a:rPr lang="en-GB" sz="1600" dirty="0">
                <a:latin typeface="Calibri" panose="020F0502020204030204" pitchFamily="34" charset="0"/>
                <a:ea typeface="Calibri" panose="020F0502020204030204" pitchFamily="34" charset="0"/>
                <a:cs typeface="Times New Roman" panose="02020603050405020304" pitchFamily="18" charset="0"/>
              </a:rPr>
              <a:t>Brings in-depth knowledge of a key area to the team.</a:t>
            </a:r>
          </a:p>
          <a:p>
            <a:pPr>
              <a:spcAft>
                <a:spcPts val="800"/>
              </a:spcAft>
              <a:buNone/>
            </a:pPr>
            <a:endParaRPr lang="en-GB" sz="600" dirty="0">
              <a:latin typeface="Calibri" panose="020F0502020204030204" pitchFamily="34" charset="0"/>
              <a:ea typeface="Calibri" panose="020F0502020204030204" pitchFamily="34" charset="0"/>
              <a:cs typeface="Times New Roman" panose="02020603050405020304" pitchFamily="18" charset="0"/>
            </a:endParaRPr>
          </a:p>
          <a:p>
            <a:pPr>
              <a:spcAft>
                <a:spcPts val="800"/>
              </a:spcAft>
              <a:buNone/>
            </a:pPr>
            <a:r>
              <a:rPr lang="en-GB" sz="1600" b="1" dirty="0">
                <a:latin typeface="Calibri" panose="020F0502020204030204" pitchFamily="34" charset="0"/>
                <a:ea typeface="Calibri" panose="020F0502020204030204" pitchFamily="34" charset="0"/>
                <a:cs typeface="Times New Roman" panose="02020603050405020304" pitchFamily="18" charset="0"/>
              </a:rPr>
              <a:t>Shaper - </a:t>
            </a:r>
            <a:r>
              <a:rPr lang="en-GB" sz="1600" dirty="0">
                <a:latin typeface="Calibri" panose="020F0502020204030204" pitchFamily="34" charset="0"/>
                <a:ea typeface="Calibri" panose="020F0502020204030204" pitchFamily="34" charset="0"/>
                <a:cs typeface="Times New Roman" panose="02020603050405020304" pitchFamily="18" charset="0"/>
              </a:rPr>
              <a:t>Provides the necessary drive to ensure that the team keeps moving and does not lose focus or momentum.</a:t>
            </a:r>
          </a:p>
          <a:p>
            <a:pPr>
              <a:spcAft>
                <a:spcPts val="800"/>
              </a:spcAft>
              <a:buNone/>
            </a:pPr>
            <a:endParaRPr lang="en-GB" sz="600" dirty="0">
              <a:latin typeface="Calibri" panose="020F0502020204030204" pitchFamily="34" charset="0"/>
              <a:ea typeface="Calibri" panose="020F0502020204030204" pitchFamily="34" charset="0"/>
              <a:cs typeface="Times New Roman" panose="02020603050405020304" pitchFamily="18" charset="0"/>
            </a:endParaRPr>
          </a:p>
          <a:p>
            <a:pPr>
              <a:spcAft>
                <a:spcPts val="800"/>
              </a:spcAft>
              <a:buNone/>
            </a:pPr>
            <a:r>
              <a:rPr lang="en-GB" sz="1600" b="1" dirty="0">
                <a:latin typeface="Calibri" panose="020F0502020204030204" pitchFamily="34" charset="0"/>
                <a:ea typeface="Calibri" panose="020F0502020204030204" pitchFamily="34" charset="0"/>
                <a:cs typeface="Times New Roman" panose="02020603050405020304" pitchFamily="18" charset="0"/>
              </a:rPr>
              <a:t>Implementer - </a:t>
            </a:r>
            <a:r>
              <a:rPr lang="en-GB" sz="1600" dirty="0">
                <a:latin typeface="Calibri" panose="020F0502020204030204" pitchFamily="34" charset="0"/>
                <a:ea typeface="Calibri" panose="020F0502020204030204" pitchFamily="34" charset="0"/>
                <a:cs typeface="Times New Roman" panose="02020603050405020304" pitchFamily="18" charset="0"/>
              </a:rPr>
              <a:t>Needed to plan a workable strategy and carry it out as efficiently as possible.</a:t>
            </a:r>
          </a:p>
          <a:p>
            <a:pPr>
              <a:spcAft>
                <a:spcPts val="800"/>
              </a:spcAft>
              <a:buNone/>
            </a:pPr>
            <a:r>
              <a:rPr lang="en-GB" sz="1600" b="1" dirty="0">
                <a:latin typeface="Calibri" panose="020F0502020204030204" pitchFamily="34" charset="0"/>
                <a:ea typeface="Calibri" panose="020F0502020204030204" pitchFamily="34" charset="0"/>
                <a:cs typeface="Times New Roman" panose="02020603050405020304" pitchFamily="18" charset="0"/>
              </a:rPr>
              <a:t>Completer Finisher</a:t>
            </a:r>
          </a:p>
        </p:txBody>
      </p:sp>
    </p:spTree>
    <p:extLst>
      <p:ext uri="{BB962C8B-B14F-4D97-AF65-F5344CB8AC3E}">
        <p14:creationId xmlns:p14="http://schemas.microsoft.com/office/powerpoint/2010/main" xmlns="" val="4005862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 calcmode="lin" valueType="num">
                                      <p:cBhvr additive="base">
                                        <p:cTn id="3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9" end="9"/>
                                            </p:txEl>
                                          </p:spTgt>
                                        </p:tgtEl>
                                        <p:attrNameLst>
                                          <p:attrName>style.visibility</p:attrName>
                                        </p:attrNameLst>
                                      </p:cBhvr>
                                      <p:to>
                                        <p:strVal val="visible"/>
                                      </p:to>
                                    </p:set>
                                    <p:anim calcmode="lin" valueType="num">
                                      <p:cBhvr additive="base">
                                        <p:cTn id="4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anim calcmode="lin" valueType="num">
                                      <p:cBhvr additive="base">
                                        <p:cTn id="47"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3">
                                            <p:txEl>
                                              <p:pRg st="13" end="13"/>
                                            </p:txEl>
                                          </p:spTgt>
                                        </p:tgtEl>
                                        <p:attrNameLst>
                                          <p:attrName>style.visibility</p:attrName>
                                        </p:attrNameLst>
                                      </p:cBhvr>
                                      <p:to>
                                        <p:strVal val="visible"/>
                                      </p:to>
                                    </p:set>
                                    <p:anim calcmode="lin" valueType="num">
                                      <p:cBhvr additive="base">
                                        <p:cTn id="53"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3">
                                            <p:txEl>
                                              <p:pRg st="14" end="14"/>
                                            </p:txEl>
                                          </p:spTgt>
                                        </p:tgtEl>
                                        <p:attrNameLst>
                                          <p:attrName>style.visibility</p:attrName>
                                        </p:attrNameLst>
                                      </p:cBhvr>
                                      <p:to>
                                        <p:strVal val="visible"/>
                                      </p:to>
                                    </p:set>
                                    <p:anim calcmode="lin" valueType="num">
                                      <p:cBhvr additive="base">
                                        <p:cTn id="59"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A43C06A-6E06-449C-9541-540EE94F1B8C}"/>
              </a:ext>
            </a:extLst>
          </p:cNvPr>
          <p:cNvSpPr>
            <a:spLocks noGrp="1"/>
          </p:cNvSpPr>
          <p:nvPr>
            <p:ph type="title"/>
          </p:nvPr>
        </p:nvSpPr>
        <p:spPr>
          <a:xfrm>
            <a:off x="1441181" y="159597"/>
            <a:ext cx="10018713" cy="823822"/>
          </a:xfrm>
        </p:spPr>
        <p:txBody>
          <a:bodyPr>
            <a:normAutofit/>
          </a:bodyPr>
          <a:lstStyle/>
          <a:p>
            <a:r>
              <a:rPr lang="en-GB" sz="3600" b="1" dirty="0"/>
              <a:t>TEAM ROLE</a:t>
            </a:r>
          </a:p>
        </p:txBody>
      </p:sp>
      <p:pic>
        <p:nvPicPr>
          <p:cNvPr id="4" name="Picture 3">
            <a:extLst>
              <a:ext uri="{FF2B5EF4-FFF2-40B4-BE49-F238E27FC236}">
                <a16:creationId xmlns:a16="http://schemas.microsoft.com/office/drawing/2014/main" xmlns="" id="{8EDF74D1-9662-4793-959A-2EA948DF7F00}"/>
              </a:ext>
            </a:extLst>
          </p:cNvPr>
          <p:cNvPicPr>
            <a:picLocks noChangeAspect="1"/>
          </p:cNvPicPr>
          <p:nvPr/>
        </p:nvPicPr>
        <p:blipFill>
          <a:blip r:embed="rId2"/>
          <a:stretch>
            <a:fillRect/>
          </a:stretch>
        </p:blipFill>
        <p:spPr>
          <a:xfrm>
            <a:off x="2391495" y="1054896"/>
            <a:ext cx="8038676" cy="5533822"/>
          </a:xfrm>
          <a:prstGeom prst="rect">
            <a:avLst/>
          </a:prstGeom>
        </p:spPr>
      </p:pic>
    </p:spTree>
    <p:extLst>
      <p:ext uri="{BB962C8B-B14F-4D97-AF65-F5344CB8AC3E}">
        <p14:creationId xmlns:p14="http://schemas.microsoft.com/office/powerpoint/2010/main" xmlns="" val="2142151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900" decel="100000" fill="hold"/>
                                        <p:tgtEl>
                                          <p:spTgt spid="2"/>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2"/>
                                        </p:tgtEl>
                                        <p:attrNameLst>
                                          <p:attrName>ppt_y</p:attrName>
                                        </p:attrNameLst>
                                      </p:cBhvr>
                                      <p:tavLst>
                                        <p:tav tm="0">
                                          <p:val>
                                            <p:strVal val="#ppt_y-.03"/>
                                          </p:val>
                                        </p:tav>
                                        <p:tav tm="100000">
                                          <p:val>
                                            <p:strVal val="#ppt_y"/>
                                          </p:val>
                                        </p:tav>
                                      </p:tavLst>
                                    </p:anim>
                                  </p:childTnLst>
                                </p:cTn>
                              </p:par>
                              <p:par>
                                <p:cTn id="11" presetID="37" presetClass="entr" presetSubtype="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900" decel="100000" fill="hold"/>
                                        <p:tgtEl>
                                          <p:spTgt spid="4"/>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BBDF3A5-4BDB-4DF2-97AD-D2E44FE163FE}"/>
              </a:ext>
            </a:extLst>
          </p:cNvPr>
          <p:cNvSpPr>
            <a:spLocks noGrp="1"/>
          </p:cNvSpPr>
          <p:nvPr>
            <p:ph type="title"/>
          </p:nvPr>
        </p:nvSpPr>
        <p:spPr>
          <a:xfrm>
            <a:off x="1484311" y="144882"/>
            <a:ext cx="10018713" cy="1752599"/>
          </a:xfrm>
        </p:spPr>
        <p:txBody>
          <a:bodyPr>
            <a:normAutofit/>
          </a:bodyPr>
          <a:lstStyle/>
          <a:p>
            <a:r>
              <a:rPr lang="en-GB" sz="3600" b="1" dirty="0"/>
              <a:t>MANAGING CONFLICTS</a:t>
            </a:r>
          </a:p>
        </p:txBody>
      </p:sp>
      <p:sp>
        <p:nvSpPr>
          <p:cNvPr id="3" name="Content Placeholder 2">
            <a:extLst>
              <a:ext uri="{FF2B5EF4-FFF2-40B4-BE49-F238E27FC236}">
                <a16:creationId xmlns:a16="http://schemas.microsoft.com/office/drawing/2014/main" xmlns="" id="{CF453D69-0D21-49CA-A7B6-3932713F2717}"/>
              </a:ext>
            </a:extLst>
          </p:cNvPr>
          <p:cNvSpPr>
            <a:spLocks noGrp="1"/>
          </p:cNvSpPr>
          <p:nvPr>
            <p:ph idx="1"/>
          </p:nvPr>
        </p:nvSpPr>
        <p:spPr>
          <a:xfrm>
            <a:off x="1380226" y="1732086"/>
            <a:ext cx="10122797" cy="4140679"/>
          </a:xfrm>
        </p:spPr>
        <p:txBody>
          <a:bodyPr>
            <a:normAutofit/>
          </a:bodyPr>
          <a:lstStyle/>
          <a:p>
            <a:pPr marL="0" indent="0" algn="just">
              <a:buNone/>
            </a:pPr>
            <a:r>
              <a:rPr lang="en-GB" sz="1800" b="1" dirty="0"/>
              <a:t>WHAT IS CONFLICT?</a:t>
            </a:r>
          </a:p>
          <a:p>
            <a:pPr marL="0" indent="0" algn="just">
              <a:buNone/>
            </a:pPr>
            <a:r>
              <a:rPr lang="en-GB" sz="800" b="1" dirty="0"/>
              <a:t> </a:t>
            </a:r>
            <a:r>
              <a:rPr lang="en-GB" sz="1800" b="1" dirty="0"/>
              <a:t>                                                  </a:t>
            </a:r>
          </a:p>
          <a:p>
            <a:pPr marL="0" indent="0" algn="just">
              <a:buNone/>
            </a:pPr>
            <a:r>
              <a:rPr lang="en-GB" sz="1800" dirty="0"/>
              <a:t>Conflict is difference and dispute that happen in a team about something significant and they can not reach an agreement. It is the contradiction between the interests or feelings  between different people. </a:t>
            </a:r>
          </a:p>
          <a:p>
            <a:pPr marL="0" indent="0" algn="just">
              <a:buNone/>
            </a:pPr>
            <a:r>
              <a:rPr lang="en-GB" sz="1800" dirty="0"/>
              <a:t>  </a:t>
            </a:r>
            <a:r>
              <a:rPr lang="en-GB" sz="800" dirty="0"/>
              <a:t> </a:t>
            </a:r>
            <a:r>
              <a:rPr lang="en-GB" sz="1800" dirty="0"/>
              <a:t>                               </a:t>
            </a:r>
          </a:p>
          <a:p>
            <a:pPr marL="0" indent="0" algn="just">
              <a:buNone/>
            </a:pPr>
            <a:r>
              <a:rPr lang="en-GB" sz="1800" dirty="0"/>
              <a:t>In order to resolve these differences within a team need leadership skills, patience, and a clear perception of situation.</a:t>
            </a:r>
          </a:p>
          <a:p>
            <a:pPr marL="0" indent="0" algn="just">
              <a:buNone/>
            </a:pPr>
            <a:endParaRPr lang="en-GB" sz="800" dirty="0"/>
          </a:p>
          <a:p>
            <a:pPr marL="0" indent="0" algn="just">
              <a:buNone/>
            </a:pPr>
            <a:r>
              <a:rPr lang="en-GB" sz="1800" dirty="0"/>
              <a:t>This is an essential condition of successfully resolving the situation and reducing it.</a:t>
            </a:r>
          </a:p>
        </p:txBody>
      </p:sp>
    </p:spTree>
    <p:extLst>
      <p:ext uri="{BB962C8B-B14F-4D97-AF65-F5344CB8AC3E}">
        <p14:creationId xmlns:p14="http://schemas.microsoft.com/office/powerpoint/2010/main" xmlns="" val="4185008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900" decel="100000" fill="hold"/>
                                        <p:tgtEl>
                                          <p:spTgt spid="2"/>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2"/>
                                        </p:tgtEl>
                                        <p:attrNameLst>
                                          <p:attrName>ppt_y</p:attrName>
                                        </p:attrNameLst>
                                      </p:cBhvr>
                                      <p:tavLst>
                                        <p:tav tm="0">
                                          <p:val>
                                            <p:strVal val="#ppt_y-.03"/>
                                          </p:val>
                                        </p:tav>
                                        <p:tav tm="100000">
                                          <p:val>
                                            <p:strVal val="#ppt_y"/>
                                          </p:val>
                                        </p:tav>
                                      </p:tavLst>
                                    </p:anim>
                                  </p:childTnLst>
                                </p:cTn>
                              </p:par>
                              <p:par>
                                <p:cTn id="11" presetID="37" presetClass="entr" presetSubtype="0" fill="hold" grpId="0" nodeType="with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900" decel="100000" fill="hold"/>
                                        <p:tgtEl>
                                          <p:spTgt spid="3">
                                            <p:txEl>
                                              <p:pRg st="0" end="0"/>
                                            </p:txEl>
                                          </p:spTgt>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3">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37"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900" decel="100000" fill="hold"/>
                                        <p:tgtEl>
                                          <p:spTgt spid="3">
                                            <p:txEl>
                                              <p:pRg st="1" end="1"/>
                                            </p:txEl>
                                          </p:spTgt>
                                        </p:tgtEl>
                                        <p:attrNameLst>
                                          <p:attrName>ppt_y</p:attrName>
                                        </p:attrNameLst>
                                      </p:cBhvr>
                                      <p:tavLst>
                                        <p:tav tm="0">
                                          <p:val>
                                            <p:strVal val="#ppt_y+1"/>
                                          </p:val>
                                        </p:tav>
                                        <p:tav tm="100000">
                                          <p:val>
                                            <p:strVal val="#ppt_y-.03"/>
                                          </p:val>
                                        </p:tav>
                                      </p:tavLst>
                                    </p:anim>
                                    <p:anim calcmode="lin" valueType="num">
                                      <p:cBhvr>
                                        <p:cTn id="24" dur="100" accel="100000" fill="hold">
                                          <p:stCondLst>
                                            <p:cond delay="900"/>
                                          </p:stCondLst>
                                        </p:cTn>
                                        <p:tgtEl>
                                          <p:spTgt spid="3">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37" presetClass="entr" presetSubtype="0"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Effect transition="in" filter="fade">
                                      <p:cBhvr>
                                        <p:cTn id="29" dur="1000"/>
                                        <p:tgtEl>
                                          <p:spTgt spid="3">
                                            <p:txEl>
                                              <p:pRg st="2" end="2"/>
                                            </p:txEl>
                                          </p:spTgt>
                                        </p:tgtEl>
                                      </p:cBhvr>
                                    </p:animEffect>
                                    <p:anim calcmode="lin" valueType="num">
                                      <p:cBhvr>
                                        <p:cTn id="3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1" dur="900" decel="100000" fill="hold"/>
                                        <p:tgtEl>
                                          <p:spTgt spid="3">
                                            <p:txEl>
                                              <p:pRg st="2" end="2"/>
                                            </p:txEl>
                                          </p:spTgt>
                                        </p:tgtEl>
                                        <p:attrNameLst>
                                          <p:attrName>ppt_y</p:attrName>
                                        </p:attrNameLst>
                                      </p:cBhvr>
                                      <p:tavLst>
                                        <p:tav tm="0">
                                          <p:val>
                                            <p:strVal val="#ppt_y+1"/>
                                          </p:val>
                                        </p:tav>
                                        <p:tav tm="100000">
                                          <p:val>
                                            <p:strVal val="#ppt_y-.03"/>
                                          </p:val>
                                        </p:tav>
                                      </p:tavLst>
                                    </p:anim>
                                    <p:anim calcmode="lin" valueType="num">
                                      <p:cBhvr>
                                        <p:cTn id="32" dur="100" accel="100000" fill="hold">
                                          <p:stCondLst>
                                            <p:cond delay="900"/>
                                          </p:stCondLst>
                                        </p:cTn>
                                        <p:tgtEl>
                                          <p:spTgt spid="3">
                                            <p:txEl>
                                              <p:pRg st="2" end="2"/>
                                            </p:txEl>
                                          </p:spTgt>
                                        </p:tgtEl>
                                        <p:attrNameLst>
                                          <p:attrName>ppt_y</p:attrName>
                                        </p:attrNameLst>
                                      </p:cBhvr>
                                      <p:tavLst>
                                        <p:tav tm="0">
                                          <p:val>
                                            <p:strVal val="#ppt_y-.03"/>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37" presetClass="entr" presetSubtype="0" fill="hold" grpId="0"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Effect transition="in" filter="fade">
                                      <p:cBhvr>
                                        <p:cTn id="37" dur="1000"/>
                                        <p:tgtEl>
                                          <p:spTgt spid="3">
                                            <p:txEl>
                                              <p:pRg st="3" end="3"/>
                                            </p:txEl>
                                          </p:spTgt>
                                        </p:tgtEl>
                                      </p:cBhvr>
                                    </p:animEffect>
                                    <p:anim calcmode="lin" valueType="num">
                                      <p:cBhvr>
                                        <p:cTn id="3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9" dur="900" decel="100000" fill="hold"/>
                                        <p:tgtEl>
                                          <p:spTgt spid="3">
                                            <p:txEl>
                                              <p:pRg st="3" end="3"/>
                                            </p:txEl>
                                          </p:spTgt>
                                        </p:tgtEl>
                                        <p:attrNameLst>
                                          <p:attrName>ppt_y</p:attrName>
                                        </p:attrNameLst>
                                      </p:cBhvr>
                                      <p:tavLst>
                                        <p:tav tm="0">
                                          <p:val>
                                            <p:strVal val="#ppt_y+1"/>
                                          </p:val>
                                        </p:tav>
                                        <p:tav tm="100000">
                                          <p:val>
                                            <p:strVal val="#ppt_y-.03"/>
                                          </p:val>
                                        </p:tav>
                                      </p:tavLst>
                                    </p:anim>
                                    <p:anim calcmode="lin" valueType="num">
                                      <p:cBhvr>
                                        <p:cTn id="40" dur="100" accel="100000" fill="hold">
                                          <p:stCondLst>
                                            <p:cond delay="900"/>
                                          </p:stCondLst>
                                        </p:cTn>
                                        <p:tgtEl>
                                          <p:spTgt spid="3">
                                            <p:txEl>
                                              <p:pRg st="3" end="3"/>
                                            </p:txEl>
                                          </p:spTgt>
                                        </p:tgtEl>
                                        <p:attrNameLst>
                                          <p:attrName>ppt_y</p:attrName>
                                        </p:attrNameLst>
                                      </p:cBhvr>
                                      <p:tavLst>
                                        <p:tav tm="0">
                                          <p:val>
                                            <p:strVal val="#ppt_y-.03"/>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37" presetClass="entr" presetSubtype="0" fill="hold" grpId="0" nodeType="clickEffect">
                                  <p:stCondLst>
                                    <p:cond delay="0"/>
                                  </p:stCondLst>
                                  <p:childTnLst>
                                    <p:set>
                                      <p:cBhvr>
                                        <p:cTn id="44" dur="1" fill="hold">
                                          <p:stCondLst>
                                            <p:cond delay="0"/>
                                          </p:stCondLst>
                                        </p:cTn>
                                        <p:tgtEl>
                                          <p:spTgt spid="3">
                                            <p:txEl>
                                              <p:pRg st="4" end="4"/>
                                            </p:txEl>
                                          </p:spTgt>
                                        </p:tgtEl>
                                        <p:attrNameLst>
                                          <p:attrName>style.visibility</p:attrName>
                                        </p:attrNameLst>
                                      </p:cBhvr>
                                      <p:to>
                                        <p:strVal val="visible"/>
                                      </p:to>
                                    </p:set>
                                    <p:animEffect transition="in" filter="fade">
                                      <p:cBhvr>
                                        <p:cTn id="45" dur="1000"/>
                                        <p:tgtEl>
                                          <p:spTgt spid="3">
                                            <p:txEl>
                                              <p:pRg st="4" end="4"/>
                                            </p:txEl>
                                          </p:spTgt>
                                        </p:tgtEl>
                                      </p:cBhvr>
                                    </p:animEffect>
                                    <p:anim calcmode="lin" valueType="num">
                                      <p:cBhvr>
                                        <p:cTn id="4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7" dur="900" decel="100000" fill="hold"/>
                                        <p:tgtEl>
                                          <p:spTgt spid="3">
                                            <p:txEl>
                                              <p:pRg st="4" end="4"/>
                                            </p:txEl>
                                          </p:spTgt>
                                        </p:tgtEl>
                                        <p:attrNameLst>
                                          <p:attrName>ppt_y</p:attrName>
                                        </p:attrNameLst>
                                      </p:cBhvr>
                                      <p:tavLst>
                                        <p:tav tm="0">
                                          <p:val>
                                            <p:strVal val="#ppt_y+1"/>
                                          </p:val>
                                        </p:tav>
                                        <p:tav tm="100000">
                                          <p:val>
                                            <p:strVal val="#ppt_y-.03"/>
                                          </p:val>
                                        </p:tav>
                                      </p:tavLst>
                                    </p:anim>
                                    <p:anim calcmode="lin" valueType="num">
                                      <p:cBhvr>
                                        <p:cTn id="48" dur="100" accel="100000" fill="hold">
                                          <p:stCondLst>
                                            <p:cond delay="900"/>
                                          </p:stCondLst>
                                        </p:cTn>
                                        <p:tgtEl>
                                          <p:spTgt spid="3">
                                            <p:txEl>
                                              <p:pRg st="4" end="4"/>
                                            </p:txEl>
                                          </p:spTgt>
                                        </p:tgtEl>
                                        <p:attrNameLst>
                                          <p:attrName>ppt_y</p:attrName>
                                        </p:attrNameLst>
                                      </p:cBhvr>
                                      <p:tavLst>
                                        <p:tav tm="0">
                                          <p:val>
                                            <p:strVal val="#ppt_y-.03"/>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37" presetClass="entr" presetSubtype="0" fill="hold" grpId="0" nodeType="clickEffect">
                                  <p:stCondLst>
                                    <p:cond delay="0"/>
                                  </p:stCondLst>
                                  <p:childTnLst>
                                    <p:set>
                                      <p:cBhvr>
                                        <p:cTn id="52" dur="1" fill="hold">
                                          <p:stCondLst>
                                            <p:cond delay="0"/>
                                          </p:stCondLst>
                                        </p:cTn>
                                        <p:tgtEl>
                                          <p:spTgt spid="3">
                                            <p:txEl>
                                              <p:pRg st="6" end="6"/>
                                            </p:txEl>
                                          </p:spTgt>
                                        </p:tgtEl>
                                        <p:attrNameLst>
                                          <p:attrName>style.visibility</p:attrName>
                                        </p:attrNameLst>
                                      </p:cBhvr>
                                      <p:to>
                                        <p:strVal val="visible"/>
                                      </p:to>
                                    </p:set>
                                    <p:animEffect transition="in" filter="fade">
                                      <p:cBhvr>
                                        <p:cTn id="53" dur="1000"/>
                                        <p:tgtEl>
                                          <p:spTgt spid="3">
                                            <p:txEl>
                                              <p:pRg st="6" end="6"/>
                                            </p:txEl>
                                          </p:spTgt>
                                        </p:tgtEl>
                                      </p:cBhvr>
                                    </p:animEffect>
                                    <p:anim calcmode="lin" valueType="num">
                                      <p:cBhvr>
                                        <p:cTn id="5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5" dur="900" decel="100000" fill="hold"/>
                                        <p:tgtEl>
                                          <p:spTgt spid="3">
                                            <p:txEl>
                                              <p:pRg st="6" end="6"/>
                                            </p:txEl>
                                          </p:spTgt>
                                        </p:tgtEl>
                                        <p:attrNameLst>
                                          <p:attrName>ppt_y</p:attrName>
                                        </p:attrNameLst>
                                      </p:cBhvr>
                                      <p:tavLst>
                                        <p:tav tm="0">
                                          <p:val>
                                            <p:strVal val="#ppt_y+1"/>
                                          </p:val>
                                        </p:tav>
                                        <p:tav tm="100000">
                                          <p:val>
                                            <p:strVal val="#ppt_y-.03"/>
                                          </p:val>
                                        </p:tav>
                                      </p:tavLst>
                                    </p:anim>
                                    <p:anim calcmode="lin" valueType="num">
                                      <p:cBhvr>
                                        <p:cTn id="56" dur="100" accel="100000" fill="hold">
                                          <p:stCondLst>
                                            <p:cond delay="900"/>
                                          </p:stCondLst>
                                        </p:cTn>
                                        <p:tgtEl>
                                          <p:spTgt spid="3">
                                            <p:txEl>
                                              <p:pRg st="6" end="6"/>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1C226A4-ACE7-485D-9F97-9602911DB8AF}"/>
              </a:ext>
            </a:extLst>
          </p:cNvPr>
          <p:cNvSpPr>
            <a:spLocks noGrp="1"/>
          </p:cNvSpPr>
          <p:nvPr>
            <p:ph type="title"/>
          </p:nvPr>
        </p:nvSpPr>
        <p:spPr>
          <a:xfrm>
            <a:off x="1484311" y="369109"/>
            <a:ext cx="10018713" cy="850391"/>
          </a:xfrm>
        </p:spPr>
        <p:txBody>
          <a:bodyPr>
            <a:normAutofit/>
          </a:bodyPr>
          <a:lstStyle/>
          <a:p>
            <a:r>
              <a:rPr lang="en-GB" sz="3600" b="1" dirty="0"/>
              <a:t>MANAGING CONFLICT</a:t>
            </a:r>
          </a:p>
        </p:txBody>
      </p:sp>
      <p:sp>
        <p:nvSpPr>
          <p:cNvPr id="3" name="Content Placeholder 2">
            <a:extLst>
              <a:ext uri="{FF2B5EF4-FFF2-40B4-BE49-F238E27FC236}">
                <a16:creationId xmlns:a16="http://schemas.microsoft.com/office/drawing/2014/main" xmlns="" id="{FEFB2273-238F-4D39-B6B2-94452FDD84BD}"/>
              </a:ext>
            </a:extLst>
          </p:cNvPr>
          <p:cNvSpPr>
            <a:spLocks noGrp="1"/>
          </p:cNvSpPr>
          <p:nvPr>
            <p:ph idx="1"/>
          </p:nvPr>
        </p:nvSpPr>
        <p:spPr>
          <a:xfrm>
            <a:off x="1484310" y="1228645"/>
            <a:ext cx="10018713" cy="5519884"/>
          </a:xfrm>
        </p:spPr>
        <p:txBody>
          <a:bodyPr>
            <a:normAutofit fontScale="55000" lnSpcReduction="20000"/>
          </a:bodyPr>
          <a:lstStyle/>
          <a:p>
            <a:pPr marL="0" indent="0" algn="just">
              <a:buNone/>
            </a:pPr>
            <a:endParaRPr lang="en-GB" sz="1100" dirty="0"/>
          </a:p>
          <a:p>
            <a:pPr marL="0" indent="0" algn="just">
              <a:lnSpc>
                <a:spcPct val="170000"/>
              </a:lnSpc>
              <a:buNone/>
            </a:pPr>
            <a:r>
              <a:rPr lang="en-GB" sz="3300" dirty="0"/>
              <a:t>Conflicts can arise for different reasons within team and generally falls into three categories:</a:t>
            </a:r>
          </a:p>
          <a:p>
            <a:pPr marL="0" indent="0" algn="just">
              <a:lnSpc>
                <a:spcPct val="170000"/>
              </a:lnSpc>
              <a:buNone/>
            </a:pPr>
            <a:r>
              <a:rPr lang="en-GB" sz="3300" dirty="0"/>
              <a:t>                   1.COMUNICATION</a:t>
            </a:r>
          </a:p>
          <a:p>
            <a:pPr marL="0" indent="0" algn="just">
              <a:lnSpc>
                <a:spcPct val="170000"/>
              </a:lnSpc>
              <a:buNone/>
            </a:pPr>
            <a:r>
              <a:rPr lang="en-GB" sz="3300" dirty="0"/>
              <a:t>                    2.STRUCTURAL FACTORS</a:t>
            </a:r>
          </a:p>
          <a:p>
            <a:pPr marL="0" indent="0" algn="just">
              <a:lnSpc>
                <a:spcPct val="170000"/>
              </a:lnSpc>
              <a:buNone/>
            </a:pPr>
            <a:r>
              <a:rPr lang="en-GB" sz="3300" dirty="0"/>
              <a:t>                     3.PERSONAL FACTORS</a:t>
            </a:r>
          </a:p>
          <a:p>
            <a:pPr marL="0" indent="0" algn="just">
              <a:lnSpc>
                <a:spcPct val="170000"/>
              </a:lnSpc>
              <a:buNone/>
            </a:pPr>
            <a:r>
              <a:rPr lang="en-GB" sz="3300" dirty="0"/>
              <a:t>In His concept each person on the team must be willing to: </a:t>
            </a:r>
          </a:p>
          <a:p>
            <a:pPr marL="0" indent="0" algn="just">
              <a:lnSpc>
                <a:spcPct val="170000"/>
              </a:lnSpc>
              <a:buNone/>
            </a:pPr>
            <a:r>
              <a:rPr lang="en-GB" sz="3300" dirty="0"/>
              <a:t>				LISTEN </a:t>
            </a:r>
          </a:p>
          <a:p>
            <a:pPr marL="0" indent="0" algn="just">
              <a:lnSpc>
                <a:spcPct val="170000"/>
              </a:lnSpc>
              <a:buNone/>
            </a:pPr>
            <a:r>
              <a:rPr lang="en-GB" sz="3300" dirty="0"/>
              <a:t>                      		ACKNOWLEDGE </a:t>
            </a:r>
          </a:p>
          <a:p>
            <a:pPr marL="0" indent="0" algn="just">
              <a:lnSpc>
                <a:spcPct val="170000"/>
              </a:lnSpc>
              <a:buNone/>
            </a:pPr>
            <a:r>
              <a:rPr lang="en-GB" sz="3300" dirty="0"/>
              <a:t>                      		RESPOND</a:t>
            </a:r>
          </a:p>
          <a:p>
            <a:pPr marL="0" indent="0" algn="just">
              <a:lnSpc>
                <a:spcPct val="170000"/>
              </a:lnSpc>
              <a:buNone/>
            </a:pPr>
            <a:r>
              <a:rPr lang="en-GB" sz="3300" dirty="0"/>
              <a:t>                      		RESOLVE DIFFERENCE</a:t>
            </a:r>
          </a:p>
          <a:p>
            <a:endParaRPr lang="en-GB" dirty="0"/>
          </a:p>
        </p:txBody>
      </p:sp>
    </p:spTree>
    <p:extLst>
      <p:ext uri="{BB962C8B-B14F-4D97-AF65-F5344CB8AC3E}">
        <p14:creationId xmlns:p14="http://schemas.microsoft.com/office/powerpoint/2010/main" xmlns="" val="2577657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900" decel="100000" fill="hold"/>
                                        <p:tgtEl>
                                          <p:spTgt spid="2"/>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2"/>
                                        </p:tgtEl>
                                        <p:attrNameLst>
                                          <p:attrName>ppt_y</p:attrName>
                                        </p:attrNameLst>
                                      </p:cBhvr>
                                      <p:tavLst>
                                        <p:tav tm="0">
                                          <p:val>
                                            <p:strVal val="#ppt_y-.03"/>
                                          </p:val>
                                        </p:tav>
                                        <p:tav tm="100000">
                                          <p:val>
                                            <p:strVal val="#ppt_y"/>
                                          </p:val>
                                        </p:tav>
                                      </p:tavLst>
                                    </p:anim>
                                  </p:childTnLst>
                                </p:cTn>
                              </p:par>
                              <p:par>
                                <p:cTn id="11" presetID="37" presetClass="entr" presetSubtype="0" fill="hold" grpId="0"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900" decel="100000" fill="hold"/>
                                        <p:tgtEl>
                                          <p:spTgt spid="3">
                                            <p:txEl>
                                              <p:pRg st="1" end="1"/>
                                            </p:txEl>
                                          </p:spTgt>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3">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37"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900" decel="100000" fill="hold"/>
                                        <p:tgtEl>
                                          <p:spTgt spid="3">
                                            <p:txEl>
                                              <p:pRg st="2" end="2"/>
                                            </p:txEl>
                                          </p:spTgt>
                                        </p:tgtEl>
                                        <p:attrNameLst>
                                          <p:attrName>ppt_y</p:attrName>
                                        </p:attrNameLst>
                                      </p:cBhvr>
                                      <p:tavLst>
                                        <p:tav tm="0">
                                          <p:val>
                                            <p:strVal val="#ppt_y+1"/>
                                          </p:val>
                                        </p:tav>
                                        <p:tav tm="100000">
                                          <p:val>
                                            <p:strVal val="#ppt_y-.03"/>
                                          </p:val>
                                        </p:tav>
                                      </p:tavLst>
                                    </p:anim>
                                    <p:anim calcmode="lin" valueType="num">
                                      <p:cBhvr>
                                        <p:cTn id="24" dur="100" accel="100000" fill="hold">
                                          <p:stCondLst>
                                            <p:cond delay="900"/>
                                          </p:stCondLst>
                                        </p:cTn>
                                        <p:tgtEl>
                                          <p:spTgt spid="3">
                                            <p:txEl>
                                              <p:pRg st="2" end="2"/>
                                            </p:txEl>
                                          </p:spTgt>
                                        </p:tgtEl>
                                        <p:attrNameLst>
                                          <p:attrName>ppt_y</p:attrName>
                                        </p:attrNameLst>
                                      </p:cBhvr>
                                      <p:tavLst>
                                        <p:tav tm="0">
                                          <p:val>
                                            <p:strVal val="#ppt_y-.03"/>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37" presetClass="entr" presetSubtype="0"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1000"/>
                                        <p:tgtEl>
                                          <p:spTgt spid="3">
                                            <p:txEl>
                                              <p:pRg st="3" end="3"/>
                                            </p:txEl>
                                          </p:spTgt>
                                        </p:tgtEl>
                                      </p:cBhvr>
                                    </p:animEffect>
                                    <p:anim calcmode="lin" valueType="num">
                                      <p:cBhvr>
                                        <p:cTn id="3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900" decel="100000" fill="hold"/>
                                        <p:tgtEl>
                                          <p:spTgt spid="3">
                                            <p:txEl>
                                              <p:pRg st="3" end="3"/>
                                            </p:txEl>
                                          </p:spTgt>
                                        </p:tgtEl>
                                        <p:attrNameLst>
                                          <p:attrName>ppt_y</p:attrName>
                                        </p:attrNameLst>
                                      </p:cBhvr>
                                      <p:tavLst>
                                        <p:tav tm="0">
                                          <p:val>
                                            <p:strVal val="#ppt_y+1"/>
                                          </p:val>
                                        </p:tav>
                                        <p:tav tm="100000">
                                          <p:val>
                                            <p:strVal val="#ppt_y-.03"/>
                                          </p:val>
                                        </p:tav>
                                      </p:tavLst>
                                    </p:anim>
                                    <p:anim calcmode="lin" valueType="num">
                                      <p:cBhvr>
                                        <p:cTn id="32" dur="100" accel="100000" fill="hold">
                                          <p:stCondLst>
                                            <p:cond delay="900"/>
                                          </p:stCondLst>
                                        </p:cTn>
                                        <p:tgtEl>
                                          <p:spTgt spid="3">
                                            <p:txEl>
                                              <p:pRg st="3" end="3"/>
                                            </p:txEl>
                                          </p:spTgt>
                                        </p:tgtEl>
                                        <p:attrNameLst>
                                          <p:attrName>ppt_y</p:attrName>
                                        </p:attrNameLst>
                                      </p:cBhvr>
                                      <p:tavLst>
                                        <p:tav tm="0">
                                          <p:val>
                                            <p:strVal val="#ppt_y-.03"/>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37" presetClass="entr" presetSubtype="0"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Effect transition="in" filter="fade">
                                      <p:cBhvr>
                                        <p:cTn id="37" dur="1000"/>
                                        <p:tgtEl>
                                          <p:spTgt spid="3">
                                            <p:txEl>
                                              <p:pRg st="4" end="4"/>
                                            </p:txEl>
                                          </p:spTgt>
                                        </p:tgtEl>
                                      </p:cBhvr>
                                    </p:animEffect>
                                    <p:anim calcmode="lin" valueType="num">
                                      <p:cBhvr>
                                        <p:cTn id="3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9" dur="900" decel="100000" fill="hold"/>
                                        <p:tgtEl>
                                          <p:spTgt spid="3">
                                            <p:txEl>
                                              <p:pRg st="4" end="4"/>
                                            </p:txEl>
                                          </p:spTgt>
                                        </p:tgtEl>
                                        <p:attrNameLst>
                                          <p:attrName>ppt_y</p:attrName>
                                        </p:attrNameLst>
                                      </p:cBhvr>
                                      <p:tavLst>
                                        <p:tav tm="0">
                                          <p:val>
                                            <p:strVal val="#ppt_y+1"/>
                                          </p:val>
                                        </p:tav>
                                        <p:tav tm="100000">
                                          <p:val>
                                            <p:strVal val="#ppt_y-.03"/>
                                          </p:val>
                                        </p:tav>
                                      </p:tavLst>
                                    </p:anim>
                                    <p:anim calcmode="lin" valueType="num">
                                      <p:cBhvr>
                                        <p:cTn id="40" dur="100" accel="100000" fill="hold">
                                          <p:stCondLst>
                                            <p:cond delay="900"/>
                                          </p:stCondLst>
                                        </p:cTn>
                                        <p:tgtEl>
                                          <p:spTgt spid="3">
                                            <p:txEl>
                                              <p:pRg st="4" end="4"/>
                                            </p:txEl>
                                          </p:spTgt>
                                        </p:tgtEl>
                                        <p:attrNameLst>
                                          <p:attrName>ppt_y</p:attrName>
                                        </p:attrNameLst>
                                      </p:cBhvr>
                                      <p:tavLst>
                                        <p:tav tm="0">
                                          <p:val>
                                            <p:strVal val="#ppt_y-.03"/>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37" presetClass="entr" presetSubtype="0" fill="hold" grpId="0" nodeType="clickEffect">
                                  <p:stCondLst>
                                    <p:cond delay="0"/>
                                  </p:stCondLst>
                                  <p:childTnLst>
                                    <p:set>
                                      <p:cBhvr>
                                        <p:cTn id="44" dur="1" fill="hold">
                                          <p:stCondLst>
                                            <p:cond delay="0"/>
                                          </p:stCondLst>
                                        </p:cTn>
                                        <p:tgtEl>
                                          <p:spTgt spid="3">
                                            <p:txEl>
                                              <p:pRg st="5" end="5"/>
                                            </p:txEl>
                                          </p:spTgt>
                                        </p:tgtEl>
                                        <p:attrNameLst>
                                          <p:attrName>style.visibility</p:attrName>
                                        </p:attrNameLst>
                                      </p:cBhvr>
                                      <p:to>
                                        <p:strVal val="visible"/>
                                      </p:to>
                                    </p:set>
                                    <p:animEffect transition="in" filter="fade">
                                      <p:cBhvr>
                                        <p:cTn id="45" dur="1000"/>
                                        <p:tgtEl>
                                          <p:spTgt spid="3">
                                            <p:txEl>
                                              <p:pRg st="5" end="5"/>
                                            </p:txEl>
                                          </p:spTgt>
                                        </p:tgtEl>
                                      </p:cBhvr>
                                    </p:animEffect>
                                    <p:anim calcmode="lin" valueType="num">
                                      <p:cBhvr>
                                        <p:cTn id="4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7" dur="900" decel="100000" fill="hold"/>
                                        <p:tgtEl>
                                          <p:spTgt spid="3">
                                            <p:txEl>
                                              <p:pRg st="5" end="5"/>
                                            </p:txEl>
                                          </p:spTgt>
                                        </p:tgtEl>
                                        <p:attrNameLst>
                                          <p:attrName>ppt_y</p:attrName>
                                        </p:attrNameLst>
                                      </p:cBhvr>
                                      <p:tavLst>
                                        <p:tav tm="0">
                                          <p:val>
                                            <p:strVal val="#ppt_y+1"/>
                                          </p:val>
                                        </p:tav>
                                        <p:tav tm="100000">
                                          <p:val>
                                            <p:strVal val="#ppt_y-.03"/>
                                          </p:val>
                                        </p:tav>
                                      </p:tavLst>
                                    </p:anim>
                                    <p:anim calcmode="lin" valueType="num">
                                      <p:cBhvr>
                                        <p:cTn id="48" dur="100" accel="100000" fill="hold">
                                          <p:stCondLst>
                                            <p:cond delay="900"/>
                                          </p:stCondLst>
                                        </p:cTn>
                                        <p:tgtEl>
                                          <p:spTgt spid="3">
                                            <p:txEl>
                                              <p:pRg st="5" end="5"/>
                                            </p:txEl>
                                          </p:spTgt>
                                        </p:tgtEl>
                                        <p:attrNameLst>
                                          <p:attrName>ppt_y</p:attrName>
                                        </p:attrNameLst>
                                      </p:cBhvr>
                                      <p:tavLst>
                                        <p:tav tm="0">
                                          <p:val>
                                            <p:strVal val="#ppt_y-.03"/>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37" presetClass="entr" presetSubtype="0" fill="hold" grpId="0" nodeType="clickEffect">
                                  <p:stCondLst>
                                    <p:cond delay="0"/>
                                  </p:stCondLst>
                                  <p:childTnLst>
                                    <p:set>
                                      <p:cBhvr>
                                        <p:cTn id="52" dur="1" fill="hold">
                                          <p:stCondLst>
                                            <p:cond delay="0"/>
                                          </p:stCondLst>
                                        </p:cTn>
                                        <p:tgtEl>
                                          <p:spTgt spid="3">
                                            <p:txEl>
                                              <p:pRg st="6" end="6"/>
                                            </p:txEl>
                                          </p:spTgt>
                                        </p:tgtEl>
                                        <p:attrNameLst>
                                          <p:attrName>style.visibility</p:attrName>
                                        </p:attrNameLst>
                                      </p:cBhvr>
                                      <p:to>
                                        <p:strVal val="visible"/>
                                      </p:to>
                                    </p:set>
                                    <p:animEffect transition="in" filter="fade">
                                      <p:cBhvr>
                                        <p:cTn id="53" dur="1000"/>
                                        <p:tgtEl>
                                          <p:spTgt spid="3">
                                            <p:txEl>
                                              <p:pRg st="6" end="6"/>
                                            </p:txEl>
                                          </p:spTgt>
                                        </p:tgtEl>
                                      </p:cBhvr>
                                    </p:animEffect>
                                    <p:anim calcmode="lin" valueType="num">
                                      <p:cBhvr>
                                        <p:cTn id="5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5" dur="900" decel="100000" fill="hold"/>
                                        <p:tgtEl>
                                          <p:spTgt spid="3">
                                            <p:txEl>
                                              <p:pRg st="6" end="6"/>
                                            </p:txEl>
                                          </p:spTgt>
                                        </p:tgtEl>
                                        <p:attrNameLst>
                                          <p:attrName>ppt_y</p:attrName>
                                        </p:attrNameLst>
                                      </p:cBhvr>
                                      <p:tavLst>
                                        <p:tav tm="0">
                                          <p:val>
                                            <p:strVal val="#ppt_y+1"/>
                                          </p:val>
                                        </p:tav>
                                        <p:tav tm="100000">
                                          <p:val>
                                            <p:strVal val="#ppt_y-.03"/>
                                          </p:val>
                                        </p:tav>
                                      </p:tavLst>
                                    </p:anim>
                                    <p:anim calcmode="lin" valueType="num">
                                      <p:cBhvr>
                                        <p:cTn id="56" dur="100" accel="100000" fill="hold">
                                          <p:stCondLst>
                                            <p:cond delay="900"/>
                                          </p:stCondLst>
                                        </p:cTn>
                                        <p:tgtEl>
                                          <p:spTgt spid="3">
                                            <p:txEl>
                                              <p:pRg st="6" end="6"/>
                                            </p:txEl>
                                          </p:spTgt>
                                        </p:tgtEl>
                                        <p:attrNameLst>
                                          <p:attrName>ppt_y</p:attrName>
                                        </p:attrNameLst>
                                      </p:cBhvr>
                                      <p:tavLst>
                                        <p:tav tm="0">
                                          <p:val>
                                            <p:strVal val="#ppt_y-.03"/>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37" presetClass="entr" presetSubtype="0" fill="hold" grpId="0" nodeType="clickEffect">
                                  <p:stCondLst>
                                    <p:cond delay="0"/>
                                  </p:stCondLst>
                                  <p:childTnLst>
                                    <p:set>
                                      <p:cBhvr>
                                        <p:cTn id="60" dur="1" fill="hold">
                                          <p:stCondLst>
                                            <p:cond delay="0"/>
                                          </p:stCondLst>
                                        </p:cTn>
                                        <p:tgtEl>
                                          <p:spTgt spid="3">
                                            <p:txEl>
                                              <p:pRg st="7" end="7"/>
                                            </p:txEl>
                                          </p:spTgt>
                                        </p:tgtEl>
                                        <p:attrNameLst>
                                          <p:attrName>style.visibility</p:attrName>
                                        </p:attrNameLst>
                                      </p:cBhvr>
                                      <p:to>
                                        <p:strVal val="visible"/>
                                      </p:to>
                                    </p:set>
                                    <p:animEffect transition="in" filter="fade">
                                      <p:cBhvr>
                                        <p:cTn id="61" dur="1000"/>
                                        <p:tgtEl>
                                          <p:spTgt spid="3">
                                            <p:txEl>
                                              <p:pRg st="7" end="7"/>
                                            </p:txEl>
                                          </p:spTgt>
                                        </p:tgtEl>
                                      </p:cBhvr>
                                    </p:animEffect>
                                    <p:anim calcmode="lin" valueType="num">
                                      <p:cBhvr>
                                        <p:cTn id="6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3" dur="900" decel="100000" fill="hold"/>
                                        <p:tgtEl>
                                          <p:spTgt spid="3">
                                            <p:txEl>
                                              <p:pRg st="7" end="7"/>
                                            </p:txEl>
                                          </p:spTgt>
                                        </p:tgtEl>
                                        <p:attrNameLst>
                                          <p:attrName>ppt_y</p:attrName>
                                        </p:attrNameLst>
                                      </p:cBhvr>
                                      <p:tavLst>
                                        <p:tav tm="0">
                                          <p:val>
                                            <p:strVal val="#ppt_y+1"/>
                                          </p:val>
                                        </p:tav>
                                        <p:tav tm="100000">
                                          <p:val>
                                            <p:strVal val="#ppt_y-.03"/>
                                          </p:val>
                                        </p:tav>
                                      </p:tavLst>
                                    </p:anim>
                                    <p:anim calcmode="lin" valueType="num">
                                      <p:cBhvr>
                                        <p:cTn id="64" dur="100" accel="100000" fill="hold">
                                          <p:stCondLst>
                                            <p:cond delay="900"/>
                                          </p:stCondLst>
                                        </p:cTn>
                                        <p:tgtEl>
                                          <p:spTgt spid="3">
                                            <p:txEl>
                                              <p:pRg st="7" end="7"/>
                                            </p:txEl>
                                          </p:spTgt>
                                        </p:tgtEl>
                                        <p:attrNameLst>
                                          <p:attrName>ppt_y</p:attrName>
                                        </p:attrNameLst>
                                      </p:cBhvr>
                                      <p:tavLst>
                                        <p:tav tm="0">
                                          <p:val>
                                            <p:strVal val="#ppt_y-.03"/>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37" presetClass="entr" presetSubtype="0" fill="hold" grpId="0" nodeType="clickEffect">
                                  <p:stCondLst>
                                    <p:cond delay="0"/>
                                  </p:stCondLst>
                                  <p:childTnLst>
                                    <p:set>
                                      <p:cBhvr>
                                        <p:cTn id="68" dur="1" fill="hold">
                                          <p:stCondLst>
                                            <p:cond delay="0"/>
                                          </p:stCondLst>
                                        </p:cTn>
                                        <p:tgtEl>
                                          <p:spTgt spid="3">
                                            <p:txEl>
                                              <p:pRg st="8" end="8"/>
                                            </p:txEl>
                                          </p:spTgt>
                                        </p:tgtEl>
                                        <p:attrNameLst>
                                          <p:attrName>style.visibility</p:attrName>
                                        </p:attrNameLst>
                                      </p:cBhvr>
                                      <p:to>
                                        <p:strVal val="visible"/>
                                      </p:to>
                                    </p:set>
                                    <p:animEffect transition="in" filter="fade">
                                      <p:cBhvr>
                                        <p:cTn id="69" dur="1000"/>
                                        <p:tgtEl>
                                          <p:spTgt spid="3">
                                            <p:txEl>
                                              <p:pRg st="8" end="8"/>
                                            </p:txEl>
                                          </p:spTgt>
                                        </p:tgtEl>
                                      </p:cBhvr>
                                    </p:animEffect>
                                    <p:anim calcmode="lin" valueType="num">
                                      <p:cBhvr>
                                        <p:cTn id="70"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71" dur="900" decel="100000" fill="hold"/>
                                        <p:tgtEl>
                                          <p:spTgt spid="3">
                                            <p:txEl>
                                              <p:pRg st="8" end="8"/>
                                            </p:txEl>
                                          </p:spTgt>
                                        </p:tgtEl>
                                        <p:attrNameLst>
                                          <p:attrName>ppt_y</p:attrName>
                                        </p:attrNameLst>
                                      </p:cBhvr>
                                      <p:tavLst>
                                        <p:tav tm="0">
                                          <p:val>
                                            <p:strVal val="#ppt_y+1"/>
                                          </p:val>
                                        </p:tav>
                                        <p:tav tm="100000">
                                          <p:val>
                                            <p:strVal val="#ppt_y-.03"/>
                                          </p:val>
                                        </p:tav>
                                      </p:tavLst>
                                    </p:anim>
                                    <p:anim calcmode="lin" valueType="num">
                                      <p:cBhvr>
                                        <p:cTn id="72" dur="100" accel="100000" fill="hold">
                                          <p:stCondLst>
                                            <p:cond delay="900"/>
                                          </p:stCondLst>
                                        </p:cTn>
                                        <p:tgtEl>
                                          <p:spTgt spid="3">
                                            <p:txEl>
                                              <p:pRg st="8" end="8"/>
                                            </p:txEl>
                                          </p:spTgt>
                                        </p:tgtEl>
                                        <p:attrNameLst>
                                          <p:attrName>ppt_y</p:attrName>
                                        </p:attrNameLst>
                                      </p:cBhvr>
                                      <p:tavLst>
                                        <p:tav tm="0">
                                          <p:val>
                                            <p:strVal val="#ppt_y-.03"/>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37" presetClass="entr" presetSubtype="0" fill="hold" grpId="0" nodeType="clickEffect">
                                  <p:stCondLst>
                                    <p:cond delay="0"/>
                                  </p:stCondLst>
                                  <p:childTnLst>
                                    <p:set>
                                      <p:cBhvr>
                                        <p:cTn id="76" dur="1" fill="hold">
                                          <p:stCondLst>
                                            <p:cond delay="0"/>
                                          </p:stCondLst>
                                        </p:cTn>
                                        <p:tgtEl>
                                          <p:spTgt spid="3">
                                            <p:txEl>
                                              <p:pRg st="9" end="9"/>
                                            </p:txEl>
                                          </p:spTgt>
                                        </p:tgtEl>
                                        <p:attrNameLst>
                                          <p:attrName>style.visibility</p:attrName>
                                        </p:attrNameLst>
                                      </p:cBhvr>
                                      <p:to>
                                        <p:strVal val="visible"/>
                                      </p:to>
                                    </p:set>
                                    <p:animEffect transition="in" filter="fade">
                                      <p:cBhvr>
                                        <p:cTn id="77" dur="1000"/>
                                        <p:tgtEl>
                                          <p:spTgt spid="3">
                                            <p:txEl>
                                              <p:pRg st="9" end="9"/>
                                            </p:txEl>
                                          </p:spTgt>
                                        </p:tgtEl>
                                      </p:cBhvr>
                                    </p:animEffect>
                                    <p:anim calcmode="lin" valueType="num">
                                      <p:cBhvr>
                                        <p:cTn id="78"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9" dur="900" decel="100000" fill="hold"/>
                                        <p:tgtEl>
                                          <p:spTgt spid="3">
                                            <p:txEl>
                                              <p:pRg st="9" end="9"/>
                                            </p:txEl>
                                          </p:spTgt>
                                        </p:tgtEl>
                                        <p:attrNameLst>
                                          <p:attrName>ppt_y</p:attrName>
                                        </p:attrNameLst>
                                      </p:cBhvr>
                                      <p:tavLst>
                                        <p:tav tm="0">
                                          <p:val>
                                            <p:strVal val="#ppt_y+1"/>
                                          </p:val>
                                        </p:tav>
                                        <p:tav tm="100000">
                                          <p:val>
                                            <p:strVal val="#ppt_y-.03"/>
                                          </p:val>
                                        </p:tav>
                                      </p:tavLst>
                                    </p:anim>
                                    <p:anim calcmode="lin" valueType="num">
                                      <p:cBhvr>
                                        <p:cTn id="80" dur="100" accel="100000" fill="hold">
                                          <p:stCondLst>
                                            <p:cond delay="900"/>
                                          </p:stCondLst>
                                        </p:cTn>
                                        <p:tgtEl>
                                          <p:spTgt spid="3">
                                            <p:txEl>
                                              <p:pRg st="9" end="9"/>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C3BF142-E8B6-4714-9417-9FDAE51982EE}"/>
              </a:ext>
            </a:extLst>
          </p:cNvPr>
          <p:cNvSpPr>
            <a:spLocks noGrp="1"/>
          </p:cNvSpPr>
          <p:nvPr>
            <p:ph type="title"/>
          </p:nvPr>
        </p:nvSpPr>
        <p:spPr>
          <a:xfrm>
            <a:off x="1484311" y="350948"/>
            <a:ext cx="9022145" cy="1152144"/>
          </a:xfrm>
        </p:spPr>
        <p:txBody>
          <a:bodyPr>
            <a:normAutofit/>
          </a:bodyPr>
          <a:lstStyle/>
          <a:p>
            <a:r>
              <a:rPr lang="en-GB" sz="3600" b="1" dirty="0"/>
              <a:t>MANAGING CONFLICT</a:t>
            </a:r>
          </a:p>
        </p:txBody>
      </p:sp>
      <p:pic>
        <p:nvPicPr>
          <p:cNvPr id="4" name="Picture 3">
            <a:extLst>
              <a:ext uri="{FF2B5EF4-FFF2-40B4-BE49-F238E27FC236}">
                <a16:creationId xmlns:a16="http://schemas.microsoft.com/office/drawing/2014/main" xmlns="" id="{3FE48840-6EA9-451D-8A4D-3768227F43DB}"/>
              </a:ext>
            </a:extLst>
          </p:cNvPr>
          <p:cNvPicPr>
            <a:picLocks noChangeAspect="1"/>
          </p:cNvPicPr>
          <p:nvPr/>
        </p:nvPicPr>
        <p:blipFill>
          <a:blip r:embed="rId2"/>
          <a:stretch>
            <a:fillRect/>
          </a:stretch>
        </p:blipFill>
        <p:spPr>
          <a:xfrm>
            <a:off x="2906192" y="1637029"/>
            <a:ext cx="6178382" cy="4617235"/>
          </a:xfrm>
          <a:prstGeom prst="rect">
            <a:avLst/>
          </a:prstGeom>
        </p:spPr>
      </p:pic>
    </p:spTree>
    <p:extLst>
      <p:ext uri="{BB962C8B-B14F-4D97-AF65-F5344CB8AC3E}">
        <p14:creationId xmlns:p14="http://schemas.microsoft.com/office/powerpoint/2010/main" xmlns="" val="3329491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par>
                                <p:cTn id="9" presetID="12" presetClass="entr" presetSubtype="4" fill="hold"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p:tgtEl>
                                          <p:spTgt spid="4"/>
                                        </p:tgtEl>
                                        <p:attrNameLst>
                                          <p:attrName>ppt_y</p:attrName>
                                        </p:attrNameLst>
                                      </p:cBhvr>
                                      <p:tavLst>
                                        <p:tav tm="0">
                                          <p:val>
                                            <p:strVal val="#ppt_y+#ppt_h*1.125000"/>
                                          </p:val>
                                        </p:tav>
                                        <p:tav tm="100000">
                                          <p:val>
                                            <p:strVal val="#ppt_y"/>
                                          </p:val>
                                        </p:tav>
                                      </p:tavLst>
                                    </p:anim>
                                    <p:animEffect transition="in" filter="wipe(up)">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E13781B-ACE6-4A48-ABA5-4EE543E46D20}"/>
              </a:ext>
            </a:extLst>
          </p:cNvPr>
          <p:cNvSpPr>
            <a:spLocks noGrp="1"/>
          </p:cNvSpPr>
          <p:nvPr>
            <p:ph type="title"/>
          </p:nvPr>
        </p:nvSpPr>
        <p:spPr>
          <a:xfrm>
            <a:off x="1941511" y="292609"/>
            <a:ext cx="8281481" cy="822959"/>
          </a:xfrm>
        </p:spPr>
        <p:txBody>
          <a:bodyPr>
            <a:normAutofit/>
          </a:bodyPr>
          <a:lstStyle/>
          <a:p>
            <a:r>
              <a:rPr lang="en-GB" sz="3600" b="1" dirty="0"/>
              <a:t>SUCCESSFUL TEAM DEVELOPMENT</a:t>
            </a:r>
          </a:p>
        </p:txBody>
      </p:sp>
      <p:sp>
        <p:nvSpPr>
          <p:cNvPr id="3" name="Content Placeholder 2">
            <a:extLst>
              <a:ext uri="{FF2B5EF4-FFF2-40B4-BE49-F238E27FC236}">
                <a16:creationId xmlns:a16="http://schemas.microsoft.com/office/drawing/2014/main" xmlns="" id="{6BA670F3-7ECB-458B-8B44-11E919314DF3}"/>
              </a:ext>
            </a:extLst>
          </p:cNvPr>
          <p:cNvSpPr>
            <a:spLocks noGrp="1"/>
          </p:cNvSpPr>
          <p:nvPr>
            <p:ph idx="1"/>
          </p:nvPr>
        </p:nvSpPr>
        <p:spPr>
          <a:xfrm>
            <a:off x="1484310" y="1167383"/>
            <a:ext cx="10402890" cy="5599177"/>
          </a:xfrm>
        </p:spPr>
        <p:txBody>
          <a:bodyPr>
            <a:normAutofit/>
          </a:bodyPr>
          <a:lstStyle/>
          <a:p>
            <a:pPr marL="0" indent="0" algn="just">
              <a:lnSpc>
                <a:spcPct val="150000"/>
              </a:lnSpc>
              <a:buNone/>
            </a:pPr>
            <a:r>
              <a:rPr lang="en-GB" sz="1800" dirty="0"/>
              <a:t>The first rule of team building is an to lead a team effectively, you must first establish your leadership with each team member. The most effective team leaders build their relationships of trust and loyalty, rather than fear or the power of their positions.</a:t>
            </a:r>
          </a:p>
          <a:p>
            <a:pPr marL="0" indent="0" algn="just">
              <a:lnSpc>
                <a:spcPct val="150000"/>
              </a:lnSpc>
              <a:buNone/>
            </a:pPr>
            <a:endParaRPr lang="en-GB" sz="1800" dirty="0"/>
          </a:p>
          <a:p>
            <a:pPr lvl="0" algn="just">
              <a:lnSpc>
                <a:spcPct val="150000"/>
              </a:lnSpc>
            </a:pPr>
            <a:r>
              <a:rPr lang="en-GB" sz="1800" b="1" dirty="0"/>
              <a:t>Make sure that you have a clear idea of what you need to accomplish</a:t>
            </a:r>
            <a:r>
              <a:rPr lang="en-GB" sz="1800" dirty="0"/>
              <a:t>; and that team members understand their responsibilities.</a:t>
            </a:r>
          </a:p>
          <a:p>
            <a:pPr lvl="0" algn="just">
              <a:lnSpc>
                <a:spcPct val="150000"/>
              </a:lnSpc>
            </a:pPr>
            <a:r>
              <a:rPr lang="en-GB" sz="1800" b="1" dirty="0"/>
              <a:t>Get to Know the Rest of the Team</a:t>
            </a:r>
            <a:endParaRPr lang="en-GB" sz="1800" dirty="0"/>
          </a:p>
          <a:p>
            <a:pPr lvl="0" algn="just">
              <a:lnSpc>
                <a:spcPct val="150000"/>
              </a:lnSpc>
            </a:pPr>
            <a:r>
              <a:rPr lang="en-GB" sz="1800" b="1" dirty="0"/>
              <a:t>Set ground rules for the team</a:t>
            </a:r>
            <a:r>
              <a:rPr lang="en-GB" sz="1800" dirty="0"/>
              <a:t>. </a:t>
            </a:r>
          </a:p>
          <a:p>
            <a:endParaRPr lang="en-GB" dirty="0"/>
          </a:p>
        </p:txBody>
      </p:sp>
    </p:spTree>
    <p:extLst>
      <p:ext uri="{BB962C8B-B14F-4D97-AF65-F5344CB8AC3E}">
        <p14:creationId xmlns:p14="http://schemas.microsoft.com/office/powerpoint/2010/main" xmlns="" val="1369938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7458FAA-AD3F-4235-8471-D7E1F6AEF1AC}"/>
              </a:ext>
            </a:extLst>
          </p:cNvPr>
          <p:cNvSpPr>
            <a:spLocks noGrp="1"/>
          </p:cNvSpPr>
          <p:nvPr>
            <p:ph type="title"/>
          </p:nvPr>
        </p:nvSpPr>
        <p:spPr>
          <a:xfrm>
            <a:off x="1484311" y="219457"/>
            <a:ext cx="10018713" cy="722375"/>
          </a:xfrm>
        </p:spPr>
        <p:txBody>
          <a:bodyPr>
            <a:normAutofit/>
          </a:bodyPr>
          <a:lstStyle/>
          <a:p>
            <a:r>
              <a:rPr lang="en-GB" sz="3600" b="1" dirty="0"/>
              <a:t>SUCCESSFUL TEAM DEVELOPMENT</a:t>
            </a:r>
          </a:p>
        </p:txBody>
      </p:sp>
      <p:sp>
        <p:nvSpPr>
          <p:cNvPr id="3" name="Content Placeholder 2">
            <a:extLst>
              <a:ext uri="{FF2B5EF4-FFF2-40B4-BE49-F238E27FC236}">
                <a16:creationId xmlns:a16="http://schemas.microsoft.com/office/drawing/2014/main" xmlns="" id="{07934830-CBEF-489E-AEC5-02451334D934}"/>
              </a:ext>
            </a:extLst>
          </p:cNvPr>
          <p:cNvSpPr>
            <a:spLocks noGrp="1"/>
          </p:cNvSpPr>
          <p:nvPr>
            <p:ph idx="1"/>
          </p:nvPr>
        </p:nvSpPr>
        <p:spPr>
          <a:xfrm>
            <a:off x="1510068" y="1026875"/>
            <a:ext cx="10018713" cy="5373925"/>
          </a:xfrm>
        </p:spPr>
        <p:txBody>
          <a:bodyPr>
            <a:normAutofit/>
          </a:bodyPr>
          <a:lstStyle/>
          <a:p>
            <a:pPr lvl="0" algn="just">
              <a:lnSpc>
                <a:spcPct val="150000"/>
              </a:lnSpc>
            </a:pPr>
            <a:r>
              <a:rPr lang="en-GB" sz="1800" b="1" dirty="0"/>
              <a:t>Clearly defining team goals -</a:t>
            </a:r>
            <a:r>
              <a:rPr lang="en-GB" sz="1800" dirty="0"/>
              <a:t> Taking the lead in defining these goals and helping the team to understand their role in achieving the right outcomes underpins effective leadership and management. </a:t>
            </a:r>
          </a:p>
          <a:p>
            <a:pPr lvl="0" algn="just"/>
            <a:endParaRPr lang="en-GB" sz="1800" dirty="0"/>
          </a:p>
          <a:p>
            <a:pPr lvl="0" algn="just">
              <a:lnSpc>
                <a:spcPct val="150000"/>
              </a:lnSpc>
            </a:pPr>
            <a:r>
              <a:rPr lang="en-GB" sz="1800" b="1" dirty="0"/>
              <a:t>Communicating effectively - </a:t>
            </a:r>
            <a:r>
              <a:rPr lang="en-GB" sz="1800" dirty="0"/>
              <a:t>Managers need to communicate information to the team, whilst also facilitating good communication within and between teams. “The special thing about England’s World Cup-winning team of 2003 is that we were very honest with each other,” said team member Jason Robinson speaking to </a:t>
            </a:r>
            <a:r>
              <a:rPr lang="en-GB" sz="1800" b="1" u="sng" dirty="0">
                <a:solidFill>
                  <a:srgbClr val="C00000"/>
                </a:solidFill>
                <a:hlinkClick r:id="rId2">
                  <a:extLst>
                    <a:ext uri="{A12FA001-AC4F-418D-AE19-62706E023703}">
                      <ahyp:hlinkClr xmlns:ahyp="http://schemas.microsoft.com/office/drawing/2018/hyperlinkcolor" xmlns="" val="tx"/>
                    </a:ext>
                  </a:extLst>
                </a:hlinkClick>
              </a:rPr>
              <a:t>The Telegraph </a:t>
            </a:r>
            <a:r>
              <a:rPr lang="en-GB" sz="1800" dirty="0"/>
              <a:t>about the teamwork which lead to England’s 2003 World Cup success. </a:t>
            </a:r>
          </a:p>
          <a:p>
            <a:pPr marL="0" lvl="0" indent="0" algn="just">
              <a:buNone/>
            </a:pPr>
            <a:endParaRPr lang="en-GB" sz="1800" dirty="0"/>
          </a:p>
          <a:p>
            <a:pPr lvl="0" algn="just">
              <a:lnSpc>
                <a:spcPct val="150000"/>
              </a:lnSpc>
            </a:pPr>
            <a:r>
              <a:rPr lang="en-GB" sz="1800" b="1" dirty="0"/>
              <a:t>Always Celebrate Success a</a:t>
            </a:r>
            <a:r>
              <a:rPr lang="en-GB" sz="1800" dirty="0"/>
              <a:t>t a time when uncertainty is being dealt with each day, you must take the time to celebrate success.  </a:t>
            </a:r>
          </a:p>
        </p:txBody>
      </p:sp>
    </p:spTree>
    <p:extLst>
      <p:ext uri="{BB962C8B-B14F-4D97-AF65-F5344CB8AC3E}">
        <p14:creationId xmlns:p14="http://schemas.microsoft.com/office/powerpoint/2010/main" xmlns="" val="2887721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F9AF1A7-0329-4E54-9D40-8FABE78C6264}"/>
              </a:ext>
            </a:extLst>
          </p:cNvPr>
          <p:cNvSpPr>
            <a:spLocks noGrp="1"/>
          </p:cNvSpPr>
          <p:nvPr>
            <p:ph type="title"/>
          </p:nvPr>
        </p:nvSpPr>
        <p:spPr>
          <a:xfrm>
            <a:off x="1484311" y="841249"/>
            <a:ext cx="10018713" cy="886968"/>
          </a:xfrm>
        </p:spPr>
        <p:txBody>
          <a:bodyPr>
            <a:normAutofit/>
          </a:bodyPr>
          <a:lstStyle/>
          <a:p>
            <a:r>
              <a:rPr lang="en-GB" sz="3600" b="1" dirty="0">
                <a:latin typeface="+mn-lt"/>
              </a:rPr>
              <a:t>CONCLUSION</a:t>
            </a:r>
          </a:p>
        </p:txBody>
      </p:sp>
      <p:sp>
        <p:nvSpPr>
          <p:cNvPr id="3" name="Content Placeholder 2">
            <a:extLst>
              <a:ext uri="{FF2B5EF4-FFF2-40B4-BE49-F238E27FC236}">
                <a16:creationId xmlns:a16="http://schemas.microsoft.com/office/drawing/2014/main" xmlns="" id="{34A96DC1-71B1-45D5-9799-AA35739B251A}"/>
              </a:ext>
            </a:extLst>
          </p:cNvPr>
          <p:cNvSpPr>
            <a:spLocks noGrp="1"/>
          </p:cNvSpPr>
          <p:nvPr>
            <p:ph idx="1"/>
          </p:nvPr>
        </p:nvSpPr>
        <p:spPr>
          <a:xfrm>
            <a:off x="1575751" y="2862072"/>
            <a:ext cx="9634794" cy="2450592"/>
          </a:xfrm>
        </p:spPr>
        <p:txBody>
          <a:bodyPr>
            <a:normAutofit/>
          </a:bodyPr>
          <a:lstStyle/>
          <a:p>
            <a:pPr marL="0" indent="0" algn="just">
              <a:lnSpc>
                <a:spcPct val="150000"/>
              </a:lnSpc>
              <a:buNone/>
            </a:pPr>
            <a:r>
              <a:rPr lang="en-GB" sz="2000" dirty="0"/>
              <a:t>Teamwork is becoming increasingly important in contemporary organisations, and as long as teams are formed, managed and implemented effectively, can provide a source of competitive advantage in terms of increased employee satisfaction, creativity and innovation </a:t>
            </a:r>
          </a:p>
        </p:txBody>
      </p:sp>
    </p:spTree>
    <p:extLst>
      <p:ext uri="{BB962C8B-B14F-4D97-AF65-F5344CB8AC3E}">
        <p14:creationId xmlns:p14="http://schemas.microsoft.com/office/powerpoint/2010/main" xmlns="" val="17182762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015BEC8-6300-4CBE-8018-DE178B834A6B}"/>
              </a:ext>
            </a:extLst>
          </p:cNvPr>
          <p:cNvSpPr>
            <a:spLocks noGrp="1"/>
          </p:cNvSpPr>
          <p:nvPr>
            <p:ph type="title"/>
          </p:nvPr>
        </p:nvSpPr>
        <p:spPr>
          <a:xfrm>
            <a:off x="1535826" y="238265"/>
            <a:ext cx="10018713" cy="734096"/>
          </a:xfrm>
        </p:spPr>
        <p:txBody>
          <a:bodyPr>
            <a:normAutofit/>
          </a:bodyPr>
          <a:lstStyle/>
          <a:p>
            <a:r>
              <a:rPr lang="en-GB" sz="3600" b="1" u="sng" dirty="0"/>
              <a:t>REFERENCES</a:t>
            </a:r>
          </a:p>
        </p:txBody>
      </p:sp>
      <p:sp>
        <p:nvSpPr>
          <p:cNvPr id="3" name="Content Placeholder 2">
            <a:extLst>
              <a:ext uri="{FF2B5EF4-FFF2-40B4-BE49-F238E27FC236}">
                <a16:creationId xmlns:a16="http://schemas.microsoft.com/office/drawing/2014/main" xmlns="" id="{3B83FA03-706F-4244-BA8F-7068245EF04C}"/>
              </a:ext>
            </a:extLst>
          </p:cNvPr>
          <p:cNvSpPr>
            <a:spLocks noGrp="1"/>
          </p:cNvSpPr>
          <p:nvPr>
            <p:ph idx="1"/>
          </p:nvPr>
        </p:nvSpPr>
        <p:spPr>
          <a:xfrm>
            <a:off x="1535826" y="875758"/>
            <a:ext cx="10018713" cy="5376929"/>
          </a:xfrm>
        </p:spPr>
        <p:txBody>
          <a:bodyPr>
            <a:noAutofit/>
          </a:bodyPr>
          <a:lstStyle/>
          <a:p>
            <a:pPr marL="0" indent="0" algn="just">
              <a:lnSpc>
                <a:spcPct val="160000"/>
              </a:lnSpc>
              <a:buNone/>
            </a:pPr>
            <a:r>
              <a:rPr lang="en-US" sz="1400" dirty="0">
                <a:solidFill>
                  <a:srgbClr val="000000"/>
                </a:solidFill>
                <a:latin typeface="Arial" panose="020B0604020202020204" pitchFamily="34" charset="0"/>
                <a:cs typeface="Arial" panose="020B0604020202020204" pitchFamily="34" charset="0"/>
              </a:rPr>
              <a:t>West, M.A. (2012) </a:t>
            </a:r>
            <a:r>
              <a:rPr lang="en-US" sz="1400" i="1" dirty="0">
                <a:solidFill>
                  <a:srgbClr val="000000"/>
                </a:solidFill>
                <a:latin typeface="Arial" panose="020B0604020202020204" pitchFamily="34" charset="0"/>
                <a:cs typeface="Arial" panose="020B0604020202020204" pitchFamily="34" charset="0"/>
              </a:rPr>
              <a:t>Effective Teamwork. </a:t>
            </a:r>
            <a:r>
              <a:rPr lang="en-US" sz="1400" dirty="0">
                <a:solidFill>
                  <a:srgbClr val="000000"/>
                </a:solidFill>
                <a:latin typeface="Arial" panose="020B0604020202020204" pitchFamily="34" charset="0"/>
                <a:cs typeface="Arial" panose="020B0604020202020204" pitchFamily="34" charset="0"/>
              </a:rPr>
              <a:t>3</a:t>
            </a:r>
            <a:r>
              <a:rPr lang="en-US" sz="1400" baseline="30000" dirty="0">
                <a:solidFill>
                  <a:srgbClr val="000000"/>
                </a:solidFill>
                <a:latin typeface="Arial" panose="020B0604020202020204" pitchFamily="34" charset="0"/>
                <a:cs typeface="Arial" panose="020B0604020202020204" pitchFamily="34" charset="0"/>
              </a:rPr>
              <a:t>rd</a:t>
            </a:r>
            <a:r>
              <a:rPr lang="en-US" sz="1400" dirty="0">
                <a:solidFill>
                  <a:srgbClr val="000000"/>
                </a:solidFill>
                <a:latin typeface="Arial" panose="020B0604020202020204" pitchFamily="34" charset="0"/>
                <a:cs typeface="Arial" panose="020B0604020202020204" pitchFamily="34" charset="0"/>
              </a:rPr>
              <a:t> edition. BPS Blackwell, London.</a:t>
            </a:r>
          </a:p>
          <a:p>
            <a:pPr marL="0" indent="0" algn="just">
              <a:lnSpc>
                <a:spcPct val="160000"/>
              </a:lnSpc>
              <a:buNone/>
            </a:pPr>
            <a:r>
              <a:rPr lang="en-US" sz="1400" dirty="0">
                <a:solidFill>
                  <a:srgbClr val="000000"/>
                </a:solidFill>
                <a:latin typeface="Arial" panose="020B0604020202020204" pitchFamily="34" charset="0"/>
                <a:cs typeface="Arial" panose="020B0604020202020204" pitchFamily="34" charset="0"/>
              </a:rPr>
              <a:t>Chester, S. L., and </a:t>
            </a:r>
            <a:r>
              <a:rPr lang="en-US" sz="1400" dirty="0" err="1">
                <a:solidFill>
                  <a:srgbClr val="000000"/>
                </a:solidFill>
                <a:latin typeface="Arial" panose="020B0604020202020204" pitchFamily="34" charset="0"/>
                <a:cs typeface="Arial" panose="020B0604020202020204" pitchFamily="34" charset="0"/>
              </a:rPr>
              <a:t>Egolf</a:t>
            </a:r>
            <a:r>
              <a:rPr lang="en-US" sz="1400" dirty="0">
                <a:solidFill>
                  <a:srgbClr val="000000"/>
                </a:solidFill>
                <a:latin typeface="Arial" panose="020B0604020202020204" pitchFamily="34" charset="0"/>
                <a:cs typeface="Arial" panose="020B0604020202020204" pitchFamily="34" charset="0"/>
              </a:rPr>
              <a:t>, D. B. (2013) </a:t>
            </a:r>
            <a:r>
              <a:rPr lang="en-US" sz="1400" i="1" dirty="0">
                <a:solidFill>
                  <a:srgbClr val="000000"/>
                </a:solidFill>
                <a:latin typeface="Arial" panose="020B0604020202020204" pitchFamily="34" charset="0"/>
                <a:cs typeface="Arial" panose="020B0604020202020204" pitchFamily="34" charset="0"/>
              </a:rPr>
              <a:t>Successful Communication in groups and teams. </a:t>
            </a:r>
            <a:r>
              <a:rPr lang="en-US" sz="1400" dirty="0" err="1">
                <a:solidFill>
                  <a:srgbClr val="000000"/>
                </a:solidFill>
                <a:latin typeface="Arial" panose="020B0604020202020204" pitchFamily="34" charset="0"/>
                <a:cs typeface="Arial" panose="020B0604020202020204" pitchFamily="34" charset="0"/>
              </a:rPr>
              <a:t>iUniverse</a:t>
            </a:r>
            <a:r>
              <a:rPr lang="en-US" sz="1400" dirty="0">
                <a:solidFill>
                  <a:srgbClr val="000000"/>
                </a:solidFill>
                <a:latin typeface="Arial" panose="020B0604020202020204" pitchFamily="34" charset="0"/>
                <a:cs typeface="Arial" panose="020B0604020202020204" pitchFamily="34" charset="0"/>
              </a:rPr>
              <a:t>, Inc. USA.</a:t>
            </a:r>
          </a:p>
          <a:p>
            <a:pPr marL="0" indent="0" algn="just">
              <a:lnSpc>
                <a:spcPct val="160000"/>
              </a:lnSpc>
              <a:buNone/>
            </a:pPr>
            <a:r>
              <a:rPr lang="en-US" sz="1400" dirty="0" err="1">
                <a:solidFill>
                  <a:srgbClr val="000000"/>
                </a:solidFill>
                <a:latin typeface="Arial" panose="020B0604020202020204" pitchFamily="34" charset="0"/>
                <a:cs typeface="Arial" panose="020B0604020202020204" pitchFamily="34" charset="0"/>
              </a:rPr>
              <a:t>Medsker</a:t>
            </a:r>
            <a:r>
              <a:rPr lang="en-US" sz="1400" dirty="0">
                <a:solidFill>
                  <a:srgbClr val="000000"/>
                </a:solidFill>
                <a:latin typeface="Arial" panose="020B0604020202020204" pitchFamily="34" charset="0"/>
                <a:cs typeface="Arial" panose="020B0604020202020204" pitchFamily="34" charset="0"/>
              </a:rPr>
              <a:t>, G.J., Campion, M.A., </a:t>
            </a:r>
            <a:r>
              <a:rPr lang="en-US" sz="1400" i="1" dirty="0">
                <a:solidFill>
                  <a:srgbClr val="000000"/>
                </a:solidFill>
                <a:latin typeface="Arial" panose="020B0604020202020204" pitchFamily="34" charset="0"/>
                <a:cs typeface="Arial" panose="020B0604020202020204" pitchFamily="34" charset="0"/>
              </a:rPr>
              <a:t>"Job and Team Design</a:t>
            </a:r>
            <a:r>
              <a:rPr lang="en-US" sz="1400" dirty="0">
                <a:solidFill>
                  <a:srgbClr val="000000"/>
                </a:solidFill>
                <a:latin typeface="Arial" panose="020B0604020202020204" pitchFamily="34" charset="0"/>
                <a:cs typeface="Arial" panose="020B0604020202020204" pitchFamily="34" charset="0"/>
              </a:rPr>
              <a:t>," in </a:t>
            </a:r>
            <a:r>
              <a:rPr lang="en-US" sz="1400" dirty="0" err="1">
                <a:solidFill>
                  <a:srgbClr val="000000"/>
                </a:solidFill>
                <a:latin typeface="Arial" panose="020B0604020202020204" pitchFamily="34" charset="0"/>
                <a:cs typeface="Arial" panose="020B0604020202020204" pitchFamily="34" charset="0"/>
              </a:rPr>
              <a:t>Salvendy</a:t>
            </a:r>
            <a:r>
              <a:rPr lang="en-US" sz="1400" dirty="0">
                <a:solidFill>
                  <a:srgbClr val="000000"/>
                </a:solidFill>
                <a:latin typeface="Arial" panose="020B0604020202020204" pitchFamily="34" charset="0"/>
                <a:cs typeface="Arial" panose="020B0604020202020204" pitchFamily="34" charset="0"/>
              </a:rPr>
              <a:t>, G., </a:t>
            </a:r>
            <a:r>
              <a:rPr lang="en-US" sz="1400" i="1" u="sng" dirty="0">
                <a:solidFill>
                  <a:srgbClr val="000000"/>
                </a:solidFill>
                <a:latin typeface="Arial" panose="020B0604020202020204" pitchFamily="34" charset="0"/>
                <a:cs typeface="Arial" panose="020B0604020202020204" pitchFamily="34" charset="0"/>
              </a:rPr>
              <a:t>Handbook of Human Factors and Ergonomics</a:t>
            </a:r>
            <a:r>
              <a:rPr lang="en-US" sz="1400" i="1" dirty="0">
                <a:solidFill>
                  <a:srgbClr val="000000"/>
                </a:solidFill>
                <a:latin typeface="Arial" panose="020B0604020202020204" pitchFamily="34" charset="0"/>
                <a:cs typeface="Arial" panose="020B0604020202020204" pitchFamily="34" charset="0"/>
              </a:rPr>
              <a:t>, pp. 450 - 489, Inter science, 18 Apr 1997.</a:t>
            </a:r>
          </a:p>
          <a:p>
            <a:pPr marL="0" indent="0" algn="just">
              <a:lnSpc>
                <a:spcPct val="160000"/>
              </a:lnSpc>
              <a:buNone/>
            </a:pPr>
            <a:r>
              <a:rPr lang="en-US" sz="1400" dirty="0" err="1">
                <a:solidFill>
                  <a:srgbClr val="000000"/>
                </a:solidFill>
                <a:latin typeface="Arial" panose="020B0604020202020204" pitchFamily="34" charset="0"/>
                <a:cs typeface="Arial" panose="020B0604020202020204" pitchFamily="34" charset="0"/>
              </a:rPr>
              <a:t>Proksch</a:t>
            </a:r>
            <a:r>
              <a:rPr lang="en-US" sz="1400" dirty="0">
                <a:solidFill>
                  <a:srgbClr val="000000"/>
                </a:solidFill>
                <a:latin typeface="Arial" panose="020B0604020202020204" pitchFamily="34" charset="0"/>
                <a:cs typeface="Arial" panose="020B0604020202020204" pitchFamily="34" charset="0"/>
              </a:rPr>
              <a:t>, S. (2016) </a:t>
            </a:r>
            <a:r>
              <a:rPr lang="en-US" sz="1400" i="1" dirty="0">
                <a:solidFill>
                  <a:srgbClr val="000000"/>
                </a:solidFill>
                <a:latin typeface="Arial" panose="020B0604020202020204" pitchFamily="34" charset="0"/>
                <a:cs typeface="Arial" panose="020B0604020202020204" pitchFamily="34" charset="0"/>
              </a:rPr>
              <a:t>Conflict Management, </a:t>
            </a:r>
            <a:r>
              <a:rPr lang="en-US" sz="1400" dirty="0">
                <a:solidFill>
                  <a:srgbClr val="000000"/>
                </a:solidFill>
                <a:latin typeface="Arial" panose="020B0604020202020204" pitchFamily="34" charset="0"/>
                <a:cs typeface="Arial" panose="020B0604020202020204" pitchFamily="34" charset="0"/>
              </a:rPr>
              <a:t>Springer, London.</a:t>
            </a:r>
            <a:endParaRPr lang="en-US" sz="1400" i="1" dirty="0">
              <a:solidFill>
                <a:srgbClr val="000000"/>
              </a:solidFill>
              <a:latin typeface="Arial" panose="020B0604020202020204" pitchFamily="34" charset="0"/>
              <a:cs typeface="Arial" panose="020B0604020202020204" pitchFamily="34" charset="0"/>
            </a:endParaRPr>
          </a:p>
          <a:p>
            <a:pPr marL="0" indent="0" algn="just">
              <a:lnSpc>
                <a:spcPct val="160000"/>
              </a:lnSpc>
              <a:buNone/>
            </a:pPr>
            <a:r>
              <a:rPr lang="en-US" sz="1400" dirty="0">
                <a:solidFill>
                  <a:srgbClr val="000000"/>
                </a:solidFill>
                <a:latin typeface="Arial" panose="020B0604020202020204" pitchFamily="34" charset="0"/>
                <a:cs typeface="Arial" panose="020B0604020202020204" pitchFamily="34" charset="0"/>
              </a:rPr>
              <a:t>[1] DEEP, S., SUSSMAN, L., </a:t>
            </a:r>
            <a:r>
              <a:rPr lang="en-US" sz="1400" i="1" dirty="0">
                <a:solidFill>
                  <a:srgbClr val="000000"/>
                </a:solidFill>
                <a:latin typeface="Arial" panose="020B0604020202020204" pitchFamily="34" charset="0"/>
                <a:cs typeface="Arial" panose="020B0604020202020204" pitchFamily="34" charset="0"/>
              </a:rPr>
              <a:t>“The Secret of any success. </a:t>
            </a:r>
            <a:r>
              <a:rPr lang="en-US" sz="1400" dirty="0">
                <a:solidFill>
                  <a:srgbClr val="000000"/>
                </a:solidFill>
                <a:latin typeface="Arial" panose="020B0604020202020204" pitchFamily="34" charset="0"/>
                <a:cs typeface="Arial" panose="020B0604020202020204" pitchFamily="34" charset="0"/>
              </a:rPr>
              <a:t>To act smart, Editorial Economical, Bucharest, 2001.</a:t>
            </a:r>
          </a:p>
          <a:p>
            <a:pPr marL="0" indent="0" algn="just">
              <a:lnSpc>
                <a:spcPct val="160000"/>
              </a:lnSpc>
              <a:buNone/>
            </a:pPr>
            <a:r>
              <a:rPr lang="en-US" sz="1400" dirty="0">
                <a:solidFill>
                  <a:srgbClr val="000000"/>
                </a:solidFill>
                <a:latin typeface="Arial" panose="020B0604020202020204" pitchFamily="34" charset="0"/>
                <a:cs typeface="Arial" panose="020B0604020202020204" pitchFamily="34" charset="0"/>
              </a:rPr>
              <a:t>Belbin, R. M. (2010) </a:t>
            </a:r>
            <a:r>
              <a:rPr lang="en-US" sz="1400" i="1" dirty="0">
                <a:solidFill>
                  <a:srgbClr val="000000"/>
                </a:solidFill>
                <a:latin typeface="Arial" panose="020B0604020202020204" pitchFamily="34" charset="0"/>
                <a:cs typeface="Arial" panose="020B0604020202020204" pitchFamily="34" charset="0"/>
              </a:rPr>
              <a:t>Team Roles at Work</a:t>
            </a:r>
            <a:r>
              <a:rPr lang="en-US" sz="1400" dirty="0">
                <a:solidFill>
                  <a:srgbClr val="000000"/>
                </a:solidFill>
                <a:latin typeface="Arial" panose="020B0604020202020204" pitchFamily="34" charset="0"/>
                <a:cs typeface="Arial" panose="020B0604020202020204" pitchFamily="34" charset="0"/>
              </a:rPr>
              <a:t>. 2</a:t>
            </a:r>
            <a:r>
              <a:rPr lang="en-US" sz="1400" baseline="30000" dirty="0">
                <a:solidFill>
                  <a:srgbClr val="000000"/>
                </a:solidFill>
                <a:latin typeface="Arial" panose="020B0604020202020204" pitchFamily="34" charset="0"/>
                <a:cs typeface="Arial" panose="020B0604020202020204" pitchFamily="34" charset="0"/>
              </a:rPr>
              <a:t>nd</a:t>
            </a:r>
            <a:r>
              <a:rPr lang="en-US" sz="1400" dirty="0">
                <a:solidFill>
                  <a:srgbClr val="000000"/>
                </a:solidFill>
                <a:latin typeface="Arial" panose="020B0604020202020204" pitchFamily="34" charset="0"/>
                <a:cs typeface="Arial" panose="020B0604020202020204" pitchFamily="34" charset="0"/>
              </a:rPr>
              <a:t> edition. Elsevier, USA.</a:t>
            </a:r>
            <a:endParaRPr lang="en-US" sz="1400" i="1" dirty="0">
              <a:solidFill>
                <a:srgbClr val="000000"/>
              </a:solidFill>
              <a:latin typeface="Arial" panose="020B0604020202020204" pitchFamily="34" charset="0"/>
              <a:cs typeface="Arial" panose="020B0604020202020204" pitchFamily="34" charset="0"/>
            </a:endParaRPr>
          </a:p>
          <a:p>
            <a:pPr marL="0" indent="0" algn="just">
              <a:lnSpc>
                <a:spcPct val="170000"/>
              </a:lnSpc>
              <a:buNone/>
            </a:pPr>
            <a:r>
              <a:rPr lang="en-GB" sz="1400" dirty="0" err="1">
                <a:latin typeface="Arial" panose="020B0604020202020204" pitchFamily="34" charset="0"/>
                <a:cs typeface="Arial" panose="020B0604020202020204" pitchFamily="34" charset="0"/>
              </a:rPr>
              <a:t>Linkedin</a:t>
            </a:r>
            <a:r>
              <a:rPr lang="en-GB" sz="1400" dirty="0">
                <a:latin typeface="Arial" panose="020B0604020202020204" pitchFamily="34" charset="0"/>
                <a:cs typeface="Arial" panose="020B0604020202020204" pitchFamily="34" charset="0"/>
              </a:rPr>
              <a:t> 1993  </a:t>
            </a:r>
            <a:r>
              <a:rPr lang="en-GB" sz="1400" i="1" dirty="0">
                <a:latin typeface="Arial" panose="020B0604020202020204" pitchFamily="34" charset="0"/>
                <a:cs typeface="Arial" panose="020B0604020202020204" pitchFamily="34" charset="0"/>
              </a:rPr>
              <a:t>‘The Wisdom of Teams Jon Katzenbach and Douglas Smith Stephen Robbins  ‘Essentials of Organizational Behaviour’ .</a:t>
            </a:r>
            <a:endParaRPr lang="en-GB" sz="1400" dirty="0">
              <a:latin typeface="Arial" panose="020B0604020202020204" pitchFamily="34" charset="0"/>
              <a:cs typeface="Arial" panose="020B0604020202020204" pitchFamily="34" charset="0"/>
            </a:endParaRPr>
          </a:p>
          <a:p>
            <a:pPr marL="0" indent="0" algn="just">
              <a:lnSpc>
                <a:spcPct val="170000"/>
              </a:lnSpc>
              <a:buNone/>
            </a:pPr>
            <a:r>
              <a:rPr lang="en-GB" sz="1400" dirty="0">
                <a:latin typeface="Arial" panose="020B0604020202020204" pitchFamily="34" charset="0"/>
                <a:cs typeface="Arial" panose="020B0604020202020204" pitchFamily="34" charset="0"/>
              </a:rPr>
              <a:t>Cook, S. (2009) </a:t>
            </a:r>
            <a:r>
              <a:rPr lang="en-GB" sz="1400" i="1" dirty="0">
                <a:latin typeface="Arial" panose="020B0604020202020204" pitchFamily="34" charset="0"/>
                <a:cs typeface="Arial" panose="020B0604020202020204" pitchFamily="34" charset="0"/>
              </a:rPr>
              <a:t>Building a high-performance team</a:t>
            </a:r>
            <a:r>
              <a:rPr lang="en-GB" sz="1400" dirty="0">
                <a:latin typeface="Arial" panose="020B0604020202020204" pitchFamily="34" charset="0"/>
                <a:cs typeface="Arial" panose="020B0604020202020204" pitchFamily="34" charset="0"/>
              </a:rPr>
              <a:t>. IT Governance Publishing, London.</a:t>
            </a:r>
          </a:p>
          <a:p>
            <a:pPr marL="0" indent="0" algn="just">
              <a:lnSpc>
                <a:spcPct val="160000"/>
              </a:lnSpc>
              <a:buNone/>
            </a:pPr>
            <a:r>
              <a:rPr lang="en-GB" sz="1400" dirty="0">
                <a:latin typeface="Arial" panose="020B0604020202020204" pitchFamily="34" charset="0"/>
                <a:cs typeface="Arial" panose="020B0604020202020204" pitchFamily="34" charset="0"/>
              </a:rPr>
              <a:t>Carson, K., and Isaac, M. (2016) </a:t>
            </a:r>
            <a:r>
              <a:rPr lang="en-GB" sz="1400" i="1" dirty="0">
                <a:latin typeface="Arial" panose="020B0604020202020204" pitchFamily="34" charset="0"/>
                <a:cs typeface="Arial" panose="020B0604020202020204" pitchFamily="34" charset="0"/>
              </a:rPr>
              <a:t>A Guide to Belbin Team Roles: </a:t>
            </a:r>
            <a:r>
              <a:rPr lang="en-GB" sz="1400" dirty="0">
                <a:latin typeface="Arial" panose="020B0604020202020204" pitchFamily="34" charset="0"/>
                <a:cs typeface="Arial" panose="020B0604020202020204" pitchFamily="34" charset="0"/>
              </a:rPr>
              <a:t>How to increase Personal and Team Performance. Bridge Publishing, USA.</a:t>
            </a:r>
          </a:p>
        </p:txBody>
      </p:sp>
    </p:spTree>
    <p:extLst>
      <p:ext uri="{BB962C8B-B14F-4D97-AF65-F5344CB8AC3E}">
        <p14:creationId xmlns:p14="http://schemas.microsoft.com/office/powerpoint/2010/main" xmlns="" val="1618984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900" decel="100000" fill="hold"/>
                                        <p:tgtEl>
                                          <p:spTgt spid="2"/>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2"/>
                                        </p:tgtEl>
                                        <p:attrNameLst>
                                          <p:attrName>ppt_y</p:attrName>
                                        </p:attrNameLst>
                                      </p:cBhvr>
                                      <p:tavLst>
                                        <p:tav tm="0">
                                          <p:val>
                                            <p:strVal val="#ppt_y-.03"/>
                                          </p:val>
                                        </p:tav>
                                        <p:tav tm="100000">
                                          <p:val>
                                            <p:strVal val="#ppt_y"/>
                                          </p:val>
                                        </p:tav>
                                      </p:tavLst>
                                    </p:anim>
                                  </p:childTnLst>
                                </p:cTn>
                              </p:par>
                              <p:par>
                                <p:cTn id="11" presetID="37" presetClass="entr" presetSubtype="0" fill="hold" grpId="0" nodeType="with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900" decel="100000" fill="hold"/>
                                        <p:tgtEl>
                                          <p:spTgt spid="3">
                                            <p:txEl>
                                              <p:pRg st="0" end="0"/>
                                            </p:txEl>
                                          </p:spTgt>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3">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37"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900" decel="100000" fill="hold"/>
                                        <p:tgtEl>
                                          <p:spTgt spid="3">
                                            <p:txEl>
                                              <p:pRg st="1" end="1"/>
                                            </p:txEl>
                                          </p:spTgt>
                                        </p:tgtEl>
                                        <p:attrNameLst>
                                          <p:attrName>ppt_y</p:attrName>
                                        </p:attrNameLst>
                                      </p:cBhvr>
                                      <p:tavLst>
                                        <p:tav tm="0">
                                          <p:val>
                                            <p:strVal val="#ppt_y+1"/>
                                          </p:val>
                                        </p:tav>
                                        <p:tav tm="100000">
                                          <p:val>
                                            <p:strVal val="#ppt_y-.03"/>
                                          </p:val>
                                        </p:tav>
                                      </p:tavLst>
                                    </p:anim>
                                    <p:anim calcmode="lin" valueType="num">
                                      <p:cBhvr>
                                        <p:cTn id="24" dur="100" accel="100000" fill="hold">
                                          <p:stCondLst>
                                            <p:cond delay="900"/>
                                          </p:stCondLst>
                                        </p:cTn>
                                        <p:tgtEl>
                                          <p:spTgt spid="3">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37" presetClass="entr" presetSubtype="0"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Effect transition="in" filter="fade">
                                      <p:cBhvr>
                                        <p:cTn id="29" dur="1000"/>
                                        <p:tgtEl>
                                          <p:spTgt spid="3">
                                            <p:txEl>
                                              <p:pRg st="2" end="2"/>
                                            </p:txEl>
                                          </p:spTgt>
                                        </p:tgtEl>
                                      </p:cBhvr>
                                    </p:animEffect>
                                    <p:anim calcmode="lin" valueType="num">
                                      <p:cBhvr>
                                        <p:cTn id="3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1" dur="900" decel="100000" fill="hold"/>
                                        <p:tgtEl>
                                          <p:spTgt spid="3">
                                            <p:txEl>
                                              <p:pRg st="2" end="2"/>
                                            </p:txEl>
                                          </p:spTgt>
                                        </p:tgtEl>
                                        <p:attrNameLst>
                                          <p:attrName>ppt_y</p:attrName>
                                        </p:attrNameLst>
                                      </p:cBhvr>
                                      <p:tavLst>
                                        <p:tav tm="0">
                                          <p:val>
                                            <p:strVal val="#ppt_y+1"/>
                                          </p:val>
                                        </p:tav>
                                        <p:tav tm="100000">
                                          <p:val>
                                            <p:strVal val="#ppt_y-.03"/>
                                          </p:val>
                                        </p:tav>
                                      </p:tavLst>
                                    </p:anim>
                                    <p:anim calcmode="lin" valueType="num">
                                      <p:cBhvr>
                                        <p:cTn id="32" dur="100" accel="100000" fill="hold">
                                          <p:stCondLst>
                                            <p:cond delay="900"/>
                                          </p:stCondLst>
                                        </p:cTn>
                                        <p:tgtEl>
                                          <p:spTgt spid="3">
                                            <p:txEl>
                                              <p:pRg st="2" end="2"/>
                                            </p:txEl>
                                          </p:spTgt>
                                        </p:tgtEl>
                                        <p:attrNameLst>
                                          <p:attrName>ppt_y</p:attrName>
                                        </p:attrNameLst>
                                      </p:cBhvr>
                                      <p:tavLst>
                                        <p:tav tm="0">
                                          <p:val>
                                            <p:strVal val="#ppt_y-.03"/>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37" presetClass="entr" presetSubtype="0" fill="hold" grpId="0"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Effect transition="in" filter="fade">
                                      <p:cBhvr>
                                        <p:cTn id="37" dur="1000"/>
                                        <p:tgtEl>
                                          <p:spTgt spid="3">
                                            <p:txEl>
                                              <p:pRg st="3" end="3"/>
                                            </p:txEl>
                                          </p:spTgt>
                                        </p:tgtEl>
                                      </p:cBhvr>
                                    </p:animEffect>
                                    <p:anim calcmode="lin" valueType="num">
                                      <p:cBhvr>
                                        <p:cTn id="3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9" dur="900" decel="100000" fill="hold"/>
                                        <p:tgtEl>
                                          <p:spTgt spid="3">
                                            <p:txEl>
                                              <p:pRg st="3" end="3"/>
                                            </p:txEl>
                                          </p:spTgt>
                                        </p:tgtEl>
                                        <p:attrNameLst>
                                          <p:attrName>ppt_y</p:attrName>
                                        </p:attrNameLst>
                                      </p:cBhvr>
                                      <p:tavLst>
                                        <p:tav tm="0">
                                          <p:val>
                                            <p:strVal val="#ppt_y+1"/>
                                          </p:val>
                                        </p:tav>
                                        <p:tav tm="100000">
                                          <p:val>
                                            <p:strVal val="#ppt_y-.03"/>
                                          </p:val>
                                        </p:tav>
                                      </p:tavLst>
                                    </p:anim>
                                    <p:anim calcmode="lin" valueType="num">
                                      <p:cBhvr>
                                        <p:cTn id="40" dur="100" accel="100000" fill="hold">
                                          <p:stCondLst>
                                            <p:cond delay="900"/>
                                          </p:stCondLst>
                                        </p:cTn>
                                        <p:tgtEl>
                                          <p:spTgt spid="3">
                                            <p:txEl>
                                              <p:pRg st="3" end="3"/>
                                            </p:txEl>
                                          </p:spTgt>
                                        </p:tgtEl>
                                        <p:attrNameLst>
                                          <p:attrName>ppt_y</p:attrName>
                                        </p:attrNameLst>
                                      </p:cBhvr>
                                      <p:tavLst>
                                        <p:tav tm="0">
                                          <p:val>
                                            <p:strVal val="#ppt_y-.03"/>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37" presetClass="entr" presetSubtype="0" fill="hold" grpId="0" nodeType="clickEffect">
                                  <p:stCondLst>
                                    <p:cond delay="0"/>
                                  </p:stCondLst>
                                  <p:childTnLst>
                                    <p:set>
                                      <p:cBhvr>
                                        <p:cTn id="44" dur="1" fill="hold">
                                          <p:stCondLst>
                                            <p:cond delay="0"/>
                                          </p:stCondLst>
                                        </p:cTn>
                                        <p:tgtEl>
                                          <p:spTgt spid="3">
                                            <p:txEl>
                                              <p:pRg st="4" end="4"/>
                                            </p:txEl>
                                          </p:spTgt>
                                        </p:tgtEl>
                                        <p:attrNameLst>
                                          <p:attrName>style.visibility</p:attrName>
                                        </p:attrNameLst>
                                      </p:cBhvr>
                                      <p:to>
                                        <p:strVal val="visible"/>
                                      </p:to>
                                    </p:set>
                                    <p:animEffect transition="in" filter="fade">
                                      <p:cBhvr>
                                        <p:cTn id="45" dur="1000"/>
                                        <p:tgtEl>
                                          <p:spTgt spid="3">
                                            <p:txEl>
                                              <p:pRg st="4" end="4"/>
                                            </p:txEl>
                                          </p:spTgt>
                                        </p:tgtEl>
                                      </p:cBhvr>
                                    </p:animEffect>
                                    <p:anim calcmode="lin" valueType="num">
                                      <p:cBhvr>
                                        <p:cTn id="4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7" dur="900" decel="100000" fill="hold"/>
                                        <p:tgtEl>
                                          <p:spTgt spid="3">
                                            <p:txEl>
                                              <p:pRg st="4" end="4"/>
                                            </p:txEl>
                                          </p:spTgt>
                                        </p:tgtEl>
                                        <p:attrNameLst>
                                          <p:attrName>ppt_y</p:attrName>
                                        </p:attrNameLst>
                                      </p:cBhvr>
                                      <p:tavLst>
                                        <p:tav tm="0">
                                          <p:val>
                                            <p:strVal val="#ppt_y+1"/>
                                          </p:val>
                                        </p:tav>
                                        <p:tav tm="100000">
                                          <p:val>
                                            <p:strVal val="#ppt_y-.03"/>
                                          </p:val>
                                        </p:tav>
                                      </p:tavLst>
                                    </p:anim>
                                    <p:anim calcmode="lin" valueType="num">
                                      <p:cBhvr>
                                        <p:cTn id="48" dur="100" accel="100000" fill="hold">
                                          <p:stCondLst>
                                            <p:cond delay="900"/>
                                          </p:stCondLst>
                                        </p:cTn>
                                        <p:tgtEl>
                                          <p:spTgt spid="3">
                                            <p:txEl>
                                              <p:pRg st="4" end="4"/>
                                            </p:txEl>
                                          </p:spTgt>
                                        </p:tgtEl>
                                        <p:attrNameLst>
                                          <p:attrName>ppt_y</p:attrName>
                                        </p:attrNameLst>
                                      </p:cBhvr>
                                      <p:tavLst>
                                        <p:tav tm="0">
                                          <p:val>
                                            <p:strVal val="#ppt_y-.03"/>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37" presetClass="entr" presetSubtype="0" fill="hold" grpId="0" nodeType="clickEffect">
                                  <p:stCondLst>
                                    <p:cond delay="0"/>
                                  </p:stCondLst>
                                  <p:childTnLst>
                                    <p:set>
                                      <p:cBhvr>
                                        <p:cTn id="52" dur="1" fill="hold">
                                          <p:stCondLst>
                                            <p:cond delay="0"/>
                                          </p:stCondLst>
                                        </p:cTn>
                                        <p:tgtEl>
                                          <p:spTgt spid="3">
                                            <p:txEl>
                                              <p:pRg st="5" end="5"/>
                                            </p:txEl>
                                          </p:spTgt>
                                        </p:tgtEl>
                                        <p:attrNameLst>
                                          <p:attrName>style.visibility</p:attrName>
                                        </p:attrNameLst>
                                      </p:cBhvr>
                                      <p:to>
                                        <p:strVal val="visible"/>
                                      </p:to>
                                    </p:set>
                                    <p:animEffect transition="in" filter="fade">
                                      <p:cBhvr>
                                        <p:cTn id="53" dur="1000"/>
                                        <p:tgtEl>
                                          <p:spTgt spid="3">
                                            <p:txEl>
                                              <p:pRg st="5" end="5"/>
                                            </p:txEl>
                                          </p:spTgt>
                                        </p:tgtEl>
                                      </p:cBhvr>
                                    </p:animEffect>
                                    <p:anim calcmode="lin" valueType="num">
                                      <p:cBhvr>
                                        <p:cTn id="54"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5" dur="900" decel="100000" fill="hold"/>
                                        <p:tgtEl>
                                          <p:spTgt spid="3">
                                            <p:txEl>
                                              <p:pRg st="5" end="5"/>
                                            </p:txEl>
                                          </p:spTgt>
                                        </p:tgtEl>
                                        <p:attrNameLst>
                                          <p:attrName>ppt_y</p:attrName>
                                        </p:attrNameLst>
                                      </p:cBhvr>
                                      <p:tavLst>
                                        <p:tav tm="0">
                                          <p:val>
                                            <p:strVal val="#ppt_y+1"/>
                                          </p:val>
                                        </p:tav>
                                        <p:tav tm="100000">
                                          <p:val>
                                            <p:strVal val="#ppt_y-.03"/>
                                          </p:val>
                                        </p:tav>
                                      </p:tavLst>
                                    </p:anim>
                                    <p:anim calcmode="lin" valueType="num">
                                      <p:cBhvr>
                                        <p:cTn id="56" dur="100" accel="100000" fill="hold">
                                          <p:stCondLst>
                                            <p:cond delay="900"/>
                                          </p:stCondLst>
                                        </p:cTn>
                                        <p:tgtEl>
                                          <p:spTgt spid="3">
                                            <p:txEl>
                                              <p:pRg st="5" end="5"/>
                                            </p:txEl>
                                          </p:spTgt>
                                        </p:tgtEl>
                                        <p:attrNameLst>
                                          <p:attrName>ppt_y</p:attrName>
                                        </p:attrNameLst>
                                      </p:cBhvr>
                                      <p:tavLst>
                                        <p:tav tm="0">
                                          <p:val>
                                            <p:strVal val="#ppt_y-.03"/>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37" presetClass="entr" presetSubtype="0" fill="hold" grpId="0" nodeType="clickEffect">
                                  <p:stCondLst>
                                    <p:cond delay="0"/>
                                  </p:stCondLst>
                                  <p:childTnLst>
                                    <p:set>
                                      <p:cBhvr>
                                        <p:cTn id="60" dur="1" fill="hold">
                                          <p:stCondLst>
                                            <p:cond delay="0"/>
                                          </p:stCondLst>
                                        </p:cTn>
                                        <p:tgtEl>
                                          <p:spTgt spid="3">
                                            <p:txEl>
                                              <p:pRg st="6" end="6"/>
                                            </p:txEl>
                                          </p:spTgt>
                                        </p:tgtEl>
                                        <p:attrNameLst>
                                          <p:attrName>style.visibility</p:attrName>
                                        </p:attrNameLst>
                                      </p:cBhvr>
                                      <p:to>
                                        <p:strVal val="visible"/>
                                      </p:to>
                                    </p:set>
                                    <p:animEffect transition="in" filter="fade">
                                      <p:cBhvr>
                                        <p:cTn id="61" dur="1000"/>
                                        <p:tgtEl>
                                          <p:spTgt spid="3">
                                            <p:txEl>
                                              <p:pRg st="6" end="6"/>
                                            </p:txEl>
                                          </p:spTgt>
                                        </p:tgtEl>
                                      </p:cBhvr>
                                    </p:animEffect>
                                    <p:anim calcmode="lin" valueType="num">
                                      <p:cBhvr>
                                        <p:cTn id="6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63" dur="900" decel="100000" fill="hold"/>
                                        <p:tgtEl>
                                          <p:spTgt spid="3">
                                            <p:txEl>
                                              <p:pRg st="6" end="6"/>
                                            </p:txEl>
                                          </p:spTgt>
                                        </p:tgtEl>
                                        <p:attrNameLst>
                                          <p:attrName>ppt_y</p:attrName>
                                        </p:attrNameLst>
                                      </p:cBhvr>
                                      <p:tavLst>
                                        <p:tav tm="0">
                                          <p:val>
                                            <p:strVal val="#ppt_y+1"/>
                                          </p:val>
                                        </p:tav>
                                        <p:tav tm="100000">
                                          <p:val>
                                            <p:strVal val="#ppt_y-.03"/>
                                          </p:val>
                                        </p:tav>
                                      </p:tavLst>
                                    </p:anim>
                                    <p:anim calcmode="lin" valueType="num">
                                      <p:cBhvr>
                                        <p:cTn id="64" dur="100" accel="100000" fill="hold">
                                          <p:stCondLst>
                                            <p:cond delay="900"/>
                                          </p:stCondLst>
                                        </p:cTn>
                                        <p:tgtEl>
                                          <p:spTgt spid="3">
                                            <p:txEl>
                                              <p:pRg st="6" end="6"/>
                                            </p:txEl>
                                          </p:spTgt>
                                        </p:tgtEl>
                                        <p:attrNameLst>
                                          <p:attrName>ppt_y</p:attrName>
                                        </p:attrNameLst>
                                      </p:cBhvr>
                                      <p:tavLst>
                                        <p:tav tm="0">
                                          <p:val>
                                            <p:strVal val="#ppt_y-.03"/>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37" presetClass="entr" presetSubtype="0" fill="hold" grpId="0" nodeType="clickEffect">
                                  <p:stCondLst>
                                    <p:cond delay="0"/>
                                  </p:stCondLst>
                                  <p:childTnLst>
                                    <p:set>
                                      <p:cBhvr>
                                        <p:cTn id="68" dur="1" fill="hold">
                                          <p:stCondLst>
                                            <p:cond delay="0"/>
                                          </p:stCondLst>
                                        </p:cTn>
                                        <p:tgtEl>
                                          <p:spTgt spid="3">
                                            <p:txEl>
                                              <p:pRg st="7" end="7"/>
                                            </p:txEl>
                                          </p:spTgt>
                                        </p:tgtEl>
                                        <p:attrNameLst>
                                          <p:attrName>style.visibility</p:attrName>
                                        </p:attrNameLst>
                                      </p:cBhvr>
                                      <p:to>
                                        <p:strVal val="visible"/>
                                      </p:to>
                                    </p:set>
                                    <p:animEffect transition="in" filter="fade">
                                      <p:cBhvr>
                                        <p:cTn id="69" dur="1000"/>
                                        <p:tgtEl>
                                          <p:spTgt spid="3">
                                            <p:txEl>
                                              <p:pRg st="7" end="7"/>
                                            </p:txEl>
                                          </p:spTgt>
                                        </p:tgtEl>
                                      </p:cBhvr>
                                    </p:animEffect>
                                    <p:anim calcmode="lin" valueType="num">
                                      <p:cBhvr>
                                        <p:cTn id="7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71" dur="900" decel="100000" fill="hold"/>
                                        <p:tgtEl>
                                          <p:spTgt spid="3">
                                            <p:txEl>
                                              <p:pRg st="7" end="7"/>
                                            </p:txEl>
                                          </p:spTgt>
                                        </p:tgtEl>
                                        <p:attrNameLst>
                                          <p:attrName>ppt_y</p:attrName>
                                        </p:attrNameLst>
                                      </p:cBhvr>
                                      <p:tavLst>
                                        <p:tav tm="0">
                                          <p:val>
                                            <p:strVal val="#ppt_y+1"/>
                                          </p:val>
                                        </p:tav>
                                        <p:tav tm="100000">
                                          <p:val>
                                            <p:strVal val="#ppt_y-.03"/>
                                          </p:val>
                                        </p:tav>
                                      </p:tavLst>
                                    </p:anim>
                                    <p:anim calcmode="lin" valueType="num">
                                      <p:cBhvr>
                                        <p:cTn id="72" dur="100" accel="100000" fill="hold">
                                          <p:stCondLst>
                                            <p:cond delay="900"/>
                                          </p:stCondLst>
                                        </p:cTn>
                                        <p:tgtEl>
                                          <p:spTgt spid="3">
                                            <p:txEl>
                                              <p:pRg st="7" end="7"/>
                                            </p:txEl>
                                          </p:spTgt>
                                        </p:tgtEl>
                                        <p:attrNameLst>
                                          <p:attrName>ppt_y</p:attrName>
                                        </p:attrNameLst>
                                      </p:cBhvr>
                                      <p:tavLst>
                                        <p:tav tm="0">
                                          <p:val>
                                            <p:strVal val="#ppt_y-.03"/>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37" presetClass="entr" presetSubtype="0" fill="hold" grpId="0" nodeType="clickEffect">
                                  <p:stCondLst>
                                    <p:cond delay="0"/>
                                  </p:stCondLst>
                                  <p:childTnLst>
                                    <p:set>
                                      <p:cBhvr>
                                        <p:cTn id="76" dur="1" fill="hold">
                                          <p:stCondLst>
                                            <p:cond delay="0"/>
                                          </p:stCondLst>
                                        </p:cTn>
                                        <p:tgtEl>
                                          <p:spTgt spid="3">
                                            <p:txEl>
                                              <p:pRg st="8" end="8"/>
                                            </p:txEl>
                                          </p:spTgt>
                                        </p:tgtEl>
                                        <p:attrNameLst>
                                          <p:attrName>style.visibility</p:attrName>
                                        </p:attrNameLst>
                                      </p:cBhvr>
                                      <p:to>
                                        <p:strVal val="visible"/>
                                      </p:to>
                                    </p:set>
                                    <p:animEffect transition="in" filter="fade">
                                      <p:cBhvr>
                                        <p:cTn id="77" dur="1000"/>
                                        <p:tgtEl>
                                          <p:spTgt spid="3">
                                            <p:txEl>
                                              <p:pRg st="8" end="8"/>
                                            </p:txEl>
                                          </p:spTgt>
                                        </p:tgtEl>
                                      </p:cBhvr>
                                    </p:animEffect>
                                    <p:anim calcmode="lin" valueType="num">
                                      <p:cBhvr>
                                        <p:cTn id="78"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79" dur="900" decel="100000" fill="hold"/>
                                        <p:tgtEl>
                                          <p:spTgt spid="3">
                                            <p:txEl>
                                              <p:pRg st="8" end="8"/>
                                            </p:txEl>
                                          </p:spTgt>
                                        </p:tgtEl>
                                        <p:attrNameLst>
                                          <p:attrName>ppt_y</p:attrName>
                                        </p:attrNameLst>
                                      </p:cBhvr>
                                      <p:tavLst>
                                        <p:tav tm="0">
                                          <p:val>
                                            <p:strVal val="#ppt_y+1"/>
                                          </p:val>
                                        </p:tav>
                                        <p:tav tm="100000">
                                          <p:val>
                                            <p:strVal val="#ppt_y-.03"/>
                                          </p:val>
                                        </p:tav>
                                      </p:tavLst>
                                    </p:anim>
                                    <p:anim calcmode="lin" valueType="num">
                                      <p:cBhvr>
                                        <p:cTn id="80" dur="100" accel="100000" fill="hold">
                                          <p:stCondLst>
                                            <p:cond delay="900"/>
                                          </p:stCondLst>
                                        </p:cTn>
                                        <p:tgtEl>
                                          <p:spTgt spid="3">
                                            <p:txEl>
                                              <p:pRg st="8" end="8"/>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90B389A-E512-43FD-8816-48B1595D25AD}"/>
              </a:ext>
            </a:extLst>
          </p:cNvPr>
          <p:cNvSpPr>
            <a:spLocks noGrp="1"/>
          </p:cNvSpPr>
          <p:nvPr>
            <p:ph type="title"/>
          </p:nvPr>
        </p:nvSpPr>
        <p:spPr/>
        <p:txBody>
          <a:bodyPr>
            <a:normAutofit/>
          </a:bodyPr>
          <a:lstStyle/>
          <a:p>
            <a:r>
              <a:rPr lang="en-GB" sz="6000" dirty="0">
                <a:latin typeface="Algerian" panose="04020705040A02060702" pitchFamily="82" charset="0"/>
              </a:rPr>
              <a:t>THANK YOU</a:t>
            </a:r>
          </a:p>
        </p:txBody>
      </p:sp>
      <p:sp>
        <p:nvSpPr>
          <p:cNvPr id="3" name="Content Placeholder 2">
            <a:extLst>
              <a:ext uri="{FF2B5EF4-FFF2-40B4-BE49-F238E27FC236}">
                <a16:creationId xmlns:a16="http://schemas.microsoft.com/office/drawing/2014/main" xmlns="" id="{8F0B9B0C-69BA-4A96-AB81-E31EAADFCA47}"/>
              </a:ext>
            </a:extLst>
          </p:cNvPr>
          <p:cNvSpPr>
            <a:spLocks noGrp="1"/>
          </p:cNvSpPr>
          <p:nvPr>
            <p:ph idx="1"/>
          </p:nvPr>
        </p:nvSpPr>
        <p:spPr>
          <a:xfrm>
            <a:off x="1484310" y="2666999"/>
            <a:ext cx="10018713" cy="3505201"/>
          </a:xfrm>
        </p:spPr>
        <p:txBody>
          <a:bodyPr>
            <a:noAutofit/>
          </a:bodyPr>
          <a:lstStyle/>
          <a:p>
            <a:pPr marL="0" indent="0" algn="ctr">
              <a:buNone/>
            </a:pPr>
            <a:r>
              <a:rPr lang="en-GB" sz="6000" dirty="0">
                <a:solidFill>
                  <a:srgbClr val="C00000"/>
                </a:solidFill>
                <a:latin typeface="Cooper Black" panose="0208090404030B020404" pitchFamily="18" charset="0"/>
              </a:rPr>
              <a:t>QUESTION </a:t>
            </a:r>
          </a:p>
          <a:p>
            <a:pPr marL="0" indent="0" algn="ctr">
              <a:buNone/>
            </a:pPr>
            <a:r>
              <a:rPr lang="en-GB" sz="6000" dirty="0">
                <a:solidFill>
                  <a:srgbClr val="C00000"/>
                </a:solidFill>
                <a:latin typeface="Cooper Black" panose="0208090404030B020404" pitchFamily="18" charset="0"/>
              </a:rPr>
              <a:t>	&amp;</a:t>
            </a:r>
          </a:p>
          <a:p>
            <a:pPr marL="0" indent="0" algn="ctr">
              <a:buNone/>
            </a:pPr>
            <a:r>
              <a:rPr lang="en-GB" sz="6000" dirty="0">
                <a:solidFill>
                  <a:srgbClr val="C00000"/>
                </a:solidFill>
                <a:latin typeface="Cooper Black" panose="0208090404030B020404" pitchFamily="18" charset="0"/>
              </a:rPr>
              <a:t>		ANSWER</a:t>
            </a:r>
          </a:p>
        </p:txBody>
      </p:sp>
    </p:spTree>
    <p:extLst>
      <p:ext uri="{BB962C8B-B14F-4D97-AF65-F5344CB8AC3E}">
        <p14:creationId xmlns:p14="http://schemas.microsoft.com/office/powerpoint/2010/main" xmlns="" val="3775419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cTn>
                              </p:par>
                              <p:par>
                                <p:cTn id="9" presetID="23" presetClass="entr" presetSubtype="16"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p:cTn id="11"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2" dur="500" fill="hold"/>
                                        <p:tgtEl>
                                          <p:spTgt spid="3">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13" fill="hold">
                      <p:stCondLst>
                        <p:cond delay="indefinite"/>
                      </p:stCondLst>
                      <p:childTnLst>
                        <p:par>
                          <p:cTn id="14" fill="hold">
                            <p:stCondLst>
                              <p:cond delay="0"/>
                            </p:stCondLst>
                            <p:childTnLst>
                              <p:par>
                                <p:cTn id="15" presetID="23" presetClass="entr" presetSubtype="16"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p:cTn id="17"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8" dur="500" fill="hold"/>
                                        <p:tgtEl>
                                          <p:spTgt spid="3">
                                            <p:txEl>
                                              <p:pRg st="1" end="1"/>
                                            </p:txEl>
                                          </p:spTgt>
                                        </p:tgtEl>
                                        <p:attrNameLst>
                                          <p:attrName>ppt_h</p:attrName>
                                        </p:attrNameLst>
                                      </p:cBhvr>
                                      <p:tavLst>
                                        <p:tav tm="0">
                                          <p:val>
                                            <p:fltVal val="0"/>
                                          </p:val>
                                        </p:tav>
                                        <p:tav tm="100000">
                                          <p:val>
                                            <p:strVal val="#ppt_h"/>
                                          </p:val>
                                        </p:tav>
                                      </p:tavLst>
                                    </p:anim>
                                  </p:childTnLst>
                                </p:cTn>
                              </p:par>
                            </p:childTnLst>
                          </p:cTn>
                        </p:par>
                      </p:childTnLst>
                    </p:cTn>
                  </p:par>
                  <p:par>
                    <p:cTn id="19" fill="hold">
                      <p:stCondLst>
                        <p:cond delay="indefinite"/>
                      </p:stCondLst>
                      <p:childTnLst>
                        <p:par>
                          <p:cTn id="20" fill="hold">
                            <p:stCondLst>
                              <p:cond delay="0"/>
                            </p:stCondLst>
                            <p:childTnLst>
                              <p:par>
                                <p:cTn id="21" presetID="23" presetClass="entr" presetSubtype="16"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500" fill="hold"/>
                                        <p:tgtEl>
                                          <p:spTgt spid="3">
                                            <p:txEl>
                                              <p:pRg st="2" end="2"/>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BC1C1C"/>
      </a:accent1>
      <a:accent2>
        <a:srgbClr val="F67534"/>
      </a:accent2>
      <a:accent3>
        <a:srgbClr val="EAAC35"/>
      </a:accent3>
      <a:accent4>
        <a:srgbClr val="9BAF68"/>
      </a:accent4>
      <a:accent5>
        <a:srgbClr val="68B9A6"/>
      </a:accent5>
      <a:accent6>
        <a:srgbClr val="50B1D4"/>
      </a:accent6>
      <a:hlink>
        <a:srgbClr val="E46416"/>
      </a:hlink>
      <a:folHlink>
        <a:srgbClr val="EE9340"/>
      </a:folHlink>
    </a:clrScheme>
    <a:fontScheme name="Parallax">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xmlns="" name="Parallax" id="{3388167B-A2EB-4685-9635-1831D9AEF8C4}" vid="{93B4CCAC-FD5A-4D59-B1AC-EAF45910B5A9}"/>
    </a:ext>
  </a:extLst>
</a:theme>
</file>

<file path=docProps/app.xml><?xml version="1.0" encoding="utf-8"?>
<Properties xmlns="http://schemas.openxmlformats.org/officeDocument/2006/extended-properties" xmlns:vt="http://schemas.openxmlformats.org/officeDocument/2006/docPropsVTypes">
  <Template>TM03457496[[fn=Parallax]]</Template>
  <TotalTime>1500</TotalTime>
  <Words>880</Words>
  <Application>Microsoft Office PowerPoint</Application>
  <PresentationFormat>Custom</PresentationFormat>
  <Paragraphs>146</Paragraphs>
  <Slides>19</Slides>
  <Notes>0</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Parallax</vt:lpstr>
      <vt:lpstr>Effective Team Working and Communication</vt:lpstr>
      <vt:lpstr>TASKS</vt:lpstr>
      <vt:lpstr>TEAM WORK </vt:lpstr>
      <vt:lpstr>BENEFIT OF THE TEAM WORK</vt:lpstr>
      <vt:lpstr>Slide 5</vt:lpstr>
      <vt:lpstr>TEAM DEVELOPMENT</vt:lpstr>
      <vt:lpstr>STAGES OF TEAM DEVELOPMENT</vt:lpstr>
      <vt:lpstr>STAGES OF TEAM DEVELOPMENT</vt:lpstr>
      <vt:lpstr>TEAM ROLE</vt:lpstr>
      <vt:lpstr>TEAM ROLES</vt:lpstr>
      <vt:lpstr>TEAM ROLE</vt:lpstr>
      <vt:lpstr>MANAGING CONFLICTS</vt:lpstr>
      <vt:lpstr>MANAGING CONFLICT</vt:lpstr>
      <vt:lpstr>MANAGING CONFLICT</vt:lpstr>
      <vt:lpstr>SUCCESSFUL TEAM DEVELOPMENT</vt:lpstr>
      <vt:lpstr>SUCCESSFUL TEAM DEVELOPMENT</vt:lpstr>
      <vt:lpstr>CONCLUSION</vt:lpstr>
      <vt:lpstr>REFERENCES</vt:lpstr>
      <vt:lpstr>THANK YOU</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&amp; Communication</dc:title>
  <dc:creator>Atinuke Hamed</dc:creator>
  <cp:lastModifiedBy>Windows User</cp:lastModifiedBy>
  <cp:revision>110</cp:revision>
  <dcterms:created xsi:type="dcterms:W3CDTF">2019-11-17T20:47:44Z</dcterms:created>
  <dcterms:modified xsi:type="dcterms:W3CDTF">2019-12-19T01:16:45Z</dcterms:modified>
</cp:coreProperties>
</file>