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1450" r:id="rId6"/>
    <p:sldId id="286" r:id="rId7"/>
    <p:sldId id="287" r:id="rId8"/>
    <p:sldId id="1464" r:id="rId9"/>
    <p:sldId id="453" r:id="rId10"/>
    <p:sldId id="1470" r:id="rId11"/>
    <p:sldId id="1477" r:id="rId12"/>
    <p:sldId id="1479" r:id="rId13"/>
    <p:sldId id="1480" r:id="rId14"/>
    <p:sldId id="1482" r:id="rId15"/>
    <p:sldId id="1481" r:id="rId16"/>
    <p:sldId id="1483" r:id="rId17"/>
    <p:sldId id="1485" r:id="rId18"/>
    <p:sldId id="1484" r:id="rId19"/>
    <p:sldId id="1486" r:id="rId20"/>
    <p:sldId id="1487" r:id="rId21"/>
    <p:sldId id="1488" r:id="rId22"/>
    <p:sldId id="1489" r:id="rId23"/>
    <p:sldId id="1492" r:id="rId24"/>
    <p:sldId id="1493" r:id="rId25"/>
    <p:sldId id="1463" r:id="rId26"/>
    <p:sldId id="1476" r:id="rId27"/>
    <p:sldId id="1494" r:id="rId28"/>
    <p:sldId id="1495" r:id="rId29"/>
    <p:sldId id="1496" r:id="rId30"/>
    <p:sldId id="1497" r:id="rId31"/>
    <p:sldId id="1430" r:id="rId32"/>
    <p:sldId id="26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9" autoAdjust="0"/>
    <p:restoredTop sz="76824" autoAdjust="0"/>
  </p:normalViewPr>
  <p:slideViewPr>
    <p:cSldViewPr snapToGrid="0">
      <p:cViewPr varScale="1">
        <p:scale>
          <a:sx n="79" d="100"/>
          <a:sy n="7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buildingworld.com/transformational-leadership-activities/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64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447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10 Transformational Leadership Group Activities &amp; Games (teambuildingworld.com)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73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New technology?</a:t>
            </a:r>
          </a:p>
          <a:p>
            <a:r>
              <a:rPr lang="en-GB" dirty="0"/>
              <a:t>Leadership skills?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757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ndard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A609-623C-4E88-9DFC-D5A70B03D7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118FF-E6CD-45D9-B1B8-714FF0CF41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28650" y="1825625"/>
            <a:ext cx="7886700" cy="178944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Bullet point first level style</a:t>
            </a:r>
          </a:p>
          <a:p>
            <a:pPr lvl="1"/>
            <a:r>
              <a:rPr lang="en-US" dirty="0"/>
              <a:t>Second level style</a:t>
            </a:r>
          </a:p>
          <a:p>
            <a:pPr lvl="2"/>
            <a:r>
              <a:rPr lang="en-US" dirty="0"/>
              <a:t>Third level style</a:t>
            </a:r>
          </a:p>
          <a:p>
            <a:pPr lvl="3"/>
            <a:r>
              <a:rPr lang="en-US" dirty="0"/>
              <a:t>Fourth level style</a:t>
            </a:r>
          </a:p>
          <a:p>
            <a:pPr lvl="4"/>
            <a:r>
              <a:rPr lang="en-US" dirty="0"/>
              <a:t>Fifth level style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46E62-8884-4F46-8B2C-DEA3C509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58C1D-BFE8-4D4E-9AFD-88415CC19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847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ADeB3YMD1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knowledge.org.uk/sites/default/files/documents/publichealthtextbook/5c/5c2_review.pdf" TargetMode="External"/><Relationship Id="rId2" Type="http://schemas.openxmlformats.org/officeDocument/2006/relationships/hyperlink" Target="https://www.kjfasteners.com/wp-content/uploads/7-Principles-of-Transformational-Leadership.pdf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75720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Health Care System Organisation and Leadership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4672" y="2342697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Transformational Leadership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LCHS7002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Week 6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7FF3F-7446-D3C8-A5AB-78822E5F1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7F24-C284-E65A-C22C-80A2D01EA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rtl="0">
              <a:lnSpc>
                <a:spcPct val="115000"/>
              </a:lnSpc>
              <a:buFont typeface="Wingdings" panose="05000000000000000000" pitchFamily="2" charset="2"/>
              <a:buChar char=""/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give a thorough grounding in the fundamental challenges, principles and practices of health care organisations and leadership.</a:t>
            </a:r>
            <a:endParaRPr lang="en-GB" sz="2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"/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develop understanding of comparative international health systems and utilising systems thinking methods and practices to develop a critical viewpoint of health care systems leadership.</a:t>
            </a:r>
            <a:endParaRPr lang="en-GB" sz="2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4007860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F221B-5993-BFC7-BC48-2E4F91942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C90F8-6C22-9E7C-7502-C9C9D6872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3718"/>
            <a:ext cx="8229600" cy="3917032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·"/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Understand key concepts in health leadership including, governance, health systems, systems thinking, service development and efficiency measurement.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·"/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Demonstrate knowledge on how leadership influences the planning, functioning, and structuring of local and global health systems and policy and influence outcomes in various health and social care systems.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sz="20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 show an application of systems thinking and analysis which can improve health and social care outcomes.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90385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9FDB-22F4-83E6-996E-5323CA547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FAB99-19A0-23D7-10F5-78283F00F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700" dirty="0"/>
              <a:t>Building your understanding on:</a:t>
            </a:r>
          </a:p>
          <a:p>
            <a:r>
              <a:rPr lang="en-GB" sz="2700" dirty="0"/>
              <a:t>What are transformational leaders</a:t>
            </a:r>
          </a:p>
          <a:p>
            <a:r>
              <a:rPr lang="en-GB" sz="2700" dirty="0"/>
              <a:t>What transformational leaders can achieve</a:t>
            </a:r>
          </a:p>
          <a:p>
            <a:r>
              <a:rPr lang="en-GB" sz="2700" dirty="0"/>
              <a:t>The components of transformational leaders</a:t>
            </a:r>
          </a:p>
          <a:p>
            <a:r>
              <a:rPr lang="en-GB" sz="2700" dirty="0"/>
              <a:t>Transformational leadership sub-styles</a:t>
            </a:r>
          </a:p>
          <a:p>
            <a:r>
              <a:rPr lang="en-GB" sz="2700" dirty="0"/>
              <a:t>Attributes and behaviours of leaders</a:t>
            </a:r>
          </a:p>
          <a:p>
            <a:r>
              <a:rPr lang="en-GB" sz="2700" dirty="0"/>
              <a:t>3 Types of organisational change leaders can implement</a:t>
            </a:r>
          </a:p>
          <a:p>
            <a:endParaRPr lang="en-GB" sz="2700" dirty="0"/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3344001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E8BC7-3BE5-2C5F-074C-25A4419D3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Overview of Last Week’s Lecture</a:t>
            </a:r>
          </a:p>
          <a:p>
            <a:pPr marL="0" indent="0" algn="ctr">
              <a:buNone/>
            </a:pPr>
            <a:r>
              <a:rPr lang="en-US" sz="3800" b="1" dirty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Let us briefly reflect on the leadership theories stated in the next slide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? 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6284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46CA0BF-040C-44B2-802F-A2261EA52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18725" y="5324353"/>
            <a:ext cx="789383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en-US"/>
            </a:defPPr>
            <a:lvl1pPr marL="0" algn="r" defTabSz="342900" rtl="0" eaLnBrk="1" latinLnBrk="0" hangingPunct="1">
              <a:defRPr sz="675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9DF644F1-6D11-4714-ACF8-BC58E7B8561E}" type="slidenum">
              <a:rPr lang="en-GB">
                <a:solidFill>
                  <a:srgbClr val="FFFF00"/>
                </a:solidFill>
                <a:latin typeface="Myriad Pro"/>
              </a:rPr>
              <a:pPr>
                <a:defRPr/>
              </a:pPr>
              <a:t>6</a:t>
            </a:fld>
            <a:endParaRPr lang="en-GB" dirty="0">
              <a:solidFill>
                <a:srgbClr val="FFFF00"/>
              </a:solidFill>
              <a:latin typeface="Myriad Pr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0D12BA-3E26-4C09-9347-8D57D0BD3C4B}"/>
              </a:ext>
            </a:extLst>
          </p:cNvPr>
          <p:cNvSpPr txBox="1"/>
          <p:nvPr/>
        </p:nvSpPr>
        <p:spPr>
          <a:xfrm>
            <a:off x="219114" y="857250"/>
            <a:ext cx="6960355" cy="55399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defTabSz="685800">
              <a:defRPr/>
            </a:pPr>
            <a:r>
              <a:rPr lang="en-GB" sz="3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Theories:</a:t>
            </a:r>
            <a:endParaRPr lang="en-GB" sz="3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yriad Pro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B58AB3F-4A50-47E7-BAC7-29BE14F2860E}"/>
              </a:ext>
            </a:extLst>
          </p:cNvPr>
          <p:cNvSpPr/>
          <p:nvPr/>
        </p:nvSpPr>
        <p:spPr>
          <a:xfrm>
            <a:off x="219114" y="1717027"/>
            <a:ext cx="886364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>
              <a:defRPr/>
            </a:pPr>
            <a:r>
              <a:rPr lang="en-GB" sz="2100" dirty="0">
                <a:solidFill>
                  <a:prstClr val="black"/>
                </a:solidFill>
                <a:latin typeface="Myriad Pro"/>
              </a:rPr>
              <a:t>We will now consider the following theories, which summarise the progression of leadership thinking up to the modern day:</a:t>
            </a:r>
          </a:p>
          <a:p>
            <a:pPr defTabSz="685800">
              <a:defRPr/>
            </a:pPr>
            <a:endParaRPr lang="en-GB" sz="2100" dirty="0">
              <a:solidFill>
                <a:prstClr val="black"/>
              </a:solidFill>
              <a:latin typeface="Myriad Pro"/>
            </a:endParaRP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Great Man Theory</a:t>
            </a: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Trait Theory</a:t>
            </a: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Behavioural Theory</a:t>
            </a: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Situational Leadership</a:t>
            </a: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Functional Leadership</a:t>
            </a: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Relationship Theory</a:t>
            </a:r>
          </a:p>
          <a:p>
            <a:pPr marL="385763" indent="-385763" defTabSz="685800">
              <a:buFont typeface="+mj-lt"/>
              <a:buAutoNum type="arabicPeriod"/>
              <a:defRPr/>
            </a:pPr>
            <a:r>
              <a:rPr lang="en-GB" sz="21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Five Level Leadership Model</a:t>
            </a:r>
          </a:p>
        </p:txBody>
      </p:sp>
    </p:spTree>
    <p:extLst>
      <p:ext uri="{BB962C8B-B14F-4D97-AF65-F5344CB8AC3E}">
        <p14:creationId xmlns:p14="http://schemas.microsoft.com/office/powerpoint/2010/main" val="254358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21840-5C6F-75D6-E98E-34713A167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34185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Transformational leadership and organisational change in Health Care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098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6FA6A-1233-6E0F-9A44-90CCF9BA7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sz="4400" b="1" dirty="0"/>
              <a:t>Transformational Leaders</a:t>
            </a:r>
            <a:br>
              <a:rPr lang="en-US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70E7E-F2B9-9144-788B-66ED09A2E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CA" sz="3200" i="1" dirty="0"/>
              <a:t>“Transformational leaders influence and change followers’ awareness of what is important, providing a greater vision of themselves and the opportunities and challenges of their environment”</a:t>
            </a:r>
          </a:p>
          <a:p>
            <a:pPr marL="0" indent="0" algn="ctr">
              <a:buNone/>
            </a:pPr>
            <a:endParaRPr lang="en-CA" i="1" dirty="0"/>
          </a:p>
          <a:p>
            <a:pPr marL="0" indent="0" algn="ctr">
              <a:buNone/>
            </a:pPr>
            <a:r>
              <a:rPr lang="en-CA" i="1" dirty="0"/>
              <a:t>(Carlton et al.,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266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24737-0397-C8B4-3860-7D4A6D94D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544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sz="4400" b="1" dirty="0"/>
              <a:t>What are the components of transformational leaders?</a:t>
            </a:r>
            <a:br>
              <a:rPr lang="en-US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D37D6-20F2-E67F-3A11-EC77D084E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CA" sz="2800" dirty="0"/>
              <a:t>They are </a:t>
            </a:r>
            <a:r>
              <a:rPr lang="en-CA" sz="2800" u="sng" dirty="0"/>
              <a:t>proactive</a:t>
            </a:r>
          </a:p>
          <a:p>
            <a:r>
              <a:rPr lang="en-CA" sz="2800" dirty="0"/>
              <a:t>They are </a:t>
            </a:r>
            <a:r>
              <a:rPr lang="en-CA" sz="2800" u="sng" dirty="0"/>
              <a:t>innovative</a:t>
            </a:r>
          </a:p>
          <a:p>
            <a:r>
              <a:rPr lang="en-CA" sz="2800" dirty="0"/>
              <a:t>They </a:t>
            </a:r>
            <a:r>
              <a:rPr lang="en-CA" sz="2800" u="sng" dirty="0"/>
              <a:t>influence</a:t>
            </a:r>
            <a:r>
              <a:rPr lang="en-CA" sz="2800" dirty="0"/>
              <a:t> others to have greater achievements, follow higher standards, and perform better</a:t>
            </a:r>
          </a:p>
          <a:p>
            <a:r>
              <a:rPr lang="en-CA" sz="2800" dirty="0"/>
              <a:t>They </a:t>
            </a:r>
            <a:r>
              <a:rPr lang="en-CA" sz="2800" u="sng" dirty="0"/>
              <a:t>optimize development </a:t>
            </a:r>
            <a:r>
              <a:rPr lang="en-CA" sz="2800" dirty="0"/>
              <a:t>for individuals, groups, and organisations</a:t>
            </a:r>
          </a:p>
          <a:p>
            <a:pPr marL="0" indent="0">
              <a:buNone/>
            </a:pPr>
            <a:r>
              <a:rPr lang="en-CA" sz="2800" i="1" dirty="0"/>
              <a:t>					(Carlton et al., 2015)</a:t>
            </a:r>
            <a:endParaRPr lang="en-GB" sz="2800" dirty="0"/>
          </a:p>
          <a:p>
            <a:pPr marL="0" indent="0">
              <a:buNone/>
            </a:pPr>
            <a:endParaRPr lang="en-CA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02515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D0E44-0762-6F7D-7AD7-5134D2627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820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sz="4400" b="1" dirty="0"/>
              <a:t>What are the leadership sub-styles? </a:t>
            </a:r>
            <a:br>
              <a:rPr lang="en-US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82990-4937-D2BF-4B1F-B667ACD45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53769"/>
            <a:ext cx="8229600" cy="391703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CA" dirty="0"/>
              <a:t>Idealised attributes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Idealised behaviours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Inspirational motivation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Intellectual stimulation</a:t>
            </a:r>
          </a:p>
          <a:p>
            <a:pPr marL="514350" indent="-514350">
              <a:buFont typeface="+mj-lt"/>
              <a:buAutoNum type="arabicPeriod"/>
            </a:pPr>
            <a:r>
              <a:rPr lang="en-CA" dirty="0"/>
              <a:t>Individual consideration</a:t>
            </a:r>
          </a:p>
          <a:p>
            <a:pPr marL="0" indent="0">
              <a:buNone/>
            </a:pPr>
            <a:r>
              <a:rPr lang="en-CA" sz="3200" i="1" dirty="0"/>
              <a:t>				   (Carlton et al., 2015)</a:t>
            </a:r>
            <a:endParaRPr lang="en-GB" sz="3200" dirty="0"/>
          </a:p>
          <a:p>
            <a:pPr marL="0" indent="0">
              <a:buNone/>
            </a:pPr>
            <a:endParaRPr lang="en-CA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3918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7F813-2924-68BD-2923-E1F323CB5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9163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b="1" dirty="0"/>
              <a:t>What are the idealised attributes of a leader?</a:t>
            </a:r>
            <a:br>
              <a:rPr lang="en-CA" u="sng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F07D5-251E-C391-E847-8EB277B47E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Building up </a:t>
            </a:r>
            <a:r>
              <a:rPr lang="en-CA" dirty="0">
                <a:solidFill>
                  <a:srgbClr val="FF0000"/>
                </a:solidFill>
              </a:rPr>
              <a:t>pride and confidence in others</a:t>
            </a:r>
          </a:p>
          <a:p>
            <a:r>
              <a:rPr lang="en-CA" dirty="0"/>
              <a:t>Conducting themselves to gain respect among the group</a:t>
            </a:r>
          </a:p>
          <a:p>
            <a:r>
              <a:rPr lang="en-CA" dirty="0"/>
              <a:t>Emphasising the good of collective group over their own interests</a:t>
            </a:r>
          </a:p>
          <a:p>
            <a:r>
              <a:rPr lang="en-CA" dirty="0"/>
              <a:t>Being confident and showing power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778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D3D2D-E828-51C7-83BF-421D068AF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59163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b="1" dirty="0"/>
              <a:t>What are the idealised behaviours of a leader?</a:t>
            </a:r>
            <a:br>
              <a:rPr lang="en-CA" u="sng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B1076-0AE8-2C6C-8588-D7107D8A4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CA" dirty="0"/>
              <a:t>Emphasising important beliefs and values for the group</a:t>
            </a:r>
          </a:p>
          <a:p>
            <a:r>
              <a:rPr lang="en-CA" dirty="0"/>
              <a:t>Highlighting the sense of </a:t>
            </a:r>
            <a:r>
              <a:rPr lang="en-CA" b="1" u="sng" dirty="0">
                <a:solidFill>
                  <a:srgbClr val="FF0000"/>
                </a:solidFill>
              </a:rPr>
              <a:t>mission</a:t>
            </a:r>
            <a:r>
              <a:rPr lang="en-CA" dirty="0"/>
              <a:t> and </a:t>
            </a:r>
            <a:r>
              <a:rPr lang="en-CA" b="1" u="sng" dirty="0">
                <a:solidFill>
                  <a:srgbClr val="FF0000"/>
                </a:solidFill>
              </a:rPr>
              <a:t>purpose</a:t>
            </a:r>
            <a:r>
              <a:rPr lang="en-CA" dirty="0"/>
              <a:t> in activities</a:t>
            </a:r>
          </a:p>
          <a:p>
            <a:r>
              <a:rPr lang="en-CA" dirty="0"/>
              <a:t>Taking into account the consequences of choices made by following moral and ethical values and guidelines</a:t>
            </a:r>
          </a:p>
          <a:p>
            <a:pPr marL="0" indent="0">
              <a:buNone/>
            </a:pPr>
            <a:r>
              <a:rPr lang="en-CA" sz="3200" i="1" dirty="0"/>
              <a:t>				 (Carlton et al., 2015)</a:t>
            </a:r>
            <a:endParaRPr lang="en-CA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714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DCA87-6671-9EBF-83C9-89ADE4158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CA" b="1" dirty="0"/>
              <a:t>What is inspirational motivation?</a:t>
            </a:r>
            <a:br>
              <a:rPr lang="en-CA" u="sng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2A0F0-CBEE-7638-DA30-F8B08AA11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72" y="1271017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CA" dirty="0"/>
              <a:t>Motivating through actions</a:t>
            </a:r>
          </a:p>
          <a:p>
            <a:r>
              <a:rPr lang="en-CA" dirty="0"/>
              <a:t>Being optimistic and enthusiastic in ones own work</a:t>
            </a:r>
          </a:p>
          <a:p>
            <a:r>
              <a:rPr lang="en-CA" dirty="0"/>
              <a:t>Bringing </a:t>
            </a:r>
            <a:r>
              <a:rPr lang="en-CA" b="1" dirty="0">
                <a:solidFill>
                  <a:srgbClr val="FF0000"/>
                </a:solidFill>
              </a:rPr>
              <a:t>meaning</a:t>
            </a:r>
            <a:r>
              <a:rPr lang="en-CA" dirty="0"/>
              <a:t> to the work of other people</a:t>
            </a:r>
          </a:p>
          <a:p>
            <a:r>
              <a:rPr lang="en-CA" dirty="0"/>
              <a:t>Having a strong vision</a:t>
            </a:r>
          </a:p>
          <a:p>
            <a:r>
              <a:rPr lang="en-CA" dirty="0"/>
              <a:t>Being confident that one will be successful</a:t>
            </a:r>
          </a:p>
          <a:p>
            <a:pPr marL="0" indent="0">
              <a:buNone/>
            </a:pPr>
            <a:r>
              <a:rPr lang="en-CA" sz="3200" i="1" dirty="0"/>
              <a:t>				(Carlton et al., 2015)</a:t>
            </a:r>
            <a:endParaRPr lang="en-CA" dirty="0"/>
          </a:p>
          <a:p>
            <a:pPr marL="0" indent="0">
              <a:buNone/>
            </a:pPr>
            <a:endParaRPr lang="en-CA" dirty="0"/>
          </a:p>
          <a:p>
            <a:endParaRPr lang="en-CA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104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D3BEE-9A30-473A-D062-D21A7820A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56724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b="1" dirty="0"/>
              <a:t>What is intellectual stimulation?</a:t>
            </a:r>
            <a:br>
              <a:rPr lang="en-CA" u="sng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CE21B-A621-A91F-1978-DD0FBC41F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CA" dirty="0">
                <a:solidFill>
                  <a:srgbClr val="FF0000"/>
                </a:solidFill>
              </a:rPr>
              <a:t>Questioning</a:t>
            </a:r>
            <a:r>
              <a:rPr lang="en-CA" dirty="0"/>
              <a:t> the existing approaches and assumptions</a:t>
            </a:r>
          </a:p>
          <a:p>
            <a:r>
              <a:rPr lang="en-CA" dirty="0"/>
              <a:t>Considering varied perspectives in proposing new processes</a:t>
            </a:r>
          </a:p>
          <a:p>
            <a:r>
              <a:rPr lang="en-CA" dirty="0"/>
              <a:t>Emphasising the use of innovative and novel approaches</a:t>
            </a:r>
          </a:p>
          <a:p>
            <a:r>
              <a:rPr lang="en-CA" dirty="0"/>
              <a:t>Challenging the ‘status quo’</a:t>
            </a:r>
          </a:p>
          <a:p>
            <a:r>
              <a:rPr lang="en-CA" dirty="0"/>
              <a:t>This is often found in scientists and public health intellectuals </a:t>
            </a:r>
          </a:p>
          <a:p>
            <a:pPr marL="0" indent="0">
              <a:buNone/>
            </a:pPr>
            <a:r>
              <a:rPr lang="en-CA" sz="3200" i="1" dirty="0"/>
              <a:t>					(Carlton et al., 2015)</a:t>
            </a:r>
            <a:endParaRPr lang="en-CA" dirty="0"/>
          </a:p>
          <a:p>
            <a:endParaRPr lang="en-CA" dirty="0"/>
          </a:p>
          <a:p>
            <a:endParaRPr lang="en-CA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456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E9FC7-C298-2692-6CCF-74794B0ED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724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CA" b="1" dirty="0"/>
              <a:t>What is Individual Consideration?</a:t>
            </a:r>
            <a:br>
              <a:rPr lang="en-CA" u="sng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C2895-E86D-70D4-87B0-DFC137ADB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CA" dirty="0"/>
              <a:t>Focusing on the </a:t>
            </a:r>
            <a:r>
              <a:rPr lang="en-CA" dirty="0">
                <a:solidFill>
                  <a:srgbClr val="FF0000"/>
                </a:solidFill>
              </a:rPr>
              <a:t>needs of each individual</a:t>
            </a:r>
            <a:r>
              <a:rPr lang="en-CA" dirty="0"/>
              <a:t>, including potential for growth and success</a:t>
            </a:r>
          </a:p>
          <a:p>
            <a:r>
              <a:rPr lang="en-CA" dirty="0"/>
              <a:t>Tailoring their approach to develop the strengths of others through coaching and teaching</a:t>
            </a:r>
          </a:p>
          <a:p>
            <a:r>
              <a:rPr lang="en-CA" dirty="0"/>
              <a:t>Considering the individual’s goals in their actions</a:t>
            </a:r>
          </a:p>
          <a:p>
            <a:pPr marL="0" indent="0">
              <a:buNone/>
            </a:pPr>
            <a:r>
              <a:rPr lang="en-CA" sz="3200" i="1" dirty="0"/>
              <a:t>					(Carlton et al., 2015)</a:t>
            </a:r>
            <a:endParaRPr lang="en-CA" dirty="0"/>
          </a:p>
          <a:p>
            <a:endParaRPr lang="en-CA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1893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B8BC5-C11D-45F8-CBA9-640950E9E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CA" b="1" dirty="0"/>
              <a:t>Examples of Transformational Leaders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C1B25-AED1-FADC-DA5D-D20E89145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51959"/>
          </a:xfrm>
        </p:spPr>
        <p:txBody>
          <a:bodyPr>
            <a:normAutofit fontScale="77500" lnSpcReduction="20000"/>
          </a:bodyPr>
          <a:lstStyle/>
          <a:p>
            <a:r>
              <a:rPr lang="en-CA" dirty="0">
                <a:solidFill>
                  <a:srgbClr val="FF0000"/>
                </a:solidFill>
              </a:rPr>
              <a:t>Micheál Martin </a:t>
            </a:r>
            <a:r>
              <a:rPr lang="en-CA" dirty="0"/>
              <a:t>- Health Minister of the Republic of Ireland</a:t>
            </a:r>
          </a:p>
          <a:p>
            <a:pPr lvl="1"/>
            <a:r>
              <a:rPr lang="en-CA" dirty="0"/>
              <a:t>Introduced smoking ban in workplaces in 2004 </a:t>
            </a:r>
          </a:p>
          <a:p>
            <a:pPr lvl="1"/>
            <a:r>
              <a:rPr lang="en-CA" dirty="0"/>
              <a:t>Notorious for displaying transformational behaviours: “trust will be key” “I will work very hard to maintain that harmony and unity of purpose” “There has to be genuine trust” “putting the country over self interest”</a:t>
            </a:r>
          </a:p>
          <a:p>
            <a:r>
              <a:rPr lang="en-CA" dirty="0">
                <a:solidFill>
                  <a:srgbClr val="FF0000"/>
                </a:solidFill>
              </a:rPr>
              <a:t>Tommy Douglas </a:t>
            </a:r>
            <a:r>
              <a:rPr lang="en-CA" dirty="0"/>
              <a:t>- premier of Saskatchewan, Canada, and leader of New Democratic Party</a:t>
            </a:r>
          </a:p>
          <a:p>
            <a:pPr lvl="1"/>
            <a:r>
              <a:rPr lang="en-CA" dirty="0"/>
              <a:t>Introduced universal health care</a:t>
            </a:r>
          </a:p>
          <a:p>
            <a:r>
              <a:rPr lang="en-CA" dirty="0">
                <a:solidFill>
                  <a:srgbClr val="FF0000"/>
                </a:solidFill>
              </a:rPr>
              <a:t>Terry Fox </a:t>
            </a:r>
            <a:r>
              <a:rPr lang="en-CA" dirty="0"/>
              <a:t>- cancer research supporter</a:t>
            </a:r>
          </a:p>
          <a:p>
            <a:pPr lvl="1"/>
            <a:r>
              <a:rPr lang="en-CA" dirty="0"/>
              <a:t>Fundraised for cancer research, inspired annual Terry Fox Run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502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5E391-F912-B882-851E-3C3D1D385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056" y="1600201"/>
            <a:ext cx="3285744" cy="3917032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 err="1">
                <a:hlinkClick r:id="rId3"/>
              </a:rPr>
              <a:t>Dr.</a:t>
            </a:r>
            <a:r>
              <a:rPr lang="en-GB" sz="3600" dirty="0">
                <a:hlinkClick r:id="rId3"/>
              </a:rPr>
              <a:t> Norman Bethune Canadian Medical Hall of Fame – YouTube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  <a:p>
            <a:r>
              <a:rPr lang="en-GB" sz="3200" dirty="0"/>
              <a:t>Canadian doctor who was on the frontlines of the Spanish Civil War and the Chinese Revolutionary War (portrayed in Chinese poster on the left) – he transformed emergency care and blood transfusion practices.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7B7C3B-8C54-AD27-6503-53BD695A9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284" y="0"/>
            <a:ext cx="3792883" cy="5981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925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94595-60F3-D160-8AB8-C89B6393E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6408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What transformational leaders in health care do you know? </a:t>
            </a:r>
            <a:br>
              <a:rPr lang="en-US" sz="44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2608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1F8C6-56EB-3498-0F3F-FC4DFC629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CA" b="1" dirty="0"/>
              <a:t>Three types of organisational change leaders can implement…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EA5A57-4B02-253E-2F00-F8ECE9A98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68" y="2119251"/>
            <a:ext cx="8757237" cy="275754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8AF6FC1-A359-315D-D124-B833DB6C979D}"/>
              </a:ext>
            </a:extLst>
          </p:cNvPr>
          <p:cNvSpPr txBox="1">
            <a:spLocks/>
          </p:cNvSpPr>
          <p:nvPr/>
        </p:nvSpPr>
        <p:spPr>
          <a:xfrm>
            <a:off x="5266944" y="4690872"/>
            <a:ext cx="2133600" cy="3718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/>
              <a:t>(Iles, 2001)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004424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1F06BC-E03F-A718-C075-9E9C22B7D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033" y="1622320"/>
            <a:ext cx="7224566" cy="2052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66D5630-C37B-6A4F-B37F-DC795A8FC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880" y="4005072"/>
            <a:ext cx="2133600" cy="371856"/>
          </a:xfrm>
        </p:spPr>
        <p:txBody>
          <a:bodyPr>
            <a:normAutofit fontScale="90000"/>
          </a:bodyPr>
          <a:lstStyle/>
          <a:p>
            <a:r>
              <a:rPr lang="en-GB" sz="2000" dirty="0"/>
              <a:t>(Iles, 2001)</a:t>
            </a:r>
          </a:p>
        </p:txBody>
      </p:sp>
    </p:spTree>
    <p:extLst>
      <p:ext uri="{BB962C8B-B14F-4D97-AF65-F5344CB8AC3E}">
        <p14:creationId xmlns:p14="http://schemas.microsoft.com/office/powerpoint/2010/main" val="19690492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79E379-41D4-B8F0-0E5A-AE398F521C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2" r="4053" b="2946"/>
          <a:stretch/>
        </p:blipFill>
        <p:spPr>
          <a:xfrm>
            <a:off x="824947" y="704717"/>
            <a:ext cx="7494105" cy="395660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CB249FD-47DB-A56A-B851-F0AD23F77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00" y="5041392"/>
            <a:ext cx="2133600" cy="371856"/>
          </a:xfrm>
        </p:spPr>
        <p:txBody>
          <a:bodyPr>
            <a:normAutofit fontScale="90000"/>
          </a:bodyPr>
          <a:lstStyle/>
          <a:p>
            <a:r>
              <a:rPr lang="en-GB" sz="2000" dirty="0"/>
              <a:t>(Iles, 2001)</a:t>
            </a:r>
          </a:p>
        </p:txBody>
      </p:sp>
    </p:spTree>
    <p:extLst>
      <p:ext uri="{BB962C8B-B14F-4D97-AF65-F5344CB8AC3E}">
        <p14:creationId xmlns:p14="http://schemas.microsoft.com/office/powerpoint/2010/main" val="29840082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8F8C7-F169-53C8-761C-11A8B3F5D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738" y="2048258"/>
            <a:ext cx="8229600" cy="1143000"/>
          </a:xfrm>
        </p:spPr>
        <p:txBody>
          <a:bodyPr/>
          <a:lstStyle/>
          <a:p>
            <a:r>
              <a:rPr lang="en-GB" b="1" dirty="0"/>
              <a:t>Seminar Session</a:t>
            </a:r>
          </a:p>
        </p:txBody>
      </p:sp>
    </p:spTree>
    <p:extLst>
      <p:ext uri="{BB962C8B-B14F-4D97-AF65-F5344CB8AC3E}">
        <p14:creationId xmlns:p14="http://schemas.microsoft.com/office/powerpoint/2010/main" val="22104548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09CCB-1192-C2B4-7792-47256FEEF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8304" y="-139317"/>
            <a:ext cx="8229600" cy="1143000"/>
          </a:xfrm>
        </p:spPr>
        <p:txBody>
          <a:bodyPr>
            <a:noAutofit/>
          </a:bodyPr>
          <a:lstStyle/>
          <a:p>
            <a:br>
              <a:rPr lang="en-GB" sz="3800" b="1" dirty="0"/>
            </a:br>
            <a:r>
              <a:rPr lang="en-US" sz="4000" b="1" dirty="0"/>
              <a:t>Seminar activity 1 </a:t>
            </a:r>
            <a:r>
              <a:rPr lang="en-US" sz="2700" b="1" dirty="0"/>
              <a:t>(45min)</a:t>
            </a:r>
            <a:br>
              <a:rPr lang="en-US" sz="4000" b="1" dirty="0"/>
            </a:br>
            <a:r>
              <a:rPr lang="en-US" sz="2700" i="1" dirty="0"/>
              <a:t>Challenge the Status Quo Game</a:t>
            </a:r>
            <a:endParaRPr lang="en-GB" sz="27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5CD71-EBD7-0AC7-F93A-25DA083BA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88008"/>
            <a:ext cx="8229600" cy="42153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700" dirty="0"/>
              <a:t>This game encourages teams to challenge pre-existing public health and social care systems and come up with innovative solutions.</a:t>
            </a:r>
          </a:p>
          <a:p>
            <a:r>
              <a:rPr lang="en-GB" sz="2700" dirty="0"/>
              <a:t>Break out into groups of 3-5.</a:t>
            </a:r>
          </a:p>
          <a:p>
            <a:r>
              <a:rPr lang="en-GB" sz="2700" dirty="0"/>
              <a:t>Each group select a current system or process to analyse.</a:t>
            </a:r>
          </a:p>
          <a:p>
            <a:r>
              <a:rPr lang="en-GB" sz="2700" dirty="0"/>
              <a:t>Groups brainstorm ways to improve this system or process. </a:t>
            </a:r>
          </a:p>
          <a:p>
            <a:r>
              <a:rPr lang="en-GB" sz="2700" dirty="0"/>
              <a:t>Present your ideas to the rest of the group.</a:t>
            </a:r>
          </a:p>
          <a:p>
            <a:r>
              <a:rPr lang="en-GB" sz="2700" dirty="0"/>
              <a:t>The group whose system or process that has been most improved based on points discussed will be declared the winner.</a:t>
            </a:r>
          </a:p>
        </p:txBody>
      </p:sp>
      <p:pic>
        <p:nvPicPr>
          <p:cNvPr id="1026" name="Picture 2" descr="Transformational leadership: A way to transform an organization">
            <a:extLst>
              <a:ext uri="{FF2B5EF4-FFF2-40B4-BE49-F238E27FC236}">
                <a16:creationId xmlns:a16="http://schemas.microsoft.com/office/drawing/2014/main" id="{79AF8849-A028-BC39-C6BE-FD46ACF32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46" y="172467"/>
            <a:ext cx="2594778" cy="131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80119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DD4BB-A082-5255-E6DF-5D698FEB5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Seminar activity 2 </a:t>
            </a:r>
            <a:r>
              <a:rPr lang="en-US" sz="3300" b="1" dirty="0"/>
              <a:t>(30min)</a:t>
            </a:r>
            <a:br>
              <a:rPr lang="en-US" sz="4400" b="1" dirty="0"/>
            </a:br>
            <a:r>
              <a:rPr lang="en-GB" sz="2800" i="1" dirty="0"/>
              <a:t>The Transformational Leadership Assessment (1)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A48FB-EADC-5AAA-3445-0B5C35078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/>
              <a:t>On a scale from 1 to 10 (1 is strongly disagree and 10 is strongly agree), rate yourself on the following statements: </a:t>
            </a:r>
          </a:p>
          <a:p>
            <a:r>
              <a:rPr lang="en-GB" sz="2200" dirty="0"/>
              <a:t>1. I have a clearly articulated purpose for my leadership and personal life.</a:t>
            </a:r>
          </a:p>
          <a:p>
            <a:r>
              <a:rPr lang="en-GB" sz="2200" dirty="0"/>
              <a:t>2. I have clearly defined the priorities that are in service of my purpose, as well as the people who matter most to me.</a:t>
            </a:r>
          </a:p>
          <a:p>
            <a:r>
              <a:rPr lang="en-GB" sz="2200" dirty="0"/>
              <a:t>3. I have made non-negotiable promises to all of the people who matter most to me both personally and professionally.</a:t>
            </a:r>
          </a:p>
          <a:p>
            <a:r>
              <a:rPr lang="en-GB" sz="2200" dirty="0"/>
              <a:t> 4. I know with certainty and have articulated the </a:t>
            </a:r>
            <a:r>
              <a:rPr lang="en-GB" sz="2200" dirty="0" err="1"/>
              <a:t>behaviors</a:t>
            </a:r>
            <a:r>
              <a:rPr lang="en-GB" sz="2200" dirty="0"/>
              <a:t> I will exhibit in order to achieve my purpose, promises, and priorities. </a:t>
            </a:r>
          </a:p>
        </p:txBody>
      </p:sp>
    </p:spTree>
    <p:extLst>
      <p:ext uri="{BB962C8B-B14F-4D97-AF65-F5344CB8AC3E}">
        <p14:creationId xmlns:p14="http://schemas.microsoft.com/office/powerpoint/2010/main" val="20646213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2AEA9-28ED-7F13-2ACB-0FBA65A4C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700" b="1" i="1" dirty="0"/>
              <a:t>The Transformational Leadership Assessment (2</a:t>
            </a:r>
            <a:r>
              <a:rPr lang="en-GB" sz="2700" i="1" dirty="0"/>
              <a:t>)</a:t>
            </a:r>
            <a:endParaRPr lang="en-GB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D8A90-CFBD-6117-B762-9CAC49E77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5. I actively stretch my leadership every year with new projects that provide increased value to the people who matter most to me. </a:t>
            </a:r>
          </a:p>
          <a:p>
            <a:r>
              <a:rPr lang="en-GB" sz="2400" dirty="0"/>
              <a:t>6. I have a remarkable ability to persevere in the face of adversity and setbacks. </a:t>
            </a:r>
          </a:p>
          <a:p>
            <a:r>
              <a:rPr lang="en-GB" sz="2400" dirty="0"/>
              <a:t>7. I actively teach and mentor others in order to cement my learning, as well as to help others grow and learn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107779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8263D-1900-3773-81B3-EC3AC5A6A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500" b="1" i="1" dirty="0"/>
              <a:t>The Transformational Leadership Assessment (3)</a:t>
            </a:r>
            <a:endParaRPr lang="en-GB" sz="25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4B7E6-931E-722F-4310-C0BFB2A2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Autofit/>
          </a:bodyPr>
          <a:lstStyle/>
          <a:p>
            <a:r>
              <a:rPr lang="en-GB" sz="2300" dirty="0"/>
              <a:t>8. When it comes to my thinking, I “play to win” as opposed to “play not to lose.” </a:t>
            </a:r>
          </a:p>
          <a:p>
            <a:r>
              <a:rPr lang="en-GB" sz="2300" dirty="0"/>
              <a:t>9. I have cultivated a positive mindset, as well as positive self-talk. </a:t>
            </a:r>
          </a:p>
          <a:p>
            <a:r>
              <a:rPr lang="en-GB" sz="2300" dirty="0"/>
              <a:t>10. I have a contagious and persuasive belief about helping others grow their leadership and enhance their mindset. </a:t>
            </a:r>
          </a:p>
          <a:p>
            <a:r>
              <a:rPr lang="en-GB" sz="2300" dirty="0"/>
              <a:t>11. I praise myself for things I do well and eliminate or reduce the things I don’t do well daily, weekly, and monthly. </a:t>
            </a:r>
          </a:p>
          <a:p>
            <a:r>
              <a:rPr lang="en-GB" sz="2300" dirty="0"/>
              <a:t>12. I take time to reflect and think creatively and strategically about my professional and personal life.</a:t>
            </a:r>
          </a:p>
        </p:txBody>
      </p:sp>
    </p:spTree>
    <p:extLst>
      <p:ext uri="{BB962C8B-B14F-4D97-AF65-F5344CB8AC3E}">
        <p14:creationId xmlns:p14="http://schemas.microsoft.com/office/powerpoint/2010/main" val="31143593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E5AB9-1B4A-05CF-B966-24372B902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 b="1" dirty="0"/>
              <a:t>Discuss in pairs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336A8-F7B1-BB11-79CB-47ADF5992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statements received the highest and lowest scores? </a:t>
            </a:r>
          </a:p>
          <a:p>
            <a:r>
              <a:rPr lang="en-GB" dirty="0"/>
              <a:t>What are the implications for these areas being rated so high and low? </a:t>
            </a:r>
          </a:p>
          <a:p>
            <a:r>
              <a:rPr lang="en-GB" dirty="0"/>
              <a:t>If you could significantly improve one answer, which one would have the biggest positive impact on your leadership and your result? </a:t>
            </a:r>
          </a:p>
        </p:txBody>
      </p:sp>
    </p:spTree>
    <p:extLst>
      <p:ext uri="{BB962C8B-B14F-4D97-AF65-F5344CB8AC3E}">
        <p14:creationId xmlns:p14="http://schemas.microsoft.com/office/powerpoint/2010/main" val="22951962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2A0AA-6B20-3B2A-7360-E1A63C4CA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527523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did I learn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03FAC-25FC-D3B6-CC78-5B0AFD846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2239" y="1894929"/>
            <a:ext cx="5915025" cy="1342085"/>
          </a:xfrm>
        </p:spPr>
        <p:txBody>
          <a:bodyPr>
            <a:noAutofit/>
          </a:bodyPr>
          <a:lstStyle/>
          <a:p>
            <a:r>
              <a:rPr lang="en-GB" sz="3000" dirty="0"/>
              <a:t>The most important thing I will remember is…..</a:t>
            </a:r>
          </a:p>
          <a:p>
            <a:r>
              <a:rPr lang="en-GB" sz="3000" dirty="0"/>
              <a:t>What I have learned I can apply in practice to….</a:t>
            </a:r>
          </a:p>
          <a:p>
            <a:r>
              <a:rPr lang="en-GB" sz="3000" dirty="0"/>
              <a:t>The skills I’ve developed are…</a:t>
            </a:r>
          </a:p>
        </p:txBody>
      </p:sp>
      <p:pic>
        <p:nvPicPr>
          <p:cNvPr id="1028" name="Picture 4" descr="What Did You Learn? - Bryan Yager">
            <a:extLst>
              <a:ext uri="{FF2B5EF4-FFF2-40B4-BE49-F238E27FC236}">
                <a16:creationId xmlns:a16="http://schemas.microsoft.com/office/drawing/2014/main" id="{10D21ECB-9D1F-C0F3-36D4-A8BC34C26C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988" y="4566976"/>
            <a:ext cx="1893696" cy="110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501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FF58-7FA7-49F4-A294-74069A3E5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84E06-DE77-454F-B3A2-E1FFB82BC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225" y="1316108"/>
            <a:ext cx="8747550" cy="4659970"/>
          </a:xfrm>
        </p:spPr>
        <p:txBody>
          <a:bodyPr>
            <a:noAutofit/>
          </a:bodyPr>
          <a:lstStyle/>
          <a:p>
            <a:r>
              <a:rPr lang="en-GB" sz="1700" dirty="0"/>
              <a:t>Blane, H. (2017). Principles of transformational leader: Create a mindset of passion, innovation, and growth. Careers Press. </a:t>
            </a:r>
            <a:r>
              <a:rPr lang="en-GB" sz="1700" dirty="0">
                <a:hlinkClick r:id="rId2"/>
              </a:rPr>
              <a:t>7-Principles-of-Transformational-Leadership.pdf (kjfasteners.com)</a:t>
            </a:r>
            <a:endParaRPr lang="en-GB" sz="1700" dirty="0"/>
          </a:p>
          <a:p>
            <a:r>
              <a:rPr lang="en-US" sz="1700" dirty="0" err="1"/>
              <a:t>Bürkin</a:t>
            </a:r>
            <a:r>
              <a:rPr lang="en-US" sz="1700" dirty="0"/>
              <a:t>, B. M., </a:t>
            </a:r>
            <a:r>
              <a:rPr lang="en-US" sz="1700" dirty="0" err="1"/>
              <a:t>Czabanowska</a:t>
            </a:r>
            <a:r>
              <a:rPr lang="en-US" sz="1700" dirty="0"/>
              <a:t>, K., </a:t>
            </a:r>
            <a:r>
              <a:rPr lang="en-US" sz="1700" dirty="0" err="1"/>
              <a:t>Babich</a:t>
            </a:r>
            <a:r>
              <a:rPr lang="en-US" sz="1700" dirty="0"/>
              <a:t>, S., </a:t>
            </a:r>
            <a:r>
              <a:rPr lang="en-US" sz="1700" dirty="0" err="1"/>
              <a:t>Casamitjana</a:t>
            </a:r>
            <a:r>
              <a:rPr lang="en-US" sz="1700" dirty="0"/>
              <a:t>, N., et al. (2024). Competencies for Transformational Leadership in Public Health-An International Delphi Consensus Study. Int J Public Health. 23;69:1606267. </a:t>
            </a:r>
            <a:r>
              <a:rPr lang="en-US" sz="1700" dirty="0" err="1"/>
              <a:t>doi</a:t>
            </a:r>
            <a:r>
              <a:rPr lang="en-US" sz="1700" dirty="0"/>
              <a:t>: 10.3389/ijph.2024.1606267. </a:t>
            </a:r>
          </a:p>
          <a:p>
            <a:r>
              <a:rPr lang="en-GB" sz="1700" dirty="0"/>
              <a:t>Carlton, E. L., Holsinger, J. W. Jr, Riddell, M. C., Bush, H.  (2015). Full-Range Public Health Leadership, Part 2: Qualitative Analysis and Synthesis. Front Public Health.8;3:174. </a:t>
            </a:r>
            <a:r>
              <a:rPr lang="en-GB" sz="1700" dirty="0" err="1"/>
              <a:t>doi</a:t>
            </a:r>
            <a:r>
              <a:rPr lang="en-GB" sz="1700" dirty="0"/>
              <a:t>: 10.3389/fpubh.2015.00174. </a:t>
            </a:r>
            <a:endParaRPr lang="en-US" sz="1700" dirty="0"/>
          </a:p>
          <a:p>
            <a:r>
              <a:rPr lang="en-GB" sz="1700" dirty="0"/>
              <a:t>Iles, V. and Sutherland, K. (2001). Organisational change : a review for health care managers, professionals and researchers National Co-ordinating Centre for NHS Service Delivery and Organisation. Great Britain. </a:t>
            </a:r>
            <a:r>
              <a:rPr lang="en-GB" sz="1700" dirty="0">
                <a:hlinkClick r:id="rId3"/>
              </a:rPr>
              <a:t>5c2_review.pdf (healthknowledge.org.uk)</a:t>
            </a: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 err="1"/>
              <a:t>Raoush</a:t>
            </a:r>
            <a:r>
              <a:rPr lang="en-GB" sz="1700" dirty="0"/>
              <a:t>, A. (2023). Transformational leadership impact on innovative behaviour as perceived by healthcare workers in private hospitals in Jordan. Cogent Business &amp; Management, 10(3).</a:t>
            </a:r>
            <a:endParaRPr lang="en-US" sz="1700" dirty="0"/>
          </a:p>
          <a:p>
            <a:pPr>
              <a:buFont typeface="Wingdings" panose="05000000000000000000" pitchFamily="2" charset="2"/>
              <a:buChar char="§"/>
            </a:pPr>
            <a:endParaRPr lang="en-GB" sz="17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A5B17-8FC8-411B-A551-34AA1B035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2084260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f856874f-9946-48cd-ac29-4cb76853c4c1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5A8C875-01BC-49D9-83F5-271A4330B8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1548</Words>
  <Application>Microsoft Office PowerPoint</Application>
  <PresentationFormat>On-screen Show (4:3)</PresentationFormat>
  <Paragraphs>153</Paragraphs>
  <Slides>29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Myriad Pro</vt:lpstr>
      <vt:lpstr>Arial</vt:lpstr>
      <vt:lpstr>Calibri</vt:lpstr>
      <vt:lpstr>Symbol</vt:lpstr>
      <vt:lpstr>Times New Roman</vt:lpstr>
      <vt:lpstr>Wingdings</vt:lpstr>
      <vt:lpstr>20140311PresentationUWTSDTemplate</vt:lpstr>
      <vt:lpstr>  Health Care System Organisation and Leadership      </vt:lpstr>
      <vt:lpstr>Module aims</vt:lpstr>
      <vt:lpstr>Learning outcomes</vt:lpstr>
      <vt:lpstr>Aims of the session</vt:lpstr>
      <vt:lpstr>PowerPoint Presentation</vt:lpstr>
      <vt:lpstr>PowerPoint Presentation</vt:lpstr>
      <vt:lpstr>PowerPoint Presentation</vt:lpstr>
      <vt:lpstr>Transformational Leaders </vt:lpstr>
      <vt:lpstr>What are the components of transformational leaders? </vt:lpstr>
      <vt:lpstr>What are the leadership sub-styles?  </vt:lpstr>
      <vt:lpstr>What are the idealised attributes of a leader? </vt:lpstr>
      <vt:lpstr>What are the idealised behaviours of a leader? </vt:lpstr>
      <vt:lpstr>What is inspirational motivation? </vt:lpstr>
      <vt:lpstr>What is intellectual stimulation? </vt:lpstr>
      <vt:lpstr>What is Individual Consideration? </vt:lpstr>
      <vt:lpstr>Examples of Transformational Leaders</vt:lpstr>
      <vt:lpstr>PowerPoint Presentation</vt:lpstr>
      <vt:lpstr>What transformational leaders in health care do you know?  </vt:lpstr>
      <vt:lpstr>Three types of organisational change leaders can implement…</vt:lpstr>
      <vt:lpstr>(Iles, 2001)</vt:lpstr>
      <vt:lpstr>(Iles, 2001)</vt:lpstr>
      <vt:lpstr>Seminar Session</vt:lpstr>
      <vt:lpstr> Seminar activity 1 (45min) Challenge the Status Quo Game</vt:lpstr>
      <vt:lpstr>Seminar activity 2 (30min) The Transformational Leadership Assessment (1) </vt:lpstr>
      <vt:lpstr>The Transformational Leadership Assessment (2)</vt:lpstr>
      <vt:lpstr>The Transformational Leadership Assessment (3)</vt:lpstr>
      <vt:lpstr>Discuss in pairs</vt:lpstr>
      <vt:lpstr>What did I learn today?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57</cp:revision>
  <dcterms:created xsi:type="dcterms:W3CDTF">2015-04-14T15:21:28Z</dcterms:created>
  <dcterms:modified xsi:type="dcterms:W3CDTF">2026-01-31T13:13:38Z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  <property fmtid="{D5CDD505-2E9C-101B-9397-08002B2CF9AE}" pid="3" name="MSIP_Label_8a8eb34d-fba7-40f3-b856-61e3fd1d170f_Enabled">
    <vt:lpwstr>true</vt:lpwstr>
  </property>
  <property fmtid="{D5CDD505-2E9C-101B-9397-08002B2CF9AE}" pid="4" name="MSIP_Label_8a8eb34d-fba7-40f3-b856-61e3fd1d170f_SetDate">
    <vt:lpwstr>2024-03-01T05:25:28Z</vt:lpwstr>
  </property>
  <property fmtid="{D5CDD505-2E9C-101B-9397-08002B2CF9AE}" pid="5" name="MSIP_Label_8a8eb34d-fba7-40f3-b856-61e3fd1d170f_Method">
    <vt:lpwstr>Standard</vt:lpwstr>
  </property>
  <property fmtid="{D5CDD505-2E9C-101B-9397-08002B2CF9AE}" pid="6" name="MSIP_Label_8a8eb34d-fba7-40f3-b856-61e3fd1d170f_Name">
    <vt:lpwstr>Confidential</vt:lpwstr>
  </property>
  <property fmtid="{D5CDD505-2E9C-101B-9397-08002B2CF9AE}" pid="7" name="MSIP_Label_8a8eb34d-fba7-40f3-b856-61e3fd1d170f_SiteId">
    <vt:lpwstr>f89944b7-4a4e-4ea7-9156-3299f3411647</vt:lpwstr>
  </property>
  <property fmtid="{D5CDD505-2E9C-101B-9397-08002B2CF9AE}" pid="8" name="MSIP_Label_8a8eb34d-fba7-40f3-b856-61e3fd1d170f_ActionId">
    <vt:lpwstr>bf9ce419-3547-4459-b29d-c85e1a75a0f4</vt:lpwstr>
  </property>
  <property fmtid="{D5CDD505-2E9C-101B-9397-08002B2CF9AE}" pid="9" name="MSIP_Label_8a8eb34d-fba7-40f3-b856-61e3fd1d170f_ContentBits">
    <vt:lpwstr>0</vt:lpwstr>
  </property>
</Properties>
</file>