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7559675" cy="10439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F6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377" d="100"/>
          <a:sy n="377" d="100"/>
        </p:scale>
        <p:origin x="-10589" y="-163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6" Type="http://schemas.openxmlformats.org/officeDocument/2006/relationships/tableStyles" Target="tableStyles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08486"/>
            <a:ext cx="6425724" cy="3634458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483102"/>
            <a:ext cx="5669756" cy="2520438"/>
          </a:xfrm>
        </p:spPr>
        <p:txBody>
          <a:bodyPr/>
          <a:lstStyle>
            <a:lvl1pPr marL="0" indent="0" algn="ctr">
              <a:buNone/>
              <a:defRPr sz="1985"/>
            </a:lvl1pPr>
            <a:lvl2pPr marL="377825" indent="0" algn="ctr">
              <a:buNone/>
              <a:defRPr sz="1655"/>
            </a:lvl2pPr>
            <a:lvl3pPr marL="755650" indent="0" algn="ctr">
              <a:buNone/>
              <a:defRPr sz="1490"/>
            </a:lvl3pPr>
            <a:lvl4pPr marL="1134110" indent="0" algn="ctr">
              <a:buNone/>
              <a:defRPr sz="1325"/>
            </a:lvl4pPr>
            <a:lvl5pPr marL="1511935" indent="0" algn="ctr">
              <a:buNone/>
              <a:defRPr sz="1325"/>
            </a:lvl5pPr>
            <a:lvl6pPr marL="1889760" indent="0" algn="ctr">
              <a:buNone/>
              <a:defRPr sz="1325"/>
            </a:lvl6pPr>
            <a:lvl7pPr marL="2267585" indent="0" algn="ctr">
              <a:buNone/>
              <a:defRPr sz="1325"/>
            </a:lvl7pPr>
            <a:lvl8pPr marL="2646045" indent="0" algn="ctr">
              <a:buNone/>
              <a:defRPr sz="1325"/>
            </a:lvl8pPr>
            <a:lvl9pPr marL="3023870" indent="0" algn="ctr">
              <a:buNone/>
              <a:defRPr sz="1325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5069-03CB-477E-9859-8554B068BDFF}" type="datetimeFigureOut">
              <a:rPr lang="en-IN" smtClean="0"/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8C7-00F0-4538-8BD0-5E9DC007B10F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5069-03CB-477E-9859-8554B068BDFF}" type="datetimeFigureOut">
              <a:rPr lang="en-IN" smtClean="0"/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8C7-00F0-4538-8BD0-5E9DC007B10F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02603"/>
            <a:ext cx="6520220" cy="4342500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6986185"/>
            <a:ext cx="6520220" cy="2283618"/>
          </a:xfrm>
        </p:spPr>
        <p:txBody>
          <a:bodyPr/>
          <a:lstStyle>
            <a:lvl1pPr marL="0" indent="0">
              <a:buNone/>
              <a:defRPr sz="1985">
                <a:solidFill>
                  <a:schemeClr val="tx1"/>
                </a:solidFill>
              </a:defRPr>
            </a:lvl1pPr>
            <a:lvl2pPr marL="377825" indent="0">
              <a:buNone/>
              <a:defRPr sz="1655">
                <a:solidFill>
                  <a:schemeClr val="tx1">
                    <a:tint val="75000"/>
                  </a:schemeClr>
                </a:solidFill>
              </a:defRPr>
            </a:lvl2pPr>
            <a:lvl3pPr marL="755650" indent="0">
              <a:buNone/>
              <a:defRPr sz="1490">
                <a:solidFill>
                  <a:schemeClr val="tx1">
                    <a:tint val="75000"/>
                  </a:schemeClr>
                </a:solidFill>
              </a:defRPr>
            </a:lvl3pPr>
            <a:lvl4pPr marL="1134110" indent="0">
              <a:buNone/>
              <a:defRPr sz="1325">
                <a:solidFill>
                  <a:schemeClr val="tx1">
                    <a:tint val="75000"/>
                  </a:schemeClr>
                </a:solidFill>
              </a:defRPr>
            </a:lvl4pPr>
            <a:lvl5pPr marL="1511935" indent="0">
              <a:buNone/>
              <a:defRPr sz="1325">
                <a:solidFill>
                  <a:schemeClr val="tx1">
                    <a:tint val="75000"/>
                  </a:schemeClr>
                </a:solidFill>
              </a:defRPr>
            </a:lvl5pPr>
            <a:lvl6pPr marL="1889760" indent="0">
              <a:buNone/>
              <a:defRPr sz="1325">
                <a:solidFill>
                  <a:schemeClr val="tx1">
                    <a:tint val="75000"/>
                  </a:schemeClr>
                </a:solidFill>
              </a:defRPr>
            </a:lvl6pPr>
            <a:lvl7pPr marL="2267585" indent="0">
              <a:buNone/>
              <a:defRPr sz="1325">
                <a:solidFill>
                  <a:schemeClr val="tx1">
                    <a:tint val="75000"/>
                  </a:schemeClr>
                </a:solidFill>
              </a:defRPr>
            </a:lvl7pPr>
            <a:lvl8pPr marL="2646045" indent="0">
              <a:buNone/>
              <a:defRPr sz="1325">
                <a:solidFill>
                  <a:schemeClr val="tx1">
                    <a:tint val="75000"/>
                  </a:schemeClr>
                </a:solidFill>
              </a:defRPr>
            </a:lvl8pPr>
            <a:lvl9pPr marL="3023870" indent="0">
              <a:buNone/>
              <a:defRPr sz="132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5069-03CB-477E-9859-8554B068BDFF}" type="datetimeFigureOut">
              <a:rPr lang="en-IN" smtClean="0"/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8C7-00F0-4538-8BD0-5E9DC007B10F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779007"/>
            <a:ext cx="3212862" cy="66237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779007"/>
            <a:ext cx="3212862" cy="66237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5069-03CB-477E-9859-8554B068BDFF}" type="datetimeFigureOut">
              <a:rPr lang="en-IN" smtClean="0"/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8C7-00F0-4538-8BD0-5E9DC007B10F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55804"/>
            <a:ext cx="6520220" cy="201780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559104"/>
            <a:ext cx="3198096" cy="1254177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7825" indent="0">
              <a:buNone/>
              <a:defRPr sz="1655" b="1"/>
            </a:lvl2pPr>
            <a:lvl3pPr marL="755650" indent="0">
              <a:buNone/>
              <a:defRPr sz="1490" b="1"/>
            </a:lvl3pPr>
            <a:lvl4pPr marL="1134110" indent="0">
              <a:buNone/>
              <a:defRPr sz="1325" b="1"/>
            </a:lvl4pPr>
            <a:lvl5pPr marL="1511935" indent="0">
              <a:buNone/>
              <a:defRPr sz="1325" b="1"/>
            </a:lvl5pPr>
            <a:lvl6pPr marL="1889760" indent="0">
              <a:buNone/>
              <a:defRPr sz="1325" b="1"/>
            </a:lvl6pPr>
            <a:lvl7pPr marL="2267585" indent="0">
              <a:buNone/>
              <a:defRPr sz="1325" b="1"/>
            </a:lvl7pPr>
            <a:lvl8pPr marL="2646045" indent="0">
              <a:buNone/>
              <a:defRPr sz="1325" b="1"/>
            </a:lvl8pPr>
            <a:lvl9pPr marL="3023870" indent="0">
              <a:buNone/>
              <a:defRPr sz="1325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813281"/>
            <a:ext cx="3198096" cy="56087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559104"/>
            <a:ext cx="3213847" cy="1254177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7825" indent="0">
              <a:buNone/>
              <a:defRPr sz="1655" b="1"/>
            </a:lvl2pPr>
            <a:lvl3pPr marL="755650" indent="0">
              <a:buNone/>
              <a:defRPr sz="1490" b="1"/>
            </a:lvl3pPr>
            <a:lvl4pPr marL="1134110" indent="0">
              <a:buNone/>
              <a:defRPr sz="1325" b="1"/>
            </a:lvl4pPr>
            <a:lvl5pPr marL="1511935" indent="0">
              <a:buNone/>
              <a:defRPr sz="1325" b="1"/>
            </a:lvl5pPr>
            <a:lvl6pPr marL="1889760" indent="0">
              <a:buNone/>
              <a:defRPr sz="1325" b="1"/>
            </a:lvl6pPr>
            <a:lvl7pPr marL="2267585" indent="0">
              <a:buNone/>
              <a:defRPr sz="1325" b="1"/>
            </a:lvl7pPr>
            <a:lvl8pPr marL="2646045" indent="0">
              <a:buNone/>
              <a:defRPr sz="1325" b="1"/>
            </a:lvl8pPr>
            <a:lvl9pPr marL="3023870" indent="0">
              <a:buNone/>
              <a:defRPr sz="1325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813281"/>
            <a:ext cx="3213847" cy="56087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5069-03CB-477E-9859-8554B068BDFF}" type="datetimeFigureOut">
              <a:rPr lang="en-IN" smtClean="0"/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8C7-00F0-4538-8BD0-5E9DC007B10F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5069-03CB-477E-9859-8554B068BDFF}" type="datetimeFigureOut">
              <a:rPr lang="en-IN" smtClean="0"/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8C7-00F0-4538-8BD0-5E9DC007B10F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5069-03CB-477E-9859-8554B068BDFF}" type="datetimeFigureOut">
              <a:rPr lang="en-IN" smtClean="0"/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8C7-00F0-4538-8BD0-5E9DC007B10F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95960"/>
            <a:ext cx="2438192" cy="2435860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03083"/>
            <a:ext cx="3827085" cy="7418740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5"/>
            </a:lvl3pPr>
            <a:lvl4pPr>
              <a:defRPr sz="1655"/>
            </a:lvl4pPr>
            <a:lvl5pPr>
              <a:defRPr sz="1655"/>
            </a:lvl5pPr>
            <a:lvl6pPr>
              <a:defRPr sz="1655"/>
            </a:lvl6pPr>
            <a:lvl7pPr>
              <a:defRPr sz="1655"/>
            </a:lvl7pPr>
            <a:lvl8pPr>
              <a:defRPr sz="1655"/>
            </a:lvl8pPr>
            <a:lvl9pPr>
              <a:defRPr sz="1655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131820"/>
            <a:ext cx="2438192" cy="5802084"/>
          </a:xfrm>
        </p:spPr>
        <p:txBody>
          <a:bodyPr/>
          <a:lstStyle>
            <a:lvl1pPr marL="0" indent="0">
              <a:buNone/>
              <a:defRPr sz="1325"/>
            </a:lvl1pPr>
            <a:lvl2pPr marL="377825" indent="0">
              <a:buNone/>
              <a:defRPr sz="1155"/>
            </a:lvl2pPr>
            <a:lvl3pPr marL="755650" indent="0">
              <a:buNone/>
              <a:defRPr sz="990"/>
            </a:lvl3pPr>
            <a:lvl4pPr marL="1134110" indent="0">
              <a:buNone/>
              <a:defRPr sz="825"/>
            </a:lvl4pPr>
            <a:lvl5pPr marL="1511935" indent="0">
              <a:buNone/>
              <a:defRPr sz="825"/>
            </a:lvl5pPr>
            <a:lvl6pPr marL="1889760" indent="0">
              <a:buNone/>
              <a:defRPr sz="825"/>
            </a:lvl6pPr>
            <a:lvl7pPr marL="2267585" indent="0">
              <a:buNone/>
              <a:defRPr sz="825"/>
            </a:lvl7pPr>
            <a:lvl8pPr marL="2646045" indent="0">
              <a:buNone/>
              <a:defRPr sz="825"/>
            </a:lvl8pPr>
            <a:lvl9pPr marL="3023870" indent="0">
              <a:buNone/>
              <a:defRPr sz="825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5069-03CB-477E-9859-8554B068BDFF}" type="datetimeFigureOut">
              <a:rPr lang="en-IN" smtClean="0"/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8C7-00F0-4538-8BD0-5E9DC007B10F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95960"/>
            <a:ext cx="2438192" cy="2435860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03083"/>
            <a:ext cx="3827085" cy="7418740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825" indent="0">
              <a:buNone/>
              <a:defRPr sz="2315"/>
            </a:lvl2pPr>
            <a:lvl3pPr marL="755650" indent="0">
              <a:buNone/>
              <a:defRPr sz="1985"/>
            </a:lvl3pPr>
            <a:lvl4pPr marL="1134110" indent="0">
              <a:buNone/>
              <a:defRPr sz="1655"/>
            </a:lvl4pPr>
            <a:lvl5pPr marL="1511935" indent="0">
              <a:buNone/>
              <a:defRPr sz="1655"/>
            </a:lvl5pPr>
            <a:lvl6pPr marL="1889760" indent="0">
              <a:buNone/>
              <a:defRPr sz="1655"/>
            </a:lvl6pPr>
            <a:lvl7pPr marL="2267585" indent="0">
              <a:buNone/>
              <a:defRPr sz="1655"/>
            </a:lvl7pPr>
            <a:lvl8pPr marL="2646045" indent="0">
              <a:buNone/>
              <a:defRPr sz="1655"/>
            </a:lvl8pPr>
            <a:lvl9pPr marL="3023870" indent="0">
              <a:buNone/>
              <a:defRPr sz="165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131820"/>
            <a:ext cx="2438192" cy="5802084"/>
          </a:xfrm>
        </p:spPr>
        <p:txBody>
          <a:bodyPr/>
          <a:lstStyle>
            <a:lvl1pPr marL="0" indent="0">
              <a:buNone/>
              <a:defRPr sz="1325"/>
            </a:lvl1pPr>
            <a:lvl2pPr marL="377825" indent="0">
              <a:buNone/>
              <a:defRPr sz="1155"/>
            </a:lvl2pPr>
            <a:lvl3pPr marL="755650" indent="0">
              <a:buNone/>
              <a:defRPr sz="990"/>
            </a:lvl3pPr>
            <a:lvl4pPr marL="1134110" indent="0">
              <a:buNone/>
              <a:defRPr sz="825"/>
            </a:lvl4pPr>
            <a:lvl5pPr marL="1511935" indent="0">
              <a:buNone/>
              <a:defRPr sz="825"/>
            </a:lvl5pPr>
            <a:lvl6pPr marL="1889760" indent="0">
              <a:buNone/>
              <a:defRPr sz="825"/>
            </a:lvl6pPr>
            <a:lvl7pPr marL="2267585" indent="0">
              <a:buNone/>
              <a:defRPr sz="825"/>
            </a:lvl7pPr>
            <a:lvl8pPr marL="2646045" indent="0">
              <a:buNone/>
              <a:defRPr sz="825"/>
            </a:lvl8pPr>
            <a:lvl9pPr marL="3023870" indent="0">
              <a:buNone/>
              <a:defRPr sz="825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5069-03CB-477E-9859-8554B068BDFF}" type="datetimeFigureOut">
              <a:rPr lang="en-IN" smtClean="0"/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8C7-00F0-4538-8BD0-5E9DC007B10F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5069-03CB-477E-9859-8554B068BDFF}" type="datetimeFigureOut">
              <a:rPr lang="en-IN" smtClean="0"/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8C7-00F0-4538-8BD0-5E9DC007B10F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55801"/>
            <a:ext cx="1630055" cy="884690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55801"/>
            <a:ext cx="4795669" cy="884690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45069-03CB-477E-9859-8554B068BDFF}" type="datetimeFigureOut">
              <a:rPr lang="en-IN" smtClean="0"/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9D58C7-00F0-4538-8BD0-5E9DC007B10F}" type="slidenum">
              <a:rPr lang="en-IN" smtClean="0"/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55804"/>
            <a:ext cx="6520220" cy="2017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779007"/>
            <a:ext cx="6520220" cy="66237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675780"/>
            <a:ext cx="1700927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D45069-03CB-477E-9859-8554B068BDFF}" type="datetimeFigureOut">
              <a:rPr lang="en-IN" smtClean="0"/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675780"/>
            <a:ext cx="2551390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675780"/>
            <a:ext cx="1700927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D58C7-00F0-4538-8BD0-5E9DC007B10F}" type="slidenum">
              <a:rPr lang="en-IN" smtClean="0"/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55650" rtl="0" eaLnBrk="1" latinLnBrk="0" hangingPunct="1">
        <a:lnSpc>
          <a:spcPct val="90000"/>
        </a:lnSpc>
        <a:spcBef>
          <a:spcPct val="0"/>
        </a:spcBef>
        <a:buNone/>
        <a:defRPr sz="363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9230" indent="-189230" algn="l" defTabSz="755650" rtl="0" eaLnBrk="1" latinLnBrk="0" hangingPunct="1">
        <a:lnSpc>
          <a:spcPct val="90000"/>
        </a:lnSpc>
        <a:spcBef>
          <a:spcPts val="825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7055" indent="-189230" algn="l" defTabSz="755650" rtl="0" eaLnBrk="1" latinLnBrk="0" hangingPunct="1">
        <a:lnSpc>
          <a:spcPct val="90000"/>
        </a:lnSpc>
        <a:spcBef>
          <a:spcPts val="415"/>
        </a:spcBef>
        <a:buFont typeface="Arial" panose="020B0604020202020204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2pPr>
      <a:lvl3pPr marL="944880" indent="-189230" algn="l" defTabSz="755650" rtl="0" eaLnBrk="1" latinLnBrk="0" hangingPunct="1">
        <a:lnSpc>
          <a:spcPct val="90000"/>
        </a:lnSpc>
        <a:spcBef>
          <a:spcPts val="415"/>
        </a:spcBef>
        <a:buFont typeface="Arial" panose="020B0604020202020204" pitchFamily="34" charset="0"/>
        <a:buChar char="•"/>
        <a:defRPr sz="1655" kern="1200">
          <a:solidFill>
            <a:schemeClr val="tx1"/>
          </a:solidFill>
          <a:latin typeface="+mn-lt"/>
          <a:ea typeface="+mn-ea"/>
          <a:cs typeface="+mn-cs"/>
        </a:defRPr>
      </a:lvl3pPr>
      <a:lvl4pPr marL="1322705" indent="-189230" algn="l" defTabSz="755650" rtl="0" eaLnBrk="1" latinLnBrk="0" hangingPunct="1">
        <a:lnSpc>
          <a:spcPct val="90000"/>
        </a:lnSpc>
        <a:spcBef>
          <a:spcPts val="415"/>
        </a:spcBef>
        <a:buFont typeface="Arial" panose="020B0604020202020204" pitchFamily="34" charset="0"/>
        <a:buChar char="•"/>
        <a:defRPr sz="1490" kern="1200">
          <a:solidFill>
            <a:schemeClr val="tx1"/>
          </a:solidFill>
          <a:latin typeface="+mn-lt"/>
          <a:ea typeface="+mn-ea"/>
          <a:cs typeface="+mn-cs"/>
        </a:defRPr>
      </a:lvl4pPr>
      <a:lvl5pPr marL="1701165" indent="-189230" algn="l" defTabSz="755650" rtl="0" eaLnBrk="1" latinLnBrk="0" hangingPunct="1">
        <a:lnSpc>
          <a:spcPct val="90000"/>
        </a:lnSpc>
        <a:spcBef>
          <a:spcPts val="415"/>
        </a:spcBef>
        <a:buFont typeface="Arial" panose="020B0604020202020204" pitchFamily="34" charset="0"/>
        <a:buChar char="•"/>
        <a:defRPr sz="1490" kern="1200">
          <a:solidFill>
            <a:schemeClr val="tx1"/>
          </a:solidFill>
          <a:latin typeface="+mn-lt"/>
          <a:ea typeface="+mn-ea"/>
          <a:cs typeface="+mn-cs"/>
        </a:defRPr>
      </a:lvl5pPr>
      <a:lvl6pPr marL="2078990" indent="-189230" algn="l" defTabSz="755650" rtl="0" eaLnBrk="1" latinLnBrk="0" hangingPunct="1">
        <a:lnSpc>
          <a:spcPct val="90000"/>
        </a:lnSpc>
        <a:spcBef>
          <a:spcPts val="415"/>
        </a:spcBef>
        <a:buFont typeface="Arial" panose="020B0604020202020204" pitchFamily="34" charset="0"/>
        <a:buChar char="•"/>
        <a:defRPr sz="1490" kern="1200">
          <a:solidFill>
            <a:schemeClr val="tx1"/>
          </a:solidFill>
          <a:latin typeface="+mn-lt"/>
          <a:ea typeface="+mn-ea"/>
          <a:cs typeface="+mn-cs"/>
        </a:defRPr>
      </a:lvl6pPr>
      <a:lvl7pPr marL="2456815" indent="-189230" algn="l" defTabSz="755650" rtl="0" eaLnBrk="1" latinLnBrk="0" hangingPunct="1">
        <a:lnSpc>
          <a:spcPct val="90000"/>
        </a:lnSpc>
        <a:spcBef>
          <a:spcPts val="415"/>
        </a:spcBef>
        <a:buFont typeface="Arial" panose="020B0604020202020204" pitchFamily="34" charset="0"/>
        <a:buChar char="•"/>
        <a:defRPr sz="1490" kern="1200">
          <a:solidFill>
            <a:schemeClr val="tx1"/>
          </a:solidFill>
          <a:latin typeface="+mn-lt"/>
          <a:ea typeface="+mn-ea"/>
          <a:cs typeface="+mn-cs"/>
        </a:defRPr>
      </a:lvl7pPr>
      <a:lvl8pPr marL="2834640" indent="-189230" algn="l" defTabSz="755650" rtl="0" eaLnBrk="1" latinLnBrk="0" hangingPunct="1">
        <a:lnSpc>
          <a:spcPct val="90000"/>
        </a:lnSpc>
        <a:spcBef>
          <a:spcPts val="415"/>
        </a:spcBef>
        <a:buFont typeface="Arial" panose="020B0604020202020204" pitchFamily="34" charset="0"/>
        <a:buChar char="•"/>
        <a:defRPr sz="1490" kern="1200">
          <a:solidFill>
            <a:schemeClr val="tx1"/>
          </a:solidFill>
          <a:latin typeface="+mn-lt"/>
          <a:ea typeface="+mn-ea"/>
          <a:cs typeface="+mn-cs"/>
        </a:defRPr>
      </a:lvl8pPr>
      <a:lvl9pPr marL="3212465" indent="-189230" algn="l" defTabSz="755650" rtl="0" eaLnBrk="1" latinLnBrk="0" hangingPunct="1">
        <a:lnSpc>
          <a:spcPct val="90000"/>
        </a:lnSpc>
        <a:spcBef>
          <a:spcPts val="415"/>
        </a:spcBef>
        <a:buFont typeface="Arial" panose="020B0604020202020204" pitchFamily="34" charset="0"/>
        <a:buChar char="•"/>
        <a:defRPr sz="14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650" rtl="0" eaLnBrk="1" latinLnBrk="0" hangingPunct="1">
        <a:defRPr sz="1490" kern="1200">
          <a:solidFill>
            <a:schemeClr val="tx1"/>
          </a:solidFill>
          <a:latin typeface="+mn-lt"/>
          <a:ea typeface="+mn-ea"/>
          <a:cs typeface="+mn-cs"/>
        </a:defRPr>
      </a:lvl1pPr>
      <a:lvl2pPr marL="377825" algn="l" defTabSz="755650" rtl="0" eaLnBrk="1" latinLnBrk="0" hangingPunct="1">
        <a:defRPr sz="1490" kern="1200">
          <a:solidFill>
            <a:schemeClr val="tx1"/>
          </a:solidFill>
          <a:latin typeface="+mn-lt"/>
          <a:ea typeface="+mn-ea"/>
          <a:cs typeface="+mn-cs"/>
        </a:defRPr>
      </a:lvl2pPr>
      <a:lvl3pPr marL="755650" algn="l" defTabSz="755650" rtl="0" eaLnBrk="1" latinLnBrk="0" hangingPunct="1">
        <a:defRPr sz="1490" kern="1200">
          <a:solidFill>
            <a:schemeClr val="tx1"/>
          </a:solidFill>
          <a:latin typeface="+mn-lt"/>
          <a:ea typeface="+mn-ea"/>
          <a:cs typeface="+mn-cs"/>
        </a:defRPr>
      </a:lvl3pPr>
      <a:lvl4pPr marL="1134110" algn="l" defTabSz="755650" rtl="0" eaLnBrk="1" latinLnBrk="0" hangingPunct="1">
        <a:defRPr sz="1490" kern="1200">
          <a:solidFill>
            <a:schemeClr val="tx1"/>
          </a:solidFill>
          <a:latin typeface="+mn-lt"/>
          <a:ea typeface="+mn-ea"/>
          <a:cs typeface="+mn-cs"/>
        </a:defRPr>
      </a:lvl4pPr>
      <a:lvl5pPr marL="1511935" algn="l" defTabSz="755650" rtl="0" eaLnBrk="1" latinLnBrk="0" hangingPunct="1">
        <a:defRPr sz="1490" kern="1200">
          <a:solidFill>
            <a:schemeClr val="tx1"/>
          </a:solidFill>
          <a:latin typeface="+mn-lt"/>
          <a:ea typeface="+mn-ea"/>
          <a:cs typeface="+mn-cs"/>
        </a:defRPr>
      </a:lvl5pPr>
      <a:lvl6pPr marL="1889760" algn="l" defTabSz="755650" rtl="0" eaLnBrk="1" latinLnBrk="0" hangingPunct="1">
        <a:defRPr sz="1490" kern="1200">
          <a:solidFill>
            <a:schemeClr val="tx1"/>
          </a:solidFill>
          <a:latin typeface="+mn-lt"/>
          <a:ea typeface="+mn-ea"/>
          <a:cs typeface="+mn-cs"/>
        </a:defRPr>
      </a:lvl6pPr>
      <a:lvl7pPr marL="2267585" algn="l" defTabSz="755650" rtl="0" eaLnBrk="1" latinLnBrk="0" hangingPunct="1">
        <a:defRPr sz="1490" kern="1200">
          <a:solidFill>
            <a:schemeClr val="tx1"/>
          </a:solidFill>
          <a:latin typeface="+mn-lt"/>
          <a:ea typeface="+mn-ea"/>
          <a:cs typeface="+mn-cs"/>
        </a:defRPr>
      </a:lvl7pPr>
      <a:lvl8pPr marL="2646045" algn="l" defTabSz="755650" rtl="0" eaLnBrk="1" latinLnBrk="0" hangingPunct="1">
        <a:defRPr sz="1490" kern="1200">
          <a:solidFill>
            <a:schemeClr val="tx1"/>
          </a:solidFill>
          <a:latin typeface="+mn-lt"/>
          <a:ea typeface="+mn-ea"/>
          <a:cs typeface="+mn-cs"/>
        </a:defRPr>
      </a:lvl8pPr>
      <a:lvl9pPr marL="3023870" algn="l" defTabSz="755650" rtl="0" eaLnBrk="1" latinLnBrk="0" hangingPunct="1">
        <a:defRPr sz="14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" y="0"/>
            <a:ext cx="7559675" cy="24423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115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Emotional Intelligence Skills                               </a:t>
            </a:r>
            <a:endParaRPr lang="en-GB" sz="111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590" y="279400"/>
            <a:ext cx="2498090" cy="170180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GB" sz="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GB" sz="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GB" sz="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Emotional Intelligence (EI) is the ability to recognise, understand, manage and respond effectively to emotions (Singh et al., 2022).</a:t>
            </a:r>
            <a:endParaRPr lang="en-US" alt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EI is important in university group projects because students work with people from different backgrounds, personalities and communication styles.</a:t>
            </a:r>
            <a:endParaRPr lang="en-US" alt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Strong EI helps students manage stress, resolve conflict, communicate clearly and remain motivated during deadlines.</a:t>
            </a:r>
            <a:endParaRPr lang="en-US" alt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group-work challenges include misunderstandings, unequal participation, poor communication and incomplete tasks.</a:t>
            </a:r>
            <a:endParaRPr lang="en-US" alt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EI enables students to remain calm, respond positively to criticism, show empathy and build effective relationships.</a:t>
            </a:r>
            <a:endParaRPr lang="en-US" alt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study discusses how students can manage their own emotions and respond empathetically to the emotions of others.</a:t>
            </a:r>
            <a:endParaRPr lang="en-US" altLang="en-US" sz="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1425" y="2009317"/>
            <a:ext cx="2494693" cy="371587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0" algn="just">
              <a:buFont typeface="Arial" panose="020B0604020202020204" pitchFamily="34" charset="0"/>
              <a:buNone/>
            </a:pPr>
            <a:r>
              <a:rPr lang="en-US" altLang="en-US" sz="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Section 1: EI in Teamwork</a:t>
            </a:r>
            <a:endParaRPr lang="en-US" altLang="en-US" sz="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EI helps students work better in group projects and manage teamwork challenges.</a:t>
            </a:r>
            <a:endParaRPr lang="en-US" alt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Goleman’s model includes five main EI skills: self-awareness, self-regulation, motivation, empathy and social skills (Maity et al., 2025).</a:t>
            </a:r>
            <a:endParaRPr lang="en-US" alt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Self-awareness helps students un</a:t>
            </a:r>
            <a:endParaRPr lang="en-US" alt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derstand their emotions, strengths and weaknesses. For example, a stressed student can recognise nervousness early and ask for support.</a:t>
            </a:r>
            <a:endParaRPr lang="en-US" alt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Self-regulation helps students stay calm during disagreements and respond to feedback positively instead of reacting emotionally.</a:t>
            </a:r>
            <a:endParaRPr lang="en-US" alt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helps students stay focused, meet deadlines and encourage others during stressful periods.</a:t>
            </a:r>
            <a:endParaRPr lang="en-US" alt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Empathy helps students understand others’ feelings and support team members facing pressure or personal issues.</a:t>
            </a:r>
            <a:endParaRPr lang="en-US" alt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 skills support communication, trust, conflict resolution and collaboration (Jaedun et al., 2024).</a:t>
            </a:r>
            <a:endParaRPr lang="en-US" altLang="en-US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Overall, EI helps students manage emotions, improve communication and build positive working relationships in group projects.</a:t>
            </a:r>
            <a:endParaRPr lang="en-GB" sz="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145" y="5753100"/>
            <a:ext cx="2498725" cy="466217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alt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Section 2: Managing One’s Own Emotions</a:t>
            </a:r>
            <a:endParaRPr lang="en-US" altLang="en-US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Emotional management helps students reduce stress and remain productive during group projects (Pour, 2025).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Self-awareness allows students to recognise frustration, anxiety and anger before reacting.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Mindfulness techniques, such as deep breathing and short breaks, improve focus and reduce stress (Raugh et al., 2025).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Reflection helps students understand emotional triggers and improve future responses.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management, equal task distribution and healthy routines reduce academic pressure.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Pausing before reacting prevents conflict and supports respectful communication (Bradley et al., 2024).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Overall, managing emotions helps students remain calm, cooperative and focused.</a:t>
            </a:r>
            <a:endParaRPr lang="en-GB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 flipH="1">
            <a:off x="4937044" y="6675120"/>
            <a:ext cx="2622624" cy="374606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</a:t>
            </a:r>
            <a:endParaRPr lang="en-GB" sz="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AJOBI, A.O., ISMAIL, I.A.B., ISMAIL, S.B. and OWUNNA, R., (2025). Enhancing employee performance through training: A theoretical exploration of social exchange theory.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Quantum Journal of Social Sciences and Humanities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(3), pp.489-501. 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Bayraktar, B., Ragupathi, K. and Troyer, K.A., (2025). Building Trust through Feedback: A Conceptual Framework.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Teaching &amp; Learning Inquiry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Bradley, C.M., Greer, L.L., Trinh, E. and Sanchez-Burks, J., (2024). Responding to the emotions of others at work: A review and integrative theoretical framework for the effects of emotion-response strategies on work-related outcomes. 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Academy of Management Annals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(1), pp.3-43.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Fowler, D.S., Musgrave, J. and Zinn, D.F., (2025). Remembering the Titans: A Cinematic Pedagogy for Enhancing Understanding and Improving Performance in Tuckman's Stages of Group Development in Management Education.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for Business Education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167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(1), pp.1. 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Huang, Y. and Wang, S., (2023). How to motivate student engagement in emergency online learning? Evidence from the COVID-19 situation.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Education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85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(5), pp.1101-1123. 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Jaedun, A., Nurtanto, M., Mutohhari, F., Saputro, I.N. and Kholifah, N., (2024). Perceptions of vocational school students and teachers on the development of interpersonal skills towards Industry 5.0. 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Cogent Education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(1), pp.1-2375184.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Kakarla, U., (2025). Emotional intelligence in interpersonal communication.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of Innovative Scientific Research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(1), pp.111-121. 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Maity, S., De Filippis, S.M., Aldanese, A., McCulloch, M.A., Sandor, A.P., Perez Cajigas, J.E., Antoniadis, Y., Rochester, T.K.D., Carter, L.E., </a:t>
            </a:r>
            <a:r>
              <a:rPr lang="en-GB" sz="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Preisig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A.M. and Kobeissi, J.A., (2025). Enhancing emotional intelligence in medical education: a systematic review of interventions. 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Frontiers in Medicine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GB" sz="500">
                <a:latin typeface="Times New Roman" panose="02020603050405020304" pitchFamily="18" charset="0"/>
                <a:cs typeface="Times New Roman" panose="02020603050405020304" pitchFamily="18" charset="0"/>
              </a:rPr>
              <a:t>, pp.1-1587090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Oluwatosin, A. and Darmawan, D., (2024). The relationship between psychological well-being and social interaction: Reconstructing social exchange theory in a cross-cultural perspective.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of Service Science, Management, Engineering, and Technology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(3), pp.1-5. 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Petkou, D., Palioura, M., Papadopoulou, A., Pappa, M. and Aikaterini, S., (2025). Public education teachers' perspectives on the role of active listening in enhancing students' well-being in educational environments.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on Preschool and Primary Education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pp.101-114. 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Pour, F.B., (2025). Mindful Parenting in a Rapidly Changing World: A Framework for Fostering Emotional Resilience in Children. 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Scientific Hypotheses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pp.72-79.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Raugh, I.M., Berglund, A.M. and Strauss, G.P., (2025). Implementation of mindfulness-based emotion regulation strategies: A systematic review and meta-analysis. 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Affective Science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(1), pp.171-200.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Singh, A., Prabhakar, R. and Kiran, J.S., (2022). Emotional intelligence: A literature review of its concept, models, and measures. 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Journal of Positive School Psychology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(10).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Sun, Y., Zhou, G. and Deng, X., (2024). Emotional intelligence and joyful teaching: pathways to enhanced student engagement and achievement.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Notes in Education Psychology and Public Media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52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(1), pp.163-168. 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Wan Yadri, W.S., Ahmad, N.H.F., Abdul Kadar, N.S., Nazym, N.K. and Mohd Johari, M.D., (2024). The influence of conflict in group work according to Tuckman’s Model.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ESTEEM Journal of Social Sciences and Humanities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5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GB" sz="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(SI), pp.71-85.</a:t>
            </a:r>
            <a:endParaRPr lang="en-GB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98668" y="240958"/>
            <a:ext cx="2192416" cy="137597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90470" y="1624330"/>
            <a:ext cx="2444115" cy="303403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noAutofit/>
          </a:bodyPr>
          <a:lstStyle/>
          <a:p>
            <a:pPr lvl="0" algn="just"/>
            <a:r>
              <a:rPr lang="en-GB" sz="8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Section 3: Understanding Others’ Emotions</a:t>
            </a:r>
            <a:endParaRPr lang="en-GB" sz="8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altLang="en-US" sz="8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Empathy helps students recognise and understand the feelings of others (Kakarla, 2025).</a:t>
            </a:r>
            <a:endParaRPr lang="en-US" altLang="en-US" sz="8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altLang="en-US" sz="8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improves both verbal and non-verbal communication.</a:t>
            </a:r>
            <a:endParaRPr lang="en-US" altLang="en-US" sz="8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altLang="en-US" sz="8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Emotional awareness reduces misunderstandings and supports respectful conversations.</a:t>
            </a:r>
            <a:endParaRPr lang="en-US" altLang="en-US" sz="8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altLang="en-US" sz="8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helps students adjust their communication style to different situations.</a:t>
            </a:r>
            <a:endParaRPr lang="en-US" altLang="en-US" sz="8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altLang="en-US" sz="8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Strong empathy builds trust, inclusion and psychological safety within teams (Sun et al., 2024).</a:t>
            </a:r>
            <a:endParaRPr lang="en-US" altLang="en-US" sz="8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altLang="en-US" sz="8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Tuckman’s team stages, empathy can reduce tension during the storming stage (Wan Yadri et al., 2024).</a:t>
            </a:r>
            <a:endParaRPr lang="en-US" altLang="en-US" sz="8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altLang="en-US" sz="8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also supports constructive feedback, conflict resolution and shared responsibility.</a:t>
            </a:r>
            <a:endParaRPr lang="en-US" altLang="en-US" sz="8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altLang="en-US" sz="8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Empathetic team members are more likely to support others and encourage participation.</a:t>
            </a:r>
            <a:endParaRPr lang="en-US" altLang="en-US" sz="8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lvl="0" indent="-171450" algn="just">
              <a:buFont typeface="Arial" panose="020B0604020202020204" pitchFamily="34" charset="0"/>
              <a:buChar char="•"/>
            </a:pPr>
            <a:r>
              <a:rPr lang="en-US" altLang="en-US" sz="8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Overall, empathy strengthens teamwork, communication and project success (Fowler et al., 2025).</a:t>
            </a:r>
            <a:endParaRPr lang="en-US" altLang="en-US" sz="8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altLang="en-US" sz="8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image2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2498668" y="7616308"/>
            <a:ext cx="1488116" cy="134038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498668" y="8956688"/>
            <a:ext cx="1345744" cy="4246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50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Figure: Team Development Model of Tuckman</a:t>
            </a:r>
            <a:endParaRPr lang="en-GB" sz="5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500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(Source: Wan Yadri et al., 2024)</a:t>
            </a:r>
            <a:endParaRPr lang="en-GB" sz="5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13" name="image4.png"/>
          <p:cNvPicPr/>
          <p:nvPr/>
        </p:nvPicPr>
        <p:blipFill>
          <a:blip r:embed="rId3"/>
          <a:srcRect/>
          <a:stretch>
            <a:fillRect/>
          </a:stretch>
        </p:blipFill>
        <p:spPr>
          <a:xfrm>
            <a:off x="4691084" y="251789"/>
            <a:ext cx="1813348" cy="13723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504432" y="586374"/>
            <a:ext cx="829056" cy="540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500" b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Figure: Rubric for structured framework</a:t>
            </a:r>
            <a:endParaRPr lang="en-GB" sz="500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500" i="1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(Source: Fowler et al., 2025)</a:t>
            </a:r>
            <a:endParaRPr lang="en-GB" sz="500" dirty="0"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490718" y="4671813"/>
            <a:ext cx="2444184" cy="3322955"/>
          </a:xfrm>
          <a:prstGeom prst="rect">
            <a:avLst/>
          </a:prstGeom>
          <a:solidFill>
            <a:srgbClr val="9CF6F8"/>
          </a:solidFill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en-US" altLang="en-US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Empathetic Behaviours</a:t>
            </a:r>
            <a:endParaRPr lang="en-US" altLang="en-US" sz="1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Active listening shows respect, attention and understanding within teams.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 Exchange Theory suggests that mutual support strengthens positive interactions (Oluwatosin and Darmawan, 2024).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Listening behaviours include summarising ideas, asking questions and showing interest (Petkou et al., 2025).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Perspective-taking helps members understand different concerns and cultural viewpoints.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Constructive feedback should be respectful, supportive and focused on improvement.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behaviours reduce stress, build trust and encourage participation.</a:t>
            </a: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Overall, empathy improves cooperation, inclusion and project performance (Ajobi et al., 2025).</a:t>
            </a:r>
            <a:endParaRPr lang="en-GB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30911" y="1616929"/>
            <a:ext cx="2622624" cy="203009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/>
            <a:r>
              <a:rPr lang="en-GB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Conclusion / Recommendations</a:t>
            </a:r>
            <a:endParaRPr lang="en-GB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Takeaways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EI supports effective teamwork among students with different personalities and communication styles.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Self-awareness and self-regulation help students manage emotions, stress and feedback.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Motivation keeps team members focused on shared goals.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Empathy builds trust, inclusion and mutual support.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Social skills improve communication, decision-making and conflict resolution.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Overall, EI strengthens collaboration and project outcomes.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None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Recommendations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Encourage students to reflect on their emotions, strengths and triggers (Huang and Wang, 2023).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 active listening and perspective-taking to develop empathy.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Provide constructive feedback respectfully and focus on solutions.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Establish clear team goals and responsibilities.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Create a supportive environment that encourages participation and help-seeking.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US" altLang="en-US" sz="600" kern="0" dirty="0">
                <a:solidFill>
                  <a:srgbClr val="22222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Promote trust, collaboration and shared ownership of group tasks (Bayraktar et al., 2025).</a:t>
            </a:r>
            <a:endParaRPr lang="en-US" altLang="en-US" sz="600" kern="0" dirty="0">
              <a:solidFill>
                <a:srgbClr val="222222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image3.png"/>
          <p:cNvPicPr/>
          <p:nvPr/>
        </p:nvPicPr>
        <p:blipFill>
          <a:blip r:embed="rId4"/>
          <a:srcRect/>
          <a:stretch>
            <a:fillRect/>
          </a:stretch>
        </p:blipFill>
        <p:spPr>
          <a:xfrm>
            <a:off x="2508002" y="9374914"/>
            <a:ext cx="1775344" cy="1046271"/>
          </a:xfrm>
          <a:prstGeom prst="rect">
            <a:avLst/>
          </a:prstGeom>
        </p:spPr>
      </p:pic>
      <p:pic>
        <p:nvPicPr>
          <p:cNvPr id="26" name="image5.png"/>
          <p:cNvPicPr/>
          <p:nvPr/>
        </p:nvPicPr>
        <p:blipFill>
          <a:blip r:embed="rId5"/>
          <a:srcRect/>
          <a:stretch>
            <a:fillRect/>
          </a:stretch>
        </p:blipFill>
        <p:spPr>
          <a:xfrm>
            <a:off x="5249660" y="4406513"/>
            <a:ext cx="2083828" cy="1850231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346448" y="9569008"/>
            <a:ext cx="527494" cy="7848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5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Figure: Key components of active listening</a:t>
            </a:r>
            <a:endParaRPr lang="en-IN" sz="5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>
              <a:buNone/>
            </a:pPr>
            <a:r>
              <a:rPr lang="en-GB" sz="50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(Source: Petkou et al., 2025</a:t>
            </a:r>
            <a:endParaRPr lang="en-IN" sz="500" dirty="0"/>
          </a:p>
        </p:txBody>
      </p:sp>
      <p:sp>
        <p:nvSpPr>
          <p:cNvPr id="31" name="TextBox 30"/>
          <p:cNvSpPr txBox="1"/>
          <p:nvPr/>
        </p:nvSpPr>
        <p:spPr>
          <a:xfrm>
            <a:off x="4412076" y="6297892"/>
            <a:ext cx="3785616" cy="3092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buNone/>
            </a:pPr>
            <a:r>
              <a:rPr lang="en-GB" sz="500" b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Figure: Framework for building trust through feedback</a:t>
            </a:r>
            <a:endParaRPr lang="en-IN" sz="5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algn="ctr">
              <a:lnSpc>
                <a:spcPct val="150000"/>
              </a:lnSpc>
              <a:buNone/>
            </a:pPr>
            <a:r>
              <a:rPr lang="en-GB" sz="500" i="1" dirty="0">
                <a:solidFill>
                  <a:srgbClr val="222222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(Source: Bayraktar et al., 2025)</a:t>
            </a:r>
            <a:endParaRPr lang="en-IN" sz="5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5" name="Text Box 14"/>
          <p:cNvSpPr txBox="1"/>
          <p:nvPr/>
        </p:nvSpPr>
        <p:spPr>
          <a:xfrm>
            <a:off x="91440" y="-12700"/>
            <a:ext cx="2428240" cy="26416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 sz="800" b="1">
                <a:highlight>
                  <a:srgbClr val="FFFF00"/>
                </a:highlight>
              </a:rPr>
              <a:t>Student Name: George Burlui</a:t>
            </a:r>
            <a:endParaRPr lang="en-US" altLang="en-US" sz="800" b="1">
              <a:highlight>
                <a:srgbClr val="FFFF00"/>
              </a:highlight>
            </a:endParaRPr>
          </a:p>
          <a:p>
            <a:r>
              <a:rPr lang="en-US" altLang="en-US" sz="800" b="1">
                <a:highlight>
                  <a:srgbClr val="FFFF00"/>
                </a:highlight>
              </a:rPr>
              <a:t>Student ID: 1907641</a:t>
            </a:r>
            <a:endParaRPr lang="en-US" altLang="en-US" sz="800" b="1">
              <a:highlight>
                <a:srgbClr val="FFFF00"/>
              </a:highligh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8615</Words>
  <PresentationFormat>Custom</PresentationFormat>
  <Paragraphs>100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10" baseType="lpstr">
      <vt:lpstr>Arial</vt:lpstr>
      <vt:lpstr>SimSun</vt:lpstr>
      <vt:lpstr>Wingdings</vt:lpstr>
      <vt:lpstr>Times New Roman</vt:lpstr>
      <vt:lpstr>Microsoft YaHei</vt:lpstr>
      <vt:lpstr>Calibri</vt:lpstr>
      <vt:lpstr>Arial Unicode MS</vt:lpstr>
      <vt:lpstr>Calibri Light</vt:lpstr>
      <vt:lpstr>Office Theme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George burlui</dc:creator>
  <dcterms:created xsi:type="dcterms:W3CDTF">2026-06-14T20:15:53Z</dcterms:created>
  <dcterms:modified xsi:type="dcterms:W3CDTF">2026-06-14T20:15:53Z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1033-12.1.0.26880</vt:lpwstr>
  </property>
  <property fmtid="{D5CDD505-2E9C-101B-9397-08002B2CF9AE}" pid="3" name="ICV">
    <vt:lpwstr>BE5779DE2189420C8A0ECF9A4AE62FCC_12</vt:lpwstr>
  </property>
</Properties>
</file>