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2.xml" ContentType="application/vnd.openxmlformats-officedocument.drawingml.chartshapes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charts/chart6.xml" ContentType="application/vnd.openxmlformats-officedocument.drawingml.chart+xml"/>
  <Override PartName="/ppt/charts/chart7.xml" ContentType="application/vnd.openxmlformats-officedocument.drawingml.chart+xml"/>
  <Default Extension="gif" ContentType="image/gif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charts/chart8.xml" ContentType="application/vnd.openxmlformats-officedocument.drawingml.char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0" r:id="rId8"/>
    <p:sldId id="292" r:id="rId9"/>
    <p:sldId id="261" r:id="rId10"/>
    <p:sldId id="262" r:id="rId11"/>
    <p:sldId id="263" r:id="rId12"/>
    <p:sldId id="264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94" r:id="rId21"/>
    <p:sldId id="274" r:id="rId22"/>
    <p:sldId id="275" r:id="rId23"/>
    <p:sldId id="276" r:id="rId24"/>
    <p:sldId id="277" r:id="rId25"/>
    <p:sldId id="278" r:id="rId26"/>
    <p:sldId id="279" r:id="rId27"/>
    <p:sldId id="281" r:id="rId28"/>
    <p:sldId id="280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5" r:id="rId38"/>
    <p:sldId id="290" r:id="rId39"/>
    <p:sldId id="296" r:id="rId40"/>
    <p:sldId id="293" r:id="rId41"/>
  </p:sldIdLst>
  <p:sldSz cx="9144000" cy="6858000" type="screen4x3"/>
  <p:notesSz cx="6858000" cy="9144000"/>
  <p:custShowLst>
    <p:custShow name="Custom Show 1" id="0">
      <p:sldLst>
        <p:sld r:id="rId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Book1" TargetMode="Externa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Book1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layout/>
    </c:title>
    <c:plotArea>
      <c:layout/>
      <c:scatterChart>
        <c:scatterStyle val="lineMarker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</c:ser>
        <c:axId val="51858816"/>
        <c:axId val="52061312"/>
      </c:scatterChart>
      <c:valAx>
        <c:axId val="51858816"/>
        <c:scaling>
          <c:orientation val="minMax"/>
          <c:min val="150"/>
        </c:scaling>
        <c:axPos val="b"/>
        <c:numFmt formatCode="&quot;£&quot;#,##0;[Red]\-&quot;£&quot;#,##0" sourceLinked="1"/>
        <c:tickLblPos val="nextTo"/>
        <c:crossAx val="52061312"/>
        <c:crosses val="autoZero"/>
        <c:crossBetween val="midCat"/>
      </c:valAx>
      <c:valAx>
        <c:axId val="52061312"/>
        <c:scaling>
          <c:orientation val="minMax"/>
        </c:scaling>
        <c:axPos val="l"/>
        <c:majorGridlines/>
        <c:numFmt formatCode="General" sourceLinked="1"/>
        <c:tickLblPos val="nextTo"/>
        <c:crossAx val="51858816"/>
        <c:crosses val="autoZero"/>
        <c:crossBetween val="midCat"/>
      </c:valAx>
    </c:plotArea>
    <c:plotVisOnly val="1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layout/>
    </c:title>
    <c:plotArea>
      <c:layout/>
      <c:scatterChart>
        <c:scatterStyle val="lineMarker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</c:trendline>
          <c:trendline>
            <c:trendlineType val="linear"/>
          </c:trendline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</c:ser>
        <c:axId val="52091136"/>
        <c:axId val="52498432"/>
      </c:scatterChart>
      <c:valAx>
        <c:axId val="52091136"/>
        <c:scaling>
          <c:orientation val="minMax"/>
          <c:min val="150"/>
        </c:scaling>
        <c:axPos val="b"/>
        <c:numFmt formatCode="&quot;£&quot;#,##0;[Red]\-&quot;£&quot;#,##0" sourceLinked="1"/>
        <c:tickLblPos val="nextTo"/>
        <c:crossAx val="52498432"/>
        <c:crosses val="autoZero"/>
        <c:crossBetween val="midCat"/>
      </c:valAx>
      <c:valAx>
        <c:axId val="52498432"/>
        <c:scaling>
          <c:orientation val="minMax"/>
        </c:scaling>
        <c:axPos val="l"/>
        <c:majorGridlines/>
        <c:numFmt formatCode="General" sourceLinked="1"/>
        <c:tickLblPos val="nextTo"/>
        <c:crossAx val="52091136"/>
        <c:crosses val="autoZero"/>
        <c:crossBetween val="midCat"/>
      </c:valAx>
    </c:plotArea>
    <c:plotVisOnly val="1"/>
  </c:chart>
  <c:externalData r:id="rId1"/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layout/>
    </c:title>
    <c:plotArea>
      <c:layout/>
      <c:scatterChart>
        <c:scatterStyle val="lineMarker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</c:trendline>
          <c:trendline>
            <c:trendlineType val="linear"/>
          </c:trendline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</c:ser>
        <c:axId val="52536448"/>
        <c:axId val="52537984"/>
      </c:scatterChart>
      <c:valAx>
        <c:axId val="52536448"/>
        <c:scaling>
          <c:orientation val="minMax"/>
          <c:min val="150"/>
        </c:scaling>
        <c:axPos val="b"/>
        <c:numFmt formatCode="&quot;£&quot;#,##0;[Red]\-&quot;£&quot;#,##0" sourceLinked="1"/>
        <c:tickLblPos val="nextTo"/>
        <c:crossAx val="52537984"/>
        <c:crosses val="autoZero"/>
        <c:crossBetween val="midCat"/>
      </c:valAx>
      <c:valAx>
        <c:axId val="52537984"/>
        <c:scaling>
          <c:orientation val="minMax"/>
        </c:scaling>
        <c:axPos val="l"/>
        <c:majorGridlines/>
        <c:numFmt formatCode="General" sourceLinked="1"/>
        <c:tickLblPos val="nextTo"/>
        <c:crossAx val="52536448"/>
        <c:crosses val="autoZero"/>
        <c:crossBetween val="midCat"/>
      </c:valAx>
    </c:plotArea>
    <c:plotVisOnly val="1"/>
  </c:chart>
  <c:externalData r:id="rId1"/>
  <c:userShapes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plotArea>
      <c:layout/>
      <c:scatterChart>
        <c:scatterStyle val="lineMarker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</c:marker>
          <c:trendline>
            <c:trendlineType val="linear"/>
          </c:trendline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</c:ser>
        <c:ser>
          <c:idx val="1"/>
          <c:order val="1"/>
          <c:tx>
            <c:strRef>
              <c:f>Sheet1!$A$8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</c:trendline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Sheet1!$B$8:$H$8</c:f>
              <c:numCache>
                <c:formatCode>#,##0_ ;[Red]\-#,##0\ </c:formatCode>
                <c:ptCount val="7"/>
                <c:pt idx="0">
                  <c:v>122.99600000000002</c:v>
                </c:pt>
                <c:pt idx="1">
                  <c:v>107.13800000000001</c:v>
                </c:pt>
                <c:pt idx="2">
                  <c:v>91.28</c:v>
                </c:pt>
                <c:pt idx="3">
                  <c:v>75.421999999999997</c:v>
                </c:pt>
                <c:pt idx="4">
                  <c:v>59.564</c:v>
                </c:pt>
                <c:pt idx="5">
                  <c:v>43.70600000000001</c:v>
                </c:pt>
                <c:pt idx="6">
                  <c:v>27.848000000000013</c:v>
                </c:pt>
              </c:numCache>
            </c:numRef>
          </c:yVal>
        </c:ser>
        <c:axId val="52122368"/>
        <c:axId val="52123904"/>
      </c:scatterChart>
      <c:valAx>
        <c:axId val="52122368"/>
        <c:scaling>
          <c:orientation val="minMax"/>
          <c:min val="150"/>
        </c:scaling>
        <c:axPos val="b"/>
        <c:numFmt formatCode="&quot;£&quot;#,##0;[Red]\-&quot;£&quot;#,##0" sourceLinked="1"/>
        <c:tickLblPos val="nextTo"/>
        <c:crossAx val="52123904"/>
        <c:crosses val="autoZero"/>
        <c:crossBetween val="midCat"/>
      </c:valAx>
      <c:valAx>
        <c:axId val="52123904"/>
        <c:scaling>
          <c:orientation val="minMax"/>
        </c:scaling>
        <c:axPos val="l"/>
        <c:majorGridlines/>
        <c:numFmt formatCode="General" sourceLinked="1"/>
        <c:tickLblPos val="nextTo"/>
        <c:crossAx val="52122368"/>
        <c:crosses val="autoZero"/>
        <c:crossBetween val="midCat"/>
      </c:valAx>
    </c:plotArea>
    <c:plotVisOnly val="1"/>
  </c:chart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plotArea>
      <c:layout/>
      <c:scatterChart>
        <c:scatterStyle val="lineMarker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</c:marker>
          <c:trendline>
            <c:trendlineType val="linear"/>
          </c:trendline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</c:ser>
        <c:ser>
          <c:idx val="1"/>
          <c:order val="1"/>
          <c:tx>
            <c:strRef>
              <c:f>Sheet1!$A$8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</c:trendline>
          <c:xVal>
            <c:numRef>
              <c:f>Sheet1!$B$6:$H$6</c:f>
              <c:numCache>
                <c:formatCode>"£"#,##0;[Red]\-"£"#,##0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Sheet1!$B$8:$H$8</c:f>
              <c:numCache>
                <c:formatCode>#,##0_ ;[Red]\-#,##0\ </c:formatCode>
                <c:ptCount val="7"/>
                <c:pt idx="0">
                  <c:v>122.99600000000002</c:v>
                </c:pt>
                <c:pt idx="1">
                  <c:v>107.13800000000001</c:v>
                </c:pt>
                <c:pt idx="2">
                  <c:v>91.28</c:v>
                </c:pt>
                <c:pt idx="3">
                  <c:v>75.421999999999997</c:v>
                </c:pt>
                <c:pt idx="4">
                  <c:v>59.564</c:v>
                </c:pt>
                <c:pt idx="5">
                  <c:v>43.70600000000001</c:v>
                </c:pt>
                <c:pt idx="6">
                  <c:v>27.848000000000013</c:v>
                </c:pt>
              </c:numCache>
            </c:numRef>
          </c:yVal>
        </c:ser>
        <c:axId val="52895744"/>
        <c:axId val="52897280"/>
      </c:scatterChart>
      <c:valAx>
        <c:axId val="52895744"/>
        <c:scaling>
          <c:orientation val="minMax"/>
          <c:min val="150"/>
        </c:scaling>
        <c:axPos val="b"/>
        <c:numFmt formatCode="&quot;£&quot;#,##0;[Red]\-&quot;£&quot;#,##0" sourceLinked="1"/>
        <c:tickLblPos val="nextTo"/>
        <c:crossAx val="52897280"/>
        <c:crosses val="autoZero"/>
        <c:crossBetween val="midCat"/>
      </c:valAx>
      <c:valAx>
        <c:axId val="52897280"/>
        <c:scaling>
          <c:orientation val="minMax"/>
        </c:scaling>
        <c:axPos val="l"/>
        <c:majorGridlines/>
        <c:numFmt formatCode="General" sourceLinked="1"/>
        <c:tickLblPos val="nextTo"/>
        <c:crossAx val="52895744"/>
        <c:crosses val="autoZero"/>
        <c:crossBetween val="midCat"/>
      </c:valAx>
    </c:plotArea>
    <c:plotVisOnly val="1"/>
  </c:chart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Sheet1!$C$33</c:f>
              <c:strCache>
                <c:ptCount val="1"/>
                <c:pt idx="0">
                  <c:v>y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Eq val="1"/>
            <c:trendlineLbl>
              <c:layout>
                <c:manualLayout>
                  <c:x val="-0.43668589079574843"/>
                  <c:y val="-4.7854700128735587E-4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800" baseline="0" dirty="0"/>
                      <a:t>y = 0.5x + 0.8</a:t>
                    </a:r>
                    <a:endParaRPr lang="en-US" sz="2800" dirty="0"/>
                  </a:p>
                </c:rich>
              </c:tx>
              <c:numFmt formatCode="General" sourceLinked="0"/>
            </c:trendlineLbl>
          </c:trendline>
          <c:xVal>
            <c:numRef>
              <c:f>Sheet1!$D$32:$G$32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</c:numCache>
            </c:numRef>
          </c:xVal>
          <c:yVal>
            <c:numRef>
              <c:f>Sheet1!$D$33:$G$33</c:f>
              <c:numCache>
                <c:formatCode>General</c:formatCode>
                <c:ptCount val="4"/>
                <c:pt idx="0">
                  <c:v>1.5</c:v>
                </c:pt>
                <c:pt idx="1">
                  <c:v>1.6</c:v>
                </c:pt>
                <c:pt idx="2">
                  <c:v>2.1</c:v>
                </c:pt>
                <c:pt idx="3">
                  <c:v>3</c:v>
                </c:pt>
              </c:numCache>
            </c:numRef>
          </c:yVal>
        </c:ser>
        <c:axId val="52938240"/>
        <c:axId val="52939776"/>
      </c:scatterChart>
      <c:valAx>
        <c:axId val="52938240"/>
        <c:scaling>
          <c:orientation val="minMax"/>
        </c:scaling>
        <c:axPos val="b"/>
        <c:numFmt formatCode="General" sourceLinked="1"/>
        <c:tickLblPos val="nextTo"/>
        <c:crossAx val="52939776"/>
        <c:crosses val="autoZero"/>
        <c:crossBetween val="midCat"/>
      </c:valAx>
      <c:valAx>
        <c:axId val="52939776"/>
        <c:scaling>
          <c:orientation val="minMax"/>
        </c:scaling>
        <c:axPos val="l"/>
        <c:majorGridlines/>
        <c:numFmt formatCode="General" sourceLinked="1"/>
        <c:tickLblPos val="nextTo"/>
        <c:crossAx val="52938240"/>
        <c:crosses val="autoZero"/>
        <c:crossBetween val="midCat"/>
      </c:valAx>
    </c:plotArea>
    <c:plotVisOnly val="1"/>
  </c:chart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Sheet1!$C$47</c:f>
              <c:strCache>
                <c:ptCount val="1"/>
                <c:pt idx="0">
                  <c:v>y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Eq val="1"/>
            <c:trendlineLbl>
              <c:layout>
                <c:manualLayout>
                  <c:x val="-0.24916935492816841"/>
                  <c:y val="9.1703895085848711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400" baseline="0"/>
                      <a:t>y = 0.445x + 0.69</a:t>
                    </a:r>
                    <a:endParaRPr lang="en-US" sz="2400"/>
                  </a:p>
                </c:rich>
              </c:tx>
              <c:numFmt formatCode="General" sourceLinked="0"/>
            </c:trendlineLbl>
          </c:trendline>
          <c:xVal>
            <c:numRef>
              <c:f>Sheet1!$D$46:$H$46</c:f>
              <c:numCache>
                <c:formatCode>General</c:formatCode>
                <c:ptCount val="5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</c:numCache>
            </c:numRef>
          </c:xVal>
          <c:yVal>
            <c:numRef>
              <c:f>Sheet1!$D$47:$H$47</c:f>
              <c:numCache>
                <c:formatCode>General</c:formatCode>
                <c:ptCount val="5"/>
                <c:pt idx="0">
                  <c:v>1.5</c:v>
                </c:pt>
                <c:pt idx="1">
                  <c:v>2.6</c:v>
                </c:pt>
                <c:pt idx="2">
                  <c:v>3.4</c:v>
                </c:pt>
                <c:pt idx="3">
                  <c:v>4.0999999999999996</c:v>
                </c:pt>
                <c:pt idx="4">
                  <c:v>5.2</c:v>
                </c:pt>
              </c:numCache>
            </c:numRef>
          </c:yVal>
        </c:ser>
        <c:axId val="52952064"/>
        <c:axId val="52835072"/>
      </c:scatterChart>
      <c:valAx>
        <c:axId val="52952064"/>
        <c:scaling>
          <c:orientation val="minMax"/>
        </c:scaling>
        <c:axPos val="b"/>
        <c:numFmt formatCode="General" sourceLinked="1"/>
        <c:tickLblPos val="nextTo"/>
        <c:crossAx val="52835072"/>
        <c:crosses val="autoZero"/>
        <c:crossBetween val="midCat"/>
      </c:valAx>
      <c:valAx>
        <c:axId val="52835072"/>
        <c:scaling>
          <c:orientation val="minMax"/>
        </c:scaling>
        <c:axPos val="l"/>
        <c:majorGridlines/>
        <c:numFmt formatCode="General" sourceLinked="1"/>
        <c:tickLblPos val="nextTo"/>
        <c:crossAx val="52952064"/>
        <c:crosses val="autoZero"/>
        <c:crossBetween val="midCat"/>
      </c:valAx>
    </c:plotArea>
    <c:plotVisOnly val="1"/>
  </c:chart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title>
      <c:layout/>
    </c:title>
    <c:plotArea>
      <c:layout/>
      <c:scatterChart>
        <c:scatterStyle val="lineMarker"/>
        <c:ser>
          <c:idx val="0"/>
          <c:order val="0"/>
          <c:tx>
            <c:strRef>
              <c:f>Sheet3!$B$3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Eq val="1"/>
            <c:trendlineLbl>
              <c:layout>
                <c:manualLayout>
                  <c:x val="-0.21549212929635869"/>
                  <c:y val="-0.4955259239113771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000" baseline="0" dirty="0"/>
                      <a:t>y = -0.7931x + 249.9</a:t>
                    </a:r>
                    <a:endParaRPr lang="en-US" sz="2000" dirty="0"/>
                  </a:p>
                </c:rich>
              </c:tx>
              <c:numFmt formatCode="General" sourceLinked="0"/>
            </c:trendlineLbl>
          </c:trendline>
          <c:xVal>
            <c:numRef>
              <c:f>Sheet3!$C$2:$J$2</c:f>
              <c:numCache>
                <c:formatCode>"£"#,##0;[Red]\-"£"#,##0</c:formatCode>
                <c:ptCount val="8"/>
                <c:pt idx="0">
                  <c:v>140</c:v>
                </c:pt>
                <c:pt idx="1">
                  <c:v>160</c:v>
                </c:pt>
                <c:pt idx="2">
                  <c:v>180</c:v>
                </c:pt>
                <c:pt idx="3">
                  <c:v>200</c:v>
                </c:pt>
                <c:pt idx="4">
                  <c:v>220</c:v>
                </c:pt>
                <c:pt idx="5">
                  <c:v>240</c:v>
                </c:pt>
                <c:pt idx="6">
                  <c:v>260</c:v>
                </c:pt>
                <c:pt idx="7">
                  <c:v>280</c:v>
                </c:pt>
              </c:numCache>
            </c:numRef>
          </c:xVal>
          <c:yVal>
            <c:numRef>
              <c:f>Sheet3!$C$3:$J$3</c:f>
              <c:numCache>
                <c:formatCode>#,##0_ ;[Red]\-#,##0\ </c:formatCode>
                <c:ptCount val="8"/>
                <c:pt idx="0" formatCode="General">
                  <c:v>138.89400000000001</c:v>
                </c:pt>
                <c:pt idx="1">
                  <c:v>122.99600000000002</c:v>
                </c:pt>
                <c:pt idx="2">
                  <c:v>107.13800000000001</c:v>
                </c:pt>
                <c:pt idx="3">
                  <c:v>91.28</c:v>
                </c:pt>
                <c:pt idx="4">
                  <c:v>75.421999999999997</c:v>
                </c:pt>
                <c:pt idx="5">
                  <c:v>59.564</c:v>
                </c:pt>
                <c:pt idx="6">
                  <c:v>43.70600000000001</c:v>
                </c:pt>
                <c:pt idx="7">
                  <c:v>27.848000000000013</c:v>
                </c:pt>
              </c:numCache>
            </c:numRef>
          </c:yVal>
        </c:ser>
        <c:axId val="52867840"/>
        <c:axId val="52869376"/>
      </c:scatterChart>
      <c:valAx>
        <c:axId val="52867840"/>
        <c:scaling>
          <c:orientation val="minMax"/>
          <c:min val="130"/>
        </c:scaling>
        <c:axPos val="b"/>
        <c:numFmt formatCode="&quot;£&quot;#,##0;[Red]\-&quot;£&quot;#,##0" sourceLinked="1"/>
        <c:tickLblPos val="nextTo"/>
        <c:crossAx val="52869376"/>
        <c:crosses val="autoZero"/>
        <c:crossBetween val="midCat"/>
      </c:valAx>
      <c:valAx>
        <c:axId val="52869376"/>
        <c:scaling>
          <c:orientation val="minMax"/>
        </c:scaling>
        <c:axPos val="l"/>
        <c:majorGridlines/>
        <c:numFmt formatCode="General" sourceLinked="1"/>
        <c:tickLblPos val="nextTo"/>
        <c:crossAx val="52867840"/>
        <c:crosses val="autoZero"/>
        <c:crossBetween val="midCat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2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0.16667</cdr:x>
      <cdr:y>0.26042</cdr:y>
    </cdr:from>
    <cdr:to>
      <cdr:x>0.85208</cdr:x>
      <cdr:y>0.73958</cdr:y>
    </cdr:to>
    <cdr:sp macro="" textlink="">
      <cdr:nvSpPr>
        <cdr:cNvPr id="3" name="Straight Connector 2"/>
        <cdr:cNvSpPr/>
      </cdr:nvSpPr>
      <cdr:spPr>
        <a:xfrm xmlns:a="http://schemas.openxmlformats.org/drawingml/2006/main">
          <a:off x="762000" y="714376"/>
          <a:ext cx="3133725" cy="131445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0.13958</cdr:x>
      <cdr:y>0.28472</cdr:y>
    </cdr:from>
    <cdr:to>
      <cdr:x>0.86667</cdr:x>
      <cdr:y>0.67361</cdr:y>
    </cdr:to>
    <cdr:sp macro="" textlink="">
      <cdr:nvSpPr>
        <cdr:cNvPr id="5" name="Straight Connector 4"/>
        <cdr:cNvSpPr/>
      </cdr:nvSpPr>
      <cdr:spPr>
        <a:xfrm xmlns:a="http://schemas.openxmlformats.org/drawingml/2006/main">
          <a:off x="638175" y="781050"/>
          <a:ext cx="3324225" cy="106680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0.16667</cdr:x>
      <cdr:y>0.26042</cdr:y>
    </cdr:from>
    <cdr:to>
      <cdr:x>0.85208</cdr:x>
      <cdr:y>0.73958</cdr:y>
    </cdr:to>
    <cdr:sp macro="" textlink="">
      <cdr:nvSpPr>
        <cdr:cNvPr id="3" name="Straight Connector 2"/>
        <cdr:cNvSpPr/>
      </cdr:nvSpPr>
      <cdr:spPr>
        <a:xfrm xmlns:a="http://schemas.openxmlformats.org/drawingml/2006/main">
          <a:off x="762000" y="714376"/>
          <a:ext cx="3133725" cy="131445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0.13958</cdr:x>
      <cdr:y>0.28472</cdr:y>
    </cdr:from>
    <cdr:to>
      <cdr:x>0.86667</cdr:x>
      <cdr:y>0.67361</cdr:y>
    </cdr:to>
    <cdr:sp macro="" textlink="">
      <cdr:nvSpPr>
        <cdr:cNvPr id="5" name="Straight Connector 4"/>
        <cdr:cNvSpPr/>
      </cdr:nvSpPr>
      <cdr:spPr>
        <a:xfrm xmlns:a="http://schemas.openxmlformats.org/drawingml/2006/main">
          <a:off x="638175" y="781050"/>
          <a:ext cx="3324225" cy="106680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EE5F2-A144-4733-ADC5-993F9A1718F3}" type="datetimeFigureOut">
              <a:rPr lang="en-US" smtClean="0"/>
              <a:pPr/>
              <a:t>1/11/2010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8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0.bin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1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3.bin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Modelling the real world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 how to line up the ducks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afraid.</a:t>
            </a:r>
          </a:p>
          <a:p>
            <a:r>
              <a:rPr lang="en-GB" dirty="0" smtClean="0"/>
              <a:t>Be very afraid.</a:t>
            </a:r>
          </a:p>
          <a:p>
            <a:r>
              <a:rPr lang="en-GB" dirty="0" smtClean="0"/>
              <a:t>I’m really, really not very good at this.</a:t>
            </a:r>
          </a:p>
          <a:p>
            <a:r>
              <a:rPr lang="en-GB" dirty="0" smtClean="0"/>
              <a:t>And you are on the receiving end......</a:t>
            </a:r>
          </a:p>
          <a:p>
            <a:r>
              <a:rPr lang="en-GB" dirty="0" smtClean="0"/>
              <a:t>And you’re not gay if your the one on top......</a:t>
            </a:r>
          </a:p>
          <a:p>
            <a:r>
              <a:rPr lang="en-GB" dirty="0" smtClean="0"/>
              <a:t>My mate in the Marines told me this....</a:t>
            </a:r>
          </a:p>
          <a:p>
            <a:r>
              <a:rPr lang="en-GB" dirty="0" smtClean="0"/>
              <a:t>and I believe her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linear demand function expresses the demand q (for example annual sales) as a linear function of the unit price p. It has the form </a:t>
            </a:r>
          </a:p>
          <a:p>
            <a:pPr lvl="2">
              <a:buNone/>
            </a:pPr>
            <a:r>
              <a:rPr lang="en-GB" sz="4800" dirty="0" smtClean="0"/>
              <a:t>q = mp + b.</a:t>
            </a:r>
          </a:p>
          <a:p>
            <a:r>
              <a:rPr lang="en-GB" dirty="0" smtClean="0"/>
              <a:t>Where q = quantity</a:t>
            </a:r>
          </a:p>
          <a:p>
            <a:r>
              <a:rPr lang="en-GB" dirty="0" smtClean="0"/>
              <a:t>m = the ‘slope’ of the line</a:t>
            </a:r>
          </a:p>
          <a:p>
            <a:r>
              <a:rPr lang="en-GB" dirty="0" smtClean="0"/>
              <a:t>p = the price</a:t>
            </a:r>
          </a:p>
          <a:p>
            <a:r>
              <a:rPr lang="en-GB" dirty="0" smtClean="0"/>
              <a:t>b = the place where the line crosses the y axis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Example</a:t>
            </a:r>
            <a:r>
              <a:rPr lang="en-GB" dirty="0" smtClean="0"/>
              <a:t> The annual sales of the computer game "Cyber Raptor" is given by </a:t>
            </a:r>
          </a:p>
          <a:p>
            <a:pPr algn="ctr">
              <a:buNone/>
            </a:pPr>
            <a:r>
              <a:rPr lang="en-GB" dirty="0" smtClean="0"/>
              <a:t>q = -40p + 8,000</a:t>
            </a:r>
          </a:p>
          <a:p>
            <a:r>
              <a:rPr lang="en-GB" dirty="0" smtClean="0"/>
              <a:t>Thus, if you charge £35 per unit, you can expect to sell</a:t>
            </a:r>
          </a:p>
          <a:p>
            <a:r>
              <a:rPr lang="en-GB" dirty="0" smtClean="0"/>
              <a:t>q = -40(35) + 8,000 = 6,600 games this year.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if q = -40p + 8,000</a:t>
            </a:r>
          </a:p>
          <a:p>
            <a:r>
              <a:rPr lang="en-GB" dirty="0" smtClean="0"/>
              <a:t>How many games will you sell if you charge £25 per unit?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if q = -40p + 8,000</a:t>
            </a:r>
          </a:p>
          <a:p>
            <a:r>
              <a:rPr lang="en-GB" dirty="0" smtClean="0"/>
              <a:t>How many games will you sell if you charge £25 per unit?</a:t>
            </a:r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q = -40(25) + 8,000 = 7,000 games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4552"/>
          </a:xfrm>
        </p:spPr>
        <p:txBody>
          <a:bodyPr/>
          <a:lstStyle/>
          <a:p>
            <a:r>
              <a:rPr lang="en-GB" dirty="0" smtClean="0"/>
              <a:t>Suppose that your market research of house sales reveals the following over the past year.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57224" y="3143248"/>
          <a:ext cx="7643864" cy="2388071"/>
        </p:xfrm>
        <a:graphic>
          <a:graphicData uri="http://schemas.openxmlformats.org/drawingml/2006/table">
            <a:tbl>
              <a:tblPr/>
              <a:tblGrid>
                <a:gridCol w="2071702"/>
                <a:gridCol w="714380"/>
                <a:gridCol w="785818"/>
                <a:gridCol w="857256"/>
                <a:gridCol w="785818"/>
                <a:gridCol w="785818"/>
                <a:gridCol w="785818"/>
                <a:gridCol w="857254"/>
              </a:tblGrid>
              <a:tr h="114846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Price (Thousands of £)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£150 - £169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£170 - £189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£190 - £209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£210 - £229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£230 - £249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£250 - £269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£270 - £289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  <a:tr h="123961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 of New Homes This Year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boss wants you to estimate the annual sales of houses priced around £140,000</a:t>
            </a:r>
          </a:p>
          <a:p>
            <a:endParaRPr lang="en-GB" dirty="0"/>
          </a:p>
          <a:p>
            <a:r>
              <a:rPr lang="en-GB" dirty="0" smtClean="0"/>
              <a:t>How to do that wee trick then.....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1610"/>
          </a:xfrm>
        </p:spPr>
        <p:txBody>
          <a:bodyPr/>
          <a:lstStyle/>
          <a:p>
            <a:r>
              <a:rPr lang="en-GB" dirty="0" smtClean="0"/>
              <a:t>To simplify the calculation use a single price in the middle of the range: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71536" y="2939141"/>
          <a:ext cx="7358120" cy="2061494"/>
        </p:xfrm>
        <a:graphic>
          <a:graphicData uri="http://schemas.openxmlformats.org/drawingml/2006/table">
            <a:tbl>
              <a:tblPr/>
              <a:tblGrid>
                <a:gridCol w="2000266"/>
                <a:gridCol w="785818"/>
                <a:gridCol w="785818"/>
                <a:gridCol w="714380"/>
                <a:gridCol w="857256"/>
                <a:gridCol w="785818"/>
                <a:gridCol w="785818"/>
                <a:gridCol w="642946"/>
              </a:tblGrid>
              <a:tr h="10307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Price (Thousands of £)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£160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£180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£200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£260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£280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  <a:tr h="10307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Sales of New Homes This Year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the number of homes sold is plotted against the price the following graph is produced: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1285852" y="2928934"/>
          <a:ext cx="6715172" cy="33575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With a number of straight lines that could ‘fit’ the data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86058"/>
          <a:ext cx="707236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/>
          </a:bodyPr>
          <a:lstStyle/>
          <a:p>
            <a:r>
              <a:rPr lang="en-GB" dirty="0" smtClean="0"/>
              <a:t>But which is the ‘best’ fit?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86058"/>
          <a:ext cx="707236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 predicted numbers of houses sold is in red and follows the ‘best fit’ line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14620"/>
          <a:ext cx="671517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Note that the actual sales do not quite fit this line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14620"/>
          <a:ext cx="671517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can measure the differences in ‘distance’ between the actual data and the ‘best fit’ line.</a:t>
            </a:r>
          </a:p>
          <a:p>
            <a:r>
              <a:rPr lang="en-GB" dirty="0" smtClean="0"/>
              <a:t>This will give some values as positive and some as negative.</a:t>
            </a:r>
          </a:p>
          <a:p>
            <a:r>
              <a:rPr lang="en-GB" dirty="0" smtClean="0"/>
              <a:t>Difficult to use a simple sum of the differences</a:t>
            </a:r>
          </a:p>
          <a:p>
            <a:r>
              <a:rPr lang="en-GB" dirty="0" smtClean="0"/>
              <a:t>We need so sort out the minuses.......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use the sum of the </a:t>
            </a:r>
            <a:r>
              <a:rPr lang="en-GB" i="1" dirty="0" smtClean="0"/>
              <a:t>squares</a:t>
            </a:r>
            <a:r>
              <a:rPr lang="en-GB" dirty="0" smtClean="0"/>
              <a:t> of the distances (no absolute values required). </a:t>
            </a:r>
          </a:p>
          <a:p>
            <a:r>
              <a:rPr lang="en-GB" dirty="0" smtClean="0"/>
              <a:t>-2² = -2 times -2 = 4</a:t>
            </a:r>
          </a:p>
          <a:p>
            <a:r>
              <a:rPr lang="en-GB" dirty="0" smtClean="0"/>
              <a:t>The line that </a:t>
            </a:r>
            <a:r>
              <a:rPr lang="en-GB" i="1" dirty="0" smtClean="0"/>
              <a:t>minimizes</a:t>
            </a:r>
            <a:r>
              <a:rPr lang="en-GB" dirty="0" smtClean="0"/>
              <a:t> this sum is called the</a:t>
            </a:r>
            <a:r>
              <a:rPr lang="en-GB" b="1" dirty="0" smtClean="0"/>
              <a:t> best fit line</a:t>
            </a:r>
            <a:r>
              <a:rPr lang="en-GB" dirty="0" smtClean="0"/>
              <a:t>, </a:t>
            </a:r>
            <a:r>
              <a:rPr lang="en-GB" b="1" dirty="0" smtClean="0"/>
              <a:t>regression line,</a:t>
            </a:r>
            <a:r>
              <a:rPr lang="en-GB" dirty="0" smtClean="0"/>
              <a:t> or </a:t>
            </a:r>
            <a:r>
              <a:rPr lang="en-GB" b="1" dirty="0" smtClean="0"/>
              <a:t>least squares line</a:t>
            </a:r>
            <a:r>
              <a:rPr lang="en-GB" dirty="0" smtClean="0"/>
              <a:t>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 smtClean="0"/>
              <a:t>Regression (Best Fit) Line</a:t>
            </a:r>
            <a:r>
              <a:rPr lang="en-GB" dirty="0" smtClean="0"/>
              <a:t> The best fit line associated with the n points (x</a:t>
            </a:r>
            <a:r>
              <a:rPr lang="en-GB" baseline="-25000" dirty="0" smtClean="0"/>
              <a:t>1</a:t>
            </a:r>
            <a:r>
              <a:rPr lang="en-GB" dirty="0" smtClean="0"/>
              <a:t>, y</a:t>
            </a:r>
            <a:r>
              <a:rPr lang="en-GB" baseline="-25000" dirty="0" smtClean="0"/>
              <a:t>1</a:t>
            </a:r>
            <a:r>
              <a:rPr lang="en-GB" dirty="0" smtClean="0"/>
              <a:t>), (x</a:t>
            </a:r>
            <a:r>
              <a:rPr lang="en-GB" baseline="-25000" dirty="0" smtClean="0"/>
              <a:t>2</a:t>
            </a:r>
            <a:r>
              <a:rPr lang="en-GB" dirty="0" smtClean="0"/>
              <a:t>, y</a:t>
            </a:r>
            <a:r>
              <a:rPr lang="en-GB" baseline="-25000" dirty="0" smtClean="0"/>
              <a:t>2</a:t>
            </a:r>
            <a:r>
              <a:rPr lang="en-GB" dirty="0" smtClean="0"/>
              <a:t>), . . . , (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, 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r>
              <a:rPr lang="en-GB" dirty="0" smtClean="0"/>
              <a:t>) has the form: </a:t>
            </a:r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				</a:t>
            </a:r>
            <a:r>
              <a:rPr lang="en-GB" sz="5200" dirty="0" smtClean="0"/>
              <a:t>y = </a:t>
            </a:r>
            <a:r>
              <a:rPr lang="en-GB" sz="5200" dirty="0" err="1" smtClean="0"/>
              <a:t>mx</a:t>
            </a:r>
            <a:r>
              <a:rPr lang="en-GB" sz="5200" dirty="0" smtClean="0"/>
              <a:t> + b </a:t>
            </a:r>
          </a:p>
          <a:p>
            <a:pPr lvl="1"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where slope  m = </a:t>
            </a:r>
          </a:p>
          <a:p>
            <a:pPr lvl="1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/>
              <a:t>a</a:t>
            </a:r>
            <a:r>
              <a:rPr lang="en-GB" dirty="0" smtClean="0"/>
              <a:t>nd Intercept  b = 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357554" y="3500438"/>
          <a:ext cx="3242909" cy="1071570"/>
        </p:xfrm>
        <a:graphic>
          <a:graphicData uri="http://schemas.openxmlformats.org/presentationml/2006/ole">
            <p:oleObj spid="_x0000_s19458" name="Equation" r:id="rId3" imgW="1460160" imgH="482400" progId="Equation.3">
              <p:embed/>
            </p:oleObj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3428992" y="4857761"/>
          <a:ext cx="1891007" cy="857256"/>
        </p:xfrm>
        <a:graphic>
          <a:graphicData uri="http://schemas.openxmlformats.org/presentationml/2006/ole">
            <p:oleObj spid="_x0000_s19459" name="Equation" r:id="rId4" imgW="9522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∑ means "the sum of"  so......</a:t>
            </a:r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∑ </a:t>
            </a:r>
            <a:r>
              <a:rPr lang="en-GB" dirty="0" err="1" smtClean="0"/>
              <a:t>xy</a:t>
            </a:r>
            <a:r>
              <a:rPr lang="en-GB" dirty="0" smtClean="0"/>
              <a:t> = sum of products = x</a:t>
            </a:r>
            <a:r>
              <a:rPr lang="en-GB" baseline="-25000" dirty="0" smtClean="0"/>
              <a:t>1</a:t>
            </a:r>
            <a:r>
              <a:rPr lang="en-GB" dirty="0" smtClean="0"/>
              <a:t>y</a:t>
            </a:r>
            <a:r>
              <a:rPr lang="en-GB" baseline="-25000" dirty="0" smtClean="0"/>
              <a:t>1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dirty="0" smtClean="0"/>
              <a:t>y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endParaRPr lang="en-GB" dirty="0"/>
          </a:p>
          <a:p>
            <a:pPr lvl="1">
              <a:buNone/>
            </a:pPr>
            <a:r>
              <a:rPr lang="en-GB" dirty="0" smtClean="0"/>
              <a:t>∑ x = sum of x-values = x</a:t>
            </a:r>
            <a:r>
              <a:rPr lang="en-GB" baseline="-25000" dirty="0" smtClean="0"/>
              <a:t>1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 </a:t>
            </a:r>
            <a:endParaRPr lang="en-GB" dirty="0"/>
          </a:p>
          <a:p>
            <a:pPr lvl="1">
              <a:buNone/>
            </a:pPr>
            <a:r>
              <a:rPr lang="en-GB" dirty="0" smtClean="0"/>
              <a:t>∑ y = sum of y-values = y</a:t>
            </a:r>
            <a:r>
              <a:rPr lang="en-GB" baseline="-25000" dirty="0" smtClean="0"/>
              <a:t>1</a:t>
            </a:r>
            <a:r>
              <a:rPr lang="en-GB" dirty="0" smtClean="0"/>
              <a:t> + y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r>
              <a:rPr lang="en-GB" dirty="0" smtClean="0"/>
              <a:t> </a:t>
            </a:r>
          </a:p>
          <a:p>
            <a:pPr lvl="1">
              <a:buNone/>
            </a:pPr>
            <a:r>
              <a:rPr lang="en-GB" dirty="0" smtClean="0"/>
              <a:t>∑ x</a:t>
            </a:r>
            <a:r>
              <a:rPr lang="en-GB" baseline="30000" dirty="0" smtClean="0"/>
              <a:t>2</a:t>
            </a:r>
            <a:r>
              <a:rPr lang="en-GB" dirty="0" smtClean="0"/>
              <a:t> = sum of squares of x-values = x</a:t>
            </a:r>
            <a:r>
              <a:rPr lang="en-GB" baseline="-25000" dirty="0" smtClean="0"/>
              <a:t>1</a:t>
            </a:r>
            <a:r>
              <a:rPr lang="en-GB" baseline="30000" dirty="0" smtClean="0"/>
              <a:t>2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baseline="30000" dirty="0" smtClean="0"/>
              <a:t>2</a:t>
            </a:r>
            <a:r>
              <a:rPr lang="en-GB" dirty="0" smtClean="0"/>
              <a:t>+ ... + x</a:t>
            </a:r>
            <a:r>
              <a:rPr lang="en-GB" baseline="-25000" dirty="0" smtClean="0"/>
              <a:t>n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5924"/>
          </a:xfrm>
        </p:spPr>
        <p:txBody>
          <a:bodyPr/>
          <a:lstStyle/>
          <a:p>
            <a:r>
              <a:rPr lang="en-GB" dirty="0" smtClean="0"/>
              <a:t>Easy </a:t>
            </a:r>
            <a:r>
              <a:rPr lang="en-GB" dirty="0" err="1" smtClean="0"/>
              <a:t>Peasy</a:t>
            </a:r>
            <a:r>
              <a:rPr lang="en-GB" dirty="0" smtClean="0"/>
              <a:t>.</a:t>
            </a:r>
          </a:p>
          <a:p>
            <a:r>
              <a:rPr lang="en-GB" dirty="0" smtClean="0"/>
              <a:t>Find the Least Squares Regression associated with the following data: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00164" y="3714752"/>
          <a:ext cx="6286545" cy="2214578"/>
        </p:xfrm>
        <a:graphic>
          <a:graphicData uri="http://schemas.openxmlformats.org/drawingml/2006/table">
            <a:tbl>
              <a:tblPr/>
              <a:tblGrid>
                <a:gridCol w="1257309"/>
                <a:gridCol w="1257309"/>
                <a:gridCol w="1257309"/>
                <a:gridCol w="1257309"/>
                <a:gridCol w="1257309"/>
              </a:tblGrid>
              <a:tr h="11072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238"/>
          </a:xfrm>
        </p:spPr>
        <p:txBody>
          <a:bodyPr/>
          <a:lstStyle/>
          <a:p>
            <a:r>
              <a:rPr lang="en-GB" dirty="0" smtClean="0"/>
              <a:t>Well?</a:t>
            </a:r>
          </a:p>
          <a:p>
            <a:r>
              <a:rPr lang="en-GB" dirty="0" smtClean="0"/>
              <a:t>Get on with it.</a:t>
            </a:r>
          </a:p>
          <a:p>
            <a:r>
              <a:rPr lang="en-GB" dirty="0" smtClean="0"/>
              <a:t>Oh all right, I’ll take you through it......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71604" y="2000240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/>
                <a:gridCol w="1228733"/>
                <a:gridCol w="1228733"/>
                <a:gridCol w="1228733"/>
                <a:gridCol w="1228733"/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57290" y="2071678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/>
                <a:gridCol w="1228733"/>
                <a:gridCol w="1228733"/>
                <a:gridCol w="1228733"/>
                <a:gridCol w="1228733"/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71604" y="1928802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/>
                <a:gridCol w="1228733"/>
                <a:gridCol w="1228733"/>
                <a:gridCol w="1228733"/>
                <a:gridCol w="1228733"/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/>
          <a:lstStyle/>
          <a:p>
            <a:r>
              <a:rPr lang="en-GB" dirty="0" smtClean="0"/>
              <a:t>Slope = m and m=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Which works out to be 0.5 </a:t>
            </a:r>
            <a:endParaRPr lang="en-GB" dirty="0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3929058" y="1357298"/>
          <a:ext cx="3243262" cy="1071562"/>
        </p:xfrm>
        <a:graphic>
          <a:graphicData uri="http://schemas.openxmlformats.org/presentationml/2006/ole">
            <p:oleObj spid="_x0000_s32770" name="Equation" r:id="rId3" imgW="1460160" imgH="482400" progId="Equation.3">
              <p:embed/>
            </p:oleObj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143109" y="3071810"/>
          <a:ext cx="4143404" cy="1647377"/>
        </p:xfrm>
        <a:graphic>
          <a:graphicData uri="http://schemas.openxmlformats.org/presentationml/2006/ole">
            <p:oleObj spid="_x0000_s32771" name="Equation" r:id="rId4" imgW="10540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intercept = b and b 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Which works out as 0.8 </a:t>
            </a:r>
            <a:endParaRPr lang="en-GB" dirty="0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5072066" y="1428736"/>
          <a:ext cx="1890713" cy="857250"/>
        </p:xfrm>
        <a:graphic>
          <a:graphicData uri="http://schemas.openxmlformats.org/presentationml/2006/ole">
            <p:oleObj spid="_x0000_s33794" name="Equation" r:id="rId3" imgW="952200" imgH="431640" progId="Equation.3">
              <p:embed/>
            </p:oleObj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357422" y="2643182"/>
          <a:ext cx="3786214" cy="1833947"/>
        </p:xfrm>
        <a:graphic>
          <a:graphicData uri="http://schemas.openxmlformats.org/presentationml/2006/ole">
            <p:oleObj spid="_x0000_s33796" name="Equation" r:id="rId4" imgW="8125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the Least Squares line is drawn by the equation:</a:t>
            </a:r>
          </a:p>
          <a:p>
            <a:endParaRPr lang="en-GB" dirty="0"/>
          </a:p>
          <a:p>
            <a:pPr lvl="2">
              <a:buNone/>
            </a:pPr>
            <a:r>
              <a:rPr lang="en-GB" sz="4800" dirty="0" smtClean="0"/>
              <a:t>		Y = 0.5x + 0.8</a:t>
            </a:r>
          </a:p>
          <a:p>
            <a:pPr lvl="2">
              <a:buNone/>
            </a:pPr>
            <a:endParaRPr lang="en-GB" sz="4800" dirty="0"/>
          </a:p>
          <a:p>
            <a:pPr lvl="2">
              <a:buNone/>
            </a:pPr>
            <a:r>
              <a:rPr lang="en-GB" sz="4800" dirty="0" smtClean="0"/>
              <a:t>Told you it was easy </a:t>
            </a:r>
            <a:r>
              <a:rPr lang="en-GB" sz="4800" dirty="0" err="1" smtClean="0"/>
              <a:t>peasy</a:t>
            </a: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1285852" y="1643050"/>
          <a:ext cx="6429420" cy="42148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the Least Squares Regression associated with the following data:</a:t>
            </a:r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071670" y="2636039"/>
          <a:ext cx="5214976" cy="3936234"/>
        </p:xfrm>
        <a:graphic>
          <a:graphicData uri="http://schemas.openxmlformats.org/drawingml/2006/table">
            <a:tbl>
              <a:tblPr/>
              <a:tblGrid>
                <a:gridCol w="1303744"/>
                <a:gridCol w="1303744"/>
                <a:gridCol w="1303744"/>
                <a:gridCol w="1303744"/>
              </a:tblGrid>
              <a:tr h="1010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10.4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20.4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32.8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0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66.6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/>
          <a:lstStyle/>
          <a:p>
            <a:r>
              <a:rPr lang="en-GB" dirty="0" smtClean="0"/>
              <a:t>Slope = m and m=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Which works out to be </a:t>
            </a:r>
            <a:r>
              <a:rPr lang="en-GB" dirty="0" smtClean="0"/>
              <a:t>0.43</a:t>
            </a:r>
            <a:endParaRPr lang="en-GB" dirty="0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3929058" y="1357298"/>
          <a:ext cx="3243262" cy="1071562"/>
        </p:xfrm>
        <a:graphic>
          <a:graphicData uri="http://schemas.openxmlformats.org/presentationml/2006/ole">
            <p:oleObj spid="_x0000_s39938" name="Equation" r:id="rId3" imgW="1460160" imgH="482400" progId="Equation.3">
              <p:embed/>
            </p:oleObj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1839913" y="3143250"/>
          <a:ext cx="4892675" cy="1647825"/>
        </p:xfrm>
        <a:graphic>
          <a:graphicData uri="http://schemas.openxmlformats.org/presentationml/2006/ole">
            <p:oleObj spid="_x0000_s39939" name="Equation" r:id="rId4" imgW="124452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intercept = b and b 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Which works out as </a:t>
            </a:r>
            <a:r>
              <a:rPr lang="en-GB" dirty="0" smtClean="0"/>
              <a:t>0.75 </a:t>
            </a:r>
            <a:endParaRPr lang="en-GB" dirty="0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5072066" y="1428736"/>
          <a:ext cx="1890713" cy="857250"/>
        </p:xfrm>
        <a:graphic>
          <a:graphicData uri="http://schemas.openxmlformats.org/presentationml/2006/ole">
            <p:oleObj spid="_x0000_s40962" name="Equation" r:id="rId3" imgW="952200" imgH="431640" progId="Equation.3">
              <p:embed/>
            </p:oleObj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1827213" y="2643188"/>
          <a:ext cx="3487737" cy="1404937"/>
        </p:xfrm>
        <a:graphic>
          <a:graphicData uri="http://schemas.openxmlformats.org/presentationml/2006/ole">
            <p:oleObj spid="_x0000_s40963" name="Equation" r:id="rId4" imgW="9777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the Least Squares line is drawn by the equation:</a:t>
            </a:r>
          </a:p>
          <a:p>
            <a:endParaRPr lang="en-GB" dirty="0"/>
          </a:p>
          <a:p>
            <a:pPr lvl="2">
              <a:buNone/>
            </a:pPr>
            <a:r>
              <a:rPr lang="en-GB" sz="4800" dirty="0" smtClean="0"/>
              <a:t>		Y = </a:t>
            </a:r>
            <a:r>
              <a:rPr lang="en-GB" sz="4800" dirty="0" smtClean="0"/>
              <a:t>0.43x </a:t>
            </a:r>
            <a:r>
              <a:rPr lang="en-GB" sz="4800" dirty="0" smtClean="0"/>
              <a:t>+ </a:t>
            </a:r>
            <a:r>
              <a:rPr lang="en-GB" sz="4800" dirty="0" smtClean="0"/>
              <a:t>0.75</a:t>
            </a:r>
            <a:endParaRPr lang="en-GB" sz="4800" dirty="0" smtClean="0"/>
          </a:p>
          <a:p>
            <a:pPr lvl="2">
              <a:buNone/>
            </a:pP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it looks like this.....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785786" y="1714488"/>
          <a:ext cx="7572428" cy="4500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to the houses....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14345" y="1857364"/>
          <a:ext cx="7643868" cy="3429024"/>
        </p:xfrm>
        <a:graphic>
          <a:graphicData uri="http://schemas.openxmlformats.org/drawingml/2006/table">
            <a:tbl>
              <a:tblPr/>
              <a:tblGrid>
                <a:gridCol w="789044"/>
                <a:gridCol w="1713706"/>
                <a:gridCol w="1713706"/>
                <a:gridCol w="1713706"/>
                <a:gridCol w="1713706"/>
              </a:tblGrid>
              <a:tr h="424020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r>
                        <a:rPr lang="en-GB" sz="2400" b="1" i="0" u="none" strike="noStrike" baseline="30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20,160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25,600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18,540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40,000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16,500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48,400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19,680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57,600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67,600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78,400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2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Sums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 = 1,540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528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= 107,280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r>
                        <a:rPr lang="en-GB" sz="2400" b="0" i="0" u="none" strike="noStrike" baseline="30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= 350,000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Slope</a:t>
            </a:r>
            <a:endParaRPr lang="en-GB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2557935" y="3622419"/>
            <a:ext cx="370967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7(107,280) </a:t>
            </a: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Symbol" pitchFamily="18" charset="2"/>
                <a:cs typeface="Arial" pitchFamily="34" charset="0"/>
              </a:rPr>
              <a:t>-</a:t>
            </a: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(1,540)(528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)</a:t>
            </a:r>
            <a:b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7(350,000) 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Symbol" pitchFamily="18" charset="2"/>
                <a:cs typeface="Arial" pitchFamily="34" charset="0"/>
              </a:rPr>
              <a:t>-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1,540</a:t>
            </a:r>
            <a:r>
              <a:rPr kumimoji="0" lang="en-US" sz="24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2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5058" name="Picture 2" descr="http://people.hofstra.edu/Stefan_Waner/realworld/calctopic1/SYMB/FR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-46038"/>
            <a:ext cx="1238250" cy="9525"/>
          </a:xfrm>
          <a:prstGeom prst="rect">
            <a:avLst/>
          </a:prstGeom>
          <a:noFill/>
        </p:spPr>
      </p:pic>
      <p:graphicFrame>
        <p:nvGraphicFramePr>
          <p:cNvPr id="45059" name="Object 3"/>
          <p:cNvGraphicFramePr>
            <a:graphicFrameLocks noChangeAspect="1"/>
          </p:cNvGraphicFramePr>
          <p:nvPr/>
        </p:nvGraphicFramePr>
        <p:xfrm>
          <a:off x="2786050" y="2285992"/>
          <a:ext cx="3238500" cy="1066800"/>
        </p:xfrm>
        <a:graphic>
          <a:graphicData uri="http://schemas.openxmlformats.org/presentationml/2006/ole">
            <p:oleObj spid="_x0000_s45059" name="Equation" r:id="rId4" imgW="1460160" imgH="482400" progId="Equation.3">
              <p:embed/>
            </p:oleObj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219383" y="5302907"/>
            <a:ext cx="26725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smtClean="0"/>
              <a:t>m = - 0.7928571429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Intercept</a:t>
            </a:r>
            <a:endParaRPr lang="en-GB" dirty="0"/>
          </a:p>
        </p:txBody>
      </p:sp>
      <p:graphicFrame>
        <p:nvGraphicFramePr>
          <p:cNvPr id="46082" name="Object 2"/>
          <p:cNvGraphicFramePr>
            <a:graphicFrameLocks noChangeAspect="1"/>
          </p:cNvGraphicFramePr>
          <p:nvPr/>
        </p:nvGraphicFramePr>
        <p:xfrm>
          <a:off x="3643306" y="2428868"/>
          <a:ext cx="1890712" cy="857250"/>
        </p:xfrm>
        <a:graphic>
          <a:graphicData uri="http://schemas.openxmlformats.org/presentationml/2006/ole">
            <p:oleObj spid="_x0000_s46082" name="Equation" r:id="rId3" imgW="952200" imgH="431640" progId="Equation.3">
              <p:embed/>
            </p:oleObj>
          </a:graphicData>
        </a:graphic>
      </p:graphicFrame>
      <p:graphicFrame>
        <p:nvGraphicFramePr>
          <p:cNvPr id="46083" name="Object 3"/>
          <p:cNvGraphicFramePr>
            <a:graphicFrameLocks noChangeAspect="1"/>
          </p:cNvGraphicFramePr>
          <p:nvPr/>
        </p:nvGraphicFramePr>
        <p:xfrm>
          <a:off x="1714481" y="3571877"/>
          <a:ext cx="4714908" cy="1001470"/>
        </p:xfrm>
        <a:graphic>
          <a:graphicData uri="http://schemas.openxmlformats.org/presentationml/2006/ole">
            <p:oleObj spid="_x0000_s46083" name="Equation" r:id="rId4" imgW="1854000" imgH="393480" progId="Equation.3">
              <p:embed/>
            </p:oleObj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714744" y="5286388"/>
            <a:ext cx="13372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smtClean="0"/>
              <a:t>b = 249.9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Thus our least squares equation is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 algn="ctr">
              <a:buNone/>
            </a:pPr>
            <a:r>
              <a:rPr lang="en-GB" dirty="0" smtClean="0"/>
              <a:t>y = -0.7929x + 249.9.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graphicFrame>
        <p:nvGraphicFramePr>
          <p:cNvPr id="7" name="Chart 6"/>
          <p:cNvGraphicFramePr/>
          <p:nvPr/>
        </p:nvGraphicFramePr>
        <p:xfrm>
          <a:off x="928662" y="1571612"/>
          <a:ext cx="7215238" cy="4500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 can now use this equation to predict the annual sales of homes priced at £140,000, as we were asked to do. </a:t>
            </a:r>
          </a:p>
          <a:p>
            <a:r>
              <a:rPr lang="en-GB" dirty="0" smtClean="0"/>
              <a:t>Remembering that x is the price in thousands of £s, we set x = 140, and solve for y, getting y 139. (y = -0.7929x + 249.9)</a:t>
            </a:r>
          </a:p>
          <a:p>
            <a:r>
              <a:rPr lang="en-GB" dirty="0" smtClean="0"/>
              <a:t>So.....-0.7929(140) + 249.9 = </a:t>
            </a:r>
            <a:r>
              <a:rPr lang="en-GB" dirty="0"/>
              <a:t>138.894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model predicts that approximately 139 homes will have been sold in the range £140,000-£159,000.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will you use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discussion.</a:t>
            </a:r>
          </a:p>
          <a:p>
            <a:r>
              <a:rPr lang="en-GB" dirty="0" smtClean="0"/>
              <a:t>Try to identify at least three areas where you work where Linear Regression might be useful</a:t>
            </a:r>
          </a:p>
          <a:p>
            <a:r>
              <a:rPr lang="en-GB" dirty="0" smtClean="0"/>
              <a:t>For example:  guessing how much ammo will be needed for a given size of taskforce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may now exit the building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Somebody tell me where I can get a coffee and smoke a fag.....</a:t>
            </a:r>
          </a:p>
          <a:p>
            <a:r>
              <a:rPr lang="en-GB" dirty="0" smtClean="0"/>
              <a:t>Oh and did I mention that Excel will do all of this on a chart.......</a:t>
            </a:r>
          </a:p>
          <a:p>
            <a:r>
              <a:rPr lang="en-GB" dirty="0" smtClean="0"/>
              <a:t>.......including the display of the equation.....</a:t>
            </a:r>
          </a:p>
          <a:p>
            <a:r>
              <a:rPr lang="en-GB" dirty="0" smtClean="0"/>
              <a:t>.....which makes your task dead simple.....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1236</Words>
  <Application>Microsoft Office PowerPoint</Application>
  <PresentationFormat>On-screen Show (4:3)</PresentationFormat>
  <Paragraphs>350</Paragraphs>
  <Slides>40</Slides>
  <Notes>0</Notes>
  <HiddenSlides>0</HiddenSlides>
  <MMClips>0</MMClips>
  <ScaleCrop>false</ScaleCrop>
  <HeadingPairs>
    <vt:vector size="8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40</vt:i4>
      </vt:variant>
      <vt:variant>
        <vt:lpstr>Custom Shows</vt:lpstr>
      </vt:variant>
      <vt:variant>
        <vt:i4>1</vt:i4>
      </vt:variant>
    </vt:vector>
  </HeadingPairs>
  <TitlesOfParts>
    <vt:vector size="44" baseType="lpstr">
      <vt:lpstr>Office Theme</vt:lpstr>
      <vt:lpstr>Equation</vt:lpstr>
      <vt:lpstr>Microsoft Equation 3.0</vt:lpstr>
      <vt:lpstr>Modelling the real world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Now you</vt:lpstr>
      <vt:lpstr>Computing a regression Line by hand</vt:lpstr>
      <vt:lpstr>Computing a regression Line by hand</vt:lpstr>
      <vt:lpstr>Computing a regression Line by hand</vt:lpstr>
      <vt:lpstr>And it looks like this.....</vt:lpstr>
      <vt:lpstr>Back to the houses....</vt:lpstr>
      <vt:lpstr>The Slope</vt:lpstr>
      <vt:lpstr>The Intercept</vt:lpstr>
      <vt:lpstr>The result</vt:lpstr>
      <vt:lpstr>Linear regression</vt:lpstr>
      <vt:lpstr>So what?</vt:lpstr>
      <vt:lpstr>Where will you use it?</vt:lpstr>
      <vt:lpstr>You may now exit the building</vt:lpstr>
      <vt:lpstr>Custom Show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Modelling the real world</dc:title>
  <dc:creator>Graham</dc:creator>
  <cp:lastModifiedBy>FADE</cp:lastModifiedBy>
  <cp:revision>28</cp:revision>
  <dcterms:created xsi:type="dcterms:W3CDTF">2009-12-02T16:06:45Z</dcterms:created>
  <dcterms:modified xsi:type="dcterms:W3CDTF">2010-01-11T12:24:22Z</dcterms:modified>
</cp:coreProperties>
</file>