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2" r:id="rId8"/>
    <p:sldId id="261"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94682"/>
  </p:normalViewPr>
  <p:slideViewPr>
    <p:cSldViewPr>
      <p:cViewPr varScale="1">
        <p:scale>
          <a:sx n="111" d="100"/>
          <a:sy n="111" d="100"/>
        </p:scale>
        <p:origin x="1784"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6E9A484-BA4F-4565-91E3-AF7BC611257C}" type="datetimeFigureOut">
              <a:rPr lang="en-US" smtClean="0"/>
              <a:pPr/>
              <a:t>11/10/23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A7E0A9-95DC-4470-BB50-16DA32CF7F6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In this presentation, the main focus will be on a training program for housekeeping staff of hotel Premier Inn. An employee engagement model will be linked to develop the training sessions for housekeeping staff. The focus of each day of training will revolve around basic factors like housekeeping skills, safe use of machinery and equipment to avoid health and safety hazards and the way they need to handle guests. Importance of teamwork and measures to build a teamwork culture will also be discussed. </a:t>
            </a:r>
            <a:endParaRPr lang="en-US" sz="1200" kern="1200" dirty="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a:solidFill>
                  <a:schemeClr val="tx1"/>
                </a:solidFill>
                <a:latin typeface="Arial" pitchFamily="34" charset="0"/>
                <a:ea typeface="+mn-ea"/>
                <a:cs typeface="Arial" pitchFamily="34" charset="0"/>
              </a:rPr>
              <a:t>The above model focuses on measuring employee engagement within a workforce for an employer. The first aspect of this pyramid is basic need and in this section, an employee should get required resources from the employer to perform his or her duty. After getting the resources he or she can meet the employer's expectations. The second section is management support and in this section, the employees need recognition and encouragement for work. The third one is teamwork, where relationships and authority to give opinions matters the most. The top section is growth, where employees need opportunity to grow; which makes them loyal to their duty. The below training program is based on this hierarchical model to engage staff in Premier Inn.</a:t>
            </a:r>
          </a:p>
          <a:p>
            <a:endParaRPr lang="en-US"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On the first day of training, the housekeeping staff should know about the basic structure of their work. They will be provided with time schedules for work along with break times by their supervisors. The work will be distributed among teams. This will help them to understand their target. There will be 5 teams and each team will have 6 members. One team will be assigned for bed and bathroom linen and clothes cleaning. </a:t>
            </a:r>
            <a:endParaRPr lang="en-US" sz="1200" kern="1200" dirty="0">
              <a:solidFill>
                <a:schemeClr val="tx1"/>
              </a:solidFill>
              <a:latin typeface="+mn-lt"/>
              <a:ea typeface="+mn-ea"/>
              <a:cs typeface="+mn-cs"/>
            </a:endParaRPr>
          </a:p>
          <a:p>
            <a:pPr algn="just">
              <a:lnSpc>
                <a:spcPct val="150000"/>
              </a:lnSpc>
            </a:pPr>
            <a:r>
              <a:rPr lang="en-GB" sz="1200" kern="1200" dirty="0">
                <a:solidFill>
                  <a:schemeClr val="tx1"/>
                </a:solidFill>
                <a:latin typeface="Arial" pitchFamily="34" charset="0"/>
                <a:ea typeface="+mn-ea"/>
                <a:cs typeface="Arial" pitchFamily="34" charset="0"/>
              </a:rPr>
              <a:t>Another team will be assigned for bathroom cleaning only. One of the teams will be responsible for cleaning floors of the rooms and trash replacement. Other two will be assigned for checking, electricity, television network, telephone connections and lighting or fire hazards. These two teams will also need to handle some basic computer work such as guest registration and queries, if needed. </a:t>
            </a:r>
            <a:endParaRPr lang="en-US" sz="1200" kern="1200" dirty="0">
              <a:solidFill>
                <a:schemeClr val="tx1"/>
              </a:solidFill>
              <a:latin typeface="Arial" pitchFamily="34" charset="0"/>
              <a:ea typeface="+mn-ea"/>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noProof="0" dirty="0">
                <a:solidFill>
                  <a:schemeClr val="tx1"/>
                </a:solidFill>
                <a:latin typeface="+mn-lt"/>
                <a:ea typeface="+mn-ea"/>
                <a:cs typeface="+mn-cs"/>
              </a:rPr>
              <a:t>The staff should wear white shirts and black pants. The clothes should be clean and they need to maintain a clean shaven look during duty.</a:t>
            </a:r>
          </a:p>
          <a:p>
            <a:r>
              <a:rPr lang="en-GB" sz="1200" kern="1200" noProof="0" dirty="0">
                <a:solidFill>
                  <a:schemeClr val="tx1"/>
                </a:solidFill>
                <a:latin typeface="+mn-lt"/>
                <a:ea typeface="+mn-ea"/>
                <a:cs typeface="+mn-cs"/>
              </a:rPr>
              <a:t>The staff should know their basic human rights such as health facilities, insurances, and leave policies from their supervisor. They should also know about the Hotel’s regulations in terms of employee behaviour such as kind voice, peace of mind, clear words and basic etiquette like greetings towards seniors and guests.</a:t>
            </a: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a:solidFill>
                  <a:schemeClr val="tx1"/>
                </a:solidFill>
                <a:latin typeface="Arial" pitchFamily="34" charset="0"/>
                <a:ea typeface="+mn-ea"/>
                <a:cs typeface="Arial" pitchFamily="34" charset="0"/>
              </a:rPr>
              <a:t>On day 3 of the training program, the housekeeping staff of Premier Inn will be taught the ways they can keep the rooms clean and avoid a messy workplace by their supervisor. They need to keep keys for the locker room, and guest room safe. They need to arrange all the necessary amenities and cleaning equipment for assigned rooms from the store room. </a:t>
            </a: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Knowing how to Keep the cart and work area clean will help them to work systematically. The techniques to clean and dust rooms properly will be taught to each member. The staff should follow the laundry operation flow chart to ensure proper cleaning of laundry staff.</a:t>
            </a:r>
            <a:endParaRPr lang="en-US" sz="1200" kern="1200" dirty="0">
              <a:solidFill>
                <a:schemeClr val="tx1"/>
              </a:solidFill>
              <a:latin typeface="Arial" pitchFamily="34" charset="0"/>
              <a:ea typeface="+mn-ea"/>
              <a:cs typeface="Arial" pitchFamily="34" charset="0"/>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members of the housekeeping team need to call for help while carrying extremely heavy weight and should keep the back and head straight to avoid muscle pain. Twisting your body and using your back for lifting can cause injury. So, they need to use their knees. Right position while cleaning floors or doors and exercising during cleaning can help them to avoid ergonomic injuries. These are effective factors to maintain the health and safety of workers.</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Using the right shoes is important to prevent injuries, as housekeepers need to stand for long working hours and walk on slippery floors. Right shoe keeps the cuff muscle relaxed and the sole keeps more grip with the floor. They should turn on lights before entering the room, to avoid sudden injuries from glasses or anything else. For example, at hotel groups like Accor Group or Bluffton Inn, housekeeping staff are directed to wear gloves, musk, PPE and use proper sanitation to avoid transmitted disease from guests or using chemicals while cleaning. </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At Hilton hotel, housekeeping staff are trained for primary fire prevention. Proper use of procedures and equipment are part of their safety policy. Premier Inn can also focus on fire safety regulation to maintain the health risk of their employees. The resources for fire safety will meet housekeeping staff basic needs to keep them safe.</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Premier Inn is a hotel group that believes in teamwork strongly and to develop an effective team spending more time with colleagues is important. Open to new ideas, having a positive outlook is also required. These are essential to develop friends at the workplace for housekeeping staff, to which they can share their issues as well. </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housekeeping staff of Premier Inn can be engaged in the workplace, through Health and safety regulation and proper resources like equipment. Supervision is needed to get the right direction and they need to be flexible. They also need to follow cleaning checklists and hotel rules to maintain brand standards.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60A7E0A9-95DC-4470-BB50-16DA32CF7F62}"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189A4C8-AD0D-4492-83C2-0399220DDEA6}" type="datetimeFigureOut">
              <a:rPr lang="en-US" smtClean="0"/>
              <a:pPr/>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89A4C8-AD0D-4492-83C2-0399220DDEA6}" type="datetimeFigureOut">
              <a:rPr lang="en-US" smtClean="0"/>
              <a:pPr/>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89A4C8-AD0D-4492-83C2-0399220DDEA6}" type="datetimeFigureOut">
              <a:rPr lang="en-US" smtClean="0"/>
              <a:pPr/>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89A4C8-AD0D-4492-83C2-0399220DDEA6}" type="datetimeFigureOut">
              <a:rPr lang="en-US" smtClean="0"/>
              <a:pPr/>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89A4C8-AD0D-4492-83C2-0399220DDEA6}" type="datetimeFigureOut">
              <a:rPr lang="en-US" smtClean="0"/>
              <a:pPr/>
              <a:t>11/10/23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89A4C8-AD0D-4492-83C2-0399220DDEA6}" type="datetimeFigureOut">
              <a:rPr lang="en-US" smtClean="0"/>
              <a:pPr/>
              <a:t>11/10/23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89A4C8-AD0D-4492-83C2-0399220DDEA6}" type="datetimeFigureOut">
              <a:rPr lang="en-US" smtClean="0"/>
              <a:pPr/>
              <a:t>11/10/23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89A4C8-AD0D-4492-83C2-0399220DDEA6}" type="datetimeFigureOut">
              <a:rPr lang="en-US" smtClean="0"/>
              <a:pPr/>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89A4C8-AD0D-4492-83C2-0399220DDEA6}" type="datetimeFigureOut">
              <a:rPr lang="en-US" smtClean="0"/>
              <a:pPr/>
              <a:t>11/10/23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89A4C8-AD0D-4492-83C2-0399220DDEA6}" type="datetimeFigureOut">
              <a:rPr lang="en-US" smtClean="0"/>
              <a:pPr/>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89A4C8-AD0D-4492-83C2-0399220DDEA6}" type="datetimeFigureOut">
              <a:rPr lang="en-US" smtClean="0"/>
              <a:pPr/>
              <a:t>11/10/23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4A8C1-A096-459D-B6B4-4EE925EDB9B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89A4C8-AD0D-4492-83C2-0399220DDEA6}" type="datetimeFigureOut">
              <a:rPr lang="en-US" smtClean="0"/>
              <a:pPr/>
              <a:t>11/10/23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4A8C1-A096-459D-B6B4-4EE925EDB9B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6" name="Title 5"/>
          <p:cNvSpPr>
            <a:spLocks noGrp="1"/>
          </p:cNvSpPr>
          <p:nvPr>
            <p:ph type="ctrTitle"/>
          </p:nvPr>
        </p:nvSpPr>
        <p:spPr/>
        <p:txBody>
          <a:bodyPr>
            <a:normAutofit fontScale="90000"/>
          </a:bodyPr>
          <a:lstStyle/>
          <a:p>
            <a:r>
              <a:rPr lang="en-US" sz="3100" b="1" dirty="0">
                <a:latin typeface="Arial" pitchFamily="34" charset="0"/>
                <a:cs typeface="Arial" pitchFamily="34" charset="0"/>
              </a:rPr>
              <a:t>    OPERATING HOTEL FACILITIES 	</a:t>
            </a:r>
            <a:br>
              <a:rPr lang="en-US" sz="3100" b="1" dirty="0">
                <a:latin typeface="Arial" pitchFamily="34" charset="0"/>
                <a:cs typeface="Arial" pitchFamily="34" charset="0"/>
              </a:rPr>
            </a:br>
            <a:br>
              <a:rPr lang="en-US" sz="3100" b="1" dirty="0">
                <a:latin typeface="Arial" pitchFamily="34" charset="0"/>
                <a:cs typeface="Arial" pitchFamily="34" charset="0"/>
              </a:rPr>
            </a:br>
            <a:r>
              <a:rPr lang="en-US" sz="3100" b="1" dirty="0">
                <a:latin typeface="Arial" pitchFamily="34" charset="0"/>
                <a:cs typeface="Arial" pitchFamily="34" charset="0"/>
              </a:rPr>
              <a:t>COMPONENT THREE: PRESENTATION</a:t>
            </a:r>
            <a:endParaRPr lang="en-US" sz="3100" dirty="0">
              <a:latin typeface="Arial" pitchFamily="34" charset="0"/>
              <a:cs typeface="Arial" pitchFamily="34" charset="0"/>
            </a:endParaRPr>
          </a:p>
        </p:txBody>
      </p:sp>
      <p:sp>
        <p:nvSpPr>
          <p:cNvPr id="7" name="Subtitle 6"/>
          <p:cNvSpPr>
            <a:spLocks noGrp="1"/>
          </p:cNvSpPr>
          <p:nvPr>
            <p:ph type="subTitle" idx="1"/>
          </p:nvPr>
        </p:nvSpPr>
        <p:spPr>
          <a:xfrm>
            <a:off x="1447800" y="3962400"/>
            <a:ext cx="6400800" cy="1752600"/>
          </a:xfrm>
        </p:spPr>
        <p:txBody>
          <a:bodyPr>
            <a:normAutofit fontScale="92500"/>
          </a:bodyPr>
          <a:lstStyle/>
          <a:p>
            <a:r>
              <a:rPr lang="en-US" sz="2400" b="1" dirty="0">
                <a:solidFill>
                  <a:schemeClr val="tx1"/>
                </a:solidFill>
                <a:latin typeface="Arial" pitchFamily="34" charset="0"/>
                <a:cs typeface="Arial" pitchFamily="34" charset="0"/>
              </a:rPr>
              <a:t>STUDENT NAME: Mohammad Abul Kalam Ali</a:t>
            </a:r>
          </a:p>
          <a:p>
            <a:r>
              <a:rPr lang="en-US" sz="2400" b="1" dirty="0">
                <a:solidFill>
                  <a:schemeClr val="tx1"/>
                </a:solidFill>
                <a:latin typeface="Arial" pitchFamily="34" charset="0"/>
                <a:cs typeface="Arial" pitchFamily="34" charset="0"/>
              </a:rPr>
              <a:t>STUDENT ID: 2234300</a:t>
            </a:r>
          </a:p>
          <a:p>
            <a:r>
              <a:rPr lang="en-US" sz="2400" b="1" dirty="0">
                <a:solidFill>
                  <a:schemeClr val="tx1"/>
                </a:solidFill>
                <a:latin typeface="Arial" pitchFamily="34" charset="0"/>
                <a:cs typeface="Arial" pitchFamily="34" charset="0"/>
              </a:rPr>
              <a:t>Module Code: BMIH4006</a:t>
            </a:r>
          </a:p>
          <a:p>
            <a:r>
              <a:rPr lang="en-US" sz="2400" b="1" dirty="0">
                <a:solidFill>
                  <a:schemeClr val="tx1"/>
                </a:solidFill>
                <a:latin typeface="Arial" pitchFamily="34" charset="0"/>
                <a:cs typeface="Arial" pitchFamily="34" charset="0"/>
              </a:rPr>
              <a:t>Tutor name: Neil Dyer</a:t>
            </a:r>
          </a:p>
        </p:txBody>
      </p:sp>
      <p:pic>
        <p:nvPicPr>
          <p:cNvPr id="16385" name="Picture 1"/>
          <p:cNvPicPr>
            <a:picLocks noChangeAspect="1" noChangeArrowheads="1"/>
          </p:cNvPicPr>
          <p:nvPr/>
        </p:nvPicPr>
        <p:blipFill>
          <a:blip r:embed="rId2"/>
          <a:srcRect/>
          <a:stretch>
            <a:fillRect/>
          </a:stretch>
        </p:blipFill>
        <p:spPr bwMode="auto">
          <a:xfrm>
            <a:off x="2743200" y="381001"/>
            <a:ext cx="3638550" cy="1600200"/>
          </a:xfrm>
          <a:prstGeom prst="rect">
            <a:avLst/>
          </a:prstGeom>
          <a:noFill/>
          <a:ln w="9525">
            <a:noFill/>
            <a:miter lim="800000"/>
            <a:headEnd/>
            <a:tailEnd/>
          </a:ln>
          <a:effectLst/>
        </p:spPr>
      </p:pic>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6" name="Title 5"/>
          <p:cNvSpPr>
            <a:spLocks noGrp="1"/>
          </p:cNvSpPr>
          <p:nvPr>
            <p:ph type="ctrTitle"/>
          </p:nvPr>
        </p:nvSpPr>
        <p:spPr/>
        <p:txBody>
          <a:bodyPr>
            <a:normAutofit/>
          </a:bodyPr>
          <a:lstStyle/>
          <a:p>
            <a:r>
              <a:rPr lang="en-US" sz="3100" b="1" dirty="0">
                <a:latin typeface="Arial" pitchFamily="34" charset="0"/>
                <a:cs typeface="Arial" pitchFamily="34" charset="0"/>
              </a:rPr>
              <a:t>    Table of Content</a:t>
            </a:r>
            <a:endParaRPr lang="en-US" sz="3100" dirty="0">
              <a:latin typeface="Arial" pitchFamily="34" charset="0"/>
              <a:cs typeface="Arial" pitchFamily="34" charset="0"/>
            </a:endParaRPr>
          </a:p>
        </p:txBody>
      </p:sp>
      <p:sp>
        <p:nvSpPr>
          <p:cNvPr id="7" name="Subtitle 6"/>
          <p:cNvSpPr>
            <a:spLocks noGrp="1"/>
          </p:cNvSpPr>
          <p:nvPr>
            <p:ph type="subTitle" idx="1"/>
          </p:nvPr>
        </p:nvSpPr>
        <p:spPr>
          <a:xfrm>
            <a:off x="1447800" y="3200400"/>
            <a:ext cx="6400800" cy="2514600"/>
          </a:xfrm>
        </p:spPr>
        <p:txBody>
          <a:bodyPr>
            <a:normAutofit/>
          </a:bodyPr>
          <a:lstStyle/>
          <a:p>
            <a:pPr marL="457200" indent="-457200" algn="l">
              <a:buAutoNum type="arabicParenR"/>
            </a:pPr>
            <a:r>
              <a:rPr lang="en-US" sz="1200" b="1" dirty="0">
                <a:solidFill>
                  <a:schemeClr val="tx1"/>
                </a:solidFill>
                <a:latin typeface="Arial" pitchFamily="34" charset="0"/>
                <a:cs typeface="Arial" pitchFamily="34" charset="0"/>
              </a:rPr>
              <a:t>Introduction</a:t>
            </a:r>
          </a:p>
          <a:p>
            <a:pPr marL="457200" indent="-457200" algn="l">
              <a:buAutoNum type="arabicParenR"/>
            </a:pPr>
            <a:r>
              <a:rPr lang="en-US" sz="1200" b="1" dirty="0">
                <a:solidFill>
                  <a:schemeClr val="tx1"/>
                </a:solidFill>
                <a:latin typeface="Arial" pitchFamily="34" charset="0"/>
                <a:cs typeface="Arial" pitchFamily="34" charset="0"/>
              </a:rPr>
              <a:t>Employee Engagement Model</a:t>
            </a:r>
          </a:p>
          <a:p>
            <a:pPr marL="457200" indent="-457200" algn="l">
              <a:buAutoNum type="arabicParenR"/>
            </a:pPr>
            <a:r>
              <a:rPr lang="en-US" sz="1200" b="1" dirty="0">
                <a:solidFill>
                  <a:schemeClr val="tx1"/>
                </a:solidFill>
                <a:latin typeface="Arial" pitchFamily="34" charset="0"/>
                <a:cs typeface="Arial" pitchFamily="34" charset="0"/>
              </a:rPr>
              <a:t>Training day 1: Duty timing and duty distribution</a:t>
            </a:r>
          </a:p>
          <a:p>
            <a:pPr marL="457200" indent="-457200" algn="l">
              <a:buAutoNum type="arabicParenR"/>
            </a:pPr>
            <a:r>
              <a:rPr lang="en-US" sz="1200" b="1" dirty="0">
                <a:solidFill>
                  <a:schemeClr val="tx1"/>
                </a:solidFill>
                <a:latin typeface="Arial" pitchFamily="34" charset="0"/>
                <a:cs typeface="Arial" pitchFamily="34" charset="0"/>
              </a:rPr>
              <a:t>Training day 2: Dress code and policies</a:t>
            </a:r>
          </a:p>
          <a:p>
            <a:pPr marL="457200" indent="-457200" algn="l">
              <a:buAutoNum type="arabicParenR"/>
            </a:pPr>
            <a:r>
              <a:rPr lang="en-US" sz="1200" b="1" dirty="0">
                <a:solidFill>
                  <a:schemeClr val="tx1"/>
                </a:solidFill>
                <a:latin typeface="Arial" pitchFamily="34" charset="0"/>
                <a:cs typeface="Arial" pitchFamily="34" charset="0"/>
              </a:rPr>
              <a:t>Training day 3: Basic knowledge for housekeeping</a:t>
            </a:r>
          </a:p>
          <a:p>
            <a:pPr marL="457200" indent="-457200" algn="l">
              <a:buAutoNum type="arabicParenR"/>
            </a:pPr>
            <a:r>
              <a:rPr lang="en-US" sz="1200" b="1" dirty="0">
                <a:solidFill>
                  <a:schemeClr val="tx1"/>
                </a:solidFill>
                <a:latin typeface="Arial" pitchFamily="34" charset="0"/>
                <a:cs typeface="Arial" pitchFamily="34" charset="0"/>
              </a:rPr>
              <a:t>Training day 4: Training for health and safety at workplace</a:t>
            </a:r>
          </a:p>
          <a:p>
            <a:pPr marL="457200" indent="-457200" algn="l">
              <a:buAutoNum type="arabicParenR"/>
            </a:pPr>
            <a:r>
              <a:rPr lang="en-US" sz="1200" b="1" dirty="0">
                <a:solidFill>
                  <a:schemeClr val="tx1"/>
                </a:solidFill>
                <a:latin typeface="Arial" pitchFamily="34" charset="0"/>
                <a:cs typeface="Arial" pitchFamily="34" charset="0"/>
              </a:rPr>
              <a:t>Training day 5: Health and safety</a:t>
            </a:r>
          </a:p>
          <a:p>
            <a:pPr marL="457200" indent="-457200" algn="l">
              <a:buAutoNum type="arabicParenR"/>
            </a:pPr>
            <a:r>
              <a:rPr lang="en-US" sz="1200" b="1" dirty="0">
                <a:solidFill>
                  <a:schemeClr val="tx1"/>
                </a:solidFill>
                <a:latin typeface="Arial" pitchFamily="34" charset="0"/>
                <a:cs typeface="Arial" pitchFamily="34" charset="0"/>
              </a:rPr>
              <a:t>Training day 6: Health and safety</a:t>
            </a:r>
          </a:p>
          <a:p>
            <a:pPr marL="457200" indent="-457200" algn="l">
              <a:buAutoNum type="arabicParenR"/>
            </a:pPr>
            <a:r>
              <a:rPr lang="en-US" sz="1200" b="1" dirty="0">
                <a:solidFill>
                  <a:schemeClr val="tx1"/>
                </a:solidFill>
                <a:latin typeface="Arial" pitchFamily="34" charset="0"/>
                <a:cs typeface="Arial" pitchFamily="34" charset="0"/>
              </a:rPr>
              <a:t>Training day 7:  Training for Teamwork  culture</a:t>
            </a:r>
          </a:p>
          <a:p>
            <a:pPr marL="457200" indent="-457200" algn="l">
              <a:buAutoNum type="arabicParenR"/>
            </a:pPr>
            <a:r>
              <a:rPr lang="en-US" sz="1200" b="1" dirty="0">
                <a:solidFill>
                  <a:schemeClr val="tx1"/>
                </a:solidFill>
                <a:latin typeface="Arial" pitchFamily="34" charset="0"/>
                <a:cs typeface="Arial" pitchFamily="34" charset="0"/>
              </a:rPr>
              <a:t>Conclusion</a:t>
            </a:r>
          </a:p>
          <a:p>
            <a:pPr marL="457200" indent="-457200" algn="l">
              <a:buAutoNum type="arabicParenR"/>
            </a:pPr>
            <a:r>
              <a:rPr lang="en-US" sz="1200" b="1" dirty="0">
                <a:solidFill>
                  <a:schemeClr val="tx1"/>
                </a:solidFill>
                <a:latin typeface="Arial" pitchFamily="34" charset="0"/>
                <a:cs typeface="Arial" pitchFamily="34" charset="0"/>
              </a:rPr>
              <a:t>Reference List</a:t>
            </a:r>
          </a:p>
          <a:p>
            <a:pPr marL="457200" indent="-457200" algn="l">
              <a:buAutoNum type="arabicParenR"/>
            </a:pPr>
            <a:endParaRPr lang="en-US" sz="1200" b="1" dirty="0">
              <a:solidFill>
                <a:schemeClr val="tx1"/>
              </a:solidFill>
              <a:latin typeface="Arial" pitchFamily="34" charset="0"/>
              <a:cs typeface="Arial" pitchFamily="34" charset="0"/>
            </a:endParaRPr>
          </a:p>
          <a:p>
            <a:pPr marL="457200" indent="-457200" algn="l">
              <a:buAutoNum type="arabicParenR"/>
            </a:pPr>
            <a:endParaRPr lang="en-US" sz="1200" b="1" dirty="0">
              <a:solidFill>
                <a:schemeClr val="tx1"/>
              </a:solidFill>
              <a:latin typeface="Arial" pitchFamily="34" charset="0"/>
              <a:cs typeface="Arial" pitchFamily="34" charset="0"/>
            </a:endParaRPr>
          </a:p>
          <a:p>
            <a:pPr marL="457200" indent="-457200">
              <a:buAutoNum type="arabicParenR"/>
            </a:pPr>
            <a:endParaRPr lang="en-US" sz="2400" b="1" dirty="0">
              <a:solidFill>
                <a:schemeClr val="tx1"/>
              </a:solidFill>
              <a:latin typeface="Arial" pitchFamily="34" charset="0"/>
              <a:cs typeface="Arial" pitchFamily="34" charset="0"/>
            </a:endParaRPr>
          </a:p>
          <a:p>
            <a:pPr marL="457200" indent="-457200"/>
            <a:endParaRPr lang="en-US" sz="2400" b="1" dirty="0">
              <a:solidFill>
                <a:schemeClr val="tx1"/>
              </a:solidFill>
              <a:latin typeface="Arial" pitchFamily="34" charset="0"/>
              <a:cs typeface="Arial" pitchFamily="34" charset="0"/>
            </a:endParaRPr>
          </a:p>
        </p:txBody>
      </p:sp>
      <p:pic>
        <p:nvPicPr>
          <p:cNvPr id="16385" name="Picture 1"/>
          <p:cNvPicPr>
            <a:picLocks noChangeAspect="1" noChangeArrowheads="1"/>
          </p:cNvPicPr>
          <p:nvPr/>
        </p:nvPicPr>
        <p:blipFill>
          <a:blip r:embed="rId2"/>
          <a:srcRect/>
          <a:stretch>
            <a:fillRect/>
          </a:stretch>
        </p:blipFill>
        <p:spPr bwMode="auto">
          <a:xfrm>
            <a:off x="2743200" y="381001"/>
            <a:ext cx="3638550" cy="1600200"/>
          </a:xfrm>
          <a:prstGeom prst="rect">
            <a:avLst/>
          </a:prstGeom>
          <a:noFill/>
          <a:ln w="9525">
            <a:noFill/>
            <a:miter lim="800000"/>
            <a:headEnd/>
            <a:tailEnd/>
          </a:ln>
          <a:effectLst/>
        </p:spPr>
      </p:pic>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l="-22000" r="-22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b="1" dirty="0">
                <a:latin typeface="Arial" pitchFamily="34" charset="0"/>
                <a:cs typeface="Arial" pitchFamily="34" charset="0"/>
              </a:rPr>
              <a:t>Introduction</a:t>
            </a:r>
            <a:br>
              <a:rPr lang="en-GB" sz="3200" b="1" dirty="0">
                <a:latin typeface="Arial" pitchFamily="34" charset="0"/>
                <a:cs typeface="Arial" pitchFamily="34" charset="0"/>
              </a:rPr>
            </a:br>
            <a:endParaRPr lang="en-GB" sz="3200" dirty="0">
              <a:latin typeface="Arial" pitchFamily="34" charset="0"/>
              <a:cs typeface="Arial" pitchFamily="34" charset="0"/>
            </a:endParaRPr>
          </a:p>
        </p:txBody>
      </p:sp>
      <p:sp>
        <p:nvSpPr>
          <p:cNvPr id="5" name="Content Placeholder 4"/>
          <p:cNvSpPr>
            <a:spLocks noGrp="1"/>
          </p:cNvSpPr>
          <p:nvPr>
            <p:ph idx="1"/>
          </p:nvPr>
        </p:nvSpPr>
        <p:spPr/>
        <p:txBody>
          <a:bodyPr>
            <a:normAutofit/>
          </a:bodyPr>
          <a:lstStyle/>
          <a:p>
            <a:pPr lvl="0">
              <a:lnSpc>
                <a:spcPct val="150000"/>
              </a:lnSpc>
            </a:pPr>
            <a:r>
              <a:rPr lang="en-GB" sz="1600" b="1" dirty="0">
                <a:latin typeface="Arial" pitchFamily="34" charset="0"/>
                <a:cs typeface="Arial" pitchFamily="34" charset="0"/>
              </a:rPr>
              <a:t>Training schedules for housekeeping staff of Premier Inn</a:t>
            </a:r>
          </a:p>
          <a:p>
            <a:pPr lvl="0">
              <a:lnSpc>
                <a:spcPct val="150000"/>
              </a:lnSpc>
            </a:pPr>
            <a:r>
              <a:rPr lang="en-GB" sz="1600" b="1" dirty="0">
                <a:latin typeface="Arial" pitchFamily="34" charset="0"/>
                <a:cs typeface="Arial" pitchFamily="34" charset="0"/>
              </a:rPr>
              <a:t>Link to employee engagement model</a:t>
            </a:r>
          </a:p>
          <a:p>
            <a:pPr lvl="0">
              <a:lnSpc>
                <a:spcPct val="150000"/>
              </a:lnSpc>
            </a:pPr>
            <a:r>
              <a:rPr lang="en-GB" sz="1600" b="1" dirty="0">
                <a:latin typeface="Arial" pitchFamily="34" charset="0"/>
                <a:cs typeface="Arial" pitchFamily="34" charset="0"/>
              </a:rPr>
              <a:t>Focus towards basic housekeeping skills like cleaning, dusting</a:t>
            </a:r>
          </a:p>
          <a:p>
            <a:pPr lvl="0">
              <a:lnSpc>
                <a:spcPct val="150000"/>
              </a:lnSpc>
            </a:pPr>
            <a:r>
              <a:rPr lang="en-GB" sz="1600" b="1" dirty="0">
                <a:latin typeface="Arial" pitchFamily="34" charset="0"/>
                <a:cs typeface="Arial" pitchFamily="34" charset="0"/>
              </a:rPr>
              <a:t>Attention to machinery and equipment use, health and safety precautions, guest handling skills</a:t>
            </a:r>
          </a:p>
          <a:p>
            <a:pPr lvl="0">
              <a:lnSpc>
                <a:spcPct val="150000"/>
              </a:lnSpc>
            </a:pPr>
            <a:r>
              <a:rPr lang="en-GB" sz="1600" b="1" dirty="0">
                <a:latin typeface="Arial" pitchFamily="34" charset="0"/>
                <a:cs typeface="Arial" pitchFamily="34" charset="0"/>
              </a:rPr>
              <a:t>Building a Teamwork culture</a:t>
            </a:r>
          </a:p>
          <a:p>
            <a:pPr>
              <a:buNone/>
            </a:pPr>
            <a:endParaRPr lang="en-GB" dirty="0"/>
          </a:p>
        </p:txBody>
      </p:sp>
      <p:pic>
        <p:nvPicPr>
          <p:cNvPr id="7" name="Picture 1"/>
          <p:cNvPicPr>
            <a:picLocks noChangeAspect="1" noChangeArrowheads="1"/>
          </p:cNvPicPr>
          <p:nvPr/>
        </p:nvPicPr>
        <p:blipFill>
          <a:blip r:embed="rId4"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GB" sz="2800" b="1" dirty="0">
                <a:latin typeface="Arial" pitchFamily="34" charset="0"/>
                <a:cs typeface="Arial" pitchFamily="34" charset="0"/>
              </a:rPr>
              <a:t>Employee engagement Model </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457200" y="1600201"/>
            <a:ext cx="8229600" cy="533400"/>
          </a:xfrm>
        </p:spPr>
        <p:txBody>
          <a:bodyPr/>
          <a:lstStyle/>
          <a:p>
            <a:pPr>
              <a:buNone/>
            </a:pPr>
            <a:r>
              <a:rPr lang="en-GB" sz="1600" b="1" dirty="0">
                <a:latin typeface="Arial" pitchFamily="34" charset="0"/>
                <a:cs typeface="Arial" pitchFamily="34" charset="0"/>
              </a:rPr>
              <a:t>Gallup engagement hierarchy</a:t>
            </a:r>
          </a:p>
          <a:p>
            <a:pPr>
              <a:buNone/>
            </a:pPr>
            <a:endParaRPr lang="en-US" sz="1600" dirty="0">
              <a:latin typeface="Arial" pitchFamily="34" charset="0"/>
              <a:cs typeface="Arial" pitchFamily="34" charset="0"/>
            </a:endParaRPr>
          </a:p>
          <a:p>
            <a:endParaRPr lang="en-US" dirty="0"/>
          </a:p>
        </p:txBody>
      </p:sp>
      <p:pic>
        <p:nvPicPr>
          <p:cNvPr id="6" name="image5.png"/>
          <p:cNvPicPr/>
          <p:nvPr/>
        </p:nvPicPr>
        <p:blipFill>
          <a:blip r:embed="rId3"/>
          <a:srcRect/>
          <a:stretch>
            <a:fillRect/>
          </a:stretch>
        </p:blipFill>
        <p:spPr>
          <a:xfrm>
            <a:off x="1219200" y="2091974"/>
            <a:ext cx="6400800" cy="3089626"/>
          </a:xfrm>
          <a:prstGeom prst="rect">
            <a:avLst/>
          </a:prstGeom>
          <a:ln/>
        </p:spPr>
      </p:pic>
      <p:sp>
        <p:nvSpPr>
          <p:cNvPr id="4097" name="Rectangle 1"/>
          <p:cNvSpPr>
            <a:spLocks noChangeArrowheads="1"/>
          </p:cNvSpPr>
          <p:nvPr/>
        </p:nvSpPr>
        <p:spPr bwMode="auto">
          <a:xfrm>
            <a:off x="2590800" y="5562600"/>
            <a:ext cx="3824637" cy="61215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5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pitchFamily="34" charset="0"/>
                <a:ea typeface="Arial" pitchFamily="34" charset="0"/>
                <a:cs typeface="Arial" pitchFamily="34" charset="0"/>
              </a:rPr>
              <a:t>Figure 1: Gallup Employee Engagement Model</a:t>
            </a:r>
            <a:endParaRPr kumimoji="0" lang="en-US" sz="1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Arial" pitchFamily="34" charset="0"/>
                <a:ea typeface="Arial" pitchFamily="34" charset="0"/>
                <a:cs typeface="Arial" pitchFamily="34" charset="0"/>
              </a:rPr>
              <a:t>(Source: Budrienė and Diskienė, 2020; Bridger, 2018)</a:t>
            </a:r>
            <a:endParaRPr kumimoji="0" lang="en-GB" sz="1200" b="0" i="0" u="none" strike="noStrike" cap="none" normalizeH="0" baseline="0" dirty="0">
              <a:ln>
                <a:noFill/>
              </a:ln>
              <a:solidFill>
                <a:schemeClr val="tx1"/>
              </a:solidFill>
              <a:effectLst/>
              <a:latin typeface="Arial" pitchFamily="34" charset="0"/>
              <a:cs typeface="Arial" pitchFamily="34" charset="0"/>
            </a:endParaRPr>
          </a:p>
        </p:txBody>
      </p:sp>
      <p:pic>
        <p:nvPicPr>
          <p:cNvPr id="7" name="Picture 1"/>
          <p:cNvPicPr>
            <a:picLocks noChangeAspect="1" noChangeArrowheads="1"/>
          </p:cNvPicPr>
          <p:nvPr/>
        </p:nvPicPr>
        <p:blipFill>
          <a:blip r:embed="rId4"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12000" r="-13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81000" y="1295400"/>
            <a:ext cx="8229600" cy="1143000"/>
          </a:xfrm>
        </p:spPr>
        <p:txBody>
          <a:bodyPr>
            <a:normAutofit fontScale="90000"/>
          </a:bodyPr>
          <a:lstStyle/>
          <a:p>
            <a:pPr>
              <a:lnSpc>
                <a:spcPct val="150000"/>
              </a:lnSpc>
            </a:pPr>
            <a:br>
              <a:rPr lang="en-GB" sz="3100" b="1" dirty="0">
                <a:latin typeface="Arial" pitchFamily="34" charset="0"/>
                <a:cs typeface="Arial" pitchFamily="34" charset="0"/>
              </a:rPr>
            </a:br>
            <a:r>
              <a:rPr lang="en-GB" sz="3100" b="1" dirty="0">
                <a:latin typeface="Arial" pitchFamily="34" charset="0"/>
                <a:cs typeface="Arial" pitchFamily="34" charset="0"/>
              </a:rPr>
              <a:t>Training Day 1:  Duty timing and duty distribution</a:t>
            </a:r>
            <a:br>
              <a:rPr lang="en-US" b="1" dirty="0"/>
            </a:br>
            <a:endParaRPr lang="en-US" dirty="0"/>
          </a:p>
        </p:txBody>
      </p:sp>
      <p:sp>
        <p:nvSpPr>
          <p:cNvPr id="5" name="Content Placeholder 4"/>
          <p:cNvSpPr>
            <a:spLocks noGrp="1"/>
          </p:cNvSpPr>
          <p:nvPr>
            <p:ph idx="1"/>
          </p:nvPr>
        </p:nvSpPr>
        <p:spPr>
          <a:xfrm>
            <a:off x="457200" y="2667000"/>
            <a:ext cx="8229600" cy="4800600"/>
          </a:xfrm>
        </p:spPr>
        <p:txBody>
          <a:bodyPr/>
          <a:lstStyle/>
          <a:p>
            <a:pPr lvl="0" algn="just"/>
            <a:r>
              <a:rPr lang="en-GB" sz="1600" b="1" dirty="0">
                <a:latin typeface="Arial" pitchFamily="34" charset="0"/>
                <a:cs typeface="Arial" pitchFamily="34" charset="0"/>
              </a:rPr>
              <a:t>Time schedule for work</a:t>
            </a:r>
            <a:endParaRPr lang="en-US" sz="1600" b="1" dirty="0">
              <a:latin typeface="Arial" pitchFamily="34" charset="0"/>
              <a:cs typeface="Arial" pitchFamily="34" charset="0"/>
            </a:endParaRPr>
          </a:p>
          <a:p>
            <a:pPr lvl="0" algn="just"/>
            <a:r>
              <a:rPr lang="en-GB" sz="1600" b="1" dirty="0">
                <a:latin typeface="Arial" pitchFamily="34" charset="0"/>
                <a:cs typeface="Arial" pitchFamily="34" charset="0"/>
              </a:rPr>
              <a:t>Break times</a:t>
            </a:r>
            <a:endParaRPr lang="en-US" sz="1600" b="1" dirty="0">
              <a:latin typeface="Arial" pitchFamily="34" charset="0"/>
              <a:cs typeface="Arial" pitchFamily="34" charset="0"/>
            </a:endParaRPr>
          </a:p>
          <a:p>
            <a:pPr lvl="0" algn="just"/>
            <a:r>
              <a:rPr lang="en-GB" sz="1600" b="1" dirty="0">
                <a:latin typeface="Arial" pitchFamily="34" charset="0"/>
                <a:cs typeface="Arial" pitchFamily="34" charset="0"/>
              </a:rPr>
              <a:t>Duty distribution (</a:t>
            </a:r>
            <a:r>
              <a:rPr lang="en-US" sz="1600" b="1" dirty="0">
                <a:latin typeface="Arial" pitchFamily="34" charset="0"/>
                <a:cs typeface="Arial" pitchFamily="34" charset="0"/>
              </a:rPr>
              <a:t>Singh and </a:t>
            </a:r>
            <a:r>
              <a:rPr lang="en-US" sz="1600" b="1" dirty="0" err="1">
                <a:latin typeface="Arial" pitchFamily="34" charset="0"/>
                <a:cs typeface="Arial" pitchFamily="34" charset="0"/>
              </a:rPr>
              <a:t>Amandeep</a:t>
            </a:r>
            <a:r>
              <a:rPr lang="en-US" sz="1600" b="1" dirty="0">
                <a:latin typeface="Arial" pitchFamily="34" charset="0"/>
                <a:cs typeface="Arial" pitchFamily="34" charset="0"/>
              </a:rPr>
              <a:t>, 2017)</a:t>
            </a:r>
          </a:p>
          <a:p>
            <a:pPr>
              <a:buNone/>
            </a:pPr>
            <a:endParaRPr lang="en-US" b="1" dirty="0"/>
          </a:p>
        </p:txBody>
      </p:sp>
      <p:pic>
        <p:nvPicPr>
          <p:cNvPr id="6" name="Picture 1"/>
          <p:cNvPicPr>
            <a:picLocks noChangeAspect="1" noChangeArrowheads="1"/>
          </p:cNvPicPr>
          <p:nvPr/>
        </p:nvPicPr>
        <p:blipFill>
          <a:blip r:embed="rId4" cstate="print">
            <a:lum contrast="13000"/>
          </a:blip>
          <a:srcRect/>
          <a:stretch>
            <a:fillRect/>
          </a:stretch>
        </p:blipFill>
        <p:spPr bwMode="auto">
          <a:xfrm>
            <a:off x="7315200" y="228600"/>
            <a:ext cx="1524000" cy="8382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3000"/>
            <a:lum/>
          </a:blip>
          <a:srcRect/>
          <a:stretch>
            <a:fillRect t="-19000" b="-19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533400" y="990600"/>
            <a:ext cx="8229600" cy="1143000"/>
          </a:xfrm>
        </p:spPr>
        <p:txBody>
          <a:bodyPr>
            <a:noAutofit/>
          </a:bodyPr>
          <a:lstStyle/>
          <a:p>
            <a:pPr>
              <a:lnSpc>
                <a:spcPct val="150000"/>
              </a:lnSpc>
            </a:pPr>
            <a:br>
              <a:rPr lang="en-GB" sz="2800" b="1" dirty="0">
                <a:latin typeface="Arial" pitchFamily="34" charset="0"/>
                <a:cs typeface="Arial" pitchFamily="34" charset="0"/>
              </a:rPr>
            </a:br>
            <a:r>
              <a:rPr lang="en-GB" sz="2800" b="1" dirty="0">
                <a:latin typeface="Arial" pitchFamily="34" charset="0"/>
                <a:cs typeface="Arial" pitchFamily="34" charset="0"/>
              </a:rPr>
              <a:t>Training Day 2: Dress Code and Policies </a:t>
            </a:r>
            <a:br>
              <a:rPr lang="en-US" sz="2800" b="1" dirty="0">
                <a:latin typeface="Arial" pitchFamily="34" charset="0"/>
                <a:cs typeface="Arial" pitchFamily="34" charset="0"/>
              </a:rPr>
            </a:b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609600" y="2332037"/>
            <a:ext cx="8229600" cy="3840163"/>
          </a:xfrm>
        </p:spPr>
        <p:txBody>
          <a:bodyPr/>
          <a:lstStyle/>
          <a:p>
            <a:pPr algn="just">
              <a:lnSpc>
                <a:spcPct val="150000"/>
              </a:lnSpc>
            </a:pPr>
            <a:r>
              <a:rPr lang="en-GB" sz="1600" b="1" dirty="0">
                <a:latin typeface="Arial" pitchFamily="34" charset="0"/>
                <a:cs typeface="Arial" pitchFamily="34" charset="0"/>
              </a:rPr>
              <a:t>Personal appearance (</a:t>
            </a:r>
            <a:r>
              <a:rPr lang="en-US" sz="1600" b="1" dirty="0">
                <a:latin typeface="Arial" pitchFamily="34" charset="0"/>
                <a:cs typeface="Arial" pitchFamily="34" charset="0"/>
              </a:rPr>
              <a:t>Mullins, L. and </a:t>
            </a:r>
            <a:r>
              <a:rPr lang="en-US" sz="1600" b="1" dirty="0" err="1">
                <a:latin typeface="Arial" pitchFamily="34" charset="0"/>
                <a:cs typeface="Arial" pitchFamily="34" charset="0"/>
              </a:rPr>
              <a:t>Dossor</a:t>
            </a:r>
            <a:r>
              <a:rPr lang="en-US" sz="1600" b="1" dirty="0">
                <a:latin typeface="Arial" pitchFamily="34" charset="0"/>
                <a:cs typeface="Arial" pitchFamily="34" charset="0"/>
              </a:rPr>
              <a:t>, 2013)</a:t>
            </a:r>
          </a:p>
          <a:p>
            <a:pPr lvl="0" algn="just">
              <a:lnSpc>
                <a:spcPct val="150000"/>
              </a:lnSpc>
            </a:pPr>
            <a:r>
              <a:rPr lang="en-GB" sz="1600" b="1" dirty="0">
                <a:latin typeface="Arial" pitchFamily="34" charset="0"/>
                <a:cs typeface="Arial" pitchFamily="34" charset="0"/>
              </a:rPr>
              <a:t>Employee policies</a:t>
            </a:r>
            <a:endParaRPr lang="en-US" sz="1600" b="1" dirty="0">
              <a:latin typeface="Arial" pitchFamily="34" charset="0"/>
              <a:cs typeface="Arial" pitchFamily="34" charset="0"/>
            </a:endParaRPr>
          </a:p>
          <a:p>
            <a:pPr lvl="0" algn="just">
              <a:lnSpc>
                <a:spcPct val="150000"/>
              </a:lnSpc>
            </a:pPr>
            <a:r>
              <a:rPr lang="en-GB" sz="1600" b="1" dirty="0">
                <a:latin typeface="Arial" pitchFamily="34" charset="0"/>
                <a:cs typeface="Arial" pitchFamily="34" charset="0"/>
              </a:rPr>
              <a:t>Hotel policies and standards</a:t>
            </a:r>
            <a:endParaRPr lang="en-US" sz="1600" b="1" dirty="0">
              <a:latin typeface="Arial" pitchFamily="34" charset="0"/>
              <a:cs typeface="Arial" pitchFamily="34" charset="0"/>
            </a:endParaRPr>
          </a:p>
          <a:p>
            <a:pPr>
              <a:buNone/>
            </a:pPr>
            <a:endParaRPr lang="en-US" dirty="0"/>
          </a:p>
        </p:txBody>
      </p:sp>
      <p:pic>
        <p:nvPicPr>
          <p:cNvPr id="6" name="Picture 1"/>
          <p:cNvPicPr>
            <a:picLocks noChangeAspect="1" noChangeArrowheads="1"/>
          </p:cNvPicPr>
          <p:nvPr/>
        </p:nvPicPr>
        <p:blipFill>
          <a:blip r:embed="rId4"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8000"/>
            <a:lum/>
          </a:blip>
          <a:srcRect/>
          <a:stretch>
            <a:fillRect l="-28000" r="-28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81000" y="990600"/>
            <a:ext cx="8229600" cy="1554162"/>
          </a:xfrm>
        </p:spPr>
        <p:txBody>
          <a:bodyPr>
            <a:noAutofit/>
          </a:bodyPr>
          <a:lstStyle/>
          <a:p>
            <a:pPr>
              <a:lnSpc>
                <a:spcPct val="150000"/>
              </a:lnSpc>
            </a:pPr>
            <a:r>
              <a:rPr lang="en-GB" sz="2800" b="1" dirty="0">
                <a:latin typeface="Arial" pitchFamily="34" charset="0"/>
                <a:cs typeface="Arial" pitchFamily="34" charset="0"/>
              </a:rPr>
              <a:t>Training Day 3: Basic knowledge for housekeeping </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381000" y="2514600"/>
            <a:ext cx="8229600" cy="4068763"/>
          </a:xfrm>
        </p:spPr>
        <p:txBody>
          <a:bodyPr/>
          <a:lstStyle/>
          <a:p>
            <a:pPr lvl="0" algn="just">
              <a:lnSpc>
                <a:spcPct val="150000"/>
              </a:lnSpc>
            </a:pPr>
            <a:r>
              <a:rPr lang="en-GB" sz="1600" b="1" dirty="0">
                <a:latin typeface="Arial" pitchFamily="34" charset="0"/>
                <a:cs typeface="Arial" pitchFamily="34" charset="0"/>
              </a:rPr>
              <a:t>Task 1: Reviewing room assignment sheets</a:t>
            </a:r>
            <a:endParaRPr lang="en-US" sz="1600" b="1" dirty="0">
              <a:latin typeface="Arial" pitchFamily="34" charset="0"/>
              <a:cs typeface="Arial" pitchFamily="34" charset="0"/>
            </a:endParaRPr>
          </a:p>
          <a:p>
            <a:pPr lvl="0" algn="just">
              <a:lnSpc>
                <a:spcPct val="150000"/>
              </a:lnSpc>
            </a:pPr>
            <a:r>
              <a:rPr lang="en-GB" sz="1600" b="1" dirty="0">
                <a:latin typeface="Arial" pitchFamily="34" charset="0"/>
                <a:cs typeface="Arial" pitchFamily="34" charset="0"/>
              </a:rPr>
              <a:t>Task 2: Getting guest amenities for assigned rooms (Amaechi and Elsie, 2019)</a:t>
            </a:r>
            <a:endParaRPr lang="en-US" sz="1600" b="1" dirty="0">
              <a:latin typeface="Arial" pitchFamily="34" charset="0"/>
              <a:cs typeface="Arial" pitchFamily="34" charset="0"/>
            </a:endParaRPr>
          </a:p>
          <a:p>
            <a:pPr lvl="0" algn="just">
              <a:lnSpc>
                <a:spcPct val="150000"/>
              </a:lnSpc>
            </a:pPr>
            <a:r>
              <a:rPr lang="en-GB" sz="1600" b="1" dirty="0">
                <a:latin typeface="Arial" pitchFamily="34" charset="0"/>
                <a:cs typeface="Arial" pitchFamily="34" charset="0"/>
              </a:rPr>
              <a:t>Task 3: Getting cleaning equipments for assigned rooms</a:t>
            </a:r>
            <a:endParaRPr lang="en-US" sz="1600" b="1" dirty="0">
              <a:latin typeface="Arial" pitchFamily="34" charset="0"/>
              <a:cs typeface="Arial" pitchFamily="34" charset="0"/>
            </a:endParaRPr>
          </a:p>
          <a:p>
            <a:pPr>
              <a:buNone/>
            </a:pPr>
            <a:endParaRPr lang="en-US" dirty="0"/>
          </a:p>
        </p:txBody>
      </p:sp>
      <p:pic>
        <p:nvPicPr>
          <p:cNvPr id="6" name="Picture 1"/>
          <p:cNvPicPr>
            <a:picLocks noChangeAspect="1" noChangeArrowheads="1"/>
          </p:cNvPicPr>
          <p:nvPr/>
        </p:nvPicPr>
        <p:blipFill>
          <a:blip r:embed="rId4" cstate="print">
            <a:lum contrast="13000"/>
          </a:blip>
          <a:srcRect/>
          <a:stretch>
            <a:fillRect/>
          </a:stretch>
        </p:blipFill>
        <p:spPr bwMode="auto">
          <a:xfrm>
            <a:off x="7239000" y="228600"/>
            <a:ext cx="1524000" cy="8382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685800"/>
            <a:ext cx="7086600" cy="1371600"/>
          </a:xfrm>
        </p:spPr>
        <p:txBody>
          <a:bodyPr>
            <a:noAutofit/>
          </a:bodyPr>
          <a:lstStyle/>
          <a:p>
            <a:pPr>
              <a:lnSpc>
                <a:spcPct val="150000"/>
              </a:lnSpc>
            </a:pPr>
            <a:r>
              <a:rPr lang="en-GB" sz="2800" b="1" dirty="0">
                <a:latin typeface="Arial" pitchFamily="34" charset="0"/>
                <a:cs typeface="Arial" pitchFamily="34" charset="0"/>
              </a:rPr>
              <a:t>Training Day 3: Basic knowledge for housekeeping  (CONTD..)</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457200" y="2438400"/>
            <a:ext cx="3352800" cy="4068763"/>
          </a:xfrm>
        </p:spPr>
        <p:txBody>
          <a:bodyPr/>
          <a:lstStyle/>
          <a:p>
            <a:pPr lvl="0" algn="just">
              <a:lnSpc>
                <a:spcPct val="150000"/>
              </a:lnSpc>
            </a:pPr>
            <a:r>
              <a:rPr lang="en-GB" sz="1600" dirty="0">
                <a:latin typeface="Arial" pitchFamily="34" charset="0"/>
                <a:cs typeface="Arial" pitchFamily="34" charset="0"/>
              </a:rPr>
              <a:t>Task 4: Organising Cart and work area</a:t>
            </a:r>
            <a:endParaRPr lang="en-GB" sz="1600" b="1" dirty="0">
              <a:latin typeface="Arial" pitchFamily="34" charset="0"/>
              <a:cs typeface="Arial" pitchFamily="34" charset="0"/>
            </a:endParaRPr>
          </a:p>
          <a:p>
            <a:pPr lvl="0" algn="just">
              <a:lnSpc>
                <a:spcPct val="150000"/>
              </a:lnSpc>
            </a:pPr>
            <a:r>
              <a:rPr lang="en-GB" sz="1600" dirty="0">
                <a:latin typeface="Arial" pitchFamily="34" charset="0"/>
                <a:cs typeface="Arial" pitchFamily="34" charset="0"/>
              </a:rPr>
              <a:t>Task 5: Keeping the keys safely</a:t>
            </a:r>
          </a:p>
          <a:p>
            <a:pPr lvl="0" algn="just">
              <a:lnSpc>
                <a:spcPct val="150000"/>
              </a:lnSpc>
            </a:pPr>
            <a:r>
              <a:rPr lang="en-GB" sz="1600" dirty="0">
                <a:latin typeface="Arial" pitchFamily="34" charset="0"/>
                <a:cs typeface="Arial" pitchFamily="34" charset="0"/>
              </a:rPr>
              <a:t>Task 6: Follow the room cleaning checklist and laundry operation flow chart (Rohaeni </a:t>
            </a:r>
            <a:r>
              <a:rPr lang="en-GB" sz="1600" i="1" dirty="0">
                <a:latin typeface="Arial" pitchFamily="34" charset="0"/>
                <a:cs typeface="Arial" pitchFamily="34" charset="0"/>
              </a:rPr>
              <a:t>et al. </a:t>
            </a:r>
            <a:r>
              <a:rPr lang="en-GB" sz="1600" dirty="0">
                <a:latin typeface="Arial" pitchFamily="34" charset="0"/>
                <a:cs typeface="Arial" pitchFamily="34" charset="0"/>
              </a:rPr>
              <a:t>2021)</a:t>
            </a:r>
          </a:p>
          <a:p>
            <a:pPr>
              <a:buNone/>
            </a:pPr>
            <a:endParaRPr lang="en-US" dirty="0"/>
          </a:p>
        </p:txBody>
      </p:sp>
      <p:pic>
        <p:nvPicPr>
          <p:cNvPr id="6" name="image7.png"/>
          <p:cNvPicPr/>
          <p:nvPr/>
        </p:nvPicPr>
        <p:blipFill>
          <a:blip r:embed="rId3"/>
          <a:srcRect/>
          <a:stretch>
            <a:fillRect/>
          </a:stretch>
        </p:blipFill>
        <p:spPr>
          <a:xfrm>
            <a:off x="4038600" y="2286000"/>
            <a:ext cx="4800600" cy="3657600"/>
          </a:xfrm>
          <a:prstGeom prst="rect">
            <a:avLst/>
          </a:prstGeom>
          <a:ln/>
        </p:spPr>
      </p:pic>
      <p:sp>
        <p:nvSpPr>
          <p:cNvPr id="22529" name="Rectangle 1"/>
          <p:cNvSpPr>
            <a:spLocks noChangeArrowheads="1"/>
          </p:cNvSpPr>
          <p:nvPr/>
        </p:nvSpPr>
        <p:spPr bwMode="auto">
          <a:xfrm>
            <a:off x="4343400" y="6096000"/>
            <a:ext cx="41148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pitchFamily="34" charset="0"/>
                <a:ea typeface="Arial" pitchFamily="34" charset="0"/>
                <a:cs typeface="Arial" pitchFamily="34" charset="0"/>
              </a:rPr>
              <a:t>Figure 2: Laundry Operation Flow Chart</a:t>
            </a:r>
            <a:endParaRPr kumimoji="0" lang="en-US" sz="12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Arial" pitchFamily="34" charset="0"/>
                <a:ea typeface="Arial" pitchFamily="34" charset="0"/>
                <a:cs typeface="Arial" pitchFamily="34" charset="0"/>
              </a:rPr>
              <a:t>(Source: Rohaeni </a:t>
            </a:r>
            <a:r>
              <a:rPr kumimoji="0" lang="en-GB" sz="1200" b="0" i="1" u="none" strike="noStrike" cap="none" normalizeH="0" baseline="0" dirty="0">
                <a:ln>
                  <a:noFill/>
                </a:ln>
                <a:solidFill>
                  <a:schemeClr val="tx1"/>
                </a:solidFill>
                <a:effectLst/>
                <a:latin typeface="Arial" pitchFamily="34" charset="0"/>
                <a:ea typeface="Arial" pitchFamily="34" charset="0"/>
                <a:cs typeface="Arial" pitchFamily="34" charset="0"/>
              </a:rPr>
              <a:t>et al. </a:t>
            </a:r>
            <a:r>
              <a:rPr kumimoji="0" lang="en-GB" sz="1200" b="0" i="0" u="none" strike="noStrike" cap="none" normalizeH="0" baseline="0" dirty="0">
                <a:ln>
                  <a:noFill/>
                </a:ln>
                <a:solidFill>
                  <a:schemeClr val="tx1"/>
                </a:solidFill>
                <a:effectLst/>
                <a:latin typeface="Arial" pitchFamily="34" charset="0"/>
                <a:ea typeface="Arial" pitchFamily="34" charset="0"/>
                <a:cs typeface="Arial" pitchFamily="34" charset="0"/>
              </a:rPr>
              <a:t>2021)</a:t>
            </a:r>
            <a:endParaRPr kumimoji="0" lang="en-GB" sz="1200" b="0" i="0" u="none" strike="noStrike" cap="none" normalizeH="0" baseline="0" dirty="0">
              <a:ln>
                <a:noFill/>
              </a:ln>
              <a:solidFill>
                <a:schemeClr val="tx1"/>
              </a:solidFill>
              <a:effectLst/>
              <a:latin typeface="Arial" pitchFamily="34" charset="0"/>
              <a:cs typeface="Arial" pitchFamily="34" charset="0"/>
            </a:endParaRPr>
          </a:p>
        </p:txBody>
      </p:sp>
      <p:pic>
        <p:nvPicPr>
          <p:cNvPr id="7" name="Picture 1"/>
          <p:cNvPicPr>
            <a:picLocks noChangeAspect="1" noChangeArrowheads="1"/>
          </p:cNvPicPr>
          <p:nvPr/>
        </p:nvPicPr>
        <p:blipFill>
          <a:blip r:embed="rId4" cstate="print">
            <a:lum contrast="13000"/>
          </a:blip>
          <a:srcRect/>
          <a:stretch>
            <a:fillRect/>
          </a:stretch>
        </p:blipFill>
        <p:spPr bwMode="auto">
          <a:xfrm>
            <a:off x="7391400" y="152400"/>
            <a:ext cx="1524000" cy="838200"/>
          </a:xfrm>
          <a:prstGeom prst="rect">
            <a:avLst/>
          </a:prstGeom>
          <a:noFill/>
          <a:ln w="9525">
            <a:noFill/>
            <a:miter lim="800000"/>
            <a:headEnd/>
            <a:tailEnd/>
          </a:ln>
          <a:effectLst/>
        </p:spPr>
      </p:pic>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1066800"/>
            <a:ext cx="8229600" cy="1066800"/>
          </a:xfrm>
        </p:spPr>
        <p:txBody>
          <a:bodyPr>
            <a:noAutofit/>
          </a:bodyPr>
          <a:lstStyle/>
          <a:p>
            <a:pPr>
              <a:lnSpc>
                <a:spcPct val="150000"/>
              </a:lnSpc>
            </a:pPr>
            <a:r>
              <a:rPr lang="en-GB" sz="2800" b="1" dirty="0">
                <a:latin typeface="Arial" pitchFamily="34" charset="0"/>
                <a:cs typeface="Arial" pitchFamily="34" charset="0"/>
              </a:rPr>
              <a:t>Training Day 4: Training for health and safety at workplace </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457200" y="2133600"/>
            <a:ext cx="3810000" cy="1981200"/>
          </a:xfrm>
        </p:spPr>
        <p:txBody>
          <a:bodyPr>
            <a:normAutofit/>
          </a:bodyPr>
          <a:lstStyle/>
          <a:p>
            <a:pPr lvl="0" algn="just"/>
            <a:r>
              <a:rPr lang="en-GB" sz="1600" dirty="0">
                <a:latin typeface="Arial" pitchFamily="34" charset="0"/>
                <a:cs typeface="Arial" pitchFamily="34" charset="0"/>
              </a:rPr>
              <a:t>Avoid carrying heavy object alone</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Keeping the back and head straight </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Bend with knee, instead of back (EU, n.d)</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Right body position</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Exercising while working (EU, n.d)</a:t>
            </a:r>
            <a:endParaRPr lang="en-US" sz="1600" dirty="0">
              <a:latin typeface="Arial" pitchFamily="34" charset="0"/>
              <a:cs typeface="Arial" pitchFamily="34" charset="0"/>
            </a:endParaRPr>
          </a:p>
          <a:p>
            <a:pPr>
              <a:buNone/>
            </a:pPr>
            <a:endParaRPr lang="en-US" dirty="0"/>
          </a:p>
        </p:txBody>
      </p:sp>
      <p:sp>
        <p:nvSpPr>
          <p:cNvPr id="22529" name="Rectangle 1"/>
          <p:cNvSpPr>
            <a:spLocks noChangeArrowheads="1"/>
          </p:cNvSpPr>
          <p:nvPr/>
        </p:nvSpPr>
        <p:spPr bwMode="auto">
          <a:xfrm>
            <a:off x="4724400" y="3962400"/>
            <a:ext cx="3962400" cy="5386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ctr" fontAlgn="base">
              <a:spcBef>
                <a:spcPct val="0"/>
              </a:spcBef>
              <a:spcAft>
                <a:spcPct val="0"/>
              </a:spcAft>
            </a:pPr>
            <a:r>
              <a:rPr kumimoji="0" lang="en-US" sz="1000" b="1" i="0" u="none" strike="noStrike" cap="none" normalizeH="0" baseline="0" dirty="0">
                <a:ln>
                  <a:noFill/>
                </a:ln>
                <a:solidFill>
                  <a:schemeClr val="tx1"/>
                </a:solidFill>
                <a:effectLst/>
                <a:latin typeface="Arial" pitchFamily="34" charset="0"/>
                <a:cs typeface="Arial" pitchFamily="34" charset="0"/>
              </a:rPr>
              <a:t>Figure 3: Lifting objects using knees</a:t>
            </a:r>
          </a:p>
          <a:p>
            <a:pPr lvl="0" algn="ctr" fontAlgn="base">
              <a:spcBef>
                <a:spcPct val="0"/>
              </a:spcBef>
              <a:spcAft>
                <a:spcPct val="0"/>
              </a:spcAft>
            </a:pPr>
            <a:r>
              <a:rPr kumimoji="0" lang="en-US" sz="1000" b="0" i="0" u="none" strike="noStrike" cap="none" normalizeH="0" baseline="0" dirty="0">
                <a:ln>
                  <a:noFill/>
                </a:ln>
                <a:solidFill>
                  <a:schemeClr val="tx1"/>
                </a:solidFill>
                <a:effectLst/>
                <a:latin typeface="Arial" pitchFamily="34" charset="0"/>
                <a:cs typeface="Arial" pitchFamily="34" charset="0"/>
              </a:rPr>
              <a:t>(Source: EU, n.d)</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p:txBody>
      </p:sp>
      <p:pic>
        <p:nvPicPr>
          <p:cNvPr id="7" name="image3.png"/>
          <p:cNvPicPr/>
          <p:nvPr/>
        </p:nvPicPr>
        <p:blipFill>
          <a:blip r:embed="rId3"/>
          <a:srcRect/>
          <a:stretch>
            <a:fillRect/>
          </a:stretch>
        </p:blipFill>
        <p:spPr>
          <a:xfrm>
            <a:off x="4648200" y="2209800"/>
            <a:ext cx="4205287" cy="1600200"/>
          </a:xfrm>
          <a:prstGeom prst="rect">
            <a:avLst/>
          </a:prstGeom>
          <a:ln/>
        </p:spPr>
      </p:pic>
      <p:pic>
        <p:nvPicPr>
          <p:cNvPr id="8" name="image4.png"/>
          <p:cNvPicPr/>
          <p:nvPr/>
        </p:nvPicPr>
        <p:blipFill>
          <a:blip r:embed="rId4"/>
          <a:srcRect/>
          <a:stretch>
            <a:fillRect/>
          </a:stretch>
        </p:blipFill>
        <p:spPr>
          <a:xfrm>
            <a:off x="304800" y="4038600"/>
            <a:ext cx="4191000" cy="2286000"/>
          </a:xfrm>
          <a:prstGeom prst="rect">
            <a:avLst/>
          </a:prstGeom>
          <a:ln/>
        </p:spPr>
      </p:pic>
      <p:sp>
        <p:nvSpPr>
          <p:cNvPr id="28673" name="Rectangle 1"/>
          <p:cNvSpPr>
            <a:spLocks noChangeArrowheads="1"/>
          </p:cNvSpPr>
          <p:nvPr/>
        </p:nvSpPr>
        <p:spPr bwMode="auto">
          <a:xfrm>
            <a:off x="1066800" y="6457890"/>
            <a:ext cx="3193503"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dirty="0">
                <a:ln>
                  <a:noFill/>
                </a:ln>
                <a:solidFill>
                  <a:schemeClr val="tx1"/>
                </a:solidFill>
                <a:effectLst/>
                <a:latin typeface="Arial" pitchFamily="34" charset="0"/>
                <a:ea typeface="Arial" pitchFamily="34" charset="0"/>
                <a:cs typeface="Arial" pitchFamily="34" charset="0"/>
              </a:rPr>
              <a:t>Figure 4: Cleaning Doors with right body position</a:t>
            </a:r>
            <a:endParaRPr kumimoji="0" lang="en-US" sz="1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Arial" pitchFamily="34" charset="0"/>
                <a:ea typeface="Arial" pitchFamily="34" charset="0"/>
                <a:cs typeface="Arial" pitchFamily="34" charset="0"/>
              </a:rPr>
              <a:t>(Source: EU, n.d)</a:t>
            </a:r>
            <a:endParaRPr kumimoji="0" lang="en-GB" sz="1000" b="0" i="0" u="none" strike="noStrike" cap="none" normalizeH="0" baseline="0" dirty="0">
              <a:ln>
                <a:noFill/>
              </a:ln>
              <a:solidFill>
                <a:schemeClr val="tx1"/>
              </a:solidFill>
              <a:effectLst/>
              <a:latin typeface="Arial" pitchFamily="34" charset="0"/>
              <a:cs typeface="Arial" pitchFamily="34" charset="0"/>
            </a:endParaRPr>
          </a:p>
        </p:txBody>
      </p:sp>
      <p:pic>
        <p:nvPicPr>
          <p:cNvPr id="9" name="image6.png"/>
          <p:cNvPicPr/>
          <p:nvPr/>
        </p:nvPicPr>
        <p:blipFill>
          <a:blip r:embed="rId5"/>
          <a:srcRect/>
          <a:stretch>
            <a:fillRect/>
          </a:stretch>
        </p:blipFill>
        <p:spPr>
          <a:xfrm>
            <a:off x="4943475" y="4495800"/>
            <a:ext cx="4200525" cy="1833563"/>
          </a:xfrm>
          <a:prstGeom prst="rect">
            <a:avLst/>
          </a:prstGeom>
          <a:ln/>
        </p:spPr>
      </p:pic>
      <p:sp>
        <p:nvSpPr>
          <p:cNvPr id="28674" name="Rectangle 2"/>
          <p:cNvSpPr>
            <a:spLocks noChangeArrowheads="1"/>
          </p:cNvSpPr>
          <p:nvPr/>
        </p:nvSpPr>
        <p:spPr bwMode="auto">
          <a:xfrm>
            <a:off x="5334000" y="6324600"/>
            <a:ext cx="3493265"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000" b="1" i="0" u="none" strike="noStrike" cap="none" normalizeH="0" baseline="0" dirty="0">
                <a:ln>
                  <a:noFill/>
                </a:ln>
                <a:solidFill>
                  <a:schemeClr val="tx1"/>
                </a:solidFill>
                <a:effectLst/>
                <a:latin typeface="Arial" pitchFamily="34" charset="0"/>
                <a:ea typeface="Arial" pitchFamily="34" charset="0"/>
                <a:cs typeface="Arial" pitchFamily="34" charset="0"/>
              </a:rPr>
              <a:t>Figure 5: Right position and exercising while cleaning </a:t>
            </a:r>
            <a:endParaRPr kumimoji="0" lang="en-US" sz="1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Arial" pitchFamily="34" charset="0"/>
                <a:ea typeface="Arial" pitchFamily="34" charset="0"/>
                <a:cs typeface="Arial" pitchFamily="34" charset="0"/>
              </a:rPr>
              <a:t>(Source: EU, n.d)</a:t>
            </a:r>
            <a:endParaRPr kumimoji="0" lang="en-GB" sz="1000" b="0" i="0" u="none" strike="noStrike" cap="none" normalizeH="0" baseline="0" dirty="0">
              <a:ln>
                <a:noFill/>
              </a:ln>
              <a:solidFill>
                <a:schemeClr val="tx1"/>
              </a:solidFill>
              <a:effectLst/>
              <a:latin typeface="Arial" pitchFamily="34" charset="0"/>
              <a:cs typeface="Arial" pitchFamily="34" charset="0"/>
            </a:endParaRPr>
          </a:p>
        </p:txBody>
      </p:sp>
      <p:pic>
        <p:nvPicPr>
          <p:cNvPr id="11" name="Picture 1"/>
          <p:cNvPicPr>
            <a:picLocks noChangeAspect="1" noChangeArrowheads="1"/>
          </p:cNvPicPr>
          <p:nvPr/>
        </p:nvPicPr>
        <p:blipFill>
          <a:blip r:embed="rId6" cstate="print">
            <a:lum contrast="13000"/>
          </a:blip>
          <a:srcRect/>
          <a:stretch>
            <a:fillRect/>
          </a:stretch>
        </p:blipFill>
        <p:spPr bwMode="auto">
          <a:xfrm>
            <a:off x="7315200" y="228600"/>
            <a:ext cx="1524000" cy="838200"/>
          </a:xfrm>
          <a:prstGeom prst="rect">
            <a:avLst/>
          </a:prstGeom>
          <a:noFill/>
          <a:ln w="9525">
            <a:noFill/>
            <a:miter lim="800000"/>
            <a:headEnd/>
            <a:tailEnd/>
          </a:ln>
          <a:effectLst/>
        </p:spPr>
      </p:pic>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alpha val="4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554162"/>
          </a:xfrm>
        </p:spPr>
        <p:txBody>
          <a:bodyPr>
            <a:noAutofit/>
          </a:bodyPr>
          <a:lstStyle/>
          <a:p>
            <a:pPr>
              <a:lnSpc>
                <a:spcPct val="150000"/>
              </a:lnSpc>
            </a:pPr>
            <a:r>
              <a:rPr lang="en-GB" sz="2800" b="1" dirty="0">
                <a:latin typeface="Arial" pitchFamily="34" charset="0"/>
                <a:cs typeface="Arial" pitchFamily="34" charset="0"/>
              </a:rPr>
              <a:t>Training day 5: Health and safety</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457200" y="1752600"/>
            <a:ext cx="3810000" cy="3810000"/>
          </a:xfrm>
        </p:spPr>
        <p:txBody>
          <a:bodyPr>
            <a:normAutofit/>
          </a:bodyPr>
          <a:lstStyle/>
          <a:p>
            <a:pPr lvl="0" algn="just"/>
            <a:r>
              <a:rPr lang="en-GB" sz="1600" b="1" dirty="0">
                <a:latin typeface="Arial" pitchFamily="34" charset="0"/>
                <a:cs typeface="Arial" pitchFamily="34" charset="0"/>
              </a:rPr>
              <a:t>Wear appropriate shoes  (EU, n.d)</a:t>
            </a:r>
            <a:endParaRPr lang="en-US" sz="1600" b="1" dirty="0">
              <a:latin typeface="Arial" pitchFamily="34" charset="0"/>
              <a:cs typeface="Arial" pitchFamily="34" charset="0"/>
            </a:endParaRPr>
          </a:p>
          <a:p>
            <a:pPr lvl="0" algn="just"/>
            <a:r>
              <a:rPr lang="en-GB" sz="1600" b="1" dirty="0">
                <a:latin typeface="Arial" pitchFamily="34" charset="0"/>
                <a:cs typeface="Arial" pitchFamily="34" charset="0"/>
              </a:rPr>
              <a:t>Turn on lights before entering guest rooms</a:t>
            </a:r>
            <a:endParaRPr lang="en-US" sz="1600" b="1" dirty="0">
              <a:latin typeface="Arial" pitchFamily="34" charset="0"/>
              <a:cs typeface="Arial" pitchFamily="34" charset="0"/>
            </a:endParaRPr>
          </a:p>
          <a:p>
            <a:pPr lvl="0" algn="just"/>
            <a:r>
              <a:rPr lang="en-GB" sz="1600" b="1" dirty="0">
                <a:latin typeface="Arial" pitchFamily="34" charset="0"/>
                <a:cs typeface="Arial" pitchFamily="34" charset="0"/>
              </a:rPr>
              <a:t>Wear gloves, masks and PPE (Accor, n.d; Raghubalan and Raghubalan, 2016)</a:t>
            </a:r>
            <a:endParaRPr lang="en-US" sz="1600" b="1" dirty="0">
              <a:latin typeface="Arial" pitchFamily="34" charset="0"/>
              <a:cs typeface="Arial" pitchFamily="34" charset="0"/>
            </a:endParaRPr>
          </a:p>
          <a:p>
            <a:pPr lvl="0" algn="just"/>
            <a:r>
              <a:rPr lang="en-GB" sz="1600" b="1" dirty="0">
                <a:latin typeface="Arial" pitchFamily="34" charset="0"/>
                <a:cs typeface="Arial" pitchFamily="34" charset="0"/>
              </a:rPr>
              <a:t>Use proper sanitation (Blufftoninnsc, n.d)</a:t>
            </a:r>
            <a:endParaRPr lang="en-US" sz="1600" b="1" dirty="0">
              <a:latin typeface="Arial" pitchFamily="34" charset="0"/>
              <a:cs typeface="Arial" pitchFamily="34" charset="0"/>
            </a:endParaRPr>
          </a:p>
          <a:p>
            <a:pPr>
              <a:buNone/>
            </a:pPr>
            <a:endParaRPr lang="en-US" dirty="0"/>
          </a:p>
        </p:txBody>
      </p:sp>
      <p:sp>
        <p:nvSpPr>
          <p:cNvPr id="22529" name="Rectangle 1"/>
          <p:cNvSpPr>
            <a:spLocks noChangeArrowheads="1"/>
          </p:cNvSpPr>
          <p:nvPr/>
        </p:nvSpPr>
        <p:spPr bwMode="auto">
          <a:xfrm>
            <a:off x="4267200" y="3352800"/>
            <a:ext cx="3962400" cy="6001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GB" sz="1200" b="1" dirty="0">
                <a:latin typeface="Arial" pitchFamily="34" charset="0"/>
                <a:cs typeface="Arial" pitchFamily="34" charset="0"/>
              </a:rPr>
              <a:t>Figure 6: Sanitation at Premier</a:t>
            </a:r>
            <a:endParaRPr lang="en-US" sz="1200" dirty="0">
              <a:latin typeface="Arial" pitchFamily="34" charset="0"/>
              <a:cs typeface="Arial" pitchFamily="34" charset="0"/>
            </a:endParaRPr>
          </a:p>
          <a:p>
            <a:pPr algn="ctr"/>
            <a:r>
              <a:rPr lang="en-GB" sz="1200" dirty="0">
                <a:latin typeface="Arial" pitchFamily="34" charset="0"/>
                <a:cs typeface="Arial" pitchFamily="34" charset="0"/>
              </a:rPr>
              <a:t>(Source: Premierinn, n.d)</a:t>
            </a:r>
            <a:endParaRPr lang="en-US" sz="1200" dirty="0">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p:txBody>
      </p:sp>
      <p:pic>
        <p:nvPicPr>
          <p:cNvPr id="10" name="image1.png"/>
          <p:cNvPicPr/>
          <p:nvPr/>
        </p:nvPicPr>
        <p:blipFill>
          <a:blip r:embed="rId3"/>
          <a:srcRect/>
          <a:stretch>
            <a:fillRect/>
          </a:stretch>
        </p:blipFill>
        <p:spPr>
          <a:xfrm>
            <a:off x="4724400" y="1600200"/>
            <a:ext cx="3581400" cy="1609725"/>
          </a:xfrm>
          <a:prstGeom prst="rect">
            <a:avLst/>
          </a:prstGeom>
          <a:ln/>
        </p:spPr>
      </p:pic>
      <p:pic>
        <p:nvPicPr>
          <p:cNvPr id="11" name="image2.png"/>
          <p:cNvPicPr/>
          <p:nvPr/>
        </p:nvPicPr>
        <p:blipFill>
          <a:blip r:embed="rId4"/>
          <a:srcRect/>
          <a:stretch>
            <a:fillRect/>
          </a:stretch>
        </p:blipFill>
        <p:spPr>
          <a:xfrm>
            <a:off x="5410200" y="3962400"/>
            <a:ext cx="1533525" cy="1714500"/>
          </a:xfrm>
          <a:prstGeom prst="rect">
            <a:avLst/>
          </a:prstGeom>
          <a:ln/>
        </p:spPr>
      </p:pic>
      <p:sp>
        <p:nvSpPr>
          <p:cNvPr id="12" name="Rectangle 1"/>
          <p:cNvSpPr>
            <a:spLocks noChangeArrowheads="1"/>
          </p:cNvSpPr>
          <p:nvPr/>
        </p:nvSpPr>
        <p:spPr bwMode="auto">
          <a:xfrm>
            <a:off x="4267200" y="5791200"/>
            <a:ext cx="3962400" cy="6001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GB" sz="1200" b="1" dirty="0">
                <a:latin typeface="Arial" pitchFamily="34" charset="0"/>
                <a:cs typeface="Arial" pitchFamily="34" charset="0"/>
              </a:rPr>
              <a:t>Figure 7: Right shoe for Housekeeping Staff</a:t>
            </a:r>
            <a:endParaRPr lang="en-US" sz="1200" dirty="0">
              <a:latin typeface="Arial" pitchFamily="34" charset="0"/>
              <a:cs typeface="Arial" pitchFamily="34" charset="0"/>
            </a:endParaRPr>
          </a:p>
          <a:p>
            <a:pPr algn="ctr"/>
            <a:r>
              <a:rPr lang="en-GB" sz="1200" dirty="0">
                <a:latin typeface="Arial" pitchFamily="34" charset="0"/>
                <a:cs typeface="Arial" pitchFamily="34" charset="0"/>
              </a:rPr>
              <a:t>(Source: EU, n.d) </a:t>
            </a:r>
            <a:endParaRPr lang="en-US" sz="1200" dirty="0">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a:ln>
                <a:noFill/>
              </a:ln>
              <a:solidFill>
                <a:schemeClr val="tx1"/>
              </a:solidFill>
              <a:effectLst/>
              <a:latin typeface="Arial" pitchFamily="34" charset="0"/>
              <a:cs typeface="Arial" pitchFamily="34" charset="0"/>
            </a:endParaRPr>
          </a:p>
        </p:txBody>
      </p:sp>
      <p:pic>
        <p:nvPicPr>
          <p:cNvPr id="13" name="Picture 1"/>
          <p:cNvPicPr>
            <a:picLocks noChangeAspect="1" noChangeArrowheads="1"/>
          </p:cNvPicPr>
          <p:nvPr/>
        </p:nvPicPr>
        <p:blipFill>
          <a:blip r:embed="rId5"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00">
            <a:alpha val="37000"/>
          </a:srgb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52400" y="1066800"/>
            <a:ext cx="8229600" cy="1020762"/>
          </a:xfrm>
        </p:spPr>
        <p:txBody>
          <a:bodyPr>
            <a:noAutofit/>
          </a:bodyPr>
          <a:lstStyle/>
          <a:p>
            <a:pPr>
              <a:lnSpc>
                <a:spcPct val="150000"/>
              </a:lnSpc>
            </a:pPr>
            <a:r>
              <a:rPr lang="en-GB" sz="2800" b="1" dirty="0">
                <a:latin typeface="Arial" pitchFamily="34" charset="0"/>
                <a:cs typeface="Arial" pitchFamily="34" charset="0"/>
              </a:rPr>
              <a:t>Training day 6: Health and safety</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1371600" y="1905000"/>
            <a:ext cx="6248400" cy="1676400"/>
          </a:xfrm>
        </p:spPr>
        <p:txBody>
          <a:bodyPr>
            <a:normAutofit/>
          </a:bodyPr>
          <a:lstStyle/>
          <a:p>
            <a:pPr lvl="0" algn="just"/>
            <a:r>
              <a:rPr lang="en-GB" sz="1600" dirty="0">
                <a:latin typeface="Arial" pitchFamily="34" charset="0"/>
                <a:cs typeface="Arial" pitchFamily="34" charset="0"/>
              </a:rPr>
              <a:t>Fire safety training</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Use of proper fire prevention equipment (Hilton, 2022)</a:t>
            </a:r>
            <a:endParaRPr lang="en-US" sz="1600" dirty="0">
              <a:latin typeface="Arial" pitchFamily="34" charset="0"/>
              <a:cs typeface="Arial" pitchFamily="34" charset="0"/>
            </a:endParaRPr>
          </a:p>
          <a:p>
            <a:pPr lvl="0" algn="just"/>
            <a:r>
              <a:rPr lang="en-GB" sz="1600" dirty="0">
                <a:latin typeface="Arial" pitchFamily="34" charset="0"/>
                <a:cs typeface="Arial" pitchFamily="34" charset="0"/>
              </a:rPr>
              <a:t>Following the fire safety legislation</a:t>
            </a:r>
            <a:endParaRPr lang="en-US" sz="1600" dirty="0">
              <a:latin typeface="Arial" pitchFamily="34" charset="0"/>
              <a:cs typeface="Arial" pitchFamily="34" charset="0"/>
            </a:endParaRPr>
          </a:p>
          <a:p>
            <a:pPr>
              <a:buNone/>
            </a:pPr>
            <a:endParaRPr lang="en-US" dirty="0"/>
          </a:p>
        </p:txBody>
      </p:sp>
      <p:pic>
        <p:nvPicPr>
          <p:cNvPr id="9" name="Picture 2"/>
          <p:cNvPicPr>
            <a:picLocks noChangeAspect="1" noChangeArrowheads="1"/>
          </p:cNvPicPr>
          <p:nvPr/>
        </p:nvPicPr>
        <p:blipFill>
          <a:blip r:embed="rId3"/>
          <a:srcRect/>
          <a:stretch>
            <a:fillRect/>
          </a:stretch>
        </p:blipFill>
        <p:spPr bwMode="auto">
          <a:xfrm>
            <a:off x="2362200" y="3200400"/>
            <a:ext cx="4191000" cy="2409825"/>
          </a:xfrm>
          <a:prstGeom prst="rect">
            <a:avLst/>
          </a:prstGeom>
          <a:noFill/>
          <a:ln w="9525">
            <a:noFill/>
            <a:miter lim="800000"/>
            <a:headEnd/>
            <a:tailEnd/>
          </a:ln>
          <a:effectLst/>
        </p:spPr>
      </p:pic>
      <p:pic>
        <p:nvPicPr>
          <p:cNvPr id="13" name="Picture 1"/>
          <p:cNvPicPr>
            <a:picLocks noChangeAspect="1" noChangeArrowheads="1"/>
          </p:cNvPicPr>
          <p:nvPr/>
        </p:nvPicPr>
        <p:blipFill>
          <a:blip r:embed="rId4"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l="-6000" r="-6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81000" y="990600"/>
            <a:ext cx="8229600" cy="1096962"/>
          </a:xfrm>
        </p:spPr>
        <p:txBody>
          <a:bodyPr>
            <a:noAutofit/>
          </a:bodyPr>
          <a:lstStyle/>
          <a:p>
            <a:pPr>
              <a:lnSpc>
                <a:spcPct val="150000"/>
              </a:lnSpc>
            </a:pPr>
            <a:r>
              <a:rPr lang="en-GB" sz="2800" b="1" dirty="0">
                <a:latin typeface="Arial" pitchFamily="34" charset="0"/>
                <a:cs typeface="Arial" pitchFamily="34" charset="0"/>
              </a:rPr>
              <a:t>Training day 7: Training for teamwork culture</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914400" y="2438400"/>
            <a:ext cx="7010400" cy="1676400"/>
          </a:xfrm>
        </p:spPr>
        <p:txBody>
          <a:bodyPr>
            <a:normAutofit/>
          </a:bodyPr>
          <a:lstStyle/>
          <a:p>
            <a:pPr lvl="0" algn="just"/>
            <a:r>
              <a:rPr lang="en-GB" sz="1900" b="1" dirty="0">
                <a:latin typeface="Arial" pitchFamily="34" charset="0"/>
                <a:cs typeface="Arial" pitchFamily="34" charset="0"/>
              </a:rPr>
              <a:t>Spending more time with colleagues (Premierinn, 2017)</a:t>
            </a:r>
            <a:endParaRPr lang="en-US" sz="1900" b="1" dirty="0">
              <a:latin typeface="Arial" pitchFamily="34" charset="0"/>
              <a:cs typeface="Arial" pitchFamily="34" charset="0"/>
            </a:endParaRPr>
          </a:p>
          <a:p>
            <a:pPr lvl="0" algn="just"/>
            <a:r>
              <a:rPr lang="en-GB" sz="1900" b="1" dirty="0">
                <a:latin typeface="Arial" pitchFamily="34" charset="0"/>
                <a:cs typeface="Arial" pitchFamily="34" charset="0"/>
              </a:rPr>
              <a:t>Open to ideas</a:t>
            </a:r>
            <a:endParaRPr lang="en-US" sz="1900" b="1" dirty="0">
              <a:latin typeface="Arial" pitchFamily="34" charset="0"/>
              <a:cs typeface="Arial" pitchFamily="34" charset="0"/>
            </a:endParaRPr>
          </a:p>
          <a:p>
            <a:pPr lvl="0" algn="just"/>
            <a:r>
              <a:rPr lang="en-GB" sz="1900" b="1" dirty="0">
                <a:latin typeface="Arial" pitchFamily="34" charset="0"/>
                <a:cs typeface="Arial" pitchFamily="34" charset="0"/>
              </a:rPr>
              <a:t>Having a positive outlook</a:t>
            </a:r>
            <a:endParaRPr lang="en-US" sz="1900" b="1" dirty="0">
              <a:latin typeface="Arial" pitchFamily="34" charset="0"/>
              <a:cs typeface="Arial" pitchFamily="34" charset="0"/>
            </a:endParaRPr>
          </a:p>
          <a:p>
            <a:pPr>
              <a:buNone/>
            </a:pPr>
            <a:endParaRPr lang="en-US" dirty="0"/>
          </a:p>
        </p:txBody>
      </p:sp>
      <p:pic>
        <p:nvPicPr>
          <p:cNvPr id="6" name="Picture 1"/>
          <p:cNvPicPr>
            <a:picLocks noChangeAspect="1" noChangeArrowheads="1"/>
          </p:cNvPicPr>
          <p:nvPr/>
        </p:nvPicPr>
        <p:blipFill>
          <a:blip r:embed="rId4"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096962"/>
          </a:xfrm>
        </p:spPr>
        <p:txBody>
          <a:bodyPr>
            <a:noAutofit/>
          </a:bodyPr>
          <a:lstStyle/>
          <a:p>
            <a:pPr>
              <a:lnSpc>
                <a:spcPct val="150000"/>
              </a:lnSpc>
            </a:pPr>
            <a:r>
              <a:rPr lang="en-GB" sz="2800" b="1" dirty="0">
                <a:latin typeface="Arial" pitchFamily="34" charset="0"/>
                <a:cs typeface="Arial" pitchFamily="34" charset="0"/>
              </a:rPr>
              <a:t>Conclusion</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1447800" y="1447800"/>
            <a:ext cx="6248400" cy="2971800"/>
          </a:xfrm>
        </p:spPr>
        <p:txBody>
          <a:bodyPr>
            <a:normAutofit/>
          </a:bodyPr>
          <a:lstStyle/>
          <a:p>
            <a:pPr lvl="0" algn="just"/>
            <a:r>
              <a:rPr lang="en-GB" sz="1700" b="1" dirty="0">
                <a:latin typeface="Arial" pitchFamily="34" charset="0"/>
                <a:cs typeface="Arial" pitchFamily="34" charset="0"/>
              </a:rPr>
              <a:t>Health and safety regulation are important</a:t>
            </a:r>
            <a:endParaRPr lang="en-US" sz="1700" b="1" dirty="0">
              <a:latin typeface="Arial" pitchFamily="34" charset="0"/>
              <a:cs typeface="Arial" pitchFamily="34" charset="0"/>
            </a:endParaRPr>
          </a:p>
          <a:p>
            <a:pPr lvl="0" algn="just"/>
            <a:r>
              <a:rPr lang="en-GB" sz="1700" b="1" dirty="0">
                <a:latin typeface="Arial" pitchFamily="34" charset="0"/>
                <a:cs typeface="Arial" pitchFamily="34" charset="0"/>
              </a:rPr>
              <a:t>Reviewing cleaning checklist is necessary</a:t>
            </a:r>
            <a:endParaRPr lang="en-US" sz="1700" b="1" dirty="0">
              <a:latin typeface="Arial" pitchFamily="34" charset="0"/>
              <a:cs typeface="Arial" pitchFamily="34" charset="0"/>
            </a:endParaRPr>
          </a:p>
          <a:p>
            <a:pPr lvl="0" algn="just"/>
            <a:r>
              <a:rPr lang="en-GB" sz="1700" b="1" dirty="0">
                <a:latin typeface="Arial" pitchFamily="34" charset="0"/>
                <a:cs typeface="Arial" pitchFamily="34" charset="0"/>
              </a:rPr>
              <a:t>Flexibility is important for teamwork</a:t>
            </a:r>
            <a:endParaRPr lang="en-US" sz="1700" b="1" dirty="0">
              <a:latin typeface="Arial" pitchFamily="34" charset="0"/>
              <a:cs typeface="Arial" pitchFamily="34" charset="0"/>
            </a:endParaRPr>
          </a:p>
          <a:p>
            <a:pPr lvl="0" algn="just"/>
            <a:r>
              <a:rPr lang="en-GB" sz="1700" b="1" dirty="0">
                <a:latin typeface="Arial" pitchFamily="34" charset="0"/>
                <a:cs typeface="Arial" pitchFamily="34" charset="0"/>
              </a:rPr>
              <a:t>Following hotel rules is important</a:t>
            </a:r>
            <a:endParaRPr lang="en-US" sz="1700" b="1" dirty="0">
              <a:latin typeface="Arial" pitchFamily="34" charset="0"/>
              <a:cs typeface="Arial" pitchFamily="34" charset="0"/>
            </a:endParaRPr>
          </a:p>
          <a:p>
            <a:pPr>
              <a:buNone/>
            </a:pPr>
            <a:endParaRPr lang="en-US" b="1" dirty="0"/>
          </a:p>
        </p:txBody>
      </p:sp>
      <p:pic>
        <p:nvPicPr>
          <p:cNvPr id="6" name="Picture 1"/>
          <p:cNvPicPr>
            <a:picLocks noChangeAspect="1" noChangeArrowheads="1"/>
          </p:cNvPicPr>
          <p:nvPr/>
        </p:nvPicPr>
        <p:blipFill>
          <a:blip r:embed="rId3"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096962"/>
          </a:xfrm>
        </p:spPr>
        <p:txBody>
          <a:bodyPr>
            <a:noAutofit/>
          </a:bodyPr>
          <a:lstStyle/>
          <a:p>
            <a:pPr>
              <a:lnSpc>
                <a:spcPct val="150000"/>
              </a:lnSpc>
            </a:pPr>
            <a:r>
              <a:rPr lang="en-GB" sz="2800" b="1" dirty="0">
                <a:latin typeface="Arial" pitchFamily="34" charset="0"/>
                <a:cs typeface="Arial" pitchFamily="34" charset="0"/>
              </a:rPr>
              <a:t>Reference List</a:t>
            </a:r>
            <a:endParaRPr lang="en-US" sz="2800" b="1" dirty="0">
              <a:latin typeface="Arial" pitchFamily="34" charset="0"/>
              <a:cs typeface="Arial" pitchFamily="34" charset="0"/>
            </a:endParaRPr>
          </a:p>
        </p:txBody>
      </p:sp>
      <p:sp>
        <p:nvSpPr>
          <p:cNvPr id="5" name="Content Placeholder 4"/>
          <p:cNvSpPr>
            <a:spLocks noGrp="1"/>
          </p:cNvSpPr>
          <p:nvPr>
            <p:ph idx="1"/>
          </p:nvPr>
        </p:nvSpPr>
        <p:spPr>
          <a:xfrm>
            <a:off x="457200" y="1371600"/>
            <a:ext cx="8229600" cy="4876800"/>
          </a:xfrm>
        </p:spPr>
        <p:txBody>
          <a:bodyPr>
            <a:noAutofit/>
          </a:bodyPr>
          <a:lstStyle/>
          <a:p>
            <a:pPr algn="just">
              <a:lnSpc>
                <a:spcPct val="170000"/>
              </a:lnSpc>
            </a:pPr>
            <a:r>
              <a:rPr lang="en-US" sz="900" b="1" dirty="0">
                <a:latin typeface="Arial" pitchFamily="34" charset="0"/>
                <a:cs typeface="Arial" pitchFamily="34" charset="0"/>
              </a:rPr>
              <a:t>Accor, n.d. </a:t>
            </a:r>
            <a:r>
              <a:rPr lang="en-US" sz="900" b="1" i="1" dirty="0">
                <a:latin typeface="Arial" pitchFamily="34" charset="0"/>
                <a:cs typeface="Arial" pitchFamily="34" charset="0"/>
              </a:rPr>
              <a:t>YOUR HEALTH AND SAFETY ARE OUR HIGHEST PRIORITIES</a:t>
            </a:r>
            <a:r>
              <a:rPr lang="en-US" sz="900" b="1" dirty="0">
                <a:latin typeface="Arial" pitchFamily="34" charset="0"/>
                <a:cs typeface="Arial" pitchFamily="34" charset="0"/>
              </a:rPr>
              <a:t>. Available at: https://all.accor.com/event/all_safe.en.shtml (Accessed on 5 November 2023)</a:t>
            </a:r>
          </a:p>
          <a:p>
            <a:pPr algn="just">
              <a:lnSpc>
                <a:spcPct val="170000"/>
              </a:lnSpc>
            </a:pPr>
            <a:r>
              <a:rPr lang="en-US" sz="900" b="1" dirty="0">
                <a:latin typeface="Arial" pitchFamily="34" charset="0"/>
                <a:cs typeface="Arial" pitchFamily="34" charset="0"/>
              </a:rPr>
              <a:t>Amaechi, C.J. and Elsie, A.N., 2019. Effect of Ergonomics Risk Factors on Housekeepers in Hotel Operations. </a:t>
            </a:r>
            <a:r>
              <a:rPr lang="en-US" sz="900" b="1" i="1" dirty="0">
                <a:latin typeface="Arial" pitchFamily="34" charset="0"/>
                <a:cs typeface="Arial" pitchFamily="34" charset="0"/>
              </a:rPr>
              <a:t>International Journal of Scientific Research in Humanities, Legal Studies &amp; International Relations</a:t>
            </a:r>
            <a:r>
              <a:rPr lang="en-US" sz="900" b="1" dirty="0">
                <a:latin typeface="Arial" pitchFamily="34" charset="0"/>
                <a:cs typeface="Arial" pitchFamily="34" charset="0"/>
              </a:rPr>
              <a:t>, </a:t>
            </a:r>
            <a:r>
              <a:rPr lang="en-US" sz="900" b="1" i="1" dirty="0">
                <a:latin typeface="Arial" pitchFamily="34" charset="0"/>
                <a:cs typeface="Arial" pitchFamily="34" charset="0"/>
              </a:rPr>
              <a:t>4</a:t>
            </a:r>
            <a:r>
              <a:rPr lang="en-US" sz="900" b="1" dirty="0">
                <a:latin typeface="Arial" pitchFamily="34" charset="0"/>
                <a:cs typeface="Arial" pitchFamily="34" charset="0"/>
              </a:rPr>
              <a:t>(1).</a:t>
            </a:r>
          </a:p>
          <a:p>
            <a:pPr algn="just">
              <a:lnSpc>
                <a:spcPct val="170000"/>
              </a:lnSpc>
            </a:pPr>
            <a:r>
              <a:rPr lang="en-US" sz="900" b="1" dirty="0">
                <a:latin typeface="Arial" pitchFamily="34" charset="0"/>
                <a:cs typeface="Arial" pitchFamily="34" charset="0"/>
              </a:rPr>
              <a:t>Blufftoninnsc, n.d. </a:t>
            </a:r>
            <a:r>
              <a:rPr lang="en-US" sz="900" b="1" i="1" dirty="0">
                <a:latin typeface="Arial" pitchFamily="34" charset="0"/>
                <a:cs typeface="Arial" pitchFamily="34" charset="0"/>
              </a:rPr>
              <a:t>Cleaning-standards</a:t>
            </a:r>
            <a:r>
              <a:rPr lang="en-US" sz="900" b="1" dirty="0">
                <a:latin typeface="Arial" pitchFamily="34" charset="0"/>
                <a:cs typeface="Arial" pitchFamily="34" charset="0"/>
              </a:rPr>
              <a:t>. Available at: https://www.blufftoninnsc.com/cleaning-standards (Accessed on 5 November 2023)</a:t>
            </a:r>
          </a:p>
          <a:p>
            <a:pPr algn="just">
              <a:lnSpc>
                <a:spcPct val="170000"/>
              </a:lnSpc>
            </a:pPr>
            <a:r>
              <a:rPr lang="en-US" sz="900" b="1" dirty="0">
                <a:latin typeface="Arial" pitchFamily="34" charset="0"/>
                <a:cs typeface="Arial" pitchFamily="34" charset="0"/>
              </a:rPr>
              <a:t>Bridger, E. (2018) </a:t>
            </a:r>
            <a:r>
              <a:rPr lang="en-US" sz="900" b="1" i="1" dirty="0">
                <a:latin typeface="Arial" pitchFamily="34" charset="0"/>
                <a:cs typeface="Arial" pitchFamily="34" charset="0"/>
              </a:rPr>
              <a:t>Employee engagement: a practical introduction</a:t>
            </a:r>
            <a:r>
              <a:rPr lang="en-US" sz="900" b="1" dirty="0">
                <a:latin typeface="Arial" pitchFamily="34" charset="0"/>
                <a:cs typeface="Arial" pitchFamily="34" charset="0"/>
              </a:rPr>
              <a:t>. 2nd ed. HR Fundamentals. London: CIPD and </a:t>
            </a:r>
            <a:r>
              <a:rPr lang="en-US" sz="900" b="1" dirty="0" err="1">
                <a:latin typeface="Arial" pitchFamily="34" charset="0"/>
                <a:cs typeface="Arial" pitchFamily="34" charset="0"/>
              </a:rPr>
              <a:t>Kogan</a:t>
            </a:r>
            <a:r>
              <a:rPr lang="en-US" sz="900" b="1" dirty="0">
                <a:latin typeface="Arial" pitchFamily="34" charset="0"/>
                <a:cs typeface="Arial" pitchFamily="34" charset="0"/>
              </a:rPr>
              <a:t> Page. </a:t>
            </a:r>
          </a:p>
          <a:p>
            <a:pPr algn="just">
              <a:lnSpc>
                <a:spcPct val="170000"/>
              </a:lnSpc>
            </a:pPr>
            <a:r>
              <a:rPr lang="en-US" sz="900" b="1" dirty="0">
                <a:latin typeface="Arial" pitchFamily="34" charset="0"/>
                <a:cs typeface="Arial" pitchFamily="34" charset="0"/>
              </a:rPr>
              <a:t>Budrienė, D. and Diskienė, D., 2020. Employee engagement: Types, levels and relationship with practice of HRM. </a:t>
            </a:r>
            <a:r>
              <a:rPr lang="en-US" sz="900" b="1" i="1" dirty="0">
                <a:latin typeface="Arial" pitchFamily="34" charset="0"/>
                <a:cs typeface="Arial" pitchFamily="34" charset="0"/>
              </a:rPr>
              <a:t>Malaysian e commerce journal</a:t>
            </a:r>
            <a:r>
              <a:rPr lang="en-US" sz="900" b="1" dirty="0">
                <a:latin typeface="Arial" pitchFamily="34" charset="0"/>
                <a:cs typeface="Arial" pitchFamily="34" charset="0"/>
              </a:rPr>
              <a:t>, </a:t>
            </a:r>
            <a:r>
              <a:rPr lang="en-US" sz="900" b="1" i="1" dirty="0">
                <a:latin typeface="Arial" pitchFamily="34" charset="0"/>
                <a:cs typeface="Arial" pitchFamily="34" charset="0"/>
              </a:rPr>
              <a:t>4</a:t>
            </a:r>
            <a:r>
              <a:rPr lang="en-US" sz="900" b="1" dirty="0">
                <a:latin typeface="Arial" pitchFamily="34" charset="0"/>
                <a:cs typeface="Arial" pitchFamily="34" charset="0"/>
              </a:rPr>
              <a:t>(2), pp.42-47.</a:t>
            </a:r>
          </a:p>
          <a:p>
            <a:pPr algn="just">
              <a:lnSpc>
                <a:spcPct val="170000"/>
              </a:lnSpc>
            </a:pPr>
            <a:r>
              <a:rPr lang="en-US" sz="900" b="1" dirty="0">
                <a:latin typeface="Arial" pitchFamily="34" charset="0"/>
                <a:cs typeface="Arial" pitchFamily="34" charset="0"/>
              </a:rPr>
              <a:t>EU, n.d. </a:t>
            </a:r>
            <a:r>
              <a:rPr lang="en-US" sz="900" b="1" i="1" dirty="0">
                <a:latin typeface="Arial" pitchFamily="34" charset="0"/>
                <a:cs typeface="Arial" pitchFamily="34" charset="0"/>
              </a:rPr>
              <a:t>Ergonomics in Cleaning</a:t>
            </a:r>
            <a:r>
              <a:rPr lang="en-US" sz="900" b="1" dirty="0">
                <a:latin typeface="Arial" pitchFamily="34" charset="0"/>
                <a:cs typeface="Arial" pitchFamily="34" charset="0"/>
              </a:rPr>
              <a:t>. Available at: Operationshttps://ec.europa.eu/social/BlobServlet?mode=dsw&amp;docId=8636&amp;langId=en (Accessed on 5 November 2023)</a:t>
            </a:r>
          </a:p>
          <a:p>
            <a:pPr algn="just">
              <a:lnSpc>
                <a:spcPct val="170000"/>
              </a:lnSpc>
            </a:pPr>
            <a:r>
              <a:rPr lang="en-US" sz="900" b="1" dirty="0">
                <a:latin typeface="Arial" pitchFamily="34" charset="0"/>
                <a:cs typeface="Arial" pitchFamily="34" charset="0"/>
              </a:rPr>
              <a:t>Hilton, 2022. </a:t>
            </a:r>
            <a:r>
              <a:rPr lang="en-US" sz="900" b="1" i="1" dirty="0">
                <a:latin typeface="Arial" pitchFamily="34" charset="0"/>
                <a:cs typeface="Arial" pitchFamily="34" charset="0"/>
              </a:rPr>
              <a:t>Saftey-and-Security-Department-Brochure-2022</a:t>
            </a:r>
            <a:r>
              <a:rPr lang="en-US" sz="900" b="1" dirty="0">
                <a:latin typeface="Arial" pitchFamily="34" charset="0"/>
                <a:cs typeface="Arial" pitchFamily="34" charset="0"/>
              </a:rPr>
              <a:t>. Available at: https://esg.hilton.com/wp-content/uploads/sites/3/2022/06/Saftey-and-Security-Department-Brochure-2022.pdf (Accessed on 5 November 2023)</a:t>
            </a:r>
          </a:p>
          <a:p>
            <a:pPr algn="just">
              <a:lnSpc>
                <a:spcPct val="170000"/>
              </a:lnSpc>
            </a:pPr>
            <a:r>
              <a:rPr lang="en-US" sz="900" b="1" dirty="0">
                <a:latin typeface="Arial" pitchFamily="34" charset="0"/>
                <a:cs typeface="Arial" pitchFamily="34" charset="0"/>
              </a:rPr>
              <a:t>Premierinn, 2017. </a:t>
            </a:r>
            <a:r>
              <a:rPr lang="en-US" sz="900" b="1" i="1" dirty="0">
                <a:latin typeface="Arial" pitchFamily="34" charset="0"/>
                <a:cs typeface="Arial" pitchFamily="34" charset="0"/>
              </a:rPr>
              <a:t>Office-personalities</a:t>
            </a:r>
            <a:r>
              <a:rPr lang="en-US" sz="900" b="1" dirty="0">
                <a:latin typeface="Arial" pitchFamily="34" charset="0"/>
                <a:cs typeface="Arial" pitchFamily="34" charset="0"/>
              </a:rPr>
              <a:t>. Available at: https://www.premierinn.com/gb/en/news/2017/office-personalities.html (Accessed on 5 November 2023)</a:t>
            </a:r>
          </a:p>
          <a:p>
            <a:pPr algn="just">
              <a:lnSpc>
                <a:spcPct val="170000"/>
              </a:lnSpc>
            </a:pPr>
            <a:r>
              <a:rPr lang="en-US" sz="900" b="1" dirty="0">
                <a:latin typeface="Arial" pitchFamily="34" charset="0"/>
                <a:cs typeface="Arial" pitchFamily="34" charset="0"/>
              </a:rPr>
              <a:t>Premierinn, n.d. </a:t>
            </a:r>
            <a:r>
              <a:rPr lang="en-US" sz="900" b="1" i="1" dirty="0">
                <a:latin typeface="Arial" pitchFamily="34" charset="0"/>
                <a:cs typeface="Arial" pitchFamily="34" charset="0"/>
              </a:rPr>
              <a:t>Your-safety-is-our-priority</a:t>
            </a:r>
            <a:r>
              <a:rPr lang="en-US" sz="900" b="1" dirty="0">
                <a:latin typeface="Arial" pitchFamily="34" charset="0"/>
                <a:cs typeface="Arial" pitchFamily="34" charset="0"/>
              </a:rPr>
              <a:t>. Available at: https://www.premierinn.com/gb/en/business-blog/your-safety-is-our-priority.html (Accessed on 5 November 2023)</a:t>
            </a:r>
          </a:p>
          <a:p>
            <a:pPr algn="just">
              <a:lnSpc>
                <a:spcPct val="170000"/>
              </a:lnSpc>
            </a:pPr>
            <a:r>
              <a:rPr lang="en-US" sz="900" b="1" dirty="0">
                <a:latin typeface="Arial" pitchFamily="34" charset="0"/>
                <a:cs typeface="Arial" pitchFamily="34" charset="0"/>
              </a:rPr>
              <a:t>Raghubalan, G. and Raghubalan, S. (2016) </a:t>
            </a:r>
            <a:r>
              <a:rPr lang="en-US" sz="900" b="1" i="1" dirty="0">
                <a:latin typeface="Arial" pitchFamily="34" charset="0"/>
                <a:cs typeface="Arial" pitchFamily="34" charset="0"/>
              </a:rPr>
              <a:t>Hotel Housekeeping - Operations And Management</a:t>
            </a:r>
            <a:r>
              <a:rPr lang="en-US" sz="900" b="1" dirty="0">
                <a:latin typeface="Arial" pitchFamily="34" charset="0"/>
                <a:cs typeface="Arial" pitchFamily="34" charset="0"/>
              </a:rPr>
              <a:t>. 3rd ed. India: Oxford University Press. </a:t>
            </a:r>
          </a:p>
          <a:p>
            <a:pPr algn="just">
              <a:lnSpc>
                <a:spcPct val="170000"/>
              </a:lnSpc>
            </a:pPr>
            <a:r>
              <a:rPr lang="en-US" sz="900" b="1" dirty="0">
                <a:latin typeface="Arial" pitchFamily="34" charset="0"/>
                <a:cs typeface="Arial" pitchFamily="34" charset="0"/>
              </a:rPr>
              <a:t>Rohaeni, N., Yusuf, S.F., </a:t>
            </a:r>
            <a:r>
              <a:rPr lang="en-US" sz="900" b="1" dirty="0" err="1">
                <a:latin typeface="Arial" pitchFamily="34" charset="0"/>
                <a:cs typeface="Arial" pitchFamily="34" charset="0"/>
              </a:rPr>
              <a:t>Jubaedah</a:t>
            </a:r>
            <a:r>
              <a:rPr lang="en-US" sz="900" b="1" dirty="0">
                <a:latin typeface="Arial" pitchFamily="34" charset="0"/>
                <a:cs typeface="Arial" pitchFamily="34" charset="0"/>
              </a:rPr>
              <a:t>, Y. and </a:t>
            </a:r>
            <a:r>
              <a:rPr lang="en-US" sz="900" b="1" dirty="0" err="1">
                <a:latin typeface="Arial" pitchFamily="34" charset="0"/>
                <a:cs typeface="Arial" pitchFamily="34" charset="0"/>
              </a:rPr>
              <a:t>Sunarsih</a:t>
            </a:r>
            <a:r>
              <a:rPr lang="en-US" sz="900" b="1" dirty="0">
                <a:latin typeface="Arial" pitchFamily="34" charset="0"/>
                <a:cs typeface="Arial" pitchFamily="34" charset="0"/>
              </a:rPr>
              <a:t>, M., 2021, February. The Analysis of Hotel Linen Cleaning Standard in Housekeeping Department. In </a:t>
            </a:r>
            <a:r>
              <a:rPr lang="en-US" sz="900" b="1" i="1" dirty="0">
                <a:latin typeface="Arial" pitchFamily="34" charset="0"/>
                <a:cs typeface="Arial" pitchFamily="34" charset="0"/>
              </a:rPr>
              <a:t>6th UPI International Conference on TVET 2020 (TVET 2020)</a:t>
            </a:r>
            <a:r>
              <a:rPr lang="en-US" sz="900" b="1" dirty="0">
                <a:latin typeface="Arial" pitchFamily="34" charset="0"/>
                <a:cs typeface="Arial" pitchFamily="34" charset="0"/>
              </a:rPr>
              <a:t> (pp. 263-266). Atlantis Press.</a:t>
            </a:r>
          </a:p>
          <a:p>
            <a:pPr algn="just">
              <a:lnSpc>
                <a:spcPct val="170000"/>
              </a:lnSpc>
            </a:pPr>
            <a:r>
              <a:rPr lang="en-US" sz="900" b="1" dirty="0">
                <a:latin typeface="Arial" pitchFamily="34" charset="0"/>
                <a:cs typeface="Arial" pitchFamily="34" charset="0"/>
              </a:rPr>
              <a:t>Singh, D. and </a:t>
            </a:r>
            <a:r>
              <a:rPr lang="en-US" sz="900" b="1" dirty="0" err="1">
                <a:latin typeface="Arial" pitchFamily="34" charset="0"/>
                <a:cs typeface="Arial" pitchFamily="34" charset="0"/>
              </a:rPr>
              <a:t>Amandeep</a:t>
            </a:r>
            <a:r>
              <a:rPr lang="en-US" sz="900" b="1" dirty="0">
                <a:latin typeface="Arial" pitchFamily="34" charset="0"/>
                <a:cs typeface="Arial" pitchFamily="34" charset="0"/>
              </a:rPr>
              <a:t>, M., 2017. Motives for selecting housekeeping department as a career-A study of selected Hotels of North India. </a:t>
            </a:r>
            <a:r>
              <a:rPr lang="en-US" sz="900" b="1" i="1" dirty="0">
                <a:latin typeface="Arial" pitchFamily="34" charset="0"/>
                <a:cs typeface="Arial" pitchFamily="34" charset="0"/>
              </a:rPr>
              <a:t>Merit Research Journal of Business and Management</a:t>
            </a:r>
            <a:r>
              <a:rPr lang="en-US" sz="900" b="1" dirty="0">
                <a:latin typeface="Arial" pitchFamily="34" charset="0"/>
                <a:cs typeface="Arial" pitchFamily="34" charset="0"/>
              </a:rPr>
              <a:t>, </a:t>
            </a:r>
            <a:r>
              <a:rPr lang="en-US" sz="900" b="1" i="1" dirty="0">
                <a:latin typeface="Arial" pitchFamily="34" charset="0"/>
                <a:cs typeface="Arial" pitchFamily="34" charset="0"/>
              </a:rPr>
              <a:t>5</a:t>
            </a:r>
            <a:r>
              <a:rPr lang="en-US" sz="900" b="1" dirty="0">
                <a:latin typeface="Arial" pitchFamily="34" charset="0"/>
                <a:cs typeface="Arial" pitchFamily="34" charset="0"/>
              </a:rPr>
              <a:t>(7).</a:t>
            </a:r>
          </a:p>
          <a:p>
            <a:pPr algn="just">
              <a:lnSpc>
                <a:spcPct val="170000"/>
              </a:lnSpc>
              <a:buNone/>
            </a:pPr>
            <a:endParaRPr lang="en-US" sz="1000" dirty="0">
              <a:latin typeface="Arial" pitchFamily="34" charset="0"/>
              <a:cs typeface="Arial" pitchFamily="34" charset="0"/>
            </a:endParaRPr>
          </a:p>
        </p:txBody>
      </p:sp>
      <p:pic>
        <p:nvPicPr>
          <p:cNvPr id="6" name="Picture 1"/>
          <p:cNvPicPr>
            <a:picLocks noChangeAspect="1" noChangeArrowheads="1"/>
          </p:cNvPicPr>
          <p:nvPr/>
        </p:nvPicPr>
        <p:blipFill>
          <a:blip r:embed="rId3" cstate="print">
            <a:lum contrast="13000"/>
          </a:blip>
          <a:srcRect/>
          <a:stretch>
            <a:fillRect/>
          </a:stretch>
        </p:blipFill>
        <p:spPr bwMode="auto">
          <a:xfrm>
            <a:off x="7391400" y="228600"/>
            <a:ext cx="1524000" cy="838200"/>
          </a:xfrm>
          <a:prstGeom prst="rect">
            <a:avLst/>
          </a:prstGeom>
          <a:noFill/>
          <a:ln w="9525">
            <a:noFill/>
            <a:miter lim="800000"/>
            <a:headEnd/>
            <a:tailEnd/>
          </a:ln>
          <a:effectLst/>
        </p:spPr>
      </p:pic>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TotalTime>
  <Words>1973</Words>
  <Application>Microsoft Macintosh PowerPoint</Application>
  <PresentationFormat>On-screen Show (4:3)</PresentationFormat>
  <Paragraphs>121</Paragraphs>
  <Slides>14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    OPERATING HOTEL FACILITIES    COMPONENT THREE: PRESENTATION</vt:lpstr>
      <vt:lpstr>    Table of Content</vt:lpstr>
      <vt:lpstr>Introduction </vt:lpstr>
      <vt:lpstr>Employee engagement Model </vt:lpstr>
      <vt:lpstr> Training Day 1:  Duty timing and duty distribution </vt:lpstr>
      <vt:lpstr> Training Day 2: Dress Code and Policies  </vt:lpstr>
      <vt:lpstr>Training Day 3: Basic knowledge for housekeeping </vt:lpstr>
      <vt:lpstr>Training Day 3: Basic knowledge for housekeeping  (CONTD..)</vt:lpstr>
      <vt:lpstr>Training Day 4: Training for health and safety at workplace </vt:lpstr>
      <vt:lpstr>Training day 5: Health and safety</vt:lpstr>
      <vt:lpstr>Training day 6: Health and safety</vt:lpstr>
      <vt:lpstr>Training day 7: Training for teamwork culture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Mohammad Abul Kalam Ali (2234300)</cp:lastModifiedBy>
  <cp:revision>43</cp:revision>
  <dcterms:created xsi:type="dcterms:W3CDTF">2023-11-06T04:51:15Z</dcterms:created>
  <dcterms:modified xsi:type="dcterms:W3CDTF">2023-11-10T14:21:56Z</dcterms:modified>
</cp:coreProperties>
</file>