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Alice" panose="020B0604020202020204" charset="0"/>
      <p:regular r:id="rId13"/>
    </p:embeddedFont>
    <p:embeddedFont>
      <p:font typeface="Calibri" panose="020F0502020204030204" pitchFamily="34" charset="0"/>
      <p:regular r:id="rId14"/>
      <p:bold r:id="rId15"/>
      <p:italic r:id="rId16"/>
      <p:boldItalic r:id="rId17"/>
    </p:embeddedFont>
    <p:embeddedFont>
      <p:font typeface="Alice Bold" panose="020B0604020202020204" charset="0"/>
      <p:regular r:id="rId18"/>
    </p:embeddedFont>
    <p:embeddedFont>
      <p:font typeface="Alice Bold Italics" panose="020B0604020202020204" charset="0"/>
      <p:regular r:id="rId19"/>
    </p:embeddedFont>
    <p:embeddedFont>
      <p:font typeface="Alice Italics"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46" d="100"/>
          <a:sy n="46" d="100"/>
        </p:scale>
        <p:origin x="-536"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3.pn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5.svg"/><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image" Target="../media/image19.svg"/></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5.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EAE7"/>
        </a:solidFill>
        <a:effectLst/>
      </p:bgPr>
    </p:bg>
    <p:spTree>
      <p:nvGrpSpPr>
        <p:cNvPr id="1" name=""/>
        <p:cNvGrpSpPr/>
        <p:nvPr/>
      </p:nvGrpSpPr>
      <p:grpSpPr>
        <a:xfrm>
          <a:off x="0" y="0"/>
          <a:ext cx="0" cy="0"/>
          <a:chOff x="0" y="0"/>
          <a:chExt cx="0" cy="0"/>
        </a:xfrm>
      </p:grpSpPr>
      <p:grpSp>
        <p:nvGrpSpPr>
          <p:cNvPr id="2" name="Group 2"/>
          <p:cNvGrpSpPr/>
          <p:nvPr/>
        </p:nvGrpSpPr>
        <p:grpSpPr>
          <a:xfrm>
            <a:off x="-2934085" y="-2971800"/>
            <a:ext cx="16230600" cy="16230600"/>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0C03"/>
            </a:solidFill>
          </p:spPr>
        </p:sp>
      </p:grpSp>
      <p:sp>
        <p:nvSpPr>
          <p:cNvPr id="4" name="Freeform 4"/>
          <p:cNvSpPr/>
          <p:nvPr/>
        </p:nvSpPr>
        <p:spPr>
          <a:xfrm>
            <a:off x="10366550" y="2746155"/>
            <a:ext cx="11529239" cy="10250542"/>
          </a:xfrm>
          <a:custGeom>
            <a:avLst/>
            <a:gdLst/>
            <a:ahLst/>
            <a:cxnLst/>
            <a:rect l="l" t="t" r="r" b="b"/>
            <a:pathLst>
              <a:path w="11529239" h="10250542">
                <a:moveTo>
                  <a:pt x="0" y="0"/>
                </a:moveTo>
                <a:lnTo>
                  <a:pt x="11529239" y="0"/>
                </a:lnTo>
                <a:lnTo>
                  <a:pt x="11529239" y="10250541"/>
                </a:lnTo>
                <a:lnTo>
                  <a:pt x="0" y="10250541"/>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5" name="Group 5"/>
          <p:cNvGrpSpPr>
            <a:grpSpLocks noChangeAspect="1"/>
          </p:cNvGrpSpPr>
          <p:nvPr/>
        </p:nvGrpSpPr>
        <p:grpSpPr>
          <a:xfrm>
            <a:off x="10108421" y="1723720"/>
            <a:ext cx="7591544" cy="7591514"/>
            <a:chOff x="0" y="0"/>
            <a:chExt cx="6350000" cy="6349975"/>
          </a:xfrm>
        </p:grpSpPr>
        <p:sp>
          <p:nvSpPr>
            <p:cNvPr id="6" name="Freeform 6"/>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4"/>
              <a:stretch>
                <a:fillRect l="-25046" r="-25046"/>
              </a:stretch>
            </a:blipFill>
          </p:spPr>
        </p:sp>
      </p:grpSp>
      <p:sp>
        <p:nvSpPr>
          <p:cNvPr id="7" name="Freeform 7"/>
          <p:cNvSpPr/>
          <p:nvPr/>
        </p:nvSpPr>
        <p:spPr>
          <a:xfrm>
            <a:off x="-944506" y="6200677"/>
            <a:ext cx="2853472" cy="3057623"/>
          </a:xfrm>
          <a:custGeom>
            <a:avLst/>
            <a:gdLst/>
            <a:ahLst/>
            <a:cxnLst/>
            <a:rect l="l" t="t" r="r" b="b"/>
            <a:pathLst>
              <a:path w="2853472" h="3057623">
                <a:moveTo>
                  <a:pt x="0" y="0"/>
                </a:moveTo>
                <a:lnTo>
                  <a:pt x="2853472" y="0"/>
                </a:lnTo>
                <a:lnTo>
                  <a:pt x="2853472" y="3057623"/>
                </a:lnTo>
                <a:lnTo>
                  <a:pt x="0" y="3057623"/>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8" name="Freeform 8"/>
          <p:cNvSpPr/>
          <p:nvPr/>
        </p:nvSpPr>
        <p:spPr>
          <a:xfrm>
            <a:off x="16861264" y="-187237"/>
            <a:ext cx="2853472" cy="3057623"/>
          </a:xfrm>
          <a:custGeom>
            <a:avLst/>
            <a:gdLst/>
            <a:ahLst/>
            <a:cxnLst/>
            <a:rect l="l" t="t" r="r" b="b"/>
            <a:pathLst>
              <a:path w="2853472" h="3057623">
                <a:moveTo>
                  <a:pt x="0" y="0"/>
                </a:moveTo>
                <a:lnTo>
                  <a:pt x="2853472" y="0"/>
                </a:lnTo>
                <a:lnTo>
                  <a:pt x="2853472" y="3057622"/>
                </a:lnTo>
                <a:lnTo>
                  <a:pt x="0" y="3057622"/>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9" name="TextBox 9"/>
          <p:cNvSpPr txBox="1"/>
          <p:nvPr/>
        </p:nvSpPr>
        <p:spPr>
          <a:xfrm>
            <a:off x="526296" y="1109501"/>
            <a:ext cx="9582125" cy="3349507"/>
          </a:xfrm>
          <a:prstGeom prst="rect">
            <a:avLst/>
          </a:prstGeom>
        </p:spPr>
        <p:txBody>
          <a:bodyPr lIns="0" tIns="0" rIns="0" bIns="0" rtlCol="0" anchor="t">
            <a:spAutoFit/>
          </a:bodyPr>
          <a:lstStyle/>
          <a:p>
            <a:pPr algn="l">
              <a:lnSpc>
                <a:spcPts val="4370"/>
              </a:lnSpc>
            </a:pPr>
            <a:r>
              <a:rPr lang="en-US" sz="4370" i="1">
                <a:solidFill>
                  <a:srgbClr val="F2EAE7"/>
                </a:solidFill>
                <a:latin typeface="Alice Italics"/>
                <a:ea typeface="Alice Italics"/>
                <a:cs typeface="Alice Italics"/>
                <a:sym typeface="Alice Italics"/>
              </a:rPr>
              <a:t>The Integration of Health, Wellbeing, and Sustainable Development in Health and Social Care</a:t>
            </a:r>
          </a:p>
          <a:p>
            <a:pPr algn="l">
              <a:lnSpc>
                <a:spcPts val="4370"/>
              </a:lnSpc>
            </a:pPr>
            <a:endParaRPr lang="en-US" sz="4370" i="1">
              <a:solidFill>
                <a:srgbClr val="F2EAE7"/>
              </a:solidFill>
              <a:latin typeface="Alice Italics"/>
              <a:ea typeface="Alice Italics"/>
              <a:cs typeface="Alice Italics"/>
              <a:sym typeface="Alice Italics"/>
            </a:endParaRPr>
          </a:p>
          <a:p>
            <a:pPr algn="l">
              <a:lnSpc>
                <a:spcPts val="4370"/>
              </a:lnSpc>
            </a:pPr>
            <a:r>
              <a:rPr lang="en-US" sz="4370" i="1">
                <a:solidFill>
                  <a:srgbClr val="F2EAE7"/>
                </a:solidFill>
                <a:latin typeface="Alice Bold Italics"/>
                <a:ea typeface="Alice Bold Italics"/>
                <a:cs typeface="Alice Bold Italics"/>
                <a:sym typeface="Alice Bold Italics"/>
              </a:rPr>
              <a:t>Subtitle:</a:t>
            </a:r>
            <a:r>
              <a:rPr lang="en-US" sz="4370" i="1">
                <a:solidFill>
                  <a:srgbClr val="F2EAE7"/>
                </a:solidFill>
                <a:latin typeface="Alice Italics"/>
                <a:ea typeface="Alice Italics"/>
                <a:cs typeface="Alice Italics"/>
                <a:sym typeface="Alice Italics"/>
              </a:rPr>
              <a:t> Component 1 Presentation</a:t>
            </a:r>
          </a:p>
          <a:p>
            <a:pPr algn="l">
              <a:lnSpc>
                <a:spcPts val="4370"/>
              </a:lnSpc>
            </a:pPr>
            <a:endParaRPr lang="en-US" sz="4370" i="1">
              <a:solidFill>
                <a:srgbClr val="F2EAE7"/>
              </a:solidFill>
              <a:latin typeface="Alice Italics"/>
              <a:ea typeface="Alice Italics"/>
              <a:cs typeface="Alice Italics"/>
              <a:sym typeface="Alice Italics"/>
            </a:endParaRPr>
          </a:p>
        </p:txBody>
      </p:sp>
      <p:sp>
        <p:nvSpPr>
          <p:cNvPr id="10" name="TextBox 10"/>
          <p:cNvSpPr txBox="1"/>
          <p:nvPr/>
        </p:nvSpPr>
        <p:spPr>
          <a:xfrm>
            <a:off x="1616729" y="5148001"/>
            <a:ext cx="5113362" cy="3347070"/>
          </a:xfrm>
          <a:prstGeom prst="rect">
            <a:avLst/>
          </a:prstGeom>
        </p:spPr>
        <p:txBody>
          <a:bodyPr lIns="0" tIns="0" rIns="0" bIns="0" rtlCol="0" anchor="t">
            <a:spAutoFit/>
          </a:bodyPr>
          <a:lstStyle/>
          <a:p>
            <a:pPr marL="518155" lvl="1" indent="-259078" algn="l">
              <a:lnSpc>
                <a:spcPts val="2879"/>
              </a:lnSpc>
              <a:buFont typeface="Arial"/>
              <a:buChar char="•"/>
            </a:pPr>
            <a:r>
              <a:rPr lang="en-US" sz="2399" spc="201" dirty="0" smtClean="0">
                <a:solidFill>
                  <a:srgbClr val="F2EAE7"/>
                </a:solidFill>
                <a:latin typeface="Alice"/>
                <a:ea typeface="Alice"/>
                <a:cs typeface="Alice"/>
                <a:sym typeface="Alice"/>
              </a:rPr>
              <a:t>Name: </a:t>
            </a:r>
            <a:r>
              <a:rPr lang="en-US" sz="2399" spc="201" dirty="0" err="1" smtClean="0">
                <a:solidFill>
                  <a:srgbClr val="F2EAE7"/>
                </a:solidFill>
                <a:latin typeface="Alice"/>
                <a:ea typeface="Alice"/>
                <a:cs typeface="Alice"/>
                <a:sym typeface="Alice"/>
              </a:rPr>
              <a:t>Fasiha</a:t>
            </a:r>
            <a:r>
              <a:rPr lang="en-US" sz="2399" spc="201" dirty="0" smtClean="0">
                <a:solidFill>
                  <a:srgbClr val="F2EAE7"/>
                </a:solidFill>
                <a:latin typeface="Alice"/>
                <a:ea typeface="Alice"/>
                <a:cs typeface="Alice"/>
                <a:sym typeface="Alice"/>
              </a:rPr>
              <a:t> </a:t>
            </a:r>
            <a:r>
              <a:rPr lang="en-US" sz="2399" spc="201" dirty="0" err="1" smtClean="0">
                <a:solidFill>
                  <a:srgbClr val="F2EAE7"/>
                </a:solidFill>
                <a:latin typeface="Alice"/>
                <a:ea typeface="Alice"/>
                <a:cs typeface="Alice"/>
                <a:sym typeface="Alice"/>
              </a:rPr>
              <a:t>gul</a:t>
            </a:r>
            <a:endParaRPr lang="en-US" sz="2399" spc="201" dirty="0">
              <a:solidFill>
                <a:srgbClr val="F2EAE7"/>
              </a:solidFill>
              <a:latin typeface="Alice"/>
              <a:ea typeface="Alice"/>
              <a:cs typeface="Alice"/>
              <a:sym typeface="Alice"/>
            </a:endParaRPr>
          </a:p>
          <a:p>
            <a:pPr marL="518155" lvl="1" indent="-259078" algn="l">
              <a:lnSpc>
                <a:spcPts val="2879"/>
              </a:lnSpc>
              <a:buFont typeface="Arial"/>
              <a:buChar char="•"/>
            </a:pPr>
            <a:r>
              <a:rPr lang="en-US" sz="2399" spc="201" dirty="0">
                <a:solidFill>
                  <a:srgbClr val="F2EAE7"/>
                </a:solidFill>
                <a:latin typeface="Alice"/>
                <a:ea typeface="Alice"/>
                <a:cs typeface="Alice"/>
                <a:sym typeface="Alice"/>
              </a:rPr>
              <a:t>Student </a:t>
            </a:r>
            <a:r>
              <a:rPr lang="en-US" sz="2399" spc="201" dirty="0" smtClean="0">
                <a:solidFill>
                  <a:srgbClr val="F2EAE7"/>
                </a:solidFill>
                <a:latin typeface="Alice"/>
                <a:ea typeface="Alice"/>
                <a:cs typeface="Alice"/>
                <a:sym typeface="Alice"/>
              </a:rPr>
              <a:t>Number: 2226970</a:t>
            </a:r>
            <a:endParaRPr lang="en-US" sz="2399" spc="201" dirty="0">
              <a:solidFill>
                <a:srgbClr val="F2EAE7"/>
              </a:solidFill>
              <a:latin typeface="Alice"/>
              <a:ea typeface="Alice"/>
              <a:cs typeface="Alice"/>
              <a:sym typeface="Alice"/>
            </a:endParaRPr>
          </a:p>
          <a:p>
            <a:pPr marL="518155" lvl="1" indent="-259078" algn="l">
              <a:lnSpc>
                <a:spcPts val="2879"/>
              </a:lnSpc>
              <a:buFont typeface="Arial"/>
              <a:buChar char="•"/>
            </a:pPr>
            <a:r>
              <a:rPr lang="en-US" sz="2399" spc="201" dirty="0">
                <a:solidFill>
                  <a:srgbClr val="F2EAE7"/>
                </a:solidFill>
                <a:latin typeface="Alice"/>
                <a:ea typeface="Alice"/>
                <a:cs typeface="Alice"/>
                <a:sym typeface="Alice"/>
              </a:rPr>
              <a:t>Lecturer's </a:t>
            </a:r>
            <a:r>
              <a:rPr lang="en-US" sz="2399" spc="201" dirty="0" smtClean="0">
                <a:solidFill>
                  <a:srgbClr val="F2EAE7"/>
                </a:solidFill>
                <a:latin typeface="Alice"/>
                <a:ea typeface="Alice"/>
                <a:cs typeface="Alice"/>
                <a:sym typeface="Alice"/>
              </a:rPr>
              <a:t>Name: </a:t>
            </a:r>
            <a:r>
              <a:rPr lang="en-US" sz="2399" spc="201" dirty="0" err="1" smtClean="0">
                <a:solidFill>
                  <a:srgbClr val="F2EAE7"/>
                </a:solidFill>
                <a:latin typeface="Alice"/>
                <a:ea typeface="Alice"/>
                <a:cs typeface="Alice"/>
                <a:sym typeface="Alice"/>
              </a:rPr>
              <a:t>Parese</a:t>
            </a:r>
            <a:r>
              <a:rPr lang="en-US" sz="2399" spc="201" dirty="0" smtClean="0">
                <a:solidFill>
                  <a:srgbClr val="F2EAE7"/>
                </a:solidFill>
                <a:latin typeface="Alice"/>
                <a:ea typeface="Alice"/>
                <a:cs typeface="Alice"/>
                <a:sym typeface="Alice"/>
              </a:rPr>
              <a:t> Ahmed</a:t>
            </a:r>
            <a:endParaRPr lang="en-US" sz="2399" spc="201" dirty="0">
              <a:solidFill>
                <a:srgbClr val="F2EAE7"/>
              </a:solidFill>
              <a:latin typeface="Alice"/>
              <a:ea typeface="Alice"/>
              <a:cs typeface="Alice"/>
              <a:sym typeface="Alice"/>
            </a:endParaRPr>
          </a:p>
          <a:p>
            <a:pPr marL="518155" lvl="1" indent="-259078" algn="l">
              <a:lnSpc>
                <a:spcPts val="2879"/>
              </a:lnSpc>
              <a:buFont typeface="Arial"/>
              <a:buChar char="•"/>
            </a:pPr>
            <a:r>
              <a:rPr lang="en-US" sz="2399" spc="201" dirty="0">
                <a:solidFill>
                  <a:srgbClr val="F2EAE7"/>
                </a:solidFill>
                <a:latin typeface="Alice"/>
                <a:ea typeface="Alice"/>
                <a:cs typeface="Alice"/>
                <a:sym typeface="Alice"/>
              </a:rPr>
              <a:t>Module </a:t>
            </a:r>
            <a:r>
              <a:rPr lang="en-US" sz="2399" spc="201" dirty="0" smtClean="0">
                <a:solidFill>
                  <a:srgbClr val="F2EAE7"/>
                </a:solidFill>
                <a:latin typeface="Alice"/>
                <a:ea typeface="Alice"/>
                <a:cs typeface="Alice"/>
                <a:sym typeface="Alice"/>
              </a:rPr>
              <a:t>Code: BMHP6030</a:t>
            </a:r>
            <a:endParaRPr lang="en-US" sz="2399" spc="201" dirty="0">
              <a:solidFill>
                <a:srgbClr val="F2EAE7"/>
              </a:solidFill>
              <a:latin typeface="Alice"/>
              <a:ea typeface="Alice"/>
              <a:cs typeface="Alice"/>
              <a:sym typeface="Alice"/>
            </a:endParaRPr>
          </a:p>
          <a:p>
            <a:pPr marL="518155" lvl="1" indent="-259078" algn="l">
              <a:lnSpc>
                <a:spcPts val="2879"/>
              </a:lnSpc>
              <a:buFont typeface="Arial"/>
              <a:buChar char="•"/>
            </a:pPr>
            <a:r>
              <a:rPr lang="en-US" sz="2399" spc="201" dirty="0" smtClean="0">
                <a:solidFill>
                  <a:srgbClr val="F2EAE7"/>
                </a:solidFill>
                <a:latin typeface="Alice"/>
                <a:ea typeface="Alice"/>
                <a:cs typeface="Alice"/>
                <a:sym typeface="Alice"/>
              </a:rPr>
              <a:t>Module Title: Health, Wellbeing and Sustainable Development</a:t>
            </a:r>
            <a:endParaRPr lang="en-US" sz="2399" spc="201" dirty="0">
              <a:solidFill>
                <a:srgbClr val="F2EAE7"/>
              </a:solidFill>
              <a:latin typeface="Alice"/>
              <a:ea typeface="Alice"/>
              <a:cs typeface="Alice"/>
              <a:sym typeface="Alice"/>
            </a:endParaRPr>
          </a:p>
          <a:p>
            <a:pPr algn="l">
              <a:lnSpc>
                <a:spcPts val="2879"/>
              </a:lnSpc>
            </a:pPr>
            <a:endParaRPr lang="en-US" sz="2399" spc="201" dirty="0">
              <a:solidFill>
                <a:srgbClr val="F2EAE7"/>
              </a:solidFill>
              <a:latin typeface="Alice"/>
              <a:ea typeface="Alice"/>
              <a:cs typeface="Alice"/>
              <a:sym typeface="Alic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EAE7"/>
        </a:solidFill>
        <a:effectLst/>
      </p:bgPr>
    </p:bg>
    <p:spTree>
      <p:nvGrpSpPr>
        <p:cNvPr id="1" name=""/>
        <p:cNvGrpSpPr/>
        <p:nvPr/>
      </p:nvGrpSpPr>
      <p:grpSpPr>
        <a:xfrm>
          <a:off x="0" y="0"/>
          <a:ext cx="0" cy="0"/>
          <a:chOff x="0" y="0"/>
          <a:chExt cx="0" cy="0"/>
        </a:xfrm>
      </p:grpSpPr>
      <p:grpSp>
        <p:nvGrpSpPr>
          <p:cNvPr id="2" name="Group 2"/>
          <p:cNvGrpSpPr/>
          <p:nvPr/>
        </p:nvGrpSpPr>
        <p:grpSpPr>
          <a:xfrm>
            <a:off x="2887299" y="-3470249"/>
            <a:ext cx="18037444" cy="18037444"/>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0C03"/>
            </a:solidFill>
          </p:spPr>
        </p:sp>
      </p:grpSp>
      <p:grpSp>
        <p:nvGrpSpPr>
          <p:cNvPr id="4" name="Group 4"/>
          <p:cNvGrpSpPr>
            <a:grpSpLocks noChangeAspect="1"/>
          </p:cNvGrpSpPr>
          <p:nvPr/>
        </p:nvGrpSpPr>
        <p:grpSpPr>
          <a:xfrm>
            <a:off x="1028700" y="3334579"/>
            <a:ext cx="7744285" cy="5420999"/>
            <a:chOff x="0" y="0"/>
            <a:chExt cx="6350000" cy="4445000"/>
          </a:xfrm>
        </p:grpSpPr>
        <p:sp>
          <p:nvSpPr>
            <p:cNvPr id="5" name="Freeform 5"/>
            <p:cNvSpPr/>
            <p:nvPr/>
          </p:nvSpPr>
          <p:spPr>
            <a:xfrm>
              <a:off x="0" y="0"/>
              <a:ext cx="6350000" cy="4445000"/>
            </a:xfrm>
            <a:custGeom>
              <a:avLst/>
              <a:gdLst/>
              <a:ahLst/>
              <a:cxnLst/>
              <a:rect l="l" t="t" r="r" b="b"/>
              <a:pathLst>
                <a:path w="6350000" h="4445000">
                  <a:moveTo>
                    <a:pt x="0" y="3429000"/>
                  </a:moveTo>
                  <a:lnTo>
                    <a:pt x="0" y="1016000"/>
                  </a:lnTo>
                  <a:cubicBezTo>
                    <a:pt x="0" y="454660"/>
                    <a:pt x="454660" y="0"/>
                    <a:pt x="1016000" y="0"/>
                  </a:cubicBezTo>
                  <a:lnTo>
                    <a:pt x="5334000" y="0"/>
                  </a:lnTo>
                  <a:cubicBezTo>
                    <a:pt x="5895340" y="0"/>
                    <a:pt x="6350000" y="454660"/>
                    <a:pt x="6350000" y="1016000"/>
                  </a:cubicBezTo>
                  <a:lnTo>
                    <a:pt x="6350000" y="3429000"/>
                  </a:lnTo>
                  <a:cubicBezTo>
                    <a:pt x="6350000" y="3990340"/>
                    <a:pt x="5895340" y="4445000"/>
                    <a:pt x="5334000" y="4445000"/>
                  </a:cubicBezTo>
                  <a:lnTo>
                    <a:pt x="1016000" y="4445000"/>
                  </a:lnTo>
                  <a:cubicBezTo>
                    <a:pt x="454660" y="4445000"/>
                    <a:pt x="0" y="3990340"/>
                    <a:pt x="0" y="3429000"/>
                  </a:cubicBezTo>
                  <a:close/>
                </a:path>
              </a:pathLst>
            </a:custGeom>
            <a:blipFill>
              <a:blip r:embed="rId2"/>
              <a:stretch>
                <a:fillRect l="-2500" r="-2500"/>
              </a:stretch>
            </a:blipFill>
          </p:spPr>
        </p:sp>
        <p:sp>
          <p:nvSpPr>
            <p:cNvPr id="6" name="Freeform 6"/>
            <p:cNvSpPr/>
            <p:nvPr/>
          </p:nvSpPr>
          <p:spPr>
            <a:xfrm>
              <a:off x="0" y="0"/>
              <a:ext cx="6350000" cy="4445000"/>
            </a:xfrm>
            <a:custGeom>
              <a:avLst/>
              <a:gdLst/>
              <a:ahLst/>
              <a:cxnLst/>
              <a:rect l="l" t="t" r="r" b="b"/>
              <a:pathLst>
                <a:path w="6350000" h="4445000">
                  <a:moveTo>
                    <a:pt x="6330950" y="3429000"/>
                  </a:moveTo>
                  <a:cubicBezTo>
                    <a:pt x="6330950" y="3978910"/>
                    <a:pt x="5883910" y="4425950"/>
                    <a:pt x="5334000" y="4425950"/>
                  </a:cubicBezTo>
                  <a:lnTo>
                    <a:pt x="1016000" y="4425950"/>
                  </a:lnTo>
                  <a:cubicBezTo>
                    <a:pt x="466090" y="4425950"/>
                    <a:pt x="19050" y="3978910"/>
                    <a:pt x="19050" y="3429000"/>
                  </a:cubicBezTo>
                  <a:lnTo>
                    <a:pt x="19050" y="1016000"/>
                  </a:lnTo>
                  <a:cubicBezTo>
                    <a:pt x="19050" y="466090"/>
                    <a:pt x="466090" y="19050"/>
                    <a:pt x="1016000" y="19050"/>
                  </a:cubicBezTo>
                  <a:lnTo>
                    <a:pt x="5334000" y="19050"/>
                  </a:lnTo>
                  <a:cubicBezTo>
                    <a:pt x="5883910" y="19050"/>
                    <a:pt x="6330950" y="466090"/>
                    <a:pt x="6330950" y="1016000"/>
                  </a:cubicBezTo>
                  <a:lnTo>
                    <a:pt x="6330950" y="3429000"/>
                  </a:lnTo>
                  <a:moveTo>
                    <a:pt x="6350000" y="3429000"/>
                  </a:moveTo>
                  <a:lnTo>
                    <a:pt x="6350000" y="1016000"/>
                  </a:lnTo>
                  <a:cubicBezTo>
                    <a:pt x="6350000" y="454660"/>
                    <a:pt x="5895340" y="0"/>
                    <a:pt x="5334000" y="0"/>
                  </a:cubicBezTo>
                  <a:lnTo>
                    <a:pt x="1016000" y="0"/>
                  </a:lnTo>
                  <a:cubicBezTo>
                    <a:pt x="454660" y="0"/>
                    <a:pt x="0" y="454660"/>
                    <a:pt x="0" y="1016000"/>
                  </a:cubicBezTo>
                  <a:lnTo>
                    <a:pt x="0" y="3429000"/>
                  </a:lnTo>
                  <a:cubicBezTo>
                    <a:pt x="0" y="3990340"/>
                    <a:pt x="454660" y="4445000"/>
                    <a:pt x="1016000" y="4445000"/>
                  </a:cubicBezTo>
                  <a:lnTo>
                    <a:pt x="5334000" y="4445000"/>
                  </a:lnTo>
                  <a:cubicBezTo>
                    <a:pt x="5895340" y="4445000"/>
                    <a:pt x="6350000" y="3990340"/>
                    <a:pt x="6350000" y="3429000"/>
                  </a:cubicBezTo>
                  <a:lnTo>
                    <a:pt x="6350000" y="3429000"/>
                  </a:lnTo>
                  <a:close/>
                </a:path>
              </a:pathLst>
            </a:custGeom>
            <a:solidFill>
              <a:srgbClr val="A9683D"/>
            </a:solidFill>
          </p:spPr>
        </p:sp>
      </p:grpSp>
      <p:sp>
        <p:nvSpPr>
          <p:cNvPr id="7" name="Freeform 7"/>
          <p:cNvSpPr/>
          <p:nvPr/>
        </p:nvSpPr>
        <p:spPr>
          <a:xfrm rot="7664376" flipH="1">
            <a:off x="13542713" y="7243465"/>
            <a:ext cx="9564715" cy="9944410"/>
          </a:xfrm>
          <a:custGeom>
            <a:avLst/>
            <a:gdLst/>
            <a:ahLst/>
            <a:cxnLst/>
            <a:rect l="l" t="t" r="r" b="b"/>
            <a:pathLst>
              <a:path w="9564715" h="9944410">
                <a:moveTo>
                  <a:pt x="9564714" y="0"/>
                </a:moveTo>
                <a:lnTo>
                  <a:pt x="0" y="0"/>
                </a:lnTo>
                <a:lnTo>
                  <a:pt x="0" y="9944410"/>
                </a:lnTo>
                <a:lnTo>
                  <a:pt x="9564714" y="9944410"/>
                </a:lnTo>
                <a:lnTo>
                  <a:pt x="9564714"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TextBox 8"/>
          <p:cNvSpPr txBox="1"/>
          <p:nvPr/>
        </p:nvSpPr>
        <p:spPr>
          <a:xfrm>
            <a:off x="9421746" y="3536113"/>
            <a:ext cx="7652753" cy="5474589"/>
          </a:xfrm>
          <a:prstGeom prst="rect">
            <a:avLst/>
          </a:prstGeom>
        </p:spPr>
        <p:txBody>
          <a:bodyPr lIns="0" tIns="0" rIns="0" bIns="0" rtlCol="0" anchor="t">
            <a:spAutoFit/>
          </a:bodyPr>
          <a:lstStyle/>
          <a:p>
            <a:pPr marL="518162" lvl="1" indent="-259081" algn="just">
              <a:lnSpc>
                <a:spcPts val="3648"/>
              </a:lnSpc>
              <a:buFont typeface="Arial"/>
              <a:buChar char="•"/>
            </a:pPr>
            <a:r>
              <a:rPr lang="en-US" sz="2400">
                <a:solidFill>
                  <a:srgbClr val="F2EAE7"/>
                </a:solidFill>
                <a:latin typeface="Alice Bold"/>
                <a:ea typeface="Alice Bold"/>
                <a:cs typeface="Alice Bold"/>
                <a:sym typeface="Alice Bold"/>
              </a:rPr>
              <a:t>Health:</a:t>
            </a:r>
            <a:r>
              <a:rPr lang="en-US" sz="2400">
                <a:solidFill>
                  <a:srgbClr val="F2EAE7"/>
                </a:solidFill>
                <a:latin typeface="Alice"/>
                <a:ea typeface="Alice"/>
                <a:cs typeface="Alice"/>
                <a:sym typeface="Alice"/>
              </a:rPr>
              <a:t> A state of complete physical, mental, and social well-being and not merely the absence of disease or infirmity (World Health Organization, 1948).</a:t>
            </a:r>
          </a:p>
          <a:p>
            <a:pPr marL="518162" lvl="1" indent="-259081" algn="just">
              <a:lnSpc>
                <a:spcPts val="3648"/>
              </a:lnSpc>
              <a:buFont typeface="Arial"/>
              <a:buChar char="•"/>
            </a:pPr>
            <a:r>
              <a:rPr lang="en-US" sz="2400">
                <a:solidFill>
                  <a:srgbClr val="F2EAE7"/>
                </a:solidFill>
                <a:latin typeface="Alice Bold"/>
                <a:ea typeface="Alice Bold"/>
                <a:cs typeface="Alice Bold"/>
                <a:sym typeface="Alice Bold"/>
              </a:rPr>
              <a:t>Wellbeing:</a:t>
            </a:r>
            <a:r>
              <a:rPr lang="en-US" sz="2400">
                <a:solidFill>
                  <a:srgbClr val="F2EAE7"/>
                </a:solidFill>
                <a:latin typeface="Alice"/>
                <a:ea typeface="Alice"/>
                <a:cs typeface="Alice"/>
                <a:sym typeface="Alice"/>
              </a:rPr>
              <a:t> A holistic approach encompassing an individual's overall quality of life, including physical, mental, emotional, and social health (Ma, 2023).</a:t>
            </a:r>
          </a:p>
          <a:p>
            <a:pPr marL="518162" lvl="1" indent="-259081" algn="just">
              <a:lnSpc>
                <a:spcPts val="3648"/>
              </a:lnSpc>
              <a:buFont typeface="Arial"/>
              <a:buChar char="•"/>
            </a:pPr>
            <a:r>
              <a:rPr lang="en-US" sz="2400">
                <a:solidFill>
                  <a:srgbClr val="F2EAE7"/>
                </a:solidFill>
                <a:latin typeface="Alice Bold"/>
                <a:ea typeface="Alice Bold"/>
                <a:cs typeface="Alice Bold"/>
                <a:sym typeface="Alice Bold"/>
              </a:rPr>
              <a:t>Sustainable Development:</a:t>
            </a:r>
            <a:r>
              <a:rPr lang="en-US" sz="2400">
                <a:solidFill>
                  <a:srgbClr val="F2EAE7"/>
                </a:solidFill>
                <a:latin typeface="Alice"/>
                <a:ea typeface="Alice"/>
                <a:cs typeface="Alice"/>
                <a:sym typeface="Alice"/>
              </a:rPr>
              <a:t> "Development that meets the needs of the present without compromising the ability of future generations to meet their own needs." (UNESCO , 1992).</a:t>
            </a:r>
          </a:p>
        </p:txBody>
      </p:sp>
      <p:sp>
        <p:nvSpPr>
          <p:cNvPr id="9" name="Freeform 9"/>
          <p:cNvSpPr/>
          <p:nvPr/>
        </p:nvSpPr>
        <p:spPr>
          <a:xfrm>
            <a:off x="16097698" y="8096302"/>
            <a:ext cx="2853472" cy="3057623"/>
          </a:xfrm>
          <a:custGeom>
            <a:avLst/>
            <a:gdLst/>
            <a:ahLst/>
            <a:cxnLst/>
            <a:rect l="l" t="t" r="r" b="b"/>
            <a:pathLst>
              <a:path w="2853472" h="3057623">
                <a:moveTo>
                  <a:pt x="0" y="0"/>
                </a:moveTo>
                <a:lnTo>
                  <a:pt x="2853472" y="0"/>
                </a:lnTo>
                <a:lnTo>
                  <a:pt x="2853472" y="3057623"/>
                </a:lnTo>
                <a:lnTo>
                  <a:pt x="0" y="3057623"/>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0" name="Freeform 10"/>
          <p:cNvSpPr/>
          <p:nvPr/>
        </p:nvSpPr>
        <p:spPr>
          <a:xfrm>
            <a:off x="-879948" y="-199112"/>
            <a:ext cx="3767247" cy="4036773"/>
          </a:xfrm>
          <a:custGeom>
            <a:avLst/>
            <a:gdLst/>
            <a:ahLst/>
            <a:cxnLst/>
            <a:rect l="l" t="t" r="r" b="b"/>
            <a:pathLst>
              <a:path w="3767247" h="4036773">
                <a:moveTo>
                  <a:pt x="0" y="0"/>
                </a:moveTo>
                <a:lnTo>
                  <a:pt x="3767247" y="0"/>
                </a:lnTo>
                <a:lnTo>
                  <a:pt x="3767247" y="4036773"/>
                </a:lnTo>
                <a:lnTo>
                  <a:pt x="0" y="4036773"/>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TextBox 11"/>
          <p:cNvSpPr txBox="1"/>
          <p:nvPr/>
        </p:nvSpPr>
        <p:spPr>
          <a:xfrm>
            <a:off x="4488963" y="403568"/>
            <a:ext cx="12585537" cy="1584629"/>
          </a:xfrm>
          <a:prstGeom prst="rect">
            <a:avLst/>
          </a:prstGeom>
        </p:spPr>
        <p:txBody>
          <a:bodyPr lIns="0" tIns="0" rIns="0" bIns="0" rtlCol="0" anchor="t">
            <a:spAutoFit/>
          </a:bodyPr>
          <a:lstStyle/>
          <a:p>
            <a:pPr algn="r">
              <a:lnSpc>
                <a:spcPts val="6220"/>
              </a:lnSpc>
            </a:pPr>
            <a:r>
              <a:rPr lang="en-US" sz="5456" i="1" spc="180">
                <a:solidFill>
                  <a:srgbClr val="F2EAE7"/>
                </a:solidFill>
                <a:latin typeface="Alice Bold Italics"/>
                <a:ea typeface="Alice Bold Italics"/>
                <a:cs typeface="Alice Bold Italics"/>
                <a:sym typeface="Alice Bold Italics"/>
              </a:rPr>
              <a:t> Definition and Discussion of Key Concepts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90C03"/>
        </a:solidFill>
        <a:effectLst/>
      </p:bgPr>
    </p:bg>
    <p:spTree>
      <p:nvGrpSpPr>
        <p:cNvPr id="1" name=""/>
        <p:cNvGrpSpPr/>
        <p:nvPr/>
      </p:nvGrpSpPr>
      <p:grpSpPr>
        <a:xfrm>
          <a:off x="0" y="0"/>
          <a:ext cx="0" cy="0"/>
          <a:chOff x="0" y="0"/>
          <a:chExt cx="0" cy="0"/>
        </a:xfrm>
      </p:grpSpPr>
      <p:sp>
        <p:nvSpPr>
          <p:cNvPr id="2" name="TextBox 2"/>
          <p:cNvSpPr txBox="1"/>
          <p:nvPr/>
        </p:nvSpPr>
        <p:spPr>
          <a:xfrm>
            <a:off x="566700" y="2858169"/>
            <a:ext cx="10398024" cy="6867525"/>
          </a:xfrm>
          <a:prstGeom prst="rect">
            <a:avLst/>
          </a:prstGeom>
        </p:spPr>
        <p:txBody>
          <a:bodyPr lIns="0" tIns="0" rIns="0" bIns="0" rtlCol="0" anchor="t">
            <a:spAutoFit/>
          </a:bodyPr>
          <a:lstStyle/>
          <a:p>
            <a:pPr marL="496572" lvl="1" indent="-248286" algn="l">
              <a:lnSpc>
                <a:spcPts val="2760"/>
              </a:lnSpc>
              <a:buFont typeface="Arial"/>
              <a:buChar char="•"/>
            </a:pPr>
            <a:r>
              <a:rPr lang="en-US" sz="2300">
                <a:solidFill>
                  <a:srgbClr val="F2EAE7"/>
                </a:solidFill>
                <a:latin typeface="Alice Bold"/>
                <a:ea typeface="Alice Bold"/>
                <a:cs typeface="Alice Bold"/>
                <a:sym typeface="Alice Bold"/>
              </a:rPr>
              <a:t>The SDGs as a Universal Framework</a:t>
            </a:r>
          </a:p>
          <a:p>
            <a:pPr marL="993144" lvl="2" indent="-331048" algn="l">
              <a:lnSpc>
                <a:spcPts val="2760"/>
              </a:lnSpc>
              <a:buFont typeface="Arial"/>
              <a:buChar char="⚬"/>
            </a:pPr>
            <a:r>
              <a:rPr lang="en-US" sz="2300">
                <a:solidFill>
                  <a:srgbClr val="F2EAE7"/>
                </a:solidFill>
                <a:latin typeface="Alice"/>
                <a:ea typeface="Alice"/>
                <a:cs typeface="Alice"/>
                <a:sym typeface="Alice"/>
              </a:rPr>
              <a:t>The United Nations' Sustainable Development Goals (SDGs), with </a:t>
            </a:r>
            <a:r>
              <a:rPr lang="en-US" sz="2300">
                <a:solidFill>
                  <a:srgbClr val="F2EAE7"/>
                </a:solidFill>
                <a:latin typeface="Alice Bold"/>
                <a:ea typeface="Alice Bold"/>
                <a:cs typeface="Alice Bold"/>
                <a:sym typeface="Alice Bold"/>
              </a:rPr>
              <a:t>Goal 3: "Ensure healthy lives and promote well-being for all at all ages,"</a:t>
            </a:r>
            <a:r>
              <a:rPr lang="en-US" sz="2300">
                <a:solidFill>
                  <a:srgbClr val="F2EAE7"/>
                </a:solidFill>
                <a:latin typeface="Alice"/>
                <a:ea typeface="Alice"/>
                <a:cs typeface="Alice"/>
                <a:sym typeface="Alice"/>
              </a:rPr>
              <a:t> provide a comprehensive, universal mandate for action (United Nations, 2025).</a:t>
            </a:r>
          </a:p>
          <a:p>
            <a:pPr marL="993144" lvl="2" indent="-331048" algn="l">
              <a:lnSpc>
                <a:spcPts val="2760"/>
              </a:lnSpc>
              <a:buFont typeface="Arial"/>
              <a:buChar char="⚬"/>
            </a:pPr>
            <a:r>
              <a:rPr lang="en-US" sz="2300">
                <a:solidFill>
                  <a:srgbClr val="F2EAE7"/>
                </a:solidFill>
                <a:latin typeface="Alice"/>
                <a:ea typeface="Alice"/>
                <a:cs typeface="Alice"/>
                <a:sym typeface="Alice"/>
              </a:rPr>
              <a:t>This framework positions health as intrinsically linked to all development efforts, acting as both a </a:t>
            </a:r>
            <a:r>
              <a:rPr lang="en-US" sz="2300">
                <a:solidFill>
                  <a:srgbClr val="F2EAE7"/>
                </a:solidFill>
                <a:latin typeface="Alice Bold"/>
                <a:ea typeface="Alice Bold"/>
                <a:cs typeface="Alice Bold"/>
                <a:sym typeface="Alice Bold"/>
              </a:rPr>
              <a:t>key outcome</a:t>
            </a:r>
            <a:r>
              <a:rPr lang="en-US" sz="2300">
                <a:solidFill>
                  <a:srgbClr val="F2EAE7"/>
                </a:solidFill>
                <a:latin typeface="Alice"/>
                <a:ea typeface="Alice"/>
                <a:cs typeface="Alice"/>
                <a:sym typeface="Alice"/>
              </a:rPr>
              <a:t> of progress and a critical </a:t>
            </a:r>
            <a:r>
              <a:rPr lang="en-US" sz="2300">
                <a:solidFill>
                  <a:srgbClr val="F2EAE7"/>
                </a:solidFill>
                <a:latin typeface="Alice Bold"/>
                <a:ea typeface="Alice Bold"/>
                <a:cs typeface="Alice Bold"/>
                <a:sym typeface="Alice Bold"/>
              </a:rPr>
              <a:t>prerequisite</a:t>
            </a:r>
            <a:r>
              <a:rPr lang="en-US" sz="2300">
                <a:solidFill>
                  <a:srgbClr val="F2EAE7"/>
                </a:solidFill>
                <a:latin typeface="Alice"/>
                <a:ea typeface="Alice"/>
                <a:cs typeface="Alice"/>
                <a:sym typeface="Alice"/>
              </a:rPr>
              <a:t> for achieving sustainable societies.</a:t>
            </a:r>
          </a:p>
          <a:p>
            <a:pPr marL="496572" lvl="1" indent="-248286" algn="l">
              <a:lnSpc>
                <a:spcPts val="2760"/>
              </a:lnSpc>
              <a:buFont typeface="Arial"/>
              <a:buChar char="•"/>
            </a:pPr>
            <a:r>
              <a:rPr lang="en-US" sz="2300">
                <a:solidFill>
                  <a:srgbClr val="F2EAE7"/>
                </a:solidFill>
                <a:latin typeface="Alice Bold"/>
                <a:ea typeface="Alice Bold"/>
                <a:cs typeface="Alice Bold"/>
                <a:sym typeface="Alice Bold"/>
              </a:rPr>
              <a:t>Interconnectedness of the Goals</a:t>
            </a:r>
          </a:p>
          <a:p>
            <a:pPr marL="993144" lvl="2" indent="-331048" algn="l">
              <a:lnSpc>
                <a:spcPts val="2760"/>
              </a:lnSpc>
              <a:buFont typeface="Arial"/>
              <a:buChar char="⚬"/>
            </a:pPr>
            <a:r>
              <a:rPr lang="en-US" sz="2300">
                <a:solidFill>
                  <a:srgbClr val="F2EAE7"/>
                </a:solidFill>
                <a:latin typeface="Alice"/>
                <a:ea typeface="Alice"/>
                <a:cs typeface="Alice"/>
                <a:sym typeface="Alice"/>
              </a:rPr>
              <a:t>Health and wellbeing cannot be achieved in isolation. They are directly influenced by progress on other SDGs, creating a powerful, interlinked system:</a:t>
            </a:r>
          </a:p>
          <a:p>
            <a:pPr marL="1489716" lvl="3" indent="-372429" algn="l">
              <a:lnSpc>
                <a:spcPts val="2760"/>
              </a:lnSpc>
              <a:buFont typeface="Arial"/>
              <a:buChar char="￭"/>
            </a:pPr>
            <a:r>
              <a:rPr lang="en-US" sz="2300">
                <a:solidFill>
                  <a:srgbClr val="F2EAE7"/>
                </a:solidFill>
                <a:latin typeface="Alice Bold"/>
                <a:ea typeface="Alice Bold"/>
                <a:cs typeface="Alice Bold"/>
                <a:sym typeface="Alice Bold"/>
              </a:rPr>
              <a:t>SDG 1 (No Poverty) &amp; SDG 10 (Reduced Inequalities):</a:t>
            </a:r>
            <a:r>
              <a:rPr lang="en-US" sz="2300">
                <a:solidFill>
                  <a:srgbClr val="F2EAE7"/>
                </a:solidFill>
                <a:latin typeface="Alice"/>
                <a:ea typeface="Alice"/>
                <a:cs typeface="Alice"/>
                <a:sym typeface="Alice"/>
              </a:rPr>
              <a:t> Poverty and inequality are fundamental causes of poor health and barriers to accessing care.</a:t>
            </a:r>
          </a:p>
          <a:p>
            <a:pPr marL="1489716" lvl="3" indent="-372429" algn="l">
              <a:lnSpc>
                <a:spcPts val="2760"/>
              </a:lnSpc>
              <a:buFont typeface="Arial"/>
              <a:buChar char="￭"/>
            </a:pPr>
            <a:r>
              <a:rPr lang="en-US" sz="2300">
                <a:solidFill>
                  <a:srgbClr val="F2EAE7"/>
                </a:solidFill>
                <a:latin typeface="Alice Bold"/>
                <a:ea typeface="Alice Bold"/>
                <a:cs typeface="Alice Bold"/>
                <a:sym typeface="Alice Bold"/>
              </a:rPr>
              <a:t>SDG 2 (Zero Hunger):</a:t>
            </a:r>
            <a:r>
              <a:rPr lang="en-US" sz="2300">
                <a:solidFill>
                  <a:srgbClr val="F2EAE7"/>
                </a:solidFill>
                <a:latin typeface="Alice"/>
                <a:ea typeface="Alice"/>
                <a:cs typeface="Alice"/>
                <a:sym typeface="Alice"/>
              </a:rPr>
              <a:t> Good nutrition is a cornerstone of physical and cognitive health.</a:t>
            </a:r>
          </a:p>
          <a:p>
            <a:pPr marL="1489716" lvl="3" indent="-372429" algn="l">
              <a:lnSpc>
                <a:spcPts val="2760"/>
              </a:lnSpc>
              <a:buFont typeface="Arial"/>
              <a:buChar char="￭"/>
            </a:pPr>
            <a:r>
              <a:rPr lang="en-US" sz="2300">
                <a:solidFill>
                  <a:srgbClr val="F2EAE7"/>
                </a:solidFill>
                <a:latin typeface="Alice Bold"/>
                <a:ea typeface="Alice Bold"/>
                <a:cs typeface="Alice Bold"/>
                <a:sym typeface="Alice Bold"/>
              </a:rPr>
              <a:t>SDG 6 (Clean Water and Sanitation):</a:t>
            </a:r>
            <a:r>
              <a:rPr lang="en-US" sz="2300">
                <a:solidFill>
                  <a:srgbClr val="F2EAE7"/>
                </a:solidFill>
                <a:latin typeface="Alice"/>
                <a:ea typeface="Alice"/>
                <a:cs typeface="Alice"/>
                <a:sym typeface="Alice"/>
              </a:rPr>
              <a:t> Essential for preventing infectious diseases and promoting public health.</a:t>
            </a:r>
          </a:p>
          <a:p>
            <a:pPr algn="l">
              <a:lnSpc>
                <a:spcPts val="2760"/>
              </a:lnSpc>
            </a:pPr>
            <a:endParaRPr lang="en-US" sz="2300">
              <a:solidFill>
                <a:srgbClr val="F2EAE7"/>
              </a:solidFill>
              <a:latin typeface="Alice"/>
              <a:ea typeface="Alice"/>
              <a:cs typeface="Alice"/>
              <a:sym typeface="Alice"/>
            </a:endParaRPr>
          </a:p>
        </p:txBody>
      </p:sp>
      <p:sp>
        <p:nvSpPr>
          <p:cNvPr id="3" name="Freeform 3"/>
          <p:cNvSpPr/>
          <p:nvPr/>
        </p:nvSpPr>
        <p:spPr>
          <a:xfrm>
            <a:off x="11225114" y="2723825"/>
            <a:ext cx="5454188" cy="5522365"/>
          </a:xfrm>
          <a:custGeom>
            <a:avLst/>
            <a:gdLst/>
            <a:ahLst/>
            <a:cxnLst/>
            <a:rect l="l" t="t" r="r" b="b"/>
            <a:pathLst>
              <a:path w="5454188" h="5522365">
                <a:moveTo>
                  <a:pt x="0" y="0"/>
                </a:moveTo>
                <a:lnTo>
                  <a:pt x="5454188" y="0"/>
                </a:lnTo>
                <a:lnTo>
                  <a:pt x="5454188" y="5522365"/>
                </a:lnTo>
                <a:lnTo>
                  <a:pt x="0" y="5522365"/>
                </a:lnTo>
                <a:lnTo>
                  <a:pt x="0" y="0"/>
                </a:lnTo>
                <a:close/>
              </a:path>
            </a:pathLst>
          </a:custGeom>
          <a:blipFill>
            <a:blip r:embed="rId2"/>
            <a:stretch>
              <a:fillRect/>
            </a:stretch>
          </a:blipFill>
        </p:spPr>
      </p:sp>
      <p:sp>
        <p:nvSpPr>
          <p:cNvPr id="4" name="TextBox 4"/>
          <p:cNvSpPr txBox="1"/>
          <p:nvPr/>
        </p:nvSpPr>
        <p:spPr>
          <a:xfrm>
            <a:off x="1028700" y="664521"/>
            <a:ext cx="7841621" cy="2059303"/>
          </a:xfrm>
          <a:prstGeom prst="rect">
            <a:avLst/>
          </a:prstGeom>
        </p:spPr>
        <p:txBody>
          <a:bodyPr lIns="0" tIns="0" rIns="0" bIns="0" rtlCol="0" anchor="t">
            <a:spAutoFit/>
          </a:bodyPr>
          <a:lstStyle/>
          <a:p>
            <a:pPr algn="l">
              <a:lnSpc>
                <a:spcPts val="7979"/>
              </a:lnSpc>
            </a:pPr>
            <a:r>
              <a:rPr lang="en-US" sz="7599" i="1">
                <a:solidFill>
                  <a:srgbClr val="F2EAE7"/>
                </a:solidFill>
                <a:latin typeface="Alice Bold Italics"/>
                <a:ea typeface="Alice Bold Italics"/>
                <a:cs typeface="Alice Bold Italics"/>
                <a:sym typeface="Alice Bold Italics"/>
              </a:rPr>
              <a:t>The Global Framework</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90C03"/>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2186292" y="3572207"/>
            <a:ext cx="5073008" cy="5073008"/>
            <a:chOff x="0" y="0"/>
            <a:chExt cx="13716000" cy="13716000"/>
          </a:xfrm>
        </p:grpSpPr>
        <p:sp>
          <p:nvSpPr>
            <p:cNvPr id="3" name="Freeform 3"/>
            <p:cNvSpPr/>
            <p:nvPr/>
          </p:nvSpPr>
          <p:spPr>
            <a:xfrm>
              <a:off x="0" y="0"/>
              <a:ext cx="13716000" cy="13716000"/>
            </a:xfrm>
            <a:custGeom>
              <a:avLst/>
              <a:gdLst/>
              <a:ahLst/>
              <a:cxnLst/>
              <a:rect l="l" t="t" r="r" b="b"/>
              <a:pathLst>
                <a:path w="13716000" h="13716000">
                  <a:moveTo>
                    <a:pt x="6857994" y="0"/>
                  </a:moveTo>
                  <a:lnTo>
                    <a:pt x="6858008" y="0"/>
                  </a:lnTo>
                  <a:lnTo>
                    <a:pt x="6858008" y="0"/>
                  </a:lnTo>
                  <a:cubicBezTo>
                    <a:pt x="10645573" y="1"/>
                    <a:pt x="13716000" y="3070429"/>
                    <a:pt x="13716000" y="6857994"/>
                  </a:cubicBezTo>
                  <a:lnTo>
                    <a:pt x="13716000" y="13716000"/>
                  </a:lnTo>
                  <a:lnTo>
                    <a:pt x="13716000" y="13716000"/>
                  </a:lnTo>
                  <a:lnTo>
                    <a:pt x="0" y="13716000"/>
                  </a:lnTo>
                  <a:lnTo>
                    <a:pt x="0" y="13716000"/>
                  </a:lnTo>
                  <a:lnTo>
                    <a:pt x="0" y="6857994"/>
                  </a:lnTo>
                  <a:cubicBezTo>
                    <a:pt x="0" y="3070428"/>
                    <a:pt x="3070428" y="0"/>
                    <a:pt x="6857994" y="0"/>
                  </a:cubicBezTo>
                  <a:close/>
                </a:path>
              </a:pathLst>
            </a:custGeom>
            <a:blipFill>
              <a:blip r:embed="rId2"/>
              <a:stretch>
                <a:fillRect l="-7209" r="-7209"/>
              </a:stretch>
            </a:blipFill>
          </p:spPr>
        </p:sp>
      </p:grpSp>
      <p:sp>
        <p:nvSpPr>
          <p:cNvPr id="4" name="TextBox 4"/>
          <p:cNvSpPr txBox="1"/>
          <p:nvPr/>
        </p:nvSpPr>
        <p:spPr>
          <a:xfrm>
            <a:off x="566700" y="2848644"/>
            <a:ext cx="10398024" cy="6115050"/>
          </a:xfrm>
          <a:prstGeom prst="rect">
            <a:avLst/>
          </a:prstGeom>
        </p:spPr>
        <p:txBody>
          <a:bodyPr lIns="0" tIns="0" rIns="0" bIns="0" rtlCol="0" anchor="t">
            <a:spAutoFit/>
          </a:bodyPr>
          <a:lstStyle/>
          <a:p>
            <a:pPr marL="539751" lvl="1" indent="-269876" algn="l">
              <a:lnSpc>
                <a:spcPts val="3000"/>
              </a:lnSpc>
              <a:buFont typeface="Arial"/>
              <a:buChar char="•"/>
            </a:pPr>
            <a:r>
              <a:rPr lang="en-US" sz="2500">
                <a:solidFill>
                  <a:srgbClr val="F2EAE7"/>
                </a:solidFill>
                <a:latin typeface="Alice"/>
                <a:ea typeface="Alice"/>
                <a:cs typeface="Alice"/>
                <a:sym typeface="Alice"/>
              </a:rPr>
              <a:t>This integrated understanding has spurred the development of collaborative policy frameworks that move health beyond the confines of the healthcare sector:’</a:t>
            </a:r>
          </a:p>
          <a:p>
            <a:pPr marL="539751" lvl="1" indent="-269876" algn="l">
              <a:lnSpc>
                <a:spcPts val="3000"/>
              </a:lnSpc>
              <a:buFont typeface="Arial"/>
              <a:buChar char="•"/>
            </a:pPr>
            <a:r>
              <a:rPr lang="en-US" sz="2500">
                <a:solidFill>
                  <a:srgbClr val="F2EAE7"/>
                </a:solidFill>
                <a:latin typeface="Alice Bold"/>
                <a:ea typeface="Alice Bold"/>
                <a:cs typeface="Alice Bold"/>
                <a:sym typeface="Alice Bold"/>
              </a:rPr>
              <a:t>Health in All Policies (HiAP):</a:t>
            </a:r>
            <a:r>
              <a:rPr lang="en-US" sz="2500">
                <a:solidFill>
                  <a:srgbClr val="F2EAE7"/>
                </a:solidFill>
                <a:latin typeface="Alice"/>
                <a:ea typeface="Alice"/>
                <a:cs typeface="Alice"/>
                <a:sym typeface="Alice"/>
              </a:rPr>
              <a:t> A foundational approach that systematically integrates health considerations into the policy development and decision-making processes of all sectors (e.g., transport, education, finance) to improve population health and equity (Green et al., 2021).</a:t>
            </a:r>
          </a:p>
          <a:p>
            <a:pPr marL="539751" lvl="1" indent="-269876" algn="l">
              <a:lnSpc>
                <a:spcPts val="3000"/>
              </a:lnSpc>
              <a:buFont typeface="Arial"/>
              <a:buChar char="•"/>
            </a:pPr>
            <a:r>
              <a:rPr lang="en-US" sz="2500">
                <a:solidFill>
                  <a:srgbClr val="F2EAE7"/>
                </a:solidFill>
                <a:latin typeface="Alice Bold"/>
                <a:ea typeface="Alice Bold"/>
                <a:cs typeface="Alice Bold"/>
                <a:sym typeface="Alice Bold"/>
              </a:rPr>
              <a:t>The Triple Aim Framework:</a:t>
            </a:r>
            <a:r>
              <a:rPr lang="en-US" sz="2500">
                <a:solidFill>
                  <a:srgbClr val="F2EAE7"/>
                </a:solidFill>
                <a:latin typeface="Alice"/>
                <a:ea typeface="Alice"/>
                <a:cs typeface="Alice"/>
                <a:sym typeface="Alice"/>
              </a:rPr>
              <a:t> A widely adopted model, particularly in healthcare systems, that focuses on simultaneously (Institute for Healthcare Improvement, 2025):</a:t>
            </a:r>
          </a:p>
          <a:p>
            <a:pPr marL="539751" lvl="1" indent="-269876" algn="l">
              <a:lnSpc>
                <a:spcPts val="3000"/>
              </a:lnSpc>
              <a:buFont typeface="Arial"/>
              <a:buChar char="•"/>
            </a:pPr>
            <a:r>
              <a:rPr lang="en-US" sz="2500">
                <a:solidFill>
                  <a:srgbClr val="F2EAE7"/>
                </a:solidFill>
                <a:latin typeface="Alice"/>
                <a:ea typeface="Alice"/>
                <a:cs typeface="Alice"/>
                <a:sym typeface="Alice"/>
              </a:rPr>
              <a:t>Improving the </a:t>
            </a:r>
            <a:r>
              <a:rPr lang="en-US" sz="2500">
                <a:solidFill>
                  <a:srgbClr val="F2EAE7"/>
                </a:solidFill>
                <a:latin typeface="Alice Bold"/>
                <a:ea typeface="Alice Bold"/>
                <a:cs typeface="Alice Bold"/>
                <a:sym typeface="Alice Bold"/>
              </a:rPr>
              <a:t>patient experience</a:t>
            </a:r>
            <a:r>
              <a:rPr lang="en-US" sz="2500">
                <a:solidFill>
                  <a:srgbClr val="F2EAE7"/>
                </a:solidFill>
                <a:latin typeface="Alice"/>
                <a:ea typeface="Alice"/>
                <a:cs typeface="Alice"/>
                <a:sym typeface="Alice"/>
              </a:rPr>
              <a:t> of care (including quality and satisfaction).</a:t>
            </a:r>
          </a:p>
          <a:p>
            <a:pPr marL="539751" lvl="1" indent="-269876" algn="l">
              <a:lnSpc>
                <a:spcPts val="3000"/>
              </a:lnSpc>
              <a:buFont typeface="Arial"/>
              <a:buChar char="•"/>
            </a:pPr>
            <a:r>
              <a:rPr lang="en-US" sz="2500">
                <a:solidFill>
                  <a:srgbClr val="F2EAE7"/>
                </a:solidFill>
                <a:latin typeface="Alice"/>
                <a:ea typeface="Alice"/>
                <a:cs typeface="Alice"/>
                <a:sym typeface="Alice"/>
              </a:rPr>
              <a:t>Improving the </a:t>
            </a:r>
            <a:r>
              <a:rPr lang="en-US" sz="2500">
                <a:solidFill>
                  <a:srgbClr val="F2EAE7"/>
                </a:solidFill>
                <a:latin typeface="Alice Bold"/>
                <a:ea typeface="Alice Bold"/>
                <a:cs typeface="Alice Bold"/>
                <a:sym typeface="Alice Bold"/>
              </a:rPr>
              <a:t>health of populations</a:t>
            </a:r>
            <a:r>
              <a:rPr lang="en-US" sz="2500">
                <a:solidFill>
                  <a:srgbClr val="F2EAE7"/>
                </a:solidFill>
                <a:latin typeface="Alice"/>
                <a:ea typeface="Alice"/>
                <a:cs typeface="Alice"/>
                <a:sym typeface="Alice"/>
              </a:rPr>
              <a:t>.</a:t>
            </a:r>
          </a:p>
          <a:p>
            <a:pPr marL="539751" lvl="1" indent="-269876" algn="l">
              <a:lnSpc>
                <a:spcPts val="3000"/>
              </a:lnSpc>
              <a:buFont typeface="Arial"/>
              <a:buChar char="•"/>
            </a:pPr>
            <a:r>
              <a:rPr lang="en-US" sz="2500">
                <a:solidFill>
                  <a:srgbClr val="F2EAE7"/>
                </a:solidFill>
                <a:latin typeface="Alice"/>
                <a:ea typeface="Alice"/>
                <a:cs typeface="Alice"/>
                <a:sym typeface="Alice"/>
              </a:rPr>
              <a:t>Reducing the </a:t>
            </a:r>
            <a:r>
              <a:rPr lang="en-US" sz="2500">
                <a:solidFill>
                  <a:srgbClr val="F2EAE7"/>
                </a:solidFill>
                <a:latin typeface="Alice Bold"/>
                <a:ea typeface="Alice Bold"/>
                <a:cs typeface="Alice Bold"/>
                <a:sym typeface="Alice Bold"/>
              </a:rPr>
              <a:t>per capita cost</a:t>
            </a:r>
            <a:r>
              <a:rPr lang="en-US" sz="2500">
                <a:solidFill>
                  <a:srgbClr val="F2EAE7"/>
                </a:solidFill>
                <a:latin typeface="Alice"/>
                <a:ea typeface="Alice"/>
                <a:cs typeface="Alice"/>
                <a:sym typeface="Alice"/>
              </a:rPr>
              <a:t> of healthcare.</a:t>
            </a:r>
          </a:p>
          <a:p>
            <a:pPr algn="l">
              <a:lnSpc>
                <a:spcPts val="3000"/>
              </a:lnSpc>
            </a:pPr>
            <a:endParaRPr lang="en-US" sz="2500">
              <a:solidFill>
                <a:srgbClr val="F2EAE7"/>
              </a:solidFill>
              <a:latin typeface="Alice"/>
              <a:ea typeface="Alice"/>
              <a:cs typeface="Alice"/>
              <a:sym typeface="Alice"/>
            </a:endParaRPr>
          </a:p>
        </p:txBody>
      </p:sp>
      <p:sp>
        <p:nvSpPr>
          <p:cNvPr id="5" name="Freeform 5"/>
          <p:cNvSpPr/>
          <p:nvPr/>
        </p:nvSpPr>
        <p:spPr>
          <a:xfrm>
            <a:off x="16564982" y="2043395"/>
            <a:ext cx="2853472" cy="3057623"/>
          </a:xfrm>
          <a:custGeom>
            <a:avLst/>
            <a:gdLst/>
            <a:ahLst/>
            <a:cxnLst/>
            <a:rect l="l" t="t" r="r" b="b"/>
            <a:pathLst>
              <a:path w="2853472" h="3057623">
                <a:moveTo>
                  <a:pt x="0" y="0"/>
                </a:moveTo>
                <a:lnTo>
                  <a:pt x="2853472" y="0"/>
                </a:lnTo>
                <a:lnTo>
                  <a:pt x="2853472" y="3057623"/>
                </a:lnTo>
                <a:lnTo>
                  <a:pt x="0" y="305762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TextBox 6"/>
          <p:cNvSpPr txBox="1"/>
          <p:nvPr/>
        </p:nvSpPr>
        <p:spPr>
          <a:xfrm>
            <a:off x="1028700" y="635946"/>
            <a:ext cx="13324027" cy="1741169"/>
          </a:xfrm>
          <a:prstGeom prst="rect">
            <a:avLst/>
          </a:prstGeom>
        </p:spPr>
        <p:txBody>
          <a:bodyPr lIns="0" tIns="0" rIns="0" bIns="0" rtlCol="0" anchor="t">
            <a:spAutoFit/>
          </a:bodyPr>
          <a:lstStyle/>
          <a:p>
            <a:pPr algn="l">
              <a:lnSpc>
                <a:spcPts val="6719"/>
              </a:lnSpc>
            </a:pPr>
            <a:r>
              <a:rPr lang="en-US" sz="6399" i="1">
                <a:solidFill>
                  <a:srgbClr val="F2EAE7"/>
                </a:solidFill>
                <a:latin typeface="Alice Bold Italics"/>
                <a:ea typeface="Alice Bold Italics"/>
                <a:cs typeface="Alice Bold Italics"/>
                <a:sym typeface="Alice Bold Italics"/>
              </a:rPr>
              <a:t>From Goals to Action: Key Policy Frameworks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grpSp>
        <p:nvGrpSpPr>
          <p:cNvPr id="3" name="Group 3"/>
          <p:cNvGrpSpPr/>
          <p:nvPr/>
        </p:nvGrpSpPr>
        <p:grpSpPr>
          <a:xfrm>
            <a:off x="1957591" y="-1825015"/>
            <a:ext cx="18799594" cy="14372001"/>
            <a:chOff x="0" y="0"/>
            <a:chExt cx="8306249" cy="6350000"/>
          </a:xfrm>
        </p:grpSpPr>
        <p:sp>
          <p:nvSpPr>
            <p:cNvPr id="4" name="Freeform 4"/>
            <p:cNvSpPr/>
            <p:nvPr/>
          </p:nvSpPr>
          <p:spPr>
            <a:xfrm>
              <a:off x="0" y="0"/>
              <a:ext cx="8306249" cy="6350000"/>
            </a:xfrm>
            <a:custGeom>
              <a:avLst/>
              <a:gdLst/>
              <a:ahLst/>
              <a:cxnLst/>
              <a:rect l="l" t="t" r="r" b="b"/>
              <a:pathLst>
                <a:path w="8306249" h="6350000">
                  <a:moveTo>
                    <a:pt x="4153124" y="0"/>
                  </a:moveTo>
                  <a:cubicBezTo>
                    <a:pt x="1859417" y="0"/>
                    <a:pt x="0" y="1421496"/>
                    <a:pt x="0" y="3175000"/>
                  </a:cubicBezTo>
                  <a:cubicBezTo>
                    <a:pt x="0" y="4928504"/>
                    <a:pt x="1859417" y="6350000"/>
                    <a:pt x="4153124" y="6350000"/>
                  </a:cubicBezTo>
                  <a:cubicBezTo>
                    <a:pt x="6446832" y="6350000"/>
                    <a:pt x="8306249" y="4928504"/>
                    <a:pt x="8306249" y="3175000"/>
                  </a:cubicBezTo>
                  <a:cubicBezTo>
                    <a:pt x="8306249" y="1421496"/>
                    <a:pt x="6446832" y="0"/>
                    <a:pt x="4153124" y="0"/>
                  </a:cubicBezTo>
                  <a:close/>
                </a:path>
              </a:pathLst>
            </a:custGeom>
            <a:solidFill>
              <a:srgbClr val="190C03"/>
            </a:solidFill>
          </p:spPr>
        </p:sp>
      </p:grpSp>
      <p:sp>
        <p:nvSpPr>
          <p:cNvPr id="5" name="TextBox 5"/>
          <p:cNvSpPr txBox="1"/>
          <p:nvPr/>
        </p:nvSpPr>
        <p:spPr>
          <a:xfrm>
            <a:off x="5239377" y="2243101"/>
            <a:ext cx="11160978" cy="8203463"/>
          </a:xfrm>
          <a:prstGeom prst="rect">
            <a:avLst/>
          </a:prstGeom>
        </p:spPr>
        <p:txBody>
          <a:bodyPr lIns="0" tIns="0" rIns="0" bIns="0" rtlCol="0" anchor="t">
            <a:spAutoFit/>
          </a:bodyPr>
          <a:lstStyle/>
          <a:p>
            <a:pPr marL="459122" lvl="1" indent="-229561" algn="l">
              <a:lnSpc>
                <a:spcPts val="3657"/>
              </a:lnSpc>
              <a:buFont typeface="Arial"/>
              <a:buChar char="•"/>
            </a:pPr>
            <a:r>
              <a:rPr lang="en-US" sz="2126">
                <a:solidFill>
                  <a:srgbClr val="F2EAE7"/>
                </a:solidFill>
                <a:latin typeface="Alice Bold"/>
                <a:ea typeface="Alice Bold"/>
                <a:cs typeface="Alice Bold"/>
                <a:sym typeface="Alice Bold"/>
              </a:rPr>
              <a:t>Moving Beyond the Individual:</a:t>
            </a:r>
            <a:r>
              <a:rPr lang="en-US" sz="2126">
                <a:solidFill>
                  <a:srgbClr val="F2EAE7"/>
                </a:solidFill>
                <a:latin typeface="Alice"/>
                <a:ea typeface="Alice"/>
                <a:cs typeface="Alice"/>
                <a:sym typeface="Alice"/>
              </a:rPr>
              <a:t> Challenges models that focus solely on individual biology or lifestyle choices.</a:t>
            </a:r>
          </a:p>
          <a:p>
            <a:pPr marL="459122" lvl="1" indent="-229561" algn="l">
              <a:lnSpc>
                <a:spcPts val="3657"/>
              </a:lnSpc>
              <a:buFont typeface="Arial"/>
              <a:buChar char="•"/>
            </a:pPr>
            <a:r>
              <a:rPr lang="en-US" sz="2126">
                <a:solidFill>
                  <a:srgbClr val="F2EAE7"/>
                </a:solidFill>
                <a:latin typeface="Alice Bold"/>
                <a:ea typeface="Alice Bold"/>
                <a:cs typeface="Alice Bold"/>
                <a:sym typeface="Alice Bold"/>
              </a:rPr>
              <a:t>Dahlgren and Whitehead's Rainbow Model</a:t>
            </a:r>
            <a:r>
              <a:rPr lang="en-US" sz="2126">
                <a:solidFill>
                  <a:srgbClr val="F2EAE7"/>
                </a:solidFill>
                <a:latin typeface="Alice"/>
                <a:ea typeface="Alice"/>
                <a:cs typeface="Alice"/>
                <a:sym typeface="Alice"/>
              </a:rPr>
              <a:t> illustrates that an individual's health is embedded within layers of broader social and environmental systems (Patient Safety Learning, 2021).</a:t>
            </a:r>
          </a:p>
          <a:p>
            <a:pPr marL="459122" lvl="1" indent="-229561" algn="l">
              <a:lnSpc>
                <a:spcPts val="3657"/>
              </a:lnSpc>
              <a:buFont typeface="Arial"/>
              <a:buChar char="•"/>
            </a:pPr>
            <a:r>
              <a:rPr lang="en-US" sz="2126">
                <a:solidFill>
                  <a:srgbClr val="F2EAE7"/>
                </a:solidFill>
                <a:latin typeface="Alice Bold"/>
                <a:ea typeface="Alice Bold"/>
                <a:cs typeface="Alice Bold"/>
                <a:sym typeface="Alice Bold"/>
              </a:rPr>
              <a:t>The Layers of Influence:</a:t>
            </a:r>
          </a:p>
          <a:p>
            <a:pPr marL="918244" lvl="2" indent="-306081" algn="l">
              <a:lnSpc>
                <a:spcPts val="3657"/>
              </a:lnSpc>
              <a:buFont typeface="Arial"/>
              <a:buChar char="⚬"/>
            </a:pPr>
            <a:r>
              <a:rPr lang="en-US" sz="2126">
                <a:solidFill>
                  <a:srgbClr val="F2EAE7"/>
                </a:solidFill>
                <a:latin typeface="Alice Bold"/>
                <a:ea typeface="Alice Bold"/>
                <a:cs typeface="Alice Bold"/>
                <a:sym typeface="Alice Bold"/>
              </a:rPr>
              <a:t>Individual Core:</a:t>
            </a:r>
            <a:r>
              <a:rPr lang="en-US" sz="2126">
                <a:solidFill>
                  <a:srgbClr val="F2EAE7"/>
                </a:solidFill>
                <a:latin typeface="Alice"/>
                <a:ea typeface="Alice"/>
                <a:cs typeface="Alice"/>
                <a:sym typeface="Alice"/>
              </a:rPr>
              <a:t> Age, sex, constitutional factors.</a:t>
            </a:r>
          </a:p>
          <a:p>
            <a:pPr marL="918244" lvl="2" indent="-306081" algn="l">
              <a:lnSpc>
                <a:spcPts val="3657"/>
              </a:lnSpc>
              <a:buFont typeface="Arial"/>
              <a:buChar char="⚬"/>
            </a:pPr>
            <a:r>
              <a:rPr lang="en-US" sz="2126">
                <a:solidFill>
                  <a:srgbClr val="F2EAE7"/>
                </a:solidFill>
                <a:latin typeface="Alice Bold"/>
                <a:ea typeface="Alice Bold"/>
                <a:cs typeface="Alice Bold"/>
                <a:sym typeface="Alice Bold"/>
              </a:rPr>
              <a:t>Individual Lifestyle Factors:</a:t>
            </a:r>
            <a:r>
              <a:rPr lang="en-US" sz="2126">
                <a:solidFill>
                  <a:srgbClr val="F2EAE7"/>
                </a:solidFill>
                <a:latin typeface="Alice"/>
                <a:ea typeface="Alice"/>
                <a:cs typeface="Alice"/>
                <a:sym typeface="Alice"/>
              </a:rPr>
              <a:t> Personal health behaviours and choices.</a:t>
            </a:r>
          </a:p>
          <a:p>
            <a:pPr marL="918244" lvl="2" indent="-306081" algn="l">
              <a:lnSpc>
                <a:spcPts val="3657"/>
              </a:lnSpc>
              <a:buFont typeface="Arial"/>
              <a:buChar char="⚬"/>
            </a:pPr>
            <a:r>
              <a:rPr lang="en-US" sz="2126">
                <a:solidFill>
                  <a:srgbClr val="F2EAE7"/>
                </a:solidFill>
                <a:latin typeface="Alice Bold"/>
                <a:ea typeface="Alice Bold"/>
                <a:cs typeface="Alice Bold"/>
                <a:sym typeface="Alice Bold"/>
              </a:rPr>
              <a:t>Social and Community Networks:</a:t>
            </a:r>
            <a:r>
              <a:rPr lang="en-US" sz="2126">
                <a:solidFill>
                  <a:srgbClr val="F2EAE7"/>
                </a:solidFill>
                <a:latin typeface="Alice"/>
                <a:ea typeface="Alice"/>
                <a:cs typeface="Alice"/>
                <a:sym typeface="Alice"/>
              </a:rPr>
              <a:t> Support from family, friends, and the local community.</a:t>
            </a:r>
          </a:p>
          <a:p>
            <a:pPr marL="918244" lvl="2" indent="-306081" algn="l">
              <a:lnSpc>
                <a:spcPts val="3657"/>
              </a:lnSpc>
              <a:buFont typeface="Arial"/>
              <a:buChar char="⚬"/>
            </a:pPr>
            <a:r>
              <a:rPr lang="en-US" sz="2126">
                <a:solidFill>
                  <a:srgbClr val="F2EAE7"/>
                </a:solidFill>
                <a:latin typeface="Alice Bold"/>
                <a:ea typeface="Alice Bold"/>
                <a:cs typeface="Alice Bold"/>
                <a:sym typeface="Alice Bold"/>
              </a:rPr>
              <a:t>Living and Working Conditions:</a:t>
            </a:r>
            <a:r>
              <a:rPr lang="en-US" sz="2126">
                <a:solidFill>
                  <a:srgbClr val="F2EAE7"/>
                </a:solidFill>
                <a:latin typeface="Alice"/>
                <a:ea typeface="Alice"/>
                <a:cs typeface="Alice"/>
                <a:sym typeface="Alice"/>
              </a:rPr>
              <a:t> Employment, education, housing, and healthcare services.</a:t>
            </a:r>
          </a:p>
          <a:p>
            <a:pPr marL="918244" lvl="2" indent="-306081" algn="l">
              <a:lnSpc>
                <a:spcPts val="3657"/>
              </a:lnSpc>
              <a:buFont typeface="Arial"/>
              <a:buChar char="⚬"/>
            </a:pPr>
            <a:r>
              <a:rPr lang="en-US" sz="2126">
                <a:solidFill>
                  <a:srgbClr val="F2EAE7"/>
                </a:solidFill>
                <a:latin typeface="Alice Bold"/>
                <a:ea typeface="Alice Bold"/>
                <a:cs typeface="Alice Bold"/>
                <a:sym typeface="Alice Bold"/>
              </a:rPr>
              <a:t>General Socioeconomic, Cultural &amp; Environmental Conditions:</a:t>
            </a:r>
            <a:r>
              <a:rPr lang="en-US" sz="2126">
                <a:solidFill>
                  <a:srgbClr val="F2EAE7"/>
                </a:solidFill>
                <a:latin typeface="Alice"/>
                <a:ea typeface="Alice"/>
                <a:cs typeface="Alice"/>
                <a:sym typeface="Alice"/>
              </a:rPr>
              <a:t> The overarching societal and environmental context.</a:t>
            </a:r>
          </a:p>
          <a:p>
            <a:pPr marL="459122" lvl="1" indent="-229561" algn="l">
              <a:lnSpc>
                <a:spcPts val="3657"/>
              </a:lnSpc>
              <a:buFont typeface="Arial"/>
              <a:buChar char="•"/>
            </a:pPr>
            <a:r>
              <a:rPr lang="en-US" sz="2126">
                <a:solidFill>
                  <a:srgbClr val="F2EAE7"/>
                </a:solidFill>
                <a:latin typeface="Alice"/>
                <a:ea typeface="Alice"/>
                <a:cs typeface="Alice"/>
                <a:sym typeface="Alice"/>
              </a:rPr>
              <a:t>This model provides the </a:t>
            </a:r>
            <a:r>
              <a:rPr lang="en-US" sz="2126">
                <a:solidFill>
                  <a:srgbClr val="F2EAE7"/>
                </a:solidFill>
                <a:latin typeface="Alice Bold"/>
                <a:ea typeface="Alice Bold"/>
                <a:cs typeface="Alice Bold"/>
                <a:sym typeface="Alice Bold"/>
              </a:rPr>
              <a:t>theoretical foundation for integrating health, wellbeing, and sustainable development</a:t>
            </a:r>
            <a:r>
              <a:rPr lang="en-US" sz="2126">
                <a:solidFill>
                  <a:srgbClr val="F2EAE7"/>
                </a:solidFill>
                <a:latin typeface="Alice"/>
                <a:ea typeface="Alice"/>
                <a:cs typeface="Alice"/>
                <a:sym typeface="Alice"/>
              </a:rPr>
              <a:t> by highlighting the need for interventions at all levels, from community programmes to national policy.</a:t>
            </a:r>
          </a:p>
          <a:p>
            <a:pPr algn="l">
              <a:lnSpc>
                <a:spcPts val="3657"/>
              </a:lnSpc>
            </a:pPr>
            <a:endParaRPr lang="en-US" sz="2126">
              <a:solidFill>
                <a:srgbClr val="F2EAE7"/>
              </a:solidFill>
              <a:latin typeface="Alice"/>
              <a:ea typeface="Alice"/>
              <a:cs typeface="Alice"/>
              <a:sym typeface="Alice"/>
            </a:endParaRPr>
          </a:p>
        </p:txBody>
      </p:sp>
      <p:sp>
        <p:nvSpPr>
          <p:cNvPr id="6" name="TextBox 6"/>
          <p:cNvSpPr txBox="1"/>
          <p:nvPr/>
        </p:nvSpPr>
        <p:spPr>
          <a:xfrm>
            <a:off x="7191688" y="214548"/>
            <a:ext cx="7256355" cy="1637829"/>
          </a:xfrm>
          <a:prstGeom prst="rect">
            <a:avLst/>
          </a:prstGeom>
        </p:spPr>
        <p:txBody>
          <a:bodyPr lIns="0" tIns="0" rIns="0" bIns="0" rtlCol="0" anchor="t">
            <a:spAutoFit/>
          </a:bodyPr>
          <a:lstStyle/>
          <a:p>
            <a:pPr algn="l">
              <a:lnSpc>
                <a:spcPts val="6417"/>
              </a:lnSpc>
            </a:pPr>
            <a:r>
              <a:rPr lang="en-US" sz="5532" i="1">
                <a:solidFill>
                  <a:srgbClr val="F2EAE7"/>
                </a:solidFill>
                <a:latin typeface="Alice Bold Italics"/>
                <a:ea typeface="Alice Bold Italics"/>
                <a:cs typeface="Alice Bold Italics"/>
                <a:sym typeface="Alice Bold Italics"/>
              </a:rPr>
              <a:t>The Social Model of Health</a:t>
            </a:r>
          </a:p>
        </p:txBody>
      </p:sp>
      <p:sp>
        <p:nvSpPr>
          <p:cNvPr id="7" name="Freeform 7"/>
          <p:cNvSpPr/>
          <p:nvPr/>
        </p:nvSpPr>
        <p:spPr>
          <a:xfrm>
            <a:off x="-1056345" y="7305746"/>
            <a:ext cx="3757459" cy="4026286"/>
          </a:xfrm>
          <a:custGeom>
            <a:avLst/>
            <a:gdLst/>
            <a:ahLst/>
            <a:cxnLst/>
            <a:rect l="l" t="t" r="r" b="b"/>
            <a:pathLst>
              <a:path w="3757459" h="4026286">
                <a:moveTo>
                  <a:pt x="0" y="0"/>
                </a:moveTo>
                <a:lnTo>
                  <a:pt x="3757459" y="0"/>
                </a:lnTo>
                <a:lnTo>
                  <a:pt x="3757459" y="4026286"/>
                </a:lnTo>
                <a:lnTo>
                  <a:pt x="0" y="402628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grpSp>
        <p:nvGrpSpPr>
          <p:cNvPr id="3" name="Group 3"/>
          <p:cNvGrpSpPr/>
          <p:nvPr/>
        </p:nvGrpSpPr>
        <p:grpSpPr>
          <a:xfrm>
            <a:off x="1957591" y="-1825015"/>
            <a:ext cx="18799594" cy="14372001"/>
            <a:chOff x="0" y="0"/>
            <a:chExt cx="8306249" cy="6350000"/>
          </a:xfrm>
        </p:grpSpPr>
        <p:sp>
          <p:nvSpPr>
            <p:cNvPr id="4" name="Freeform 4"/>
            <p:cNvSpPr/>
            <p:nvPr/>
          </p:nvSpPr>
          <p:spPr>
            <a:xfrm>
              <a:off x="0" y="0"/>
              <a:ext cx="8306249" cy="6350000"/>
            </a:xfrm>
            <a:custGeom>
              <a:avLst/>
              <a:gdLst/>
              <a:ahLst/>
              <a:cxnLst/>
              <a:rect l="l" t="t" r="r" b="b"/>
              <a:pathLst>
                <a:path w="8306249" h="6350000">
                  <a:moveTo>
                    <a:pt x="4153124" y="0"/>
                  </a:moveTo>
                  <a:cubicBezTo>
                    <a:pt x="1859417" y="0"/>
                    <a:pt x="0" y="1421496"/>
                    <a:pt x="0" y="3175000"/>
                  </a:cubicBezTo>
                  <a:cubicBezTo>
                    <a:pt x="0" y="4928504"/>
                    <a:pt x="1859417" y="6350000"/>
                    <a:pt x="4153124" y="6350000"/>
                  </a:cubicBezTo>
                  <a:cubicBezTo>
                    <a:pt x="6446832" y="6350000"/>
                    <a:pt x="8306249" y="4928504"/>
                    <a:pt x="8306249" y="3175000"/>
                  </a:cubicBezTo>
                  <a:cubicBezTo>
                    <a:pt x="8306249" y="1421496"/>
                    <a:pt x="6446832" y="0"/>
                    <a:pt x="4153124" y="0"/>
                  </a:cubicBezTo>
                  <a:close/>
                </a:path>
              </a:pathLst>
            </a:custGeom>
            <a:solidFill>
              <a:srgbClr val="190C03"/>
            </a:solidFill>
          </p:spPr>
        </p:sp>
      </p:grpSp>
      <p:sp>
        <p:nvSpPr>
          <p:cNvPr id="5" name="TextBox 5"/>
          <p:cNvSpPr txBox="1"/>
          <p:nvPr/>
        </p:nvSpPr>
        <p:spPr>
          <a:xfrm>
            <a:off x="5239377" y="2233576"/>
            <a:ext cx="11160978" cy="6250076"/>
          </a:xfrm>
          <a:prstGeom prst="rect">
            <a:avLst/>
          </a:prstGeom>
        </p:spPr>
        <p:txBody>
          <a:bodyPr lIns="0" tIns="0" rIns="0" bIns="0" rtlCol="0" anchor="t">
            <a:spAutoFit/>
          </a:bodyPr>
          <a:lstStyle/>
          <a:p>
            <a:pPr algn="l">
              <a:lnSpc>
                <a:spcPts val="4173"/>
              </a:lnSpc>
            </a:pPr>
            <a:r>
              <a:rPr lang="en-US" sz="2426">
                <a:solidFill>
                  <a:srgbClr val="F2EAE7"/>
                </a:solidFill>
                <a:latin typeface="Alice Bold"/>
                <a:ea typeface="Alice Bold"/>
                <a:cs typeface="Alice Bold"/>
                <a:sym typeface="Alice Bold"/>
              </a:rPr>
              <a:t>Policies Supporting Holistic Health:</a:t>
            </a:r>
          </a:p>
          <a:p>
            <a:pPr marL="523891" lvl="1" indent="-261945" algn="l">
              <a:lnSpc>
                <a:spcPts val="4173"/>
              </a:lnSpc>
              <a:buFont typeface="Arial"/>
              <a:buChar char="•"/>
            </a:pPr>
            <a:r>
              <a:rPr lang="en-US" sz="2426">
                <a:solidFill>
                  <a:srgbClr val="F2EAE7"/>
                </a:solidFill>
                <a:latin typeface="Alice"/>
                <a:ea typeface="Alice"/>
                <a:cs typeface="Alice"/>
                <a:sym typeface="Alice"/>
              </a:rPr>
              <a:t>Increased focus on </a:t>
            </a:r>
            <a:r>
              <a:rPr lang="en-US" sz="2426">
                <a:solidFill>
                  <a:srgbClr val="F2EAE7"/>
                </a:solidFill>
                <a:latin typeface="Alice Bold"/>
                <a:ea typeface="Alice Bold"/>
                <a:cs typeface="Alice Bold"/>
                <a:sym typeface="Alice Bold"/>
              </a:rPr>
              <a:t>preventive care</a:t>
            </a:r>
            <a:r>
              <a:rPr lang="en-US" sz="2426">
                <a:solidFill>
                  <a:srgbClr val="F2EAE7"/>
                </a:solidFill>
                <a:latin typeface="Alice"/>
                <a:ea typeface="Alice"/>
                <a:cs typeface="Alice"/>
                <a:sym typeface="Alice"/>
              </a:rPr>
              <a:t> (e.g., vaccination drives, cancer screenings) (Loomans-Kropp and Umar, 2019).</a:t>
            </a:r>
          </a:p>
          <a:p>
            <a:pPr marL="523891" lvl="1" indent="-261945" algn="l">
              <a:lnSpc>
                <a:spcPts val="4173"/>
              </a:lnSpc>
              <a:buFont typeface="Arial"/>
              <a:buChar char="•"/>
            </a:pPr>
            <a:r>
              <a:rPr lang="en-US" sz="2426">
                <a:solidFill>
                  <a:srgbClr val="F2EAE7"/>
                </a:solidFill>
                <a:latin typeface="Alice"/>
                <a:ea typeface="Alice"/>
                <a:cs typeface="Alice"/>
                <a:sym typeface="Alice"/>
              </a:rPr>
              <a:t>National </a:t>
            </a:r>
            <a:r>
              <a:rPr lang="en-US" sz="2426">
                <a:solidFill>
                  <a:srgbClr val="F2EAE7"/>
                </a:solidFill>
                <a:latin typeface="Alice Bold"/>
                <a:ea typeface="Alice Bold"/>
                <a:cs typeface="Alice Bold"/>
                <a:sym typeface="Alice Bold"/>
              </a:rPr>
              <a:t>mental health initiatives</a:t>
            </a:r>
            <a:r>
              <a:rPr lang="en-US" sz="2426">
                <a:solidFill>
                  <a:srgbClr val="F2EAE7"/>
                </a:solidFill>
                <a:latin typeface="Alice"/>
                <a:ea typeface="Alice"/>
                <a:cs typeface="Alice"/>
                <a:sym typeface="Alice"/>
              </a:rPr>
              <a:t> and parity laws.</a:t>
            </a:r>
          </a:p>
          <a:p>
            <a:pPr marL="523891" lvl="1" indent="-261945" algn="l">
              <a:lnSpc>
                <a:spcPts val="4173"/>
              </a:lnSpc>
              <a:buFont typeface="Arial"/>
              <a:buChar char="•"/>
            </a:pPr>
            <a:r>
              <a:rPr lang="en-US" sz="2426">
                <a:solidFill>
                  <a:srgbClr val="F2EAE7"/>
                </a:solidFill>
                <a:latin typeface="Alice"/>
                <a:ea typeface="Alice"/>
                <a:cs typeface="Alice"/>
                <a:sym typeface="Alice"/>
              </a:rPr>
              <a:t>Funding for social prescribing (e.g., GPs prescribing exercise classes or art therapy).</a:t>
            </a:r>
          </a:p>
          <a:p>
            <a:pPr algn="l">
              <a:lnSpc>
                <a:spcPts val="4173"/>
              </a:lnSpc>
            </a:pPr>
            <a:r>
              <a:rPr lang="en-US" sz="2426">
                <a:solidFill>
                  <a:srgbClr val="F2EAE7"/>
                </a:solidFill>
                <a:latin typeface="Alice Bold"/>
                <a:ea typeface="Alice Bold"/>
                <a:cs typeface="Alice Bold"/>
                <a:sym typeface="Alice Bold"/>
              </a:rPr>
              <a:t>Key Challenges:</a:t>
            </a:r>
          </a:p>
          <a:p>
            <a:pPr marL="523891" lvl="1" indent="-261945" algn="l">
              <a:lnSpc>
                <a:spcPts val="4173"/>
              </a:lnSpc>
              <a:buFont typeface="Arial"/>
              <a:buChar char="•"/>
            </a:pPr>
            <a:r>
              <a:rPr lang="en-US" sz="2426">
                <a:solidFill>
                  <a:srgbClr val="F2EAE7"/>
                </a:solidFill>
                <a:latin typeface="Alice Bold"/>
                <a:ea typeface="Alice Bold"/>
                <a:cs typeface="Alice Bold"/>
                <a:sym typeface="Alice Bold"/>
              </a:rPr>
              <a:t>Funding Barriers:</a:t>
            </a:r>
            <a:r>
              <a:rPr lang="en-US" sz="2426">
                <a:solidFill>
                  <a:srgbClr val="F2EAE7"/>
                </a:solidFill>
                <a:latin typeface="Alice"/>
                <a:ea typeface="Alice"/>
                <a:cs typeface="Alice"/>
                <a:sym typeface="Alice"/>
              </a:rPr>
              <a:t> Short-term budgets vs. long-term benefits of prevention.</a:t>
            </a:r>
          </a:p>
          <a:p>
            <a:pPr marL="523891" lvl="1" indent="-261945" algn="l">
              <a:lnSpc>
                <a:spcPts val="4173"/>
              </a:lnSpc>
              <a:buFont typeface="Arial"/>
              <a:buChar char="•"/>
            </a:pPr>
            <a:r>
              <a:rPr lang="en-US" sz="2426">
                <a:solidFill>
                  <a:srgbClr val="F2EAE7"/>
                </a:solidFill>
                <a:latin typeface="Alice Bold"/>
                <a:ea typeface="Alice Bold"/>
                <a:cs typeface="Alice Bold"/>
                <a:sym typeface="Alice Bold"/>
              </a:rPr>
              <a:t>Regulatory Silos:</a:t>
            </a:r>
            <a:r>
              <a:rPr lang="en-US" sz="2426">
                <a:solidFill>
                  <a:srgbClr val="F2EAE7"/>
                </a:solidFill>
                <a:latin typeface="Alice"/>
                <a:ea typeface="Alice"/>
                <a:cs typeface="Alice"/>
                <a:sym typeface="Alice"/>
              </a:rPr>
              <a:t> Separate funding and regulations for health, social care, and housing create fragmented services.</a:t>
            </a:r>
          </a:p>
          <a:p>
            <a:pPr marL="523891" lvl="1" indent="-261945" algn="l">
              <a:lnSpc>
                <a:spcPts val="4173"/>
              </a:lnSpc>
              <a:buFont typeface="Arial"/>
              <a:buChar char="•"/>
            </a:pPr>
            <a:r>
              <a:rPr lang="en-US" sz="2426">
                <a:solidFill>
                  <a:srgbClr val="F2EAE7"/>
                </a:solidFill>
                <a:latin typeface="Alice Bold"/>
                <a:ea typeface="Alice Bold"/>
                <a:cs typeface="Alice Bold"/>
                <a:sym typeface="Alice Bold"/>
              </a:rPr>
              <a:t>Workforce Training:</a:t>
            </a:r>
            <a:r>
              <a:rPr lang="en-US" sz="2426">
                <a:solidFill>
                  <a:srgbClr val="F2EAE7"/>
                </a:solidFill>
                <a:latin typeface="Alice"/>
                <a:ea typeface="Alice"/>
                <a:cs typeface="Alice"/>
                <a:sym typeface="Alice"/>
              </a:rPr>
              <a:t> Staff may lack training in holistic or sustainable practices.</a:t>
            </a:r>
          </a:p>
        </p:txBody>
      </p:sp>
      <p:sp>
        <p:nvSpPr>
          <p:cNvPr id="6" name="TextBox 6"/>
          <p:cNvSpPr txBox="1"/>
          <p:nvPr/>
        </p:nvSpPr>
        <p:spPr>
          <a:xfrm>
            <a:off x="5644180" y="214548"/>
            <a:ext cx="9663590" cy="1637829"/>
          </a:xfrm>
          <a:prstGeom prst="rect">
            <a:avLst/>
          </a:prstGeom>
        </p:spPr>
        <p:txBody>
          <a:bodyPr lIns="0" tIns="0" rIns="0" bIns="0" rtlCol="0" anchor="t">
            <a:spAutoFit/>
          </a:bodyPr>
          <a:lstStyle/>
          <a:p>
            <a:pPr algn="l">
              <a:lnSpc>
                <a:spcPts val="6417"/>
              </a:lnSpc>
            </a:pPr>
            <a:r>
              <a:rPr lang="en-US" sz="5532" i="1">
                <a:solidFill>
                  <a:srgbClr val="F2EAE7"/>
                </a:solidFill>
                <a:latin typeface="Alice Bold Italics"/>
                <a:ea typeface="Alice Bold Italics"/>
                <a:cs typeface="Alice Bold Italics"/>
                <a:sym typeface="Alice Bold Italics"/>
              </a:rPr>
              <a:t>Policy and Governance: Support and Barriers</a:t>
            </a:r>
          </a:p>
        </p:txBody>
      </p:sp>
      <p:sp>
        <p:nvSpPr>
          <p:cNvPr id="7" name="Freeform 7"/>
          <p:cNvSpPr/>
          <p:nvPr/>
        </p:nvSpPr>
        <p:spPr>
          <a:xfrm>
            <a:off x="-1056345" y="7305746"/>
            <a:ext cx="3757459" cy="4026286"/>
          </a:xfrm>
          <a:custGeom>
            <a:avLst/>
            <a:gdLst/>
            <a:ahLst/>
            <a:cxnLst/>
            <a:rect l="l" t="t" r="r" b="b"/>
            <a:pathLst>
              <a:path w="3757459" h="4026286">
                <a:moveTo>
                  <a:pt x="0" y="0"/>
                </a:moveTo>
                <a:lnTo>
                  <a:pt x="3757459" y="0"/>
                </a:lnTo>
                <a:lnTo>
                  <a:pt x="3757459" y="4026286"/>
                </a:lnTo>
                <a:lnTo>
                  <a:pt x="0" y="402628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EAE7"/>
        </a:solidFill>
        <a:effectLst/>
      </p:bgPr>
    </p:bg>
    <p:spTree>
      <p:nvGrpSpPr>
        <p:cNvPr id="1" name=""/>
        <p:cNvGrpSpPr/>
        <p:nvPr/>
      </p:nvGrpSpPr>
      <p:grpSpPr>
        <a:xfrm>
          <a:off x="0" y="0"/>
          <a:ext cx="0" cy="0"/>
          <a:chOff x="0" y="0"/>
          <a:chExt cx="0" cy="0"/>
        </a:xfrm>
      </p:grpSpPr>
      <p:grpSp>
        <p:nvGrpSpPr>
          <p:cNvPr id="2" name="Group 2"/>
          <p:cNvGrpSpPr/>
          <p:nvPr/>
        </p:nvGrpSpPr>
        <p:grpSpPr>
          <a:xfrm>
            <a:off x="-2939488" y="-5738200"/>
            <a:ext cx="16302181" cy="17744886"/>
            <a:chOff x="0" y="0"/>
            <a:chExt cx="6350000" cy="6911960"/>
          </a:xfrm>
        </p:grpSpPr>
        <p:sp>
          <p:nvSpPr>
            <p:cNvPr id="3" name="Freeform 3"/>
            <p:cNvSpPr/>
            <p:nvPr/>
          </p:nvSpPr>
          <p:spPr>
            <a:xfrm>
              <a:off x="0" y="0"/>
              <a:ext cx="6350000" cy="6911960"/>
            </a:xfrm>
            <a:custGeom>
              <a:avLst/>
              <a:gdLst/>
              <a:ahLst/>
              <a:cxnLst/>
              <a:rect l="l" t="t" r="r" b="b"/>
              <a:pathLst>
                <a:path w="6350000" h="6911960">
                  <a:moveTo>
                    <a:pt x="3175000" y="0"/>
                  </a:moveTo>
                  <a:cubicBezTo>
                    <a:pt x="1421496" y="0"/>
                    <a:pt x="0" y="1547295"/>
                    <a:pt x="0" y="3455980"/>
                  </a:cubicBezTo>
                  <a:cubicBezTo>
                    <a:pt x="0" y="5364666"/>
                    <a:pt x="1421496" y="6911960"/>
                    <a:pt x="3175000" y="6911960"/>
                  </a:cubicBezTo>
                  <a:cubicBezTo>
                    <a:pt x="4928504" y="6911960"/>
                    <a:pt x="6350000" y="5364666"/>
                    <a:pt x="6350000" y="3455980"/>
                  </a:cubicBezTo>
                  <a:cubicBezTo>
                    <a:pt x="6350000" y="1547295"/>
                    <a:pt x="4928504" y="0"/>
                    <a:pt x="3175000" y="0"/>
                  </a:cubicBezTo>
                  <a:close/>
                </a:path>
              </a:pathLst>
            </a:custGeom>
            <a:solidFill>
              <a:srgbClr val="190C03"/>
            </a:solidFill>
          </p:spPr>
        </p:sp>
      </p:grpSp>
      <p:sp>
        <p:nvSpPr>
          <p:cNvPr id="4" name="TextBox 4"/>
          <p:cNvSpPr txBox="1"/>
          <p:nvPr/>
        </p:nvSpPr>
        <p:spPr>
          <a:xfrm>
            <a:off x="1028700" y="2412890"/>
            <a:ext cx="10963143" cy="7162800"/>
          </a:xfrm>
          <a:prstGeom prst="rect">
            <a:avLst/>
          </a:prstGeom>
        </p:spPr>
        <p:txBody>
          <a:bodyPr lIns="0" tIns="0" rIns="0" bIns="0" rtlCol="0" anchor="t">
            <a:spAutoFit/>
          </a:bodyPr>
          <a:lstStyle/>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Integration of Wellness Programmes:</a:t>
            </a:r>
            <a:r>
              <a:rPr lang="en-US" sz="2999">
                <a:solidFill>
                  <a:srgbClr val="F2EAE7"/>
                </a:solidFill>
                <a:latin typeface="Alice"/>
                <a:ea typeface="Alice"/>
                <a:cs typeface="Alice"/>
                <a:sym typeface="Alice"/>
              </a:rPr>
              <a:t> On-site mindfulness, smoking cessation, and nutritional counselling in workplaces and clinics (Ozobu et al., 2023).</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Telehealth and Digital Health:</a:t>
            </a:r>
            <a:r>
              <a:rPr lang="en-US" sz="2999">
                <a:solidFill>
                  <a:srgbClr val="F2EAE7"/>
                </a:solidFill>
                <a:latin typeface="Alice"/>
                <a:ea typeface="Alice"/>
                <a:cs typeface="Alice"/>
                <a:sym typeface="Alice"/>
              </a:rPr>
              <a:t> Increasing access, especially in rural areas, reducing travel (environmental benefit).</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Community Health Initiatives:</a:t>
            </a:r>
            <a:r>
              <a:rPr lang="en-US" sz="2999">
                <a:solidFill>
                  <a:srgbClr val="F2EAE7"/>
                </a:solidFill>
                <a:latin typeface="Alice"/>
                <a:ea typeface="Alice"/>
                <a:cs typeface="Alice"/>
                <a:sym typeface="Alice"/>
              </a:rPr>
              <a:t> Local partnerships for exercise groups, cooking classes, and social hubs to combat loneliness.</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Case Example: Holistic Hospital Wards:</a:t>
            </a:r>
            <a:r>
              <a:rPr lang="en-US" sz="2999">
                <a:solidFill>
                  <a:srgbClr val="F2EAE7"/>
                </a:solidFill>
                <a:latin typeface="Alice"/>
                <a:ea typeface="Alice"/>
                <a:cs typeface="Alice"/>
                <a:sym typeface="Alice"/>
              </a:rPr>
              <a:t> Some hospitals now integrate (Mozaffar, Jamaleddin and Khakzand, 2009):</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Psychological Support:</a:t>
            </a:r>
            <a:r>
              <a:rPr lang="en-US" sz="2999">
                <a:solidFill>
                  <a:srgbClr val="F2EAE7"/>
                </a:solidFill>
                <a:latin typeface="Alice"/>
                <a:ea typeface="Alice"/>
                <a:cs typeface="Alice"/>
                <a:sym typeface="Alice"/>
              </a:rPr>
              <a:t> Counsellors on wards.</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Social Care:</a:t>
            </a:r>
            <a:r>
              <a:rPr lang="en-US" sz="2999">
                <a:solidFill>
                  <a:srgbClr val="F2EAE7"/>
                </a:solidFill>
                <a:latin typeface="Alice"/>
                <a:ea typeface="Alice"/>
                <a:cs typeface="Alice"/>
                <a:sym typeface="Alice"/>
              </a:rPr>
              <a:t> Discharge planners working with families and social services.</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Environmental Design:</a:t>
            </a:r>
            <a:r>
              <a:rPr lang="en-US" sz="2999">
                <a:solidFill>
                  <a:srgbClr val="F2EAE7"/>
                </a:solidFill>
                <a:latin typeface="Alice"/>
                <a:ea typeface="Alice"/>
                <a:cs typeface="Alice"/>
                <a:sym typeface="Alice"/>
              </a:rPr>
              <a:t> Access to nature, quiet spaces for wellbeing.</a:t>
            </a:r>
          </a:p>
          <a:p>
            <a:pPr algn="l">
              <a:lnSpc>
                <a:spcPts val="3599"/>
              </a:lnSpc>
              <a:spcBef>
                <a:spcPct val="0"/>
              </a:spcBef>
            </a:pPr>
            <a:endParaRPr lang="en-US" sz="2999">
              <a:solidFill>
                <a:srgbClr val="F2EAE7"/>
              </a:solidFill>
              <a:latin typeface="Alice"/>
              <a:ea typeface="Alice"/>
              <a:cs typeface="Alice"/>
              <a:sym typeface="Alice"/>
            </a:endParaRPr>
          </a:p>
        </p:txBody>
      </p:sp>
      <p:sp>
        <p:nvSpPr>
          <p:cNvPr id="5" name="Freeform 5"/>
          <p:cNvSpPr/>
          <p:nvPr/>
        </p:nvSpPr>
        <p:spPr>
          <a:xfrm>
            <a:off x="12946931" y="2915797"/>
            <a:ext cx="4971542" cy="4971542"/>
          </a:xfrm>
          <a:custGeom>
            <a:avLst/>
            <a:gdLst/>
            <a:ahLst/>
            <a:cxnLst/>
            <a:rect l="l" t="t" r="r" b="b"/>
            <a:pathLst>
              <a:path w="4971542" h="4971542">
                <a:moveTo>
                  <a:pt x="0" y="0"/>
                </a:moveTo>
                <a:lnTo>
                  <a:pt x="4971542" y="0"/>
                </a:lnTo>
                <a:lnTo>
                  <a:pt x="4971542" y="4971542"/>
                </a:lnTo>
                <a:lnTo>
                  <a:pt x="0" y="4971542"/>
                </a:lnTo>
                <a:lnTo>
                  <a:pt x="0" y="0"/>
                </a:lnTo>
                <a:close/>
              </a:path>
            </a:pathLst>
          </a:custGeom>
          <a:blipFill>
            <a:blip r:embed="rId2"/>
            <a:stretch>
              <a:fillRect/>
            </a:stretch>
          </a:blipFill>
        </p:spPr>
      </p:sp>
      <p:sp>
        <p:nvSpPr>
          <p:cNvPr id="6" name="TextBox 6"/>
          <p:cNvSpPr txBox="1"/>
          <p:nvPr/>
        </p:nvSpPr>
        <p:spPr>
          <a:xfrm>
            <a:off x="1478913" y="76200"/>
            <a:ext cx="10017922" cy="1894332"/>
          </a:xfrm>
          <a:prstGeom prst="rect">
            <a:avLst/>
          </a:prstGeom>
        </p:spPr>
        <p:txBody>
          <a:bodyPr lIns="0" tIns="0" rIns="0" bIns="0" rtlCol="0" anchor="t">
            <a:spAutoFit/>
          </a:bodyPr>
          <a:lstStyle/>
          <a:p>
            <a:pPr marL="0" lvl="0" indent="0" algn="l">
              <a:lnSpc>
                <a:spcPts val="7314"/>
              </a:lnSpc>
              <a:spcBef>
                <a:spcPct val="0"/>
              </a:spcBef>
            </a:pPr>
            <a:r>
              <a:rPr lang="en-US" sz="6900" i="1" spc="131">
                <a:solidFill>
                  <a:srgbClr val="F2EAE7"/>
                </a:solidFill>
                <a:latin typeface="Alice Bold Italics"/>
                <a:ea typeface="Alice Bold Italics"/>
                <a:cs typeface="Alice Bold Italics"/>
                <a:sym typeface="Alice Bold Italics"/>
              </a:rPr>
              <a:t>Service Delivery in Action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EAE7"/>
        </a:solidFill>
        <a:effectLst/>
      </p:bgPr>
    </p:bg>
    <p:spTree>
      <p:nvGrpSpPr>
        <p:cNvPr id="1" name=""/>
        <p:cNvGrpSpPr/>
        <p:nvPr/>
      </p:nvGrpSpPr>
      <p:grpSpPr>
        <a:xfrm>
          <a:off x="0" y="0"/>
          <a:ext cx="0" cy="0"/>
          <a:chOff x="0" y="0"/>
          <a:chExt cx="0" cy="0"/>
        </a:xfrm>
      </p:grpSpPr>
      <p:grpSp>
        <p:nvGrpSpPr>
          <p:cNvPr id="2" name="Group 2"/>
          <p:cNvGrpSpPr/>
          <p:nvPr/>
        </p:nvGrpSpPr>
        <p:grpSpPr>
          <a:xfrm>
            <a:off x="-2939488" y="-5738200"/>
            <a:ext cx="16302181" cy="17744886"/>
            <a:chOff x="0" y="0"/>
            <a:chExt cx="6350000" cy="6911960"/>
          </a:xfrm>
        </p:grpSpPr>
        <p:sp>
          <p:nvSpPr>
            <p:cNvPr id="3" name="Freeform 3"/>
            <p:cNvSpPr/>
            <p:nvPr/>
          </p:nvSpPr>
          <p:spPr>
            <a:xfrm>
              <a:off x="0" y="0"/>
              <a:ext cx="6350000" cy="6911960"/>
            </a:xfrm>
            <a:custGeom>
              <a:avLst/>
              <a:gdLst/>
              <a:ahLst/>
              <a:cxnLst/>
              <a:rect l="l" t="t" r="r" b="b"/>
              <a:pathLst>
                <a:path w="6350000" h="6911960">
                  <a:moveTo>
                    <a:pt x="3175000" y="0"/>
                  </a:moveTo>
                  <a:cubicBezTo>
                    <a:pt x="1421496" y="0"/>
                    <a:pt x="0" y="1547295"/>
                    <a:pt x="0" y="3455980"/>
                  </a:cubicBezTo>
                  <a:cubicBezTo>
                    <a:pt x="0" y="5364666"/>
                    <a:pt x="1421496" y="6911960"/>
                    <a:pt x="3175000" y="6911960"/>
                  </a:cubicBezTo>
                  <a:cubicBezTo>
                    <a:pt x="4928504" y="6911960"/>
                    <a:pt x="6350000" y="5364666"/>
                    <a:pt x="6350000" y="3455980"/>
                  </a:cubicBezTo>
                  <a:cubicBezTo>
                    <a:pt x="6350000" y="1547295"/>
                    <a:pt x="4928504" y="0"/>
                    <a:pt x="3175000" y="0"/>
                  </a:cubicBezTo>
                  <a:close/>
                </a:path>
              </a:pathLst>
            </a:custGeom>
            <a:solidFill>
              <a:srgbClr val="190C03"/>
            </a:solidFill>
          </p:spPr>
        </p:sp>
      </p:grpSp>
      <p:sp>
        <p:nvSpPr>
          <p:cNvPr id="4" name="TextBox 4"/>
          <p:cNvSpPr txBox="1"/>
          <p:nvPr/>
        </p:nvSpPr>
        <p:spPr>
          <a:xfrm>
            <a:off x="1028700" y="2412890"/>
            <a:ext cx="10963143" cy="6715125"/>
          </a:xfrm>
          <a:prstGeom prst="rect">
            <a:avLst/>
          </a:prstGeom>
        </p:spPr>
        <p:txBody>
          <a:bodyPr lIns="0" tIns="0" rIns="0" bIns="0" rtlCol="0" anchor="t">
            <a:spAutoFit/>
          </a:bodyPr>
          <a:lstStyle/>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Promotion of Healthy Lifestyles:</a:t>
            </a:r>
          </a:p>
          <a:p>
            <a:pPr marL="1295390" lvl="2" indent="-431797" algn="l">
              <a:lnSpc>
                <a:spcPts val="3599"/>
              </a:lnSpc>
              <a:buFont typeface="Arial"/>
              <a:buChar char="⚬"/>
            </a:pPr>
            <a:r>
              <a:rPr lang="en-US" sz="2999">
                <a:solidFill>
                  <a:srgbClr val="F2EAE7"/>
                </a:solidFill>
                <a:latin typeface="Alice"/>
                <a:ea typeface="Alice"/>
                <a:cs typeface="Alice"/>
                <a:sym typeface="Alice"/>
              </a:rPr>
              <a:t>Campaigns like the UK's "Sugar Tax" to reduce obesity (Colborne, 2016).</a:t>
            </a:r>
          </a:p>
          <a:p>
            <a:pPr marL="1295390" lvl="2" indent="-431797" algn="l">
              <a:lnSpc>
                <a:spcPts val="3599"/>
              </a:lnSpc>
              <a:buFont typeface="Arial"/>
              <a:buChar char="⚬"/>
            </a:pPr>
            <a:r>
              <a:rPr lang="en-US" sz="2999">
                <a:solidFill>
                  <a:srgbClr val="F2EAE7"/>
                </a:solidFill>
                <a:latin typeface="Alice"/>
                <a:ea typeface="Alice"/>
                <a:cs typeface="Alice"/>
                <a:sym typeface="Alice"/>
              </a:rPr>
              <a:t>Public information on physical activity and healthy eating.</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Creating Healthy Environments:</a:t>
            </a:r>
          </a:p>
          <a:p>
            <a:pPr marL="1295390" lvl="2" indent="-431797" algn="l">
              <a:lnSpc>
                <a:spcPts val="3599"/>
              </a:lnSpc>
              <a:buFont typeface="Arial"/>
              <a:buChar char="⚬"/>
            </a:pPr>
            <a:r>
              <a:rPr lang="en-US" sz="2999">
                <a:solidFill>
                  <a:srgbClr val="F2EAE7"/>
                </a:solidFill>
                <a:latin typeface="Alice"/>
                <a:ea typeface="Alice"/>
                <a:cs typeface="Alice"/>
                <a:sym typeface="Alice"/>
              </a:rPr>
              <a:t>Urban planning for green spaces and cycle lanes.</a:t>
            </a:r>
          </a:p>
          <a:p>
            <a:pPr marL="1295390" lvl="2" indent="-431797" algn="l">
              <a:lnSpc>
                <a:spcPts val="3599"/>
              </a:lnSpc>
              <a:buFont typeface="Arial"/>
              <a:buChar char="⚬"/>
            </a:pPr>
            <a:r>
              <a:rPr lang="en-US" sz="2999">
                <a:solidFill>
                  <a:srgbClr val="F2EAE7"/>
                </a:solidFill>
                <a:latin typeface="Alice"/>
                <a:ea typeface="Alice"/>
                <a:cs typeface="Alice"/>
                <a:sym typeface="Alice"/>
              </a:rPr>
              <a:t>Regulations for clean air and water.</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Impact of Public Health Campaigns:</a:t>
            </a:r>
          </a:p>
          <a:p>
            <a:pPr marL="1295390" lvl="2" indent="-431797" algn="l">
              <a:lnSpc>
                <a:spcPts val="3599"/>
              </a:lnSpc>
              <a:buFont typeface="Arial"/>
              <a:buChar char="⚬"/>
            </a:pPr>
            <a:r>
              <a:rPr lang="en-US" sz="2999">
                <a:solidFill>
                  <a:srgbClr val="F2EAE7"/>
                </a:solidFill>
                <a:latin typeface="Alice"/>
                <a:ea typeface="Alice"/>
                <a:cs typeface="Alice"/>
                <a:sym typeface="Alice"/>
              </a:rPr>
              <a:t>Anti-smoking campaigns have dramatically reduced smoking rates, improving public health and reducing future healthcare costs.</a:t>
            </a:r>
          </a:p>
          <a:p>
            <a:pPr marL="1295390" lvl="2" indent="-431797" algn="l">
              <a:lnSpc>
                <a:spcPts val="3599"/>
              </a:lnSpc>
              <a:buFont typeface="Arial"/>
              <a:buChar char="⚬"/>
            </a:pPr>
            <a:r>
              <a:rPr lang="en-US" sz="2999">
                <a:solidFill>
                  <a:srgbClr val="F2EAE7"/>
                </a:solidFill>
                <a:latin typeface="Alice"/>
                <a:ea typeface="Alice"/>
                <a:cs typeface="Alice"/>
                <a:sym typeface="Alice"/>
              </a:rPr>
              <a:t>These initiatives directly contribute to societal wellbeing and sustainable development.</a:t>
            </a:r>
          </a:p>
          <a:p>
            <a:pPr algn="l">
              <a:lnSpc>
                <a:spcPts val="3599"/>
              </a:lnSpc>
              <a:spcBef>
                <a:spcPct val="0"/>
              </a:spcBef>
            </a:pPr>
            <a:endParaRPr lang="en-US" sz="2999">
              <a:solidFill>
                <a:srgbClr val="F2EAE7"/>
              </a:solidFill>
              <a:latin typeface="Alice"/>
              <a:ea typeface="Alice"/>
              <a:cs typeface="Alice"/>
              <a:sym typeface="Alice"/>
            </a:endParaRPr>
          </a:p>
        </p:txBody>
      </p:sp>
      <p:sp>
        <p:nvSpPr>
          <p:cNvPr id="5" name="Freeform 5"/>
          <p:cNvSpPr/>
          <p:nvPr/>
        </p:nvSpPr>
        <p:spPr>
          <a:xfrm>
            <a:off x="11838663" y="3857513"/>
            <a:ext cx="6449337" cy="3825878"/>
          </a:xfrm>
          <a:custGeom>
            <a:avLst/>
            <a:gdLst/>
            <a:ahLst/>
            <a:cxnLst/>
            <a:rect l="l" t="t" r="r" b="b"/>
            <a:pathLst>
              <a:path w="6449337" h="3825878">
                <a:moveTo>
                  <a:pt x="0" y="0"/>
                </a:moveTo>
                <a:lnTo>
                  <a:pt x="6449337" y="0"/>
                </a:lnTo>
                <a:lnTo>
                  <a:pt x="6449337" y="3825878"/>
                </a:lnTo>
                <a:lnTo>
                  <a:pt x="0" y="3825878"/>
                </a:lnTo>
                <a:lnTo>
                  <a:pt x="0" y="0"/>
                </a:lnTo>
                <a:close/>
              </a:path>
            </a:pathLst>
          </a:custGeom>
          <a:blipFill>
            <a:blip r:embed="rId2"/>
            <a:stretch>
              <a:fillRect/>
            </a:stretch>
          </a:blipFill>
        </p:spPr>
      </p:sp>
      <p:sp>
        <p:nvSpPr>
          <p:cNvPr id="6" name="TextBox 6"/>
          <p:cNvSpPr txBox="1"/>
          <p:nvPr/>
        </p:nvSpPr>
        <p:spPr>
          <a:xfrm>
            <a:off x="1478913" y="76200"/>
            <a:ext cx="10017922" cy="1894332"/>
          </a:xfrm>
          <a:prstGeom prst="rect">
            <a:avLst/>
          </a:prstGeom>
        </p:spPr>
        <p:txBody>
          <a:bodyPr lIns="0" tIns="0" rIns="0" bIns="0" rtlCol="0" anchor="t">
            <a:spAutoFit/>
          </a:bodyPr>
          <a:lstStyle/>
          <a:p>
            <a:pPr marL="0" lvl="0" indent="0" algn="l">
              <a:lnSpc>
                <a:spcPts val="7314"/>
              </a:lnSpc>
              <a:spcBef>
                <a:spcPct val="0"/>
              </a:spcBef>
            </a:pPr>
            <a:r>
              <a:rPr lang="en-US" sz="6900" i="1" spc="131">
                <a:solidFill>
                  <a:srgbClr val="F2EAE7"/>
                </a:solidFill>
                <a:latin typeface="Alice Bold Italics"/>
                <a:ea typeface="Alice Bold Italics"/>
                <a:cs typeface="Alice Bold Italics"/>
                <a:sym typeface="Alice Bold Italics"/>
              </a:rPr>
              <a:t> Public Health Initiatives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EAE7"/>
        </a:solidFill>
        <a:effectLst/>
      </p:bgPr>
    </p:bg>
    <p:spTree>
      <p:nvGrpSpPr>
        <p:cNvPr id="1" name=""/>
        <p:cNvGrpSpPr/>
        <p:nvPr/>
      </p:nvGrpSpPr>
      <p:grpSpPr>
        <a:xfrm>
          <a:off x="0" y="0"/>
          <a:ext cx="0" cy="0"/>
          <a:chOff x="0" y="0"/>
          <a:chExt cx="0" cy="0"/>
        </a:xfrm>
      </p:grpSpPr>
      <p:grpSp>
        <p:nvGrpSpPr>
          <p:cNvPr id="2" name="Group 2"/>
          <p:cNvGrpSpPr/>
          <p:nvPr/>
        </p:nvGrpSpPr>
        <p:grpSpPr>
          <a:xfrm>
            <a:off x="-2939488" y="-5738200"/>
            <a:ext cx="16302181" cy="17744886"/>
            <a:chOff x="0" y="0"/>
            <a:chExt cx="6350000" cy="6911960"/>
          </a:xfrm>
        </p:grpSpPr>
        <p:sp>
          <p:nvSpPr>
            <p:cNvPr id="3" name="Freeform 3"/>
            <p:cNvSpPr/>
            <p:nvPr/>
          </p:nvSpPr>
          <p:spPr>
            <a:xfrm>
              <a:off x="0" y="0"/>
              <a:ext cx="6350000" cy="6911960"/>
            </a:xfrm>
            <a:custGeom>
              <a:avLst/>
              <a:gdLst/>
              <a:ahLst/>
              <a:cxnLst/>
              <a:rect l="l" t="t" r="r" b="b"/>
              <a:pathLst>
                <a:path w="6350000" h="6911960">
                  <a:moveTo>
                    <a:pt x="3175000" y="0"/>
                  </a:moveTo>
                  <a:cubicBezTo>
                    <a:pt x="1421496" y="0"/>
                    <a:pt x="0" y="1547295"/>
                    <a:pt x="0" y="3455980"/>
                  </a:cubicBezTo>
                  <a:cubicBezTo>
                    <a:pt x="0" y="5364666"/>
                    <a:pt x="1421496" y="6911960"/>
                    <a:pt x="3175000" y="6911960"/>
                  </a:cubicBezTo>
                  <a:cubicBezTo>
                    <a:pt x="4928504" y="6911960"/>
                    <a:pt x="6350000" y="5364666"/>
                    <a:pt x="6350000" y="3455980"/>
                  </a:cubicBezTo>
                  <a:cubicBezTo>
                    <a:pt x="6350000" y="1547295"/>
                    <a:pt x="4928504" y="0"/>
                    <a:pt x="3175000" y="0"/>
                  </a:cubicBezTo>
                  <a:close/>
                </a:path>
              </a:pathLst>
            </a:custGeom>
            <a:solidFill>
              <a:srgbClr val="190C03"/>
            </a:solidFill>
          </p:spPr>
        </p:sp>
      </p:grpSp>
      <p:sp>
        <p:nvSpPr>
          <p:cNvPr id="4" name="Freeform 4"/>
          <p:cNvSpPr/>
          <p:nvPr/>
        </p:nvSpPr>
        <p:spPr>
          <a:xfrm>
            <a:off x="12465323" y="3880723"/>
            <a:ext cx="5127303" cy="2884108"/>
          </a:xfrm>
          <a:custGeom>
            <a:avLst/>
            <a:gdLst/>
            <a:ahLst/>
            <a:cxnLst/>
            <a:rect l="l" t="t" r="r" b="b"/>
            <a:pathLst>
              <a:path w="5127303" h="2884108">
                <a:moveTo>
                  <a:pt x="0" y="0"/>
                </a:moveTo>
                <a:lnTo>
                  <a:pt x="5127303" y="0"/>
                </a:lnTo>
                <a:lnTo>
                  <a:pt x="5127303" y="2884108"/>
                </a:lnTo>
                <a:lnTo>
                  <a:pt x="0" y="2884108"/>
                </a:lnTo>
                <a:lnTo>
                  <a:pt x="0" y="0"/>
                </a:lnTo>
                <a:close/>
              </a:path>
            </a:pathLst>
          </a:custGeom>
          <a:blipFill>
            <a:blip r:embed="rId2"/>
            <a:stretch>
              <a:fillRect/>
            </a:stretch>
          </a:blipFill>
        </p:spPr>
      </p:sp>
      <p:sp>
        <p:nvSpPr>
          <p:cNvPr id="5" name="TextBox 5"/>
          <p:cNvSpPr txBox="1"/>
          <p:nvPr/>
        </p:nvSpPr>
        <p:spPr>
          <a:xfrm>
            <a:off x="1028700" y="2412890"/>
            <a:ext cx="10963143" cy="5819775"/>
          </a:xfrm>
          <a:prstGeom prst="rect">
            <a:avLst/>
          </a:prstGeom>
        </p:spPr>
        <p:txBody>
          <a:bodyPr lIns="0" tIns="0" rIns="0" bIns="0" rtlCol="0" anchor="t">
            <a:spAutoFit/>
          </a:bodyPr>
          <a:lstStyle/>
          <a:p>
            <a:pPr algn="l">
              <a:lnSpc>
                <a:spcPts val="3599"/>
              </a:lnSpc>
            </a:pPr>
            <a:r>
              <a:rPr lang="en-US" sz="2999">
                <a:solidFill>
                  <a:srgbClr val="F2EAE7"/>
                </a:solidFill>
                <a:latin typeface="Alice Bold"/>
                <a:ea typeface="Alice Bold"/>
                <a:cs typeface="Alice Bold"/>
                <a:sym typeface="Alice Bold"/>
              </a:rPr>
              <a:t>Disparities in Access and Quality:</a:t>
            </a:r>
          </a:p>
          <a:p>
            <a:pPr marL="647695" lvl="1" indent="-323848" algn="l">
              <a:lnSpc>
                <a:spcPts val="3599"/>
              </a:lnSpc>
              <a:buFont typeface="Arial"/>
              <a:buChar char="•"/>
            </a:pPr>
            <a:r>
              <a:rPr lang="en-US" sz="2999">
                <a:solidFill>
                  <a:srgbClr val="F2EAE7"/>
                </a:solidFill>
                <a:latin typeface="Alice"/>
                <a:ea typeface="Alice"/>
                <a:cs typeface="Alice"/>
                <a:sym typeface="Alice"/>
              </a:rPr>
              <a:t>Health outcomes are often linked to postcode, income, ethnicity, and education (the "social determinants of health") (Khan, 2024).</a:t>
            </a:r>
          </a:p>
          <a:p>
            <a:pPr marL="647695" lvl="1" indent="-323848" algn="l">
              <a:lnSpc>
                <a:spcPts val="3599"/>
              </a:lnSpc>
              <a:buFont typeface="Arial"/>
              <a:buChar char="•"/>
            </a:pPr>
            <a:r>
              <a:rPr lang="en-US" sz="2999">
                <a:solidFill>
                  <a:srgbClr val="F2EAE7"/>
                </a:solidFill>
                <a:latin typeface="Alice"/>
                <a:ea typeface="Alice"/>
                <a:cs typeface="Alice"/>
                <a:sym typeface="Alice"/>
              </a:rPr>
              <a:t>Example: Lower life expectancy in deprived areas.</a:t>
            </a:r>
          </a:p>
          <a:p>
            <a:pPr algn="l">
              <a:lnSpc>
                <a:spcPts val="3599"/>
              </a:lnSpc>
            </a:pPr>
            <a:r>
              <a:rPr lang="en-US" sz="2999">
                <a:solidFill>
                  <a:srgbClr val="F2EAE7"/>
                </a:solidFill>
                <a:latin typeface="Alice Bold"/>
                <a:ea typeface="Alice Bold"/>
                <a:cs typeface="Alice Bold"/>
                <a:sym typeface="Alice Bold"/>
              </a:rPr>
              <a:t>Initiatives to Reduce Inequalities:</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Universal Healthcare:</a:t>
            </a:r>
            <a:r>
              <a:rPr lang="en-US" sz="2999">
                <a:solidFill>
                  <a:srgbClr val="F2EAE7"/>
                </a:solidFill>
                <a:latin typeface="Alice"/>
                <a:ea typeface="Alice"/>
                <a:cs typeface="Alice"/>
                <a:sym typeface="Alice"/>
              </a:rPr>
              <a:t> A foundation for equitable access.</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Targeted Interventions:</a:t>
            </a:r>
            <a:r>
              <a:rPr lang="en-US" sz="2999">
                <a:solidFill>
                  <a:srgbClr val="F2EAE7"/>
                </a:solidFill>
                <a:latin typeface="Alice"/>
                <a:ea typeface="Alice"/>
                <a:cs typeface="Alice"/>
                <a:sym typeface="Alice"/>
              </a:rPr>
              <a:t> Outreach programmes for vulnerable groups (e.g., homeless health services, translators in clinics).</a:t>
            </a:r>
          </a:p>
          <a:p>
            <a:pPr marL="647695" lvl="1" indent="-323848" algn="l">
              <a:lnSpc>
                <a:spcPts val="3599"/>
              </a:lnSpc>
              <a:buFont typeface="Arial"/>
              <a:buChar char="•"/>
            </a:pPr>
            <a:r>
              <a:rPr lang="en-US" sz="2999">
                <a:solidFill>
                  <a:srgbClr val="F2EAE7"/>
                </a:solidFill>
                <a:latin typeface="Alice Bold"/>
                <a:ea typeface="Alice Bold"/>
                <a:cs typeface="Alice Bold"/>
                <a:sym typeface="Alice Bold"/>
              </a:rPr>
              <a:t>Community-Based Care:</a:t>
            </a:r>
            <a:r>
              <a:rPr lang="en-US" sz="2999">
                <a:solidFill>
                  <a:srgbClr val="F2EAE7"/>
                </a:solidFill>
                <a:latin typeface="Alice"/>
                <a:ea typeface="Alice"/>
                <a:cs typeface="Alice"/>
                <a:sym typeface="Alice"/>
              </a:rPr>
              <a:t> Taking services to where people are, rather than waiting for them to seek help.</a:t>
            </a:r>
          </a:p>
          <a:p>
            <a:pPr marL="647695" lvl="1" indent="-323848" algn="l">
              <a:lnSpc>
                <a:spcPts val="3599"/>
              </a:lnSpc>
              <a:spcBef>
                <a:spcPct val="0"/>
              </a:spcBef>
              <a:buFont typeface="Arial"/>
              <a:buChar char="•"/>
            </a:pPr>
            <a:endParaRPr lang="en-US" sz="2999">
              <a:solidFill>
                <a:srgbClr val="F2EAE7"/>
              </a:solidFill>
              <a:latin typeface="Alice"/>
              <a:ea typeface="Alice"/>
              <a:cs typeface="Alice"/>
              <a:sym typeface="Alice"/>
            </a:endParaRPr>
          </a:p>
        </p:txBody>
      </p:sp>
      <p:sp>
        <p:nvSpPr>
          <p:cNvPr id="6" name="TextBox 6"/>
          <p:cNvSpPr txBox="1"/>
          <p:nvPr/>
        </p:nvSpPr>
        <p:spPr>
          <a:xfrm>
            <a:off x="1478913" y="76200"/>
            <a:ext cx="10017922" cy="970407"/>
          </a:xfrm>
          <a:prstGeom prst="rect">
            <a:avLst/>
          </a:prstGeom>
        </p:spPr>
        <p:txBody>
          <a:bodyPr lIns="0" tIns="0" rIns="0" bIns="0" rtlCol="0" anchor="t">
            <a:spAutoFit/>
          </a:bodyPr>
          <a:lstStyle/>
          <a:p>
            <a:pPr marL="0" lvl="0" indent="0" algn="l">
              <a:lnSpc>
                <a:spcPts val="7314"/>
              </a:lnSpc>
              <a:spcBef>
                <a:spcPct val="0"/>
              </a:spcBef>
            </a:pPr>
            <a:r>
              <a:rPr lang="en-US" sz="6900" i="1" spc="131">
                <a:solidFill>
                  <a:srgbClr val="F2EAE7"/>
                </a:solidFill>
                <a:latin typeface="Alice Bold Italics"/>
                <a:ea typeface="Alice Bold Italics"/>
                <a:cs typeface="Alice Bold Italics"/>
                <a:sym typeface="Alice Bold Italics"/>
              </a:rPr>
              <a:t>Equity and Access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4655" r="-4655"/>
            </a:stretch>
          </a:blipFill>
        </p:spPr>
      </p:sp>
      <p:sp>
        <p:nvSpPr>
          <p:cNvPr id="3" name="Freeform 3"/>
          <p:cNvSpPr/>
          <p:nvPr/>
        </p:nvSpPr>
        <p:spPr>
          <a:xfrm rot="-580978">
            <a:off x="-2492882" y="-2417162"/>
            <a:ext cx="5833272" cy="4834324"/>
          </a:xfrm>
          <a:custGeom>
            <a:avLst/>
            <a:gdLst/>
            <a:ahLst/>
            <a:cxnLst/>
            <a:rect l="l" t="t" r="r" b="b"/>
            <a:pathLst>
              <a:path w="5833272" h="4834324">
                <a:moveTo>
                  <a:pt x="0" y="0"/>
                </a:moveTo>
                <a:lnTo>
                  <a:pt x="5833272" y="0"/>
                </a:lnTo>
                <a:lnTo>
                  <a:pt x="5833272" y="4834324"/>
                </a:lnTo>
                <a:lnTo>
                  <a:pt x="0" y="483432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4" name="Group 4"/>
          <p:cNvGrpSpPr/>
          <p:nvPr/>
        </p:nvGrpSpPr>
        <p:grpSpPr>
          <a:xfrm>
            <a:off x="6711411" y="-804251"/>
            <a:ext cx="14372001" cy="14372001"/>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0C03"/>
            </a:solidFill>
          </p:spPr>
        </p:sp>
      </p:grpSp>
      <p:grpSp>
        <p:nvGrpSpPr>
          <p:cNvPr id="6" name="Group 6"/>
          <p:cNvGrpSpPr>
            <a:grpSpLocks noChangeAspect="1"/>
          </p:cNvGrpSpPr>
          <p:nvPr/>
        </p:nvGrpSpPr>
        <p:grpSpPr>
          <a:xfrm>
            <a:off x="901834" y="1867151"/>
            <a:ext cx="6824555" cy="6824555"/>
            <a:chOff x="0" y="0"/>
            <a:chExt cx="3282950" cy="3282950"/>
          </a:xfrm>
        </p:grpSpPr>
        <p:sp>
          <p:nvSpPr>
            <p:cNvPr id="7" name="Freeform 7"/>
            <p:cNvSpPr/>
            <p:nvPr/>
          </p:nvSpPr>
          <p:spPr>
            <a:xfrm flipH="1">
              <a:off x="0" y="0"/>
              <a:ext cx="3282950" cy="3282950"/>
            </a:xfrm>
            <a:custGeom>
              <a:avLst/>
              <a:gdLst/>
              <a:ahLst/>
              <a:cxnLst/>
              <a:rect l="l" t="t" r="r" b="b"/>
              <a:pathLst>
                <a:path w="3282950" h="3282950">
                  <a:moveTo>
                    <a:pt x="3282950" y="0"/>
                  </a:moveTo>
                  <a:lnTo>
                    <a:pt x="750570" y="0"/>
                  </a:lnTo>
                  <a:cubicBezTo>
                    <a:pt x="336550" y="0"/>
                    <a:pt x="0" y="336550"/>
                    <a:pt x="0" y="750570"/>
                  </a:cubicBezTo>
                  <a:lnTo>
                    <a:pt x="0" y="750570"/>
                  </a:lnTo>
                  <a:lnTo>
                    <a:pt x="0" y="3282950"/>
                  </a:lnTo>
                  <a:lnTo>
                    <a:pt x="0" y="3282950"/>
                  </a:lnTo>
                  <a:lnTo>
                    <a:pt x="3282950" y="3282950"/>
                  </a:lnTo>
                  <a:lnTo>
                    <a:pt x="3282950" y="3282950"/>
                  </a:lnTo>
                  <a:lnTo>
                    <a:pt x="3282950" y="0"/>
                  </a:lnTo>
                  <a:lnTo>
                    <a:pt x="3282950" y="0"/>
                  </a:lnTo>
                  <a:close/>
                </a:path>
              </a:pathLst>
            </a:custGeom>
            <a:blipFill>
              <a:blip r:embed="rId5"/>
              <a:stretch>
                <a:fillRect l="-89629" t="-7145" r="-18589"/>
              </a:stretch>
            </a:blipFill>
          </p:spPr>
        </p:sp>
      </p:grpSp>
      <p:sp>
        <p:nvSpPr>
          <p:cNvPr id="8" name="TextBox 8"/>
          <p:cNvSpPr txBox="1"/>
          <p:nvPr/>
        </p:nvSpPr>
        <p:spPr>
          <a:xfrm>
            <a:off x="9090563" y="1333500"/>
            <a:ext cx="7810500" cy="994410"/>
          </a:xfrm>
          <a:prstGeom prst="rect">
            <a:avLst/>
          </a:prstGeom>
        </p:spPr>
        <p:txBody>
          <a:bodyPr lIns="0" tIns="0" rIns="0" bIns="0" rtlCol="0" anchor="t">
            <a:spAutoFit/>
          </a:bodyPr>
          <a:lstStyle/>
          <a:p>
            <a:pPr algn="l">
              <a:lnSpc>
                <a:spcPts val="7560"/>
              </a:lnSpc>
            </a:pPr>
            <a:r>
              <a:rPr lang="en-US" sz="7200" i="1">
                <a:solidFill>
                  <a:srgbClr val="F2EAE7"/>
                </a:solidFill>
                <a:latin typeface="Alice Bold Italics"/>
                <a:ea typeface="Alice Bold Italics"/>
                <a:cs typeface="Alice Bold Italics"/>
                <a:sym typeface="Alice Bold Italics"/>
              </a:rPr>
              <a:t>Conclusion</a:t>
            </a:r>
          </a:p>
        </p:txBody>
      </p:sp>
      <p:sp>
        <p:nvSpPr>
          <p:cNvPr id="9" name="TextBox 9"/>
          <p:cNvSpPr txBox="1"/>
          <p:nvPr/>
        </p:nvSpPr>
        <p:spPr>
          <a:xfrm>
            <a:off x="8546410" y="2758994"/>
            <a:ext cx="8898805" cy="7257795"/>
          </a:xfrm>
          <a:prstGeom prst="rect">
            <a:avLst/>
          </a:prstGeom>
        </p:spPr>
        <p:txBody>
          <a:bodyPr lIns="0" tIns="0" rIns="0" bIns="0" rtlCol="0" anchor="t">
            <a:spAutoFit/>
          </a:bodyPr>
          <a:lstStyle/>
          <a:p>
            <a:pPr marL="496572" lvl="1" indent="-248286" algn="l">
              <a:lnSpc>
                <a:spcPts val="3887"/>
              </a:lnSpc>
              <a:buFont typeface="Arial"/>
              <a:buChar char="•"/>
            </a:pPr>
            <a:r>
              <a:rPr lang="en-US" sz="2300">
                <a:solidFill>
                  <a:srgbClr val="F2EAE7"/>
                </a:solidFill>
                <a:latin typeface="Alice Bold"/>
                <a:ea typeface="Alice Bold"/>
                <a:cs typeface="Alice Bold"/>
                <a:sym typeface="Alice Bold"/>
              </a:rPr>
              <a:t>A Necessary Paradigm Shift:</a:t>
            </a:r>
            <a:r>
              <a:rPr lang="en-US" sz="2300">
                <a:solidFill>
                  <a:srgbClr val="F2EAE7"/>
                </a:solidFill>
                <a:latin typeface="Alice"/>
                <a:ea typeface="Alice"/>
                <a:cs typeface="Alice"/>
                <a:sym typeface="Alice"/>
              </a:rPr>
              <a:t> The move towards integrating health, wellbeing, and sustainable development is a critical evolution for building resilient and effective health and social care systems.</a:t>
            </a:r>
          </a:p>
          <a:p>
            <a:pPr marL="496572" lvl="1" indent="-248286" algn="l">
              <a:lnSpc>
                <a:spcPts val="3887"/>
              </a:lnSpc>
              <a:buFont typeface="Arial"/>
              <a:buChar char="•"/>
            </a:pPr>
            <a:r>
              <a:rPr lang="en-US" sz="2300">
                <a:solidFill>
                  <a:srgbClr val="F2EAE7"/>
                </a:solidFill>
                <a:latin typeface="Alice Bold"/>
                <a:ea typeface="Alice Bold"/>
                <a:cs typeface="Alice Bold"/>
                <a:sym typeface="Alice Bold"/>
              </a:rPr>
              <a:t>Theoretical Underpinning:</a:t>
            </a:r>
            <a:r>
              <a:rPr lang="en-US" sz="2300">
                <a:solidFill>
                  <a:srgbClr val="F2EAE7"/>
                </a:solidFill>
                <a:latin typeface="Alice"/>
                <a:ea typeface="Alice"/>
                <a:cs typeface="Alice"/>
                <a:sym typeface="Alice"/>
              </a:rPr>
              <a:t> Frameworks like </a:t>
            </a:r>
            <a:r>
              <a:rPr lang="en-US" sz="2300">
                <a:solidFill>
                  <a:srgbClr val="F2EAE7"/>
                </a:solidFill>
                <a:latin typeface="Alice Bold"/>
                <a:ea typeface="Alice Bold"/>
                <a:cs typeface="Alice Bold"/>
                <a:sym typeface="Alice Bold"/>
              </a:rPr>
              <a:t>Dahlgren and Whitehead's Social Model</a:t>
            </a:r>
            <a:r>
              <a:rPr lang="en-US" sz="2300">
                <a:solidFill>
                  <a:srgbClr val="F2EAE7"/>
                </a:solidFill>
                <a:latin typeface="Alice"/>
                <a:ea typeface="Alice"/>
                <a:cs typeface="Alice"/>
                <a:sym typeface="Alice"/>
              </a:rPr>
              <a:t> provide the essential justification, demonstrating that health is produced within a broad social, economic, and environmental context.</a:t>
            </a:r>
          </a:p>
          <a:p>
            <a:pPr marL="496572" lvl="1" indent="-248286" algn="l">
              <a:lnSpc>
                <a:spcPts val="3887"/>
              </a:lnSpc>
              <a:buFont typeface="Arial"/>
              <a:buChar char="•"/>
            </a:pPr>
            <a:r>
              <a:rPr lang="en-US" sz="2300">
                <a:solidFill>
                  <a:srgbClr val="F2EAE7"/>
                </a:solidFill>
                <a:latin typeface="Alice"/>
                <a:ea typeface="Alice"/>
                <a:cs typeface="Alice"/>
                <a:sym typeface="Alice"/>
              </a:rPr>
              <a:t>The Way Forward: The future of service delivery lies in this person-centred, equitable, and sustainable approach. Overcoming siloed funding and regulatory barriers is the next critical step to fully realize this vision, ensuring we create healthier populations without compromising the wellbeing of future generations.</a:t>
            </a:r>
          </a:p>
          <a:p>
            <a:pPr marL="0" lvl="1" indent="0" algn="l">
              <a:lnSpc>
                <a:spcPts val="3887"/>
              </a:lnSpc>
              <a:spcBef>
                <a:spcPct val="0"/>
              </a:spcBef>
            </a:pPr>
            <a:endParaRPr lang="en-US" sz="2300">
              <a:solidFill>
                <a:srgbClr val="F2EAE7"/>
              </a:solidFill>
              <a:latin typeface="Alice"/>
              <a:ea typeface="Alice"/>
              <a:cs typeface="Alice"/>
              <a:sym typeface="Alice"/>
            </a:endParaRPr>
          </a:p>
        </p:txBody>
      </p:sp>
      <p:sp>
        <p:nvSpPr>
          <p:cNvPr id="10" name="Freeform 10"/>
          <p:cNvSpPr/>
          <p:nvPr/>
        </p:nvSpPr>
        <p:spPr>
          <a:xfrm>
            <a:off x="-1002982" y="1028700"/>
            <a:ext cx="2853472" cy="3057623"/>
          </a:xfrm>
          <a:custGeom>
            <a:avLst/>
            <a:gdLst/>
            <a:ahLst/>
            <a:cxnLst/>
            <a:rect l="l" t="t" r="r" b="b"/>
            <a:pathLst>
              <a:path w="2853472" h="3057623">
                <a:moveTo>
                  <a:pt x="0" y="0"/>
                </a:moveTo>
                <a:lnTo>
                  <a:pt x="2853472" y="0"/>
                </a:lnTo>
                <a:lnTo>
                  <a:pt x="2853472" y="3057623"/>
                </a:lnTo>
                <a:lnTo>
                  <a:pt x="0" y="3057623"/>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90C03"/>
        </a:solidFill>
        <a:effectLst/>
      </p:bgPr>
    </p:bg>
    <p:spTree>
      <p:nvGrpSpPr>
        <p:cNvPr id="1" name=""/>
        <p:cNvGrpSpPr/>
        <p:nvPr/>
      </p:nvGrpSpPr>
      <p:grpSpPr>
        <a:xfrm>
          <a:off x="0" y="0"/>
          <a:ext cx="0" cy="0"/>
          <a:chOff x="0" y="0"/>
          <a:chExt cx="0" cy="0"/>
        </a:xfrm>
      </p:grpSpPr>
      <p:sp>
        <p:nvSpPr>
          <p:cNvPr id="2" name="Freeform 2"/>
          <p:cNvSpPr/>
          <p:nvPr/>
        </p:nvSpPr>
        <p:spPr>
          <a:xfrm rot="-988872">
            <a:off x="-2706072" y="-3742190"/>
            <a:ext cx="7469545" cy="6190385"/>
          </a:xfrm>
          <a:custGeom>
            <a:avLst/>
            <a:gdLst/>
            <a:ahLst/>
            <a:cxnLst/>
            <a:rect l="l" t="t" r="r" b="b"/>
            <a:pathLst>
              <a:path w="7469545" h="6190385">
                <a:moveTo>
                  <a:pt x="0" y="0"/>
                </a:moveTo>
                <a:lnTo>
                  <a:pt x="7469544" y="0"/>
                </a:lnTo>
                <a:lnTo>
                  <a:pt x="7469544" y="6190385"/>
                </a:lnTo>
                <a:lnTo>
                  <a:pt x="0" y="619038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 name="Freeform 3"/>
          <p:cNvSpPr/>
          <p:nvPr/>
        </p:nvSpPr>
        <p:spPr>
          <a:xfrm rot="2795316">
            <a:off x="15372080" y="5682947"/>
            <a:ext cx="5831840" cy="5185036"/>
          </a:xfrm>
          <a:custGeom>
            <a:avLst/>
            <a:gdLst/>
            <a:ahLst/>
            <a:cxnLst/>
            <a:rect l="l" t="t" r="r" b="b"/>
            <a:pathLst>
              <a:path w="5831840" h="5185036">
                <a:moveTo>
                  <a:pt x="0" y="0"/>
                </a:moveTo>
                <a:lnTo>
                  <a:pt x="5831840" y="0"/>
                </a:lnTo>
                <a:lnTo>
                  <a:pt x="5831840" y="5185036"/>
                </a:lnTo>
                <a:lnTo>
                  <a:pt x="0" y="518503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 name="TextBox 4"/>
          <p:cNvSpPr txBox="1"/>
          <p:nvPr/>
        </p:nvSpPr>
        <p:spPr>
          <a:xfrm>
            <a:off x="1948999" y="1766222"/>
            <a:ext cx="12869834" cy="7785516"/>
          </a:xfrm>
          <a:prstGeom prst="rect">
            <a:avLst/>
          </a:prstGeom>
        </p:spPr>
        <p:txBody>
          <a:bodyPr lIns="0" tIns="0" rIns="0" bIns="0" rtlCol="0" anchor="t">
            <a:spAutoFit/>
          </a:bodyPr>
          <a:lstStyle/>
          <a:p>
            <a:pPr algn="just">
              <a:lnSpc>
                <a:spcPts val="2637"/>
              </a:lnSpc>
            </a:pPr>
            <a:r>
              <a:rPr lang="en-US" sz="1883">
                <a:solidFill>
                  <a:srgbClr val="F4EDEB"/>
                </a:solidFill>
                <a:latin typeface="Alice"/>
                <a:ea typeface="Alice"/>
                <a:cs typeface="Alice"/>
                <a:sym typeface="Alice"/>
              </a:rPr>
              <a:t>Reference list</a:t>
            </a:r>
          </a:p>
          <a:p>
            <a:pPr marL="341905" lvl="1" indent="-170952" algn="just">
              <a:lnSpc>
                <a:spcPts val="2217"/>
              </a:lnSpc>
              <a:buFont typeface="Arial"/>
              <a:buChar char="•"/>
            </a:pPr>
            <a:r>
              <a:rPr lang="en-US" sz="1583">
                <a:solidFill>
                  <a:srgbClr val="F4EDEB"/>
                </a:solidFill>
                <a:latin typeface="Alice"/>
                <a:ea typeface="Alice"/>
                <a:cs typeface="Alice"/>
                <a:sym typeface="Alice"/>
              </a:rPr>
              <a:t>Colborne, M. (2016). Britain’s ‘sugar tax’ tackles obesity. Canadian Medical Association Journal, [online] 188(8), pp.E134–E134. doi:https://doi.org/10.1503/cmaj.109-5260.</a:t>
            </a:r>
          </a:p>
          <a:p>
            <a:pPr marL="341905" lvl="1" indent="-170952" algn="just">
              <a:lnSpc>
                <a:spcPts val="2217"/>
              </a:lnSpc>
              <a:buFont typeface="Arial"/>
              <a:buChar char="•"/>
            </a:pPr>
            <a:r>
              <a:rPr lang="en-US" sz="1583">
                <a:solidFill>
                  <a:srgbClr val="F4EDEB"/>
                </a:solidFill>
                <a:latin typeface="Alice"/>
                <a:ea typeface="Alice"/>
                <a:cs typeface="Alice"/>
                <a:sym typeface="Alice"/>
              </a:rPr>
              <a:t>Green, L., Ashton, K., Bellis, M.A., Clemens, T. and Douglas, M. (2021). ‘Health in All Policies’—A Key Driver for Health and Well-Being in a Post-COVID-19 Pandemic World. International Journal of Environmental Research and Public Health, 18(18), p.9468. doi:https://doi.org/10.3390/ijerph18189468.</a:t>
            </a:r>
          </a:p>
          <a:p>
            <a:pPr marL="341905" lvl="1" indent="-170952" algn="just">
              <a:lnSpc>
                <a:spcPts val="2217"/>
              </a:lnSpc>
              <a:buFont typeface="Arial"/>
              <a:buChar char="•"/>
            </a:pPr>
            <a:r>
              <a:rPr lang="en-US" sz="1583">
                <a:solidFill>
                  <a:srgbClr val="F4EDEB"/>
                </a:solidFill>
                <a:latin typeface="Alice"/>
                <a:ea typeface="Alice"/>
                <a:cs typeface="Alice"/>
                <a:sym typeface="Alice"/>
              </a:rPr>
              <a:t>Institute for Healthcare Improvement (2025). Improvement Topic: Triple Aim. [online] Ihi.org. Available at: https://www.ihi.org/library/topics/triple-aim.</a:t>
            </a:r>
          </a:p>
          <a:p>
            <a:pPr marL="341905" lvl="1" indent="-170952" algn="just">
              <a:lnSpc>
                <a:spcPts val="2217"/>
              </a:lnSpc>
              <a:buFont typeface="Arial"/>
              <a:buChar char="•"/>
            </a:pPr>
            <a:r>
              <a:rPr lang="en-US" sz="1583">
                <a:solidFill>
                  <a:srgbClr val="F4EDEB"/>
                </a:solidFill>
                <a:latin typeface="Alice"/>
                <a:ea typeface="Alice"/>
                <a:cs typeface="Alice"/>
                <a:sym typeface="Alice"/>
              </a:rPr>
              <a:t>Khan, S.U. (2024). Zip Code Health Disparities: Mapping Cardiovascular Inequities at the Neighborhood Level. PubMed, [online] 20(5), pp.6–14. doi:https://doi.org/10.14797/mdcvj.1457.</a:t>
            </a:r>
          </a:p>
          <a:p>
            <a:pPr marL="341905" lvl="1" indent="-170952" algn="just">
              <a:lnSpc>
                <a:spcPts val="2217"/>
              </a:lnSpc>
              <a:buFont typeface="Arial"/>
              <a:buChar char="•"/>
            </a:pPr>
            <a:r>
              <a:rPr lang="en-US" sz="1583">
                <a:solidFill>
                  <a:srgbClr val="F4EDEB"/>
                </a:solidFill>
                <a:latin typeface="Alice"/>
                <a:ea typeface="Alice"/>
                <a:cs typeface="Alice"/>
                <a:sym typeface="Alice"/>
              </a:rPr>
              <a:t>Loomans-Kropp, H.A. and Umar, A. (2019). Cancer prevention and screening: the next step in the era of precision medicine. npj Precision Oncology, [online] 3(1), pp.1–8. doi:https://doi.org/10.1038/s41698-018-0075-9.</a:t>
            </a:r>
          </a:p>
          <a:p>
            <a:pPr marL="341905" lvl="1" indent="-170952" algn="just">
              <a:lnSpc>
                <a:spcPts val="2217"/>
              </a:lnSpc>
              <a:buFont typeface="Arial"/>
              <a:buChar char="•"/>
            </a:pPr>
            <a:r>
              <a:rPr lang="en-US" sz="1583">
                <a:solidFill>
                  <a:srgbClr val="F4EDEB"/>
                </a:solidFill>
                <a:latin typeface="Alice"/>
                <a:ea typeface="Alice"/>
                <a:cs typeface="Alice"/>
                <a:sym typeface="Alice"/>
              </a:rPr>
              <a:t>Ma, X. (2023). Quality of Life: A Holistic Approach to Well-Being. Internal Medicine and Medical Investigation Journal, [online] 8(2), pp.1–2. Available at: https://www.imminv.com/articles/quality-of-life-a-holistic-approach-to-wellbeing-102562.html.</a:t>
            </a:r>
          </a:p>
          <a:p>
            <a:pPr marL="341905" lvl="1" indent="-170952" algn="just">
              <a:lnSpc>
                <a:spcPts val="2217"/>
              </a:lnSpc>
              <a:buFont typeface="Arial"/>
              <a:buChar char="•"/>
            </a:pPr>
            <a:r>
              <a:rPr lang="en-US" sz="1583">
                <a:solidFill>
                  <a:srgbClr val="F4EDEB"/>
                </a:solidFill>
                <a:latin typeface="Alice"/>
                <a:ea typeface="Alice"/>
                <a:cs typeface="Alice"/>
                <a:sym typeface="Alice"/>
              </a:rPr>
              <a:t>Mozaffar, F., Jamaleddin, S. and Khakzand, M. (2009). A holistic approach to ward design. Health estate journal: journal of the Institute of Hospital Engineering, [online] 63(6), pp.50–5. Available at: https://www.researchgate.net/publication/26687575_A_holistic_approach_to_ward_design.</a:t>
            </a:r>
          </a:p>
          <a:p>
            <a:pPr marL="341905" lvl="1" indent="-170952" algn="just">
              <a:lnSpc>
                <a:spcPts val="2217"/>
              </a:lnSpc>
              <a:buFont typeface="Arial"/>
              <a:buChar char="•"/>
            </a:pPr>
            <a:r>
              <a:rPr lang="en-US" sz="1583">
                <a:solidFill>
                  <a:srgbClr val="F4EDEB"/>
                </a:solidFill>
                <a:latin typeface="Alice"/>
                <a:ea typeface="Alice"/>
                <a:cs typeface="Alice"/>
                <a:sym typeface="Alice"/>
              </a:rPr>
              <a:t>Ozobu, C.O., Onyekwe, F.O., Adikwu, F.E., Odujobi, O. and Nwulu, E.O. (2023). Developing a National Strategy for Integrating Wellness Programs into Occupational Safety and Health Management Systems in Nigeria: A Conceptual Framework. International Journal of Multidisciplinary Research and Growth Evaluation., [online] 4(1), pp.914–927. doi:https://doi.org/10.54660/.ijmrge.2023.4.1.914-927.</a:t>
            </a:r>
          </a:p>
          <a:p>
            <a:pPr marL="341905" lvl="1" indent="-170952" algn="just">
              <a:lnSpc>
                <a:spcPts val="2217"/>
              </a:lnSpc>
              <a:buFont typeface="Arial"/>
              <a:buChar char="•"/>
            </a:pPr>
            <a:r>
              <a:rPr lang="en-US" sz="1583">
                <a:solidFill>
                  <a:srgbClr val="F4EDEB"/>
                </a:solidFill>
                <a:latin typeface="Alice"/>
                <a:ea typeface="Alice"/>
                <a:cs typeface="Alice"/>
                <a:sym typeface="Alice"/>
              </a:rPr>
              <a:t>Patient Safety Learning (2021). The Dahlgren-Whitehead Rainbow (1991). [online] Patient Safety Learning. Available at: https://www.pslhub.org/learn/improving-patient-safety/health-inequalities/the-dahlgren-whitehead-rainbow-1991-r5870/.</a:t>
            </a:r>
          </a:p>
          <a:p>
            <a:pPr marL="341905" lvl="1" indent="-170952" algn="just">
              <a:lnSpc>
                <a:spcPts val="2217"/>
              </a:lnSpc>
              <a:buFont typeface="Arial"/>
              <a:buChar char="•"/>
            </a:pPr>
            <a:r>
              <a:rPr lang="en-US" sz="1583">
                <a:solidFill>
                  <a:srgbClr val="F4EDEB"/>
                </a:solidFill>
                <a:latin typeface="Alice"/>
                <a:ea typeface="Alice"/>
                <a:cs typeface="Alice"/>
                <a:sym typeface="Alice"/>
              </a:rPr>
              <a:t>UNESCO (1992). Sustainable development - Glossary. [online] UNESCO World Heritage Centre. Available at: https://whc.unesco.org/en/glossary/375.</a:t>
            </a:r>
          </a:p>
          <a:p>
            <a:pPr marL="341905" lvl="1" indent="-170952" algn="just">
              <a:lnSpc>
                <a:spcPts val="2217"/>
              </a:lnSpc>
              <a:buFont typeface="Arial"/>
              <a:buChar char="•"/>
            </a:pPr>
            <a:r>
              <a:rPr lang="en-US" sz="1583">
                <a:solidFill>
                  <a:srgbClr val="F4EDEB"/>
                </a:solidFill>
                <a:latin typeface="Alice"/>
                <a:ea typeface="Alice"/>
                <a:cs typeface="Alice"/>
                <a:sym typeface="Alice"/>
              </a:rPr>
              <a:t>United Nations (2025). Goal 3: Ensure healthy lives and promote well-being for all at all ages. [online] United Nations. Available at: https://sdgs.un.org/goals/goal3.</a:t>
            </a:r>
          </a:p>
          <a:p>
            <a:pPr marL="341905" lvl="1" indent="-170952" algn="just">
              <a:lnSpc>
                <a:spcPts val="2217"/>
              </a:lnSpc>
              <a:buFont typeface="Arial"/>
              <a:buChar char="•"/>
            </a:pPr>
            <a:r>
              <a:rPr lang="en-US" sz="1583">
                <a:solidFill>
                  <a:srgbClr val="F4EDEB"/>
                </a:solidFill>
                <a:latin typeface="Alice"/>
                <a:ea typeface="Alice"/>
                <a:cs typeface="Alice"/>
                <a:sym typeface="Alice"/>
              </a:rPr>
              <a:t>World Health Organization (1948). Constitution of the world health organization. [online] World Health Organization. Available at: https://www.who.int/about/governance/constitution.</a:t>
            </a:r>
          </a:p>
        </p:txBody>
      </p:sp>
      <p:sp>
        <p:nvSpPr>
          <p:cNvPr id="5" name="Freeform 5"/>
          <p:cNvSpPr/>
          <p:nvPr/>
        </p:nvSpPr>
        <p:spPr>
          <a:xfrm>
            <a:off x="14443927" y="8683943"/>
            <a:ext cx="2853472" cy="3057623"/>
          </a:xfrm>
          <a:custGeom>
            <a:avLst/>
            <a:gdLst/>
            <a:ahLst/>
            <a:cxnLst/>
            <a:rect l="l" t="t" r="r" b="b"/>
            <a:pathLst>
              <a:path w="2853472" h="3057623">
                <a:moveTo>
                  <a:pt x="0" y="0"/>
                </a:moveTo>
                <a:lnTo>
                  <a:pt x="2853472" y="0"/>
                </a:lnTo>
                <a:lnTo>
                  <a:pt x="2853472" y="3057622"/>
                </a:lnTo>
                <a:lnTo>
                  <a:pt x="0" y="3057622"/>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1572</Words>
  <Application>Microsoft Office PowerPoint</Application>
  <PresentationFormat>Custom</PresentationFormat>
  <Paragraphs>90</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Alice</vt:lpstr>
      <vt:lpstr>Calibri</vt:lpstr>
      <vt:lpstr>Alice Bold</vt:lpstr>
      <vt:lpstr>Alice Bold Italics</vt:lpstr>
      <vt:lpstr>Alice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  TASK 02 COPY</dc:title>
  <dc:creator>Syed Faisal Nadeem</dc:creator>
  <cp:lastModifiedBy>Syed Faisal Nadeem</cp:lastModifiedBy>
  <cp:revision>2</cp:revision>
  <dcterms:created xsi:type="dcterms:W3CDTF">2006-08-16T00:00:00Z</dcterms:created>
  <dcterms:modified xsi:type="dcterms:W3CDTF">2025-10-12T12:57:31Z</dcterms:modified>
  <dc:identifier>DAG1G2x_KhA</dc:identifier>
</cp:coreProperties>
</file>