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handoutMasterIdLst>
    <p:handoutMasterId r:id="rId59"/>
  </p:handoutMasterIdLst>
  <p:sldIdLst>
    <p:sldId id="377" r:id="rId2"/>
    <p:sldId id="380" r:id="rId3"/>
    <p:sldId id="381" r:id="rId4"/>
    <p:sldId id="429" r:id="rId5"/>
    <p:sldId id="382" r:id="rId6"/>
    <p:sldId id="383" r:id="rId7"/>
    <p:sldId id="384" r:id="rId8"/>
    <p:sldId id="385" r:id="rId9"/>
    <p:sldId id="386" r:id="rId10"/>
    <p:sldId id="387" r:id="rId11"/>
    <p:sldId id="388" r:id="rId12"/>
    <p:sldId id="389" r:id="rId13"/>
    <p:sldId id="390" r:id="rId14"/>
    <p:sldId id="391" r:id="rId15"/>
    <p:sldId id="392" r:id="rId16"/>
    <p:sldId id="432" r:id="rId17"/>
    <p:sldId id="393" r:id="rId18"/>
    <p:sldId id="394" r:id="rId19"/>
    <p:sldId id="395" r:id="rId20"/>
    <p:sldId id="396" r:id="rId21"/>
    <p:sldId id="430" r:id="rId22"/>
    <p:sldId id="433" r:id="rId23"/>
    <p:sldId id="431" r:id="rId24"/>
    <p:sldId id="379" r:id="rId25"/>
    <p:sldId id="397" r:id="rId26"/>
    <p:sldId id="398" r:id="rId27"/>
    <p:sldId id="399" r:id="rId28"/>
    <p:sldId id="400" r:id="rId29"/>
    <p:sldId id="401" r:id="rId30"/>
    <p:sldId id="402" r:id="rId31"/>
    <p:sldId id="403" r:id="rId32"/>
    <p:sldId id="404" r:id="rId33"/>
    <p:sldId id="405" r:id="rId34"/>
    <p:sldId id="406" r:id="rId35"/>
    <p:sldId id="407" r:id="rId36"/>
    <p:sldId id="408" r:id="rId37"/>
    <p:sldId id="409" r:id="rId38"/>
    <p:sldId id="410" r:id="rId39"/>
    <p:sldId id="411" r:id="rId40"/>
    <p:sldId id="412" r:id="rId41"/>
    <p:sldId id="413" r:id="rId42"/>
    <p:sldId id="414" r:id="rId43"/>
    <p:sldId id="415" r:id="rId44"/>
    <p:sldId id="416" r:id="rId45"/>
    <p:sldId id="417" r:id="rId46"/>
    <p:sldId id="418" r:id="rId47"/>
    <p:sldId id="419" r:id="rId48"/>
    <p:sldId id="420" r:id="rId49"/>
    <p:sldId id="421" r:id="rId50"/>
    <p:sldId id="422" r:id="rId51"/>
    <p:sldId id="423" r:id="rId52"/>
    <p:sldId id="424" r:id="rId53"/>
    <p:sldId id="425" r:id="rId54"/>
    <p:sldId id="426" r:id="rId55"/>
    <p:sldId id="427" r:id="rId56"/>
    <p:sldId id="428"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903" autoAdjust="0"/>
    <p:restoredTop sz="58929" autoAdjust="0"/>
  </p:normalViewPr>
  <p:slideViewPr>
    <p:cSldViewPr>
      <p:cViewPr varScale="1">
        <p:scale>
          <a:sx n="53" d="100"/>
          <a:sy n="53" d="100"/>
        </p:scale>
        <p:origin x="1168" y="184"/>
      </p:cViewPr>
      <p:guideLst>
        <p:guide orient="horz" pos="2160"/>
        <p:guide pos="2880"/>
      </p:guideLst>
    </p:cSldViewPr>
  </p:slideViewPr>
  <p:outlineViewPr>
    <p:cViewPr>
      <p:scale>
        <a:sx n="33" d="100"/>
        <a:sy n="33" d="100"/>
      </p:scale>
      <p:origin x="0" y="-29994"/>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9/26/18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9/26/18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a:t>
            </a:fld>
            <a:endParaRPr lang="en-US" dirty="0"/>
          </a:p>
        </p:txBody>
      </p:sp>
    </p:spTree>
    <p:extLst>
      <p:ext uri="{BB962C8B-B14F-4D97-AF65-F5344CB8AC3E}">
        <p14:creationId xmlns:p14="http://schemas.microsoft.com/office/powerpoint/2010/main" val="1279581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008000"/>
                </a:solidFill>
                <a:latin typeface="Arial" panose="020B0604020202020204" pitchFamily="34" charset="0"/>
              </a:rPr>
              <a:t>This chapter defines marketing and outlines the steps in the marketing process, explains the importance of understanding the marketplace and customers and identifies the five core marketplace concepts. It also identifies the key elements of a customer value-driven marketing strategy and discusses the marketing management orientations that guide marketing strategy.</a:t>
            </a:r>
          </a:p>
        </p:txBody>
      </p:sp>
      <p:sp>
        <p:nvSpPr>
          <p:cNvPr id="4" name="Slide Number Placeholder 3"/>
          <p:cNvSpPr>
            <a:spLocks noGrp="1"/>
          </p:cNvSpPr>
          <p:nvPr>
            <p:ph type="sldNum" sz="quarter" idx="10"/>
          </p:nvPr>
        </p:nvSpPr>
        <p:spPr/>
        <p:txBody>
          <a:bodyPr/>
          <a:lstStyle/>
          <a:p>
            <a:fld id="{A73D6722-9B4D-4E29-B226-C325925A8118}" type="slidenum">
              <a:rPr lang="en-US" smtClean="0"/>
              <a:t>2</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Nike built image and market share  by</a:t>
            </a:r>
            <a:r>
              <a:rPr lang="en-US" altLang="en-US" baseline="0" dirty="0">
                <a:solidFill>
                  <a:srgbClr val="008000"/>
                </a:solidFill>
                <a:latin typeface="Arial" panose="020B0604020202020204" pitchFamily="34" charset="0"/>
              </a:rPr>
              <a:t> outspending competition on endorsements, promotional events and expensive “Just Do It” ads.</a:t>
            </a:r>
            <a:r>
              <a:rPr lang="en-US" sz="1200" b="1" i="0" u="none" strike="noStrike" kern="1200" baseline="0" dirty="0">
                <a:solidFill>
                  <a:schemeClr val="tx1"/>
                </a:solidFill>
                <a:latin typeface="Arial" charset="0"/>
                <a:ea typeface="MS PGothic" panose="020B0600070205080204" pitchFamily="34" charset="-128"/>
                <a:cs typeface="ＭＳ Ｐゴシック" charset="0"/>
              </a:rPr>
              <a:t> </a:t>
            </a:r>
          </a:p>
          <a:p>
            <a:endParaRPr lang="en-US" sz="1200" b="1"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 Nike swoosh—it’s everywhere. Nike has mastered social networking, both online and off, creating deep engagement and community, with and among customers.</a:t>
            </a:r>
            <a:endParaRPr lang="en-US" altLang="en-US" b="0" baseline="0" dirty="0">
              <a:solidFill>
                <a:srgbClr val="008000"/>
              </a:solidFill>
              <a:latin typeface="Arial" panose="020B0604020202020204" pitchFamily="34" charset="0"/>
            </a:endParaRPr>
          </a:p>
          <a:p>
            <a:endParaRPr lang="en-US" sz="1200" b="0" i="0" u="none" strike="noStrike" kern="1200" baseline="0" dirty="0">
              <a:solidFill>
                <a:srgbClr val="008000"/>
              </a:solidFill>
              <a:latin typeface="Arial" panose="020B0604020202020204" pitchFamily="34"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Nike’s outstanding success results from much more than just making good sports gear. The iconic brand </a:t>
            </a:r>
            <a:r>
              <a:rPr lang="en-US" altLang="ja-JP" baseline="0" dirty="0">
                <a:solidFill>
                  <a:srgbClr val="008000"/>
                </a:solidFill>
                <a:latin typeface="Arial" panose="020B0604020202020204" pitchFamily="34" charset="0"/>
              </a:rPr>
              <a:t>has become ever-present and valued in their customers’ lives and conversations.</a:t>
            </a:r>
            <a:endParaRPr lang="en-US" altLang="ja-JP" dirty="0">
              <a:solidFill>
                <a:srgbClr val="008000"/>
              </a:solidFill>
              <a:latin typeface="Arial" panose="020B0604020202020204" pitchFamily="34" charset="0"/>
            </a:endParaRP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Nike</a:t>
            </a:r>
            <a:r>
              <a:rPr lang="en-US" altLang="en-US" baseline="0" dirty="0">
                <a:solidFill>
                  <a:srgbClr val="008000"/>
                </a:solidFill>
                <a:latin typeface="Arial" panose="020B0604020202020204" pitchFamily="34" charset="0"/>
              </a:rPr>
              <a:t> is highly innovative in its use of social media and is ranked first in creating brand “tribes” – large groups of highly engaged users on social media sites like Facebook.  In addition to Likes on the main Facebook page, Nike has an impressive 45 million Likes on its Soccer, Basketball and Running Facebook pages combined.</a:t>
            </a:r>
          </a:p>
          <a:p>
            <a:endParaRPr lang="en-US" altLang="en-US" baseline="0" dirty="0">
              <a:solidFill>
                <a:srgbClr val="008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Nike excels at cross-media campaigns that integrate digital media with traditional tools to connect with customers. The “Risk Everything” World Cup soccer campaign presented captivating 4 to 5 minute videos embedded in both Nike social media sites and the “Risk Everything” Web site.</a:t>
            </a:r>
            <a:endParaRPr lang="en-US" altLang="en-US" baseline="0"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3942029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baseline="0"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5</a:t>
            </a:fld>
            <a:endParaRPr lang="en-US" dirty="0"/>
          </a:p>
        </p:txBody>
      </p:sp>
    </p:spTree>
    <p:extLst>
      <p:ext uri="{BB962C8B-B14F-4D97-AF65-F5344CB8AC3E}">
        <p14:creationId xmlns:p14="http://schemas.microsoft.com/office/powerpoint/2010/main" val="1843166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Marketing is the process by which companies create value </a:t>
            </a:r>
            <a:r>
              <a:rPr lang="en-US" altLang="en-US" b="1" dirty="0">
                <a:solidFill>
                  <a:srgbClr val="008000"/>
                </a:solidFill>
                <a:latin typeface="Arial" panose="020B0604020202020204" pitchFamily="34" charset="0"/>
              </a:rPr>
              <a:t>for </a:t>
            </a:r>
            <a:r>
              <a:rPr lang="en-US" altLang="en-US" dirty="0">
                <a:solidFill>
                  <a:srgbClr val="008000"/>
                </a:solidFill>
                <a:latin typeface="Arial" panose="020B0604020202020204" pitchFamily="34" charset="0"/>
              </a:rPr>
              <a:t>customers and build strong customer relationships in order to capture value </a:t>
            </a:r>
            <a:r>
              <a:rPr lang="en-US" altLang="en-US" b="1" dirty="0">
                <a:solidFill>
                  <a:srgbClr val="008000"/>
                </a:solidFill>
                <a:latin typeface="Arial" panose="020B0604020202020204" pitchFamily="34" charset="0"/>
              </a:rPr>
              <a:t>from</a:t>
            </a:r>
            <a:r>
              <a:rPr lang="en-US" altLang="en-US" dirty="0">
                <a:solidFill>
                  <a:srgbClr val="008000"/>
                </a:solidFill>
                <a:latin typeface="Arial" panose="020B0604020202020204" pitchFamily="34" charset="0"/>
              </a:rPr>
              <a:t> customers in return. The dual goal of marketing is to </a:t>
            </a:r>
            <a:r>
              <a:rPr lang="en-US" altLang="en-US" b="1" dirty="0">
                <a:solidFill>
                  <a:srgbClr val="008000"/>
                </a:solidFill>
                <a:latin typeface="Arial" panose="020B0604020202020204" pitchFamily="34" charset="0"/>
              </a:rPr>
              <a:t>attract</a:t>
            </a:r>
            <a:r>
              <a:rPr lang="en-US" altLang="en-US" dirty="0">
                <a:solidFill>
                  <a:srgbClr val="008000"/>
                </a:solidFill>
                <a:latin typeface="Arial" panose="020B0604020202020204" pitchFamily="34" charset="0"/>
              </a:rPr>
              <a:t> new customers by promising superior value and to </a:t>
            </a:r>
            <a:r>
              <a:rPr lang="en-US" altLang="en-US" b="1" dirty="0">
                <a:solidFill>
                  <a:srgbClr val="008000"/>
                </a:solidFill>
                <a:latin typeface="Arial" panose="020B0604020202020204" pitchFamily="34" charset="0"/>
              </a:rPr>
              <a:t>keep </a:t>
            </a:r>
            <a:r>
              <a:rPr lang="en-US" altLang="en-US" dirty="0">
                <a:solidFill>
                  <a:srgbClr val="008000"/>
                </a:solidFill>
                <a:latin typeface="Arial" panose="020B0604020202020204" pitchFamily="34" charset="0"/>
              </a:rPr>
              <a:t>and </a:t>
            </a:r>
            <a:r>
              <a:rPr lang="en-US" altLang="en-US" b="1" dirty="0">
                <a:solidFill>
                  <a:srgbClr val="008000"/>
                </a:solidFill>
                <a:latin typeface="Arial" panose="020B0604020202020204" pitchFamily="34" charset="0"/>
              </a:rPr>
              <a:t>grow</a:t>
            </a:r>
            <a:r>
              <a:rPr lang="en-US" altLang="en-US" dirty="0">
                <a:solidFill>
                  <a:srgbClr val="008000"/>
                </a:solidFill>
                <a:latin typeface="Arial" panose="020B0604020202020204" pitchFamily="34" charset="0"/>
              </a:rPr>
              <a:t> current customers by delivering satisfaction.</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Sound marketing is critical to the success of every organization.  Marketing is used by large for-profit firms, such as Google, Target, Coca-Cola and Microsoft as well</a:t>
            </a:r>
            <a:r>
              <a:rPr lang="en-US" altLang="en-US" baseline="0" dirty="0">
                <a:solidFill>
                  <a:srgbClr val="008000"/>
                </a:solidFill>
                <a:latin typeface="Arial" panose="020B0604020202020204" pitchFamily="34" charset="0"/>
              </a:rPr>
              <a:t> as</a:t>
            </a:r>
            <a:r>
              <a:rPr lang="en-US" altLang="en-US" dirty="0">
                <a:solidFill>
                  <a:srgbClr val="008000"/>
                </a:solidFill>
                <a:latin typeface="Arial" panose="020B0604020202020204" pitchFamily="34" charset="0"/>
              </a:rPr>
              <a:t> not-for-profit organizations, such as colleges, hospitals, museums, symphony orchestras, and even churches.</a:t>
            </a:r>
          </a:p>
        </p:txBody>
      </p:sp>
      <p:sp>
        <p:nvSpPr>
          <p:cNvPr id="4" name="Slide Number Placeholder 3"/>
          <p:cNvSpPr>
            <a:spLocks noGrp="1"/>
          </p:cNvSpPr>
          <p:nvPr>
            <p:ph type="sldNum" sz="quarter" idx="10"/>
          </p:nvPr>
        </p:nvSpPr>
        <p:spPr/>
        <p:txBody>
          <a:bodyPr/>
          <a:lstStyle/>
          <a:p>
            <a:fld id="{A73D6722-9B4D-4E29-B226-C325925A8118}" type="slidenum">
              <a:rPr lang="en-US" smtClean="0"/>
              <a:t>6</a:t>
            </a:fld>
            <a:endParaRPr lang="en-US" dirty="0"/>
          </a:p>
        </p:txBody>
      </p:sp>
    </p:spTree>
    <p:extLst>
      <p:ext uri="{BB962C8B-B14F-4D97-AF65-F5344CB8AC3E}">
        <p14:creationId xmlns:p14="http://schemas.microsoft.com/office/powerpoint/2010/main" val="216997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Today, marketing must be understood not in the old sense of making a sale—“telling and selling”—but in the new sense of </a:t>
            </a:r>
            <a:r>
              <a:rPr lang="en-US" sz="1200" b="0" i="1" u="none" strike="noStrike" kern="1200" baseline="0" dirty="0">
                <a:solidFill>
                  <a:schemeClr val="tx1"/>
                </a:solidFill>
                <a:latin typeface="Arial" charset="0"/>
                <a:ea typeface="MS PGothic" panose="020B0600070205080204" pitchFamily="34" charset="-128"/>
                <a:cs typeface="ＭＳ Ｐゴシック" charset="0"/>
              </a:rPr>
              <a:t>satisfying customer needs.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In the traditional form, marketing is seen in abundance at shopping malls and in magazine, television, and direct-mail advertisements. Therefore, marketing in the old sense refers to making a sale—“telling and selling”.</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In the contemporary form, marketers have assembled a host of new marketing approaches—imaginative Web sites, mobile  phone apps, blogs, online videos, and social media. Thus, marketing in the new sense involves satisfying customer needs.</a:t>
            </a:r>
          </a:p>
          <a:p>
            <a:endParaRPr lang="en-US" altLang="en-US" dirty="0">
              <a:solidFill>
                <a:srgbClr val="008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There is much more to marketing than meets the consumer’s casual eye. Behind it all is a massive network of people, technologies, and activities competing for your attention and purchases.</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7</a:t>
            </a:fld>
            <a:endParaRPr lang="en-US" dirty="0"/>
          </a:p>
        </p:txBody>
      </p:sp>
    </p:spTree>
    <p:extLst>
      <p:ext uri="{BB962C8B-B14F-4D97-AF65-F5344CB8AC3E}">
        <p14:creationId xmlns:p14="http://schemas.microsoft.com/office/powerpoint/2010/main" val="2865137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This important figure shows marketing in a nutshell. By creating value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for</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customers, marketers capture value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from</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customers in return. This five-step process forms the</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marketing framework for the rest of the chapter and the remainder of the text.</a:t>
            </a:r>
          </a:p>
          <a:p>
            <a:endParaRPr lang="en-US" altLang="en-US" sz="1200" b="0" i="0" u="none" strike="noStrike" kern="1200" baseline="0" dirty="0">
              <a:solidFill>
                <a:schemeClr val="tx1"/>
              </a:solidFill>
              <a:latin typeface="Arial" charset="0"/>
              <a:ea typeface="MS PGothic" panose="020B0600070205080204" pitchFamily="34" charset="-128"/>
            </a:endParaRPr>
          </a:p>
          <a:p>
            <a:r>
              <a:rPr lang="en-US" altLang="en-US" dirty="0">
                <a:solidFill>
                  <a:schemeClr val="tx1"/>
                </a:solidFill>
                <a:latin typeface="Arial" panose="020B0604020202020204" pitchFamily="34" charset="0"/>
              </a:rPr>
              <a:t>This figure presents a simple, five-step model of the marketing process for creating and capturing customer value. In the first four steps, companies work to understand consumers, create customer value, and build strong customer relationships. In the final step, companies reap the rewards of creating superior customer value. The rewards are in the form of sales, profits, and long-term customer equity.</a:t>
            </a:r>
          </a:p>
        </p:txBody>
      </p:sp>
      <p:sp>
        <p:nvSpPr>
          <p:cNvPr id="4" name="Slide Number Placeholder 3"/>
          <p:cNvSpPr>
            <a:spLocks noGrp="1"/>
          </p:cNvSpPr>
          <p:nvPr>
            <p:ph type="sldNum" sz="quarter" idx="10"/>
          </p:nvPr>
        </p:nvSpPr>
        <p:spPr/>
        <p:txBody>
          <a:bodyPr/>
          <a:lstStyle/>
          <a:p>
            <a:fld id="{A73D6722-9B4D-4E29-B226-C325925A8118}" type="slidenum">
              <a:rPr lang="en-US" smtClean="0"/>
              <a:t>8</a:t>
            </a:fld>
            <a:endParaRPr lang="en-US" dirty="0"/>
          </a:p>
        </p:txBody>
      </p:sp>
    </p:spTree>
    <p:extLst>
      <p:ext uri="{BB962C8B-B14F-4D97-AF65-F5344CB8AC3E}">
        <p14:creationId xmlns:p14="http://schemas.microsoft.com/office/powerpoint/2010/main" val="2812536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Marketing</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is the process by which companies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create value for customers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and build strong customer relationships in order to capture value from customers in return. The marketing process involves five steps. The first four steps create value for</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customers. First, marketers need to understand the marketplace and customer needs and wants. Next, marketers design a customer value-driven marketing strategy with the goal of getting, engaging, and growing target customers. In the third step, marketers construct a marketing program that actually delivers superior value. All of these steps form the basis for the fourth step: engaging customers, building profitable customer relationships, and creating customer delight. In the final step, the company reaps the rewards of strong customer relationships by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capturing value from</a:t>
            </a:r>
            <a:r>
              <a:rPr lang="en-US" sz="1200" b="1" i="1" u="none" strike="noStrike" kern="1200" baseline="0" dirty="0">
                <a:solidFill>
                  <a:schemeClr val="tx1"/>
                </a:solidFill>
                <a:latin typeface="Arial" charset="0"/>
                <a:ea typeface="MS PGothic" panose="020B0600070205080204" pitchFamily="34" charset="-128"/>
                <a:cs typeface="ＭＳ Ｐゴシック" charset="0"/>
              </a:rPr>
              <a:t>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customers</a:t>
            </a:r>
            <a:r>
              <a:rPr lang="en-US" sz="1200" b="0" i="0" u="none" strike="noStrike" kern="1200" baseline="0" dirty="0">
                <a:solidFill>
                  <a:schemeClr val="tx1"/>
                </a:solidFill>
                <a:latin typeface="Arial" charset="0"/>
                <a:ea typeface="MS PGothic" panose="020B0600070205080204" pitchFamily="34" charset="-128"/>
                <a:cs typeface="ＭＳ Ｐゴシック" charset="0"/>
              </a:rPr>
              <a:t>.</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9</a:t>
            </a:fld>
            <a:endParaRPr lang="en-US" dirty="0"/>
          </a:p>
        </p:txBody>
      </p:sp>
    </p:spTree>
    <p:extLst>
      <p:ext uri="{BB962C8B-B14F-4D97-AF65-F5344CB8AC3E}">
        <p14:creationId xmlns:p14="http://schemas.microsoft.com/office/powerpoint/2010/main" val="21607707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3042727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Marketers need to understand customer needs and wants and the marketplace in which they operate. </a:t>
            </a:r>
            <a:r>
              <a:rPr lang="en-US" altLang="en-US" dirty="0">
                <a:solidFill>
                  <a:srgbClr val="008000"/>
                </a:solidFill>
                <a:latin typeface="Arial" panose="020B0604020202020204" pitchFamily="34" charset="0"/>
              </a:rPr>
              <a:t>The five core customer and marketplace concepts are needs, wants, and demands, </a:t>
            </a:r>
            <a:r>
              <a:rPr lang="en-US" altLang="en-US" u="none" dirty="0">
                <a:solidFill>
                  <a:srgbClr val="008000"/>
                </a:solidFill>
                <a:latin typeface="Arial" panose="020B0604020202020204" pitchFamily="34" charset="0"/>
              </a:rPr>
              <a:t>market offerings that include products, services, and experiences</a:t>
            </a:r>
            <a:r>
              <a:rPr lang="en-US" altLang="en-US" dirty="0">
                <a:solidFill>
                  <a:srgbClr val="008000"/>
                </a:solidFill>
                <a:latin typeface="Arial" panose="020B0604020202020204" pitchFamily="34" charset="0"/>
              </a:rPr>
              <a:t>, value and satisfaction, exchanges and relationships, and markets. Each of these core concepts are discussed in detail in the following slides.</a:t>
            </a:r>
          </a:p>
        </p:txBody>
      </p:sp>
      <p:sp>
        <p:nvSpPr>
          <p:cNvPr id="4" name="Slide Number Placeholder 3"/>
          <p:cNvSpPr>
            <a:spLocks noGrp="1"/>
          </p:cNvSpPr>
          <p:nvPr>
            <p:ph type="sldNum" sz="quarter" idx="10"/>
          </p:nvPr>
        </p:nvSpPr>
        <p:spPr/>
        <p:txBody>
          <a:bodyPr/>
          <a:lstStyle/>
          <a:p>
            <a:fld id="{A73D6722-9B4D-4E29-B226-C325925A8118}" type="slidenum">
              <a:rPr lang="en-US" smtClean="0"/>
              <a:t>11</a:t>
            </a:fld>
            <a:endParaRPr lang="en-US" dirty="0"/>
          </a:p>
        </p:txBody>
      </p:sp>
    </p:spTree>
    <p:extLst>
      <p:ext uri="{BB962C8B-B14F-4D97-AF65-F5344CB8AC3E}">
        <p14:creationId xmlns:p14="http://schemas.microsoft.com/office/powerpoint/2010/main" val="1773631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Customer needs are the states of felt deprivation. They include basic physical needs for food, clothing, warmth, and safety; social needs for belonging and affection; and individual needs for knowledge and self-expression.</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Wants are the form human needs take as they are shaped by culture and individual personality. </a:t>
            </a:r>
            <a:r>
              <a:rPr lang="en-US" altLang="en-US" b="0" dirty="0">
                <a:latin typeface="Arial" panose="020B0604020202020204" pitchFamily="34" charset="0"/>
              </a:rPr>
              <a:t>For example, an American </a:t>
            </a:r>
            <a:r>
              <a:rPr lang="en-US" altLang="en-US" b="1" dirty="0">
                <a:latin typeface="Arial" panose="020B0604020202020204" pitchFamily="34" charset="0"/>
              </a:rPr>
              <a:t>needs</a:t>
            </a:r>
            <a:r>
              <a:rPr lang="en-US" altLang="en-US" b="0" dirty="0">
                <a:latin typeface="Arial" panose="020B0604020202020204" pitchFamily="34" charset="0"/>
              </a:rPr>
              <a:t> food but </a:t>
            </a:r>
            <a:r>
              <a:rPr lang="en-US" altLang="en-US" b="1" dirty="0">
                <a:latin typeface="Arial" panose="020B0604020202020204" pitchFamily="34" charset="0"/>
              </a:rPr>
              <a:t>wants</a:t>
            </a:r>
            <a:r>
              <a:rPr lang="en-US" altLang="en-US" b="0" dirty="0">
                <a:latin typeface="Arial" panose="020B0604020202020204" pitchFamily="34" charset="0"/>
              </a:rPr>
              <a:t> a Big Mac, French fries, and a soft drink</a:t>
            </a:r>
            <a:r>
              <a:rPr lang="en-US" altLang="en-US" b="1" dirty="0">
                <a:latin typeface="Arial" panose="020B0604020202020204" pitchFamily="34" charset="0"/>
              </a:rPr>
              <a:t>. </a:t>
            </a:r>
            <a:r>
              <a:rPr lang="en-US" altLang="en-US" dirty="0">
                <a:solidFill>
                  <a:srgbClr val="008000"/>
                </a:solidFill>
                <a:latin typeface="Arial" panose="020B0604020202020204" pitchFamily="34" charset="0"/>
              </a:rPr>
              <a:t>Wants are shaped by one’s society and are described in terms of objects that will satisfy those needs.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When backed by buying power, </a:t>
            </a:r>
            <a:r>
              <a:rPr lang="en-US" altLang="en-US" b="1" dirty="0">
                <a:solidFill>
                  <a:srgbClr val="008000"/>
                </a:solidFill>
                <a:latin typeface="Arial" panose="020B0604020202020204" pitchFamily="34" charset="0"/>
              </a:rPr>
              <a:t>wants</a:t>
            </a:r>
            <a:r>
              <a:rPr lang="en-US" altLang="en-US" dirty="0">
                <a:solidFill>
                  <a:srgbClr val="008000"/>
                </a:solidFill>
                <a:latin typeface="Arial" panose="020B0604020202020204" pitchFamily="34" charset="0"/>
              </a:rPr>
              <a:t> become </a:t>
            </a:r>
            <a:r>
              <a:rPr lang="en-US" altLang="en-US" b="1" dirty="0">
                <a:solidFill>
                  <a:srgbClr val="008000"/>
                </a:solidFill>
                <a:latin typeface="Arial" panose="020B0604020202020204" pitchFamily="34" charset="0"/>
              </a:rPr>
              <a:t>demands</a:t>
            </a:r>
            <a:r>
              <a:rPr lang="en-US" altLang="en-US" dirty="0">
                <a:solidFill>
                  <a:srgbClr val="008000"/>
                </a:solidFill>
                <a:latin typeface="Arial" panose="020B0604020202020204" pitchFamily="34" charset="0"/>
              </a:rPr>
              <a:t>. Given their wants and resources, people demand products and services with benefits that add up to the most value and satisfaction.</a:t>
            </a:r>
          </a:p>
        </p:txBody>
      </p:sp>
      <p:sp>
        <p:nvSpPr>
          <p:cNvPr id="4" name="Slide Number Placeholder 3"/>
          <p:cNvSpPr>
            <a:spLocks noGrp="1"/>
          </p:cNvSpPr>
          <p:nvPr>
            <p:ph type="sldNum" sz="quarter" idx="10"/>
          </p:nvPr>
        </p:nvSpPr>
        <p:spPr/>
        <p:txBody>
          <a:bodyPr/>
          <a:lstStyle/>
          <a:p>
            <a:fld id="{A73D6722-9B4D-4E29-B226-C325925A8118}" type="slidenum">
              <a:rPr lang="en-US" smtClean="0"/>
              <a:t>12</a:t>
            </a:fld>
            <a:endParaRPr lang="en-US" dirty="0"/>
          </a:p>
        </p:txBody>
      </p:sp>
    </p:spTree>
    <p:extLst>
      <p:ext uri="{BB962C8B-B14F-4D97-AF65-F5344CB8AC3E}">
        <p14:creationId xmlns:p14="http://schemas.microsoft.com/office/powerpoint/2010/main" val="666445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Target’s energetic new CEO, Brian Cornell, makes regular unannounced visits to Target stores, accompanied by local moms and loyal Target shoppers.</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2942937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Consumers’ needs and wants are fulfilled through market offerings. Market offerings are a combination of products, services, persons, places, organizations, information, ideas, or experiences offered to a market to satisfy a need or a want. For example, the Ad Council and the National Highway Traffic Safety Administration created a “Stop the Texts. Stop the Wrecks.” campaign that markets the idea of eliminating texting while driving. The campaign points out that a texting driver is 23 times more likely to get into a crash than a non-texting driver.</a:t>
            </a:r>
          </a:p>
          <a:p>
            <a:endParaRPr lang="en-US" altLang="en-US" b="1"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Marketing myopia </a:t>
            </a:r>
            <a:r>
              <a:rPr lang="en-US" altLang="en-US" dirty="0">
                <a:solidFill>
                  <a:srgbClr val="008000"/>
                </a:solidFill>
                <a:latin typeface="Arial" panose="020B0604020202020204" pitchFamily="34" charset="0"/>
              </a:rPr>
              <a:t>refers to sellers paying more attention to the specific products a company offers than to the benefits and experiences produced by these products.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They forget that a product is only a tool to solve a consumer problem. </a:t>
            </a:r>
            <a:r>
              <a:rPr lang="en-US" altLang="en-US" dirty="0">
                <a:solidFill>
                  <a:srgbClr val="008000"/>
                </a:solidFill>
                <a:latin typeface="Arial" panose="020B0604020202020204" pitchFamily="34" charset="0"/>
              </a:rPr>
              <a:t>These sellers will have trouble if a new product comes along that serves the customer’s needs better or less expensively. The customer will have the same need but will want the new product.</a:t>
            </a:r>
          </a:p>
        </p:txBody>
      </p:sp>
      <p:sp>
        <p:nvSpPr>
          <p:cNvPr id="4" name="Slide Number Placeholder 3"/>
          <p:cNvSpPr>
            <a:spLocks noGrp="1"/>
          </p:cNvSpPr>
          <p:nvPr>
            <p:ph type="sldNum" sz="quarter" idx="10"/>
          </p:nvPr>
        </p:nvSpPr>
        <p:spPr/>
        <p:txBody>
          <a:bodyPr/>
          <a:lstStyle/>
          <a:p>
            <a:fld id="{A73D6722-9B4D-4E29-B226-C325925A8118}" type="slidenum">
              <a:rPr lang="en-US" smtClean="0"/>
              <a:t>14</a:t>
            </a:fld>
            <a:endParaRPr lang="en-US" dirty="0"/>
          </a:p>
        </p:txBody>
      </p:sp>
    </p:spTree>
    <p:extLst>
      <p:ext uri="{BB962C8B-B14F-4D97-AF65-F5344CB8AC3E}">
        <p14:creationId xmlns:p14="http://schemas.microsoft.com/office/powerpoint/2010/main" val="33288644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Consumers face a broad array of products and services that might satisfy a given need. Customers form expectations about the value and satisfaction that various market offerings will deliver. Satisfied customers buy again and tell others about their good experiences. While, dissatisfied customers switch to competitors and criticize the product to others.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Marketers should set the right level of expectations. If they set expectations too low, they may satisfy those who buy, but fail to attract enough buyers. If they set expectations too high, buyers will be disappointed.</a:t>
            </a:r>
          </a:p>
          <a:p>
            <a:endParaRPr lang="en-US" altLang="en-US" dirty="0">
              <a:solidFill>
                <a:srgbClr val="008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Customer value and customer satisfaction are key building blocks for developing and managing customer relationships. We will develop these core concepts in more detail later in the presentation.</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15</a:t>
            </a:fld>
            <a:endParaRPr lang="en-US" dirty="0"/>
          </a:p>
        </p:txBody>
      </p:sp>
    </p:spTree>
    <p:extLst>
      <p:ext uri="{BB962C8B-B14F-4D97-AF65-F5344CB8AC3E}">
        <p14:creationId xmlns:p14="http://schemas.microsoft.com/office/powerpoint/2010/main" val="38231834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3D6722-9B4D-4E29-B226-C325925A8118}" type="slidenum">
              <a:rPr lang="en-US" smtClean="0"/>
              <a:t>16</a:t>
            </a:fld>
            <a:endParaRPr lang="en-US" dirty="0"/>
          </a:p>
        </p:txBody>
      </p:sp>
    </p:spTree>
    <p:extLst>
      <p:ext uri="{BB962C8B-B14F-4D97-AF65-F5344CB8AC3E}">
        <p14:creationId xmlns:p14="http://schemas.microsoft.com/office/powerpoint/2010/main" val="5406097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Marketing occurs when people decide to satisfy their needs and wants through exchange relationships. </a:t>
            </a:r>
            <a:r>
              <a:rPr lang="en-US" altLang="en-US" b="1" dirty="0">
                <a:solidFill>
                  <a:srgbClr val="008000"/>
                </a:solidFill>
                <a:latin typeface="Arial" panose="020B0604020202020204" pitchFamily="34" charset="0"/>
              </a:rPr>
              <a:t>Exchange</a:t>
            </a:r>
            <a:r>
              <a:rPr lang="en-US" altLang="en-US" dirty="0">
                <a:solidFill>
                  <a:srgbClr val="008000"/>
                </a:solidFill>
                <a:latin typeface="Arial" panose="020B0604020202020204" pitchFamily="34" charset="0"/>
              </a:rPr>
              <a:t> is the act of obtaining a desired object from someone by offering something in return.</a:t>
            </a:r>
          </a:p>
          <a:p>
            <a:r>
              <a:rPr lang="en-US" altLang="en-US" dirty="0">
                <a:solidFill>
                  <a:srgbClr val="008000"/>
                </a:solidFill>
                <a:latin typeface="Arial" panose="020B0604020202020204" pitchFamily="34" charset="0"/>
              </a:rPr>
              <a:t> </a:t>
            </a:r>
          </a:p>
          <a:p>
            <a:r>
              <a:rPr lang="en-US" altLang="en-US" dirty="0">
                <a:solidFill>
                  <a:srgbClr val="008000"/>
                </a:solidFill>
                <a:latin typeface="Arial" panose="020B0604020202020204" pitchFamily="34" charset="0"/>
              </a:rPr>
              <a:t>Marketing consists of actions taken to create, maintain, and grow desirable exchange relationships with target audiences involving a product, service, idea, or other object. Companies want to build strong relationships by consistently delivering superior customer value.</a:t>
            </a:r>
          </a:p>
          <a:p>
            <a:endParaRPr lang="en-US" altLang="en-US" dirty="0">
              <a:solidFill>
                <a:srgbClr val="008000"/>
              </a:solidFill>
              <a:latin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Arial" charset="0"/>
                <a:ea typeface="MS PGothic" panose="020B0600070205080204" pitchFamily="34" charset="-128"/>
                <a:cs typeface="ＭＳ Ｐゴシック" charset="0"/>
              </a:rPr>
              <a:t>In the broadest sense, the marketer tries to bring about a response to some market offering. The response may be more than simply buying or trading products and services. For example, a political candidate wants votes; a church wants membership; an orchestra wants an audience; and a social action group wants idea acceptance.</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17</a:t>
            </a:fld>
            <a:endParaRPr lang="en-US" dirty="0"/>
          </a:p>
        </p:txBody>
      </p:sp>
    </p:spTree>
    <p:extLst>
      <p:ext uri="{BB962C8B-B14F-4D97-AF65-F5344CB8AC3E}">
        <p14:creationId xmlns:p14="http://schemas.microsoft.com/office/powerpoint/2010/main" val="14936051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A market is the set of actual and potential buyers of a product or service. Sellers must search for buyers, identify their needs, design good market offerings, set prices for them, promote them, store and deliver them.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Although marketing was traditionally carried out by sellers, the concept now also includes consumers. </a:t>
            </a:r>
            <a:r>
              <a:rPr lang="en-US" altLang="en-US" b="0" dirty="0">
                <a:solidFill>
                  <a:srgbClr val="008000"/>
                </a:solidFill>
                <a:latin typeface="Arial" panose="020B0604020202020204" pitchFamily="34" charset="0"/>
              </a:rPr>
              <a:t>Consumers engage in marketing when they search for products, interact with companies to obtain information, and make their purchases.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Customer-managed relationships are important as customers are empowered by digital technologies.  This has made marketing a two-way affair.</a:t>
            </a:r>
          </a:p>
        </p:txBody>
      </p:sp>
      <p:sp>
        <p:nvSpPr>
          <p:cNvPr id="4" name="Slide Number Placeholder 3"/>
          <p:cNvSpPr>
            <a:spLocks noGrp="1"/>
          </p:cNvSpPr>
          <p:nvPr>
            <p:ph type="sldNum" sz="quarter" idx="10"/>
          </p:nvPr>
        </p:nvSpPr>
        <p:spPr/>
        <p:txBody>
          <a:bodyPr/>
          <a:lstStyle/>
          <a:p>
            <a:fld id="{A73D6722-9B4D-4E29-B226-C325925A8118}" type="slidenum">
              <a:rPr lang="en-US" smtClean="0"/>
              <a:t>18</a:t>
            </a:fld>
            <a:endParaRPr lang="en-US" dirty="0"/>
          </a:p>
        </p:txBody>
      </p:sp>
    </p:spTree>
    <p:extLst>
      <p:ext uri="{BB962C8B-B14F-4D97-AF65-F5344CB8AC3E}">
        <p14:creationId xmlns:p14="http://schemas.microsoft.com/office/powerpoint/2010/main" val="10399077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This figure shows the main elements in a modern marketing system.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Marketing involves serving a market of final consumers in the face of competitors.</a:t>
            </a:r>
            <a:endParaRPr lang="en-US" altLang="en-US" dirty="0">
              <a:solidFill>
                <a:srgbClr val="008000"/>
              </a:solidFill>
              <a:latin typeface="Arial" panose="020B0604020202020204" pitchFamily="34" charset="0"/>
            </a:endParaRP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Each party in the system adds value for the next level. The arrows represent relationships that must be developed and managed. Thus, a company’s success at building profitable relationships depends not only on its own actions but also on how well the entire system serves the needs of final consumers.</a:t>
            </a:r>
          </a:p>
          <a:p>
            <a:endParaRPr lang="en-US" altLang="en-US" dirty="0">
              <a:solidFill>
                <a:srgbClr val="008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For example, Walmart cannot fulfill its promise of low prices unless its suppliers provide merchandise at low costs.</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19</a:t>
            </a:fld>
            <a:endParaRPr lang="en-US" dirty="0"/>
          </a:p>
        </p:txBody>
      </p:sp>
    </p:spTree>
    <p:extLst>
      <p:ext uri="{BB962C8B-B14F-4D97-AF65-F5344CB8AC3E}">
        <p14:creationId xmlns:p14="http://schemas.microsoft.com/office/powerpoint/2010/main" val="34597161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Outstanding marketing companies go to great lengths to learn about and understand their customers’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needs, wants, and demands</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This understanding helps them to design want-satisfying market offerings and build value-laden customer relationships by which they can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capture customer lifetime value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and greater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share of customer</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The result is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increased long-term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customer equity for the firm. The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core marketplace concepts</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are needs, wants, and demands; market offerings (products, services, and experiences); value and satisfaction; exchange and relationships; and markets. Companies address needs, wants, and demands by putting forth a value proposition, a set of benefits that they promise to consumers to satisfy their needs. The value proposition is fulfilled through a market offering, which delivers customer value and satisfaction, resulting in long-term exchange relationships with customers.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20</a:t>
            </a:fld>
            <a:endParaRPr lang="en-US" dirty="0"/>
          </a:p>
        </p:txBody>
      </p:sp>
    </p:spTree>
    <p:extLst>
      <p:ext uri="{BB962C8B-B14F-4D97-AF65-F5344CB8AC3E}">
        <p14:creationId xmlns:p14="http://schemas.microsoft.com/office/powerpoint/2010/main" val="8149484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chapter further discusses customer relationship management and identifies strategies for creating value </a:t>
            </a:r>
            <a:r>
              <a:rPr lang="en-US" altLang="en-US" i="1" dirty="0">
                <a:solidFill>
                  <a:srgbClr val="008000"/>
                </a:solidFill>
                <a:latin typeface="Arial" panose="020B0604020202020204" pitchFamily="34" charset="0"/>
              </a:rPr>
              <a:t>for</a:t>
            </a:r>
            <a:r>
              <a:rPr lang="en-US" altLang="en-US" dirty="0">
                <a:solidFill>
                  <a:srgbClr val="008000"/>
                </a:solidFill>
                <a:latin typeface="Arial" panose="020B0604020202020204" pitchFamily="34" charset="0"/>
              </a:rPr>
              <a:t> customers and capturing value </a:t>
            </a:r>
            <a:r>
              <a:rPr lang="en-US" altLang="en-US" i="1" dirty="0">
                <a:solidFill>
                  <a:srgbClr val="008000"/>
                </a:solidFill>
                <a:latin typeface="Arial" panose="020B0604020202020204" pitchFamily="34" charset="0"/>
              </a:rPr>
              <a:t>from</a:t>
            </a:r>
            <a:r>
              <a:rPr lang="en-US" altLang="en-US" dirty="0">
                <a:solidFill>
                  <a:srgbClr val="008000"/>
                </a:solidFill>
                <a:latin typeface="Arial" panose="020B0604020202020204" pitchFamily="34" charset="0"/>
              </a:rPr>
              <a:t> customers in return. Finally, this chapter describes the major trends and forces that are changing the marketing landscape in this age of relationships.</a:t>
            </a:r>
          </a:p>
        </p:txBody>
      </p:sp>
      <p:sp>
        <p:nvSpPr>
          <p:cNvPr id="4" name="Slide Number Placeholder 3"/>
          <p:cNvSpPr>
            <a:spLocks noGrp="1"/>
          </p:cNvSpPr>
          <p:nvPr>
            <p:ph type="sldNum" sz="quarter" idx="10"/>
          </p:nvPr>
        </p:nvSpPr>
        <p:spPr/>
        <p:txBody>
          <a:bodyPr/>
          <a:lstStyle/>
          <a:p>
            <a:fld id="{A73D6722-9B4D-4E29-B226-C325925A8118}" type="slidenum">
              <a:rPr lang="en-US" smtClean="0"/>
              <a:t>24</a:t>
            </a:fld>
            <a:endParaRPr lang="en-US" dirty="0"/>
          </a:p>
        </p:txBody>
      </p:sp>
    </p:spTree>
    <p:extLst>
      <p:ext uri="{BB962C8B-B14F-4D97-AF65-F5344CB8AC3E}">
        <p14:creationId xmlns:p14="http://schemas.microsoft.com/office/powerpoint/2010/main" val="2125778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25</a:t>
            </a:fld>
            <a:endParaRPr lang="en-US" dirty="0"/>
          </a:p>
        </p:txBody>
      </p:sp>
    </p:spTree>
    <p:extLst>
      <p:ext uri="{BB962C8B-B14F-4D97-AF65-F5344CB8AC3E}">
        <p14:creationId xmlns:p14="http://schemas.microsoft.com/office/powerpoint/2010/main" val="4038097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Marketing management is the art and science of choosing target markets and building profitable relationships with them.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To design a winning marketing strategy, the marketing manager must answer two important questions. First, what’s the target market? Second, what’s the value proposition?</a:t>
            </a:r>
          </a:p>
        </p:txBody>
      </p:sp>
      <p:sp>
        <p:nvSpPr>
          <p:cNvPr id="4" name="Slide Number Placeholder 3"/>
          <p:cNvSpPr>
            <a:spLocks noGrp="1"/>
          </p:cNvSpPr>
          <p:nvPr>
            <p:ph type="sldNum" sz="quarter" idx="10"/>
          </p:nvPr>
        </p:nvSpPr>
        <p:spPr/>
        <p:txBody>
          <a:bodyPr/>
          <a:lstStyle/>
          <a:p>
            <a:fld id="{A73D6722-9B4D-4E29-B226-C325925A8118}" type="slidenum">
              <a:rPr lang="en-US" smtClean="0"/>
              <a:t>26</a:t>
            </a:fld>
            <a:endParaRPr lang="en-US" dirty="0"/>
          </a:p>
        </p:txBody>
      </p:sp>
    </p:spTree>
    <p:extLst>
      <p:ext uri="{BB962C8B-B14F-4D97-AF65-F5344CB8AC3E}">
        <p14:creationId xmlns:p14="http://schemas.microsoft.com/office/powerpoint/2010/main" val="19534805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 company must first decide </a:t>
            </a:r>
            <a:r>
              <a:rPr lang="en-US" sz="1200" b="0" i="1" u="none" strike="noStrike" kern="1200" baseline="0" dirty="0">
                <a:solidFill>
                  <a:schemeClr val="tx1"/>
                </a:solidFill>
                <a:latin typeface="Arial" charset="0"/>
                <a:ea typeface="MS PGothic" panose="020B0600070205080204" pitchFamily="34" charset="-128"/>
                <a:cs typeface="ＭＳ Ｐゴシック" charset="0"/>
              </a:rPr>
              <a:t>whom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it will serve. It does this by dividing the market into segments of customers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market segmentation</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and selecting which segments it will go after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target marketing</a:t>
            </a:r>
            <a:r>
              <a:rPr lang="en-US" sz="1200" b="0" i="0" u="none" strike="noStrike" kern="1200" baseline="0" dirty="0">
                <a:solidFill>
                  <a:schemeClr val="tx1"/>
                </a:solidFill>
                <a:latin typeface="Arial" charset="0"/>
                <a:ea typeface="MS PGothic" panose="020B0600070205080204" pitchFamily="34" charset="-128"/>
                <a:cs typeface="ＭＳ Ｐゴシック" charset="0"/>
              </a:rPr>
              <a:t>).</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27</a:t>
            </a:fld>
            <a:endParaRPr lang="en-US" dirty="0"/>
          </a:p>
        </p:txBody>
      </p:sp>
    </p:spTree>
    <p:extLst>
      <p:ext uri="{BB962C8B-B14F-4D97-AF65-F5344CB8AC3E}">
        <p14:creationId xmlns:p14="http://schemas.microsoft.com/office/powerpoint/2010/main" val="1262206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solidFill>
                  <a:srgbClr val="008000"/>
                </a:solidFill>
                <a:latin typeface="Arial" panose="020B0604020202020204" pitchFamily="34" charset="0"/>
              </a:rPr>
              <a:t>The company must decide how it will differentiate and position itself in the marketplace. A brand’s </a:t>
            </a:r>
            <a:r>
              <a:rPr lang="en-US" altLang="en-US" b="1" dirty="0">
                <a:solidFill>
                  <a:srgbClr val="008000"/>
                </a:solidFill>
                <a:latin typeface="Arial" panose="020B0604020202020204" pitchFamily="34" charset="0"/>
              </a:rPr>
              <a:t>value proposition </a:t>
            </a:r>
            <a:r>
              <a:rPr lang="en-US" altLang="en-US" dirty="0">
                <a:solidFill>
                  <a:srgbClr val="008000"/>
                </a:solidFill>
                <a:latin typeface="Arial" panose="020B0604020202020204" pitchFamily="34" charset="0"/>
              </a:rPr>
              <a:t>is the set of benefits or values it promises to deliver to consumers to satisfy their needs. For</a:t>
            </a:r>
            <a:r>
              <a:rPr lang="en-US" altLang="en-US" baseline="0" dirty="0">
                <a:solidFill>
                  <a:srgbClr val="008000"/>
                </a:solidFill>
                <a:latin typeface="Arial" panose="020B0604020202020204" pitchFamily="34" charset="0"/>
              </a:rPr>
              <a:t> example,</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Vine gives you “the best way to see and share life in motion” through “short, beautiful, looping videos in a simple and fun way for your friends and family to see” and Facebook helps you “connect and share with the people in your life.”</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28</a:t>
            </a:fld>
            <a:endParaRPr lang="en-US" dirty="0"/>
          </a:p>
        </p:txBody>
      </p:sp>
    </p:spTree>
    <p:extLst>
      <p:ext uri="{BB962C8B-B14F-4D97-AF65-F5344CB8AC3E}">
        <p14:creationId xmlns:p14="http://schemas.microsoft.com/office/powerpoint/2010/main" val="25418101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There are</a:t>
            </a:r>
            <a:r>
              <a:rPr lang="en-US" altLang="en-US" dirty="0">
                <a:solidFill>
                  <a:srgbClr val="008000"/>
                </a:solidFill>
                <a:latin typeface="Arial" panose="020B0604020202020204" pitchFamily="34" charset="0"/>
              </a:rPr>
              <a:t> five alternative concepts under which organizations design and carry out their marketing strategies.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a:t>
            </a:r>
            <a:r>
              <a:rPr lang="en-US" altLang="en-US" b="1" dirty="0">
                <a:solidFill>
                  <a:srgbClr val="008000"/>
                </a:solidFill>
                <a:latin typeface="Arial" panose="020B0604020202020204" pitchFamily="34" charset="0"/>
              </a:rPr>
              <a:t>production concept</a:t>
            </a:r>
            <a:r>
              <a:rPr lang="en-US" altLang="en-US" dirty="0">
                <a:solidFill>
                  <a:srgbClr val="008000"/>
                </a:solidFill>
                <a:latin typeface="Arial" panose="020B0604020202020204" pitchFamily="34" charset="0"/>
              </a:rPr>
              <a:t> holds</a:t>
            </a:r>
            <a:r>
              <a:rPr lang="en-US" altLang="en-US" baseline="0"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that consumers will favor products that are available and highly affordable. The </a:t>
            </a:r>
            <a:r>
              <a:rPr lang="en-US" altLang="en-US" b="1" dirty="0">
                <a:solidFill>
                  <a:srgbClr val="008000"/>
                </a:solidFill>
                <a:latin typeface="Arial" panose="020B0604020202020204" pitchFamily="34" charset="0"/>
              </a:rPr>
              <a:t>product concept </a:t>
            </a:r>
            <a:r>
              <a:rPr lang="en-US" altLang="en-US" dirty="0">
                <a:solidFill>
                  <a:srgbClr val="008000"/>
                </a:solidFill>
                <a:latin typeface="Arial" panose="020B0604020202020204" pitchFamily="34" charset="0"/>
              </a:rPr>
              <a:t>holds that consumers will favor products that offer the most quality, performance, and features. The </a:t>
            </a:r>
            <a:r>
              <a:rPr lang="en-US" altLang="en-US" b="1" dirty="0">
                <a:solidFill>
                  <a:srgbClr val="008000"/>
                </a:solidFill>
                <a:latin typeface="Arial" panose="020B0604020202020204" pitchFamily="34" charset="0"/>
              </a:rPr>
              <a:t>selling concept </a:t>
            </a:r>
            <a:r>
              <a:rPr lang="en-US" altLang="en-US" dirty="0">
                <a:solidFill>
                  <a:srgbClr val="008000"/>
                </a:solidFill>
                <a:latin typeface="Arial" panose="020B0604020202020204" pitchFamily="34" charset="0"/>
              </a:rPr>
              <a:t>refers to the idea that consumers will not buy enough of the firm’s products unless the firm undertakes a large-scale selling and promotion effort. The </a:t>
            </a:r>
            <a:r>
              <a:rPr lang="en-US" altLang="en-US" b="1" dirty="0">
                <a:solidFill>
                  <a:srgbClr val="008000"/>
                </a:solidFill>
                <a:latin typeface="Arial" panose="020B0604020202020204" pitchFamily="34" charset="0"/>
              </a:rPr>
              <a:t>marketing concept </a:t>
            </a:r>
            <a:r>
              <a:rPr lang="en-US" altLang="en-US" dirty="0">
                <a:solidFill>
                  <a:srgbClr val="008000"/>
                </a:solidFill>
                <a:latin typeface="Arial" panose="020B0604020202020204" pitchFamily="34" charset="0"/>
              </a:rPr>
              <a:t>is</a:t>
            </a:r>
            <a:r>
              <a:rPr lang="en-US" altLang="en-US" baseline="0" dirty="0">
                <a:solidFill>
                  <a:srgbClr val="008000"/>
                </a:solidFill>
                <a:latin typeface="Arial" panose="020B0604020202020204" pitchFamily="34" charset="0"/>
              </a:rPr>
              <a:t> a</a:t>
            </a:r>
            <a:r>
              <a:rPr lang="en-US" altLang="en-US" dirty="0">
                <a:solidFill>
                  <a:srgbClr val="008000"/>
                </a:solidFill>
                <a:latin typeface="Arial" panose="020B0604020202020204" pitchFamily="34" charset="0"/>
              </a:rPr>
              <a:t> philosophy in which achieving organizational goals depends on knowing the needs and wants of target markets and delivering the desired satisfactions better than competitors do. The final alternative is the </a:t>
            </a:r>
            <a:r>
              <a:rPr lang="en-US" altLang="en-US" b="1" dirty="0">
                <a:solidFill>
                  <a:srgbClr val="008000"/>
                </a:solidFill>
                <a:latin typeface="Arial" panose="020B0604020202020204" pitchFamily="34" charset="0"/>
              </a:rPr>
              <a:t>societal marketing concept </a:t>
            </a:r>
            <a:r>
              <a:rPr lang="en-US" altLang="en-US" dirty="0">
                <a:solidFill>
                  <a:srgbClr val="008000"/>
                </a:solidFill>
                <a:latin typeface="Arial" panose="020B0604020202020204" pitchFamily="34" charset="0"/>
              </a:rPr>
              <a:t>which holds the idea that a company’s marketing decisions should consider consumers’ wants, the company’s requirements, consumers’ long-run interests, and society’s long-run interests.</a:t>
            </a:r>
          </a:p>
        </p:txBody>
      </p:sp>
      <p:sp>
        <p:nvSpPr>
          <p:cNvPr id="4" name="Slide Number Placeholder 3"/>
          <p:cNvSpPr>
            <a:spLocks noGrp="1"/>
          </p:cNvSpPr>
          <p:nvPr>
            <p:ph type="sldNum" sz="quarter" idx="10"/>
          </p:nvPr>
        </p:nvSpPr>
        <p:spPr/>
        <p:txBody>
          <a:bodyPr/>
          <a:lstStyle/>
          <a:p>
            <a:fld id="{A73D6722-9B4D-4E29-B226-C325925A8118}" type="slidenum">
              <a:rPr lang="en-US" smtClean="0"/>
              <a:t>29</a:t>
            </a:fld>
            <a:endParaRPr lang="en-US" dirty="0"/>
          </a:p>
        </p:txBody>
      </p:sp>
    </p:spTree>
    <p:extLst>
      <p:ext uri="{BB962C8B-B14F-4D97-AF65-F5344CB8AC3E}">
        <p14:creationId xmlns:p14="http://schemas.microsoft.com/office/powerpoint/2010/main" val="15658205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This figure contrasts the selling concept and the marketing concept.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selling concept takes an inside-out view that focuses on existing products and heavy selling. The aim is to sell what the company makes rather than making what the customer wants.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marketing concept takes an outside-in view that focuses on satisfying customer needs as a path to profits. It starts with a well-defined market, focuses on customer needs, and integrates all the marketing activities that affect customers.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As Southwest Airlines’ colorful founder puts it, “We don’t have a marketing department, we have a customer department.”</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30</a:t>
            </a:fld>
            <a:endParaRPr lang="en-US" dirty="0"/>
          </a:p>
        </p:txBody>
      </p:sp>
    </p:spTree>
    <p:extLst>
      <p:ext uri="{BB962C8B-B14F-4D97-AF65-F5344CB8AC3E}">
        <p14:creationId xmlns:p14="http://schemas.microsoft.com/office/powerpoint/2010/main" val="10197863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This figure shows that companies should balance three considerations in setting their marketing strategies: company profits, consumer wants, and society’s interests.</a:t>
            </a:r>
          </a:p>
          <a:p>
            <a:endParaRPr lang="en-US" altLang="en-US" dirty="0">
              <a:solidFill>
                <a:srgbClr val="008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For example, Cosmetics retailer Lush knows that doing what’s right benefits both customers and the company. “We believe in happy people making happy soap,” says the company’s mission statement.</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31</a:t>
            </a:fld>
            <a:endParaRPr lang="en-US" dirty="0"/>
          </a:p>
        </p:txBody>
      </p:sp>
    </p:spTree>
    <p:extLst>
      <p:ext uri="{BB962C8B-B14F-4D97-AF65-F5344CB8AC3E}">
        <p14:creationId xmlns:p14="http://schemas.microsoft.com/office/powerpoint/2010/main" val="36339744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marketing mix is the set of marketing tools, the four Ps, the firm uses to implement its marketing strategy.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major marketing mix tools are product, price, place, and promotion. To deliver on its value proposition, the firm must first create a need-satisfying market offering (</a:t>
            </a:r>
            <a:r>
              <a:rPr lang="en-US" altLang="en-US" b="1" dirty="0">
                <a:solidFill>
                  <a:srgbClr val="008000"/>
                </a:solidFill>
                <a:latin typeface="Arial" panose="020B0604020202020204" pitchFamily="34" charset="0"/>
              </a:rPr>
              <a:t>product</a:t>
            </a:r>
            <a:r>
              <a:rPr lang="en-US" altLang="en-US" dirty="0">
                <a:solidFill>
                  <a:srgbClr val="008000"/>
                </a:solidFill>
                <a:latin typeface="Arial" panose="020B0604020202020204" pitchFamily="34" charset="0"/>
              </a:rPr>
              <a:t>). It must then decide how much it will charge for the offering (</a:t>
            </a:r>
            <a:r>
              <a:rPr lang="en-US" altLang="en-US" b="1" dirty="0">
                <a:solidFill>
                  <a:srgbClr val="008000"/>
                </a:solidFill>
                <a:latin typeface="Arial" panose="020B0604020202020204" pitchFamily="34" charset="0"/>
              </a:rPr>
              <a:t>price</a:t>
            </a:r>
            <a:r>
              <a:rPr lang="en-US" altLang="en-US" dirty="0">
                <a:solidFill>
                  <a:srgbClr val="008000"/>
                </a:solidFill>
                <a:latin typeface="Arial" panose="020B0604020202020204" pitchFamily="34" charset="0"/>
              </a:rPr>
              <a:t>) and how it will make the offering available to target consumers (</a:t>
            </a:r>
            <a:r>
              <a:rPr lang="en-US" altLang="en-US" b="1" dirty="0">
                <a:solidFill>
                  <a:srgbClr val="008000"/>
                </a:solidFill>
                <a:latin typeface="Arial" panose="020B0604020202020204" pitchFamily="34" charset="0"/>
              </a:rPr>
              <a:t>place</a:t>
            </a:r>
            <a:r>
              <a:rPr lang="en-US" altLang="en-US" dirty="0">
                <a:solidFill>
                  <a:srgbClr val="008000"/>
                </a:solidFill>
                <a:latin typeface="Arial" panose="020B0604020202020204" pitchFamily="34" charset="0"/>
              </a:rPr>
              <a:t>). Finally, it must communicate with target customers about the offering and persuade them of its merits (</a:t>
            </a:r>
            <a:r>
              <a:rPr lang="en-US" altLang="en-US" b="1" dirty="0">
                <a:solidFill>
                  <a:srgbClr val="008000"/>
                </a:solidFill>
                <a:latin typeface="Arial" panose="020B0604020202020204" pitchFamily="34" charset="0"/>
              </a:rPr>
              <a:t>promotion</a:t>
            </a:r>
            <a:r>
              <a:rPr lang="en-US" altLang="en-US" dirty="0">
                <a:solidFill>
                  <a:srgbClr val="008000"/>
                </a:solidFill>
                <a:latin typeface="Arial" panose="020B0604020202020204" pitchFamily="34" charset="0"/>
              </a:rPr>
              <a:t>).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firm must blend each marketing mix tool into a comprehensive </a:t>
            </a:r>
            <a:r>
              <a:rPr lang="en-US" altLang="en-US" b="1" dirty="0">
                <a:solidFill>
                  <a:srgbClr val="008000"/>
                </a:solidFill>
                <a:latin typeface="Arial" panose="020B0604020202020204" pitchFamily="34" charset="0"/>
              </a:rPr>
              <a:t>integrated marketing program </a:t>
            </a:r>
            <a:r>
              <a:rPr lang="en-US" altLang="en-US" dirty="0">
                <a:solidFill>
                  <a:srgbClr val="008000"/>
                </a:solidFill>
                <a:latin typeface="Arial" panose="020B0604020202020204" pitchFamily="34" charset="0"/>
              </a:rPr>
              <a:t>that communicates and delivers the intended value to chosen customers. </a:t>
            </a:r>
          </a:p>
        </p:txBody>
      </p:sp>
      <p:sp>
        <p:nvSpPr>
          <p:cNvPr id="4" name="Slide Number Placeholder 3"/>
          <p:cNvSpPr>
            <a:spLocks noGrp="1"/>
          </p:cNvSpPr>
          <p:nvPr>
            <p:ph type="sldNum" sz="quarter" idx="10"/>
          </p:nvPr>
        </p:nvSpPr>
        <p:spPr/>
        <p:txBody>
          <a:bodyPr/>
          <a:lstStyle/>
          <a:p>
            <a:fld id="{A73D6722-9B4D-4E29-B226-C325925A8118}" type="slidenum">
              <a:rPr lang="en-US" smtClean="0"/>
              <a:t>32</a:t>
            </a:fld>
            <a:endParaRPr lang="en-US" dirty="0"/>
          </a:p>
        </p:txBody>
      </p:sp>
    </p:spTree>
    <p:extLst>
      <p:ext uri="{BB962C8B-B14F-4D97-AF65-F5344CB8AC3E}">
        <p14:creationId xmlns:p14="http://schemas.microsoft.com/office/powerpoint/2010/main" val="25202538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To design a winning marketing strategy, the company must first decide whom it will serve. It does this by dividing the market into segments of customers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market segmentation</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and selecting which segments it will cultivate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target marketing</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Next, the company must decide how</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it will serve targeted customers (how it will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differentiate and position</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itself in the marketplace). Marketing management can adopt one of five competing market orientations. The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production concept</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holds that management’s task is to improve production efficiency and bring down prices. The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product concept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holds that consumers favor products that offer the most in quality, performance, and innovative features; thus, little promotional effort is required. The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selling concept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holds that consumers will not buy enough of an organization’s products unless it undertakes a large-scale selling and promotion effort. The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marketing concept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holds that achieving organizational goals depends on determining the needs and wants of target markets and delivering the desired satisfactions more effectively and efficiently than competitors do. The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societal marketing concept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holds that generating customer satisfaction </a:t>
            </a:r>
            <a:r>
              <a:rPr lang="en-US" sz="1200" b="0" i="1" u="none" strike="noStrike" kern="1200" baseline="0" dirty="0">
                <a:solidFill>
                  <a:schemeClr val="tx1"/>
                </a:solidFill>
                <a:latin typeface="Arial" charset="0"/>
                <a:ea typeface="MS PGothic" panose="020B0600070205080204" pitchFamily="34" charset="-128"/>
                <a:cs typeface="ＭＳ Ｐゴシック" charset="0"/>
              </a:rPr>
              <a:t>and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long-run societal well-being through sustainable marketing strategies is key to both achieving the company’s goals and fulfilling its responsibilities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33</a:t>
            </a:fld>
            <a:endParaRPr lang="en-US" dirty="0"/>
          </a:p>
        </p:txBody>
      </p:sp>
    </p:spTree>
    <p:extLst>
      <p:ext uri="{BB962C8B-B14F-4D97-AF65-F5344CB8AC3E}">
        <p14:creationId xmlns:p14="http://schemas.microsoft.com/office/powerpoint/2010/main" val="39717231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34</a:t>
            </a:fld>
            <a:endParaRPr lang="en-US" dirty="0"/>
          </a:p>
        </p:txBody>
      </p:sp>
    </p:spTree>
    <p:extLst>
      <p:ext uri="{BB962C8B-B14F-4D97-AF65-F5344CB8AC3E}">
        <p14:creationId xmlns:p14="http://schemas.microsoft.com/office/powerpoint/2010/main" val="18762203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Customer relationship management is the overall process of building and maintaining profitable customer relationships by delivering superior customer value and satisfaction. It deals with all aspects of acquiring, keeping, and growing customers. The key to building lasting customer relationships is to create superior customer value and satisfaction.</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Customer-perceived value </a:t>
            </a:r>
            <a:r>
              <a:rPr lang="en-US" altLang="en-US" dirty="0">
                <a:solidFill>
                  <a:srgbClr val="008000"/>
                </a:solidFill>
                <a:latin typeface="Arial" panose="020B0604020202020204" pitchFamily="34" charset="0"/>
              </a:rPr>
              <a:t>is the customer’s evaluation of the difference between </a:t>
            </a:r>
            <a:r>
              <a:rPr lang="en-US" altLang="en-US" b="1" dirty="0">
                <a:solidFill>
                  <a:srgbClr val="008000"/>
                </a:solidFill>
                <a:latin typeface="Arial" panose="020B0604020202020204" pitchFamily="34" charset="0"/>
              </a:rPr>
              <a:t>all the benefits and all the costs of a marketing </a:t>
            </a:r>
            <a:r>
              <a:rPr lang="en-US" altLang="en-US" dirty="0">
                <a:solidFill>
                  <a:srgbClr val="008000"/>
                </a:solidFill>
                <a:latin typeface="Arial" panose="020B0604020202020204" pitchFamily="34" charset="0"/>
              </a:rPr>
              <a:t>offer relative to those of competing offers. Importantly, </a:t>
            </a:r>
            <a:r>
              <a:rPr lang="en-US" altLang="en-US" b="1" dirty="0">
                <a:solidFill>
                  <a:srgbClr val="008000"/>
                </a:solidFill>
                <a:latin typeface="Arial" panose="020B0604020202020204" pitchFamily="34" charset="0"/>
              </a:rPr>
              <a:t>customers often do not judge values and costs accurately or objectively</a:t>
            </a:r>
            <a:r>
              <a:rPr lang="en-US" altLang="en-US" dirty="0">
                <a:solidFill>
                  <a:srgbClr val="008000"/>
                </a:solidFill>
                <a:latin typeface="Arial" panose="020B0604020202020204" pitchFamily="34" charset="0"/>
              </a:rPr>
              <a:t>. </a:t>
            </a:r>
            <a:r>
              <a:rPr lang="en-US" altLang="en-US" b="1" dirty="0">
                <a:solidFill>
                  <a:srgbClr val="008000"/>
                </a:solidFill>
                <a:latin typeface="Arial" panose="020B0604020202020204" pitchFamily="34" charset="0"/>
              </a:rPr>
              <a:t>They act on perceived value</a:t>
            </a:r>
            <a:r>
              <a:rPr lang="en-US" altLang="en-US" dirty="0">
                <a:solidFill>
                  <a:srgbClr val="008000"/>
                </a:solidFill>
                <a:latin typeface="Arial" panose="020B0604020202020204" pitchFamily="34" charset="0"/>
              </a:rPr>
              <a:t>. To some consumers, value might mean sensible products at affordable prices.</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Customer satisfaction </a:t>
            </a:r>
            <a:r>
              <a:rPr lang="en-US" altLang="en-US" dirty="0">
                <a:solidFill>
                  <a:srgbClr val="008000"/>
                </a:solidFill>
                <a:latin typeface="Arial" panose="020B0604020202020204" pitchFamily="34" charset="0"/>
              </a:rPr>
              <a:t>is the extent to which a product’s perceived performance matches a buyer’s expectations. Studies show that higher levels of customer satisfaction lead to greater customer loyalty, which in turn results in better company performance. Outstanding marketing companies aim to delight customers by promising only what they can deliver and then delivering more than they promise. For example, JetBlue creates first-rate, customer-satisfying experiences. Its slogan—JetBlue: YOU ABOVE ALL—tells customers that they are at the very heart of JetBlue’s strategy and culture. </a:t>
            </a:r>
          </a:p>
        </p:txBody>
      </p:sp>
      <p:sp>
        <p:nvSpPr>
          <p:cNvPr id="4" name="Slide Number Placeholder 3"/>
          <p:cNvSpPr>
            <a:spLocks noGrp="1"/>
          </p:cNvSpPr>
          <p:nvPr>
            <p:ph type="sldNum" sz="quarter" idx="10"/>
          </p:nvPr>
        </p:nvSpPr>
        <p:spPr/>
        <p:txBody>
          <a:bodyPr/>
          <a:lstStyle/>
          <a:p>
            <a:fld id="{A73D6722-9B4D-4E29-B226-C325925A8118}" type="slidenum">
              <a:rPr lang="en-US" smtClean="0"/>
              <a:t>35</a:t>
            </a:fld>
            <a:endParaRPr lang="en-US" dirty="0"/>
          </a:p>
        </p:txBody>
      </p:sp>
    </p:spTree>
    <p:extLst>
      <p:ext uri="{BB962C8B-B14F-4D97-AF65-F5344CB8AC3E}">
        <p14:creationId xmlns:p14="http://schemas.microsoft.com/office/powerpoint/2010/main" val="15967516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Companies can build customer relationships at many levels, depending on the nature of the target market. At one extreme, a company with many low-margin customers may seek to develop basic relationships with them. At the other extreme, in markets with few customers and high margins, sellers want to create full partnerships with key customers.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Marketers can use specific marketing tools to develop stronger bonds with customers. Some of the tools offered include frequency marketing programs that reward customers who buy frequently or in large amounts, loyalty reward programs that offer special benefits for customers who buy frequently, and club marketing programs that offer</a:t>
            </a:r>
            <a:r>
              <a:rPr lang="en-US" altLang="en-US" sz="1100"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members special benefits and create member communities.</a:t>
            </a:r>
          </a:p>
        </p:txBody>
      </p:sp>
      <p:sp>
        <p:nvSpPr>
          <p:cNvPr id="4" name="Slide Number Placeholder 3"/>
          <p:cNvSpPr>
            <a:spLocks noGrp="1"/>
          </p:cNvSpPr>
          <p:nvPr>
            <p:ph type="sldNum" sz="quarter" idx="10"/>
          </p:nvPr>
        </p:nvSpPr>
        <p:spPr/>
        <p:txBody>
          <a:bodyPr/>
          <a:lstStyle/>
          <a:p>
            <a:fld id="{A73D6722-9B4D-4E29-B226-C325925A8118}" type="slidenum">
              <a:rPr lang="en-US" smtClean="0"/>
              <a:t>36</a:t>
            </a:fld>
            <a:endParaRPr lang="en-US" dirty="0"/>
          </a:p>
        </p:txBody>
      </p:sp>
    </p:spTree>
    <p:extLst>
      <p:ext uri="{BB962C8B-B14F-4D97-AF65-F5344CB8AC3E}">
        <p14:creationId xmlns:p14="http://schemas.microsoft.com/office/powerpoint/2010/main" val="3092970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S PGothic" panose="020B0600070205080204" pitchFamily="34" charset="-128"/>
                <a:cs typeface="ＭＳ Ｐゴシック" charset="0"/>
              </a:rPr>
              <a:t>Relationship marketing tools: The innovative Walgreens Balance Rewards program builds stronger customer relationships and helps the brand by helping customers, befitting the chain’s slogan: “Walgreens: At the corner of happy &amp; healthy.”</a:t>
            </a:r>
          </a:p>
          <a:p>
            <a:endParaRPr lang="en-US" sz="1200" b="1"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Used with permission of Walgreen Co. Walgreens Balance® Rewards and “At the corner of healthy and happy®” are registered</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trademarks of Walgreen Co.</a:t>
            </a:r>
          </a:p>
        </p:txBody>
      </p:sp>
      <p:sp>
        <p:nvSpPr>
          <p:cNvPr id="4" name="Slide Number Placeholder 3"/>
          <p:cNvSpPr>
            <a:spLocks noGrp="1"/>
          </p:cNvSpPr>
          <p:nvPr>
            <p:ph type="sldNum" sz="quarter" idx="10"/>
          </p:nvPr>
        </p:nvSpPr>
        <p:spPr/>
        <p:txBody>
          <a:bodyPr/>
          <a:lstStyle/>
          <a:p>
            <a:fld id="{A73D6722-9B4D-4E29-B226-C325925A8118}" type="slidenum">
              <a:rPr lang="en-US" smtClean="0"/>
              <a:t>37</a:t>
            </a:fld>
            <a:endParaRPr lang="en-US" dirty="0"/>
          </a:p>
        </p:txBody>
      </p:sp>
    </p:spTree>
    <p:extLst>
      <p:ext uri="{BB962C8B-B14F-4D97-AF65-F5344CB8AC3E}">
        <p14:creationId xmlns:p14="http://schemas.microsoft.com/office/powerpoint/2010/main" val="5909936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Today’s companies are using online, mobile, and social media to refine their targeting and to engage customers more deeply and interactively. Customer engagement marketing refers to fostering direct and continuous customer involvement in shaping brand conversations, brand experiences, and brand community to make the brand a meaningful part of consumers’ conversations and lives.</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Internet and social media have given a huge boost to customer-engagement marketing</a:t>
            </a:r>
            <a:r>
              <a:rPr lang="en-US" altLang="en-US" dirty="0">
                <a:solidFill>
                  <a:srgbClr val="008000"/>
                </a:solidFill>
                <a:latin typeface="Arial" panose="020B0604020202020204" pitchFamily="34" charset="0"/>
              </a:rPr>
              <a:t>. Newly empowered consumers have more information about brands, and they have numerous digital platforms for sharing their brand views with others. Greater consumer empowerment means that companies must practice marketing by attraction which is creating market offerings and messages that engage consumers rather than interrupt them. For example, Starbucks has more than 38 million Facebook fans, and Coca-Cola has more than 94 million.</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key to engagement marketing is to find ways to enter consumers’ conversations with engaging and relevant brand messages. Simply posting a humorous video, creating a social media page, or hosting a blog isn’t enough. Successful engagement marketing means making relevant and genuine contributions to consumers’ lives and conversations. </a:t>
            </a:r>
          </a:p>
          <a:p>
            <a:endParaRPr lang="en-US" altLang="en-US" dirty="0">
              <a:solidFill>
                <a:srgbClr val="008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Consider T-shirt and apparel maker Life is good which has an authentic, engagement-worthy sense of purpose: spreading the power of optimism. The brand is about helping people to open up, create relationships, and connect with other people.</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38</a:t>
            </a:fld>
            <a:endParaRPr lang="en-US" dirty="0"/>
          </a:p>
        </p:txBody>
      </p:sp>
    </p:spTree>
    <p:extLst>
      <p:ext uri="{BB962C8B-B14F-4D97-AF65-F5344CB8AC3E}">
        <p14:creationId xmlns:p14="http://schemas.microsoft.com/office/powerpoint/2010/main" val="31152885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Consumer-generated marketing refers to brand exchanges created by consumers by which consumers are playing an increasing role in shaping their own brand experiences and those of other consumers.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This might happen through uninvited consumer-to-consumer exchanges in blogs, video-sharing sites, social media, and other digital forums. But increasingly, companies themselves are inviting consumers to play a more active role in shaping products and brand content.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For example,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for the past nine years, PepsiCo’s Doritos brand has held a “Crash the Super Bowl” contest in which it invites 30-second ads from consumers and runs the best ones during the game.</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39</a:t>
            </a:fld>
            <a:endParaRPr lang="en-US" dirty="0"/>
          </a:p>
        </p:txBody>
      </p:sp>
    </p:spTree>
    <p:extLst>
      <p:ext uri="{BB962C8B-B14F-4D97-AF65-F5344CB8AC3E}">
        <p14:creationId xmlns:p14="http://schemas.microsoft.com/office/powerpoint/2010/main" val="16132140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When it comes to creating customer value and building strong customer relationships, today’s marketers know that they can’t go it alone. They must work closely with a variety of marketing partners. In addition to</a:t>
            </a:r>
            <a:r>
              <a:rPr lang="en-US" sz="1200" b="1" i="0" u="none" strike="noStrike" kern="1200" baseline="0" dirty="0">
                <a:solidFill>
                  <a:schemeClr val="tx1"/>
                </a:solidFill>
                <a:latin typeface="Arial" charset="0"/>
                <a:ea typeface="MS PGothic" panose="020B0600070205080204" pitchFamily="34" charset="-128"/>
                <a:cs typeface="ＭＳ Ｐゴシック" charset="0"/>
              </a:rPr>
              <a:t> customer relationship management</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marketers must also be good at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partner relationship management.</a:t>
            </a:r>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endParaRPr lang="en-US" altLang="en-US" sz="1200" b="0" i="0" u="none" strike="noStrike" kern="1200" baseline="0" dirty="0">
              <a:solidFill>
                <a:schemeClr val="tx1"/>
              </a:solidFill>
              <a:latin typeface="Arial" charset="0"/>
              <a:ea typeface="MS PGothic" panose="020B0600070205080204" pitchFamily="34" charset="-128"/>
            </a:endParaRPr>
          </a:p>
          <a:p>
            <a:r>
              <a:rPr lang="en-US" altLang="en-US" dirty="0">
                <a:solidFill>
                  <a:srgbClr val="008000"/>
                </a:solidFill>
                <a:latin typeface="Arial" panose="020B0604020202020204" pitchFamily="34" charset="0"/>
              </a:rPr>
              <a:t>Partner relationship management refers to working closely with partners in other company departments and outside the company to jointly bring greater value to customers.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Partners within the firm include </a:t>
            </a:r>
            <a:r>
              <a:rPr lang="en-US" altLang="en-US" b="1" dirty="0">
                <a:solidFill>
                  <a:srgbClr val="008000"/>
                </a:solidFill>
                <a:latin typeface="Arial" panose="020B0604020202020204" pitchFamily="34" charset="0"/>
              </a:rPr>
              <a:t>cross-functional teams</a:t>
            </a:r>
            <a:r>
              <a:rPr lang="en-US" altLang="en-US" dirty="0">
                <a:solidFill>
                  <a:srgbClr val="008000"/>
                </a:solidFill>
                <a:latin typeface="Arial" panose="020B0604020202020204" pitchFamily="34" charset="0"/>
              </a:rPr>
              <a:t>. Rather than letting each department go its own way, firms must link all departments in the cause of creating customer value.</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Marketers must also partner with </a:t>
            </a:r>
            <a:r>
              <a:rPr lang="en-US" altLang="en-US" b="1" dirty="0">
                <a:solidFill>
                  <a:srgbClr val="008000"/>
                </a:solidFill>
                <a:latin typeface="Arial" panose="020B0604020202020204" pitchFamily="34" charset="0"/>
              </a:rPr>
              <a:t>suppliers, channel partners</a:t>
            </a:r>
            <a:r>
              <a:rPr lang="en-US" altLang="en-US" dirty="0">
                <a:solidFill>
                  <a:srgbClr val="008000"/>
                </a:solidFill>
                <a:latin typeface="Arial" panose="020B0604020202020204" pitchFamily="34" charset="0"/>
              </a:rPr>
              <a:t>, and others outside the company. Through supply chain management, companies today are strengthening their connections with partners all along the supply chain.</a:t>
            </a:r>
          </a:p>
        </p:txBody>
      </p:sp>
      <p:sp>
        <p:nvSpPr>
          <p:cNvPr id="4" name="Slide Number Placeholder 3"/>
          <p:cNvSpPr>
            <a:spLocks noGrp="1"/>
          </p:cNvSpPr>
          <p:nvPr>
            <p:ph type="sldNum" sz="quarter" idx="10"/>
          </p:nvPr>
        </p:nvSpPr>
        <p:spPr/>
        <p:txBody>
          <a:bodyPr/>
          <a:lstStyle/>
          <a:p>
            <a:fld id="{A73D6722-9B4D-4E29-B226-C325925A8118}" type="slidenum">
              <a:rPr lang="en-US" smtClean="0"/>
              <a:t>40</a:t>
            </a:fld>
            <a:endParaRPr lang="en-US" dirty="0"/>
          </a:p>
        </p:txBody>
      </p:sp>
    </p:spTree>
    <p:extLst>
      <p:ext uri="{BB962C8B-B14F-4D97-AF65-F5344CB8AC3E}">
        <p14:creationId xmlns:p14="http://schemas.microsoft.com/office/powerpoint/2010/main" val="958149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Loyal customers spend more and stay around longer. The value of the entire stream of purchases a customer makes over a lifetime of patronage is</a:t>
            </a:r>
            <a:r>
              <a:rPr lang="en-US" altLang="en-US" baseline="0" dirty="0">
                <a:solidFill>
                  <a:srgbClr val="008000"/>
                </a:solidFill>
                <a:latin typeface="Arial" panose="020B0604020202020204" pitchFamily="34" charset="0"/>
              </a:rPr>
              <a:t> significant</a:t>
            </a:r>
            <a:r>
              <a:rPr lang="en-US" altLang="en-US" dirty="0">
                <a:solidFill>
                  <a:srgbClr val="008000"/>
                </a:solidFill>
                <a:latin typeface="Arial" panose="020B0604020202020204" pitchFamily="34" charset="0"/>
              </a:rPr>
              <a:t>.</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Customer defections can be costly. </a:t>
            </a:r>
            <a:r>
              <a:rPr lang="en-US" altLang="en-US" dirty="0">
                <a:latin typeface="Arial" panose="020B0604020202020204" pitchFamily="34" charset="0"/>
              </a:rPr>
              <a:t>Losing a customer means losing more than a single sale. It means losing that </a:t>
            </a:r>
            <a:r>
              <a:rPr lang="en-US" altLang="en-US" b="1" dirty="0">
                <a:latin typeface="Arial" panose="020B0604020202020204" pitchFamily="34" charset="0"/>
              </a:rPr>
              <a:t>customer’s lifetime value</a:t>
            </a:r>
            <a:r>
              <a:rPr lang="en-US" altLang="en-US" dirty="0">
                <a:latin typeface="Arial" panose="020B0604020202020204" pitchFamily="34" charset="0"/>
              </a:rPr>
              <a:t>.</a:t>
            </a:r>
          </a:p>
          <a:p>
            <a:endParaRPr lang="en-US" altLang="en-US" dirty="0">
              <a:latin typeface="Arial" panose="020B0604020202020204" pitchFamily="34" charset="0"/>
            </a:endParaRPr>
          </a:p>
          <a:p>
            <a:r>
              <a:rPr lang="en-US" altLang="en-US" dirty="0">
                <a:latin typeface="Arial" panose="020B0604020202020204" pitchFamily="34" charset="0"/>
              </a:rPr>
              <a:t>For example, the average customer at Stew Leonard’s supermarket spends about $100 a week, shops 50 weeks a year, and remains in the area for about 10 years. If this customer has an unhappy experience and switches to another supermarket, Stew Leonard’s has lost $50,000 in lifetime revenue.</a:t>
            </a:r>
          </a:p>
          <a:p>
            <a:endParaRPr lang="en-US" altLang="en-US" dirty="0">
              <a:latin typeface="Arial" panose="020B0604020202020204" pitchFamily="34" charset="0"/>
            </a:endParaRPr>
          </a:p>
          <a:p>
            <a:r>
              <a:rPr lang="en-US" altLang="en-US" dirty="0">
                <a:latin typeface="Arial" panose="020B0604020202020204" pitchFamily="34" charset="0"/>
              </a:rPr>
              <a:t>The loss can be much greater if the disappointed customer shares the bad experience with other customers and causes them to defect. In fact, a company can lose money on a specific transaction but still benefit greatly from a long-term relationship. This means that companies must aim high in building customer relationships.</a:t>
            </a:r>
          </a:p>
        </p:txBody>
      </p:sp>
      <p:sp>
        <p:nvSpPr>
          <p:cNvPr id="4" name="Slide Number Placeholder 3"/>
          <p:cNvSpPr>
            <a:spLocks noGrp="1"/>
          </p:cNvSpPr>
          <p:nvPr>
            <p:ph type="sldNum" sz="quarter" idx="10"/>
          </p:nvPr>
        </p:nvSpPr>
        <p:spPr/>
        <p:txBody>
          <a:bodyPr/>
          <a:lstStyle/>
          <a:p>
            <a:fld id="{A73D6722-9B4D-4E29-B226-C325925A8118}" type="slidenum">
              <a:rPr lang="en-US" smtClean="0"/>
              <a:t>41</a:t>
            </a:fld>
            <a:endParaRPr lang="en-US" dirty="0"/>
          </a:p>
        </p:txBody>
      </p:sp>
    </p:spTree>
    <p:extLst>
      <p:ext uri="{BB962C8B-B14F-4D97-AF65-F5344CB8AC3E}">
        <p14:creationId xmlns:p14="http://schemas.microsoft.com/office/powerpoint/2010/main" val="18963850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Beyond simply retaining good customers to capture customer lifetime value, good customer relationship management can help marketers increase their </a:t>
            </a:r>
            <a:r>
              <a:rPr lang="en-US" altLang="en-US" b="1" dirty="0">
                <a:solidFill>
                  <a:srgbClr val="008000"/>
                </a:solidFill>
                <a:latin typeface="Arial" panose="020B0604020202020204" pitchFamily="34" charset="0"/>
              </a:rPr>
              <a:t>share of customer</a:t>
            </a:r>
            <a:r>
              <a:rPr lang="en-US" altLang="en-US" dirty="0">
                <a:solidFill>
                  <a:srgbClr val="008000"/>
                </a:solidFill>
                <a:latin typeface="Arial" panose="020B0604020202020204" pitchFamily="34" charset="0"/>
              </a:rPr>
              <a:t>.</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This refers to the portion of the customer’s purchasing that a company gets in its product categories. To increase share of customer, firms can offer greater variety to current customers</a:t>
            </a:r>
            <a:r>
              <a:rPr lang="en-US" altLang="en-US" baseline="0" dirty="0">
                <a:solidFill>
                  <a:srgbClr val="008000"/>
                </a:solidFill>
                <a:latin typeface="Arial" panose="020B0604020202020204" pitchFamily="34" charset="0"/>
              </a:rPr>
              <a:t> o</a:t>
            </a:r>
            <a:r>
              <a:rPr lang="en-US" altLang="en-US" dirty="0">
                <a:solidFill>
                  <a:srgbClr val="008000"/>
                </a:solidFill>
                <a:latin typeface="Arial" panose="020B0604020202020204" pitchFamily="34" charset="0"/>
              </a:rPr>
              <a:t>r they can create programs to cross-sell and up-sell to market more products and services to existing customers.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For example, Amazon is highly skilled at leveraging relationships with its 244  million customers to increase its share of each customer’s spending budget.</a:t>
            </a:r>
          </a:p>
        </p:txBody>
      </p:sp>
      <p:sp>
        <p:nvSpPr>
          <p:cNvPr id="4" name="Slide Number Placeholder 3"/>
          <p:cNvSpPr>
            <a:spLocks noGrp="1"/>
          </p:cNvSpPr>
          <p:nvPr>
            <p:ph type="sldNum" sz="quarter" idx="10"/>
          </p:nvPr>
        </p:nvSpPr>
        <p:spPr/>
        <p:txBody>
          <a:bodyPr/>
          <a:lstStyle/>
          <a:p>
            <a:fld id="{A73D6722-9B4D-4E29-B226-C325925A8118}" type="slidenum">
              <a:rPr lang="en-US" smtClean="0"/>
              <a:t>42</a:t>
            </a:fld>
            <a:endParaRPr lang="en-US" dirty="0"/>
          </a:p>
        </p:txBody>
      </p:sp>
    </p:spTree>
    <p:extLst>
      <p:ext uri="{BB962C8B-B14F-4D97-AF65-F5344CB8AC3E}">
        <p14:creationId xmlns:p14="http://schemas.microsoft.com/office/powerpoint/2010/main" val="229983453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aim of customer relationship management is to produce high customer equity. This refers to the total combined customer lifetime values of all of the company’s current and potential</a:t>
            </a:r>
            <a:r>
              <a:rPr lang="en-US" altLang="en-US" baseline="0"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customers. It’s a measure of the future value of the company’s customer base.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Clearly, the more loyal the firm’s profitable customers are the</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higher its customer equity.</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Customer equity may be a better measure of a firm’s performance than current sales or market share. Whereas sales and market share reflect the past, customer equity suggests the future.</a:t>
            </a:r>
          </a:p>
        </p:txBody>
      </p:sp>
      <p:sp>
        <p:nvSpPr>
          <p:cNvPr id="4" name="Slide Number Placeholder 3"/>
          <p:cNvSpPr>
            <a:spLocks noGrp="1"/>
          </p:cNvSpPr>
          <p:nvPr>
            <p:ph type="sldNum" sz="quarter" idx="10"/>
          </p:nvPr>
        </p:nvSpPr>
        <p:spPr/>
        <p:txBody>
          <a:bodyPr/>
          <a:lstStyle/>
          <a:p>
            <a:fld id="{A73D6722-9B4D-4E29-B226-C325925A8118}" type="slidenum">
              <a:rPr lang="en-US" smtClean="0"/>
              <a:t>43</a:t>
            </a:fld>
            <a:endParaRPr lang="en-US" dirty="0"/>
          </a:p>
        </p:txBody>
      </p:sp>
    </p:spTree>
    <p:extLst>
      <p:ext uri="{BB962C8B-B14F-4D97-AF65-F5344CB8AC3E}">
        <p14:creationId xmlns:p14="http://schemas.microsoft.com/office/powerpoint/2010/main" val="24393513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For example, though Cadillac had a huge share of the luxury car market, most of its buyers were in the older age brackets and average customer lifetime value was falling.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Many Cadillac buyers were on their last cars. Thus, although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Cadillac’s market share was good, its customer equity was not.</a:t>
            </a:r>
          </a:p>
          <a:p>
            <a:endParaRPr lang="en-US" altLang="en-US" sz="1200" b="1" i="0" u="none" strike="noStrike" kern="1200" baseline="0" dirty="0">
              <a:solidFill>
                <a:schemeClr val="tx1"/>
              </a:solidFill>
              <a:latin typeface="Arial" charset="0"/>
              <a:ea typeface="MS PGothic" panose="020B0600070205080204" pitchFamily="34" charset="-128"/>
            </a:endParaRPr>
          </a:p>
          <a:p>
            <a:r>
              <a:rPr lang="en-US" altLang="en-US" dirty="0">
                <a:solidFill>
                  <a:srgbClr val="008000"/>
                </a:solidFill>
                <a:latin typeface="Arial" panose="020B0604020202020204" pitchFamily="34" charset="0"/>
              </a:rPr>
              <a:t>In recent years, Cadillac has struggled to reinvent its target market by focusing on a younger generation of consumers.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To increase customer equity, Cadillac is</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making the classic car cool again among younger buyers, encouraging consumers to “Dare Greatly.”</a:t>
            </a:r>
            <a:endParaRPr lang="en-US" altLang="en-US" b="0"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44</a:t>
            </a:fld>
            <a:endParaRPr lang="en-US" dirty="0"/>
          </a:p>
        </p:txBody>
      </p:sp>
    </p:spTree>
    <p:extLst>
      <p:ext uri="{BB962C8B-B14F-4D97-AF65-F5344CB8AC3E}">
        <p14:creationId xmlns:p14="http://schemas.microsoft.com/office/powerpoint/2010/main" val="10790697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Figure 1.5 classifies customers into one of four relationship groups, according to their potential profitability and projected loyalty. </a:t>
            </a:r>
            <a:r>
              <a:rPr lang="en-US" altLang="en-US" dirty="0">
                <a:latin typeface="Arial" panose="020B0604020202020204" pitchFamily="34" charset="0"/>
              </a:rPr>
              <a:t>Each of the four customer relationship groups requires a different relationship management strategy.</a:t>
            </a:r>
          </a:p>
          <a:p>
            <a:endParaRPr lang="en-US" altLang="en-US" dirty="0">
              <a:latin typeface="Arial" panose="020B0604020202020204" pitchFamily="34" charset="0"/>
            </a:endParaRPr>
          </a:p>
          <a:p>
            <a:r>
              <a:rPr lang="en-US" altLang="en-US" dirty="0">
                <a:latin typeface="Arial" panose="020B0604020202020204" pitchFamily="34" charset="0"/>
              </a:rPr>
              <a:t>The company will not gain anything by investing time and resources in developing relationships with </a:t>
            </a:r>
            <a:r>
              <a:rPr lang="en-US" altLang="en-US" b="1" dirty="0">
                <a:latin typeface="Arial" panose="020B0604020202020204" pitchFamily="34" charset="0"/>
              </a:rPr>
              <a:t>strangers</a:t>
            </a:r>
            <a:r>
              <a:rPr lang="en-US" altLang="en-US" dirty="0">
                <a:latin typeface="Arial" panose="020B0604020202020204" pitchFamily="34" charset="0"/>
              </a:rPr>
              <a:t>. </a:t>
            </a:r>
          </a:p>
          <a:p>
            <a:endParaRPr lang="en-US" altLang="en-US" dirty="0">
              <a:latin typeface="Arial" panose="020B0604020202020204" pitchFamily="34" charset="0"/>
            </a:endParaRPr>
          </a:p>
          <a:p>
            <a:r>
              <a:rPr lang="en-US" altLang="en-US" dirty="0">
                <a:latin typeface="Arial" panose="020B0604020202020204" pitchFamily="34" charset="0"/>
              </a:rPr>
              <a:t>For </a:t>
            </a:r>
            <a:r>
              <a:rPr lang="en-US" altLang="en-US" b="1" dirty="0">
                <a:latin typeface="Arial" panose="020B0604020202020204" pitchFamily="34" charset="0"/>
              </a:rPr>
              <a:t>butterflies</a:t>
            </a:r>
            <a:r>
              <a:rPr lang="en-US" altLang="en-US" dirty="0">
                <a:latin typeface="Arial" panose="020B0604020202020204" pitchFamily="34" charset="0"/>
              </a:rPr>
              <a:t>, the company should create satisfying and profitable transactions, capturing as much of their business as possible in the short time during which they buy from the company. Efforts to convert butterflies into loyal customers are rarely successful. </a:t>
            </a:r>
          </a:p>
          <a:p>
            <a:endParaRPr lang="en-US" altLang="en-US" dirty="0">
              <a:latin typeface="Arial" panose="020B0604020202020204" pitchFamily="34" charset="0"/>
            </a:endParaRPr>
          </a:p>
          <a:p>
            <a:r>
              <a:rPr lang="en-US" altLang="en-US" b="1" dirty="0">
                <a:latin typeface="Arial" panose="020B0604020202020204" pitchFamily="34" charset="0"/>
              </a:rPr>
              <a:t>True friends </a:t>
            </a:r>
            <a:r>
              <a:rPr lang="en-US" altLang="en-US" b="0" dirty="0">
                <a:latin typeface="Arial" panose="020B0604020202020204" pitchFamily="34" charset="0"/>
              </a:rPr>
              <a:t>are loyal and</a:t>
            </a:r>
            <a:r>
              <a:rPr lang="en-US" altLang="en-US" b="1" dirty="0">
                <a:latin typeface="Arial" panose="020B0604020202020204" pitchFamily="34" charset="0"/>
              </a:rPr>
              <a:t> </a:t>
            </a:r>
            <a:r>
              <a:rPr lang="en-US" altLang="en-US" dirty="0">
                <a:latin typeface="Arial" panose="020B0604020202020204" pitchFamily="34" charset="0"/>
              </a:rPr>
              <a:t>have the potential to generate good profit for the company. The firm should make continuous relationship investments to delight these customers and nurture, retain, and grow them. </a:t>
            </a:r>
          </a:p>
          <a:p>
            <a:endParaRPr lang="en-US" altLang="en-US" dirty="0">
              <a:latin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b="1" dirty="0">
                <a:solidFill>
                  <a:srgbClr val="008000"/>
                </a:solidFill>
                <a:latin typeface="Arial" panose="020B0604020202020204" pitchFamily="34" charset="0"/>
              </a:rPr>
              <a:t>Barnacles</a:t>
            </a:r>
            <a:r>
              <a:rPr lang="en-US" altLang="en-US" dirty="0">
                <a:solidFill>
                  <a:srgbClr val="008000"/>
                </a:solidFill>
                <a:latin typeface="Arial" panose="020B0604020202020204" pitchFamily="34" charset="0"/>
              </a:rPr>
              <a:t> are highly loyal but not very profitable. There is a limited fit between their needs and the company’s offerings. </a:t>
            </a:r>
            <a:r>
              <a:rPr lang="en-US" altLang="en-US" dirty="0">
                <a:latin typeface="Arial" panose="020B0604020202020204" pitchFamily="34" charset="0"/>
              </a:rPr>
              <a:t>The company may be able to improve the profitability of barnacles by selling them more, raising their fees, or reducing service to them. However, if they cannot be made profitable, they should be fired. </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45</a:t>
            </a:fld>
            <a:endParaRPr lang="en-US" dirty="0"/>
          </a:p>
        </p:txBody>
      </p:sp>
    </p:spTree>
    <p:extLst>
      <p:ext uri="{BB962C8B-B14F-4D97-AF65-F5344CB8AC3E}">
        <p14:creationId xmlns:p14="http://schemas.microsoft.com/office/powerpoint/2010/main" val="127548683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Broadly defined,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customer relationship management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is the process of engaging customers and building and maintaining profitable customer relationships by delivering superior customer value and satisfaction.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Customer-engagement marketing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aims to make a brand a meaningful part of consumers’ conversations</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and lives through direct and continuous customer involvement in shaping brand conversations, experiences, and community. The aim of customer relationship management and customer engagement is to produce high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customer equity</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the total combined customer lifetime values of all of the company’s customers.</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 key to building lasting relationships is the creation of superior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customer value and satisfaction</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In return for creating value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for</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targeted customers, the company captures value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from</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customers in the form of profits and customer equity.</a:t>
            </a:r>
            <a:endParaRPr lang="en-US" altLang="en-US"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46</a:t>
            </a:fld>
            <a:endParaRPr lang="en-US" dirty="0"/>
          </a:p>
        </p:txBody>
      </p:sp>
    </p:spTree>
    <p:extLst>
      <p:ext uri="{BB962C8B-B14F-4D97-AF65-F5344CB8AC3E}">
        <p14:creationId xmlns:p14="http://schemas.microsoft.com/office/powerpoint/2010/main" val="14652251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47</a:t>
            </a:fld>
            <a:endParaRPr lang="en-US" dirty="0"/>
          </a:p>
        </p:txBody>
      </p:sp>
    </p:spTree>
    <p:extLst>
      <p:ext uri="{BB962C8B-B14F-4D97-AF65-F5344CB8AC3E}">
        <p14:creationId xmlns:p14="http://schemas.microsoft.com/office/powerpoint/2010/main" val="40887530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Every day, dramatic changes are occurring in the marketplace. Five major developments that are changing the marketing landscape and challenging marketing strategy include the digital age, changing economic environment, growth of not-for-profit marketing, rapid globalization, and the call for sustainable marketing</a:t>
            </a:r>
            <a:r>
              <a:rPr lang="en-US" altLang="en-US" baseline="0" dirty="0">
                <a:solidFill>
                  <a:srgbClr val="008000"/>
                </a:solidFill>
                <a:latin typeface="Arial" panose="020B0604020202020204" pitchFamily="34" charset="0"/>
              </a:rPr>
              <a:t> practices.</a:t>
            </a:r>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We will examine these</a:t>
            </a:r>
            <a:r>
              <a:rPr lang="en-US" altLang="en-US" baseline="0" dirty="0">
                <a:solidFill>
                  <a:srgbClr val="008000"/>
                </a:solidFill>
                <a:latin typeface="Arial" panose="020B0604020202020204" pitchFamily="34" charset="0"/>
              </a:rPr>
              <a:t> developments in more detail on the following slides.</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48</a:t>
            </a:fld>
            <a:endParaRPr lang="en-US" dirty="0"/>
          </a:p>
        </p:txBody>
      </p:sp>
    </p:spTree>
    <p:extLst>
      <p:ext uri="{BB962C8B-B14F-4D97-AF65-F5344CB8AC3E}">
        <p14:creationId xmlns:p14="http://schemas.microsoft.com/office/powerpoint/2010/main" val="148027089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rPr>
              <a:t>Digital and social media marketing </a:t>
            </a:r>
            <a:r>
              <a:rPr lang="en-US" altLang="en-US" dirty="0">
                <a:solidFill>
                  <a:srgbClr val="008000"/>
                </a:solidFill>
                <a:latin typeface="Arial" panose="020B0604020202020204" pitchFamily="34" charset="0"/>
              </a:rPr>
              <a:t>refers to using digital marketing tools such as Web sites, social media, mobile apps and ads, online video, e-mail, and blogs that engage consumers anywhere, at any time, via their digital devices. Social media provides exciting</a:t>
            </a:r>
            <a:r>
              <a:rPr lang="en-US" altLang="en-US" baseline="0"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opportunities to extend customer engagement and get people talking about a brand. </a:t>
            </a:r>
          </a:p>
          <a:p>
            <a:endParaRPr lang="en-US" altLang="en-US" dirty="0">
              <a:solidFill>
                <a:srgbClr val="008000"/>
              </a:solidFill>
              <a:latin typeface="Arial" panose="020B0604020202020204" pitchFamily="34" charset="0"/>
            </a:endParaRPr>
          </a:p>
          <a:p>
            <a:r>
              <a:rPr lang="en-US" altLang="en-US" b="1" dirty="0">
                <a:solidFill>
                  <a:srgbClr val="008000"/>
                </a:solidFill>
                <a:latin typeface="Arial" panose="020B0604020202020204" pitchFamily="34" charset="0"/>
              </a:rPr>
              <a:t>Mobile marketing </a:t>
            </a:r>
            <a:r>
              <a:rPr lang="en-US" altLang="en-US" dirty="0">
                <a:solidFill>
                  <a:srgbClr val="008000"/>
                </a:solidFill>
                <a:latin typeface="Arial" panose="020B0604020202020204" pitchFamily="34" charset="0"/>
              </a:rPr>
              <a:t>is the fastest-growing digital marketing platform. Marketers use mobile channels to stimulate immediate buying, make shopping easier, enrich the brand experience, or all of these. For example, Starbucks customers can use their mobile devices for everything from finding the nearest Starbucks and learning about new products to placing and paying for orders.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Although online, social media, and mobile marketing offer huge potential, most marketers are still learning how to use them effectively. The key is to blend the new digital approaches with traditional marketing to create a smoothly integrated marketing strategy and mix.</a:t>
            </a:r>
          </a:p>
        </p:txBody>
      </p:sp>
      <p:sp>
        <p:nvSpPr>
          <p:cNvPr id="4" name="Slide Number Placeholder 3"/>
          <p:cNvSpPr>
            <a:spLocks noGrp="1"/>
          </p:cNvSpPr>
          <p:nvPr>
            <p:ph type="sldNum" sz="quarter" idx="10"/>
          </p:nvPr>
        </p:nvSpPr>
        <p:spPr/>
        <p:txBody>
          <a:bodyPr/>
          <a:lstStyle/>
          <a:p>
            <a:fld id="{A73D6722-9B4D-4E29-B226-C325925A8118}" type="slidenum">
              <a:rPr lang="en-US" smtClean="0"/>
              <a:t>49</a:t>
            </a:fld>
            <a:endParaRPr lang="en-US" dirty="0"/>
          </a:p>
        </p:txBody>
      </p:sp>
    </p:spTree>
    <p:extLst>
      <p:ext uri="{BB962C8B-B14F-4D97-AF65-F5344CB8AC3E}">
        <p14:creationId xmlns:p14="http://schemas.microsoft.com/office/powerpoint/2010/main" val="352048048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Great Recession of 2008 to 2009 and its aftermath hit American consumers hard. After two decades of overspending, new economic realities forced consumers to bring their consumption back in line with their incomes and rethink their buying priorities.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In the post-recession era, consumer incomes and spending are</a:t>
            </a:r>
            <a:r>
              <a:rPr lang="en-US" altLang="en-US" baseline="0" dirty="0">
                <a:solidFill>
                  <a:srgbClr val="008000"/>
                </a:solidFill>
                <a:latin typeface="Arial" panose="020B0604020202020204" pitchFamily="34" charset="0"/>
              </a:rPr>
              <a:t> rising. However, </a:t>
            </a:r>
            <a:r>
              <a:rPr lang="en-US" altLang="en-US" dirty="0">
                <a:solidFill>
                  <a:srgbClr val="008000"/>
                </a:solidFill>
                <a:latin typeface="Arial" panose="020B0604020202020204" pitchFamily="34" charset="0"/>
              </a:rPr>
              <a:t>Americans are now showing an enthusiasm for frugality. The new consumer spending values emphasize simpler living and more value for the dollar.</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In response, companies in all industries, have realigned their marketing strategies with the new economic realities and </a:t>
            </a:r>
            <a:r>
              <a:rPr lang="en-US" altLang="en-US" b="0" dirty="0">
                <a:solidFill>
                  <a:srgbClr val="008000"/>
                </a:solidFill>
                <a:latin typeface="Arial" panose="020B0604020202020204" pitchFamily="34" charset="0"/>
              </a:rPr>
              <a:t>are emphasizing the </a:t>
            </a:r>
            <a:r>
              <a:rPr lang="en-US" altLang="en-US" b="1" dirty="0">
                <a:solidFill>
                  <a:srgbClr val="008000"/>
                </a:solidFill>
                <a:latin typeface="Arial" panose="020B0604020202020204" pitchFamily="34" charset="0"/>
              </a:rPr>
              <a:t>value </a:t>
            </a:r>
            <a:r>
              <a:rPr lang="en-US" altLang="en-US" b="0" dirty="0">
                <a:solidFill>
                  <a:srgbClr val="008000"/>
                </a:solidFill>
                <a:latin typeface="Arial" panose="020B0604020202020204" pitchFamily="34" charset="0"/>
              </a:rPr>
              <a:t>in their value propositions. They are focusing on value for the money, practicality and durability in their product offerings and marketing pitches.</a:t>
            </a:r>
          </a:p>
        </p:txBody>
      </p:sp>
      <p:sp>
        <p:nvSpPr>
          <p:cNvPr id="4" name="Slide Number Placeholder 3"/>
          <p:cNvSpPr>
            <a:spLocks noGrp="1"/>
          </p:cNvSpPr>
          <p:nvPr>
            <p:ph type="sldNum" sz="quarter" idx="10"/>
          </p:nvPr>
        </p:nvSpPr>
        <p:spPr/>
        <p:txBody>
          <a:bodyPr/>
          <a:lstStyle/>
          <a:p>
            <a:fld id="{A73D6722-9B4D-4E29-B226-C325925A8118}" type="slidenum">
              <a:rPr lang="en-US" smtClean="0"/>
              <a:t>50</a:t>
            </a:fld>
            <a:endParaRPr lang="en-US" dirty="0"/>
          </a:p>
        </p:txBody>
      </p:sp>
    </p:spTree>
    <p:extLst>
      <p:ext uri="{BB962C8B-B14F-4D97-AF65-F5344CB8AC3E}">
        <p14:creationId xmlns:p14="http://schemas.microsoft.com/office/powerpoint/2010/main" val="197038540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Marketing has become a major part of the strategies of many not-for-profit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organizations, such as colleges, hospitals, museums, zoos, symphony orchestras,</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foundations, and even churches. </a:t>
            </a:r>
            <a:r>
              <a:rPr lang="en-US" altLang="en-US" dirty="0">
                <a:solidFill>
                  <a:srgbClr val="008000"/>
                </a:solidFill>
                <a:latin typeface="Arial" panose="020B0604020202020204" pitchFamily="34" charset="0"/>
              </a:rPr>
              <a:t>They face stiff competition for support and membership. Sound marketing can help them attract membership, funds, and support. </a:t>
            </a: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Arial" charset="0"/>
                <a:ea typeface="MS PGothic" panose="020B0600070205080204" pitchFamily="34" charset="-128"/>
                <a:cs typeface="ＭＳ Ｐゴシック" charset="0"/>
              </a:rPr>
              <a:t>For example, Alex’s Lemonade Stand Foundation is a not-for-profit organization with a special mission: “Fighting childhood cancer, one cup at a time.”</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Government agencies have also shown an increased interest in marketing. For example, the U.S. military has a marketing plan to attract recruits to its different services</a:t>
            </a:r>
            <a:r>
              <a:rPr lang="en-US" altLang="en-US" sz="1200" b="0" i="0" u="none" strike="noStrike" kern="1200" baseline="0" dirty="0">
                <a:solidFill>
                  <a:schemeClr val="tx1"/>
                </a:solidFill>
                <a:latin typeface="Arial" charset="0"/>
                <a:ea typeface="MS PGothic" panose="020B0600070205080204" pitchFamily="34" charset="-128"/>
              </a:rPr>
              <a:t>.</a:t>
            </a:r>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Various government agencies are now designing social marketing campaigns to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encourage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energy conservation and concern for the environment or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discourage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smoking, illegal drug use, and obesity. </a:t>
            </a:r>
          </a:p>
        </p:txBody>
      </p:sp>
      <p:sp>
        <p:nvSpPr>
          <p:cNvPr id="4" name="Slide Number Placeholder 3"/>
          <p:cNvSpPr>
            <a:spLocks noGrp="1"/>
          </p:cNvSpPr>
          <p:nvPr>
            <p:ph type="sldNum" sz="quarter" idx="10"/>
          </p:nvPr>
        </p:nvSpPr>
        <p:spPr/>
        <p:txBody>
          <a:bodyPr/>
          <a:lstStyle/>
          <a:p>
            <a:fld id="{A73D6722-9B4D-4E29-B226-C325925A8118}" type="slidenum">
              <a:rPr lang="en-US" smtClean="0"/>
              <a:t>51</a:t>
            </a:fld>
            <a:endParaRPr lang="en-US" dirty="0"/>
          </a:p>
        </p:txBody>
      </p:sp>
    </p:spTree>
    <p:extLst>
      <p:ext uri="{BB962C8B-B14F-4D97-AF65-F5344CB8AC3E}">
        <p14:creationId xmlns:p14="http://schemas.microsoft.com/office/powerpoint/2010/main" val="233004523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Managers in countries around the world are increasingly taking a global, not just local, view of the company’s industry, competitors, and opportunities.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They are asking:</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What is global marketing? How does it differ from domestic marketing? How do global competitors and forces affect our business? To what extent should we “go global”?</a:t>
            </a:r>
            <a:r>
              <a:rPr lang="en-US" altLang="en-US" dirty="0">
                <a:solidFill>
                  <a:srgbClr val="008000"/>
                </a:solidFill>
                <a:latin typeface="Arial" panose="020B0604020202020204" pitchFamily="34" charset="0"/>
              </a:rPr>
              <a:t>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For example, a new Internet retailer finds itself receiving orders from all over the world, while at the same time, an American consumer goods producer introduces new products into emerging markets abroad.</a:t>
            </a:r>
          </a:p>
          <a:p>
            <a:endParaRPr lang="en-US" altLang="en-US" dirty="0">
              <a:solidFill>
                <a:srgbClr val="008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Marketers are reexamining their relationships with social values and responsibilities and with the very Earth that sustains us.</a:t>
            </a:r>
            <a:r>
              <a:rPr lang="en-US" altLang="en-US" dirty="0">
                <a:solidFill>
                  <a:srgbClr val="008000"/>
                </a:solidFill>
                <a:latin typeface="Arial" panose="020B0604020202020204" pitchFamily="34" charset="0"/>
              </a:rPr>
              <a:t> Today’s marketers are being called on to develop </a:t>
            </a:r>
            <a:r>
              <a:rPr lang="en-US" altLang="en-US" b="1" dirty="0">
                <a:solidFill>
                  <a:srgbClr val="008000"/>
                </a:solidFill>
                <a:latin typeface="Arial" panose="020B0604020202020204" pitchFamily="34" charset="0"/>
              </a:rPr>
              <a:t>sustainable marketing </a:t>
            </a:r>
            <a:r>
              <a:rPr lang="en-US" altLang="en-US" dirty="0">
                <a:solidFill>
                  <a:srgbClr val="008000"/>
                </a:solidFill>
                <a:latin typeface="Arial" panose="020B0604020202020204" pitchFamily="34" charset="0"/>
              </a:rPr>
              <a:t>practices. Corporate ethics and social responsibility have gained in importance. They seek ways to profit by serving immediate needs and the best long-run interests of their customers and communities. </a:t>
            </a:r>
          </a:p>
        </p:txBody>
      </p:sp>
      <p:sp>
        <p:nvSpPr>
          <p:cNvPr id="4" name="Slide Number Placeholder 3"/>
          <p:cNvSpPr>
            <a:spLocks noGrp="1"/>
          </p:cNvSpPr>
          <p:nvPr>
            <p:ph type="sldNum" sz="quarter" idx="10"/>
          </p:nvPr>
        </p:nvSpPr>
        <p:spPr/>
        <p:txBody>
          <a:bodyPr/>
          <a:lstStyle/>
          <a:p>
            <a:fld id="{A73D6722-9B4D-4E29-B226-C325925A8118}" type="slidenum">
              <a:rPr lang="en-US" smtClean="0"/>
              <a:t>52</a:t>
            </a:fld>
            <a:endParaRPr lang="en-US" dirty="0"/>
          </a:p>
        </p:txBody>
      </p:sp>
    </p:spTree>
    <p:extLst>
      <p:ext uri="{BB962C8B-B14F-4D97-AF65-F5344CB8AC3E}">
        <p14:creationId xmlns:p14="http://schemas.microsoft.com/office/powerpoint/2010/main" val="48377432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Dramatic changes are occurring in the marketing arena. The digital age has created exciting new ways to learn about and relate to individual customers. As a result, advances in digital and social media have taken the marketing world by storm. Online, mobile, and social media marketing offer exciting new opportunities to target customers more selectively and engage them more deeply. The key is to blend the new digital approaches with traditional marketing to create a smoothly integrated marketing strategy and mix. The Great Recession caused consumers to rethink their buying priorities and bring their consumption back in line with their incomes. Even as the post-recession economy has strengthened, Americans are now showing an enthusiasm for frugality not seen in decades. The challenge is to balance a brand’s value proposition with current times while also enhancing its long-term equity.</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In recent years, marketing has become a major part of the strategies for many not-for-profit organizations, such as colleges, hospitals, museums, zoos, symphony orchestras, foundations, and even churches. Also, in an increasingly smaller world, many marketers are now connected globally</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with their customers, marketing partners, and competitors. Finally, today’s marketers are also reexamining their ethical and societal responsibilities. Marketers are being called on to take greater responsibility for the social and environmental impacts of their actions. Pulling it all together, as discussed throughout the chapter, the major new developments in marketing can be summed up in a single concept: engaging customers and creating and capturing customer value. Today, marketers of all kinds are taking advantage of new opportunities for building value-laden relationships with their customers, their marketing partners, and the world around them.</a:t>
            </a:r>
            <a:endParaRPr lang="en-US" altLang="en-US"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53</a:t>
            </a:fld>
            <a:endParaRPr lang="en-US" dirty="0"/>
          </a:p>
        </p:txBody>
      </p:sp>
    </p:spTree>
    <p:extLst>
      <p:ext uri="{BB962C8B-B14F-4D97-AF65-F5344CB8AC3E}">
        <p14:creationId xmlns:p14="http://schemas.microsoft.com/office/powerpoint/2010/main" val="179273968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This figure represents a map for the entire marketing process.</a:t>
            </a:r>
          </a:p>
          <a:p>
            <a:endParaRPr lang="en-US" altLang="en-US" dirty="0">
              <a:latin typeface="Arial" panose="020B0604020202020204" pitchFamily="34" charset="0"/>
            </a:endParaRPr>
          </a:p>
          <a:p>
            <a:r>
              <a:rPr lang="en-US" altLang="en-US" dirty="0">
                <a:latin typeface="Arial" panose="020B0604020202020204" pitchFamily="34" charset="0"/>
              </a:rPr>
              <a:t>Throughout the marketing process, marketers practice customer relationship management to create customer satisfaction and delight.</a:t>
            </a:r>
          </a:p>
          <a:p>
            <a:endParaRPr lang="en-US" altLang="en-US" dirty="0">
              <a:latin typeface="Arial" panose="020B0604020202020204" pitchFamily="34" charset="0"/>
            </a:endParaRPr>
          </a:p>
          <a:p>
            <a:r>
              <a:rPr lang="en-US" altLang="en-US" dirty="0">
                <a:solidFill>
                  <a:srgbClr val="008000"/>
                </a:solidFill>
                <a:latin typeface="Arial" panose="020B0604020202020204" pitchFamily="34" charset="0"/>
              </a:rPr>
              <a:t>In creating customer value and relationships, a firm must work closely with marketing partners both inside the company and throughout its marketing system. </a:t>
            </a:r>
            <a:r>
              <a:rPr lang="en-US" altLang="en-US" dirty="0">
                <a:latin typeface="Arial" panose="020B0604020202020204" pitchFamily="34" charset="0"/>
              </a:rPr>
              <a:t>Thus, beyond practicing good customer relationship management, firms must also practice good partner relationship management.</a:t>
            </a:r>
          </a:p>
        </p:txBody>
      </p:sp>
      <p:sp>
        <p:nvSpPr>
          <p:cNvPr id="4" name="Slide Number Placeholder 3"/>
          <p:cNvSpPr>
            <a:spLocks noGrp="1"/>
          </p:cNvSpPr>
          <p:nvPr>
            <p:ph type="sldNum" sz="quarter" idx="10"/>
          </p:nvPr>
        </p:nvSpPr>
        <p:spPr/>
        <p:txBody>
          <a:bodyPr/>
          <a:lstStyle/>
          <a:p>
            <a:fld id="{A73D6722-9B4D-4E29-B226-C325925A8118}" type="slidenum">
              <a:rPr lang="en-US" smtClean="0"/>
              <a:t>54</a:t>
            </a:fld>
            <a:endParaRPr lang="en-US" dirty="0"/>
          </a:p>
        </p:txBody>
      </p:sp>
    </p:spTree>
    <p:extLst>
      <p:ext uri="{BB962C8B-B14F-4D97-AF65-F5344CB8AC3E}">
        <p14:creationId xmlns:p14="http://schemas.microsoft.com/office/powerpoint/2010/main" val="251803169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55</a:t>
            </a:fld>
            <a:endParaRPr lang="en-US" dirty="0"/>
          </a:p>
        </p:txBody>
      </p:sp>
    </p:spTree>
    <p:extLst>
      <p:ext uri="{BB962C8B-B14F-4D97-AF65-F5344CB8AC3E}">
        <p14:creationId xmlns:p14="http://schemas.microsoft.com/office/powerpoint/2010/main" val="242180436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56</a:t>
            </a:fld>
            <a:endParaRPr lang="en-US" dirty="0"/>
          </a:p>
        </p:txBody>
      </p:sp>
    </p:spTree>
    <p:extLst>
      <p:ext uri="{BB962C8B-B14F-4D97-AF65-F5344CB8AC3E}">
        <p14:creationId xmlns:p14="http://schemas.microsoft.com/office/powerpoint/2010/main" val="20313585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9/26/18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9" name="TextBox 8"/>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9/26/18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grpSp>
        <p:nvGrpSpPr>
          <p:cNvPr id="2" name="Group 4"/>
          <p:cNvGrpSpPr>
            <a:grpSpLocks noChangeAspect="1"/>
          </p:cNvGrpSpPr>
          <p:nvPr userDrawn="1"/>
        </p:nvGrpSpPr>
        <p:grpSpPr bwMode="auto">
          <a:xfrm>
            <a:off x="57755" y="6407126"/>
            <a:ext cx="1611690" cy="417560"/>
            <a:chOff x="21" y="4059"/>
            <a:chExt cx="1046" cy="271"/>
          </a:xfrm>
        </p:grpSpPr>
        <p:sp>
          <p:nvSpPr>
            <p:cNvPr id="3" name="AutoShape 3"/>
            <p:cNvSpPr>
              <a:spLocks noChangeAspect="1" noChangeArrowheads="1" noTextEdit="1"/>
            </p:cNvSpPr>
            <p:nvPr userDrawn="1"/>
          </p:nvSpPr>
          <p:spPr bwMode="auto">
            <a:xfrm>
              <a:off x="21" y="4059"/>
              <a:ext cx="1046" cy="27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sp>
          <p:nvSpPr>
            <p:cNvPr id="6" name="Freeform 5"/>
            <p:cNvSpPr>
              <a:spLocks noEditPoints="1"/>
            </p:cNvSpPr>
            <p:nvPr userDrawn="1"/>
          </p:nvSpPr>
          <p:spPr bwMode="auto">
            <a:xfrm>
              <a:off x="125" y="4168"/>
              <a:ext cx="838" cy="51"/>
            </a:xfrm>
            <a:custGeom>
              <a:avLst/>
              <a:gdLst>
                <a:gd name="T0" fmla="*/ 1055 w 21137"/>
                <a:gd name="T1" fmla="*/ 1285 h 1300"/>
                <a:gd name="T2" fmla="*/ 0 w 21137"/>
                <a:gd name="T3" fmla="*/ 1285 h 1300"/>
                <a:gd name="T4" fmla="*/ 417 w 21137"/>
                <a:gd name="T5" fmla="*/ 748 h 1300"/>
                <a:gd name="T6" fmla="*/ 1860 w 21137"/>
                <a:gd name="T7" fmla="*/ 1119 h 1300"/>
                <a:gd name="T8" fmla="*/ 1678 w 21137"/>
                <a:gd name="T9" fmla="*/ 16 h 1300"/>
                <a:gd name="T10" fmla="*/ 4021 w 21137"/>
                <a:gd name="T11" fmla="*/ 1290 h 1300"/>
                <a:gd name="T12" fmla="*/ 2636 w 21137"/>
                <a:gd name="T13" fmla="*/ 16 h 1300"/>
                <a:gd name="T14" fmla="*/ 3693 w 21137"/>
                <a:gd name="T15" fmla="*/ 16 h 1300"/>
                <a:gd name="T16" fmla="*/ 5470 w 21137"/>
                <a:gd name="T17" fmla="*/ 9 h 1300"/>
                <a:gd name="T18" fmla="*/ 5143 w 21137"/>
                <a:gd name="T19" fmla="*/ 909 h 1300"/>
                <a:gd name="T20" fmla="*/ 5610 w 21137"/>
                <a:gd name="T21" fmla="*/ 748 h 1300"/>
                <a:gd name="T22" fmla="*/ 7109 w 21137"/>
                <a:gd name="T23" fmla="*/ 16 h 1300"/>
                <a:gd name="T24" fmla="*/ 6675 w 21137"/>
                <a:gd name="T25" fmla="*/ 1285 h 1300"/>
                <a:gd name="T26" fmla="*/ 6765 w 21137"/>
                <a:gd name="T27" fmla="*/ 453 h 1300"/>
                <a:gd name="T28" fmla="*/ 7796 w 21137"/>
                <a:gd name="T29" fmla="*/ 514 h 1300"/>
                <a:gd name="T30" fmla="*/ 8407 w 21137"/>
                <a:gd name="T31" fmla="*/ 89 h 1300"/>
                <a:gd name="T32" fmla="*/ 7908 w 21137"/>
                <a:gd name="T33" fmla="*/ 309 h 1300"/>
                <a:gd name="T34" fmla="*/ 8457 w 21137"/>
                <a:gd name="T35" fmla="*/ 956 h 1300"/>
                <a:gd name="T36" fmla="*/ 7746 w 21137"/>
                <a:gd name="T37" fmla="*/ 953 h 1300"/>
                <a:gd name="T38" fmla="*/ 8119 w 21137"/>
                <a:gd name="T39" fmla="*/ 754 h 1300"/>
                <a:gd name="T40" fmla="*/ 10671 w 21137"/>
                <a:gd name="T41" fmla="*/ 1119 h 1300"/>
                <a:gd name="T42" fmla="*/ 11202 w 21137"/>
                <a:gd name="T43" fmla="*/ 16 h 1300"/>
                <a:gd name="T44" fmla="*/ 11383 w 21137"/>
                <a:gd name="T45" fmla="*/ 565 h 1300"/>
                <a:gd name="T46" fmla="*/ 11383 w 21137"/>
                <a:gd name="T47" fmla="*/ 1122 h 1300"/>
                <a:gd name="T48" fmla="*/ 11202 w 21137"/>
                <a:gd name="T49" fmla="*/ 16 h 1300"/>
                <a:gd name="T50" fmla="*/ 13458 w 21137"/>
                <a:gd name="T51" fmla="*/ 1285 h 1300"/>
                <a:gd name="T52" fmla="*/ 12402 w 21137"/>
                <a:gd name="T53" fmla="*/ 1285 h 1300"/>
                <a:gd name="T54" fmla="*/ 12819 w 21137"/>
                <a:gd name="T55" fmla="*/ 748 h 1300"/>
                <a:gd name="T56" fmla="*/ 14478 w 21137"/>
                <a:gd name="T57" fmla="*/ 16 h 1300"/>
                <a:gd name="T58" fmla="*/ 14682 w 21137"/>
                <a:gd name="T59" fmla="*/ 682 h 1300"/>
                <a:gd name="T60" fmla="*/ 15138 w 21137"/>
                <a:gd name="T61" fmla="*/ 1285 h 1300"/>
                <a:gd name="T62" fmla="*/ 14820 w 21137"/>
                <a:gd name="T63" fmla="*/ 1136 h 1300"/>
                <a:gd name="T64" fmla="*/ 14516 w 21137"/>
                <a:gd name="T65" fmla="*/ 754 h 1300"/>
                <a:gd name="T66" fmla="*/ 14160 w 21137"/>
                <a:gd name="T67" fmla="*/ 1285 h 1300"/>
                <a:gd name="T68" fmla="*/ 14411 w 21137"/>
                <a:gd name="T69" fmla="*/ 572 h 1300"/>
                <a:gd name="T70" fmla="*/ 14677 w 21137"/>
                <a:gd name="T71" fmla="*/ 260 h 1300"/>
                <a:gd name="T72" fmla="*/ 16830 w 21137"/>
                <a:gd name="T73" fmla="*/ 16 h 1300"/>
                <a:gd name="T74" fmla="*/ 15827 w 21137"/>
                <a:gd name="T75" fmla="*/ 1285 h 1300"/>
                <a:gd name="T76" fmla="*/ 16658 w 21137"/>
                <a:gd name="T77" fmla="*/ 1002 h 1300"/>
                <a:gd name="T78" fmla="*/ 17658 w 21137"/>
                <a:gd name="T79" fmla="*/ 1285 h 1300"/>
                <a:gd name="T80" fmla="*/ 19493 w 21137"/>
                <a:gd name="T81" fmla="*/ 16 h 1300"/>
                <a:gd name="T82" fmla="*/ 18488 w 21137"/>
                <a:gd name="T83" fmla="*/ 1285 h 1300"/>
                <a:gd name="T84" fmla="*/ 19320 w 21137"/>
                <a:gd name="T85" fmla="*/ 1002 h 1300"/>
                <a:gd name="T86" fmla="*/ 21137 w 21137"/>
                <a:gd name="T87" fmla="*/ 1198 h 1300"/>
                <a:gd name="T88" fmla="*/ 20176 w 21137"/>
                <a:gd name="T89" fmla="*/ 189 h 1300"/>
                <a:gd name="T90" fmla="*/ 21112 w 21137"/>
                <a:gd name="T91" fmla="*/ 293 h 1300"/>
                <a:gd name="T92" fmla="*/ 20311 w 21137"/>
                <a:gd name="T93" fmla="*/ 1004 h 1300"/>
                <a:gd name="T94" fmla="*/ 20956 w 21137"/>
                <a:gd name="T95" fmla="*/ 821 h 1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1137" h="1300">
                  <a:moveTo>
                    <a:pt x="545" y="9"/>
                  </a:moveTo>
                  <a:cubicBezTo>
                    <a:pt x="672" y="9"/>
                    <a:pt x="672" y="9"/>
                    <a:pt x="672" y="9"/>
                  </a:cubicBezTo>
                  <a:cubicBezTo>
                    <a:pt x="1241" y="1285"/>
                    <a:pt x="1241" y="1285"/>
                    <a:pt x="1241" y="1285"/>
                  </a:cubicBezTo>
                  <a:cubicBezTo>
                    <a:pt x="1055" y="1285"/>
                    <a:pt x="1055" y="1285"/>
                    <a:pt x="1055" y="1285"/>
                  </a:cubicBezTo>
                  <a:cubicBezTo>
                    <a:pt x="886" y="909"/>
                    <a:pt x="886" y="909"/>
                    <a:pt x="886" y="909"/>
                  </a:cubicBezTo>
                  <a:cubicBezTo>
                    <a:pt x="345" y="909"/>
                    <a:pt x="345" y="909"/>
                    <a:pt x="345" y="909"/>
                  </a:cubicBezTo>
                  <a:cubicBezTo>
                    <a:pt x="186" y="1285"/>
                    <a:pt x="186" y="1285"/>
                    <a:pt x="186" y="1285"/>
                  </a:cubicBezTo>
                  <a:cubicBezTo>
                    <a:pt x="0" y="1285"/>
                    <a:pt x="0" y="1285"/>
                    <a:pt x="0" y="1285"/>
                  </a:cubicBezTo>
                  <a:lnTo>
                    <a:pt x="545" y="9"/>
                  </a:lnTo>
                  <a:close/>
                  <a:moveTo>
                    <a:pt x="812" y="748"/>
                  </a:moveTo>
                  <a:cubicBezTo>
                    <a:pt x="607" y="287"/>
                    <a:pt x="607" y="287"/>
                    <a:pt x="607" y="287"/>
                  </a:cubicBezTo>
                  <a:cubicBezTo>
                    <a:pt x="417" y="748"/>
                    <a:pt x="417" y="748"/>
                    <a:pt x="417" y="748"/>
                  </a:cubicBezTo>
                  <a:lnTo>
                    <a:pt x="812" y="748"/>
                  </a:lnTo>
                  <a:close/>
                  <a:moveTo>
                    <a:pt x="1678" y="16"/>
                  </a:moveTo>
                  <a:cubicBezTo>
                    <a:pt x="1860" y="16"/>
                    <a:pt x="1860" y="16"/>
                    <a:pt x="1860" y="16"/>
                  </a:cubicBezTo>
                  <a:cubicBezTo>
                    <a:pt x="1860" y="1119"/>
                    <a:pt x="1860" y="1119"/>
                    <a:pt x="1860" y="1119"/>
                  </a:cubicBezTo>
                  <a:cubicBezTo>
                    <a:pt x="2431" y="1119"/>
                    <a:pt x="2431" y="1119"/>
                    <a:pt x="2431" y="1119"/>
                  </a:cubicBezTo>
                  <a:cubicBezTo>
                    <a:pt x="2431" y="1285"/>
                    <a:pt x="2431" y="1285"/>
                    <a:pt x="2431" y="1285"/>
                  </a:cubicBezTo>
                  <a:cubicBezTo>
                    <a:pt x="1678" y="1285"/>
                    <a:pt x="1678" y="1285"/>
                    <a:pt x="1678" y="1285"/>
                  </a:cubicBezTo>
                  <a:lnTo>
                    <a:pt x="1678" y="16"/>
                  </a:lnTo>
                  <a:close/>
                  <a:moveTo>
                    <a:pt x="4392" y="16"/>
                  </a:moveTo>
                  <a:cubicBezTo>
                    <a:pt x="4573" y="16"/>
                    <a:pt x="4573" y="16"/>
                    <a:pt x="4573" y="16"/>
                  </a:cubicBezTo>
                  <a:cubicBezTo>
                    <a:pt x="4061" y="1290"/>
                    <a:pt x="4061" y="1290"/>
                    <a:pt x="4061" y="1290"/>
                  </a:cubicBezTo>
                  <a:cubicBezTo>
                    <a:pt x="4021" y="1290"/>
                    <a:pt x="4021" y="1290"/>
                    <a:pt x="4021" y="1290"/>
                  </a:cubicBezTo>
                  <a:cubicBezTo>
                    <a:pt x="3606" y="258"/>
                    <a:pt x="3606" y="258"/>
                    <a:pt x="3606" y="258"/>
                  </a:cubicBezTo>
                  <a:cubicBezTo>
                    <a:pt x="3187" y="1290"/>
                    <a:pt x="3187" y="1290"/>
                    <a:pt x="3187" y="1290"/>
                  </a:cubicBezTo>
                  <a:cubicBezTo>
                    <a:pt x="3147" y="1290"/>
                    <a:pt x="3147" y="1290"/>
                    <a:pt x="3147" y="1290"/>
                  </a:cubicBezTo>
                  <a:cubicBezTo>
                    <a:pt x="2636" y="16"/>
                    <a:pt x="2636" y="16"/>
                    <a:pt x="2636" y="16"/>
                  </a:cubicBezTo>
                  <a:cubicBezTo>
                    <a:pt x="2819" y="16"/>
                    <a:pt x="2819" y="16"/>
                    <a:pt x="2819" y="16"/>
                  </a:cubicBezTo>
                  <a:cubicBezTo>
                    <a:pt x="3168" y="891"/>
                    <a:pt x="3168" y="891"/>
                    <a:pt x="3168" y="891"/>
                  </a:cubicBezTo>
                  <a:cubicBezTo>
                    <a:pt x="3521" y="16"/>
                    <a:pt x="3521" y="16"/>
                    <a:pt x="3521" y="16"/>
                  </a:cubicBezTo>
                  <a:cubicBezTo>
                    <a:pt x="3693" y="16"/>
                    <a:pt x="3693" y="16"/>
                    <a:pt x="3693" y="16"/>
                  </a:cubicBezTo>
                  <a:cubicBezTo>
                    <a:pt x="4047" y="891"/>
                    <a:pt x="4047" y="891"/>
                    <a:pt x="4047" y="891"/>
                  </a:cubicBezTo>
                  <a:lnTo>
                    <a:pt x="4392" y="16"/>
                  </a:lnTo>
                  <a:close/>
                  <a:moveTo>
                    <a:pt x="5343" y="9"/>
                  </a:moveTo>
                  <a:cubicBezTo>
                    <a:pt x="5470" y="9"/>
                    <a:pt x="5470" y="9"/>
                    <a:pt x="5470" y="9"/>
                  </a:cubicBezTo>
                  <a:cubicBezTo>
                    <a:pt x="6039" y="1285"/>
                    <a:pt x="6039" y="1285"/>
                    <a:pt x="6039" y="1285"/>
                  </a:cubicBezTo>
                  <a:cubicBezTo>
                    <a:pt x="5853" y="1285"/>
                    <a:pt x="5853" y="1285"/>
                    <a:pt x="5853" y="1285"/>
                  </a:cubicBezTo>
                  <a:cubicBezTo>
                    <a:pt x="5685" y="909"/>
                    <a:pt x="5685" y="909"/>
                    <a:pt x="5685" y="909"/>
                  </a:cubicBezTo>
                  <a:cubicBezTo>
                    <a:pt x="5143" y="909"/>
                    <a:pt x="5143" y="909"/>
                    <a:pt x="5143" y="909"/>
                  </a:cubicBezTo>
                  <a:cubicBezTo>
                    <a:pt x="4984" y="1285"/>
                    <a:pt x="4984" y="1285"/>
                    <a:pt x="4984" y="1285"/>
                  </a:cubicBezTo>
                  <a:cubicBezTo>
                    <a:pt x="4798" y="1285"/>
                    <a:pt x="4798" y="1285"/>
                    <a:pt x="4798" y="1285"/>
                  </a:cubicBezTo>
                  <a:lnTo>
                    <a:pt x="5343" y="9"/>
                  </a:lnTo>
                  <a:close/>
                  <a:moveTo>
                    <a:pt x="5610" y="748"/>
                  </a:moveTo>
                  <a:cubicBezTo>
                    <a:pt x="5405" y="287"/>
                    <a:pt x="5405" y="287"/>
                    <a:pt x="5405" y="287"/>
                  </a:cubicBezTo>
                  <a:cubicBezTo>
                    <a:pt x="5215" y="748"/>
                    <a:pt x="5215" y="748"/>
                    <a:pt x="5215" y="748"/>
                  </a:cubicBezTo>
                  <a:lnTo>
                    <a:pt x="5610" y="748"/>
                  </a:lnTo>
                  <a:close/>
                  <a:moveTo>
                    <a:pt x="7109" y="16"/>
                  </a:moveTo>
                  <a:cubicBezTo>
                    <a:pt x="7330" y="16"/>
                    <a:pt x="7330" y="16"/>
                    <a:pt x="7330" y="16"/>
                  </a:cubicBezTo>
                  <a:cubicBezTo>
                    <a:pt x="6861" y="614"/>
                    <a:pt x="6861" y="614"/>
                    <a:pt x="6861" y="614"/>
                  </a:cubicBezTo>
                  <a:cubicBezTo>
                    <a:pt x="6861" y="1285"/>
                    <a:pt x="6861" y="1285"/>
                    <a:pt x="6861" y="1285"/>
                  </a:cubicBezTo>
                  <a:cubicBezTo>
                    <a:pt x="6675" y="1285"/>
                    <a:pt x="6675" y="1285"/>
                    <a:pt x="6675" y="1285"/>
                  </a:cubicBezTo>
                  <a:cubicBezTo>
                    <a:pt x="6675" y="614"/>
                    <a:pt x="6675" y="614"/>
                    <a:pt x="6675" y="614"/>
                  </a:cubicBezTo>
                  <a:cubicBezTo>
                    <a:pt x="6206" y="16"/>
                    <a:pt x="6206" y="16"/>
                    <a:pt x="6206" y="16"/>
                  </a:cubicBezTo>
                  <a:cubicBezTo>
                    <a:pt x="6426" y="16"/>
                    <a:pt x="6426" y="16"/>
                    <a:pt x="6426" y="16"/>
                  </a:cubicBezTo>
                  <a:cubicBezTo>
                    <a:pt x="6765" y="453"/>
                    <a:pt x="6765" y="453"/>
                    <a:pt x="6765" y="453"/>
                  </a:cubicBezTo>
                  <a:lnTo>
                    <a:pt x="7109" y="16"/>
                  </a:lnTo>
                  <a:close/>
                  <a:moveTo>
                    <a:pt x="8119" y="754"/>
                  </a:moveTo>
                  <a:cubicBezTo>
                    <a:pt x="7981" y="670"/>
                    <a:pt x="7981" y="670"/>
                    <a:pt x="7981" y="670"/>
                  </a:cubicBezTo>
                  <a:cubicBezTo>
                    <a:pt x="7894" y="617"/>
                    <a:pt x="7833" y="565"/>
                    <a:pt x="7796" y="514"/>
                  </a:cubicBezTo>
                  <a:cubicBezTo>
                    <a:pt x="7759" y="463"/>
                    <a:pt x="7741" y="404"/>
                    <a:pt x="7741" y="337"/>
                  </a:cubicBezTo>
                  <a:cubicBezTo>
                    <a:pt x="7741" y="236"/>
                    <a:pt x="7776" y="157"/>
                    <a:pt x="7845" y="93"/>
                  </a:cubicBezTo>
                  <a:cubicBezTo>
                    <a:pt x="7914" y="31"/>
                    <a:pt x="8005" y="0"/>
                    <a:pt x="8115" y="0"/>
                  </a:cubicBezTo>
                  <a:cubicBezTo>
                    <a:pt x="8221" y="0"/>
                    <a:pt x="8318" y="30"/>
                    <a:pt x="8407" y="89"/>
                  </a:cubicBezTo>
                  <a:cubicBezTo>
                    <a:pt x="8407" y="295"/>
                    <a:pt x="8407" y="295"/>
                    <a:pt x="8407" y="295"/>
                  </a:cubicBezTo>
                  <a:cubicBezTo>
                    <a:pt x="8315" y="208"/>
                    <a:pt x="8217" y="164"/>
                    <a:pt x="8112" y="164"/>
                  </a:cubicBezTo>
                  <a:cubicBezTo>
                    <a:pt x="8052" y="164"/>
                    <a:pt x="8004" y="177"/>
                    <a:pt x="7965" y="204"/>
                  </a:cubicBezTo>
                  <a:cubicBezTo>
                    <a:pt x="7927" y="232"/>
                    <a:pt x="7908" y="267"/>
                    <a:pt x="7908" y="309"/>
                  </a:cubicBezTo>
                  <a:cubicBezTo>
                    <a:pt x="7908" y="348"/>
                    <a:pt x="7922" y="384"/>
                    <a:pt x="7950" y="416"/>
                  </a:cubicBezTo>
                  <a:cubicBezTo>
                    <a:pt x="7979" y="450"/>
                    <a:pt x="8023" y="485"/>
                    <a:pt x="8086" y="521"/>
                  </a:cubicBezTo>
                  <a:cubicBezTo>
                    <a:pt x="8224" y="603"/>
                    <a:pt x="8224" y="603"/>
                    <a:pt x="8224" y="603"/>
                  </a:cubicBezTo>
                  <a:cubicBezTo>
                    <a:pt x="8379" y="696"/>
                    <a:pt x="8457" y="813"/>
                    <a:pt x="8457" y="956"/>
                  </a:cubicBezTo>
                  <a:cubicBezTo>
                    <a:pt x="8457" y="1057"/>
                    <a:pt x="8423" y="1141"/>
                    <a:pt x="8355" y="1204"/>
                  </a:cubicBezTo>
                  <a:cubicBezTo>
                    <a:pt x="8287" y="1268"/>
                    <a:pt x="8198" y="1300"/>
                    <a:pt x="8089" y="1300"/>
                  </a:cubicBezTo>
                  <a:cubicBezTo>
                    <a:pt x="7964" y="1300"/>
                    <a:pt x="7849" y="1261"/>
                    <a:pt x="7746" y="1185"/>
                  </a:cubicBezTo>
                  <a:cubicBezTo>
                    <a:pt x="7746" y="953"/>
                    <a:pt x="7746" y="953"/>
                    <a:pt x="7746" y="953"/>
                  </a:cubicBezTo>
                  <a:cubicBezTo>
                    <a:pt x="7845" y="1077"/>
                    <a:pt x="7958" y="1140"/>
                    <a:pt x="8087" y="1140"/>
                  </a:cubicBezTo>
                  <a:cubicBezTo>
                    <a:pt x="8144" y="1140"/>
                    <a:pt x="8192" y="1124"/>
                    <a:pt x="8229" y="1092"/>
                  </a:cubicBezTo>
                  <a:cubicBezTo>
                    <a:pt x="8267" y="1061"/>
                    <a:pt x="8286" y="1021"/>
                    <a:pt x="8286" y="973"/>
                  </a:cubicBezTo>
                  <a:cubicBezTo>
                    <a:pt x="8286" y="896"/>
                    <a:pt x="8230" y="823"/>
                    <a:pt x="8119" y="754"/>
                  </a:cubicBezTo>
                  <a:moveTo>
                    <a:pt x="9917" y="16"/>
                  </a:moveTo>
                  <a:cubicBezTo>
                    <a:pt x="10099" y="16"/>
                    <a:pt x="10099" y="16"/>
                    <a:pt x="10099" y="16"/>
                  </a:cubicBezTo>
                  <a:cubicBezTo>
                    <a:pt x="10099" y="1119"/>
                    <a:pt x="10099" y="1119"/>
                    <a:pt x="10099" y="1119"/>
                  </a:cubicBezTo>
                  <a:cubicBezTo>
                    <a:pt x="10671" y="1119"/>
                    <a:pt x="10671" y="1119"/>
                    <a:pt x="10671" y="1119"/>
                  </a:cubicBezTo>
                  <a:cubicBezTo>
                    <a:pt x="10671" y="1285"/>
                    <a:pt x="10671" y="1285"/>
                    <a:pt x="10671" y="1285"/>
                  </a:cubicBezTo>
                  <a:cubicBezTo>
                    <a:pt x="9917" y="1285"/>
                    <a:pt x="9917" y="1285"/>
                    <a:pt x="9917" y="1285"/>
                  </a:cubicBezTo>
                  <a:lnTo>
                    <a:pt x="9917" y="16"/>
                  </a:lnTo>
                  <a:close/>
                  <a:moveTo>
                    <a:pt x="11202" y="16"/>
                  </a:moveTo>
                  <a:cubicBezTo>
                    <a:pt x="11921" y="16"/>
                    <a:pt x="11921" y="16"/>
                    <a:pt x="11921" y="16"/>
                  </a:cubicBezTo>
                  <a:cubicBezTo>
                    <a:pt x="11921" y="177"/>
                    <a:pt x="11921" y="177"/>
                    <a:pt x="11921" y="177"/>
                  </a:cubicBezTo>
                  <a:cubicBezTo>
                    <a:pt x="11383" y="177"/>
                    <a:pt x="11383" y="177"/>
                    <a:pt x="11383" y="177"/>
                  </a:cubicBezTo>
                  <a:cubicBezTo>
                    <a:pt x="11383" y="565"/>
                    <a:pt x="11383" y="565"/>
                    <a:pt x="11383" y="565"/>
                  </a:cubicBezTo>
                  <a:cubicBezTo>
                    <a:pt x="11903" y="565"/>
                    <a:pt x="11903" y="565"/>
                    <a:pt x="11903" y="565"/>
                  </a:cubicBezTo>
                  <a:cubicBezTo>
                    <a:pt x="11903" y="727"/>
                    <a:pt x="11903" y="727"/>
                    <a:pt x="11903" y="727"/>
                  </a:cubicBezTo>
                  <a:cubicBezTo>
                    <a:pt x="11383" y="727"/>
                    <a:pt x="11383" y="727"/>
                    <a:pt x="11383" y="727"/>
                  </a:cubicBezTo>
                  <a:cubicBezTo>
                    <a:pt x="11383" y="1122"/>
                    <a:pt x="11383" y="1122"/>
                    <a:pt x="11383" y="1122"/>
                  </a:cubicBezTo>
                  <a:cubicBezTo>
                    <a:pt x="11939" y="1122"/>
                    <a:pt x="11939" y="1122"/>
                    <a:pt x="11939" y="1122"/>
                  </a:cubicBezTo>
                  <a:cubicBezTo>
                    <a:pt x="11939" y="1283"/>
                    <a:pt x="11939" y="1283"/>
                    <a:pt x="11939" y="1283"/>
                  </a:cubicBezTo>
                  <a:cubicBezTo>
                    <a:pt x="11202" y="1283"/>
                    <a:pt x="11202" y="1283"/>
                    <a:pt x="11202" y="1283"/>
                  </a:cubicBezTo>
                  <a:lnTo>
                    <a:pt x="11202" y="16"/>
                  </a:lnTo>
                  <a:close/>
                  <a:moveTo>
                    <a:pt x="12946" y="9"/>
                  </a:moveTo>
                  <a:cubicBezTo>
                    <a:pt x="13075" y="9"/>
                    <a:pt x="13075" y="9"/>
                    <a:pt x="13075" y="9"/>
                  </a:cubicBezTo>
                  <a:cubicBezTo>
                    <a:pt x="13643" y="1285"/>
                    <a:pt x="13643" y="1285"/>
                    <a:pt x="13643" y="1285"/>
                  </a:cubicBezTo>
                  <a:cubicBezTo>
                    <a:pt x="13458" y="1285"/>
                    <a:pt x="13458" y="1285"/>
                    <a:pt x="13458" y="1285"/>
                  </a:cubicBezTo>
                  <a:cubicBezTo>
                    <a:pt x="13288" y="909"/>
                    <a:pt x="13288" y="909"/>
                    <a:pt x="13288" y="909"/>
                  </a:cubicBezTo>
                  <a:cubicBezTo>
                    <a:pt x="12746" y="909"/>
                    <a:pt x="12746" y="909"/>
                    <a:pt x="12746" y="909"/>
                  </a:cubicBezTo>
                  <a:cubicBezTo>
                    <a:pt x="12588" y="1285"/>
                    <a:pt x="12588" y="1285"/>
                    <a:pt x="12588" y="1285"/>
                  </a:cubicBezTo>
                  <a:cubicBezTo>
                    <a:pt x="12402" y="1285"/>
                    <a:pt x="12402" y="1285"/>
                    <a:pt x="12402" y="1285"/>
                  </a:cubicBezTo>
                  <a:lnTo>
                    <a:pt x="12946" y="9"/>
                  </a:lnTo>
                  <a:close/>
                  <a:moveTo>
                    <a:pt x="13214" y="748"/>
                  </a:moveTo>
                  <a:cubicBezTo>
                    <a:pt x="13009" y="287"/>
                    <a:pt x="13009" y="287"/>
                    <a:pt x="13009" y="287"/>
                  </a:cubicBezTo>
                  <a:cubicBezTo>
                    <a:pt x="12819" y="748"/>
                    <a:pt x="12819" y="748"/>
                    <a:pt x="12819" y="748"/>
                  </a:cubicBezTo>
                  <a:lnTo>
                    <a:pt x="13214" y="748"/>
                  </a:lnTo>
                  <a:close/>
                  <a:moveTo>
                    <a:pt x="14160" y="1285"/>
                  </a:moveTo>
                  <a:cubicBezTo>
                    <a:pt x="14160" y="16"/>
                    <a:pt x="14160" y="16"/>
                    <a:pt x="14160" y="16"/>
                  </a:cubicBezTo>
                  <a:cubicBezTo>
                    <a:pt x="14478" y="16"/>
                    <a:pt x="14478" y="16"/>
                    <a:pt x="14478" y="16"/>
                  </a:cubicBezTo>
                  <a:cubicBezTo>
                    <a:pt x="14606" y="16"/>
                    <a:pt x="14708" y="48"/>
                    <a:pt x="14784" y="112"/>
                  </a:cubicBezTo>
                  <a:cubicBezTo>
                    <a:pt x="14859" y="175"/>
                    <a:pt x="14896" y="261"/>
                    <a:pt x="14896" y="369"/>
                  </a:cubicBezTo>
                  <a:cubicBezTo>
                    <a:pt x="14896" y="444"/>
                    <a:pt x="14878" y="507"/>
                    <a:pt x="14841" y="560"/>
                  </a:cubicBezTo>
                  <a:cubicBezTo>
                    <a:pt x="14804" y="616"/>
                    <a:pt x="14751" y="655"/>
                    <a:pt x="14682" y="682"/>
                  </a:cubicBezTo>
                  <a:cubicBezTo>
                    <a:pt x="14723" y="708"/>
                    <a:pt x="14762" y="745"/>
                    <a:pt x="14801" y="791"/>
                  </a:cubicBezTo>
                  <a:cubicBezTo>
                    <a:pt x="14840" y="837"/>
                    <a:pt x="14895" y="917"/>
                    <a:pt x="14964" y="1031"/>
                  </a:cubicBezTo>
                  <a:cubicBezTo>
                    <a:pt x="15008" y="1103"/>
                    <a:pt x="15045" y="1158"/>
                    <a:pt x="15071" y="1195"/>
                  </a:cubicBezTo>
                  <a:cubicBezTo>
                    <a:pt x="15138" y="1285"/>
                    <a:pt x="15138" y="1285"/>
                    <a:pt x="15138" y="1285"/>
                  </a:cubicBezTo>
                  <a:cubicBezTo>
                    <a:pt x="14922" y="1285"/>
                    <a:pt x="14922" y="1285"/>
                    <a:pt x="14922" y="1285"/>
                  </a:cubicBezTo>
                  <a:cubicBezTo>
                    <a:pt x="14867" y="1201"/>
                    <a:pt x="14867" y="1201"/>
                    <a:pt x="14867" y="1201"/>
                  </a:cubicBezTo>
                  <a:cubicBezTo>
                    <a:pt x="14865" y="1199"/>
                    <a:pt x="14861" y="1193"/>
                    <a:pt x="14856" y="1186"/>
                  </a:cubicBezTo>
                  <a:cubicBezTo>
                    <a:pt x="14820" y="1136"/>
                    <a:pt x="14820" y="1136"/>
                    <a:pt x="14820" y="1136"/>
                  </a:cubicBezTo>
                  <a:cubicBezTo>
                    <a:pt x="14764" y="1043"/>
                    <a:pt x="14764" y="1043"/>
                    <a:pt x="14764" y="1043"/>
                  </a:cubicBezTo>
                  <a:cubicBezTo>
                    <a:pt x="14704" y="944"/>
                    <a:pt x="14704" y="944"/>
                    <a:pt x="14704" y="944"/>
                  </a:cubicBezTo>
                  <a:cubicBezTo>
                    <a:pt x="14666" y="893"/>
                    <a:pt x="14631" y="851"/>
                    <a:pt x="14600" y="820"/>
                  </a:cubicBezTo>
                  <a:cubicBezTo>
                    <a:pt x="14569" y="788"/>
                    <a:pt x="14541" y="767"/>
                    <a:pt x="14516" y="754"/>
                  </a:cubicBezTo>
                  <a:cubicBezTo>
                    <a:pt x="14490" y="740"/>
                    <a:pt x="14449" y="733"/>
                    <a:pt x="14389" y="733"/>
                  </a:cubicBezTo>
                  <a:cubicBezTo>
                    <a:pt x="14342" y="733"/>
                    <a:pt x="14342" y="733"/>
                    <a:pt x="14342" y="733"/>
                  </a:cubicBezTo>
                  <a:cubicBezTo>
                    <a:pt x="14342" y="1285"/>
                    <a:pt x="14342" y="1285"/>
                    <a:pt x="14342" y="1285"/>
                  </a:cubicBezTo>
                  <a:lnTo>
                    <a:pt x="14160" y="1285"/>
                  </a:lnTo>
                  <a:close/>
                  <a:moveTo>
                    <a:pt x="14396" y="170"/>
                  </a:moveTo>
                  <a:cubicBezTo>
                    <a:pt x="14342" y="170"/>
                    <a:pt x="14342" y="170"/>
                    <a:pt x="14342" y="170"/>
                  </a:cubicBezTo>
                  <a:cubicBezTo>
                    <a:pt x="14342" y="572"/>
                    <a:pt x="14342" y="572"/>
                    <a:pt x="14342" y="572"/>
                  </a:cubicBezTo>
                  <a:cubicBezTo>
                    <a:pt x="14411" y="572"/>
                    <a:pt x="14411" y="572"/>
                    <a:pt x="14411" y="572"/>
                  </a:cubicBezTo>
                  <a:cubicBezTo>
                    <a:pt x="14503" y="572"/>
                    <a:pt x="14566" y="564"/>
                    <a:pt x="14600" y="548"/>
                  </a:cubicBezTo>
                  <a:cubicBezTo>
                    <a:pt x="14634" y="531"/>
                    <a:pt x="14661" y="508"/>
                    <a:pt x="14680" y="476"/>
                  </a:cubicBezTo>
                  <a:cubicBezTo>
                    <a:pt x="14699" y="445"/>
                    <a:pt x="14709" y="408"/>
                    <a:pt x="14709" y="368"/>
                  </a:cubicBezTo>
                  <a:cubicBezTo>
                    <a:pt x="14709" y="327"/>
                    <a:pt x="14698" y="292"/>
                    <a:pt x="14677" y="260"/>
                  </a:cubicBezTo>
                  <a:cubicBezTo>
                    <a:pt x="14655" y="227"/>
                    <a:pt x="14626" y="204"/>
                    <a:pt x="14587" y="191"/>
                  </a:cubicBezTo>
                  <a:cubicBezTo>
                    <a:pt x="14548" y="177"/>
                    <a:pt x="14485" y="170"/>
                    <a:pt x="14396" y="170"/>
                  </a:cubicBezTo>
                  <a:moveTo>
                    <a:pt x="16658" y="16"/>
                  </a:moveTo>
                  <a:cubicBezTo>
                    <a:pt x="16830" y="16"/>
                    <a:pt x="16830" y="16"/>
                    <a:pt x="16830" y="16"/>
                  </a:cubicBezTo>
                  <a:cubicBezTo>
                    <a:pt x="16830" y="1285"/>
                    <a:pt x="16830" y="1285"/>
                    <a:pt x="16830" y="1285"/>
                  </a:cubicBezTo>
                  <a:cubicBezTo>
                    <a:pt x="16675" y="1285"/>
                    <a:pt x="16675" y="1285"/>
                    <a:pt x="16675" y="1285"/>
                  </a:cubicBezTo>
                  <a:cubicBezTo>
                    <a:pt x="15827" y="308"/>
                    <a:pt x="15827" y="308"/>
                    <a:pt x="15827" y="308"/>
                  </a:cubicBezTo>
                  <a:cubicBezTo>
                    <a:pt x="15827" y="1285"/>
                    <a:pt x="15827" y="1285"/>
                    <a:pt x="15827" y="1285"/>
                  </a:cubicBezTo>
                  <a:cubicBezTo>
                    <a:pt x="15656" y="1285"/>
                    <a:pt x="15656" y="1285"/>
                    <a:pt x="15656" y="1285"/>
                  </a:cubicBezTo>
                  <a:cubicBezTo>
                    <a:pt x="15656" y="16"/>
                    <a:pt x="15656" y="16"/>
                    <a:pt x="15656" y="16"/>
                  </a:cubicBezTo>
                  <a:cubicBezTo>
                    <a:pt x="15803" y="16"/>
                    <a:pt x="15803" y="16"/>
                    <a:pt x="15803" y="16"/>
                  </a:cubicBezTo>
                  <a:cubicBezTo>
                    <a:pt x="16658" y="1002"/>
                    <a:pt x="16658" y="1002"/>
                    <a:pt x="16658" y="1002"/>
                  </a:cubicBezTo>
                  <a:lnTo>
                    <a:pt x="16658" y="16"/>
                  </a:lnTo>
                  <a:close/>
                  <a:moveTo>
                    <a:pt x="17477" y="16"/>
                  </a:moveTo>
                  <a:cubicBezTo>
                    <a:pt x="17658" y="16"/>
                    <a:pt x="17658" y="16"/>
                    <a:pt x="17658" y="16"/>
                  </a:cubicBezTo>
                  <a:cubicBezTo>
                    <a:pt x="17658" y="1285"/>
                    <a:pt x="17658" y="1285"/>
                    <a:pt x="17658" y="1285"/>
                  </a:cubicBezTo>
                  <a:cubicBezTo>
                    <a:pt x="17477" y="1285"/>
                    <a:pt x="17477" y="1285"/>
                    <a:pt x="17477" y="1285"/>
                  </a:cubicBezTo>
                  <a:lnTo>
                    <a:pt x="17477" y="16"/>
                  </a:lnTo>
                  <a:close/>
                  <a:moveTo>
                    <a:pt x="19320" y="16"/>
                  </a:moveTo>
                  <a:cubicBezTo>
                    <a:pt x="19493" y="16"/>
                    <a:pt x="19493" y="16"/>
                    <a:pt x="19493" y="16"/>
                  </a:cubicBezTo>
                  <a:cubicBezTo>
                    <a:pt x="19493" y="1285"/>
                    <a:pt x="19493" y="1285"/>
                    <a:pt x="19493" y="1285"/>
                  </a:cubicBezTo>
                  <a:cubicBezTo>
                    <a:pt x="19337" y="1285"/>
                    <a:pt x="19337" y="1285"/>
                    <a:pt x="19337" y="1285"/>
                  </a:cubicBezTo>
                  <a:cubicBezTo>
                    <a:pt x="18488" y="308"/>
                    <a:pt x="18488" y="308"/>
                    <a:pt x="18488" y="308"/>
                  </a:cubicBezTo>
                  <a:cubicBezTo>
                    <a:pt x="18488" y="1285"/>
                    <a:pt x="18488" y="1285"/>
                    <a:pt x="18488" y="1285"/>
                  </a:cubicBezTo>
                  <a:cubicBezTo>
                    <a:pt x="18317" y="1285"/>
                    <a:pt x="18317" y="1285"/>
                    <a:pt x="18317" y="1285"/>
                  </a:cubicBezTo>
                  <a:cubicBezTo>
                    <a:pt x="18317" y="16"/>
                    <a:pt x="18317" y="16"/>
                    <a:pt x="18317" y="16"/>
                  </a:cubicBezTo>
                  <a:cubicBezTo>
                    <a:pt x="18464" y="16"/>
                    <a:pt x="18464" y="16"/>
                    <a:pt x="18464" y="16"/>
                  </a:cubicBezTo>
                  <a:cubicBezTo>
                    <a:pt x="19320" y="1002"/>
                    <a:pt x="19320" y="1002"/>
                    <a:pt x="19320" y="1002"/>
                  </a:cubicBezTo>
                  <a:lnTo>
                    <a:pt x="19320" y="16"/>
                  </a:lnTo>
                  <a:close/>
                  <a:moveTo>
                    <a:pt x="20712" y="659"/>
                  </a:moveTo>
                  <a:cubicBezTo>
                    <a:pt x="21137" y="659"/>
                    <a:pt x="21137" y="659"/>
                    <a:pt x="21137" y="659"/>
                  </a:cubicBezTo>
                  <a:cubicBezTo>
                    <a:pt x="21137" y="1198"/>
                    <a:pt x="21137" y="1198"/>
                    <a:pt x="21137" y="1198"/>
                  </a:cubicBezTo>
                  <a:cubicBezTo>
                    <a:pt x="20981" y="1266"/>
                    <a:pt x="20826" y="1300"/>
                    <a:pt x="20673" y="1300"/>
                  </a:cubicBezTo>
                  <a:cubicBezTo>
                    <a:pt x="20463" y="1300"/>
                    <a:pt x="20294" y="1239"/>
                    <a:pt x="20169" y="1115"/>
                  </a:cubicBezTo>
                  <a:cubicBezTo>
                    <a:pt x="20043" y="994"/>
                    <a:pt x="19980" y="842"/>
                    <a:pt x="19980" y="662"/>
                  </a:cubicBezTo>
                  <a:cubicBezTo>
                    <a:pt x="19980" y="473"/>
                    <a:pt x="20045" y="314"/>
                    <a:pt x="20176" y="189"/>
                  </a:cubicBezTo>
                  <a:cubicBezTo>
                    <a:pt x="20306" y="63"/>
                    <a:pt x="20469" y="0"/>
                    <a:pt x="20666" y="0"/>
                  </a:cubicBezTo>
                  <a:cubicBezTo>
                    <a:pt x="20736" y="0"/>
                    <a:pt x="20804" y="8"/>
                    <a:pt x="20869" y="22"/>
                  </a:cubicBezTo>
                  <a:cubicBezTo>
                    <a:pt x="20933" y="39"/>
                    <a:pt x="21014" y="66"/>
                    <a:pt x="21112" y="109"/>
                  </a:cubicBezTo>
                  <a:cubicBezTo>
                    <a:pt x="21112" y="293"/>
                    <a:pt x="21112" y="293"/>
                    <a:pt x="21112" y="293"/>
                  </a:cubicBezTo>
                  <a:cubicBezTo>
                    <a:pt x="20961" y="205"/>
                    <a:pt x="20811" y="161"/>
                    <a:pt x="20661" y="161"/>
                  </a:cubicBezTo>
                  <a:cubicBezTo>
                    <a:pt x="20523" y="161"/>
                    <a:pt x="20407" y="209"/>
                    <a:pt x="20311" y="303"/>
                  </a:cubicBezTo>
                  <a:cubicBezTo>
                    <a:pt x="20215" y="397"/>
                    <a:pt x="20169" y="514"/>
                    <a:pt x="20169" y="651"/>
                  </a:cubicBezTo>
                  <a:cubicBezTo>
                    <a:pt x="20169" y="795"/>
                    <a:pt x="20215" y="913"/>
                    <a:pt x="20311" y="1004"/>
                  </a:cubicBezTo>
                  <a:cubicBezTo>
                    <a:pt x="20407" y="1096"/>
                    <a:pt x="20528" y="1142"/>
                    <a:pt x="20678" y="1142"/>
                  </a:cubicBezTo>
                  <a:cubicBezTo>
                    <a:pt x="20750" y="1142"/>
                    <a:pt x="20838" y="1125"/>
                    <a:pt x="20939" y="1092"/>
                  </a:cubicBezTo>
                  <a:cubicBezTo>
                    <a:pt x="20956" y="1087"/>
                    <a:pt x="20956" y="1087"/>
                    <a:pt x="20956" y="1087"/>
                  </a:cubicBezTo>
                  <a:cubicBezTo>
                    <a:pt x="20956" y="821"/>
                    <a:pt x="20956" y="821"/>
                    <a:pt x="20956" y="821"/>
                  </a:cubicBezTo>
                  <a:cubicBezTo>
                    <a:pt x="20712" y="821"/>
                    <a:pt x="20712" y="821"/>
                    <a:pt x="20712" y="821"/>
                  </a:cubicBezTo>
                  <a:lnTo>
                    <a:pt x="20712" y="65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grpSp>
      <p:sp>
        <p:nvSpPr>
          <p:cNvPr id="18" name="Text Placeholder 17"/>
          <p:cNvSpPr>
            <a:spLocks noGrp="1"/>
          </p:cNvSpPr>
          <p:nvPr>
            <p:ph type="body" sz="quarter" idx="16" hasCustomPrompt="1"/>
          </p:nvPr>
        </p:nvSpPr>
        <p:spPr>
          <a:xfrm>
            <a:off x="1752600" y="6529254"/>
            <a:ext cx="5867400" cy="187537"/>
          </a:xfrm>
        </p:spPr>
        <p:txBody>
          <a:bodyPr/>
          <a:lstStyle>
            <a:lvl1pPr marL="0" indent="0">
              <a:buNone/>
              <a:defRPr sz="1200" baseline="0"/>
            </a:lvl1pPr>
          </a:lstStyle>
          <a:p>
            <a:pPr lvl="0"/>
            <a:r>
              <a:rPr lang="en-US" dirty="0"/>
              <a:t>Click to add copyright line</a:t>
            </a:r>
            <a:endParaRPr lang="en-IN"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pic>
        <p:nvPicPr>
          <p:cNvPr id="17" name="Picture 16"/>
          <p:cNvPicPr>
            <a:picLocks/>
          </p:cNvPicPr>
          <p:nvPr userDrawn="1"/>
        </p:nvPicPr>
        <p:blipFill>
          <a:blip r:embed="rId3" cstate="screen">
            <a:extLst>
              <a:ext uri="{28A0092B-C50C-407E-A947-70E740481C1C}">
                <a14:useLocalDpi xmlns:a14="http://schemas.microsoft.com/office/drawing/2010/main"/>
              </a:ext>
            </a:extLst>
          </a:blip>
          <a:stretch>
            <a:fillRect/>
          </a:stretch>
        </p:blipFill>
        <p:spPr>
          <a:xfrm>
            <a:off x="685800" y="1703155"/>
            <a:ext cx="3369600" cy="4564800"/>
          </a:xfrm>
          <a:prstGeom prst="rect">
            <a:avLst/>
          </a:prstGeom>
        </p:spPr>
      </p:pic>
    </p:spTree>
    <p:extLst>
      <p:ext uri="{BB962C8B-B14F-4D97-AF65-F5344CB8AC3E}">
        <p14:creationId xmlns:p14="http://schemas.microsoft.com/office/powerpoint/2010/main" val="2981062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9/26/18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9/26/18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9/26/18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9/26/18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9/26/18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9/26/18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9/26/18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9/26/18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em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9/26/18</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8" name="TextBox 7"/>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56" r:id="rId3"/>
    <p:sldLayoutId id="2147483650" r:id="rId4"/>
    <p:sldLayoutId id="2147483659" r:id="rId5"/>
    <p:sldLayoutId id="2147483658" r:id="rId6"/>
    <p:sldLayoutId id="2147483660" r:id="rId7"/>
    <p:sldLayoutId id="2147483651" r:id="rId8"/>
    <p:sldLayoutId id="2147483654" r:id="rId9"/>
    <p:sldLayoutId id="2147483655" r:id="rId10"/>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1131"/>
            <a:ext cx="8229600" cy="685801"/>
          </a:xfrm>
        </p:spPr>
        <p:txBody>
          <a:bodyPr/>
          <a:lstStyle/>
          <a:p>
            <a:r>
              <a:rPr lang="en-US" sz="4200" dirty="0">
                <a:latin typeface="+mj-lt"/>
              </a:rPr>
              <a:t>Marketing: An Introduction</a:t>
            </a:r>
            <a:endParaRPr lang="en-IN" sz="4200" dirty="0">
              <a:latin typeface="+mj-lt"/>
            </a:endParaRPr>
          </a:p>
        </p:txBody>
      </p:sp>
      <p:sp>
        <p:nvSpPr>
          <p:cNvPr id="5" name="Text Placeholder 4"/>
          <p:cNvSpPr>
            <a:spLocks noGrp="1"/>
          </p:cNvSpPr>
          <p:nvPr>
            <p:ph type="body" sz="quarter" idx="15"/>
          </p:nvPr>
        </p:nvSpPr>
        <p:spPr>
          <a:xfrm>
            <a:off x="5029200" y="3322637"/>
            <a:ext cx="3657600" cy="2925763"/>
          </a:xfrm>
        </p:spPr>
        <p:txBody>
          <a:bodyPr/>
          <a:lstStyle/>
          <a:p>
            <a:pPr algn="ctr"/>
            <a:r>
              <a:rPr lang="en-IN" sz="3600" dirty="0"/>
              <a:t>Marketing: Creating Customer Value and Engagement</a:t>
            </a:r>
            <a:endParaRPr lang="en-US" sz="3600" dirty="0">
              <a:latin typeface="Arial" panose="020B0604020202020204" pitchFamily="34" charset="0"/>
              <a:cs typeface="Arial" panose="020B0604020202020204" pitchFamily="34" charset="0"/>
            </a:endParaRPr>
          </a:p>
        </p:txBody>
      </p:sp>
      <p:pic>
        <p:nvPicPr>
          <p:cNvPr id="7" name="Picture 6" descr="Front Cover: Marketing An Introduction Thirteenth Edition by Armstrong and Kotler"/>
          <p:cNvPicPr>
            <a:picLocks/>
          </p:cNvPicPr>
          <p:nvPr/>
        </p:nvPicPr>
        <p:blipFill>
          <a:blip r:embed="rId3" cstate="screen">
            <a:extLst>
              <a:ext uri="{28A0092B-C50C-407E-A947-70E740481C1C}">
                <a14:useLocalDpi xmlns:a14="http://schemas.microsoft.com/office/drawing/2010/main"/>
              </a:ext>
            </a:extLst>
          </a:blip>
          <a:stretch>
            <a:fillRect/>
          </a:stretch>
        </p:blipFill>
        <p:spPr>
          <a:xfrm>
            <a:off x="685800" y="1703155"/>
            <a:ext cx="3369600" cy="4564800"/>
          </a:xfrm>
          <a:prstGeom prst="rect">
            <a:avLst/>
          </a:prstGeom>
        </p:spPr>
      </p:pic>
      <p:sp>
        <p:nvSpPr>
          <p:cNvPr id="6" name="Text Placeholder 5"/>
          <p:cNvSpPr>
            <a:spLocks noGrp="1"/>
          </p:cNvSpPr>
          <p:nvPr>
            <p:ph type="body" sz="quarter" idx="16"/>
          </p:nvPr>
        </p:nvSpPr>
        <p:spPr>
          <a:xfrm>
            <a:off x="1828800" y="6508934"/>
            <a:ext cx="5867400" cy="187537"/>
          </a:xfrm>
        </p:spPr>
        <p:txBody>
          <a:bodyPr/>
          <a:lstStyle/>
          <a:p>
            <a:pPr>
              <a:spcBef>
                <a:spcPts val="0"/>
              </a:spcBef>
              <a:buClrTx/>
              <a:defRPr/>
            </a:pPr>
            <a:r>
              <a:rPr lang="en-US" altLang="en-US"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645556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229600" cy="1097280"/>
          </a:xfrm>
        </p:spPr>
        <p:txBody>
          <a:bodyPr/>
          <a:lstStyle/>
          <a:p>
            <a:r>
              <a:rPr lang="en-US" sz="3600" dirty="0">
                <a:latin typeface="+mj-lt"/>
              </a:rPr>
              <a:t>Learning Objectives </a:t>
            </a:r>
            <a:r>
              <a:rPr lang="en-US" sz="2000" b="0" dirty="0">
                <a:latin typeface="+mj-lt"/>
              </a:rPr>
              <a:t>(Week 1)</a:t>
            </a:r>
            <a:endParaRPr lang="en-IN" sz="2000" b="0" dirty="0">
              <a:latin typeface="+mj-lt"/>
            </a:endParaRPr>
          </a:p>
        </p:txBody>
      </p:sp>
      <p:sp>
        <p:nvSpPr>
          <p:cNvPr id="3" name="Content Placeholder 2"/>
          <p:cNvSpPr>
            <a:spLocks noGrp="1"/>
          </p:cNvSpPr>
          <p:nvPr>
            <p:ph idx="1"/>
          </p:nvPr>
        </p:nvSpPr>
        <p:spPr>
          <a:xfrm>
            <a:off x="457200" y="1600200"/>
            <a:ext cx="8153400" cy="4525963"/>
          </a:xfrm>
        </p:spPr>
        <p:txBody>
          <a:bodyPr/>
          <a:lstStyle/>
          <a:p>
            <a:pPr marL="0" indent="0">
              <a:buNone/>
            </a:pPr>
            <a:r>
              <a:rPr lang="en-US" altLang="en-US" sz="2600" dirty="0">
                <a:solidFill>
                  <a:srgbClr val="007FA3"/>
                </a:solidFill>
              </a:rPr>
              <a:t>1-1. </a:t>
            </a:r>
            <a:r>
              <a:rPr lang="en-US" altLang="en-US" sz="2600" dirty="0"/>
              <a:t>Define marketing and outline the steps in the marketing process.</a:t>
            </a:r>
          </a:p>
          <a:p>
            <a:pPr marL="0" indent="0">
              <a:buNone/>
            </a:pPr>
            <a:r>
              <a:rPr lang="en-US" altLang="en-US" sz="2600" dirty="0">
                <a:solidFill>
                  <a:srgbClr val="007FA3"/>
                </a:solidFill>
              </a:rPr>
              <a:t>1-2. </a:t>
            </a:r>
            <a:r>
              <a:rPr lang="en-US" altLang="en-US" sz="2600" dirty="0"/>
              <a:t>Explain the importance of understanding the marketplace and customers and identify the five core marketplace concepts.</a:t>
            </a:r>
          </a:p>
        </p:txBody>
      </p:sp>
    </p:spTree>
    <p:extLst>
      <p:ext uri="{BB962C8B-B14F-4D97-AF65-F5344CB8AC3E}">
        <p14:creationId xmlns:p14="http://schemas.microsoft.com/office/powerpoint/2010/main" val="392597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6089"/>
            <a:ext cx="8229600" cy="1097280"/>
          </a:xfrm>
        </p:spPr>
        <p:txBody>
          <a:bodyPr/>
          <a:lstStyle/>
          <a:p>
            <a:r>
              <a:rPr lang="en-US" altLang="en-US" dirty="0">
                <a:latin typeface="+mj-lt"/>
              </a:rPr>
              <a:t>First Stop: Nike</a:t>
            </a:r>
            <a:endParaRPr lang="en-US" dirty="0">
              <a:latin typeface="+mj-lt"/>
            </a:endParaRPr>
          </a:p>
        </p:txBody>
      </p:sp>
      <p:sp>
        <p:nvSpPr>
          <p:cNvPr id="3" name="Content Placeholder 2"/>
          <p:cNvSpPr>
            <a:spLocks noGrp="1"/>
          </p:cNvSpPr>
          <p:nvPr>
            <p:ph idx="1"/>
          </p:nvPr>
        </p:nvSpPr>
        <p:spPr>
          <a:xfrm>
            <a:off x="457200" y="1600200"/>
            <a:ext cx="3657600" cy="4525963"/>
          </a:xfrm>
        </p:spPr>
        <p:txBody>
          <a:bodyPr/>
          <a:lstStyle/>
          <a:p>
            <a:pPr marL="0" indent="0">
              <a:buNone/>
            </a:pPr>
            <a:r>
              <a:rPr lang="en-US" sz="2600" dirty="0"/>
              <a:t>The Nike swoosh—it’s everywhere. Nike has mastered social networking, both online and off, creating deep engagement and community, with and among customers.</a:t>
            </a:r>
          </a:p>
        </p:txBody>
      </p:sp>
      <p:pic>
        <p:nvPicPr>
          <p:cNvPr id="4" name="Picture 3" descr="A multi-colored sneaker displays the Nike swoosh."/>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62565" y="1630326"/>
            <a:ext cx="4011830" cy="2378442"/>
          </a:xfrm>
          <a:prstGeom prst="rect">
            <a:avLst/>
          </a:prstGeom>
        </p:spPr>
      </p:pic>
    </p:spTree>
    <p:extLst>
      <p:ext uri="{BB962C8B-B14F-4D97-AF65-F5344CB8AC3E}">
        <p14:creationId xmlns:p14="http://schemas.microsoft.com/office/powerpoint/2010/main" val="75365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AF25D-6550-3643-A1B3-71EC66260351}"/>
              </a:ext>
            </a:extLst>
          </p:cNvPr>
          <p:cNvSpPr>
            <a:spLocks noGrp="1"/>
          </p:cNvSpPr>
          <p:nvPr>
            <p:ph type="title"/>
          </p:nvPr>
        </p:nvSpPr>
        <p:spPr/>
        <p:txBody>
          <a:bodyPr/>
          <a:lstStyle/>
          <a:p>
            <a:r>
              <a:rPr lang="en-US" sz="4400" dirty="0">
                <a:latin typeface="+mj-lt"/>
              </a:rPr>
              <a:t>Discussion</a:t>
            </a:r>
          </a:p>
        </p:txBody>
      </p:sp>
      <p:sp>
        <p:nvSpPr>
          <p:cNvPr id="3" name="Content Placeholder 2">
            <a:extLst>
              <a:ext uri="{FF2B5EF4-FFF2-40B4-BE49-F238E27FC236}">
                <a16:creationId xmlns:a16="http://schemas.microsoft.com/office/drawing/2014/main" id="{672EBD3F-B82B-664C-B638-26D1B99035BA}"/>
              </a:ext>
            </a:extLst>
          </p:cNvPr>
          <p:cNvSpPr>
            <a:spLocks noGrp="1"/>
          </p:cNvSpPr>
          <p:nvPr>
            <p:ph idx="1"/>
          </p:nvPr>
        </p:nvSpPr>
        <p:spPr/>
        <p:txBody>
          <a:bodyPr/>
          <a:lstStyle/>
          <a:p>
            <a:pPr marL="0" indent="0">
              <a:buNone/>
            </a:pPr>
            <a:r>
              <a:rPr lang="en-US" sz="3600" b="1" dirty="0"/>
              <a:t>Think of a brand that you like</a:t>
            </a:r>
          </a:p>
          <a:p>
            <a:pPr marL="0" indent="0">
              <a:buNone/>
            </a:pPr>
            <a:endParaRPr lang="en-US" sz="3600" b="1" dirty="0"/>
          </a:p>
          <a:p>
            <a:pPr marL="0" indent="0">
              <a:buNone/>
            </a:pPr>
            <a:r>
              <a:rPr lang="en-US" sz="3600" b="1" dirty="0"/>
              <a:t>What does that brand mean to you and how does is create value?</a:t>
            </a:r>
          </a:p>
          <a:p>
            <a:pPr marL="0" indent="0">
              <a:buNone/>
            </a:pPr>
            <a:r>
              <a:rPr lang="en-US" sz="3600" b="1" dirty="0"/>
              <a:t>What is the value proposition?</a:t>
            </a:r>
          </a:p>
        </p:txBody>
      </p:sp>
    </p:spTree>
    <p:extLst>
      <p:ext uri="{BB962C8B-B14F-4D97-AF65-F5344CB8AC3E}">
        <p14:creationId xmlns:p14="http://schemas.microsoft.com/office/powerpoint/2010/main" val="3255626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1-1</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pPr marL="255600" indent="-255600"/>
            <a:r>
              <a:rPr lang="en-US" altLang="en-US" sz="2600" dirty="0"/>
              <a:t>Define marketing and outline the steps in the marketing process.</a:t>
            </a:r>
            <a:endParaRPr lang="en-US" sz="2600" dirty="0"/>
          </a:p>
        </p:txBody>
      </p:sp>
    </p:spTree>
    <p:extLst>
      <p:ext uri="{BB962C8B-B14F-4D97-AF65-F5344CB8AC3E}">
        <p14:creationId xmlns:p14="http://schemas.microsoft.com/office/powerpoint/2010/main" val="1051535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What Is Marketing?</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sz="2600" dirty="0"/>
              <a:t>Marketing is engaging customers and managing profitable customer relationships.</a:t>
            </a:r>
          </a:p>
          <a:p>
            <a:r>
              <a:rPr lang="en-US" altLang="en-US" sz="2600" dirty="0"/>
              <a:t>Goals of Marketing</a:t>
            </a:r>
          </a:p>
          <a:p>
            <a:pPr lvl="1"/>
            <a:r>
              <a:rPr lang="en-US" altLang="en-US" sz="2400" dirty="0"/>
              <a:t>Attract new customers by promising superior value</a:t>
            </a:r>
          </a:p>
          <a:p>
            <a:pPr lvl="1"/>
            <a:r>
              <a:rPr lang="en-US" altLang="en-US" sz="2400" dirty="0"/>
              <a:t>Keep and grow current customers by delivering satisfaction</a:t>
            </a:r>
            <a:endParaRPr lang="en-US" sz="2400" dirty="0"/>
          </a:p>
        </p:txBody>
      </p:sp>
    </p:spTree>
    <p:extLst>
      <p:ext uri="{BB962C8B-B14F-4D97-AF65-F5344CB8AC3E}">
        <p14:creationId xmlns:p14="http://schemas.microsoft.com/office/powerpoint/2010/main" val="91085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Forms of Marketing</a:t>
            </a:r>
            <a:endParaRPr lang="en-US" dirty="0">
              <a:latin typeface="+mj-lt"/>
            </a:endParaRPr>
          </a:p>
        </p:txBody>
      </p:sp>
      <p:sp>
        <p:nvSpPr>
          <p:cNvPr id="3" name="Content Placeholder 2"/>
          <p:cNvSpPr>
            <a:spLocks noGrp="1"/>
          </p:cNvSpPr>
          <p:nvPr>
            <p:ph idx="1"/>
          </p:nvPr>
        </p:nvSpPr>
        <p:spPr>
          <a:xfrm>
            <a:off x="457200" y="1600200"/>
            <a:ext cx="8382000" cy="4419600"/>
          </a:xfrm>
        </p:spPr>
        <p:txBody>
          <a:bodyPr/>
          <a:lstStyle/>
          <a:p>
            <a:pPr marL="0" lvl="0" indent="0">
              <a:buNone/>
            </a:pPr>
            <a:r>
              <a:rPr lang="en-US" sz="2800" b="1" dirty="0">
                <a:solidFill>
                  <a:srgbClr val="000000"/>
                </a:solidFill>
              </a:rPr>
              <a:t>Traditional</a:t>
            </a:r>
          </a:p>
          <a:p>
            <a:pPr>
              <a:spcBef>
                <a:spcPts val="700"/>
              </a:spcBef>
            </a:pPr>
            <a:r>
              <a:rPr lang="en-US" sz="2600" dirty="0"/>
              <a:t>Making a sale</a:t>
            </a:r>
          </a:p>
          <a:p>
            <a:pPr>
              <a:spcBef>
                <a:spcPts val="700"/>
              </a:spcBef>
            </a:pPr>
            <a:r>
              <a:rPr lang="en-US" sz="2600" dirty="0"/>
              <a:t>Abundance of products in the nearby shopping centers</a:t>
            </a:r>
          </a:p>
          <a:p>
            <a:pPr>
              <a:spcBef>
                <a:spcPts val="700"/>
              </a:spcBef>
            </a:pPr>
            <a:r>
              <a:rPr lang="en-US" sz="2600" dirty="0"/>
              <a:t>Television, magazine, and direct-mail ads</a:t>
            </a:r>
          </a:p>
          <a:p>
            <a:pPr marL="0" indent="0">
              <a:buNone/>
            </a:pPr>
            <a:r>
              <a:rPr lang="en-US" sz="2600" b="1" dirty="0">
                <a:solidFill>
                  <a:srgbClr val="000000"/>
                </a:solidFill>
              </a:rPr>
              <a:t>Contemporary</a:t>
            </a:r>
            <a:endParaRPr lang="en-US" sz="2600" b="1" dirty="0"/>
          </a:p>
          <a:p>
            <a:pPr>
              <a:spcBef>
                <a:spcPts val="700"/>
              </a:spcBef>
            </a:pPr>
            <a:r>
              <a:rPr lang="en-US" sz="2600" dirty="0"/>
              <a:t>Satisfying customer needs</a:t>
            </a:r>
          </a:p>
          <a:p>
            <a:pPr>
              <a:spcBef>
                <a:spcPts val="700"/>
              </a:spcBef>
            </a:pPr>
            <a:r>
              <a:rPr lang="en-US" sz="2600" dirty="0"/>
              <a:t>Imaginative Web sites and mobile phone apps, blogs, online videos, and social media</a:t>
            </a:r>
          </a:p>
          <a:p>
            <a:pPr>
              <a:spcBef>
                <a:spcPts val="700"/>
              </a:spcBef>
            </a:pPr>
            <a:r>
              <a:rPr lang="en-US" sz="2600" dirty="0"/>
              <a:t>Reach customers directly, personally, and interactively</a:t>
            </a:r>
          </a:p>
        </p:txBody>
      </p:sp>
    </p:spTree>
    <p:extLst>
      <p:ext uri="{BB962C8B-B14F-4D97-AF65-F5344CB8AC3E}">
        <p14:creationId xmlns:p14="http://schemas.microsoft.com/office/powerpoint/2010/main" val="2023379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dirty="0">
                <a:latin typeface="+mj-lt"/>
              </a:rPr>
              <a:t>Figure 1.1 - The Marketing Process: Creating and Capturing Customer Value</a:t>
            </a:r>
          </a:p>
        </p:txBody>
      </p:sp>
      <p:pic>
        <p:nvPicPr>
          <p:cNvPr id="4" name="Picture 3" descr="By creating value for customers, marketers capture value from customers in return. Step 1: understand the marketplace and customer needs and wants. Step 2: design a customer value driven marketing strategy. Step 3: construct an integrated marketing program that delivers superior value. Step 4: engage customers, build profitable relationships, and create customer delight. Step 5: capture value from customers to create profits and customer equit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7" y="2712858"/>
            <a:ext cx="8312727" cy="1432284"/>
          </a:xfrm>
          <a:prstGeom prst="rect">
            <a:avLst/>
          </a:prstGeom>
        </p:spPr>
      </p:pic>
    </p:spTree>
    <p:extLst>
      <p:ext uri="{BB962C8B-B14F-4D97-AF65-F5344CB8AC3E}">
        <p14:creationId xmlns:p14="http://schemas.microsoft.com/office/powerpoint/2010/main" val="4087363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1-1 Summary</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sz="2600" b="1" dirty="0">
                <a:latin typeface="Arial" charset="0"/>
              </a:rPr>
              <a:t>Marketing</a:t>
            </a:r>
            <a:r>
              <a:rPr lang="en-US" sz="2600" i="1" dirty="0">
                <a:latin typeface="Arial" charset="0"/>
              </a:rPr>
              <a:t> </a:t>
            </a:r>
            <a:r>
              <a:rPr lang="en-US" sz="2600" dirty="0">
                <a:latin typeface="Arial" charset="0"/>
              </a:rPr>
              <a:t>creates value for customers</a:t>
            </a:r>
          </a:p>
          <a:p>
            <a:pPr lvl="1"/>
            <a:r>
              <a:rPr lang="en-US" sz="2400" dirty="0">
                <a:cs typeface="ＭＳ Ｐゴシック" charset="0"/>
              </a:rPr>
              <a:t>understand marketplace and customers</a:t>
            </a:r>
          </a:p>
          <a:p>
            <a:pPr lvl="1"/>
            <a:r>
              <a:rPr lang="en-US" sz="2400" dirty="0">
                <a:cs typeface="ＭＳ Ｐゴシック" charset="0"/>
              </a:rPr>
              <a:t>design a customer value-driven marketing strategy</a:t>
            </a:r>
          </a:p>
          <a:p>
            <a:pPr lvl="1"/>
            <a:r>
              <a:rPr lang="en-US" sz="2400" dirty="0">
                <a:cs typeface="ＭＳ Ｐゴシック" charset="0"/>
              </a:rPr>
              <a:t>construct a marketing program</a:t>
            </a:r>
            <a:endParaRPr lang="en-US" sz="2400" dirty="0"/>
          </a:p>
          <a:p>
            <a:pPr lvl="1"/>
            <a:r>
              <a:rPr lang="en-US" sz="2400" dirty="0">
                <a:cs typeface="ＭＳ Ｐゴシック" charset="0"/>
              </a:rPr>
              <a:t>engage customers, build relationships</a:t>
            </a:r>
          </a:p>
          <a:p>
            <a:r>
              <a:rPr lang="en-US" sz="2600" dirty="0"/>
              <a:t>Captures value from customers</a:t>
            </a:r>
          </a:p>
        </p:txBody>
      </p:sp>
    </p:spTree>
    <p:extLst>
      <p:ext uri="{BB962C8B-B14F-4D97-AF65-F5344CB8AC3E}">
        <p14:creationId xmlns:p14="http://schemas.microsoft.com/office/powerpoint/2010/main" val="3313870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1-2</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Explain the importance of understanding the marketplace and customers and identify the five core marketplace concepts.</a:t>
            </a:r>
            <a:endParaRPr lang="en-US" sz="2600" dirty="0"/>
          </a:p>
        </p:txBody>
      </p:sp>
    </p:spTree>
    <p:extLst>
      <p:ext uri="{BB962C8B-B14F-4D97-AF65-F5344CB8AC3E}">
        <p14:creationId xmlns:p14="http://schemas.microsoft.com/office/powerpoint/2010/main" val="1466787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Understanding the Marketplace and Customer Needs</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Five core customer and marketplace concepts:</a:t>
            </a:r>
          </a:p>
          <a:p>
            <a:pPr lvl="1"/>
            <a:r>
              <a:rPr lang="en-US" altLang="en-US" sz="2400" dirty="0"/>
              <a:t>Needs, wants, and demands</a:t>
            </a:r>
          </a:p>
          <a:p>
            <a:pPr lvl="1"/>
            <a:r>
              <a:rPr lang="en-US" altLang="en-US" sz="2400" dirty="0">
                <a:solidFill>
                  <a:srgbClr val="000000"/>
                </a:solidFill>
              </a:rPr>
              <a:t>Market offerings </a:t>
            </a:r>
          </a:p>
          <a:p>
            <a:pPr lvl="1"/>
            <a:r>
              <a:rPr lang="en-US" altLang="en-US" sz="2400" dirty="0"/>
              <a:t>Value and satisfaction</a:t>
            </a:r>
          </a:p>
          <a:p>
            <a:pPr lvl="1"/>
            <a:r>
              <a:rPr lang="en-US" altLang="en-US" sz="2400" dirty="0"/>
              <a:t>Exchanges and relationships</a:t>
            </a:r>
          </a:p>
          <a:p>
            <a:pPr lvl="1"/>
            <a:r>
              <a:rPr lang="en-US" altLang="en-US" sz="2400" dirty="0"/>
              <a:t>Markets</a:t>
            </a:r>
            <a:endParaRPr lang="en-US" sz="2400" dirty="0"/>
          </a:p>
        </p:txBody>
      </p:sp>
    </p:spTree>
    <p:extLst>
      <p:ext uri="{BB962C8B-B14F-4D97-AF65-F5344CB8AC3E}">
        <p14:creationId xmlns:p14="http://schemas.microsoft.com/office/powerpoint/2010/main" val="2359877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7924800" cy="1097280"/>
          </a:xfrm>
        </p:spPr>
        <p:txBody>
          <a:bodyPr/>
          <a:lstStyle/>
          <a:p>
            <a:r>
              <a:rPr lang="en-US" altLang="en-US" dirty="0">
                <a:latin typeface="+mj-lt"/>
              </a:rPr>
              <a:t>Customer Needs, Wants, and Demands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876800"/>
          </a:xfrm>
        </p:spPr>
        <p:txBody>
          <a:bodyPr/>
          <a:lstStyle/>
          <a:p>
            <a:pPr marL="0" lvl="0" indent="0">
              <a:buNone/>
            </a:pPr>
            <a:r>
              <a:rPr lang="en-US" sz="2600" b="1" dirty="0">
                <a:solidFill>
                  <a:srgbClr val="000000"/>
                </a:solidFill>
              </a:rPr>
              <a:t>Needs</a:t>
            </a:r>
            <a:endParaRPr lang="en-US" sz="2600" dirty="0"/>
          </a:p>
          <a:p>
            <a:pPr>
              <a:spcBef>
                <a:spcPts val="1000"/>
              </a:spcBef>
            </a:pPr>
            <a:r>
              <a:rPr lang="en-US" sz="2400" dirty="0"/>
              <a:t>States of felt deprivation</a:t>
            </a:r>
          </a:p>
          <a:p>
            <a:pPr lvl="1"/>
            <a:r>
              <a:rPr lang="en-US" sz="2200" dirty="0">
                <a:solidFill>
                  <a:srgbClr val="000000"/>
                </a:solidFill>
              </a:rPr>
              <a:t>Physical needs - Food, clothing, warmth, and safety</a:t>
            </a:r>
          </a:p>
          <a:p>
            <a:pPr lvl="1"/>
            <a:r>
              <a:rPr lang="en-US" sz="2200" dirty="0">
                <a:solidFill>
                  <a:srgbClr val="000000"/>
                </a:solidFill>
              </a:rPr>
              <a:t>Social needs - Belonging and affection</a:t>
            </a:r>
          </a:p>
          <a:p>
            <a:pPr lvl="1"/>
            <a:r>
              <a:rPr lang="en-US" sz="2200" dirty="0">
                <a:solidFill>
                  <a:srgbClr val="000000"/>
                </a:solidFill>
              </a:rPr>
              <a:t>Individual needs - Knowledge and self-expression</a:t>
            </a:r>
          </a:p>
          <a:p>
            <a:pPr marL="0" indent="0">
              <a:buNone/>
            </a:pPr>
            <a:r>
              <a:rPr lang="en-US" sz="2600" b="1" dirty="0">
                <a:solidFill>
                  <a:srgbClr val="000000"/>
                </a:solidFill>
              </a:rPr>
              <a:t>Wants</a:t>
            </a:r>
          </a:p>
          <a:p>
            <a:pPr>
              <a:spcBef>
                <a:spcPts val="1000"/>
              </a:spcBef>
            </a:pPr>
            <a:r>
              <a:rPr lang="en-US" sz="2400" dirty="0">
                <a:solidFill>
                  <a:srgbClr val="000000"/>
                </a:solidFill>
              </a:rPr>
              <a:t>Form taken by human needs when shaped by culture </a:t>
            </a:r>
            <a:r>
              <a:rPr lang="en-US" sz="2400" dirty="0"/>
              <a:t>and individual personality</a:t>
            </a:r>
          </a:p>
          <a:p>
            <a:pPr marL="0" indent="0">
              <a:buNone/>
            </a:pPr>
            <a:r>
              <a:rPr lang="en-US" sz="2600" b="1" dirty="0">
                <a:solidFill>
                  <a:srgbClr val="000000"/>
                </a:solidFill>
              </a:rPr>
              <a:t>Demands</a:t>
            </a:r>
            <a:endParaRPr lang="en-US" sz="2600" dirty="0"/>
          </a:p>
          <a:p>
            <a:pPr>
              <a:spcBef>
                <a:spcPts val="1000"/>
              </a:spcBef>
            </a:pPr>
            <a:r>
              <a:rPr lang="en-US" sz="2400" dirty="0"/>
              <a:t>Human wants that are backed by buying power</a:t>
            </a:r>
          </a:p>
        </p:txBody>
      </p:sp>
    </p:spTree>
    <p:extLst>
      <p:ext uri="{BB962C8B-B14F-4D97-AF65-F5344CB8AC3E}">
        <p14:creationId xmlns:p14="http://schemas.microsoft.com/office/powerpoint/2010/main" val="3544090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7924800" cy="1097280"/>
          </a:xfrm>
        </p:spPr>
        <p:txBody>
          <a:bodyPr/>
          <a:lstStyle/>
          <a:p>
            <a:r>
              <a:rPr lang="en-US" altLang="en-US" dirty="0">
                <a:latin typeface="+mj-lt"/>
              </a:rPr>
              <a:t>Customer Needs, Wants, and Demands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3962400" cy="4572000"/>
          </a:xfrm>
        </p:spPr>
        <p:txBody>
          <a:bodyPr/>
          <a:lstStyle/>
          <a:p>
            <a:pPr marL="0" indent="0">
              <a:buNone/>
            </a:pPr>
            <a:r>
              <a:rPr lang="en-US" sz="2600" dirty="0"/>
              <a:t>Staying close to customers: Target’s energetic new CEO</a:t>
            </a:r>
          </a:p>
        </p:txBody>
      </p:sp>
      <p:pic>
        <p:nvPicPr>
          <p:cNvPr id="4" name="Picture 3" descr="Target’s energetic new CEO is taking a photo of himself in front of a store poster with the store’s mascot, a dog."/>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79232" y="1676400"/>
            <a:ext cx="4107568" cy="3078142"/>
          </a:xfrm>
          <a:prstGeom prst="rect">
            <a:avLst/>
          </a:prstGeom>
        </p:spPr>
      </p:pic>
    </p:spTree>
    <p:extLst>
      <p:ext uri="{BB962C8B-B14F-4D97-AF65-F5344CB8AC3E}">
        <p14:creationId xmlns:p14="http://schemas.microsoft.com/office/powerpoint/2010/main" val="3124506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Market Offerings</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Products, services, information or experiences</a:t>
            </a:r>
            <a:endParaRPr lang="en-US" altLang="en-US" sz="2600" dirty="0"/>
          </a:p>
          <a:p>
            <a:pPr lvl="1"/>
            <a:r>
              <a:rPr lang="en-US" altLang="en-US" sz="2400" dirty="0">
                <a:solidFill>
                  <a:srgbClr val="000000"/>
                </a:solidFill>
              </a:rPr>
              <a:t>Offered to satisfy a need or want</a:t>
            </a:r>
          </a:p>
          <a:p>
            <a:r>
              <a:rPr lang="en-US" altLang="en-US" sz="2600" b="1" dirty="0"/>
              <a:t>Marketing myopia </a:t>
            </a:r>
            <a:r>
              <a:rPr lang="en-US" altLang="en-US" sz="2600" dirty="0"/>
              <a:t>- paying more attention to the specific products than to the benefits and experiences produced</a:t>
            </a:r>
          </a:p>
          <a:p>
            <a:pPr lvl="1"/>
            <a:r>
              <a:rPr lang="en-US" sz="2600" dirty="0"/>
              <a:t>EG. American restaurants compared to European restaurants.  Food is the product but the emphasis is on the “experience”</a:t>
            </a:r>
          </a:p>
        </p:txBody>
      </p:sp>
    </p:spTree>
    <p:extLst>
      <p:ext uri="{BB962C8B-B14F-4D97-AF65-F5344CB8AC3E}">
        <p14:creationId xmlns:p14="http://schemas.microsoft.com/office/powerpoint/2010/main" val="37000169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Customer Value and Satisfaction</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Customers form expectations about the value and satisfaction of market offerings.</a:t>
            </a:r>
          </a:p>
          <a:p>
            <a:pPr lvl="1"/>
            <a:r>
              <a:rPr lang="en-US" altLang="en-US" sz="2400" dirty="0">
                <a:solidFill>
                  <a:srgbClr val="000000"/>
                </a:solidFill>
              </a:rPr>
              <a:t>Satisfied customers buy again</a:t>
            </a:r>
          </a:p>
          <a:p>
            <a:pPr lvl="1"/>
            <a:r>
              <a:rPr lang="en-US" altLang="en-US" sz="2400" dirty="0">
                <a:solidFill>
                  <a:srgbClr val="000000"/>
                </a:solidFill>
              </a:rPr>
              <a:t>Dissatisfied customers switch to competitors</a:t>
            </a:r>
          </a:p>
          <a:p>
            <a:r>
              <a:rPr lang="en-US" altLang="en-US" sz="2600" dirty="0">
                <a:solidFill>
                  <a:srgbClr val="000000"/>
                </a:solidFill>
              </a:rPr>
              <a:t>Setting the right level of expectations</a:t>
            </a:r>
          </a:p>
          <a:p>
            <a:pPr lvl="1"/>
            <a:r>
              <a:rPr lang="en-US" altLang="en-US" sz="2400" dirty="0">
                <a:solidFill>
                  <a:srgbClr val="000000"/>
                </a:solidFill>
              </a:rPr>
              <a:t>Low expectations may fail to attract buyers</a:t>
            </a:r>
          </a:p>
          <a:p>
            <a:pPr lvl="1"/>
            <a:r>
              <a:rPr lang="en-US" altLang="en-US" sz="2400" dirty="0">
                <a:solidFill>
                  <a:srgbClr val="000000"/>
                </a:solidFill>
              </a:rPr>
              <a:t>High expectations may disappoint buyers</a:t>
            </a:r>
            <a:endParaRPr lang="en-US" sz="2400" dirty="0"/>
          </a:p>
        </p:txBody>
      </p:sp>
    </p:spTree>
    <p:extLst>
      <p:ext uri="{BB962C8B-B14F-4D97-AF65-F5344CB8AC3E}">
        <p14:creationId xmlns:p14="http://schemas.microsoft.com/office/powerpoint/2010/main" val="3886444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F7C0D-4C0D-194F-99CB-AD3B9B856BFD}"/>
              </a:ext>
            </a:extLst>
          </p:cNvPr>
          <p:cNvSpPr>
            <a:spLocks noGrp="1"/>
          </p:cNvSpPr>
          <p:nvPr>
            <p:ph type="title"/>
          </p:nvPr>
        </p:nvSpPr>
        <p:spPr/>
        <p:txBody>
          <a:bodyPr/>
          <a:lstStyle/>
          <a:p>
            <a:r>
              <a:rPr lang="en-US" altLang="en-US" sz="4000" dirty="0">
                <a:latin typeface="+mj-lt"/>
              </a:rPr>
              <a:t>Customer Value and Satisfaction</a:t>
            </a:r>
            <a:endParaRPr lang="en-US" sz="4000" dirty="0">
              <a:latin typeface="+mj-lt"/>
            </a:endParaRPr>
          </a:p>
        </p:txBody>
      </p:sp>
      <p:sp>
        <p:nvSpPr>
          <p:cNvPr id="3" name="Content Placeholder 2">
            <a:extLst>
              <a:ext uri="{FF2B5EF4-FFF2-40B4-BE49-F238E27FC236}">
                <a16:creationId xmlns:a16="http://schemas.microsoft.com/office/drawing/2014/main" id="{981509FD-ECBF-7F4D-B30F-7C2AA2C749E6}"/>
              </a:ext>
            </a:extLst>
          </p:cNvPr>
          <p:cNvSpPr>
            <a:spLocks noGrp="1"/>
          </p:cNvSpPr>
          <p:nvPr>
            <p:ph idx="1"/>
          </p:nvPr>
        </p:nvSpPr>
        <p:spPr/>
        <p:txBody>
          <a:bodyPr/>
          <a:lstStyle/>
          <a:p>
            <a:r>
              <a:rPr lang="en-US" sz="3600" dirty="0"/>
              <a:t>Consider a recent major purchase you have made:</a:t>
            </a:r>
          </a:p>
          <a:p>
            <a:pPr lvl="1"/>
            <a:r>
              <a:rPr lang="en-US" sz="3600" dirty="0"/>
              <a:t>Were you satisfied or dissatisfied?</a:t>
            </a:r>
          </a:p>
          <a:p>
            <a:pPr lvl="1"/>
            <a:r>
              <a:rPr lang="en-US" sz="3600" dirty="0"/>
              <a:t>If dissatisfied, what action did you take?</a:t>
            </a:r>
          </a:p>
          <a:p>
            <a:pPr marL="0" indent="0">
              <a:buNone/>
            </a:pPr>
            <a:r>
              <a:rPr lang="en-US" sz="3600" dirty="0"/>
              <a:t>	</a:t>
            </a:r>
          </a:p>
        </p:txBody>
      </p:sp>
    </p:spTree>
    <p:extLst>
      <p:ext uri="{BB962C8B-B14F-4D97-AF65-F5344CB8AC3E}">
        <p14:creationId xmlns:p14="http://schemas.microsoft.com/office/powerpoint/2010/main" val="2866396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Exchanges and Relationships</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sz="2600" b="1" dirty="0"/>
              <a:t>Exchange</a:t>
            </a:r>
            <a:r>
              <a:rPr lang="en-US" sz="2600" dirty="0"/>
              <a:t> is the act of obtaining a desired object by offering something in return.</a:t>
            </a:r>
            <a:endParaRPr lang="en-US" altLang="en-US" sz="2600" dirty="0">
              <a:solidFill>
                <a:srgbClr val="000000"/>
              </a:solidFill>
            </a:endParaRPr>
          </a:p>
          <a:p>
            <a:r>
              <a:rPr lang="en-US" sz="2600" dirty="0">
                <a:solidFill>
                  <a:srgbClr val="000000"/>
                </a:solidFill>
              </a:rPr>
              <a:t>Marketing consists of creating, maintaining, and growing desirable exchange relationships.</a:t>
            </a:r>
            <a:endParaRPr lang="en-US" altLang="en-US" sz="2600" dirty="0">
              <a:solidFill>
                <a:srgbClr val="000000"/>
              </a:solidFill>
            </a:endParaRPr>
          </a:p>
          <a:p>
            <a:pPr lvl="1"/>
            <a:r>
              <a:rPr lang="en-US" sz="2400" dirty="0">
                <a:ea typeface="ＭＳ Ｐゴシック" charset="0"/>
              </a:rPr>
              <a:t>Strong relationships are built by consistently delivering superior customer value.</a:t>
            </a:r>
            <a:endParaRPr lang="en-US" sz="2400" dirty="0"/>
          </a:p>
        </p:txBody>
      </p:sp>
    </p:spTree>
    <p:extLst>
      <p:ext uri="{BB962C8B-B14F-4D97-AF65-F5344CB8AC3E}">
        <p14:creationId xmlns:p14="http://schemas.microsoft.com/office/powerpoint/2010/main" val="11126375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Markets</a:t>
            </a:r>
            <a:endParaRPr lang="en-US"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All actual and potential buyers of a product</a:t>
            </a:r>
            <a:endParaRPr lang="en-US" altLang="en-US" sz="2600" dirty="0">
              <a:solidFill>
                <a:srgbClr val="000000"/>
              </a:solidFill>
            </a:endParaRPr>
          </a:p>
          <a:p>
            <a:r>
              <a:rPr lang="en-US" altLang="en-US" sz="2600" dirty="0">
                <a:solidFill>
                  <a:srgbClr val="000000"/>
                </a:solidFill>
              </a:rPr>
              <a:t>Sellers and Consumers market</a:t>
            </a:r>
            <a:endParaRPr lang="en-US" altLang="en-US" sz="2600" dirty="0"/>
          </a:p>
          <a:p>
            <a:r>
              <a:rPr lang="en-US" altLang="en-US" sz="2600" dirty="0">
                <a:solidFill>
                  <a:srgbClr val="000000"/>
                </a:solidFill>
              </a:rPr>
              <a:t>Customer-managed relationships</a:t>
            </a:r>
          </a:p>
        </p:txBody>
      </p:sp>
    </p:spTree>
    <p:extLst>
      <p:ext uri="{BB962C8B-B14F-4D97-AF65-F5344CB8AC3E}">
        <p14:creationId xmlns:p14="http://schemas.microsoft.com/office/powerpoint/2010/main" val="3614677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600" dirty="0">
                <a:latin typeface="+mj-lt"/>
              </a:rPr>
              <a:t>Figure 1.2 - A Modern Marketing System</a:t>
            </a:r>
            <a:endParaRPr lang="en-US" dirty="0">
              <a:latin typeface="+mj-lt"/>
            </a:endParaRPr>
          </a:p>
        </p:txBody>
      </p:sp>
      <p:pic>
        <p:nvPicPr>
          <p:cNvPr id="5" name="Picture 2" descr="Major environmental forces flow one from another. Suppliers supply both a company and its competitors. Marketing intermediaries, follow from them to provide for the final consumers along with a company and competitors."/>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5800" y="2057400"/>
            <a:ext cx="7827818" cy="3035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74538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1-2 Summary</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sz="2600" dirty="0"/>
              <a:t>Customers needs, wants, and demands</a:t>
            </a:r>
          </a:p>
          <a:p>
            <a:r>
              <a:rPr lang="en-US" sz="2600" dirty="0"/>
              <a:t>Customer lifetime value and share of customer</a:t>
            </a:r>
          </a:p>
          <a:p>
            <a:r>
              <a:rPr lang="en-US" sz="2600" dirty="0"/>
              <a:t>Long-term customer equity</a:t>
            </a:r>
          </a:p>
          <a:p>
            <a:r>
              <a:rPr lang="en-US" sz="2600" dirty="0"/>
              <a:t>Other marketplace concepts</a:t>
            </a:r>
          </a:p>
          <a:p>
            <a:pPr lvl="1"/>
            <a:r>
              <a:rPr lang="en-US" sz="2400" dirty="0">
                <a:cs typeface="ＭＳ Ｐゴシック" charset="0"/>
              </a:rPr>
              <a:t>market offerings</a:t>
            </a:r>
          </a:p>
          <a:p>
            <a:pPr lvl="1"/>
            <a:r>
              <a:rPr lang="en-US" sz="2400" dirty="0">
                <a:cs typeface="ＭＳ Ｐゴシック" charset="0"/>
              </a:rPr>
              <a:t>value and satisfaction</a:t>
            </a:r>
          </a:p>
          <a:p>
            <a:pPr lvl="1"/>
            <a:r>
              <a:rPr lang="en-US" sz="2400" dirty="0">
                <a:cs typeface="ＭＳ Ｐゴシック" charset="0"/>
              </a:rPr>
              <a:t>exchange and relationships</a:t>
            </a:r>
          </a:p>
          <a:p>
            <a:pPr lvl="1"/>
            <a:r>
              <a:rPr lang="en-US" sz="2400" dirty="0">
                <a:cs typeface="ＭＳ Ｐゴシック" charset="0"/>
              </a:rPr>
              <a:t>markets</a:t>
            </a:r>
          </a:p>
          <a:p>
            <a:r>
              <a:rPr lang="en-US" sz="2600" dirty="0"/>
              <a:t>Value proposition</a:t>
            </a:r>
          </a:p>
        </p:txBody>
      </p:sp>
    </p:spTree>
    <p:extLst>
      <p:ext uri="{BB962C8B-B14F-4D97-AF65-F5344CB8AC3E}">
        <p14:creationId xmlns:p14="http://schemas.microsoft.com/office/powerpoint/2010/main" val="23837366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2963-EC1D-1C48-B99B-7B260C0336B9}"/>
              </a:ext>
            </a:extLst>
          </p:cNvPr>
          <p:cNvSpPr>
            <a:spLocks noGrp="1"/>
          </p:cNvSpPr>
          <p:nvPr>
            <p:ph type="title"/>
          </p:nvPr>
        </p:nvSpPr>
        <p:spPr/>
        <p:txBody>
          <a:bodyPr/>
          <a:lstStyle/>
          <a:p>
            <a:r>
              <a:rPr lang="en-US" dirty="0">
                <a:latin typeface="+mj-lt"/>
              </a:rPr>
              <a:t>Activity For Next Week</a:t>
            </a:r>
          </a:p>
        </p:txBody>
      </p:sp>
      <p:sp>
        <p:nvSpPr>
          <p:cNvPr id="3" name="Content Placeholder 2">
            <a:extLst>
              <a:ext uri="{FF2B5EF4-FFF2-40B4-BE49-F238E27FC236}">
                <a16:creationId xmlns:a16="http://schemas.microsoft.com/office/drawing/2014/main" id="{687202BD-10F7-8349-A955-D6158AAA6D77}"/>
              </a:ext>
            </a:extLst>
          </p:cNvPr>
          <p:cNvSpPr>
            <a:spLocks noGrp="1"/>
          </p:cNvSpPr>
          <p:nvPr>
            <p:ph idx="1"/>
          </p:nvPr>
        </p:nvSpPr>
        <p:spPr/>
        <p:txBody>
          <a:bodyPr/>
          <a:lstStyle/>
          <a:p>
            <a:pPr marL="0" indent="0">
              <a:buNone/>
            </a:pPr>
            <a:r>
              <a:rPr lang="en-US" sz="3600" dirty="0"/>
              <a:t>Pick an organization and identify the methods it uses to understand the needs, wants and demands of its customers</a:t>
            </a:r>
          </a:p>
          <a:p>
            <a:pPr marL="0" indent="0">
              <a:buNone/>
            </a:pPr>
            <a:endParaRPr lang="en-US" sz="3600" dirty="0"/>
          </a:p>
          <a:p>
            <a:pPr marL="0" indent="0">
              <a:buNone/>
            </a:pPr>
            <a:r>
              <a:rPr lang="en-US" sz="3600" dirty="0"/>
              <a:t>How does this lead to long term customer equity for the organization?</a:t>
            </a:r>
          </a:p>
        </p:txBody>
      </p:sp>
    </p:spTree>
    <p:extLst>
      <p:ext uri="{BB962C8B-B14F-4D97-AF65-F5344CB8AC3E}">
        <p14:creationId xmlns:p14="http://schemas.microsoft.com/office/powerpoint/2010/main" val="2825497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754C-265F-F449-B239-F7E95E671965}"/>
              </a:ext>
            </a:extLst>
          </p:cNvPr>
          <p:cNvSpPr>
            <a:spLocks noGrp="1"/>
          </p:cNvSpPr>
          <p:nvPr>
            <p:ph type="title"/>
          </p:nvPr>
        </p:nvSpPr>
        <p:spPr/>
        <p:txBody>
          <a:bodyPr/>
          <a:lstStyle/>
          <a:p>
            <a:r>
              <a:rPr lang="en-US" dirty="0">
                <a:latin typeface="+mj-lt"/>
              </a:rPr>
              <a:t>Activity For Next Week</a:t>
            </a:r>
          </a:p>
        </p:txBody>
      </p:sp>
      <p:sp>
        <p:nvSpPr>
          <p:cNvPr id="3" name="Content Placeholder 2">
            <a:extLst>
              <a:ext uri="{FF2B5EF4-FFF2-40B4-BE49-F238E27FC236}">
                <a16:creationId xmlns:a16="http://schemas.microsoft.com/office/drawing/2014/main" id="{3A906390-B05C-A840-B5B1-57F52698EB54}"/>
              </a:ext>
            </a:extLst>
          </p:cNvPr>
          <p:cNvSpPr>
            <a:spLocks noGrp="1"/>
          </p:cNvSpPr>
          <p:nvPr>
            <p:ph idx="1"/>
          </p:nvPr>
        </p:nvSpPr>
        <p:spPr/>
        <p:txBody>
          <a:bodyPr/>
          <a:lstStyle/>
          <a:p>
            <a:r>
              <a:rPr lang="en-US" sz="3200"/>
              <a:t>Read: </a:t>
            </a:r>
            <a:r>
              <a:rPr lang="en-US" sz="3200" dirty="0"/>
              <a:t>Marketing: An Introduction, by Armstrong, Kotler and Oliver – Part 1 Defining Marketing and the Marketing Process</a:t>
            </a:r>
          </a:p>
        </p:txBody>
      </p:sp>
    </p:spTree>
    <p:extLst>
      <p:ext uri="{BB962C8B-B14F-4D97-AF65-F5344CB8AC3E}">
        <p14:creationId xmlns:p14="http://schemas.microsoft.com/office/powerpoint/2010/main" val="13492661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97EC-814F-554F-89D8-75F1CFBB98CC}"/>
              </a:ext>
            </a:extLst>
          </p:cNvPr>
          <p:cNvSpPr>
            <a:spLocks noGrp="1"/>
          </p:cNvSpPr>
          <p:nvPr>
            <p:ph type="ctrTitle"/>
          </p:nvPr>
        </p:nvSpPr>
        <p:spPr/>
        <p:txBody>
          <a:bodyPr/>
          <a:lstStyle/>
          <a:p>
            <a:r>
              <a:rPr lang="en-US" sz="4400" dirty="0">
                <a:latin typeface="+mn-lt"/>
              </a:rPr>
              <a:t>Week 2</a:t>
            </a:r>
          </a:p>
        </p:txBody>
      </p:sp>
      <p:sp>
        <p:nvSpPr>
          <p:cNvPr id="3" name="Subtitle 2">
            <a:extLst>
              <a:ext uri="{FF2B5EF4-FFF2-40B4-BE49-F238E27FC236}">
                <a16:creationId xmlns:a16="http://schemas.microsoft.com/office/drawing/2014/main" id="{E342C371-DF17-DB4B-91DF-B23A546FCA65}"/>
              </a:ext>
            </a:extLst>
          </p:cNvPr>
          <p:cNvSpPr>
            <a:spLocks noGrp="1"/>
          </p:cNvSpPr>
          <p:nvPr>
            <p:ph type="subTitle" idx="1"/>
          </p:nvPr>
        </p:nvSpPr>
        <p:spPr/>
        <p:txBody>
          <a:bodyPr/>
          <a:lstStyle/>
          <a:p>
            <a:r>
              <a:rPr lang="en-IN" sz="4000" dirty="0"/>
              <a:t>Marketing: Creating Customer Value and Engagement</a:t>
            </a:r>
            <a:endParaRPr lang="en-US" sz="4000" dirty="0">
              <a:latin typeface="Arial" panose="020B0604020202020204" pitchFamily="34" charset="0"/>
              <a:cs typeface="Arial" panose="020B0604020202020204" pitchFamily="34" charset="0"/>
            </a:endParaRPr>
          </a:p>
          <a:p>
            <a:endParaRPr lang="en-US" sz="3600" dirty="0"/>
          </a:p>
        </p:txBody>
      </p:sp>
    </p:spTree>
    <p:extLst>
      <p:ext uri="{BB962C8B-B14F-4D97-AF65-F5344CB8AC3E}">
        <p14:creationId xmlns:p14="http://schemas.microsoft.com/office/powerpoint/2010/main" val="561872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229600" cy="1097280"/>
          </a:xfrm>
        </p:spPr>
        <p:txBody>
          <a:bodyPr/>
          <a:lstStyle/>
          <a:p>
            <a:r>
              <a:rPr lang="en-US" sz="3600" dirty="0">
                <a:latin typeface="+mj-lt"/>
              </a:rPr>
              <a:t>Learning Objectives </a:t>
            </a:r>
            <a:r>
              <a:rPr lang="en-US" sz="2000" b="0" dirty="0">
                <a:latin typeface="+mj-lt"/>
              </a:rPr>
              <a:t>(2 of 4)</a:t>
            </a:r>
            <a:endParaRPr lang="en-IN" sz="2000" b="0" dirty="0">
              <a:latin typeface="+mj-lt"/>
            </a:endParaRPr>
          </a:p>
        </p:txBody>
      </p:sp>
      <p:sp>
        <p:nvSpPr>
          <p:cNvPr id="3" name="Content Placeholder 2"/>
          <p:cNvSpPr>
            <a:spLocks noGrp="1"/>
          </p:cNvSpPr>
          <p:nvPr>
            <p:ph idx="1"/>
          </p:nvPr>
        </p:nvSpPr>
        <p:spPr>
          <a:xfrm>
            <a:off x="457200" y="1600200"/>
            <a:ext cx="8153400" cy="4525963"/>
          </a:xfrm>
        </p:spPr>
        <p:txBody>
          <a:bodyPr/>
          <a:lstStyle/>
          <a:p>
            <a:pPr marL="0" indent="0">
              <a:buNone/>
            </a:pPr>
            <a:r>
              <a:rPr lang="en-US" altLang="en-US" sz="2600" dirty="0">
                <a:solidFill>
                  <a:srgbClr val="007FA3"/>
                </a:solidFill>
              </a:rPr>
              <a:t>1-3. </a:t>
            </a:r>
            <a:r>
              <a:rPr lang="en-US" altLang="en-US" sz="2600" dirty="0"/>
              <a:t>Identify the key elements of a customer value-driven marketing strategy and discuss the marketing management orientations that guide marketing strategy.</a:t>
            </a:r>
            <a:endParaRPr lang="en-US" altLang="en-US" sz="2600" dirty="0">
              <a:solidFill>
                <a:srgbClr val="007FA3"/>
              </a:solidFill>
            </a:endParaRPr>
          </a:p>
          <a:p>
            <a:pPr marL="0" indent="0">
              <a:buNone/>
            </a:pPr>
            <a:r>
              <a:rPr lang="en-US" altLang="en-US" sz="2600" dirty="0">
                <a:solidFill>
                  <a:srgbClr val="007FA3"/>
                </a:solidFill>
              </a:rPr>
              <a:t>1-4. </a:t>
            </a:r>
            <a:r>
              <a:rPr lang="en-US" altLang="en-US" sz="2600" dirty="0"/>
              <a:t>Discuss customer relationship management and identify strategies for creating value for</a:t>
            </a:r>
            <a:r>
              <a:rPr lang="en-US" altLang="en-US" sz="2600" i="1" dirty="0"/>
              <a:t> </a:t>
            </a:r>
            <a:r>
              <a:rPr lang="en-US" altLang="en-US" sz="2600" dirty="0"/>
              <a:t>customers and capturing value from customers in return.</a:t>
            </a:r>
          </a:p>
          <a:p>
            <a:pPr marL="0" indent="0">
              <a:buNone/>
            </a:pPr>
            <a:r>
              <a:rPr lang="en-US" altLang="en-US" sz="2600" dirty="0">
                <a:solidFill>
                  <a:srgbClr val="007FA3"/>
                </a:solidFill>
              </a:rPr>
              <a:t>1-5. </a:t>
            </a:r>
            <a:r>
              <a:rPr lang="en-US" altLang="en-US" sz="2600" dirty="0"/>
              <a:t>Describe the major trends and forces that are changing the marketing landscape in this age of relationships.</a:t>
            </a:r>
          </a:p>
        </p:txBody>
      </p:sp>
    </p:spTree>
    <p:extLst>
      <p:ext uri="{BB962C8B-B14F-4D97-AF65-F5344CB8AC3E}">
        <p14:creationId xmlns:p14="http://schemas.microsoft.com/office/powerpoint/2010/main" val="1204540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1-3</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Identify the key elements of a customer value-driven marketing strategy and discuss the marketing management orientations that guide marketing strategy.</a:t>
            </a:r>
            <a:endParaRPr lang="en-US" sz="2600" dirty="0"/>
          </a:p>
        </p:txBody>
      </p:sp>
    </p:spTree>
    <p:extLst>
      <p:ext uri="{BB962C8B-B14F-4D97-AF65-F5344CB8AC3E}">
        <p14:creationId xmlns:p14="http://schemas.microsoft.com/office/powerpoint/2010/main" val="301690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Designing a Customer Value-Driven Marketing Strategy </a:t>
            </a:r>
            <a:r>
              <a:rPr lang="en-US" altLang="en-US" sz="2000" b="0" dirty="0">
                <a:latin typeface="+mj-lt"/>
              </a:rPr>
              <a:t>(1 of 4)</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b="1" dirty="0"/>
              <a:t>Marketing management</a:t>
            </a:r>
            <a:r>
              <a:rPr lang="en-US" altLang="en-US" sz="2600" dirty="0"/>
              <a:t>: Choosing target markets and building profitable relationships</a:t>
            </a:r>
            <a:endParaRPr lang="en-US" sz="2600" dirty="0"/>
          </a:p>
          <a:p>
            <a:r>
              <a:rPr lang="en-US" altLang="en-US" sz="2600" dirty="0">
                <a:solidFill>
                  <a:srgbClr val="000000"/>
                </a:solidFill>
              </a:rPr>
              <a:t>Designing a winning marketing strategy</a:t>
            </a:r>
            <a:endParaRPr lang="en-US" sz="2600" dirty="0"/>
          </a:p>
          <a:p>
            <a:pPr lvl="1"/>
            <a:r>
              <a:rPr lang="en-US" altLang="en-US" sz="2400" dirty="0">
                <a:solidFill>
                  <a:srgbClr val="000000"/>
                </a:solidFill>
              </a:rPr>
              <a:t>Target market?</a:t>
            </a:r>
            <a:endParaRPr lang="en-US" sz="2400" dirty="0">
              <a:cs typeface="ＭＳ Ｐゴシック" charset="0"/>
            </a:endParaRPr>
          </a:p>
          <a:p>
            <a:pPr lvl="1"/>
            <a:r>
              <a:rPr lang="en-US" altLang="en-US" sz="2400" dirty="0">
                <a:solidFill>
                  <a:srgbClr val="000000"/>
                </a:solidFill>
              </a:rPr>
              <a:t>Value proposition?</a:t>
            </a:r>
          </a:p>
        </p:txBody>
      </p:sp>
    </p:spTree>
    <p:extLst>
      <p:ext uri="{BB962C8B-B14F-4D97-AF65-F5344CB8AC3E}">
        <p14:creationId xmlns:p14="http://schemas.microsoft.com/office/powerpoint/2010/main" val="658858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Designing a Customer Value-Driven Marketing Strategy </a:t>
            </a:r>
            <a:r>
              <a:rPr lang="en-US" altLang="en-US" sz="2000" b="0" dirty="0">
                <a:latin typeface="+mj-lt"/>
              </a:rPr>
              <a:t>(2 of 4)</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sz="2600" b="1" dirty="0"/>
              <a:t>Market segmentation </a:t>
            </a:r>
            <a:r>
              <a:rPr lang="en-US" sz="2600" dirty="0"/>
              <a:t>refers to dividing the markets into segments of customers.</a:t>
            </a:r>
          </a:p>
          <a:p>
            <a:r>
              <a:rPr lang="en-US" sz="2600" b="1" dirty="0"/>
              <a:t>Target marketing </a:t>
            </a:r>
            <a:r>
              <a:rPr lang="en-US" sz="2600" dirty="0"/>
              <a:t>refers to which segments to go after.</a:t>
            </a:r>
            <a:endParaRPr lang="en-US" altLang="en-US" sz="2600" dirty="0">
              <a:solidFill>
                <a:srgbClr val="000000"/>
              </a:solidFill>
            </a:endParaRPr>
          </a:p>
        </p:txBody>
      </p:sp>
    </p:spTree>
    <p:extLst>
      <p:ext uri="{BB962C8B-B14F-4D97-AF65-F5344CB8AC3E}">
        <p14:creationId xmlns:p14="http://schemas.microsoft.com/office/powerpoint/2010/main" val="4182563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Designing a Customer Value-Driven Marketing Strategy </a:t>
            </a:r>
            <a:r>
              <a:rPr lang="en-US" altLang="en-US" sz="2000" b="0" dirty="0">
                <a:latin typeface="+mj-lt"/>
              </a:rPr>
              <a:t>(3 of 4)</a:t>
            </a:r>
            <a:endParaRPr lang="en-US" sz="2000" b="0" dirty="0">
              <a:latin typeface="+mj-lt"/>
            </a:endParaRPr>
          </a:p>
        </p:txBody>
      </p:sp>
      <p:sp>
        <p:nvSpPr>
          <p:cNvPr id="3" name="Content Placeholder 2"/>
          <p:cNvSpPr>
            <a:spLocks noGrp="1"/>
          </p:cNvSpPr>
          <p:nvPr>
            <p:ph idx="1"/>
          </p:nvPr>
        </p:nvSpPr>
        <p:spPr>
          <a:xfrm>
            <a:off x="457200" y="1600200"/>
            <a:ext cx="4038600" cy="4724400"/>
          </a:xfrm>
        </p:spPr>
        <p:txBody>
          <a:bodyPr/>
          <a:lstStyle/>
          <a:p>
            <a:pPr marL="0" indent="0">
              <a:buNone/>
            </a:pPr>
            <a:r>
              <a:rPr lang="en-US" altLang="en-US" sz="2600" dirty="0"/>
              <a:t>Choosing a </a:t>
            </a:r>
            <a:r>
              <a:rPr lang="en-US" altLang="en-US" sz="2600" b="1" dirty="0"/>
              <a:t>value proposition </a:t>
            </a:r>
            <a:r>
              <a:rPr lang="en-US" altLang="en-US" sz="2600" dirty="0"/>
              <a:t>- the company must decide how it will differentiate and position itself in the marketplace.</a:t>
            </a:r>
          </a:p>
        </p:txBody>
      </p:sp>
      <p:pic>
        <p:nvPicPr>
          <p:cNvPr id="4" name="Picture 3" descr="A smart phone displays a video shot of a woman. It is overlaid on the Vine logo."/>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57987" y="1600200"/>
            <a:ext cx="4030368" cy="2591306"/>
          </a:xfrm>
          <a:prstGeom prst="rect">
            <a:avLst/>
          </a:prstGeom>
        </p:spPr>
      </p:pic>
    </p:spTree>
    <p:extLst>
      <p:ext uri="{BB962C8B-B14F-4D97-AF65-F5344CB8AC3E}">
        <p14:creationId xmlns:p14="http://schemas.microsoft.com/office/powerpoint/2010/main" val="13805744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Designing a Customer Value-Driven Marketing Strategy </a:t>
            </a:r>
            <a:r>
              <a:rPr lang="en-US" altLang="en-US" sz="2000" b="0" dirty="0">
                <a:latin typeface="+mj-lt"/>
              </a:rPr>
              <a:t>(4 of 4)</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Marketing management orientations</a:t>
            </a:r>
            <a:endParaRPr lang="en-US" sz="2600" dirty="0"/>
          </a:p>
          <a:p>
            <a:pPr lvl="1"/>
            <a:r>
              <a:rPr lang="en-US" altLang="en-US" sz="2400" dirty="0"/>
              <a:t>Production concept</a:t>
            </a:r>
          </a:p>
          <a:p>
            <a:pPr lvl="1"/>
            <a:r>
              <a:rPr lang="en-US" altLang="en-US" sz="2400" dirty="0"/>
              <a:t>Product concept</a:t>
            </a:r>
          </a:p>
          <a:p>
            <a:pPr lvl="1"/>
            <a:r>
              <a:rPr lang="en-US" altLang="en-US" sz="2400" dirty="0"/>
              <a:t>Selling concept</a:t>
            </a:r>
          </a:p>
          <a:p>
            <a:pPr lvl="1"/>
            <a:r>
              <a:rPr lang="en-US" altLang="en-US" sz="2400" dirty="0"/>
              <a:t>Marketing concept</a:t>
            </a:r>
          </a:p>
          <a:p>
            <a:pPr lvl="1"/>
            <a:r>
              <a:rPr lang="en-US" altLang="en-US" sz="2400" dirty="0"/>
              <a:t>Societal marketing concept</a:t>
            </a:r>
            <a:endParaRPr lang="en-US" altLang="en-US" sz="2400" dirty="0">
              <a:solidFill>
                <a:srgbClr val="000000"/>
              </a:solidFill>
            </a:endParaRPr>
          </a:p>
        </p:txBody>
      </p:sp>
    </p:spTree>
    <p:extLst>
      <p:ext uri="{BB962C8B-B14F-4D97-AF65-F5344CB8AC3E}">
        <p14:creationId xmlns:p14="http://schemas.microsoft.com/office/powerpoint/2010/main" val="12914213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600" dirty="0">
                <a:latin typeface="+mj-lt"/>
              </a:rPr>
              <a:t>Figure 1.3 - The Selling and Marketing Concepts Contrasted</a:t>
            </a:r>
            <a:endParaRPr lang="en-US" dirty="0">
              <a:latin typeface="+mj-lt"/>
            </a:endParaRPr>
          </a:p>
        </p:txBody>
      </p:sp>
      <p:pic>
        <p:nvPicPr>
          <p:cNvPr id="4" name="Picture 2" descr="The selling concept has four steps that flow one to another. Starting point: factory; focus: existing products; means: selling and promoting; and ends: profits through sales volume. The marketing concept has the starting point: market; focus: customer needs; means: integrated marketing; and ends: profits through customer satisfaction."/>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133600"/>
            <a:ext cx="8035636" cy="3343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0158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200" dirty="0">
                <a:latin typeface="+mj-lt"/>
              </a:rPr>
              <a:t>Figure 1.4 - Three Considerations Underlying the Societal Marketing Concept</a:t>
            </a:r>
            <a:endParaRPr lang="en-US" sz="3200" dirty="0">
              <a:latin typeface="+mj-lt"/>
            </a:endParaRPr>
          </a:p>
        </p:txBody>
      </p:sp>
      <p:pic>
        <p:nvPicPr>
          <p:cNvPr id="5" name="Picture 2" descr="Figure 1.4: three considerations underlying the societal marketing concept. Equally important to balance are: society: human welfare; company: profits; and consumers: want satisfaction."/>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905000"/>
            <a:ext cx="5208086" cy="416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24394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Mix</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Four Ps of Marketing</a:t>
            </a:r>
            <a:endParaRPr lang="en-US" sz="2600" dirty="0"/>
          </a:p>
          <a:p>
            <a:pPr lvl="1"/>
            <a:r>
              <a:rPr lang="en-US" altLang="en-US" sz="2400" dirty="0">
                <a:solidFill>
                  <a:srgbClr val="000000"/>
                </a:solidFill>
              </a:rPr>
              <a:t>Product</a:t>
            </a:r>
            <a:endParaRPr lang="en-US" altLang="en-US" sz="2400" dirty="0"/>
          </a:p>
          <a:p>
            <a:pPr lvl="1"/>
            <a:r>
              <a:rPr lang="en-US" altLang="en-US" sz="2400" dirty="0">
                <a:solidFill>
                  <a:srgbClr val="000000"/>
                </a:solidFill>
              </a:rPr>
              <a:t>Price</a:t>
            </a:r>
            <a:endParaRPr lang="en-US" altLang="en-US" sz="2400" dirty="0"/>
          </a:p>
          <a:p>
            <a:pPr lvl="1"/>
            <a:r>
              <a:rPr lang="en-US" altLang="en-US" sz="2400" dirty="0">
                <a:solidFill>
                  <a:srgbClr val="000000"/>
                </a:solidFill>
              </a:rPr>
              <a:t>Place</a:t>
            </a:r>
            <a:endParaRPr lang="en-US" altLang="en-US" sz="2400" dirty="0"/>
          </a:p>
          <a:p>
            <a:pPr lvl="1"/>
            <a:r>
              <a:rPr lang="en-US" altLang="en-US" sz="2400" dirty="0">
                <a:solidFill>
                  <a:srgbClr val="000000"/>
                </a:solidFill>
              </a:rPr>
              <a:t>Promotion</a:t>
            </a:r>
          </a:p>
          <a:p>
            <a:r>
              <a:rPr lang="en-US" altLang="en-US" sz="2600" dirty="0">
                <a:solidFill>
                  <a:srgbClr val="000000"/>
                </a:solidFill>
              </a:rPr>
              <a:t>Marketing mix tools should be blended into a comprehensive </a:t>
            </a:r>
            <a:r>
              <a:rPr lang="en-US" altLang="en-US" sz="2600" b="1" dirty="0">
                <a:solidFill>
                  <a:srgbClr val="000000"/>
                </a:solidFill>
              </a:rPr>
              <a:t>integrated marketing program</a:t>
            </a:r>
            <a:r>
              <a:rPr lang="en-US" altLang="en-US" sz="2600" dirty="0">
                <a:solidFill>
                  <a:srgbClr val="000000"/>
                </a:solidFill>
              </a:rPr>
              <a:t>.</a:t>
            </a:r>
            <a:endParaRPr lang="en-US" sz="2600" dirty="0"/>
          </a:p>
        </p:txBody>
      </p:sp>
    </p:spTree>
    <p:extLst>
      <p:ext uri="{BB962C8B-B14F-4D97-AF65-F5344CB8AC3E}">
        <p14:creationId xmlns:p14="http://schemas.microsoft.com/office/powerpoint/2010/main" val="19689037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1-3 Summary</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Market segmentation</a:t>
            </a:r>
          </a:p>
          <a:p>
            <a:r>
              <a:rPr lang="en-US" altLang="en-US" sz="2600" dirty="0"/>
              <a:t>Target marketing</a:t>
            </a:r>
          </a:p>
          <a:p>
            <a:r>
              <a:rPr lang="en-US" altLang="en-US" sz="2600" dirty="0"/>
              <a:t>Differentiation and positioning</a:t>
            </a:r>
          </a:p>
          <a:p>
            <a:r>
              <a:rPr lang="en-US" altLang="en-US" sz="2600" dirty="0"/>
              <a:t>Production and product concepts</a:t>
            </a:r>
          </a:p>
          <a:p>
            <a:r>
              <a:rPr lang="en-US" altLang="en-US" sz="2600" dirty="0"/>
              <a:t>Selling and marketing concepts</a:t>
            </a:r>
          </a:p>
          <a:p>
            <a:r>
              <a:rPr lang="en-US" altLang="en-US" sz="2600" dirty="0"/>
              <a:t>Societal marketing concept</a:t>
            </a:r>
            <a:endParaRPr lang="en-US" sz="2600" dirty="0"/>
          </a:p>
        </p:txBody>
      </p:sp>
    </p:spTree>
    <p:extLst>
      <p:ext uri="{BB962C8B-B14F-4D97-AF65-F5344CB8AC3E}">
        <p14:creationId xmlns:p14="http://schemas.microsoft.com/office/powerpoint/2010/main" val="40958287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1-4</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Discuss customer relationship management and identify strategies for creating value </a:t>
            </a:r>
            <a:r>
              <a:rPr lang="en-US" altLang="en-US" sz="2600" b="1" dirty="0"/>
              <a:t>for </a:t>
            </a:r>
            <a:r>
              <a:rPr lang="en-US" altLang="en-US" sz="2600" dirty="0"/>
              <a:t>customers and capturing value </a:t>
            </a:r>
            <a:r>
              <a:rPr lang="en-US" altLang="en-US" sz="2600" b="1" dirty="0"/>
              <a:t>from </a:t>
            </a:r>
            <a:r>
              <a:rPr lang="en-US" altLang="en-US" sz="2600" dirty="0"/>
              <a:t>customers in return.</a:t>
            </a:r>
            <a:endParaRPr lang="en-US" sz="2600" dirty="0"/>
          </a:p>
        </p:txBody>
      </p:sp>
    </p:spTree>
    <p:extLst>
      <p:ext uri="{BB962C8B-B14F-4D97-AF65-F5344CB8AC3E}">
        <p14:creationId xmlns:p14="http://schemas.microsoft.com/office/powerpoint/2010/main" val="37075859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 Relationship Management</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Delivering superior customer value and satisfaction to build and maintain profitable customer relationships</a:t>
            </a:r>
          </a:p>
          <a:p>
            <a:pPr lvl="1"/>
            <a:r>
              <a:rPr lang="en-US" altLang="en-US" sz="2400" b="1" dirty="0">
                <a:solidFill>
                  <a:srgbClr val="000000"/>
                </a:solidFill>
              </a:rPr>
              <a:t>Customer-perceived value</a:t>
            </a:r>
            <a:r>
              <a:rPr lang="en-US" altLang="en-US" sz="2400" dirty="0">
                <a:solidFill>
                  <a:srgbClr val="000000"/>
                </a:solidFill>
              </a:rPr>
              <a:t>: Customer’s evaluation of a marketing offer relative to those of competing offers</a:t>
            </a:r>
          </a:p>
          <a:p>
            <a:pPr lvl="1"/>
            <a:r>
              <a:rPr lang="en-US" altLang="en-US" sz="2400" b="1" dirty="0">
                <a:solidFill>
                  <a:srgbClr val="000000"/>
                </a:solidFill>
              </a:rPr>
              <a:t>Customer satisfaction</a:t>
            </a:r>
            <a:r>
              <a:rPr lang="en-US" altLang="en-US" sz="2400" dirty="0">
                <a:solidFill>
                  <a:srgbClr val="000000"/>
                </a:solidFill>
              </a:rPr>
              <a:t>: Extent to which a product’s perceived performance matches a buyer’s expectations</a:t>
            </a:r>
            <a:endParaRPr lang="en-US" sz="2400" dirty="0"/>
          </a:p>
        </p:txBody>
      </p:sp>
    </p:spTree>
    <p:extLst>
      <p:ext uri="{BB962C8B-B14F-4D97-AF65-F5344CB8AC3E}">
        <p14:creationId xmlns:p14="http://schemas.microsoft.com/office/powerpoint/2010/main" val="9529260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 Relationship Levels and Tools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800600"/>
          </a:xfrm>
        </p:spPr>
        <p:txBody>
          <a:bodyPr/>
          <a:lstStyle/>
          <a:p>
            <a:pPr marL="0" lvl="0" indent="0">
              <a:buNone/>
            </a:pPr>
            <a:r>
              <a:rPr lang="en-US" sz="2800" b="1" dirty="0">
                <a:solidFill>
                  <a:srgbClr val="000000"/>
                </a:solidFill>
              </a:rPr>
              <a:t>Levels</a:t>
            </a:r>
          </a:p>
          <a:p>
            <a:pPr>
              <a:spcBef>
                <a:spcPts val="1000"/>
              </a:spcBef>
            </a:pPr>
            <a:r>
              <a:rPr lang="en-US" sz="2600" dirty="0">
                <a:solidFill>
                  <a:srgbClr val="000000"/>
                </a:solidFill>
              </a:rPr>
              <a:t>Basic relationships </a:t>
            </a:r>
            <a:endParaRPr lang="en-US" sz="2600" dirty="0"/>
          </a:p>
          <a:p>
            <a:pPr lvl="1"/>
            <a:r>
              <a:rPr lang="en-US" sz="2400" dirty="0">
                <a:solidFill>
                  <a:srgbClr val="000000"/>
                </a:solidFill>
              </a:rPr>
              <a:t>Low-margin customers</a:t>
            </a:r>
            <a:endParaRPr lang="en-US" sz="2400" dirty="0"/>
          </a:p>
          <a:p>
            <a:pPr>
              <a:spcBef>
                <a:spcPts val="1000"/>
              </a:spcBef>
            </a:pPr>
            <a:r>
              <a:rPr lang="en-US" sz="2600" dirty="0">
                <a:solidFill>
                  <a:srgbClr val="000000"/>
                </a:solidFill>
              </a:rPr>
              <a:t>Full partnerships</a:t>
            </a:r>
            <a:endParaRPr lang="en-US" sz="2600" dirty="0"/>
          </a:p>
          <a:p>
            <a:pPr lvl="1"/>
            <a:r>
              <a:rPr lang="en-US" sz="2400" dirty="0">
                <a:solidFill>
                  <a:srgbClr val="000000"/>
                </a:solidFill>
              </a:rPr>
              <a:t>High-margin customers</a:t>
            </a:r>
          </a:p>
          <a:p>
            <a:pPr marL="0" lvl="0" indent="0">
              <a:buNone/>
            </a:pPr>
            <a:r>
              <a:rPr lang="en-US" sz="2800" b="1" dirty="0">
                <a:solidFill>
                  <a:srgbClr val="000000"/>
                </a:solidFill>
              </a:rPr>
              <a:t>Tools</a:t>
            </a:r>
            <a:endParaRPr lang="en-US" sz="2800" b="1" dirty="0"/>
          </a:p>
          <a:p>
            <a:pPr lvl="0">
              <a:spcBef>
                <a:spcPts val="1000"/>
              </a:spcBef>
            </a:pPr>
            <a:r>
              <a:rPr lang="en-US" sz="2600" dirty="0">
                <a:solidFill>
                  <a:srgbClr val="000000"/>
                </a:solidFill>
              </a:rPr>
              <a:t>Frequency marketing programs</a:t>
            </a:r>
            <a:endParaRPr lang="en-US" sz="2600" dirty="0"/>
          </a:p>
          <a:p>
            <a:pPr lvl="0">
              <a:spcBef>
                <a:spcPts val="1000"/>
              </a:spcBef>
            </a:pPr>
            <a:r>
              <a:rPr lang="en-US" sz="2600" dirty="0">
                <a:solidFill>
                  <a:srgbClr val="000000"/>
                </a:solidFill>
              </a:rPr>
              <a:t>Loyalty rewards programs</a:t>
            </a:r>
            <a:endParaRPr lang="en-US" sz="2600" dirty="0"/>
          </a:p>
          <a:p>
            <a:pPr>
              <a:spcBef>
                <a:spcPts val="1000"/>
              </a:spcBef>
            </a:pPr>
            <a:r>
              <a:rPr lang="en-US" sz="2600" dirty="0">
                <a:solidFill>
                  <a:srgbClr val="000000"/>
                </a:solidFill>
              </a:rPr>
              <a:t>Club marketing programs</a:t>
            </a:r>
            <a:endParaRPr lang="en-US" sz="2600" dirty="0"/>
          </a:p>
        </p:txBody>
      </p:sp>
    </p:spTree>
    <p:extLst>
      <p:ext uri="{BB962C8B-B14F-4D97-AF65-F5344CB8AC3E}">
        <p14:creationId xmlns:p14="http://schemas.microsoft.com/office/powerpoint/2010/main" val="12704932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 Relationship Levels and Tools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8229600" cy="533400"/>
          </a:xfrm>
        </p:spPr>
        <p:txBody>
          <a:bodyPr/>
          <a:lstStyle/>
          <a:p>
            <a:pPr marL="0" indent="0">
              <a:buNone/>
            </a:pPr>
            <a:r>
              <a:rPr lang="en-US" sz="2600" b="1" dirty="0"/>
              <a:t>Walgreens: Relationship Marketing Tools</a:t>
            </a:r>
            <a:endParaRPr lang="en-US" sz="2600" dirty="0"/>
          </a:p>
        </p:txBody>
      </p:sp>
      <p:pic>
        <p:nvPicPr>
          <p:cNvPr id="4" name="Picture 3" descr="Customer relationship levels and tools. Walgreens: relationship marketing tools are presented on a website. A woman walking in sneakers is titled, steps with balance rewards, and has instructions to earn points."/>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43000" y="2386654"/>
            <a:ext cx="5791200" cy="3512879"/>
          </a:xfrm>
          <a:prstGeom prst="rect">
            <a:avLst/>
          </a:prstGeom>
        </p:spPr>
      </p:pic>
    </p:spTree>
    <p:extLst>
      <p:ext uri="{BB962C8B-B14F-4D97-AF65-F5344CB8AC3E}">
        <p14:creationId xmlns:p14="http://schemas.microsoft.com/office/powerpoint/2010/main" val="9608580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Customer-Engagement Marketing</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Customer-engagement marketing makes the brand a meaningful part of consumers’ conversations and lives.</a:t>
            </a:r>
          </a:p>
          <a:p>
            <a:r>
              <a:rPr lang="en-US" altLang="en-US" sz="2600" dirty="0">
                <a:solidFill>
                  <a:srgbClr val="000000"/>
                </a:solidFill>
              </a:rPr>
              <a:t>Greater consumer empowerment means that companies must practice marketing by attraction.</a:t>
            </a:r>
          </a:p>
          <a:p>
            <a:r>
              <a:rPr lang="en-US" altLang="en-US" sz="2600" dirty="0">
                <a:solidFill>
                  <a:srgbClr val="000000"/>
                </a:solidFill>
              </a:rPr>
              <a:t>Marketers must find ways to enter consumers’ conversations with engaging and relevant brand messages.</a:t>
            </a:r>
            <a:endParaRPr lang="en-US" sz="2600" dirty="0"/>
          </a:p>
        </p:txBody>
      </p:sp>
    </p:spTree>
    <p:extLst>
      <p:ext uri="{BB962C8B-B14F-4D97-AF65-F5344CB8AC3E}">
        <p14:creationId xmlns:p14="http://schemas.microsoft.com/office/powerpoint/2010/main" val="2247704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Consumer-Generated Marketing</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Brand exchanges created by consumers</a:t>
            </a:r>
          </a:p>
          <a:p>
            <a:pPr marL="742950" lvl="2" indent="-342900">
              <a:spcBef>
                <a:spcPts val="1500"/>
              </a:spcBef>
              <a:buSzPct val="100000"/>
              <a:buFont typeface="Arial" panose="020B0604020202020204" pitchFamily="34" charset="0"/>
              <a:buChar char="‒"/>
            </a:pPr>
            <a:r>
              <a:rPr lang="en-US" altLang="en-US" sz="2400" dirty="0">
                <a:solidFill>
                  <a:srgbClr val="000000"/>
                </a:solidFill>
              </a:rPr>
              <a:t>Consumers play an increasing role in shaping their own brand experiences and those of other consumers.</a:t>
            </a:r>
          </a:p>
          <a:p>
            <a:pPr marL="256032" lvl="1" indent="-256032">
              <a:spcBef>
                <a:spcPts val="1500"/>
              </a:spcBef>
              <a:buSzPct val="100000"/>
              <a:buFont typeface="Arial" panose="020B0604020202020204" pitchFamily="34" charset="0"/>
              <a:buChar char="•"/>
            </a:pPr>
            <a:r>
              <a:rPr lang="en-US" altLang="en-US" sz="2600" dirty="0">
                <a:solidFill>
                  <a:srgbClr val="000000"/>
                </a:solidFill>
              </a:rPr>
              <a:t>Uninvited and Invited</a:t>
            </a:r>
          </a:p>
          <a:p>
            <a:pPr marL="742950" lvl="2" indent="-342900">
              <a:spcBef>
                <a:spcPts val="1500"/>
              </a:spcBef>
              <a:buSzPct val="100000"/>
              <a:buFont typeface="Arial" panose="020B0604020202020204" pitchFamily="34" charset="0"/>
              <a:buChar char="‒"/>
            </a:pPr>
            <a:r>
              <a:rPr lang="en-US" altLang="en-US" sz="2400" dirty="0">
                <a:solidFill>
                  <a:srgbClr val="000000"/>
                </a:solidFill>
              </a:rPr>
              <a:t>Consumer-to-consumer exchanges</a:t>
            </a:r>
          </a:p>
          <a:p>
            <a:pPr marL="742950" lvl="2" indent="-342900">
              <a:spcBef>
                <a:spcPts val="1500"/>
              </a:spcBef>
              <a:buSzPct val="100000"/>
              <a:buFont typeface="Arial" panose="020B0604020202020204" pitchFamily="34" charset="0"/>
              <a:buChar char="‒"/>
            </a:pPr>
            <a:r>
              <a:rPr lang="en-US" altLang="en-US" sz="2400" dirty="0">
                <a:solidFill>
                  <a:srgbClr val="000000"/>
                </a:solidFill>
              </a:rPr>
              <a:t>Consumers invited by companies</a:t>
            </a:r>
          </a:p>
          <a:p>
            <a:pPr marL="1200150" lvl="3" indent="-342900">
              <a:spcBef>
                <a:spcPts val="1500"/>
              </a:spcBef>
              <a:buSzPct val="100000"/>
              <a:buFont typeface="Wingdings" panose="05000000000000000000" pitchFamily="2" charset="2"/>
              <a:buChar char="§"/>
            </a:pPr>
            <a:r>
              <a:rPr lang="en-US" altLang="en-US" sz="2200" dirty="0">
                <a:solidFill>
                  <a:srgbClr val="000000"/>
                </a:solidFill>
              </a:rPr>
              <a:t>New product and service ideas</a:t>
            </a:r>
          </a:p>
          <a:p>
            <a:pPr marL="1200150" lvl="3" indent="-342900">
              <a:spcBef>
                <a:spcPts val="1500"/>
              </a:spcBef>
              <a:buSzPct val="100000"/>
              <a:buFont typeface="Wingdings" panose="05000000000000000000" pitchFamily="2" charset="2"/>
              <a:buChar char="§"/>
            </a:pPr>
            <a:r>
              <a:rPr lang="en-US" altLang="en-US" sz="2200" dirty="0">
                <a:solidFill>
                  <a:srgbClr val="000000"/>
                </a:solidFill>
              </a:rPr>
              <a:t>Active role in shaping ads</a:t>
            </a:r>
          </a:p>
        </p:txBody>
      </p:sp>
    </p:spTree>
    <p:extLst>
      <p:ext uri="{BB962C8B-B14F-4D97-AF65-F5344CB8AC3E}">
        <p14:creationId xmlns:p14="http://schemas.microsoft.com/office/powerpoint/2010/main" val="38646434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Partner Relationship Management</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Working closely with partners both inside and outside the company to jointly bring more value to customers</a:t>
            </a:r>
          </a:p>
          <a:p>
            <a:pPr lvl="1"/>
            <a:r>
              <a:rPr lang="en-US" altLang="en-US" sz="2400" dirty="0">
                <a:solidFill>
                  <a:srgbClr val="000000"/>
                </a:solidFill>
              </a:rPr>
              <a:t>Partners inside the firm—cross-functional teams</a:t>
            </a:r>
          </a:p>
          <a:p>
            <a:pPr lvl="1"/>
            <a:r>
              <a:rPr lang="en-US" altLang="en-US" sz="2400" dirty="0">
                <a:solidFill>
                  <a:srgbClr val="000000"/>
                </a:solidFill>
              </a:rPr>
              <a:t>Partners outside the firm—suppliers, channel partners</a:t>
            </a:r>
            <a:endParaRPr lang="en-US" altLang="en-US" sz="2800" dirty="0">
              <a:solidFill>
                <a:srgbClr val="000000"/>
              </a:solidFill>
            </a:endParaRPr>
          </a:p>
        </p:txBody>
      </p:sp>
    </p:spTree>
    <p:extLst>
      <p:ext uri="{BB962C8B-B14F-4D97-AF65-F5344CB8AC3E}">
        <p14:creationId xmlns:p14="http://schemas.microsoft.com/office/powerpoint/2010/main" val="41171766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Creating Customer Loyalty and Retention</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Keeping customers loyal makes good economic sense.</a:t>
            </a:r>
          </a:p>
          <a:p>
            <a:r>
              <a:rPr lang="en-US" altLang="en-US" sz="2600" b="1" dirty="0">
                <a:solidFill>
                  <a:srgbClr val="000000"/>
                </a:solidFill>
              </a:rPr>
              <a:t>Customer lifetime value </a:t>
            </a:r>
            <a:r>
              <a:rPr lang="en-US" altLang="en-US" sz="2600" dirty="0">
                <a:solidFill>
                  <a:srgbClr val="000000"/>
                </a:solidFill>
              </a:rPr>
              <a:t>is the value of the entire stream of purchases a customer makes over a lifetime of patronage.</a:t>
            </a:r>
          </a:p>
          <a:p>
            <a:r>
              <a:rPr lang="en-US" altLang="en-US" sz="2600" dirty="0">
                <a:solidFill>
                  <a:srgbClr val="000000"/>
                </a:solidFill>
              </a:rPr>
              <a:t>Customer defections can be costly</a:t>
            </a:r>
          </a:p>
          <a:p>
            <a:pPr lvl="1"/>
            <a:r>
              <a:rPr lang="en-US" altLang="en-US" sz="2400" dirty="0">
                <a:solidFill>
                  <a:srgbClr val="000000"/>
                </a:solidFill>
              </a:rPr>
              <a:t>Can lose that customer’s lifetime value</a:t>
            </a:r>
          </a:p>
          <a:p>
            <a:pPr lvl="1"/>
            <a:r>
              <a:rPr lang="en-US" altLang="en-US" sz="2400" dirty="0"/>
              <a:t>May cause other customers to defect</a:t>
            </a:r>
            <a:endParaRPr lang="en-US" altLang="en-US" sz="2800" dirty="0">
              <a:solidFill>
                <a:srgbClr val="000000"/>
              </a:solidFill>
            </a:endParaRPr>
          </a:p>
        </p:txBody>
      </p:sp>
    </p:spTree>
    <p:extLst>
      <p:ext uri="{BB962C8B-B14F-4D97-AF65-F5344CB8AC3E}">
        <p14:creationId xmlns:p14="http://schemas.microsoft.com/office/powerpoint/2010/main" val="42802196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Share of Customer</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Portion of the customer’</a:t>
            </a:r>
            <a:r>
              <a:rPr lang="en-US" altLang="ja-JP" sz="2600" dirty="0">
                <a:solidFill>
                  <a:srgbClr val="000000"/>
                </a:solidFill>
              </a:rPr>
              <a:t>s purchasing in their product categories</a:t>
            </a:r>
            <a:endParaRPr lang="en-US" altLang="en-US" sz="2600" dirty="0">
              <a:solidFill>
                <a:srgbClr val="000000"/>
              </a:solidFill>
            </a:endParaRPr>
          </a:p>
          <a:p>
            <a:r>
              <a:rPr lang="en-US" altLang="en-US" sz="2600" b="1" dirty="0">
                <a:solidFill>
                  <a:srgbClr val="000000"/>
                </a:solidFill>
              </a:rPr>
              <a:t>Share of Customer </a:t>
            </a:r>
            <a:r>
              <a:rPr lang="en-US" altLang="en-US" sz="2600" dirty="0">
                <a:solidFill>
                  <a:srgbClr val="000000"/>
                </a:solidFill>
              </a:rPr>
              <a:t>is increased by:</a:t>
            </a:r>
          </a:p>
          <a:p>
            <a:pPr lvl="1"/>
            <a:r>
              <a:rPr lang="en-US" altLang="en-US" sz="2400" dirty="0">
                <a:solidFill>
                  <a:srgbClr val="000000"/>
                </a:solidFill>
              </a:rPr>
              <a:t>Good customer relationship management</a:t>
            </a:r>
          </a:p>
          <a:p>
            <a:pPr lvl="1"/>
            <a:r>
              <a:rPr lang="en-US" altLang="en-US" sz="2400" dirty="0">
                <a:solidFill>
                  <a:srgbClr val="000000"/>
                </a:solidFill>
              </a:rPr>
              <a:t>Offering greater variety to current customers</a:t>
            </a:r>
          </a:p>
          <a:p>
            <a:pPr lvl="1"/>
            <a:r>
              <a:rPr lang="en-US" altLang="en-US" sz="2400" dirty="0">
                <a:solidFill>
                  <a:srgbClr val="000000"/>
                </a:solidFill>
              </a:rPr>
              <a:t>Creating programs to cross-sell and up-sell to  existing customers</a:t>
            </a:r>
            <a:endParaRPr lang="en-US" altLang="en-US" sz="2800" dirty="0">
              <a:solidFill>
                <a:srgbClr val="000000"/>
              </a:solidFill>
            </a:endParaRPr>
          </a:p>
        </p:txBody>
      </p:sp>
    </p:spTree>
    <p:extLst>
      <p:ext uri="{BB962C8B-B14F-4D97-AF65-F5344CB8AC3E}">
        <p14:creationId xmlns:p14="http://schemas.microsoft.com/office/powerpoint/2010/main" val="26476185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 Equity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Total combined customer lifetime values of all of the company’s customers</a:t>
            </a:r>
          </a:p>
          <a:p>
            <a:r>
              <a:rPr lang="en-US" altLang="en-US" sz="2600" dirty="0">
                <a:solidFill>
                  <a:srgbClr val="000000"/>
                </a:solidFill>
              </a:rPr>
              <a:t>Measures the future value of the company’s customer base</a:t>
            </a:r>
          </a:p>
          <a:p>
            <a:r>
              <a:rPr lang="en-US" altLang="en-US" sz="2600" dirty="0">
                <a:solidFill>
                  <a:srgbClr val="000000"/>
                </a:solidFill>
              </a:rPr>
              <a:t>Increases when the loyalty of the firm’s profitable customers increases</a:t>
            </a:r>
          </a:p>
          <a:p>
            <a:r>
              <a:rPr lang="en-US" altLang="en-US" sz="2600" dirty="0">
                <a:solidFill>
                  <a:srgbClr val="000000"/>
                </a:solidFill>
              </a:rPr>
              <a:t>Better measure of a firm’s performance than current sales or market share</a:t>
            </a:r>
          </a:p>
        </p:txBody>
      </p:sp>
    </p:spTree>
    <p:extLst>
      <p:ext uri="{BB962C8B-B14F-4D97-AF65-F5344CB8AC3E}">
        <p14:creationId xmlns:p14="http://schemas.microsoft.com/office/powerpoint/2010/main" val="16004722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 Equity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8229600" cy="533400"/>
          </a:xfrm>
        </p:spPr>
        <p:txBody>
          <a:bodyPr/>
          <a:lstStyle/>
          <a:p>
            <a:pPr marL="0" indent="0">
              <a:buNone/>
            </a:pPr>
            <a:r>
              <a:rPr lang="en-US" sz="2600" b="1" dirty="0"/>
              <a:t>Cadillac: Managing Customer Equity</a:t>
            </a:r>
            <a:endParaRPr lang="en-US" altLang="en-US" sz="2600" dirty="0">
              <a:solidFill>
                <a:srgbClr val="000000"/>
              </a:solidFill>
            </a:endParaRPr>
          </a:p>
        </p:txBody>
      </p:sp>
      <p:pic>
        <p:nvPicPr>
          <p:cNvPr id="4" name="Picture 3" descr="A black sedan on a misty city street with a young man in black walking beside."/>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447800" y="2386654"/>
            <a:ext cx="5334000" cy="3585354"/>
          </a:xfrm>
          <a:prstGeom prst="rect">
            <a:avLst/>
          </a:prstGeom>
        </p:spPr>
      </p:pic>
    </p:spTree>
    <p:extLst>
      <p:ext uri="{BB962C8B-B14F-4D97-AF65-F5344CB8AC3E}">
        <p14:creationId xmlns:p14="http://schemas.microsoft.com/office/powerpoint/2010/main" val="32226579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600" dirty="0">
                <a:latin typeface="+mj-lt"/>
              </a:rPr>
              <a:t>Figure 1.5 - Customer Relationship Groups</a:t>
            </a:r>
            <a:endParaRPr lang="en-US" sz="3600" dirty="0">
              <a:latin typeface="+mj-lt"/>
            </a:endParaRPr>
          </a:p>
        </p:txBody>
      </p:sp>
      <p:pic>
        <p:nvPicPr>
          <p:cNvPr id="4" name="Picture 3" descr="An array shows the relationship between potential profitability and projected loyalty, as follows. Potential profitability can be high or low, and projected loyalty can be short-term or long-term. For each combination of profitability and loyalty, the following list provides the related relationship group: high, short-term, butterflies; low, short-term, strangers; high, long-term, true friends; low, long-term, barnacle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6400" y="1828800"/>
            <a:ext cx="5855368" cy="4258450"/>
          </a:xfrm>
          <a:prstGeom prst="rect">
            <a:avLst/>
          </a:prstGeom>
          <a:extLst>
            <a:ext uri="{91240B29-F687-4F45-9708-019B960494DF}">
              <a14:hiddenLine xmlns:a14="http://schemas.microsoft.com/office/drawing/2010/main" w="9525">
                <a:solidFill>
                  <a:srgbClr val="92D050"/>
                </a:solidFill>
                <a:miter lim="800000"/>
                <a:headEnd/>
                <a:tailEnd/>
              </a14:hiddenLine>
            </a:ext>
          </a:extLst>
        </p:spPr>
      </p:pic>
    </p:spTree>
    <p:extLst>
      <p:ext uri="{BB962C8B-B14F-4D97-AF65-F5344CB8AC3E}">
        <p14:creationId xmlns:p14="http://schemas.microsoft.com/office/powerpoint/2010/main" val="642344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1-4 Summary</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Customer relationship management</a:t>
            </a:r>
          </a:p>
          <a:p>
            <a:r>
              <a:rPr lang="en-US" altLang="en-US" sz="2600" dirty="0"/>
              <a:t>Customer-engagement marketing</a:t>
            </a:r>
          </a:p>
          <a:p>
            <a:r>
              <a:rPr lang="en-US" altLang="en-US" sz="2600" dirty="0"/>
              <a:t>Customer equity</a:t>
            </a:r>
          </a:p>
          <a:p>
            <a:r>
              <a:rPr lang="en-US" altLang="en-US" sz="2600" dirty="0"/>
              <a:t>Customer value and satisfaction</a:t>
            </a:r>
          </a:p>
          <a:p>
            <a:r>
              <a:rPr lang="en-US" altLang="en-US" sz="2600" dirty="0"/>
              <a:t>Creating value for</a:t>
            </a:r>
            <a:r>
              <a:rPr lang="en-US" altLang="en-US" sz="2600" i="1" dirty="0"/>
              <a:t> </a:t>
            </a:r>
            <a:r>
              <a:rPr lang="en-US" altLang="en-US" sz="2600" dirty="0"/>
              <a:t>customers and capturing value from customers in return.</a:t>
            </a:r>
            <a:endParaRPr lang="en-US" sz="2600" dirty="0"/>
          </a:p>
        </p:txBody>
      </p:sp>
    </p:spTree>
    <p:extLst>
      <p:ext uri="{BB962C8B-B14F-4D97-AF65-F5344CB8AC3E}">
        <p14:creationId xmlns:p14="http://schemas.microsoft.com/office/powerpoint/2010/main" val="35945272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1-5</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Describe the major trends and forces that are changing the marketing landscape in this age of relationships.</a:t>
            </a:r>
            <a:endParaRPr lang="en-US" sz="2600" dirty="0"/>
          </a:p>
        </p:txBody>
      </p:sp>
    </p:spTree>
    <p:extLst>
      <p:ext uri="{BB962C8B-B14F-4D97-AF65-F5344CB8AC3E}">
        <p14:creationId xmlns:p14="http://schemas.microsoft.com/office/powerpoint/2010/main" val="30616661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The Changing Marketing Landscape</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Digital Age</a:t>
            </a:r>
          </a:p>
          <a:p>
            <a:r>
              <a:rPr lang="en-US" altLang="en-US" sz="2600" dirty="0"/>
              <a:t>Changing Economic Environment</a:t>
            </a:r>
          </a:p>
          <a:p>
            <a:r>
              <a:rPr lang="en-US" altLang="en-US" sz="2600" dirty="0"/>
              <a:t>Growth of Not-for-Profit Marketing</a:t>
            </a:r>
          </a:p>
          <a:p>
            <a:r>
              <a:rPr lang="en-US" altLang="en-US" sz="2600" dirty="0"/>
              <a:t>Rapid Globalization</a:t>
            </a:r>
          </a:p>
          <a:p>
            <a:r>
              <a:rPr lang="en-US" altLang="en-US" sz="2600" dirty="0"/>
              <a:t>Sustainable Marketing</a:t>
            </a:r>
            <a:endParaRPr lang="en-US" sz="2600" dirty="0"/>
          </a:p>
        </p:txBody>
      </p:sp>
    </p:spTree>
    <p:extLst>
      <p:ext uri="{BB962C8B-B14F-4D97-AF65-F5344CB8AC3E}">
        <p14:creationId xmlns:p14="http://schemas.microsoft.com/office/powerpoint/2010/main" val="7470980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The Digital Age: Online, Mobile, and Social Media Marketing</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b="1" dirty="0">
                <a:solidFill>
                  <a:srgbClr val="000000"/>
                </a:solidFill>
              </a:rPr>
              <a:t>Digital and social media marketing</a:t>
            </a:r>
            <a:r>
              <a:rPr lang="en-US" altLang="en-US" sz="2600" dirty="0">
                <a:solidFill>
                  <a:srgbClr val="000000"/>
                </a:solidFill>
              </a:rPr>
              <a:t>: Engaging consumers via their digital devices using digital marketing tools </a:t>
            </a:r>
          </a:p>
          <a:p>
            <a:r>
              <a:rPr lang="en-US" altLang="en-US" sz="2600" b="1" dirty="0">
                <a:solidFill>
                  <a:srgbClr val="000000"/>
                </a:solidFill>
              </a:rPr>
              <a:t>Mobile marketing</a:t>
            </a:r>
            <a:r>
              <a:rPr lang="en-US" altLang="en-US" sz="2600" dirty="0">
                <a:solidFill>
                  <a:srgbClr val="000000"/>
                </a:solidFill>
              </a:rPr>
              <a:t>: Using mobile channels to stimulate immediate buying, make shopping easier, and enrich the brand experience</a:t>
            </a:r>
          </a:p>
          <a:p>
            <a:r>
              <a:rPr lang="en-US" altLang="en-US" sz="2600" dirty="0">
                <a:solidFill>
                  <a:srgbClr val="000000"/>
                </a:solidFill>
              </a:rPr>
              <a:t>Blending the new digital approaches with traditional marketing creates a smoothly integrated marketing strategy and mix.</a:t>
            </a:r>
            <a:endParaRPr lang="en-US" sz="2600" dirty="0"/>
          </a:p>
        </p:txBody>
      </p:sp>
    </p:spTree>
    <p:extLst>
      <p:ext uri="{BB962C8B-B14F-4D97-AF65-F5344CB8AC3E}">
        <p14:creationId xmlns:p14="http://schemas.microsoft.com/office/powerpoint/2010/main" val="4544484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Changing Economic Environment</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solidFill>
                  <a:srgbClr val="000000"/>
                </a:solidFill>
              </a:rPr>
              <a:t>The Great Recession undermined consumer confidence.</a:t>
            </a:r>
          </a:p>
          <a:p>
            <a:r>
              <a:rPr lang="en-US" altLang="en-US" sz="2600" dirty="0">
                <a:solidFill>
                  <a:srgbClr val="000000"/>
                </a:solidFill>
              </a:rPr>
              <a:t>Post-recession era</a:t>
            </a:r>
          </a:p>
          <a:p>
            <a:pPr lvl="1"/>
            <a:r>
              <a:rPr lang="en-US" altLang="en-US" sz="2400" dirty="0">
                <a:solidFill>
                  <a:srgbClr val="000000"/>
                </a:solidFill>
              </a:rPr>
              <a:t>Consumers have become more frugal.</a:t>
            </a:r>
          </a:p>
          <a:p>
            <a:pPr lvl="1"/>
            <a:r>
              <a:rPr lang="en-US" altLang="en-US" sz="2400" dirty="0">
                <a:solidFill>
                  <a:srgbClr val="000000"/>
                </a:solidFill>
              </a:rPr>
              <a:t>New consumer spending values emphasize simpler living.</a:t>
            </a:r>
          </a:p>
          <a:p>
            <a:pPr lvl="1"/>
            <a:r>
              <a:rPr lang="en-US" altLang="en-US" sz="2400" dirty="0">
                <a:solidFill>
                  <a:srgbClr val="000000"/>
                </a:solidFill>
              </a:rPr>
              <a:t>Marketers are focusing on value, practicality and durability in their product offerings.</a:t>
            </a:r>
            <a:endParaRPr lang="en-US" sz="2400" dirty="0"/>
          </a:p>
        </p:txBody>
      </p:sp>
    </p:spTree>
    <p:extLst>
      <p:ext uri="{BB962C8B-B14F-4D97-AF65-F5344CB8AC3E}">
        <p14:creationId xmlns:p14="http://schemas.microsoft.com/office/powerpoint/2010/main" val="10578694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Growth of Not-for-Profit Marketing</a:t>
            </a:r>
            <a:endParaRPr lang="en-US" dirty="0">
              <a:latin typeface="+mj-lt"/>
            </a:endParaRPr>
          </a:p>
        </p:txBody>
      </p:sp>
      <p:sp>
        <p:nvSpPr>
          <p:cNvPr id="3" name="Content Placeholder 2"/>
          <p:cNvSpPr>
            <a:spLocks noGrp="1"/>
          </p:cNvSpPr>
          <p:nvPr>
            <p:ph idx="1"/>
          </p:nvPr>
        </p:nvSpPr>
        <p:spPr>
          <a:xfrm>
            <a:off x="457200" y="1600200"/>
            <a:ext cx="3200400" cy="4724400"/>
          </a:xfrm>
        </p:spPr>
        <p:txBody>
          <a:bodyPr/>
          <a:lstStyle/>
          <a:p>
            <a:pPr marL="0" indent="0">
              <a:buNone/>
            </a:pPr>
            <a:r>
              <a:rPr lang="en-US" altLang="en-US" sz="2600" dirty="0">
                <a:solidFill>
                  <a:srgbClr val="000000"/>
                </a:solidFill>
              </a:rPr>
              <a:t>Sound marketing can help </a:t>
            </a:r>
            <a:r>
              <a:rPr lang="en-US" altLang="en-US" sz="2600" b="1" dirty="0">
                <a:solidFill>
                  <a:srgbClr val="000000"/>
                </a:solidFill>
              </a:rPr>
              <a:t>not-for-profits</a:t>
            </a:r>
            <a:r>
              <a:rPr lang="en-US" altLang="en-US" sz="2600" dirty="0">
                <a:solidFill>
                  <a:srgbClr val="000000"/>
                </a:solidFill>
              </a:rPr>
              <a:t> attract membership, funds, and support.</a:t>
            </a:r>
          </a:p>
        </p:txBody>
      </p:sp>
      <p:pic>
        <p:nvPicPr>
          <p:cNvPr id="4" name="Picture 3" descr="A webpage for Alex’s lemonade stand has many children around the stand with the caption, fighting childhood cancer one cup at a time."/>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86200" y="1600200"/>
            <a:ext cx="4587208" cy="2675872"/>
          </a:xfrm>
          <a:prstGeom prst="rect">
            <a:avLst/>
          </a:prstGeom>
        </p:spPr>
      </p:pic>
    </p:spTree>
    <p:extLst>
      <p:ext uri="{BB962C8B-B14F-4D97-AF65-F5344CB8AC3E}">
        <p14:creationId xmlns:p14="http://schemas.microsoft.com/office/powerpoint/2010/main" val="41259959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Rapid Globalization and Sustainable Marketing</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Managers around the world are taking both  local and global views of the company’s:</a:t>
            </a:r>
            <a:endParaRPr lang="en-US" altLang="en-US" sz="2600" dirty="0">
              <a:solidFill>
                <a:srgbClr val="000000"/>
              </a:solidFill>
            </a:endParaRPr>
          </a:p>
          <a:p>
            <a:pPr lvl="1"/>
            <a:r>
              <a:rPr lang="en-US" altLang="en-US" sz="2400" dirty="0"/>
              <a:t>Industry</a:t>
            </a:r>
            <a:endParaRPr lang="en-US" altLang="en-US" sz="2400" dirty="0">
              <a:solidFill>
                <a:srgbClr val="000000"/>
              </a:solidFill>
            </a:endParaRPr>
          </a:p>
          <a:p>
            <a:pPr lvl="1"/>
            <a:r>
              <a:rPr lang="en-US" altLang="en-US" sz="2400" dirty="0"/>
              <a:t>Competitors</a:t>
            </a:r>
            <a:endParaRPr lang="en-US" altLang="en-US" sz="2400" dirty="0">
              <a:solidFill>
                <a:srgbClr val="000000"/>
              </a:solidFill>
            </a:endParaRPr>
          </a:p>
          <a:p>
            <a:pPr lvl="1"/>
            <a:r>
              <a:rPr lang="en-US" altLang="en-US" sz="2400" dirty="0"/>
              <a:t>Opportunities</a:t>
            </a:r>
          </a:p>
          <a:p>
            <a:r>
              <a:rPr lang="en-US" altLang="en-US" sz="2600" dirty="0"/>
              <a:t>Corporate ethics and social responsibility have become important for every business.</a:t>
            </a:r>
            <a:endParaRPr lang="en-US" altLang="en-US" sz="2600" dirty="0">
              <a:solidFill>
                <a:srgbClr val="000000"/>
              </a:solidFill>
            </a:endParaRPr>
          </a:p>
        </p:txBody>
      </p:sp>
    </p:spTree>
    <p:extLst>
      <p:ext uri="{BB962C8B-B14F-4D97-AF65-F5344CB8AC3E}">
        <p14:creationId xmlns:p14="http://schemas.microsoft.com/office/powerpoint/2010/main" val="42268295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dirty="0">
                <a:latin typeface="+mj-lt"/>
              </a:rPr>
              <a:t>Learning Objective 1-5 Summary</a:t>
            </a:r>
            <a:endParaRPr lang="en-US"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Online, mobile and social media marketing</a:t>
            </a:r>
          </a:p>
          <a:p>
            <a:r>
              <a:rPr lang="en-US" altLang="en-US" sz="2600" dirty="0"/>
              <a:t>Post-recession economy</a:t>
            </a:r>
          </a:p>
          <a:p>
            <a:r>
              <a:rPr lang="en-US" altLang="en-US" sz="2600" dirty="0"/>
              <a:t>Not-for-profit marketing</a:t>
            </a:r>
          </a:p>
          <a:p>
            <a:r>
              <a:rPr lang="en-US" altLang="en-US" sz="2600" dirty="0"/>
              <a:t>Connecting globally</a:t>
            </a:r>
          </a:p>
          <a:p>
            <a:r>
              <a:rPr lang="en-US" altLang="en-US" sz="2600" dirty="0"/>
              <a:t>Ethical and societal responsibilities</a:t>
            </a:r>
            <a:endParaRPr lang="en-US" sz="2600" dirty="0"/>
          </a:p>
        </p:txBody>
      </p:sp>
    </p:spTree>
    <p:extLst>
      <p:ext uri="{BB962C8B-B14F-4D97-AF65-F5344CB8AC3E}">
        <p14:creationId xmlns:p14="http://schemas.microsoft.com/office/powerpoint/2010/main" val="36377129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600" dirty="0">
                <a:latin typeface="+mj-lt"/>
              </a:rPr>
              <a:t>Figure 1.6 - An Expanded Model of the Marketing Process</a:t>
            </a:r>
            <a:endParaRPr lang="en-US" sz="3600" dirty="0">
              <a:latin typeface="+mj-lt"/>
            </a:endParaRPr>
          </a:p>
        </p:txBody>
      </p:sp>
      <p:pic>
        <p:nvPicPr>
          <p:cNvPr id="3" name="Picture 2" descr="By creating value for customers and building customer relationships, a firm also captures value from customers in return to create profits and customer equity. Firms also create satisfied, loyal customers, capture customer lifetime value, and increase share of the market and share of the customer. Four steps, with their supporting points, form the marketing process and flow one to another. These steps benefit both the customer and the firm. Step 1: understand the marketplace and customer needs and wants. Supporting points: research customers and the marketplace; and manage marketing information and customer data. Step 2: Design a customer value-driven marketing strategy. Supporting points: select customers to serve through market segmentation and targeting; and decide on a value proposition through differentiation and positioning. Step 3: Construct an integrated marketing program that delivers superior value. Supporting points: product and service design by building strong brands; pricing to create real value; distribution by managing demand and supply chains; and promotion to communicate the value proposition. Step 4: engage customers, build profitable relationships and create customer delight. Supporting points: customer relationship management by building engagement and strong relationships with chosen customers; and partner relationship management to build strong relationships with marketing partner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8093" y="1676400"/>
            <a:ext cx="6612614" cy="4545794"/>
          </a:xfrm>
          <a:prstGeom prst="rect">
            <a:avLst/>
          </a:prstGeom>
        </p:spPr>
      </p:pic>
    </p:spTree>
    <p:extLst>
      <p:ext uri="{BB962C8B-B14F-4D97-AF65-F5344CB8AC3E}">
        <p14:creationId xmlns:p14="http://schemas.microsoft.com/office/powerpoint/2010/main" val="15222179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229600" cy="1097280"/>
          </a:xfrm>
        </p:spPr>
        <p:txBody>
          <a:bodyPr/>
          <a:lstStyle/>
          <a:p>
            <a:r>
              <a:rPr lang="en-US" sz="3600" dirty="0">
                <a:latin typeface="+mj-lt"/>
              </a:rPr>
              <a:t>Learning Objectives </a:t>
            </a:r>
            <a:r>
              <a:rPr lang="en-US" sz="2000" b="0" dirty="0">
                <a:latin typeface="+mj-lt"/>
              </a:rPr>
              <a:t>(3 of 4)</a:t>
            </a:r>
            <a:endParaRPr lang="en-IN" sz="2000" b="0" dirty="0">
              <a:latin typeface="+mj-lt"/>
            </a:endParaRPr>
          </a:p>
        </p:txBody>
      </p:sp>
      <p:sp>
        <p:nvSpPr>
          <p:cNvPr id="3" name="Content Placeholder 2"/>
          <p:cNvSpPr>
            <a:spLocks noGrp="1"/>
          </p:cNvSpPr>
          <p:nvPr>
            <p:ph idx="1"/>
          </p:nvPr>
        </p:nvSpPr>
        <p:spPr>
          <a:xfrm>
            <a:off x="457200" y="1600200"/>
            <a:ext cx="8153400" cy="4525963"/>
          </a:xfrm>
        </p:spPr>
        <p:txBody>
          <a:bodyPr/>
          <a:lstStyle/>
          <a:p>
            <a:pPr marL="0" indent="0">
              <a:buNone/>
            </a:pPr>
            <a:r>
              <a:rPr lang="en-US" altLang="en-US" sz="2600" dirty="0">
                <a:solidFill>
                  <a:srgbClr val="007FA3"/>
                </a:solidFill>
              </a:rPr>
              <a:t>1-1. </a:t>
            </a:r>
            <a:r>
              <a:rPr lang="en-US" altLang="en-US" sz="2600" dirty="0"/>
              <a:t>Define marketing and outline the steps in the marketing process.</a:t>
            </a:r>
          </a:p>
          <a:p>
            <a:pPr marL="0" indent="0">
              <a:buNone/>
            </a:pPr>
            <a:r>
              <a:rPr lang="en-US" altLang="en-US" sz="2600" dirty="0">
                <a:solidFill>
                  <a:srgbClr val="007FA3"/>
                </a:solidFill>
              </a:rPr>
              <a:t>1-2. </a:t>
            </a:r>
            <a:r>
              <a:rPr lang="en-US" altLang="en-US" sz="2600" dirty="0"/>
              <a:t>Explain the importance of understanding the marketplace and customers and identify the five core marketplace concepts.</a:t>
            </a:r>
          </a:p>
          <a:p>
            <a:pPr marL="0" indent="0">
              <a:buNone/>
            </a:pPr>
            <a:r>
              <a:rPr lang="en-US" altLang="en-US" sz="2600" dirty="0">
                <a:solidFill>
                  <a:srgbClr val="007FA3"/>
                </a:solidFill>
              </a:rPr>
              <a:t>1-3. </a:t>
            </a:r>
            <a:r>
              <a:rPr lang="en-US" altLang="en-US" sz="2600" dirty="0"/>
              <a:t>Identify the key elements of a customer value-driven marketing strategy and discuss the marketing management orientations that guide marketing strategy.</a:t>
            </a:r>
          </a:p>
        </p:txBody>
      </p:sp>
    </p:spTree>
    <p:extLst>
      <p:ext uri="{BB962C8B-B14F-4D97-AF65-F5344CB8AC3E}">
        <p14:creationId xmlns:p14="http://schemas.microsoft.com/office/powerpoint/2010/main" val="7440089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229600" cy="1097280"/>
          </a:xfrm>
        </p:spPr>
        <p:txBody>
          <a:bodyPr/>
          <a:lstStyle/>
          <a:p>
            <a:r>
              <a:rPr lang="en-US" sz="3600" dirty="0">
                <a:latin typeface="+mj-lt"/>
              </a:rPr>
              <a:t>Learning Objectives </a:t>
            </a:r>
            <a:r>
              <a:rPr lang="en-US" sz="2000" b="0" dirty="0">
                <a:latin typeface="+mj-lt"/>
              </a:rPr>
              <a:t>(4 of 4)</a:t>
            </a:r>
            <a:endParaRPr lang="en-IN" sz="2000" b="0" dirty="0">
              <a:latin typeface="+mj-lt"/>
            </a:endParaRPr>
          </a:p>
        </p:txBody>
      </p:sp>
      <p:sp>
        <p:nvSpPr>
          <p:cNvPr id="3" name="Content Placeholder 2"/>
          <p:cNvSpPr>
            <a:spLocks noGrp="1"/>
          </p:cNvSpPr>
          <p:nvPr>
            <p:ph idx="1"/>
          </p:nvPr>
        </p:nvSpPr>
        <p:spPr>
          <a:xfrm>
            <a:off x="457200" y="1600200"/>
            <a:ext cx="8153400" cy="4525963"/>
          </a:xfrm>
        </p:spPr>
        <p:txBody>
          <a:bodyPr/>
          <a:lstStyle/>
          <a:p>
            <a:pPr marL="0" indent="0">
              <a:buNone/>
            </a:pPr>
            <a:r>
              <a:rPr lang="en-US" altLang="en-US" sz="2600" dirty="0">
                <a:solidFill>
                  <a:srgbClr val="007FA3"/>
                </a:solidFill>
              </a:rPr>
              <a:t>1-4. </a:t>
            </a:r>
            <a:r>
              <a:rPr lang="en-US" altLang="en-US" sz="2600" dirty="0"/>
              <a:t>Discuss customer relationship management and identify strategies for creating value for</a:t>
            </a:r>
            <a:r>
              <a:rPr lang="en-US" altLang="en-US" sz="2600" i="1" dirty="0"/>
              <a:t> </a:t>
            </a:r>
            <a:r>
              <a:rPr lang="en-US" altLang="en-US" sz="2600" dirty="0"/>
              <a:t>customers and capturing value from customers in return.</a:t>
            </a:r>
          </a:p>
          <a:p>
            <a:pPr marL="0" indent="0">
              <a:buNone/>
            </a:pPr>
            <a:r>
              <a:rPr lang="en-US" altLang="en-US" sz="2600" dirty="0">
                <a:solidFill>
                  <a:srgbClr val="007FA3"/>
                </a:solidFill>
              </a:rPr>
              <a:t>1-5. </a:t>
            </a:r>
            <a:r>
              <a:rPr lang="en-US" altLang="en-US" sz="2600" dirty="0"/>
              <a:t>Describe the major trends and forces that are changing the marketing landscape in this age of relationships.</a:t>
            </a:r>
          </a:p>
        </p:txBody>
      </p:sp>
    </p:spTree>
    <p:extLst>
      <p:ext uri="{BB962C8B-B14F-4D97-AF65-F5344CB8AC3E}">
        <p14:creationId xmlns:p14="http://schemas.microsoft.com/office/powerpoint/2010/main" val="547337354"/>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4500</TotalTime>
  <Words>7132</Words>
  <Application>Microsoft Macintosh PowerPoint</Application>
  <PresentationFormat>On-screen Show (4:3)</PresentationFormat>
  <Paragraphs>466</Paragraphs>
  <Slides>56</Slides>
  <Notes>52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ＭＳ Ｐゴシック</vt:lpstr>
      <vt:lpstr>ＭＳ Ｐゴシック</vt:lpstr>
      <vt:lpstr>Arial</vt:lpstr>
      <vt:lpstr>Times New Roman</vt:lpstr>
      <vt:lpstr>Verdana</vt:lpstr>
      <vt:lpstr>Wingdings</vt:lpstr>
      <vt:lpstr>508 Lecture</vt:lpstr>
      <vt:lpstr>Marketing: An Introduction</vt:lpstr>
      <vt:lpstr>Learning Objectives (Week 1)</vt:lpstr>
      <vt:lpstr>First Stop: Nike</vt:lpstr>
      <vt:lpstr>Discussion</vt:lpstr>
      <vt:lpstr>Learning Objective 1-1</vt:lpstr>
      <vt:lpstr>What Is Marketing?</vt:lpstr>
      <vt:lpstr>Forms of Marketing</vt:lpstr>
      <vt:lpstr>Figure 1.1 - The Marketing Process: Creating and Capturing Customer Value</vt:lpstr>
      <vt:lpstr>Learning Objective 1-1 Summary</vt:lpstr>
      <vt:lpstr>Learning Objective 1-2</vt:lpstr>
      <vt:lpstr>Understanding the Marketplace and Customer Needs</vt:lpstr>
      <vt:lpstr>Customer Needs, Wants, and Demands (1 of 2)</vt:lpstr>
      <vt:lpstr>Customer Needs, Wants, and Demands (2 of 2)</vt:lpstr>
      <vt:lpstr>Market Offerings</vt:lpstr>
      <vt:lpstr>Customer Value and Satisfaction</vt:lpstr>
      <vt:lpstr>Customer Value and Satisfaction</vt:lpstr>
      <vt:lpstr>Exchanges and Relationships</vt:lpstr>
      <vt:lpstr>Markets</vt:lpstr>
      <vt:lpstr>Figure 1.2 - A Modern Marketing System</vt:lpstr>
      <vt:lpstr>Learning Objective 1-2 Summary</vt:lpstr>
      <vt:lpstr>Activity For Next Week</vt:lpstr>
      <vt:lpstr>Activity For Next Week</vt:lpstr>
      <vt:lpstr>Week 2</vt:lpstr>
      <vt:lpstr>Learning Objectives (2 of 4)</vt:lpstr>
      <vt:lpstr>Learning Objective 1-3</vt:lpstr>
      <vt:lpstr>Designing a Customer Value-Driven Marketing Strategy (1 of 4)</vt:lpstr>
      <vt:lpstr>Designing a Customer Value-Driven Marketing Strategy (2 of 4)</vt:lpstr>
      <vt:lpstr>Designing a Customer Value-Driven Marketing Strategy (3 of 4)</vt:lpstr>
      <vt:lpstr>Designing a Customer Value-Driven Marketing Strategy (4 of 4)</vt:lpstr>
      <vt:lpstr>Figure 1.3 - The Selling and Marketing Concepts Contrasted</vt:lpstr>
      <vt:lpstr>Figure 1.4 - Three Considerations Underlying the Societal Marketing Concept</vt:lpstr>
      <vt:lpstr>Marketing Mix</vt:lpstr>
      <vt:lpstr>Learning Objective 1-3 Summary</vt:lpstr>
      <vt:lpstr>Learning Objective 1-4</vt:lpstr>
      <vt:lpstr>Customer Relationship Management</vt:lpstr>
      <vt:lpstr>Customer Relationship Levels and Tools (1 of 2)</vt:lpstr>
      <vt:lpstr>Customer Relationship Levels and Tools (2 of 2)</vt:lpstr>
      <vt:lpstr>Customer-Engagement Marketing</vt:lpstr>
      <vt:lpstr>Consumer-Generated Marketing</vt:lpstr>
      <vt:lpstr>Partner Relationship Management</vt:lpstr>
      <vt:lpstr>Creating Customer Loyalty and Retention</vt:lpstr>
      <vt:lpstr>Share of Customer</vt:lpstr>
      <vt:lpstr>Customer Equity (1 of 2)</vt:lpstr>
      <vt:lpstr>Customer Equity (2 of 2)</vt:lpstr>
      <vt:lpstr>Figure 1.5 - Customer Relationship Groups</vt:lpstr>
      <vt:lpstr>Learning Objective 1-4 Summary</vt:lpstr>
      <vt:lpstr>Learning Objective 1-5</vt:lpstr>
      <vt:lpstr>The Changing Marketing Landscape</vt:lpstr>
      <vt:lpstr>The Digital Age: Online, Mobile, and Social Media Marketing</vt:lpstr>
      <vt:lpstr>Changing Economic Environment</vt:lpstr>
      <vt:lpstr>Growth of Not-for-Profit Marketing</vt:lpstr>
      <vt:lpstr>Rapid Globalization and Sustainable Marketing</vt:lpstr>
      <vt:lpstr>Learning Objective 1-5 Summary</vt:lpstr>
      <vt:lpstr>Figure 1.6 - An Expanded Model of the Marketing Process</vt:lpstr>
      <vt:lpstr>Learning Objectives (3 of 4)</vt:lpstr>
      <vt:lpstr>Learning Objectives (4 of 4)</vt:lpstr>
    </vt:vector>
  </TitlesOfParts>
  <Company>echosvoice</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 Introduction, 13e</dc:title>
  <dc:subject>Business</dc:subject>
  <dc:creator>Armstrong/Kotler</dc:creator>
  <cp:lastModifiedBy>Microsoft Office User</cp:lastModifiedBy>
  <cp:revision>424</cp:revision>
  <dcterms:created xsi:type="dcterms:W3CDTF">2014-07-14T20:04:21Z</dcterms:created>
  <dcterms:modified xsi:type="dcterms:W3CDTF">2018-09-28T13:20:54Z</dcterms:modified>
</cp:coreProperties>
</file>