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3"/>
  </p:notesMasterIdLst>
  <p:sldIdLst>
    <p:sldId id="256" r:id="rId2"/>
    <p:sldId id="273" r:id="rId3"/>
    <p:sldId id="257" r:id="rId4"/>
    <p:sldId id="258" r:id="rId5"/>
    <p:sldId id="260" r:id="rId6"/>
    <p:sldId id="261" r:id="rId7"/>
    <p:sldId id="272" r:id="rId8"/>
    <p:sldId id="263" r:id="rId9"/>
    <p:sldId id="270" r:id="rId10"/>
    <p:sldId id="265" r:id="rId11"/>
    <p:sldId id="268"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228" autoAdjust="0"/>
  </p:normalViewPr>
  <p:slideViewPr>
    <p:cSldViewPr>
      <p:cViewPr>
        <p:scale>
          <a:sx n="130" d="100"/>
          <a:sy n="130" d="100"/>
        </p:scale>
        <p:origin x="996"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3625892-1B87-445A-B77D-F663444FC630}" type="datetimeFigureOut">
              <a:rPr lang="en-US" smtClean="0"/>
              <a:t>3/12/2022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684D435-DB82-4545-8F89-6874644172C0}" type="slidenum">
              <a:rPr lang="en-US" smtClean="0"/>
              <a:t>‹#›</a:t>
            </a:fld>
            <a:endParaRPr lang="en-US"/>
          </a:p>
        </p:txBody>
      </p:sp>
    </p:spTree>
    <p:extLst>
      <p:ext uri="{BB962C8B-B14F-4D97-AF65-F5344CB8AC3E}">
        <p14:creationId xmlns:p14="http://schemas.microsoft.com/office/powerpoint/2010/main" val="533249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84D435-DB82-4545-8F89-6874644172C0}" type="slidenum">
              <a:rPr lang="en-US" smtClean="0"/>
              <a:t>1</a:t>
            </a:fld>
            <a:endParaRPr lang="en-US"/>
          </a:p>
        </p:txBody>
      </p:sp>
    </p:spTree>
    <p:extLst>
      <p:ext uri="{BB962C8B-B14F-4D97-AF65-F5344CB8AC3E}">
        <p14:creationId xmlns:p14="http://schemas.microsoft.com/office/powerpoint/2010/main" val="734945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SimSun" panose="02010600030101010101" pitchFamily="2" charset="-122"/>
                <a:ea typeface="SimSun" panose="02010600030101010101" pitchFamily="2" charset="-122"/>
              </a:rPr>
              <a:t>Employee absenteeism is the single most challenging health and safety issue facing employers and HR professionals today.</a:t>
            </a:r>
          </a:p>
          <a:p>
            <a:r>
              <a:rPr lang="en-GB" dirty="0">
                <a:latin typeface="SimSun" panose="02010600030101010101" pitchFamily="2" charset="-122"/>
                <a:ea typeface="SimSun" panose="02010600030101010101" pitchFamily="2" charset="-122"/>
              </a:rPr>
              <a:t>So let’s ask ourselves – what is it we really want from our employees?</a:t>
            </a:r>
          </a:p>
          <a:p>
            <a:r>
              <a:rPr lang="en-GB" dirty="0">
                <a:latin typeface="SimSun" panose="02010600030101010101" pitchFamily="2" charset="-122"/>
                <a:ea typeface="SimSun" panose="02010600030101010101" pitchFamily="2" charset="-122"/>
              </a:rPr>
              <a:t>It’s quite simple really – we want them to come to work </a:t>
            </a:r>
          </a:p>
          <a:p>
            <a:r>
              <a:rPr lang="en-GB" dirty="0">
                <a:latin typeface="SimSun" panose="02010600030101010101" pitchFamily="2" charset="-122"/>
                <a:ea typeface="SimSun" panose="02010600030101010101" pitchFamily="2" charset="-122"/>
              </a:rPr>
              <a:t>and do the job, In the time that they are employed to do and in return we offer them a contract of employment with terms and conditions. </a:t>
            </a:r>
          </a:p>
          <a:p>
            <a:r>
              <a:rPr lang="en-GB" dirty="0">
                <a:latin typeface="SimSun" panose="02010600030101010101" pitchFamily="2" charset="-122"/>
                <a:ea typeface="SimSun" panose="02010600030101010101" pitchFamily="2" charset="-122"/>
              </a:rPr>
              <a:t>When our staff are at work  we - you and I as line managers, are responsible for managing our teams, to ensure we get the best from our people, and how we actually achieve it .</a:t>
            </a:r>
          </a:p>
          <a:p>
            <a:r>
              <a:rPr lang="en-GB" dirty="0">
                <a:latin typeface="SimSun" panose="02010600030101010101" pitchFamily="2" charset="-122"/>
                <a:ea typeface="SimSun" panose="02010600030101010101" pitchFamily="2" charset="-122"/>
              </a:rPr>
              <a:t>So in reality what are we faced with when absenteeism hits our agenda as a problem?  And what are the effects that this can have on our business?</a:t>
            </a:r>
          </a:p>
        </p:txBody>
      </p:sp>
      <p:sp>
        <p:nvSpPr>
          <p:cNvPr id="4" name="Slide Number Placeholder 3"/>
          <p:cNvSpPr>
            <a:spLocks noGrp="1"/>
          </p:cNvSpPr>
          <p:nvPr>
            <p:ph type="sldNum" sz="quarter" idx="10"/>
          </p:nvPr>
        </p:nvSpPr>
        <p:spPr/>
        <p:txBody>
          <a:bodyPr/>
          <a:lstStyle/>
          <a:p>
            <a:fld id="{8684D435-DB82-4545-8F89-6874644172C0}" type="slidenum">
              <a:rPr lang="en-US" smtClean="0"/>
              <a:t>3</a:t>
            </a:fld>
            <a:endParaRPr lang="en-US"/>
          </a:p>
        </p:txBody>
      </p:sp>
    </p:spTree>
    <p:extLst>
      <p:ext uri="{BB962C8B-B14F-4D97-AF65-F5344CB8AC3E}">
        <p14:creationId xmlns:p14="http://schemas.microsoft.com/office/powerpoint/2010/main" val="1348363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Working long hours reduces employees' efficiency, and as a result, their illness and absence rates rise.</a:t>
            </a:r>
          </a:p>
          <a:p>
            <a:r>
              <a:rPr lang="en-US" dirty="0"/>
              <a:t>Workers have been seen to be away from work on occasions of social and religious festivities. Because the employees want to spend time with their relatives on such occasions, they return to their communities for brief intervals.</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 </a:t>
            </a:r>
            <a:r>
              <a:rPr lang="en-US" dirty="0" err="1"/>
              <a:t>Labour</a:t>
            </a:r>
            <a:r>
              <a:rPr lang="en-US" dirty="0"/>
              <a:t> Investigation Committee said that alcohol and entertainment are also factors in absenteeism. Because drinking and amusements in the late hours of the night make it harder for employees to complete their tasks on time. They prefer to be absent than </a:t>
            </a:r>
            <a:r>
              <a:rPr lang="en-US" dirty="0" err="1"/>
              <a:t>than</a:t>
            </a:r>
            <a:r>
              <a:rPr lang="en-US" dirty="0"/>
              <a:t> late because they know that if they are late, other employees would  replace  them </a:t>
            </a:r>
            <a:r>
              <a:rPr lang="en-US" sz="1200" spc="-20" dirty="0">
                <a:cs typeface="Calibri"/>
              </a:rPr>
              <a:t>(</a:t>
            </a:r>
            <a:r>
              <a:rPr lang="en-US" sz="1200" dirty="0"/>
              <a:t>Chirumbolo and </a:t>
            </a:r>
            <a:r>
              <a:rPr lang="en-US" sz="1200" dirty="0" err="1"/>
              <a:t>Areni</a:t>
            </a:r>
            <a:r>
              <a:rPr lang="en-US" sz="1200" dirty="0"/>
              <a:t>, 2005)</a:t>
            </a:r>
            <a:r>
              <a:rPr lang="en-US" dirty="0"/>
              <a:t>.</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 kind of job has an impact on absenteeism as well. According to Prof. William, absenteeism is common because employees are not acclimated to workplace life and discipline </a:t>
            </a:r>
            <a:r>
              <a:rPr lang="en-US" sz="1200" spc="-20" dirty="0">
                <a:cs typeface="Calibri"/>
              </a:rPr>
              <a:t>(</a:t>
            </a:r>
            <a:r>
              <a:rPr lang="en-US" sz="1200" dirty="0"/>
              <a:t>Chirumbolo and </a:t>
            </a:r>
            <a:r>
              <a:rPr lang="en-US" sz="1200" dirty="0" err="1"/>
              <a:t>Areni</a:t>
            </a:r>
            <a:r>
              <a:rPr lang="en-US" sz="1200" dirty="0"/>
              <a:t>, 2005)</a:t>
            </a:r>
            <a:r>
              <a:rPr lang="en-US" dirty="0"/>
              <a:t>. In other words, absenteeism is common  since the nature of the task is different from what the worker is used to. As a result, when they arrive at work , they feel unusual; this unfamiliar scenario makes them uncomfortable, resulting in a high percentage of absenteeism among </a:t>
            </a:r>
            <a:r>
              <a:rPr lang="en-US" dirty="0" err="1"/>
              <a:t>iemployees</a:t>
            </a:r>
            <a:r>
              <a:rPr lang="en-US" dirty="0"/>
              <a:t>.</a:t>
            </a:r>
          </a:p>
        </p:txBody>
      </p:sp>
      <p:sp>
        <p:nvSpPr>
          <p:cNvPr id="4" name="Slide Number Placeholder 3"/>
          <p:cNvSpPr>
            <a:spLocks noGrp="1"/>
          </p:cNvSpPr>
          <p:nvPr>
            <p:ph type="sldNum" sz="quarter" idx="10"/>
          </p:nvPr>
        </p:nvSpPr>
        <p:spPr/>
        <p:txBody>
          <a:bodyPr/>
          <a:lstStyle/>
          <a:p>
            <a:fld id="{8684D435-DB82-4545-8F89-6874644172C0}" type="slidenum">
              <a:rPr lang="en-US" smtClean="0"/>
              <a:t>4</a:t>
            </a:fld>
            <a:endParaRPr lang="en-US"/>
          </a:p>
        </p:txBody>
      </p:sp>
    </p:spTree>
    <p:extLst>
      <p:ext uri="{BB962C8B-B14F-4D97-AF65-F5344CB8AC3E}">
        <p14:creationId xmlns:p14="http://schemas.microsoft.com/office/powerpoint/2010/main" val="1330313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Employees who are absent impose an additional load on the business as a whole. This</a:t>
            </a:r>
            <a:r>
              <a:rPr lang="en-US" baseline="0" dirty="0"/>
              <a:t> is because the employees who are present at work on that particular day have to cover for the ones who did not show up to work </a:t>
            </a:r>
            <a:r>
              <a:rPr lang="en-US" dirty="0"/>
              <a:t>(</a:t>
            </a:r>
            <a:r>
              <a:rPr lang="en-US" dirty="0" err="1"/>
              <a:t>Staufenbiel</a:t>
            </a:r>
            <a:r>
              <a:rPr lang="en-US" dirty="0"/>
              <a:t> and </a:t>
            </a:r>
            <a:r>
              <a:rPr lang="en-US" dirty="0" err="1"/>
              <a:t>König</a:t>
            </a:r>
            <a:r>
              <a:rPr lang="en-US" dirty="0"/>
              <a:t>, 2010)</a:t>
            </a:r>
            <a:r>
              <a:rPr lang="en-US" baseline="0" dirty="0"/>
              <a:t>. This strains them because they have to put extra effort and strength to achieve the goals for that day. </a:t>
            </a:r>
            <a:r>
              <a:rPr lang="en-US" dirty="0"/>
              <a:t>Time spent locating and training new or replacement employees is often long because of the disruptions caused the employees</a:t>
            </a:r>
            <a:r>
              <a:rPr lang="en-US" baseline="0" dirty="0"/>
              <a:t> who do not show up to work without an excuse. This is because their </a:t>
            </a:r>
            <a:r>
              <a:rPr lang="en-GB" baseline="0" noProof="0" dirty="0"/>
              <a:t>absence</a:t>
            </a:r>
            <a:r>
              <a:rPr lang="en-US" baseline="0" dirty="0"/>
              <a:t> is not anticipated thus brings confusion and inconveniences. </a:t>
            </a:r>
            <a:r>
              <a:rPr lang="en-US" dirty="0"/>
              <a:t>Staff morale and motivation concerns may significantly reduce productivity</a:t>
            </a:r>
            <a:r>
              <a:rPr lang="en-US" baseline="0" dirty="0"/>
              <a:t> because of being overworked.</a:t>
            </a:r>
            <a:endParaRPr lang="en-US" dirty="0"/>
          </a:p>
        </p:txBody>
      </p:sp>
      <p:sp>
        <p:nvSpPr>
          <p:cNvPr id="4" name="Slide Number Placeholder 3"/>
          <p:cNvSpPr>
            <a:spLocks noGrp="1"/>
          </p:cNvSpPr>
          <p:nvPr>
            <p:ph type="sldNum" sz="quarter" idx="10"/>
          </p:nvPr>
        </p:nvSpPr>
        <p:spPr/>
        <p:txBody>
          <a:bodyPr/>
          <a:lstStyle/>
          <a:p>
            <a:fld id="{8684D435-DB82-4545-8F89-6874644172C0}" type="slidenum">
              <a:rPr lang="en-US" smtClean="0"/>
              <a:t>5</a:t>
            </a:fld>
            <a:endParaRPr lang="en-US"/>
          </a:p>
        </p:txBody>
      </p:sp>
    </p:spTree>
    <p:extLst>
      <p:ext uri="{BB962C8B-B14F-4D97-AF65-F5344CB8AC3E}">
        <p14:creationId xmlns:p14="http://schemas.microsoft.com/office/powerpoint/2010/main" val="3377786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political component of the PEST study looks at a variety of topics including government directives and legal requirements, employee law, diversity, equality, and human rights legislation. It also considers the need to enhance employee working and living conditions, as well as higher healthcare standards and reports from agencies tasked with regulating quality healthcare. Equality and diversity are critical to the NHS's ability to provide high-quality services. Making diversity and equality a component of policies aimed at increasing worker involvement is critical to recovery. Equal representation of NHS staff and a portrayal of diversity are important in keeping the attention in the long run (</a:t>
            </a:r>
            <a:r>
              <a:rPr lang="en-US" dirty="0" err="1"/>
              <a:t>Staufenbiel</a:t>
            </a:r>
            <a:r>
              <a:rPr lang="en-US" dirty="0"/>
              <a:t> and </a:t>
            </a:r>
            <a:r>
              <a:rPr lang="en-US" dirty="0" err="1"/>
              <a:t>König</a:t>
            </a:r>
            <a:r>
              <a:rPr lang="en-US" dirty="0"/>
              <a:t>, 2010). In the United Kingdom, the Equality Act has emphasized the need of equitable participation in all public organizations. According to the rules of the Equality Act, changing demographics also need diversity. In this aspect, the necessity for the NHS to embrace diversity and equality becomes even more critical to how the organization functions and runs. The NHS must sign up to the Equality Act's requirements and pledge to equitable and diverse representation of personnel and patients.</a:t>
            </a:r>
          </a:p>
          <a:p>
            <a:r>
              <a:rPr lang="en-US" dirty="0"/>
              <a:t>The Care Quality Commission is a statutory organization tasked with ensuring that all health-care institutions comply with and satisfy national standards. The commission guarantees that hospitals respect patients' and employees' rights and offer high-quality treatment to patients. Achieving this goal necessitates the inclusion of employees, which is a key component of employee engagement. Apparently, the NHS management's failure to include staff in such critical topics has led in a sense of neglect among employees, resulting in high rates of absenteeism (CQC 2013).</a:t>
            </a:r>
          </a:p>
          <a:p>
            <a:r>
              <a:rPr lang="en-US" dirty="0"/>
              <a:t>Employment and unemployment rates, community engagement in quality care concerns, the balance of social and work time, population size and structure, and employee attitudes toward management and harassment at work are all examples of social variables. The NHS has received reports of staff bullying and harassment. Employees may be absent due to fear as a result of this. Employees' attitudes regarding their jobs shift as a result of such incidents. It, in turn, has an impact on their effectiveness. Employees at the NHS have been accused of having a bad attitude toward their jobs as a result of poor working conditions and managerial harassment. There is also the issue of balancing social and work time.</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 economic part of this research in respect to the NHS is focused on alternative job prospects for NHS employees. It also discusses the cost of living and employee living standards. The NHS has done nothing to address the problem of staff housing conditions. Employees at the NHS feel unappreciated since the organization does little to improve their living conditions. Employees lack motivation and growth possibilities to improve their life, leaving them open to other job options. The NHS must handle growing living expenses by negotiating greater remuneration for workers (</a:t>
            </a:r>
            <a:r>
              <a:rPr lang="en-US" dirty="0" err="1"/>
              <a:t>Staufenbiel</a:t>
            </a:r>
            <a:r>
              <a:rPr lang="en-US" dirty="0"/>
              <a:t> and </a:t>
            </a:r>
            <a:r>
              <a:rPr lang="en-US" dirty="0" err="1"/>
              <a:t>König</a:t>
            </a:r>
            <a:r>
              <a:rPr lang="en-US" dirty="0"/>
              <a:t>, 2010). To alleviate employee dissatisfaction, the NHS must be inclusive in its plans to promote staff development by providing career advancement chances that will enable them climb the corporate ladder and earn higher compensation to enhance their life. The NHS must also follow the government's social justice plan, which aims to address employment concerns and help the poor live better lives. Employees will have no motive to look for better employment or miss work as a result of such a strategy.</a:t>
            </a:r>
          </a:p>
        </p:txBody>
      </p:sp>
      <p:sp>
        <p:nvSpPr>
          <p:cNvPr id="4" name="Slide Number Placeholder 3"/>
          <p:cNvSpPr>
            <a:spLocks noGrp="1"/>
          </p:cNvSpPr>
          <p:nvPr>
            <p:ph type="sldNum" sz="quarter" idx="10"/>
          </p:nvPr>
        </p:nvSpPr>
        <p:spPr/>
        <p:txBody>
          <a:bodyPr/>
          <a:lstStyle/>
          <a:p>
            <a:fld id="{8684D435-DB82-4545-8F89-6874644172C0}" type="slidenum">
              <a:rPr lang="en-US" smtClean="0"/>
              <a:t>6</a:t>
            </a:fld>
            <a:endParaRPr lang="en-US"/>
          </a:p>
        </p:txBody>
      </p:sp>
    </p:spTree>
    <p:extLst>
      <p:ext uri="{BB962C8B-B14F-4D97-AF65-F5344CB8AC3E}">
        <p14:creationId xmlns:p14="http://schemas.microsoft.com/office/powerpoint/2010/main" val="1829556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fishbone diagram, often known as a "cause and effect" diagram, is a problem-solving tool that is commonly used in project management. It is also known as an Ishikawa diagram, after a Japanese professor named Kaoru Ishikawa (</a:t>
            </a:r>
            <a:r>
              <a:rPr lang="en-US" dirty="0" err="1"/>
              <a:t>Liliana</a:t>
            </a:r>
            <a:r>
              <a:rPr lang="en-US" dirty="0"/>
              <a:t>, 2016). Problems in projects often have several origins, and in some circumstances, these causes are interconnected and complicated. A fishbone diagram is therefore a good tool for enumerating these challenges and assisting in their resolution.</a:t>
            </a:r>
          </a:p>
          <a:p>
            <a:r>
              <a:rPr lang="en-US" dirty="0"/>
              <a:t>Because of its diagrammatic design, it is easy to observe all of the factors around the project at a single look, allowing you to discover all of the issue areas and work on their resolution in a more efficient way. This is a significant benefit of this strategy. Furthermore, by dividing issues into causes and sub-causes, it allows for a more in-depth investigation (</a:t>
            </a:r>
            <a:r>
              <a:rPr lang="en-US" dirty="0" err="1"/>
              <a:t>Liliana</a:t>
            </a:r>
            <a:r>
              <a:rPr lang="en-US"/>
              <a:t>, 2016). </a:t>
            </a:r>
            <a:r>
              <a:rPr lang="en-US" dirty="0"/>
              <a:t>This, once again, guarantees a more efficient and successful problem-solving method. In the provided case of NHS, the main problem is absenteeism among the employees. However, for this to be a problem, there are</a:t>
            </a:r>
            <a:r>
              <a:rPr lang="en-US" baseline="0" dirty="0"/>
              <a:t> several factors that have contributed to it and they include alcoholism and gambling habits among workers, religious and local festivals, lack of strict discipline, poor working conditions, nature of work, accidents and absence of strict discipline. As shown in the diagram, finding a solution means dealing with each of the issues individually.</a:t>
            </a:r>
            <a:endParaRPr lang="en-US" dirty="0"/>
          </a:p>
        </p:txBody>
      </p:sp>
      <p:sp>
        <p:nvSpPr>
          <p:cNvPr id="4" name="Slide Number Placeholder 3"/>
          <p:cNvSpPr>
            <a:spLocks noGrp="1"/>
          </p:cNvSpPr>
          <p:nvPr>
            <p:ph type="sldNum" sz="quarter" idx="10"/>
          </p:nvPr>
        </p:nvSpPr>
        <p:spPr/>
        <p:txBody>
          <a:bodyPr/>
          <a:lstStyle/>
          <a:p>
            <a:fld id="{8684D435-DB82-4545-8F89-6874644172C0}" type="slidenum">
              <a:rPr lang="en-US" smtClean="0"/>
              <a:t>7</a:t>
            </a:fld>
            <a:endParaRPr lang="en-US"/>
          </a:p>
        </p:txBody>
      </p:sp>
    </p:spTree>
    <p:extLst>
      <p:ext uri="{BB962C8B-B14F-4D97-AF65-F5344CB8AC3E}">
        <p14:creationId xmlns:p14="http://schemas.microsoft.com/office/powerpoint/2010/main" val="3471376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There are several techniques to monitoring and collecting information relating to absence management and employee attendance tracking. A short web search will turn up a plethora of Absentee Management System (AMS) software, including employee attendance tracking software, timekeeping software, employee time clock software, and employee time and attendance software (Merrill et al., 2013). All of these attendance monitoring software will assist in automating most employee attendance indicators and charting the absence evolution </a:t>
            </a:r>
            <a:r>
              <a:rPr lang="en-US" dirty="0" err="1"/>
              <a:t>appropriately.It</a:t>
            </a:r>
            <a:r>
              <a:rPr lang="en-US" dirty="0"/>
              <a:t> is sometimes beneficial in coaching workers who have excessive innocent or guilty absenteeism to enquire or verify the nature and reasons for their absence.</a:t>
            </a:r>
          </a:p>
          <a:p>
            <a:r>
              <a:rPr lang="en-US" dirty="0"/>
              <a:t>If enough time and </a:t>
            </a:r>
            <a:r>
              <a:rPr lang="en-US" dirty="0" err="1"/>
              <a:t>counselling</a:t>
            </a:r>
            <a:r>
              <a:rPr lang="en-US" dirty="0"/>
              <a:t> attempts, if required, have elapsed after the first interview and the employee's absenteeism has not improved, it may be essential to take additional action (</a:t>
            </a:r>
            <a:r>
              <a:rPr lang="en-US" sz="1200" kern="1200" dirty="0" err="1">
                <a:solidFill>
                  <a:schemeClr val="tx1"/>
                </a:solidFill>
                <a:effectLst/>
                <a:latin typeface="+mn-lt"/>
                <a:ea typeface="+mn-ea"/>
                <a:cs typeface="+mn-cs"/>
              </a:rPr>
              <a:t>Whitmer</a:t>
            </a:r>
            <a:r>
              <a:rPr lang="en-US" sz="1200" kern="1200" dirty="0">
                <a:solidFill>
                  <a:schemeClr val="tx1"/>
                </a:solidFill>
                <a:effectLst/>
                <a:latin typeface="+mn-lt"/>
                <a:ea typeface="+mn-ea"/>
                <a:cs typeface="+mn-cs"/>
              </a:rPr>
              <a:t>, 2013)</a:t>
            </a:r>
            <a:r>
              <a:rPr lang="en-US" dirty="0"/>
              <a:t>. Further action must be taken with utmost care in order to avoid a cascading impact. Additionally, the working conditions and environment for worker</a:t>
            </a:r>
            <a:r>
              <a:rPr lang="en-US" baseline="0" dirty="0"/>
              <a:t>s should be made conducive thus avoiding being overworked or strained. This will reduce instances of absenteeism. Workers should also be given off days that will enable them to rest thus not having an excuse to be absent.</a:t>
            </a:r>
            <a:endParaRPr lang="en-US" dirty="0"/>
          </a:p>
        </p:txBody>
      </p:sp>
      <p:sp>
        <p:nvSpPr>
          <p:cNvPr id="4" name="Slide Number Placeholder 3"/>
          <p:cNvSpPr>
            <a:spLocks noGrp="1"/>
          </p:cNvSpPr>
          <p:nvPr>
            <p:ph type="sldNum" sz="quarter" idx="10"/>
          </p:nvPr>
        </p:nvSpPr>
        <p:spPr/>
        <p:txBody>
          <a:bodyPr/>
          <a:lstStyle/>
          <a:p>
            <a:fld id="{8684D435-DB82-4545-8F89-6874644172C0}" type="slidenum">
              <a:rPr lang="en-US" smtClean="0"/>
              <a:t>8</a:t>
            </a:fld>
            <a:endParaRPr lang="en-US"/>
          </a:p>
        </p:txBody>
      </p:sp>
    </p:spTree>
    <p:extLst>
      <p:ext uri="{BB962C8B-B14F-4D97-AF65-F5344CB8AC3E}">
        <p14:creationId xmlns:p14="http://schemas.microsoft.com/office/powerpoint/2010/main" val="512244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Making the proper decision is the most difficult problem that designers, managers, and innovators confront, particularly when there may be more than one option to choose from and various aspects to consider. The Decision Matrix Analysis (also known as the Grid Analysis and Pugh Matrix Analysis) enables you to accomplish this goal by giving a quantitative way for selecting a single option from a large set of assessment values. The solutions for this NHS can</a:t>
            </a:r>
            <a:r>
              <a:rPr lang="en-US" baseline="0" dirty="0"/>
              <a:t> be put in a GRID as shown and the best one picked to sort the problem at hand.</a:t>
            </a:r>
            <a:endParaRPr lang="en-US" dirty="0"/>
          </a:p>
        </p:txBody>
      </p:sp>
      <p:sp>
        <p:nvSpPr>
          <p:cNvPr id="4" name="Slide Number Placeholder 3"/>
          <p:cNvSpPr>
            <a:spLocks noGrp="1"/>
          </p:cNvSpPr>
          <p:nvPr>
            <p:ph type="sldNum" sz="quarter" idx="10"/>
          </p:nvPr>
        </p:nvSpPr>
        <p:spPr/>
        <p:txBody>
          <a:bodyPr/>
          <a:lstStyle/>
          <a:p>
            <a:fld id="{8684D435-DB82-4545-8F89-6874644172C0}" type="slidenum">
              <a:rPr lang="en-US" smtClean="0"/>
              <a:t>9</a:t>
            </a:fld>
            <a:endParaRPr lang="en-US"/>
          </a:p>
        </p:txBody>
      </p:sp>
    </p:spTree>
    <p:extLst>
      <p:ext uri="{BB962C8B-B14F-4D97-AF65-F5344CB8AC3E}">
        <p14:creationId xmlns:p14="http://schemas.microsoft.com/office/powerpoint/2010/main" val="4067411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concept of absenteeism, its causes, its effects on productivity, and its consequences in terms of finances and administrative efficiency are all well understood; the problem is taking decisive action to limit it. People might be away from work for a variety of reasons, some of which are quite beneficial, but absence is expensive and disruptive and must be managed with skill, empathy, and confidence.</a:t>
            </a:r>
          </a:p>
        </p:txBody>
      </p:sp>
      <p:sp>
        <p:nvSpPr>
          <p:cNvPr id="4" name="Slide Number Placeholder 3"/>
          <p:cNvSpPr>
            <a:spLocks noGrp="1"/>
          </p:cNvSpPr>
          <p:nvPr>
            <p:ph type="sldNum" sz="quarter" idx="10"/>
          </p:nvPr>
        </p:nvSpPr>
        <p:spPr/>
        <p:txBody>
          <a:bodyPr/>
          <a:lstStyle/>
          <a:p>
            <a:fld id="{8684D435-DB82-4545-8F89-6874644172C0}" type="slidenum">
              <a:rPr lang="en-US" smtClean="0"/>
              <a:t>10</a:t>
            </a:fld>
            <a:endParaRPr lang="en-US"/>
          </a:p>
        </p:txBody>
      </p:sp>
    </p:spTree>
    <p:extLst>
      <p:ext uri="{BB962C8B-B14F-4D97-AF65-F5344CB8AC3E}">
        <p14:creationId xmlns:p14="http://schemas.microsoft.com/office/powerpoint/2010/main" val="29329242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84D435-DB82-4545-8F89-6874644172C0}" type="slidenum">
              <a:rPr lang="en-US" smtClean="0"/>
              <a:t>11</a:t>
            </a:fld>
            <a:endParaRPr lang="en-US"/>
          </a:p>
        </p:txBody>
      </p:sp>
    </p:spTree>
    <p:extLst>
      <p:ext uri="{BB962C8B-B14F-4D97-AF65-F5344CB8AC3E}">
        <p14:creationId xmlns:p14="http://schemas.microsoft.com/office/powerpoint/2010/main" val="664039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9FD59E11-079C-4337-82D3-67AD35B0B67E}" type="datetimeFigureOut">
              <a:rPr lang="en-US" smtClean="0"/>
              <a:t>3/12/2022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CABC5A87-B4FD-4228-8C96-93632AF37BF6}"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FD59E11-079C-4337-82D3-67AD35B0B67E}" type="datetimeFigureOut">
              <a:rPr lang="en-US" smtClean="0"/>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FD59E11-079C-4337-82D3-67AD35B0B67E}" type="datetimeFigureOut">
              <a:rPr lang="en-US" smtClean="0"/>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BC5A87-B4FD-4228-8C96-93632AF37BF6}"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FD59E11-079C-4337-82D3-67AD35B0B67E}" type="datetimeFigureOut">
              <a:rPr lang="en-US" smtClean="0"/>
              <a:t>3/12/2022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FD59E11-079C-4337-82D3-67AD35B0B67E}" type="datetimeFigureOut">
              <a:rPr lang="en-US" smtClean="0"/>
              <a:t>3/12/2022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9FD59E11-079C-4337-82D3-67AD35B0B67E}" type="datetimeFigureOut">
              <a:rPr lang="en-US" smtClean="0"/>
              <a:t>3/12/2022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D59E11-079C-4337-82D3-67AD35B0B67E}" type="datetimeFigureOut">
              <a:rPr lang="en-US" smtClean="0"/>
              <a:t>3/12/2022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FD59E11-079C-4337-82D3-67AD35B0B67E}" type="datetimeFigureOut">
              <a:rPr lang="en-US" smtClean="0"/>
              <a:t>3/12/2022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FD59E11-079C-4337-82D3-67AD35B0B67E}" type="datetimeFigureOut">
              <a:rPr lang="en-US" smtClean="0"/>
              <a:t>3/12/2022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CABC5A87-B4FD-4228-8C96-93632AF37BF6}"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FD59E11-079C-4337-82D3-67AD35B0B67E}" type="datetimeFigureOut">
              <a:rPr lang="en-US" smtClean="0"/>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FD59E11-079C-4337-82D3-67AD35B0B67E}" type="datetimeFigureOut">
              <a:rPr lang="en-US" smtClean="0"/>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9FD59E11-079C-4337-82D3-67AD35B0B67E}" type="datetimeFigureOut">
              <a:rPr lang="en-US" smtClean="0"/>
              <a:t>3/12/2022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CABC5A87-B4FD-4228-8C96-93632AF37BF6}"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07342" y="2636912"/>
            <a:ext cx="7772400" cy="1363662"/>
          </a:xfrm>
        </p:spPr>
        <p:txBody>
          <a:bodyPr>
            <a:noAutofit/>
          </a:bodyPr>
          <a:lstStyle/>
          <a:p>
            <a:pPr algn="ctr"/>
            <a:r>
              <a:rPr lang="en-US" sz="1100" dirty="0">
                <a:latin typeface="Arial" panose="020B0604020202020204" pitchFamily="34" charset="0"/>
                <a:ea typeface="SimSun" panose="02010600030101010101" pitchFamily="2" charset="-122"/>
                <a:cs typeface="Arial" panose="020B0604020202020204" pitchFamily="34" charset="0"/>
              </a:rPr>
              <a:t>Problem Solving and Decision Making </a:t>
            </a:r>
            <a:br>
              <a:rPr lang="en-US" sz="1100" dirty="0">
                <a:latin typeface="Arial" panose="020B0604020202020204" pitchFamily="34" charset="0"/>
                <a:ea typeface="SimSun" panose="02010600030101010101" pitchFamily="2" charset="-122"/>
                <a:cs typeface="Arial" panose="020B0604020202020204" pitchFamily="34" charset="0"/>
              </a:rPr>
            </a:br>
            <a:r>
              <a:rPr lang="en-US" sz="1100" dirty="0">
                <a:latin typeface="Arial" panose="020B0604020202020204" pitchFamily="34" charset="0"/>
                <a:ea typeface="SimSun" panose="02010600030101010101" pitchFamily="2" charset="-122"/>
                <a:cs typeface="Arial" panose="020B0604020202020204" pitchFamily="34" charset="0"/>
              </a:rPr>
              <a:t>BMSW-4004</a:t>
            </a:r>
            <a:br>
              <a:rPr lang="en-US" sz="1100" dirty="0">
                <a:latin typeface="Arial" panose="020B0604020202020204" pitchFamily="34" charset="0"/>
                <a:ea typeface="SimSun" panose="02010600030101010101" pitchFamily="2" charset="-122"/>
                <a:cs typeface="Arial" panose="020B0604020202020204" pitchFamily="34" charset="0"/>
              </a:rPr>
            </a:br>
            <a:br>
              <a:rPr lang="en-US" sz="1100" dirty="0">
                <a:latin typeface="Arial" panose="020B0604020202020204" pitchFamily="34" charset="0"/>
                <a:ea typeface="SimSun" panose="02010600030101010101" pitchFamily="2" charset="-122"/>
                <a:cs typeface="Arial" panose="020B0604020202020204" pitchFamily="34" charset="0"/>
              </a:rPr>
            </a:br>
            <a:r>
              <a:rPr lang="en-US" sz="1100" dirty="0">
                <a:latin typeface="Arial" panose="020B0604020202020204" pitchFamily="34" charset="0"/>
                <a:ea typeface="SimSun" panose="02010600030101010101" pitchFamily="2" charset="-122"/>
                <a:cs typeface="Arial" panose="020B0604020202020204" pitchFamily="34" charset="0"/>
              </a:rPr>
              <a:t>Student name : Florina-Madalina Gugoi</a:t>
            </a:r>
            <a:br>
              <a:rPr lang="en-US" sz="1100" dirty="0">
                <a:latin typeface="Arial" panose="020B0604020202020204" pitchFamily="34" charset="0"/>
                <a:ea typeface="SimSun" panose="02010600030101010101" pitchFamily="2" charset="-122"/>
                <a:cs typeface="Arial" panose="020B0604020202020204" pitchFamily="34" charset="0"/>
              </a:rPr>
            </a:br>
            <a:r>
              <a:rPr lang="en-US" sz="1100" dirty="0">
                <a:latin typeface="Arial" panose="020B0604020202020204" pitchFamily="34" charset="0"/>
                <a:ea typeface="SimSun" panose="02010600030101010101" pitchFamily="2" charset="-122"/>
                <a:cs typeface="Arial" panose="020B0604020202020204" pitchFamily="34" charset="0"/>
              </a:rPr>
              <a:t>Student Number:2111163</a:t>
            </a:r>
            <a:br>
              <a:rPr lang="en-US" sz="1100" dirty="0">
                <a:latin typeface="Arial" panose="020B0604020202020204" pitchFamily="34" charset="0"/>
                <a:ea typeface="SimSun" panose="02010600030101010101" pitchFamily="2" charset="-122"/>
                <a:cs typeface="Arial" panose="020B0604020202020204" pitchFamily="34" charset="0"/>
              </a:rPr>
            </a:br>
            <a:r>
              <a:rPr lang="en-US" sz="1100" dirty="0">
                <a:latin typeface="Arial" panose="020B0604020202020204" pitchFamily="34" charset="0"/>
                <a:ea typeface="SimSun" panose="02010600030101010101" pitchFamily="2" charset="-122"/>
                <a:cs typeface="Arial" panose="020B0604020202020204" pitchFamily="34" charset="0"/>
              </a:rPr>
              <a:t>Lecturer name : Nazmul Hassan</a:t>
            </a:r>
            <a:br>
              <a:rPr lang="en-US" sz="1100" dirty="0">
                <a:latin typeface="Arial" panose="020B0604020202020204" pitchFamily="34" charset="0"/>
                <a:ea typeface="SimSun" panose="02010600030101010101" pitchFamily="2" charset="-122"/>
                <a:cs typeface="Arial" panose="020B0604020202020204" pitchFamily="34" charset="0"/>
              </a:rPr>
            </a:br>
            <a:br>
              <a:rPr lang="en-US" sz="1100" dirty="0">
                <a:latin typeface="Arial" panose="020B0604020202020204" pitchFamily="34" charset="0"/>
                <a:ea typeface="SimSun" panose="02010600030101010101" pitchFamily="2" charset="-122"/>
                <a:cs typeface="Arial" panose="020B0604020202020204" pitchFamily="34" charset="0"/>
              </a:rPr>
            </a:br>
            <a:r>
              <a:rPr lang="en-US" sz="1100" dirty="0">
                <a:latin typeface="Arial" panose="020B0604020202020204" pitchFamily="34" charset="0"/>
                <a:ea typeface="SimSun" panose="02010600030101010101" pitchFamily="2" charset="-122"/>
                <a:cs typeface="Arial" panose="020B0604020202020204" pitchFamily="34" charset="0"/>
              </a:rPr>
              <a:t>REDUCING LONG TERM ABSENTEEISM IN MID CHESHIRE HOSPITAL TRUST FOUNDATION(MCHT)</a:t>
            </a:r>
          </a:p>
        </p:txBody>
      </p:sp>
      <p:pic>
        <p:nvPicPr>
          <p:cNvPr id="3" name="Picture 2" descr="A person wearing glasses&#10;&#10;Description automatically generated with medium confidence">
            <a:extLst>
              <a:ext uri="{FF2B5EF4-FFF2-40B4-BE49-F238E27FC236}">
                <a16:creationId xmlns:a16="http://schemas.microsoft.com/office/drawing/2014/main" id="{E3B208B4-3E5C-4C78-95CE-8E27E85AEAAA}"/>
              </a:ext>
            </a:extLst>
          </p:cNvPr>
          <p:cNvPicPr>
            <a:picLocks noChangeAspect="1"/>
          </p:cNvPicPr>
          <p:nvPr/>
        </p:nvPicPr>
        <p:blipFill>
          <a:blip r:embed="rId3"/>
          <a:stretch>
            <a:fillRect/>
          </a:stretch>
        </p:blipFill>
        <p:spPr>
          <a:xfrm>
            <a:off x="7668344" y="692696"/>
            <a:ext cx="1267002" cy="1619476"/>
          </a:xfrm>
          <a:prstGeom prst="rect">
            <a:avLst/>
          </a:prstGeom>
        </p:spPr>
      </p:pic>
    </p:spTree>
    <p:extLst>
      <p:ext uri="{BB962C8B-B14F-4D97-AF65-F5344CB8AC3E}">
        <p14:creationId xmlns:p14="http://schemas.microsoft.com/office/powerpoint/2010/main" val="6802227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39470-E9DB-40E5-8C75-EA469003BC89}"/>
              </a:ext>
            </a:extLst>
          </p:cNvPr>
          <p:cNvSpPr>
            <a:spLocks noGrp="1"/>
          </p:cNvSpPr>
          <p:nvPr>
            <p:ph type="title"/>
          </p:nvPr>
        </p:nvSpPr>
        <p:spPr>
          <a:xfrm>
            <a:off x="2195736" y="2420888"/>
            <a:ext cx="8229600" cy="1143000"/>
          </a:xfrm>
        </p:spPr>
        <p:txBody>
          <a:bodyPr>
            <a:normAutofit fontScale="90000"/>
          </a:bodyPr>
          <a:lstStyle/>
          <a:p>
            <a:r>
              <a:rPr lang="en-GB" sz="1100" dirty="0">
                <a:latin typeface="Arial" panose="020B0604020202020204" pitchFamily="34" charset="0"/>
                <a:cs typeface="Arial" panose="020B0604020202020204" pitchFamily="34" charset="0"/>
              </a:rPr>
              <a:t>                                         Table of content</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1. Introduction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2.  Absenteeism definition and causes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2.1 Impact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2.2 Pestel analysis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2.3 Fishbone research of the complex problem</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2.4 Evaluation and Grid analysing</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3. Conclusions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4. References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9B593F-F49B-4E8E-A7C8-8D8C067A7CD5}"/>
              </a:ext>
            </a:extLst>
          </p:cNvPr>
          <p:cNvSpPr>
            <a:spLocks noGrp="1"/>
          </p:cNvSpPr>
          <p:nvPr>
            <p:ph idx="1"/>
          </p:nvPr>
        </p:nvSpPr>
        <p:spPr>
          <a:xfrm>
            <a:off x="457200" y="5733256"/>
            <a:ext cx="1594520" cy="591344"/>
          </a:xfrm>
        </p:spPr>
        <p:txBody>
          <a:bodyPr/>
          <a:lstStyle/>
          <a:p>
            <a:endParaRPr lang="en-GB" dirty="0"/>
          </a:p>
        </p:txBody>
      </p:sp>
    </p:spTree>
    <p:extLst>
      <p:ext uri="{BB962C8B-B14F-4D97-AF65-F5344CB8AC3E}">
        <p14:creationId xmlns:p14="http://schemas.microsoft.com/office/powerpoint/2010/main" val="2596579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76672"/>
            <a:ext cx="8229600" cy="1143000"/>
          </a:xfrm>
        </p:spPr>
        <p:txBody>
          <a:bodyPr>
            <a:normAutofit fontScale="90000"/>
          </a:bodyPr>
          <a:lstStyle/>
          <a:p>
            <a:r>
              <a:rPr lang="en-GB" dirty="0"/>
              <a:t>Absenteeism &amp; Poor Performance</a:t>
            </a:r>
            <a:endParaRPr lang="en-US" dirty="0"/>
          </a:p>
        </p:txBody>
      </p:sp>
      <p:sp>
        <p:nvSpPr>
          <p:cNvPr id="3" name="Content Placeholder 2"/>
          <p:cNvSpPr>
            <a:spLocks noGrp="1"/>
          </p:cNvSpPr>
          <p:nvPr>
            <p:ph idx="1"/>
          </p:nvPr>
        </p:nvSpPr>
        <p:spPr>
          <a:xfrm>
            <a:off x="0" y="1600200"/>
            <a:ext cx="5436096" cy="5257800"/>
          </a:xfrm>
        </p:spPr>
        <p:txBody>
          <a:bodyPr>
            <a:normAutofit fontScale="92500" lnSpcReduction="10000"/>
          </a:bodyPr>
          <a:lstStyle/>
          <a:p>
            <a:r>
              <a:rPr lang="en-US" sz="4000" dirty="0">
                <a:latin typeface="SimSun" panose="02010600030101010101" pitchFamily="2" charset="-122"/>
                <a:ea typeface="SimSun" panose="02010600030101010101" pitchFamily="2" charset="-122"/>
              </a:rPr>
              <a:t>Absenteeism refers to the habitual non-presence of an employee at their job.</a:t>
            </a:r>
          </a:p>
          <a:p>
            <a:r>
              <a:rPr lang="en-US" sz="4000" dirty="0">
                <a:latin typeface="SimSun" panose="02010600030101010101" pitchFamily="2" charset="-122"/>
                <a:ea typeface="SimSun" panose="02010600030101010101" pitchFamily="2" charset="-122"/>
              </a:rPr>
              <a:t>It is described as unapproved leave from employment.</a:t>
            </a:r>
          </a:p>
          <a:p>
            <a:pPr marL="0" indent="0">
              <a:buNone/>
            </a:pPr>
            <a:r>
              <a:rPr lang="en-US" sz="4000" dirty="0">
                <a:latin typeface="SimSun" panose="02010600030101010101" pitchFamily="2" charset="-122"/>
                <a:ea typeface="SimSun" panose="02010600030101010101" pitchFamily="2" charset="-122"/>
              </a:rPr>
              <a:t>(</a:t>
            </a:r>
            <a:r>
              <a:rPr lang="en-US" sz="4000" dirty="0" err="1">
                <a:latin typeface="SimSun" panose="02010600030101010101" pitchFamily="2" charset="-122"/>
                <a:ea typeface="SimSun" panose="02010600030101010101" pitchFamily="2" charset="-122"/>
              </a:rPr>
              <a:t>Bycio</a:t>
            </a:r>
            <a:r>
              <a:rPr lang="en-US" sz="4000" dirty="0">
                <a:latin typeface="SimSun" panose="02010600030101010101" pitchFamily="2" charset="-122"/>
                <a:ea typeface="SimSun" panose="02010600030101010101" pitchFamily="2" charset="-122"/>
              </a:rPr>
              <a:t>, 1992)</a:t>
            </a:r>
          </a:p>
        </p:txBody>
      </p:sp>
      <p:pic>
        <p:nvPicPr>
          <p:cNvPr id="4" name="object 4"/>
          <p:cNvPicPr/>
          <p:nvPr/>
        </p:nvPicPr>
        <p:blipFill>
          <a:blip r:embed="rId3" cstate="print"/>
          <a:stretch>
            <a:fillRect/>
          </a:stretch>
        </p:blipFill>
        <p:spPr>
          <a:xfrm>
            <a:off x="6019800" y="4097982"/>
            <a:ext cx="3124200" cy="2787402"/>
          </a:xfrm>
          <a:prstGeom prst="rect">
            <a:avLst/>
          </a:prstGeom>
        </p:spPr>
      </p:pic>
    </p:spTree>
    <p:extLst>
      <p:ext uri="{BB962C8B-B14F-4D97-AF65-F5344CB8AC3E}">
        <p14:creationId xmlns:p14="http://schemas.microsoft.com/office/powerpoint/2010/main" val="2806767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143000"/>
          </a:xfrm>
        </p:spPr>
        <p:txBody>
          <a:bodyPr/>
          <a:lstStyle/>
          <a:p>
            <a:r>
              <a:rPr lang="en-US" dirty="0"/>
              <a:t>Causes of Absenteeism</a:t>
            </a:r>
          </a:p>
        </p:txBody>
      </p:sp>
      <p:sp>
        <p:nvSpPr>
          <p:cNvPr id="3" name="Content Placeholder 2"/>
          <p:cNvSpPr>
            <a:spLocks noGrp="1"/>
          </p:cNvSpPr>
          <p:nvPr>
            <p:ph idx="1"/>
          </p:nvPr>
        </p:nvSpPr>
        <p:spPr>
          <a:xfrm>
            <a:off x="179512" y="1600200"/>
            <a:ext cx="5616624" cy="5141168"/>
          </a:xfrm>
        </p:spPr>
        <p:txBody>
          <a:bodyPr>
            <a:normAutofit fontScale="77500" lnSpcReduction="20000"/>
          </a:bodyPr>
          <a:lstStyle/>
          <a:p>
            <a:pPr marL="355600" indent="-343535">
              <a:spcBef>
                <a:spcPts val="465"/>
              </a:spcBef>
              <a:buFont typeface="Arial MT"/>
              <a:buChar char="•"/>
              <a:tabLst>
                <a:tab pos="355600" algn="l"/>
                <a:tab pos="356235" algn="l"/>
              </a:tabLst>
            </a:pPr>
            <a:r>
              <a:rPr lang="en-US" sz="4000" spc="-15" dirty="0">
                <a:latin typeface="SimSun" panose="02010600030101010101" pitchFamily="2" charset="-122"/>
                <a:ea typeface="SimSun" panose="02010600030101010101" pitchFamily="2" charset="-122"/>
                <a:cs typeface="Calibri"/>
              </a:rPr>
              <a:t>Nature</a:t>
            </a:r>
            <a:r>
              <a:rPr lang="en-US" sz="4000" spc="-40" dirty="0">
                <a:latin typeface="SimSun" panose="02010600030101010101" pitchFamily="2" charset="-122"/>
                <a:ea typeface="SimSun" panose="02010600030101010101" pitchFamily="2" charset="-122"/>
                <a:cs typeface="Calibri"/>
              </a:rPr>
              <a:t> </a:t>
            </a:r>
            <a:r>
              <a:rPr lang="en-US" sz="4000" spc="-5" dirty="0">
                <a:latin typeface="SimSun" panose="02010600030101010101" pitchFamily="2" charset="-122"/>
                <a:ea typeface="SimSun" panose="02010600030101010101" pitchFamily="2" charset="-122"/>
                <a:cs typeface="Calibri"/>
              </a:rPr>
              <a:t>of</a:t>
            </a:r>
            <a:r>
              <a:rPr lang="en-US" sz="4000" spc="-25" dirty="0">
                <a:latin typeface="SimSun" panose="02010600030101010101" pitchFamily="2" charset="-122"/>
                <a:ea typeface="SimSun" panose="02010600030101010101" pitchFamily="2" charset="-122"/>
                <a:cs typeface="Calibri"/>
              </a:rPr>
              <a:t> </a:t>
            </a:r>
            <a:r>
              <a:rPr lang="en-US" sz="4000" spc="-10" dirty="0">
                <a:latin typeface="SimSun" panose="02010600030101010101" pitchFamily="2" charset="-122"/>
                <a:ea typeface="SimSun" panose="02010600030101010101" pitchFamily="2" charset="-122"/>
                <a:cs typeface="Calibri"/>
              </a:rPr>
              <a:t>work</a:t>
            </a:r>
            <a:endParaRPr lang="en-US" sz="4000" dirty="0">
              <a:latin typeface="SimSun" panose="02010600030101010101" pitchFamily="2" charset="-122"/>
              <a:ea typeface="SimSun" panose="02010600030101010101" pitchFamily="2" charset="-122"/>
              <a:cs typeface="Calibri"/>
            </a:endParaRPr>
          </a:p>
          <a:p>
            <a:pPr marL="355600" indent="-343535">
              <a:spcBef>
                <a:spcPts val="360"/>
              </a:spcBef>
              <a:buFont typeface="Arial MT"/>
              <a:buChar char="•"/>
              <a:tabLst>
                <a:tab pos="355600" algn="l"/>
                <a:tab pos="356235" algn="l"/>
              </a:tabLst>
            </a:pPr>
            <a:r>
              <a:rPr lang="en-US" sz="4000" spc="-20" dirty="0">
                <a:latin typeface="SimSun" panose="02010600030101010101" pitchFamily="2" charset="-122"/>
                <a:ea typeface="SimSun" panose="02010600030101010101" pitchFamily="2" charset="-122"/>
                <a:cs typeface="Calibri"/>
              </a:rPr>
              <a:t>Difficult working conditions.</a:t>
            </a:r>
            <a:endParaRPr lang="en-US" sz="4000" dirty="0">
              <a:latin typeface="SimSun" panose="02010600030101010101" pitchFamily="2" charset="-122"/>
              <a:ea typeface="SimSun" panose="02010600030101010101" pitchFamily="2" charset="-122"/>
              <a:cs typeface="Calibri"/>
            </a:endParaRPr>
          </a:p>
          <a:p>
            <a:pPr marL="356870" marR="1106170" indent="-344805">
              <a:lnSpc>
                <a:spcPct val="110000"/>
              </a:lnSpc>
              <a:buFont typeface="Arial MT"/>
              <a:buChar char="•"/>
              <a:tabLst>
                <a:tab pos="355600" algn="l"/>
                <a:tab pos="356235" algn="l"/>
              </a:tabLst>
            </a:pPr>
            <a:r>
              <a:rPr lang="en-US" sz="4000" spc="-5" dirty="0">
                <a:latin typeface="SimSun" panose="02010600030101010101" pitchFamily="2" charset="-122"/>
                <a:ea typeface="SimSun" panose="02010600030101010101" pitchFamily="2" charset="-122"/>
                <a:cs typeface="Calibri"/>
              </a:rPr>
              <a:t>Absence</a:t>
            </a:r>
            <a:r>
              <a:rPr lang="en-US" sz="4000" spc="-55" dirty="0">
                <a:latin typeface="SimSun" panose="02010600030101010101" pitchFamily="2" charset="-122"/>
                <a:ea typeface="SimSun" panose="02010600030101010101" pitchFamily="2" charset="-122"/>
                <a:cs typeface="Calibri"/>
              </a:rPr>
              <a:t> </a:t>
            </a:r>
            <a:r>
              <a:rPr lang="en-US" sz="4000" spc="-5" dirty="0">
                <a:latin typeface="SimSun" panose="02010600030101010101" pitchFamily="2" charset="-122"/>
                <a:ea typeface="SimSun" panose="02010600030101010101" pitchFamily="2" charset="-122"/>
                <a:cs typeface="Calibri"/>
              </a:rPr>
              <a:t>of</a:t>
            </a:r>
            <a:r>
              <a:rPr lang="en-US" sz="4000" spc="-30" dirty="0">
                <a:latin typeface="SimSun" panose="02010600030101010101" pitchFamily="2" charset="-122"/>
                <a:ea typeface="SimSun" panose="02010600030101010101" pitchFamily="2" charset="-122"/>
                <a:cs typeface="Calibri"/>
              </a:rPr>
              <a:t> </a:t>
            </a:r>
            <a:r>
              <a:rPr lang="en-US" sz="4000" spc="-10" dirty="0">
                <a:latin typeface="SimSun" panose="02010600030101010101" pitchFamily="2" charset="-122"/>
                <a:ea typeface="SimSun" panose="02010600030101010101" pitchFamily="2" charset="-122"/>
                <a:cs typeface="Calibri"/>
              </a:rPr>
              <a:t>regular</a:t>
            </a:r>
            <a:r>
              <a:rPr lang="en-US" sz="4000" spc="-30" dirty="0">
                <a:latin typeface="SimSun" panose="02010600030101010101" pitchFamily="2" charset="-122"/>
                <a:ea typeface="SimSun" panose="02010600030101010101" pitchFamily="2" charset="-122"/>
                <a:cs typeface="Calibri"/>
              </a:rPr>
              <a:t> </a:t>
            </a:r>
            <a:r>
              <a:rPr lang="en-US" sz="4000" spc="-15" dirty="0">
                <a:latin typeface="SimSun" panose="02010600030101010101" pitchFamily="2" charset="-122"/>
                <a:ea typeface="SimSun" panose="02010600030101010101" pitchFamily="2" charset="-122"/>
                <a:cs typeface="Calibri"/>
              </a:rPr>
              <a:t>leave </a:t>
            </a:r>
            <a:r>
              <a:rPr lang="en-US" sz="4000" spc="-665" dirty="0">
                <a:latin typeface="SimSun" panose="02010600030101010101" pitchFamily="2" charset="-122"/>
                <a:ea typeface="SimSun" panose="02010600030101010101" pitchFamily="2" charset="-122"/>
                <a:cs typeface="Calibri"/>
              </a:rPr>
              <a:t> </a:t>
            </a:r>
            <a:r>
              <a:rPr lang="en-US" sz="4000" spc="-15" dirty="0">
                <a:latin typeface="SimSun" panose="02010600030101010101" pitchFamily="2" charset="-122"/>
                <a:ea typeface="SimSun" panose="02010600030101010101" pitchFamily="2" charset="-122"/>
                <a:cs typeface="Calibri"/>
              </a:rPr>
              <a:t>arrangements</a:t>
            </a:r>
            <a:endParaRPr lang="en-US" sz="4000" spc="-5" dirty="0">
              <a:latin typeface="SimSun" panose="02010600030101010101" pitchFamily="2" charset="-122"/>
              <a:ea typeface="SimSun" panose="02010600030101010101" pitchFamily="2" charset="-122"/>
              <a:cs typeface="Calibri"/>
            </a:endParaRPr>
          </a:p>
          <a:p>
            <a:pPr marL="355600" indent="-343535">
              <a:spcBef>
                <a:spcPts val="360"/>
              </a:spcBef>
              <a:buFont typeface="Arial MT"/>
              <a:buChar char="•"/>
              <a:tabLst>
                <a:tab pos="355600" algn="l"/>
                <a:tab pos="356235" algn="l"/>
              </a:tabLst>
            </a:pPr>
            <a:r>
              <a:rPr lang="en-US" sz="4000" spc="-20" dirty="0">
                <a:latin typeface="SimSun" panose="02010600030101010101" pitchFamily="2" charset="-122"/>
                <a:ea typeface="SimSun" panose="02010600030101010101" pitchFamily="2" charset="-122"/>
                <a:cs typeface="Calibri"/>
              </a:rPr>
              <a:t>Poor</a:t>
            </a:r>
            <a:r>
              <a:rPr lang="en-US" sz="4000" spc="-30" dirty="0">
                <a:latin typeface="SimSun" panose="02010600030101010101" pitchFamily="2" charset="-122"/>
                <a:ea typeface="SimSun" panose="02010600030101010101" pitchFamily="2" charset="-122"/>
                <a:cs typeface="Calibri"/>
              </a:rPr>
              <a:t> </a:t>
            </a:r>
            <a:r>
              <a:rPr lang="en-US" sz="4000" spc="-20" dirty="0">
                <a:latin typeface="SimSun" panose="02010600030101010101" pitchFamily="2" charset="-122"/>
                <a:ea typeface="SimSun" panose="02010600030101010101" pitchFamily="2" charset="-122"/>
                <a:cs typeface="Calibri"/>
              </a:rPr>
              <a:t>control</a:t>
            </a:r>
            <a:endParaRPr lang="en-US" sz="4000" dirty="0">
              <a:latin typeface="SimSun" panose="02010600030101010101" pitchFamily="2" charset="-122"/>
              <a:ea typeface="SimSun" panose="02010600030101010101" pitchFamily="2" charset="-122"/>
              <a:cs typeface="Calibri"/>
            </a:endParaRPr>
          </a:p>
          <a:p>
            <a:pPr marL="355600" indent="-343535">
              <a:spcBef>
                <a:spcPts val="360"/>
              </a:spcBef>
              <a:buFont typeface="Arial MT"/>
              <a:buChar char="•"/>
              <a:tabLst>
                <a:tab pos="355600" algn="l"/>
                <a:tab pos="356235" algn="l"/>
              </a:tabLst>
            </a:pPr>
            <a:r>
              <a:rPr lang="en-US" sz="4000" spc="-10" dirty="0">
                <a:latin typeface="SimSun" panose="02010600030101010101" pitchFamily="2" charset="-122"/>
                <a:ea typeface="SimSun" panose="02010600030101010101" pitchFamily="2" charset="-122"/>
                <a:cs typeface="Calibri"/>
              </a:rPr>
              <a:t>Visit</a:t>
            </a:r>
            <a:r>
              <a:rPr lang="en-US" sz="4000" spc="-15" dirty="0">
                <a:latin typeface="SimSun" panose="02010600030101010101" pitchFamily="2" charset="-122"/>
                <a:ea typeface="SimSun" panose="02010600030101010101" pitchFamily="2" charset="-122"/>
                <a:cs typeface="Calibri"/>
              </a:rPr>
              <a:t> to</a:t>
            </a:r>
            <a:r>
              <a:rPr lang="en-US" sz="4000" spc="-35" dirty="0">
                <a:latin typeface="SimSun" panose="02010600030101010101" pitchFamily="2" charset="-122"/>
                <a:ea typeface="SimSun" panose="02010600030101010101" pitchFamily="2" charset="-122"/>
                <a:cs typeface="Calibri"/>
              </a:rPr>
              <a:t> </a:t>
            </a:r>
            <a:r>
              <a:rPr lang="en-US" sz="4000" spc="-10" dirty="0">
                <a:latin typeface="SimSun" panose="02010600030101010101" pitchFamily="2" charset="-122"/>
                <a:ea typeface="SimSun" panose="02010600030101010101" pitchFamily="2" charset="-122"/>
                <a:cs typeface="Calibri"/>
              </a:rPr>
              <a:t>native</a:t>
            </a:r>
            <a:r>
              <a:rPr lang="en-US" sz="4000" spc="-35" dirty="0">
                <a:latin typeface="SimSun" panose="02010600030101010101" pitchFamily="2" charset="-122"/>
                <a:ea typeface="SimSun" panose="02010600030101010101" pitchFamily="2" charset="-122"/>
                <a:cs typeface="Calibri"/>
              </a:rPr>
              <a:t> </a:t>
            </a:r>
            <a:r>
              <a:rPr lang="en-US" sz="4000" spc="-5" dirty="0">
                <a:latin typeface="SimSun" panose="02010600030101010101" pitchFamily="2" charset="-122"/>
                <a:ea typeface="SimSun" panose="02010600030101010101" pitchFamily="2" charset="-122"/>
                <a:cs typeface="Calibri"/>
              </a:rPr>
              <a:t>places</a:t>
            </a:r>
            <a:endParaRPr lang="en-US" sz="4000" dirty="0">
              <a:latin typeface="SimSun" panose="02010600030101010101" pitchFamily="2" charset="-122"/>
              <a:ea typeface="SimSun" panose="02010600030101010101" pitchFamily="2" charset="-122"/>
              <a:cs typeface="Calibri"/>
            </a:endParaRPr>
          </a:p>
          <a:p>
            <a:pPr marL="355600" indent="-343535">
              <a:spcBef>
                <a:spcPts val="360"/>
              </a:spcBef>
              <a:buFont typeface="Arial MT"/>
              <a:buChar char="•"/>
              <a:tabLst>
                <a:tab pos="355600" algn="l"/>
                <a:tab pos="356235" algn="l"/>
              </a:tabLst>
            </a:pPr>
            <a:r>
              <a:rPr lang="en-US" sz="4000" spc="-10" dirty="0">
                <a:latin typeface="SimSun" panose="02010600030101010101" pitchFamily="2" charset="-122"/>
                <a:ea typeface="SimSun" panose="02010600030101010101" pitchFamily="2" charset="-122"/>
                <a:cs typeface="Calibri"/>
              </a:rPr>
              <a:t>Problem with alcohol and bad habits.</a:t>
            </a:r>
          </a:p>
          <a:p>
            <a:pPr marL="355600" indent="-343535">
              <a:spcBef>
                <a:spcPts val="360"/>
              </a:spcBef>
              <a:buFont typeface="Arial MT"/>
              <a:buChar char="•"/>
              <a:tabLst>
                <a:tab pos="355600" algn="l"/>
                <a:tab pos="356235" algn="l"/>
              </a:tabLst>
            </a:pPr>
            <a:r>
              <a:rPr lang="en-US" sz="4000" dirty="0">
                <a:latin typeface="SimSun" panose="02010600030101010101" pitchFamily="2" charset="-122"/>
                <a:ea typeface="SimSun" panose="02010600030101010101" pitchFamily="2" charset="-122"/>
                <a:cs typeface="Calibri"/>
              </a:rPr>
              <a:t>Absenteeism for religious </a:t>
            </a:r>
          </a:p>
          <a:p>
            <a:pPr marL="355600" indent="-343535">
              <a:spcBef>
                <a:spcPts val="360"/>
              </a:spcBef>
              <a:buFont typeface="Arial MT"/>
              <a:buChar char="•"/>
              <a:tabLst>
                <a:tab pos="355600" algn="l"/>
                <a:tab pos="356235" algn="l"/>
              </a:tabLst>
            </a:pPr>
            <a:r>
              <a:rPr lang="en-US" sz="4000" dirty="0">
                <a:latin typeface="SimSun" panose="02010600030101010101" pitchFamily="2" charset="-122"/>
                <a:ea typeface="SimSun" panose="02010600030101010101" pitchFamily="2" charset="-122"/>
                <a:cs typeface="Calibri"/>
              </a:rPr>
              <a:t> reason.</a:t>
            </a:r>
          </a:p>
          <a:p>
            <a:pPr marL="12065" indent="0">
              <a:spcBef>
                <a:spcPts val="360"/>
              </a:spcBef>
              <a:buNone/>
              <a:tabLst>
                <a:tab pos="355600" algn="l"/>
                <a:tab pos="356235" algn="l"/>
              </a:tabLst>
            </a:pPr>
            <a:endParaRPr lang="en-US" sz="4000" spc="-20" dirty="0">
              <a:latin typeface="SimSun" panose="02010600030101010101" pitchFamily="2" charset="-122"/>
              <a:ea typeface="SimSun" panose="02010600030101010101" pitchFamily="2" charset="-122"/>
              <a:cs typeface="Calibri"/>
            </a:endParaRPr>
          </a:p>
        </p:txBody>
      </p:sp>
      <p:pic>
        <p:nvPicPr>
          <p:cNvPr id="4" name="object 4"/>
          <p:cNvPicPr/>
          <p:nvPr/>
        </p:nvPicPr>
        <p:blipFill>
          <a:blip r:embed="rId3" cstate="print"/>
          <a:stretch>
            <a:fillRect/>
          </a:stretch>
        </p:blipFill>
        <p:spPr>
          <a:xfrm>
            <a:off x="5580111" y="2060848"/>
            <a:ext cx="3396131" cy="3674168"/>
          </a:xfrm>
          <a:prstGeom prst="rect">
            <a:avLst/>
          </a:prstGeom>
        </p:spPr>
      </p:pic>
    </p:spTree>
    <p:extLst>
      <p:ext uri="{BB962C8B-B14F-4D97-AF65-F5344CB8AC3E}">
        <p14:creationId xmlns:p14="http://schemas.microsoft.com/office/powerpoint/2010/main" val="843628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 of Absenteeism</a:t>
            </a:r>
          </a:p>
        </p:txBody>
      </p:sp>
      <p:sp>
        <p:nvSpPr>
          <p:cNvPr id="3" name="Content Placeholder 2"/>
          <p:cNvSpPr>
            <a:spLocks noGrp="1"/>
          </p:cNvSpPr>
          <p:nvPr>
            <p:ph idx="1"/>
          </p:nvPr>
        </p:nvSpPr>
        <p:spPr/>
        <p:txBody>
          <a:bodyPr>
            <a:normAutofit/>
          </a:bodyPr>
          <a:lstStyle/>
          <a:p>
            <a:r>
              <a:rPr lang="en-US" dirty="0">
                <a:latin typeface="SimSun" panose="02010600030101010101" pitchFamily="2" charset="-122"/>
                <a:ea typeface="SimSun" panose="02010600030101010101" pitchFamily="2" charset="-122"/>
              </a:rPr>
              <a:t>The missing worker's performance was lost.</a:t>
            </a:r>
          </a:p>
          <a:p>
            <a:r>
              <a:rPr lang="en-US" dirty="0">
                <a:latin typeface="SimSun" panose="02010600030101010101" pitchFamily="2" charset="-122"/>
                <a:ea typeface="SimSun" panose="02010600030101010101" pitchFamily="2" charset="-122"/>
              </a:rPr>
              <a:t>Overtime will have to be paid for other staff to fill in.</a:t>
            </a:r>
          </a:p>
          <a:p>
            <a:r>
              <a:rPr lang="en-US" dirty="0">
                <a:latin typeface="SimSun" panose="02010600030101010101" pitchFamily="2" charset="-122"/>
                <a:ea typeface="SimSun" panose="02010600030101010101" pitchFamily="2" charset="-122"/>
              </a:rPr>
              <a:t>Workers' overall efficiency has </a:t>
            </a:r>
            <a:r>
              <a:rPr lang="en-US" dirty="0" err="1">
                <a:latin typeface="SimSun" panose="02010600030101010101" pitchFamily="2" charset="-122"/>
                <a:ea typeface="SimSun" panose="02010600030101010101" pitchFamily="2" charset="-122"/>
              </a:rPr>
              <a:t>decre</a:t>
            </a:r>
            <a:endParaRPr lang="en-US" dirty="0">
              <a:latin typeface="SimSun" panose="02010600030101010101" pitchFamily="2" charset="-122"/>
              <a:ea typeface="SimSun" panose="02010600030101010101" pitchFamily="2" charset="-122"/>
            </a:endParaRPr>
          </a:p>
          <a:p>
            <a:r>
              <a:rPr lang="en-US" dirty="0">
                <a:latin typeface="SimSun" panose="02010600030101010101" pitchFamily="2" charset="-122"/>
                <a:ea typeface="SimSun" panose="02010600030101010101" pitchFamily="2" charset="-122"/>
              </a:rPr>
              <a:t>Worker motivation challenges</a:t>
            </a:r>
          </a:p>
          <a:p>
            <a:pPr marL="0" indent="0">
              <a:buNone/>
            </a:pPr>
            <a:r>
              <a:rPr lang="en-US" dirty="0">
                <a:latin typeface="SimSun" panose="02010600030101010101" pitchFamily="2" charset="-122"/>
                <a:ea typeface="SimSun" panose="02010600030101010101" pitchFamily="2" charset="-122"/>
              </a:rPr>
              <a:t>(</a:t>
            </a:r>
            <a:r>
              <a:rPr lang="en-US" dirty="0" err="1">
                <a:latin typeface="SimSun" panose="02010600030101010101" pitchFamily="2" charset="-122"/>
                <a:ea typeface="SimSun" panose="02010600030101010101" pitchFamily="2" charset="-122"/>
              </a:rPr>
              <a:t>Staufenbiel</a:t>
            </a:r>
            <a:r>
              <a:rPr lang="en-US" dirty="0">
                <a:latin typeface="SimSun" panose="02010600030101010101" pitchFamily="2" charset="-122"/>
                <a:ea typeface="SimSun" panose="02010600030101010101" pitchFamily="2" charset="-122"/>
              </a:rPr>
              <a:t> and </a:t>
            </a:r>
            <a:r>
              <a:rPr lang="en-US" dirty="0" err="1">
                <a:latin typeface="SimSun" panose="02010600030101010101" pitchFamily="2" charset="-122"/>
                <a:ea typeface="SimSun" panose="02010600030101010101" pitchFamily="2" charset="-122"/>
              </a:rPr>
              <a:t>König</a:t>
            </a:r>
            <a:r>
              <a:rPr lang="en-US" dirty="0">
                <a:latin typeface="SimSun" panose="02010600030101010101" pitchFamily="2" charset="-122"/>
                <a:ea typeface="SimSun" panose="02010600030101010101" pitchFamily="2" charset="-122"/>
              </a:rPr>
              <a:t>, 2010)</a:t>
            </a:r>
          </a:p>
        </p:txBody>
      </p:sp>
    </p:spTree>
    <p:extLst>
      <p:ext uri="{BB962C8B-B14F-4D97-AF65-F5344CB8AC3E}">
        <p14:creationId xmlns:p14="http://schemas.microsoft.com/office/powerpoint/2010/main" val="3682264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229600" cy="1143000"/>
          </a:xfrm>
        </p:spPr>
        <p:txBody>
          <a:bodyPr/>
          <a:lstStyle/>
          <a:p>
            <a:pPr algn="ctr"/>
            <a:r>
              <a:rPr lang="en-US" dirty="0"/>
              <a:t>PESTLE</a:t>
            </a:r>
          </a:p>
        </p:txBody>
      </p:sp>
      <p:sp>
        <p:nvSpPr>
          <p:cNvPr id="3" name="Content Placeholder 2"/>
          <p:cNvSpPr>
            <a:spLocks noGrp="1"/>
          </p:cNvSpPr>
          <p:nvPr>
            <p:ph idx="1"/>
          </p:nvPr>
        </p:nvSpPr>
        <p:spPr>
          <a:xfrm>
            <a:off x="179512" y="1600200"/>
            <a:ext cx="8712968" cy="4853136"/>
          </a:xfrm>
        </p:spPr>
        <p:txBody>
          <a:bodyPr>
            <a:normAutofit lnSpcReduction="10000"/>
          </a:bodyPr>
          <a:lstStyle/>
          <a:p>
            <a:pPr marL="0" indent="0">
              <a:buNone/>
            </a:pPr>
            <a:r>
              <a:rPr lang="en-US" dirty="0">
                <a:latin typeface="SimSun" panose="02010600030101010101" pitchFamily="2" charset="-122"/>
                <a:ea typeface="SimSun" panose="02010600030101010101" pitchFamily="2" charset="-122"/>
              </a:rPr>
              <a:t>    Political</a:t>
            </a:r>
          </a:p>
          <a:p>
            <a:pPr lvl="1">
              <a:buFont typeface="Wingdings" pitchFamily="2" charset="2"/>
              <a:buChar char="v"/>
            </a:pPr>
            <a:r>
              <a:rPr lang="en-US" dirty="0">
                <a:latin typeface="SimSun" panose="02010600030101010101" pitchFamily="2" charset="-122"/>
                <a:ea typeface="SimSun" panose="02010600030101010101" pitchFamily="2" charset="-122"/>
              </a:rPr>
              <a:t>UK’s stability and working environment</a:t>
            </a:r>
          </a:p>
          <a:p>
            <a:pPr marL="393192" lvl="1" indent="0">
              <a:buNone/>
            </a:pPr>
            <a:r>
              <a:rPr lang="en-US" dirty="0">
                <a:latin typeface="SimSun" panose="02010600030101010101" pitchFamily="2" charset="-122"/>
                <a:ea typeface="SimSun" panose="02010600030101010101" pitchFamily="2" charset="-122"/>
              </a:rPr>
              <a:t>Economic</a:t>
            </a:r>
          </a:p>
          <a:p>
            <a:pPr lvl="1">
              <a:buFont typeface="Wingdings" pitchFamily="2" charset="2"/>
              <a:buChar char="v"/>
            </a:pPr>
            <a:r>
              <a:rPr lang="en-US" dirty="0">
                <a:latin typeface="SimSun" panose="02010600030101010101" pitchFamily="2" charset="-122"/>
                <a:ea typeface="SimSun" panose="02010600030101010101" pitchFamily="2" charset="-122"/>
              </a:rPr>
              <a:t>Pay and living standards of NHS workers</a:t>
            </a:r>
          </a:p>
          <a:p>
            <a:pPr marL="393192" lvl="1" indent="0">
              <a:buNone/>
            </a:pPr>
            <a:r>
              <a:rPr lang="en-US" dirty="0">
                <a:latin typeface="SimSun" panose="02010600030101010101" pitchFamily="2" charset="-122"/>
                <a:ea typeface="SimSun" panose="02010600030101010101" pitchFamily="2" charset="-122"/>
              </a:rPr>
              <a:t>Social </a:t>
            </a:r>
          </a:p>
          <a:p>
            <a:pPr lvl="1">
              <a:buFont typeface="Wingdings" pitchFamily="2" charset="2"/>
              <a:buChar char="v"/>
            </a:pPr>
            <a:r>
              <a:rPr lang="en-US" dirty="0">
                <a:latin typeface="SimSun" panose="02010600030101010101" pitchFamily="2" charset="-122"/>
                <a:ea typeface="SimSun" panose="02010600030101010101" pitchFamily="2" charset="-122"/>
              </a:rPr>
              <a:t>Equality in working environment and treatment of NHS workers</a:t>
            </a:r>
          </a:p>
          <a:p>
            <a:pPr marL="0" indent="0">
              <a:buNone/>
            </a:pPr>
            <a:r>
              <a:rPr lang="en-US" dirty="0">
                <a:latin typeface="SimSun" panose="02010600030101010101" pitchFamily="2" charset="-122"/>
                <a:ea typeface="SimSun" panose="02010600030101010101" pitchFamily="2" charset="-122"/>
              </a:rPr>
              <a:t>   Environmental</a:t>
            </a:r>
          </a:p>
          <a:p>
            <a:pPr lvl="1">
              <a:buFont typeface="Wingdings" pitchFamily="2" charset="2"/>
              <a:buChar char="v"/>
            </a:pPr>
            <a:r>
              <a:rPr lang="en-US" dirty="0">
                <a:latin typeface="SimSun" panose="02010600030101010101" pitchFamily="2" charset="-122"/>
                <a:ea typeface="SimSun" panose="02010600030101010101" pitchFamily="2" charset="-122"/>
              </a:rPr>
              <a:t>Working and living standards of NHS workers.</a:t>
            </a:r>
          </a:p>
          <a:p>
            <a:pPr marL="393192" lvl="1" indent="0">
              <a:buNone/>
            </a:pPr>
            <a:r>
              <a:rPr lang="en-US" dirty="0">
                <a:latin typeface="SimSun" panose="02010600030101010101" pitchFamily="2" charset="-122"/>
                <a:ea typeface="SimSun" panose="02010600030101010101" pitchFamily="2" charset="-122"/>
              </a:rPr>
              <a:t>  Legal</a:t>
            </a:r>
          </a:p>
          <a:p>
            <a:pPr>
              <a:buFont typeface="Wingdings" pitchFamily="2" charset="2"/>
              <a:buChar char="v"/>
            </a:pPr>
            <a:r>
              <a:rPr lang="en-US" dirty="0">
                <a:latin typeface="SimSun" panose="02010600030101010101" pitchFamily="2" charset="-122"/>
                <a:ea typeface="SimSun" panose="02010600030101010101" pitchFamily="2" charset="-122"/>
              </a:rPr>
              <a:t>Rules and regulations of working</a:t>
            </a:r>
          </a:p>
          <a:p>
            <a:pPr marL="0" indent="0">
              <a:buNone/>
            </a:pPr>
            <a:endParaRPr lang="en-US" dirty="0">
              <a:latin typeface="SimSun" panose="02010600030101010101" pitchFamily="2" charset="-122"/>
              <a:ea typeface="SimSun" panose="02010600030101010101" pitchFamily="2" charset="-122"/>
            </a:endParaRPr>
          </a:p>
          <a:p>
            <a:pPr marL="2286000" lvl="8" indent="0">
              <a:buNone/>
            </a:pPr>
            <a:endParaRPr lang="en-US" dirty="0">
              <a:latin typeface="SimSun" panose="02010600030101010101" pitchFamily="2" charset="-122"/>
              <a:ea typeface="SimSun" panose="02010600030101010101" pitchFamily="2" charset="-122"/>
            </a:endParaRPr>
          </a:p>
          <a:p>
            <a:pPr marL="0" indent="0">
              <a:buNone/>
            </a:pPr>
            <a:endParaRPr lang="en-US" dirty="0">
              <a:latin typeface="SimSun" panose="02010600030101010101" pitchFamily="2" charset="-122"/>
              <a:ea typeface="SimSun" panose="02010600030101010101" pitchFamily="2" charset="-122"/>
            </a:endParaRPr>
          </a:p>
          <a:p>
            <a:pPr marL="393192" lvl="1" indent="0">
              <a:buNone/>
            </a:pPr>
            <a:endParaRPr lang="en-US" dirty="0">
              <a:latin typeface="SimSun" panose="02010600030101010101" pitchFamily="2" charset="-122"/>
              <a:ea typeface="SimSun" panose="02010600030101010101" pitchFamily="2" charset="-122"/>
            </a:endParaRPr>
          </a:p>
          <a:p>
            <a:endParaRPr lang="en-US" dirty="0">
              <a:latin typeface="SimSun" panose="02010600030101010101" pitchFamily="2" charset="-122"/>
              <a:ea typeface="SimSun" panose="02010600030101010101" pitchFamily="2" charset="-122"/>
            </a:endParaRPr>
          </a:p>
        </p:txBody>
      </p:sp>
    </p:spTree>
    <p:extLst>
      <p:ext uri="{BB962C8B-B14F-4D97-AF65-F5344CB8AC3E}">
        <p14:creationId xmlns:p14="http://schemas.microsoft.com/office/powerpoint/2010/main" val="1302540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Fishbone Diagram</a:t>
            </a:r>
          </a:p>
        </p:txBody>
      </p:sp>
      <p:pic>
        <p:nvPicPr>
          <p:cNvPr id="1027" name="Picture 3" descr="C:\Users\admin\Pictures\Screenshots\Screenshot (57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847088"/>
            <a:ext cx="8734301" cy="468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283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pc="420" dirty="0"/>
              <a:t>MEASURE</a:t>
            </a:r>
            <a:r>
              <a:rPr lang="en-US" spc="425" dirty="0"/>
              <a:t>S</a:t>
            </a:r>
            <a:r>
              <a:rPr lang="en-US" spc="155" dirty="0"/>
              <a:t> </a:t>
            </a:r>
            <a:r>
              <a:rPr lang="en-US" spc="315" dirty="0"/>
              <a:t>TO</a:t>
            </a:r>
            <a:r>
              <a:rPr lang="en-US" spc="160" dirty="0"/>
              <a:t> </a:t>
            </a:r>
            <a:r>
              <a:rPr lang="en-US" spc="385" dirty="0"/>
              <a:t>CONTROL </a:t>
            </a:r>
            <a:r>
              <a:rPr lang="en-US" spc="-690" dirty="0"/>
              <a:t> </a:t>
            </a:r>
            <a:r>
              <a:rPr lang="en-US" spc="385" dirty="0"/>
              <a:t>ABSENTEEISM</a:t>
            </a:r>
            <a:endParaRPr lang="en-US" dirty="0"/>
          </a:p>
        </p:txBody>
      </p:sp>
      <p:sp>
        <p:nvSpPr>
          <p:cNvPr id="3" name="Content Placeholder 2"/>
          <p:cNvSpPr>
            <a:spLocks noGrp="1"/>
          </p:cNvSpPr>
          <p:nvPr>
            <p:ph idx="1"/>
          </p:nvPr>
        </p:nvSpPr>
        <p:spPr>
          <a:xfrm>
            <a:off x="179513" y="1844824"/>
            <a:ext cx="5400600" cy="5013176"/>
          </a:xfrm>
        </p:spPr>
        <p:txBody>
          <a:bodyPr>
            <a:normAutofit/>
          </a:bodyPr>
          <a:lstStyle/>
          <a:p>
            <a:r>
              <a:rPr lang="en-US" dirty="0">
                <a:latin typeface="SimSun" panose="02010600030101010101" pitchFamily="2" charset="-122"/>
                <a:ea typeface="SimSun" panose="02010600030101010101" pitchFamily="2" charset="-122"/>
              </a:rPr>
              <a:t>Proper selection and orientation are essential.</a:t>
            </a:r>
          </a:p>
          <a:p>
            <a:r>
              <a:rPr lang="en-US" dirty="0">
                <a:latin typeface="SimSun" panose="02010600030101010101" pitchFamily="2" charset="-122"/>
                <a:ea typeface="SimSun" panose="02010600030101010101" pitchFamily="2" charset="-122"/>
              </a:rPr>
              <a:t>Improved working conditions.</a:t>
            </a:r>
          </a:p>
          <a:p>
            <a:r>
              <a:rPr lang="en-US" dirty="0">
                <a:latin typeface="SimSun" panose="02010600030101010101" pitchFamily="2" charset="-122"/>
                <a:ea typeface="SimSun" panose="02010600030101010101" pitchFamily="2" charset="-122"/>
              </a:rPr>
              <a:t>Transportation and lodging facilities are provided.</a:t>
            </a:r>
          </a:p>
          <a:p>
            <a:r>
              <a:rPr lang="en-US" dirty="0">
                <a:latin typeface="SimSun" panose="02010600030101010101" pitchFamily="2" charset="-122"/>
                <a:ea typeface="SimSun" panose="02010600030101010101" pitchFamily="2" charset="-122"/>
              </a:rPr>
              <a:t>An incentive bonus for long-term workers.</a:t>
            </a:r>
          </a:p>
          <a:p>
            <a:r>
              <a:rPr lang="en-US" dirty="0">
                <a:latin typeface="SimSun" panose="02010600030101010101" pitchFamily="2" charset="-122"/>
                <a:ea typeface="SimSun" panose="02010600030101010101" pitchFamily="2" charset="-122"/>
              </a:rPr>
              <a:t>Disciplinary procedures.</a:t>
            </a:r>
          </a:p>
          <a:p>
            <a:r>
              <a:rPr lang="en-US" dirty="0">
                <a:latin typeface="SimSun" panose="02010600030101010101" pitchFamily="2" charset="-122"/>
                <a:ea typeface="SimSun" panose="02010600030101010101" pitchFamily="2" charset="-122"/>
              </a:rPr>
              <a:t>Employee guidance</a:t>
            </a:r>
          </a:p>
          <a:p>
            <a:pPr marL="0" indent="0">
              <a:buNone/>
            </a:pPr>
            <a:r>
              <a:rPr lang="en-US" dirty="0">
                <a:latin typeface="SimSun" panose="02010600030101010101" pitchFamily="2" charset="-122"/>
                <a:ea typeface="SimSun" panose="02010600030101010101" pitchFamily="2" charset="-122"/>
              </a:rPr>
              <a:t>(Merrill et al., 2013)</a:t>
            </a:r>
          </a:p>
        </p:txBody>
      </p:sp>
      <p:pic>
        <p:nvPicPr>
          <p:cNvPr id="4" name="object 4"/>
          <p:cNvPicPr/>
          <p:nvPr/>
        </p:nvPicPr>
        <p:blipFill>
          <a:blip r:embed="rId3" cstate="print"/>
          <a:stretch>
            <a:fillRect/>
          </a:stretch>
        </p:blipFill>
        <p:spPr>
          <a:xfrm>
            <a:off x="5743223" y="2276872"/>
            <a:ext cx="3400777" cy="4180812"/>
          </a:xfrm>
          <a:prstGeom prst="rect">
            <a:avLst/>
          </a:prstGeom>
        </p:spPr>
      </p:pic>
    </p:spTree>
    <p:extLst>
      <p:ext uri="{BB962C8B-B14F-4D97-AF65-F5344CB8AC3E}">
        <p14:creationId xmlns:p14="http://schemas.microsoft.com/office/powerpoint/2010/main" val="1419925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229600" cy="1143000"/>
          </a:xfrm>
        </p:spPr>
        <p:txBody>
          <a:bodyPr/>
          <a:lstStyle/>
          <a:p>
            <a:pPr algn="ctr"/>
            <a:r>
              <a:rPr lang="en-US" dirty="0"/>
              <a:t>GRID Analysis</a:t>
            </a:r>
          </a:p>
        </p:txBody>
      </p:sp>
      <p:graphicFrame>
        <p:nvGraphicFramePr>
          <p:cNvPr id="4" name="Table 3"/>
          <p:cNvGraphicFramePr>
            <a:graphicFrameLocks noGrp="1"/>
          </p:cNvGraphicFramePr>
          <p:nvPr/>
        </p:nvGraphicFramePr>
        <p:xfrm>
          <a:off x="261864" y="1547664"/>
          <a:ext cx="8496943" cy="4739531"/>
        </p:xfrm>
        <a:graphic>
          <a:graphicData uri="http://schemas.openxmlformats.org/drawingml/2006/table">
            <a:tbl>
              <a:tblPr firstRow="1" firstCol="1" bandRow="1">
                <a:tableStyleId>{5C22544A-7EE6-4342-B048-85BDC9FD1C3A}</a:tableStyleId>
              </a:tblPr>
              <a:tblGrid>
                <a:gridCol w="926598">
                  <a:extLst>
                    <a:ext uri="{9D8B030D-6E8A-4147-A177-3AD203B41FA5}">
                      <a16:colId xmlns:a16="http://schemas.microsoft.com/office/drawing/2014/main" val="20000"/>
                    </a:ext>
                  </a:extLst>
                </a:gridCol>
                <a:gridCol w="1286642">
                  <a:extLst>
                    <a:ext uri="{9D8B030D-6E8A-4147-A177-3AD203B41FA5}">
                      <a16:colId xmlns:a16="http://schemas.microsoft.com/office/drawing/2014/main" val="20001"/>
                    </a:ext>
                  </a:extLst>
                </a:gridCol>
                <a:gridCol w="1286642">
                  <a:extLst>
                    <a:ext uri="{9D8B030D-6E8A-4147-A177-3AD203B41FA5}">
                      <a16:colId xmlns:a16="http://schemas.microsoft.com/office/drawing/2014/main" val="20002"/>
                    </a:ext>
                  </a:extLst>
                </a:gridCol>
                <a:gridCol w="1286642">
                  <a:extLst>
                    <a:ext uri="{9D8B030D-6E8A-4147-A177-3AD203B41FA5}">
                      <a16:colId xmlns:a16="http://schemas.microsoft.com/office/drawing/2014/main" val="20003"/>
                    </a:ext>
                  </a:extLst>
                </a:gridCol>
                <a:gridCol w="1286642">
                  <a:extLst>
                    <a:ext uri="{9D8B030D-6E8A-4147-A177-3AD203B41FA5}">
                      <a16:colId xmlns:a16="http://schemas.microsoft.com/office/drawing/2014/main" val="20004"/>
                    </a:ext>
                  </a:extLst>
                </a:gridCol>
                <a:gridCol w="1286642">
                  <a:extLst>
                    <a:ext uri="{9D8B030D-6E8A-4147-A177-3AD203B41FA5}">
                      <a16:colId xmlns:a16="http://schemas.microsoft.com/office/drawing/2014/main" val="20005"/>
                    </a:ext>
                  </a:extLst>
                </a:gridCol>
                <a:gridCol w="1137135">
                  <a:extLst>
                    <a:ext uri="{9D8B030D-6E8A-4147-A177-3AD203B41FA5}">
                      <a16:colId xmlns:a16="http://schemas.microsoft.com/office/drawing/2014/main" val="20006"/>
                    </a:ext>
                  </a:extLst>
                </a:gridCol>
              </a:tblGrid>
              <a:tr h="341246">
                <a:tc gridSpan="7">
                  <a:txBody>
                    <a:bodyPr/>
                    <a:lstStyle/>
                    <a:p>
                      <a:pPr algn="ctr">
                        <a:lnSpc>
                          <a:spcPct val="115000"/>
                        </a:lnSpc>
                        <a:spcAft>
                          <a:spcPts val="0"/>
                        </a:spcAft>
                      </a:pPr>
                      <a:r>
                        <a:rPr lang="en-US" sz="1400" u="sng" dirty="0">
                          <a:effectLst/>
                        </a:rPr>
                        <a:t>Grid Analysis</a:t>
                      </a:r>
                      <a:endParaRPr lang="en-US" sz="1200" dirty="0">
                        <a:effectLst/>
                        <a:latin typeface="Arial"/>
                        <a:ea typeface="Calibri"/>
                        <a:cs typeface="Times New Roman"/>
                      </a:endParaRPr>
                    </a:p>
                  </a:txBody>
                  <a:tcPr marL="68580" marR="6858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69097">
                <a:tc>
                  <a:txBody>
                    <a:bodyPr/>
                    <a:lstStyle/>
                    <a:p>
                      <a:pPr>
                        <a:lnSpc>
                          <a:spcPct val="115000"/>
                        </a:lnSpc>
                      </a:pPr>
                      <a:endParaRPr lang="en-US" sz="1200" dirty="0">
                        <a:effectLst/>
                        <a:latin typeface="Arial"/>
                        <a:cs typeface="Times New Roman"/>
                      </a:endParaRPr>
                    </a:p>
                  </a:txBody>
                  <a:tcPr marL="68580" marR="68580" marT="0" marB="0" anchor="b"/>
                </a:tc>
                <a:tc>
                  <a:txBody>
                    <a:bodyPr/>
                    <a:lstStyle/>
                    <a:p>
                      <a:pPr>
                        <a:lnSpc>
                          <a:spcPct val="115000"/>
                        </a:lnSpc>
                      </a:pPr>
                      <a:endParaRPr lang="en-US" sz="1200" dirty="0">
                        <a:effectLst/>
                        <a:latin typeface="Arial"/>
                        <a:cs typeface="Times New Roman"/>
                      </a:endParaRPr>
                    </a:p>
                  </a:txBody>
                  <a:tcPr marL="68580" marR="68580" marT="0" marB="0" anchor="b"/>
                </a:tc>
                <a:tc>
                  <a:txBody>
                    <a:bodyPr/>
                    <a:lstStyle/>
                    <a:p>
                      <a:pPr>
                        <a:lnSpc>
                          <a:spcPct val="115000"/>
                        </a:lnSpc>
                      </a:pPr>
                      <a:endParaRPr lang="en-US" sz="1200" dirty="0">
                        <a:effectLst/>
                        <a:latin typeface="Arial"/>
                        <a:cs typeface="Times New Roman"/>
                      </a:endParaRPr>
                    </a:p>
                  </a:txBody>
                  <a:tcPr marL="68580" marR="68580" marT="0" marB="0" anchor="b"/>
                </a:tc>
                <a:tc>
                  <a:txBody>
                    <a:bodyPr/>
                    <a:lstStyle/>
                    <a:p>
                      <a:pPr>
                        <a:lnSpc>
                          <a:spcPct val="115000"/>
                        </a:lnSpc>
                      </a:pPr>
                      <a:endParaRPr lang="en-US" sz="1200" dirty="0">
                        <a:effectLst/>
                        <a:latin typeface="Arial"/>
                        <a:cs typeface="Times New Roman"/>
                      </a:endParaRPr>
                    </a:p>
                  </a:txBody>
                  <a:tcPr marL="68580" marR="68580" marT="0" marB="0" anchor="b"/>
                </a:tc>
                <a:tc>
                  <a:txBody>
                    <a:bodyPr/>
                    <a:lstStyle/>
                    <a:p>
                      <a:pPr>
                        <a:lnSpc>
                          <a:spcPct val="115000"/>
                        </a:lnSpc>
                      </a:pPr>
                      <a:endParaRPr lang="en-US" sz="1200" dirty="0">
                        <a:effectLst/>
                        <a:latin typeface="Arial"/>
                        <a:cs typeface="Times New Roman"/>
                      </a:endParaRPr>
                    </a:p>
                  </a:txBody>
                  <a:tcPr marL="68580" marR="68580" marT="0" marB="0" anchor="b"/>
                </a:tc>
                <a:tc>
                  <a:txBody>
                    <a:bodyPr/>
                    <a:lstStyle/>
                    <a:p>
                      <a:pPr>
                        <a:lnSpc>
                          <a:spcPct val="115000"/>
                        </a:lnSpc>
                      </a:pPr>
                      <a:endParaRPr lang="en-US" sz="1200" dirty="0">
                        <a:effectLst/>
                        <a:latin typeface="Arial"/>
                        <a:cs typeface="Times New Roman"/>
                      </a:endParaRPr>
                    </a:p>
                  </a:txBody>
                  <a:tcPr marL="68580" marR="68580" marT="0" marB="0" anchor="b"/>
                </a:tc>
                <a:tc>
                  <a:txBody>
                    <a:bodyPr/>
                    <a:lstStyle/>
                    <a:p>
                      <a:pPr>
                        <a:lnSpc>
                          <a:spcPct val="115000"/>
                        </a:lnSpc>
                      </a:pPr>
                      <a:endParaRPr lang="en-US" sz="1200" dirty="0">
                        <a:effectLst/>
                        <a:latin typeface="Arial"/>
                        <a:cs typeface="Times New Roman"/>
                      </a:endParaRPr>
                    </a:p>
                  </a:txBody>
                  <a:tcPr marL="68580" marR="68580" marT="0" marB="0" anchor="b"/>
                </a:tc>
                <a:extLst>
                  <a:ext uri="{0D108BD9-81ED-4DB2-BD59-A6C34878D82A}">
                    <a16:rowId xmlns:a16="http://schemas.microsoft.com/office/drawing/2014/main" val="10001"/>
                  </a:ext>
                </a:extLst>
              </a:tr>
              <a:tr h="302246">
                <a:tc rowSpan="2">
                  <a:txBody>
                    <a:bodyPr/>
                    <a:lstStyle/>
                    <a:p>
                      <a:pPr algn="ctr">
                        <a:lnSpc>
                          <a:spcPct val="115000"/>
                        </a:lnSpc>
                        <a:spcAft>
                          <a:spcPts val="0"/>
                        </a:spcAft>
                      </a:pPr>
                      <a:r>
                        <a:rPr lang="en-US" sz="1000">
                          <a:effectLst/>
                        </a:rPr>
                        <a:t> </a:t>
                      </a:r>
                      <a:endParaRPr lang="en-US" sz="1200">
                        <a:effectLst/>
                        <a:latin typeface="Arial"/>
                        <a:ea typeface="Calibri"/>
                        <a:cs typeface="Times New Roman"/>
                      </a:endParaRPr>
                    </a:p>
                  </a:txBody>
                  <a:tcPr marL="68580" marR="68580" marT="0" marB="0" anchor="ctr"/>
                </a:tc>
                <a:tc gridSpan="5">
                  <a:txBody>
                    <a:bodyPr/>
                    <a:lstStyle/>
                    <a:p>
                      <a:pPr algn="ctr">
                        <a:lnSpc>
                          <a:spcPct val="115000"/>
                        </a:lnSpc>
                        <a:spcAft>
                          <a:spcPts val="0"/>
                        </a:spcAft>
                      </a:pPr>
                      <a:r>
                        <a:rPr lang="en-US" sz="1000">
                          <a:effectLst/>
                        </a:rPr>
                        <a:t>Alternatives</a:t>
                      </a:r>
                      <a:endParaRPr lang="en-US" sz="1200">
                        <a:effectLst/>
                        <a:latin typeface="Arial"/>
                        <a:ea typeface="Calibri"/>
                        <a:cs typeface="Times New Roman"/>
                      </a:endParaRPr>
                    </a:p>
                  </a:txBody>
                  <a:tcPr marL="68580" marR="6858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rowSpan="2">
                  <a:txBody>
                    <a:bodyPr/>
                    <a:lstStyle/>
                    <a:p>
                      <a:pPr algn="ctr">
                        <a:lnSpc>
                          <a:spcPct val="115000"/>
                        </a:lnSpc>
                        <a:spcAft>
                          <a:spcPts val="0"/>
                        </a:spcAft>
                      </a:pPr>
                      <a:r>
                        <a:rPr lang="en-US" sz="1000" dirty="0">
                          <a:effectLst/>
                          <a:latin typeface="Arial"/>
                          <a:ea typeface="Calibri"/>
                          <a:cs typeface="Times New Roman"/>
                        </a:rPr>
                        <a:t>Total</a:t>
                      </a: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10002"/>
                  </a:ext>
                </a:extLst>
              </a:tr>
              <a:tr h="487496">
                <a:tc vMerge="1">
                  <a:txBody>
                    <a:bodyPr/>
                    <a:lstStyle/>
                    <a:p>
                      <a:endParaRPr lang="en-US"/>
                    </a:p>
                  </a:txBody>
                  <a:tcPr/>
                </a:tc>
                <a:tc>
                  <a:txBody>
                    <a:bodyPr/>
                    <a:lstStyle/>
                    <a:p>
                      <a:pPr>
                        <a:lnSpc>
                          <a:spcPct val="115000"/>
                        </a:lnSpc>
                        <a:spcAft>
                          <a:spcPts val="0"/>
                        </a:spcAft>
                      </a:pPr>
                      <a:r>
                        <a:rPr lang="en-US" sz="1000">
                          <a:effectLst/>
                        </a:rPr>
                        <a:t>Employee counseling</a:t>
                      </a:r>
                      <a:endParaRPr lang="en-US" sz="1200">
                        <a:effectLst/>
                        <a:latin typeface="Arial"/>
                        <a:ea typeface="Calibri"/>
                        <a:cs typeface="Times New Roman"/>
                      </a:endParaRPr>
                    </a:p>
                  </a:txBody>
                  <a:tcPr marL="68580" marR="68580" marT="0" marB="0" anchor="ctr"/>
                </a:tc>
                <a:tc>
                  <a:txBody>
                    <a:bodyPr/>
                    <a:lstStyle/>
                    <a:p>
                      <a:pPr>
                        <a:lnSpc>
                          <a:spcPct val="115000"/>
                        </a:lnSpc>
                        <a:spcAft>
                          <a:spcPts val="0"/>
                        </a:spcAft>
                      </a:pPr>
                      <a:r>
                        <a:rPr lang="en-US" sz="1000" dirty="0">
                          <a:effectLst/>
                          <a:latin typeface="Arial"/>
                          <a:ea typeface="Calibri"/>
                          <a:cs typeface="Times New Roman"/>
                        </a:rPr>
                        <a:t>Cost</a:t>
                      </a:r>
                      <a:endParaRPr lang="en-US" sz="1200" dirty="0">
                        <a:effectLst/>
                        <a:latin typeface="Arial"/>
                        <a:ea typeface="Calibri"/>
                        <a:cs typeface="Times New Roman"/>
                      </a:endParaRPr>
                    </a:p>
                  </a:txBody>
                  <a:tcPr marL="68580" marR="68580" marT="0" marB="0" anchor="ctr"/>
                </a:tc>
                <a:tc>
                  <a:txBody>
                    <a:bodyPr/>
                    <a:lstStyle/>
                    <a:p>
                      <a:pPr>
                        <a:lnSpc>
                          <a:spcPct val="115000"/>
                        </a:lnSpc>
                        <a:spcAft>
                          <a:spcPts val="0"/>
                        </a:spcAft>
                      </a:pPr>
                      <a:r>
                        <a:rPr lang="en-US" sz="1000" dirty="0">
                          <a:effectLst/>
                          <a:latin typeface="Arial"/>
                          <a:ea typeface="Calibri"/>
                          <a:cs typeface="Times New Roman"/>
                        </a:rPr>
                        <a:t>Time</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000">
                          <a:effectLst/>
                        </a:rPr>
                        <a:t>Frequent day offs</a:t>
                      </a:r>
                      <a:endParaRPr lang="en-US" sz="120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000">
                          <a:effectLst/>
                        </a:rPr>
                        <a:t>Suspension</a:t>
                      </a:r>
                      <a:endParaRPr lang="en-US" sz="1200">
                        <a:effectLst/>
                        <a:latin typeface="Arial"/>
                        <a:ea typeface="Calibri"/>
                        <a:cs typeface="Times New Roman"/>
                      </a:endParaRPr>
                    </a:p>
                  </a:txBody>
                  <a:tcPr marL="68580" marR="68580" marT="0" marB="0" anchor="ctr"/>
                </a:tc>
                <a:tc vMerge="1">
                  <a:txBody>
                    <a:bodyPr/>
                    <a:lstStyle/>
                    <a:p>
                      <a:endParaRPr lang="en-US"/>
                    </a:p>
                  </a:txBody>
                  <a:tcPr/>
                </a:tc>
                <a:extLst>
                  <a:ext uri="{0D108BD9-81ED-4DB2-BD59-A6C34878D82A}">
                    <a16:rowId xmlns:a16="http://schemas.microsoft.com/office/drawing/2014/main" val="10003"/>
                  </a:ext>
                </a:extLst>
              </a:tr>
              <a:tr h="487496">
                <a:tc>
                  <a:txBody>
                    <a:bodyPr/>
                    <a:lstStyle/>
                    <a:p>
                      <a:pPr>
                        <a:lnSpc>
                          <a:spcPct val="115000"/>
                        </a:lnSpc>
                        <a:spcAft>
                          <a:spcPts val="0"/>
                        </a:spcAft>
                      </a:pPr>
                      <a:r>
                        <a:rPr lang="en-US" sz="1200" dirty="0">
                          <a:effectLst/>
                          <a:latin typeface="Arial"/>
                          <a:ea typeface="Calibri"/>
                          <a:cs typeface="Times New Roman"/>
                        </a:rPr>
                        <a:t>Weighting of factors</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4</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5</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3</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2</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1</a:t>
                      </a:r>
                    </a:p>
                  </a:txBody>
                  <a:tcPr marL="68580" marR="68580" marT="0" marB="0" anchor="ctr"/>
                </a:tc>
                <a:tc>
                  <a:txBody>
                    <a:bodyPr/>
                    <a:lstStyle/>
                    <a:p>
                      <a:pPr algn="ctr">
                        <a:lnSpc>
                          <a:spcPct val="115000"/>
                        </a:lnSpc>
                        <a:spcAft>
                          <a:spcPts val="0"/>
                        </a:spcAft>
                      </a:pP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3795487128"/>
                  </a:ext>
                </a:extLst>
              </a:tr>
              <a:tr h="487496">
                <a:tc>
                  <a:txBody>
                    <a:bodyPr/>
                    <a:lstStyle/>
                    <a:p>
                      <a:pPr>
                        <a:lnSpc>
                          <a:spcPct val="115000"/>
                        </a:lnSpc>
                        <a:spcAft>
                          <a:spcPts val="0"/>
                        </a:spcAft>
                      </a:pPr>
                      <a:r>
                        <a:rPr lang="en-US" sz="1000">
                          <a:effectLst/>
                        </a:rPr>
                        <a:t>Better working conditions</a:t>
                      </a:r>
                      <a:endParaRPr lang="en-US" sz="120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3x4=12</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3x5=15</a:t>
                      </a:r>
                    </a:p>
                  </a:txBody>
                  <a:tcPr marL="68580" marR="68580" marT="0" marB="0" anchor="ctr"/>
                </a:tc>
                <a:tc>
                  <a:txBody>
                    <a:bodyPr/>
                    <a:lstStyle/>
                    <a:p>
                      <a:pPr algn="ctr">
                        <a:lnSpc>
                          <a:spcPct val="115000"/>
                        </a:lnSpc>
                        <a:spcAft>
                          <a:spcPts val="0"/>
                        </a:spcAft>
                      </a:pPr>
                      <a:r>
                        <a:rPr lang="en-US" sz="1200" dirty="0">
                          <a:effectLst/>
                        </a:rPr>
                        <a:t> 2x3=6</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2x2=4</a:t>
                      </a:r>
                    </a:p>
                  </a:txBody>
                  <a:tcPr marL="68580" marR="68580" marT="0" marB="0" anchor="ctr"/>
                </a:tc>
                <a:tc>
                  <a:txBody>
                    <a:bodyPr/>
                    <a:lstStyle/>
                    <a:p>
                      <a:pPr algn="ctr">
                        <a:lnSpc>
                          <a:spcPct val="115000"/>
                        </a:lnSpc>
                        <a:spcAft>
                          <a:spcPts val="0"/>
                        </a:spcAft>
                      </a:pPr>
                      <a:r>
                        <a:rPr lang="en-US" sz="1200" dirty="0">
                          <a:effectLst/>
                        </a:rPr>
                        <a:t> 1x1=1</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rPr>
                        <a:t>38 </a:t>
                      </a: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10004"/>
                  </a:ext>
                </a:extLst>
              </a:tr>
              <a:tr h="672744">
                <a:tc>
                  <a:txBody>
                    <a:bodyPr/>
                    <a:lstStyle/>
                    <a:p>
                      <a:pPr>
                        <a:lnSpc>
                          <a:spcPct val="115000"/>
                        </a:lnSpc>
                        <a:spcAft>
                          <a:spcPts val="0"/>
                        </a:spcAft>
                      </a:pPr>
                      <a:r>
                        <a:rPr lang="en-US" sz="1000">
                          <a:effectLst/>
                        </a:rPr>
                        <a:t>Provision of transport and  housing facilities</a:t>
                      </a:r>
                      <a:endParaRPr lang="en-US" sz="120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2x4=8</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2x5=10</a:t>
                      </a:r>
                    </a:p>
                  </a:txBody>
                  <a:tcPr marL="68580" marR="68580" marT="0" marB="0" anchor="ctr"/>
                </a:tc>
                <a:tc>
                  <a:txBody>
                    <a:bodyPr/>
                    <a:lstStyle/>
                    <a:p>
                      <a:pPr algn="ctr">
                        <a:lnSpc>
                          <a:spcPct val="115000"/>
                        </a:lnSpc>
                        <a:spcAft>
                          <a:spcPts val="0"/>
                        </a:spcAft>
                      </a:pPr>
                      <a:r>
                        <a:rPr lang="en-US" sz="1200" dirty="0">
                          <a:effectLst/>
                        </a:rPr>
                        <a:t> 2x3=6</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rPr>
                        <a:t> 1x2=2</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0x1=0</a:t>
                      </a:r>
                    </a:p>
                  </a:txBody>
                  <a:tcPr marL="68580" marR="68580" marT="0" marB="0" anchor="ctr"/>
                </a:tc>
                <a:tc>
                  <a:txBody>
                    <a:bodyPr/>
                    <a:lstStyle/>
                    <a:p>
                      <a:pPr algn="ctr">
                        <a:lnSpc>
                          <a:spcPct val="115000"/>
                        </a:lnSpc>
                        <a:spcAft>
                          <a:spcPts val="0"/>
                        </a:spcAft>
                      </a:pPr>
                      <a:r>
                        <a:rPr lang="en-US" sz="1200" dirty="0">
                          <a:effectLst/>
                        </a:rPr>
                        <a:t> 26</a:t>
                      </a: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10005"/>
                  </a:ext>
                </a:extLst>
              </a:tr>
              <a:tr h="672744">
                <a:tc>
                  <a:txBody>
                    <a:bodyPr/>
                    <a:lstStyle/>
                    <a:p>
                      <a:pPr>
                        <a:lnSpc>
                          <a:spcPct val="115000"/>
                        </a:lnSpc>
                        <a:spcAft>
                          <a:spcPts val="0"/>
                        </a:spcAft>
                      </a:pPr>
                      <a:r>
                        <a:rPr lang="en-US" sz="1000">
                          <a:effectLst/>
                        </a:rPr>
                        <a:t>Incentives to regular  employees</a:t>
                      </a:r>
                      <a:endParaRPr lang="en-US" sz="120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1x4=4</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1x5=5</a:t>
                      </a:r>
                    </a:p>
                  </a:txBody>
                  <a:tcPr marL="68580" marR="68580" marT="0" marB="0" anchor="ctr"/>
                </a:tc>
                <a:tc>
                  <a:txBody>
                    <a:bodyPr/>
                    <a:lstStyle/>
                    <a:p>
                      <a:pPr algn="ctr">
                        <a:lnSpc>
                          <a:spcPct val="115000"/>
                        </a:lnSpc>
                        <a:spcAft>
                          <a:spcPts val="0"/>
                        </a:spcAft>
                      </a:pPr>
                      <a:r>
                        <a:rPr lang="en-US" sz="1200" dirty="0">
                          <a:effectLst/>
                        </a:rPr>
                        <a:t> 2x3=6</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rPr>
                        <a:t> 2x2=4</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rPr>
                        <a:t> 0x1=0</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rPr>
                        <a:t>19 </a:t>
                      </a: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10006"/>
                  </a:ext>
                </a:extLst>
              </a:tr>
              <a:tr h="487496">
                <a:tc>
                  <a:txBody>
                    <a:bodyPr/>
                    <a:lstStyle/>
                    <a:p>
                      <a:pPr>
                        <a:lnSpc>
                          <a:spcPct val="115000"/>
                        </a:lnSpc>
                        <a:spcAft>
                          <a:spcPts val="0"/>
                        </a:spcAft>
                      </a:pPr>
                      <a:r>
                        <a:rPr lang="en-US" sz="1000">
                          <a:effectLst/>
                        </a:rPr>
                        <a:t>Disciplinary action</a:t>
                      </a:r>
                      <a:endParaRPr lang="en-US" sz="120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1x4=4</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1x5=5</a:t>
                      </a:r>
                    </a:p>
                  </a:txBody>
                  <a:tcPr marL="68580" marR="68580" marT="0" marB="0" anchor="ctr"/>
                </a:tc>
                <a:tc>
                  <a:txBody>
                    <a:bodyPr/>
                    <a:lstStyle/>
                    <a:p>
                      <a:pPr algn="ctr">
                        <a:lnSpc>
                          <a:spcPct val="115000"/>
                        </a:lnSpc>
                        <a:spcAft>
                          <a:spcPts val="0"/>
                        </a:spcAft>
                      </a:pPr>
                      <a:r>
                        <a:rPr lang="en-US" sz="1200" dirty="0">
                          <a:effectLst/>
                        </a:rPr>
                        <a:t> 0x3=0</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0x2=0</a:t>
                      </a:r>
                    </a:p>
                  </a:txBody>
                  <a:tcPr marL="68580" marR="68580" marT="0" marB="0" anchor="ctr"/>
                </a:tc>
                <a:tc>
                  <a:txBody>
                    <a:bodyPr/>
                    <a:lstStyle/>
                    <a:p>
                      <a:pPr algn="ctr">
                        <a:lnSpc>
                          <a:spcPct val="115000"/>
                        </a:lnSpc>
                        <a:spcAft>
                          <a:spcPts val="0"/>
                        </a:spcAft>
                      </a:pPr>
                      <a:r>
                        <a:rPr lang="en-US" sz="1200" dirty="0">
                          <a:effectLst/>
                        </a:rPr>
                        <a:t> 0x1=0</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rPr>
                        <a:t> 9</a:t>
                      </a: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10007"/>
                  </a:ext>
                </a:extLst>
              </a:tr>
              <a:tr h="487496">
                <a:tc>
                  <a:txBody>
                    <a:bodyPr/>
                    <a:lstStyle/>
                    <a:p>
                      <a:pPr>
                        <a:lnSpc>
                          <a:spcPct val="115000"/>
                        </a:lnSpc>
                        <a:spcAft>
                          <a:spcPts val="0"/>
                        </a:spcAft>
                      </a:pPr>
                      <a:r>
                        <a:rPr lang="en-US" sz="1000">
                          <a:effectLst/>
                        </a:rPr>
                        <a:t>Effective supervision</a:t>
                      </a:r>
                      <a:endParaRPr lang="en-US" sz="120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2x4=8</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2x5=10</a:t>
                      </a:r>
                    </a:p>
                  </a:txBody>
                  <a:tcPr marL="68580" marR="68580" marT="0" marB="0" anchor="ctr"/>
                </a:tc>
                <a:tc>
                  <a:txBody>
                    <a:bodyPr/>
                    <a:lstStyle/>
                    <a:p>
                      <a:pPr algn="ctr">
                        <a:lnSpc>
                          <a:spcPct val="115000"/>
                        </a:lnSpc>
                        <a:spcAft>
                          <a:spcPts val="0"/>
                        </a:spcAft>
                      </a:pPr>
                      <a:r>
                        <a:rPr lang="en-US" sz="1200" dirty="0">
                          <a:effectLst/>
                        </a:rPr>
                        <a:t> 3x3=9</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0x2=0</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0x1=0</a:t>
                      </a:r>
                    </a:p>
                  </a:txBody>
                  <a:tcPr marL="68580" marR="68580" marT="0" marB="0" anchor="ctr"/>
                </a:tc>
                <a:tc>
                  <a:txBody>
                    <a:bodyPr/>
                    <a:lstStyle/>
                    <a:p>
                      <a:pPr algn="ctr">
                        <a:lnSpc>
                          <a:spcPct val="115000"/>
                        </a:lnSpc>
                        <a:spcAft>
                          <a:spcPts val="0"/>
                        </a:spcAft>
                      </a:pPr>
                      <a:r>
                        <a:rPr lang="en-US" sz="1200" dirty="0">
                          <a:effectLst/>
                        </a:rPr>
                        <a:t>27 </a:t>
                      </a: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875828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Conclusion</a:t>
            </a:r>
          </a:p>
        </p:txBody>
      </p:sp>
      <p:sp>
        <p:nvSpPr>
          <p:cNvPr id="3" name="Content Placeholder 2"/>
          <p:cNvSpPr>
            <a:spLocks noGrp="1"/>
          </p:cNvSpPr>
          <p:nvPr>
            <p:ph idx="1"/>
          </p:nvPr>
        </p:nvSpPr>
        <p:spPr/>
        <p:txBody>
          <a:bodyPr>
            <a:normAutofit/>
          </a:bodyPr>
          <a:lstStyle/>
          <a:p>
            <a:r>
              <a:rPr lang="en-US" dirty="0">
                <a:latin typeface="SimSun" panose="02010600030101010101" pitchFamily="2" charset="-122"/>
                <a:ea typeface="SimSun" panose="02010600030101010101" pitchFamily="2" charset="-122"/>
              </a:rPr>
              <a:t>Absenteeism- </a:t>
            </a:r>
            <a:r>
              <a:rPr lang="en-US" spc="-5" dirty="0">
                <a:latin typeface="SimSun" panose="02010600030101010101" pitchFamily="2" charset="-122"/>
                <a:ea typeface="SimSun" panose="02010600030101010101" pitchFamily="2" charset="-122"/>
                <a:cs typeface="Calibri"/>
              </a:rPr>
              <a:t>Means regular absence from work without prior approval is called absenteeism.</a:t>
            </a:r>
          </a:p>
          <a:p>
            <a:r>
              <a:rPr lang="en-US" spc="-5" dirty="0">
                <a:latin typeface="SimSun" panose="02010600030101010101" pitchFamily="2" charset="-122"/>
                <a:ea typeface="SimSun" panose="02010600030101010101" pitchFamily="2" charset="-122"/>
                <a:cs typeface="Calibri"/>
              </a:rPr>
              <a:t>Affects the performance of organizations like NHS</a:t>
            </a:r>
          </a:p>
          <a:p>
            <a:r>
              <a:rPr lang="en-US" spc="-5" dirty="0">
                <a:latin typeface="SimSun" panose="02010600030101010101" pitchFamily="2" charset="-122"/>
                <a:ea typeface="SimSun" panose="02010600030101010101" pitchFamily="2" charset="-122"/>
                <a:cs typeface="Calibri"/>
              </a:rPr>
              <a:t>Can be caused by various reasons ranging from health and personal reasons</a:t>
            </a:r>
          </a:p>
          <a:p>
            <a:r>
              <a:rPr lang="en-US" spc="-5" dirty="0">
                <a:latin typeface="SimSun" panose="02010600030101010101" pitchFamily="2" charset="-122"/>
                <a:ea typeface="SimSun" panose="02010600030101010101" pitchFamily="2" charset="-122"/>
                <a:cs typeface="Calibri"/>
              </a:rPr>
              <a:t>Can be dealt by introduction of pay for results method, counseling, introduction of clocking system among others.</a:t>
            </a:r>
            <a:endParaRPr lang="en-US" dirty="0">
              <a:latin typeface="SimSun" panose="02010600030101010101" pitchFamily="2" charset="-122"/>
              <a:ea typeface="SimSun" panose="02010600030101010101" pitchFamily="2" charset="-122"/>
            </a:endParaRPr>
          </a:p>
        </p:txBody>
      </p:sp>
    </p:spTree>
    <p:extLst>
      <p:ext uri="{BB962C8B-B14F-4D97-AF65-F5344CB8AC3E}">
        <p14:creationId xmlns:p14="http://schemas.microsoft.com/office/powerpoint/2010/main" val="3522581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List</a:t>
            </a:r>
          </a:p>
        </p:txBody>
      </p:sp>
      <p:sp>
        <p:nvSpPr>
          <p:cNvPr id="3" name="Content Placeholder 2"/>
          <p:cNvSpPr>
            <a:spLocks noGrp="1"/>
          </p:cNvSpPr>
          <p:nvPr>
            <p:ph idx="1"/>
          </p:nvPr>
        </p:nvSpPr>
        <p:spPr>
          <a:xfrm>
            <a:off x="457200" y="1935480"/>
            <a:ext cx="8651304" cy="4922520"/>
          </a:xfrm>
        </p:spPr>
        <p:txBody>
          <a:bodyPr>
            <a:normAutofit fontScale="92500" lnSpcReduction="10000"/>
          </a:bodyPr>
          <a:lstStyle/>
          <a:p>
            <a:r>
              <a:rPr lang="en-US" sz="1800" dirty="0" err="1">
                <a:latin typeface="SimSun" panose="02010600030101010101" pitchFamily="2" charset="-122"/>
                <a:ea typeface="SimSun" panose="02010600030101010101" pitchFamily="2" charset="-122"/>
              </a:rPr>
              <a:t>Bycio</a:t>
            </a:r>
            <a:r>
              <a:rPr lang="en-US" sz="1800" dirty="0">
                <a:latin typeface="SimSun" panose="02010600030101010101" pitchFamily="2" charset="-122"/>
                <a:ea typeface="SimSun" panose="02010600030101010101" pitchFamily="2" charset="-122"/>
              </a:rPr>
              <a:t>, P., 1992. Job performance and absenteeism: A review and meta-analysis. </a:t>
            </a:r>
            <a:r>
              <a:rPr lang="en-US" sz="1800" i="1" dirty="0">
                <a:latin typeface="SimSun" panose="02010600030101010101" pitchFamily="2" charset="-122"/>
                <a:ea typeface="SimSun" panose="02010600030101010101" pitchFamily="2" charset="-122"/>
              </a:rPr>
              <a:t>Human relations</a:t>
            </a:r>
            <a:r>
              <a:rPr lang="en-US" sz="1800" dirty="0">
                <a:latin typeface="SimSun" panose="02010600030101010101" pitchFamily="2" charset="-122"/>
                <a:ea typeface="SimSun" panose="02010600030101010101" pitchFamily="2" charset="-122"/>
              </a:rPr>
              <a:t>, </a:t>
            </a:r>
            <a:r>
              <a:rPr lang="en-US" sz="1800" i="1" dirty="0">
                <a:latin typeface="SimSun" panose="02010600030101010101" pitchFamily="2" charset="-122"/>
                <a:ea typeface="SimSun" panose="02010600030101010101" pitchFamily="2" charset="-122"/>
              </a:rPr>
              <a:t>45</a:t>
            </a:r>
            <a:r>
              <a:rPr lang="en-US" sz="1800" dirty="0">
                <a:latin typeface="SimSun" panose="02010600030101010101" pitchFamily="2" charset="-122"/>
                <a:ea typeface="SimSun" panose="02010600030101010101" pitchFamily="2" charset="-122"/>
              </a:rPr>
              <a:t>(2), pp.193-220.</a:t>
            </a:r>
          </a:p>
          <a:p>
            <a:r>
              <a:rPr lang="en-US" sz="1800" dirty="0" err="1">
                <a:latin typeface="SimSun" panose="02010600030101010101" pitchFamily="2" charset="-122"/>
                <a:ea typeface="SimSun" panose="02010600030101010101" pitchFamily="2" charset="-122"/>
              </a:rPr>
              <a:t>Chirumbolo</a:t>
            </a:r>
            <a:r>
              <a:rPr lang="en-US" sz="1800" dirty="0">
                <a:latin typeface="SimSun" panose="02010600030101010101" pitchFamily="2" charset="-122"/>
                <a:ea typeface="SimSun" panose="02010600030101010101" pitchFamily="2" charset="-122"/>
              </a:rPr>
              <a:t>, A. and </a:t>
            </a:r>
            <a:r>
              <a:rPr lang="en-US" sz="1800" dirty="0" err="1">
                <a:latin typeface="SimSun" panose="02010600030101010101" pitchFamily="2" charset="-122"/>
                <a:ea typeface="SimSun" panose="02010600030101010101" pitchFamily="2" charset="-122"/>
              </a:rPr>
              <a:t>Areni</a:t>
            </a:r>
            <a:r>
              <a:rPr lang="en-US" sz="1800" dirty="0">
                <a:latin typeface="SimSun" panose="02010600030101010101" pitchFamily="2" charset="-122"/>
                <a:ea typeface="SimSun" panose="02010600030101010101" pitchFamily="2" charset="-122"/>
              </a:rPr>
              <a:t>, A., 2005. The influence of job insecurity on job performance and absenteeism: the moderating effects of work attitudes. </a:t>
            </a:r>
            <a:r>
              <a:rPr lang="en-US" sz="1800" i="1" dirty="0">
                <a:latin typeface="SimSun" panose="02010600030101010101" pitchFamily="2" charset="-122"/>
                <a:ea typeface="SimSun" panose="02010600030101010101" pitchFamily="2" charset="-122"/>
              </a:rPr>
              <a:t>SA Journal of Industrial Psychology</a:t>
            </a:r>
            <a:r>
              <a:rPr lang="en-US" sz="1800" dirty="0">
                <a:latin typeface="SimSun" panose="02010600030101010101" pitchFamily="2" charset="-122"/>
                <a:ea typeface="SimSun" panose="02010600030101010101" pitchFamily="2" charset="-122"/>
              </a:rPr>
              <a:t>, </a:t>
            </a:r>
            <a:r>
              <a:rPr lang="en-US" sz="1800" i="1" dirty="0">
                <a:latin typeface="SimSun" panose="02010600030101010101" pitchFamily="2" charset="-122"/>
                <a:ea typeface="SimSun" panose="02010600030101010101" pitchFamily="2" charset="-122"/>
              </a:rPr>
              <a:t>31</a:t>
            </a:r>
            <a:r>
              <a:rPr lang="en-US" sz="1800" dirty="0">
                <a:latin typeface="SimSun" panose="02010600030101010101" pitchFamily="2" charset="-122"/>
                <a:ea typeface="SimSun" panose="02010600030101010101" pitchFamily="2" charset="-122"/>
              </a:rPr>
              <a:t>(4), pp.65-71.</a:t>
            </a:r>
          </a:p>
          <a:p>
            <a:r>
              <a:rPr lang="en-US" sz="1800" dirty="0" err="1">
                <a:latin typeface="SimSun" panose="02010600030101010101" pitchFamily="2" charset="-122"/>
                <a:ea typeface="SimSun" panose="02010600030101010101" pitchFamily="2" charset="-122"/>
              </a:rPr>
              <a:t>Ledesma</a:t>
            </a:r>
            <a:r>
              <a:rPr lang="en-US" sz="1800" dirty="0">
                <a:latin typeface="SimSun" panose="02010600030101010101" pitchFamily="2" charset="-122"/>
                <a:ea typeface="SimSun" panose="02010600030101010101" pitchFamily="2" charset="-122"/>
              </a:rPr>
              <a:t>, C.R.D., </a:t>
            </a:r>
            <a:r>
              <a:rPr lang="en-US" sz="1800" dirty="0" err="1">
                <a:latin typeface="SimSun" panose="02010600030101010101" pitchFamily="2" charset="-122"/>
                <a:ea typeface="SimSun" panose="02010600030101010101" pitchFamily="2" charset="-122"/>
              </a:rPr>
              <a:t>Crespo</a:t>
            </a:r>
            <a:r>
              <a:rPr lang="en-US" sz="1800" dirty="0">
                <a:latin typeface="SimSun" panose="02010600030101010101" pitchFamily="2" charset="-122"/>
                <a:ea typeface="SimSun" panose="02010600030101010101" pitchFamily="2" charset="-122"/>
              </a:rPr>
              <a:t>, H.G. and Castro, A.M.A., 2018. Absenteeism and job performance in nursing professionals from critical areas. </a:t>
            </a:r>
            <a:r>
              <a:rPr lang="en-US" sz="1800" i="1" dirty="0" err="1">
                <a:latin typeface="SimSun" panose="02010600030101010101" pitchFamily="2" charset="-122"/>
                <a:ea typeface="SimSun" panose="02010600030101010101" pitchFamily="2" charset="-122"/>
              </a:rPr>
              <a:t>Revista</a:t>
            </a:r>
            <a:r>
              <a:rPr lang="en-US" sz="1800" i="1" dirty="0">
                <a:latin typeface="SimSun" panose="02010600030101010101" pitchFamily="2" charset="-122"/>
                <a:ea typeface="SimSun" panose="02010600030101010101" pitchFamily="2" charset="-122"/>
              </a:rPr>
              <a:t> </a:t>
            </a:r>
            <a:r>
              <a:rPr lang="en-US" sz="1800" i="1" dirty="0" err="1">
                <a:latin typeface="SimSun" panose="02010600030101010101" pitchFamily="2" charset="-122"/>
                <a:ea typeface="SimSun" panose="02010600030101010101" pitchFamily="2" charset="-122"/>
              </a:rPr>
              <a:t>Cuidarte</a:t>
            </a:r>
            <a:r>
              <a:rPr lang="en-US" sz="1800" dirty="0">
                <a:latin typeface="SimSun" panose="02010600030101010101" pitchFamily="2" charset="-122"/>
                <a:ea typeface="SimSun" panose="02010600030101010101" pitchFamily="2" charset="-122"/>
              </a:rPr>
              <a:t>, </a:t>
            </a:r>
            <a:r>
              <a:rPr lang="en-US" sz="1800" i="1" dirty="0">
                <a:latin typeface="SimSun" panose="02010600030101010101" pitchFamily="2" charset="-122"/>
                <a:ea typeface="SimSun" panose="02010600030101010101" pitchFamily="2" charset="-122"/>
              </a:rPr>
              <a:t>9</a:t>
            </a:r>
            <a:r>
              <a:rPr lang="en-US" sz="1800" dirty="0">
                <a:latin typeface="SimSun" panose="02010600030101010101" pitchFamily="2" charset="-122"/>
                <a:ea typeface="SimSun" panose="02010600030101010101" pitchFamily="2" charset="-122"/>
              </a:rPr>
              <a:t>(1), pp.1973-1987.</a:t>
            </a:r>
          </a:p>
          <a:p>
            <a:r>
              <a:rPr lang="en-US" sz="1800" dirty="0" err="1">
                <a:latin typeface="SimSun" panose="02010600030101010101" pitchFamily="2" charset="-122"/>
                <a:ea typeface="SimSun" panose="02010600030101010101" pitchFamily="2" charset="-122"/>
              </a:rPr>
              <a:t>Liliana</a:t>
            </a:r>
            <a:r>
              <a:rPr lang="en-US" sz="1800" dirty="0">
                <a:latin typeface="SimSun" panose="02010600030101010101" pitchFamily="2" charset="-122"/>
                <a:ea typeface="SimSun" panose="02010600030101010101" pitchFamily="2" charset="-122"/>
              </a:rPr>
              <a:t>, L., 2016, November. A new model of Ishikawa diagram for quality assessment. In </a:t>
            </a:r>
            <a:r>
              <a:rPr lang="en-US" sz="1800" i="1" dirty="0">
                <a:latin typeface="SimSun" panose="02010600030101010101" pitchFamily="2" charset="-122"/>
                <a:ea typeface="SimSun" panose="02010600030101010101" pitchFamily="2" charset="-122"/>
              </a:rPr>
              <a:t>IOP Conference Series: Materials Science and Engineering</a:t>
            </a:r>
            <a:r>
              <a:rPr lang="en-US" sz="1800" dirty="0">
                <a:latin typeface="SimSun" panose="02010600030101010101" pitchFamily="2" charset="-122"/>
                <a:ea typeface="SimSun" panose="02010600030101010101" pitchFamily="2" charset="-122"/>
              </a:rPr>
              <a:t> (Vol. 161, No. 1, p. 012099). IOP Publishing.</a:t>
            </a:r>
          </a:p>
          <a:p>
            <a:r>
              <a:rPr lang="en-US" sz="1800" dirty="0">
                <a:latin typeface="SimSun" panose="02010600030101010101" pitchFamily="2" charset="-122"/>
                <a:ea typeface="SimSun" panose="02010600030101010101" pitchFamily="2" charset="-122"/>
              </a:rPr>
              <a:t>Merrill, R.M., </a:t>
            </a:r>
            <a:r>
              <a:rPr lang="en-US" sz="1800" dirty="0" err="1">
                <a:latin typeface="SimSun" panose="02010600030101010101" pitchFamily="2" charset="-122"/>
                <a:ea typeface="SimSun" panose="02010600030101010101" pitchFamily="2" charset="-122"/>
              </a:rPr>
              <a:t>Aldana</a:t>
            </a:r>
            <a:r>
              <a:rPr lang="en-US" sz="1800" dirty="0">
                <a:latin typeface="SimSun" panose="02010600030101010101" pitchFamily="2" charset="-122"/>
                <a:ea typeface="SimSun" panose="02010600030101010101" pitchFamily="2" charset="-122"/>
              </a:rPr>
              <a:t>, S.G., Pope, J.E., Anderson, D.R., </a:t>
            </a:r>
            <a:r>
              <a:rPr lang="en-US" sz="1800" dirty="0" err="1">
                <a:latin typeface="SimSun" panose="02010600030101010101" pitchFamily="2" charset="-122"/>
                <a:ea typeface="SimSun" panose="02010600030101010101" pitchFamily="2" charset="-122"/>
              </a:rPr>
              <a:t>Coberley</a:t>
            </a:r>
            <a:r>
              <a:rPr lang="en-US" sz="1800" dirty="0">
                <a:latin typeface="SimSun" panose="02010600030101010101" pitchFamily="2" charset="-122"/>
                <a:ea typeface="SimSun" panose="02010600030101010101" pitchFamily="2" charset="-122"/>
              </a:rPr>
              <a:t>, C.R., </a:t>
            </a:r>
            <a:r>
              <a:rPr lang="en-US" sz="1800" dirty="0" err="1">
                <a:latin typeface="SimSun" panose="02010600030101010101" pitchFamily="2" charset="-122"/>
                <a:ea typeface="SimSun" panose="02010600030101010101" pitchFamily="2" charset="-122"/>
              </a:rPr>
              <a:t>Grossmeier</a:t>
            </a:r>
            <a:r>
              <a:rPr lang="en-US" sz="1800" dirty="0">
                <a:latin typeface="SimSun" panose="02010600030101010101" pitchFamily="2" charset="-122"/>
                <a:ea typeface="SimSun" panose="02010600030101010101" pitchFamily="2" charset="-122"/>
              </a:rPr>
              <a:t>, J.J. and </a:t>
            </a:r>
            <a:r>
              <a:rPr lang="en-US" sz="1800" dirty="0" err="1">
                <a:latin typeface="SimSun" panose="02010600030101010101" pitchFamily="2" charset="-122"/>
                <a:ea typeface="SimSun" panose="02010600030101010101" pitchFamily="2" charset="-122"/>
              </a:rPr>
              <a:t>Whitmer</a:t>
            </a:r>
            <a:r>
              <a:rPr lang="en-US" sz="1800" dirty="0">
                <a:latin typeface="SimSun" panose="02010600030101010101" pitchFamily="2" charset="-122"/>
                <a:ea typeface="SimSun" panose="02010600030101010101" pitchFamily="2" charset="-122"/>
              </a:rPr>
              <a:t>, R.W., 2013. Self-rated job performance and absenteeism according to employee engagement, health behaviors, and physical health. </a:t>
            </a:r>
            <a:r>
              <a:rPr lang="en-US" sz="1800" i="1" dirty="0">
                <a:latin typeface="SimSun" panose="02010600030101010101" pitchFamily="2" charset="-122"/>
                <a:ea typeface="SimSun" panose="02010600030101010101" pitchFamily="2" charset="-122"/>
              </a:rPr>
              <a:t>Journal of occupational and environmental medicine</a:t>
            </a:r>
            <a:r>
              <a:rPr lang="en-US" sz="1800" dirty="0">
                <a:latin typeface="SimSun" panose="02010600030101010101" pitchFamily="2" charset="-122"/>
                <a:ea typeface="SimSun" panose="02010600030101010101" pitchFamily="2" charset="-122"/>
              </a:rPr>
              <a:t>, </a:t>
            </a:r>
            <a:r>
              <a:rPr lang="en-US" sz="1800" i="1" dirty="0">
                <a:latin typeface="SimSun" panose="02010600030101010101" pitchFamily="2" charset="-122"/>
                <a:ea typeface="SimSun" panose="02010600030101010101" pitchFamily="2" charset="-122"/>
              </a:rPr>
              <a:t>55</a:t>
            </a:r>
            <a:r>
              <a:rPr lang="en-US" sz="1800" dirty="0">
                <a:latin typeface="SimSun" panose="02010600030101010101" pitchFamily="2" charset="-122"/>
                <a:ea typeface="SimSun" panose="02010600030101010101" pitchFamily="2" charset="-122"/>
              </a:rPr>
              <a:t>(1), pp.10-18.</a:t>
            </a:r>
          </a:p>
          <a:p>
            <a:r>
              <a:rPr lang="en-US" sz="1800" dirty="0" err="1">
                <a:latin typeface="SimSun" panose="02010600030101010101" pitchFamily="2" charset="-122"/>
                <a:ea typeface="SimSun" panose="02010600030101010101" pitchFamily="2" charset="-122"/>
              </a:rPr>
              <a:t>Staufenbiel</a:t>
            </a:r>
            <a:r>
              <a:rPr lang="en-US" sz="1800" dirty="0">
                <a:latin typeface="SimSun" panose="02010600030101010101" pitchFamily="2" charset="-122"/>
                <a:ea typeface="SimSun" panose="02010600030101010101" pitchFamily="2" charset="-122"/>
              </a:rPr>
              <a:t>, T. and </a:t>
            </a:r>
            <a:r>
              <a:rPr lang="en-US" sz="1800" dirty="0" err="1">
                <a:latin typeface="SimSun" panose="02010600030101010101" pitchFamily="2" charset="-122"/>
                <a:ea typeface="SimSun" panose="02010600030101010101" pitchFamily="2" charset="-122"/>
              </a:rPr>
              <a:t>König</a:t>
            </a:r>
            <a:r>
              <a:rPr lang="en-US" sz="1800" dirty="0">
                <a:latin typeface="SimSun" panose="02010600030101010101" pitchFamily="2" charset="-122"/>
                <a:ea typeface="SimSun" panose="02010600030101010101" pitchFamily="2" charset="-122"/>
              </a:rPr>
              <a:t>, C.J., 2010. A model for the effects of job insecurity on performance, turnover intention, and absenteeism. </a:t>
            </a:r>
            <a:r>
              <a:rPr lang="en-US" sz="1800" i="1" dirty="0">
                <a:latin typeface="SimSun" panose="02010600030101010101" pitchFamily="2" charset="-122"/>
                <a:ea typeface="SimSun" panose="02010600030101010101" pitchFamily="2" charset="-122"/>
              </a:rPr>
              <a:t>Journal of Occupational and Organizational Psychology</a:t>
            </a:r>
            <a:r>
              <a:rPr lang="en-US" sz="1800" dirty="0">
                <a:latin typeface="SimSun" panose="02010600030101010101" pitchFamily="2" charset="-122"/>
                <a:ea typeface="SimSun" panose="02010600030101010101" pitchFamily="2" charset="-122"/>
              </a:rPr>
              <a:t>, </a:t>
            </a:r>
            <a:r>
              <a:rPr lang="en-US" sz="1800" i="1" dirty="0">
                <a:latin typeface="SimSun" panose="02010600030101010101" pitchFamily="2" charset="-122"/>
                <a:ea typeface="SimSun" panose="02010600030101010101" pitchFamily="2" charset="-122"/>
              </a:rPr>
              <a:t>83</a:t>
            </a:r>
            <a:r>
              <a:rPr lang="en-US" sz="1800" dirty="0">
                <a:latin typeface="SimSun" panose="02010600030101010101" pitchFamily="2" charset="-122"/>
                <a:ea typeface="SimSun" panose="02010600030101010101" pitchFamily="2" charset="-122"/>
              </a:rPr>
              <a:t>(1), pp.101-117.</a:t>
            </a:r>
          </a:p>
        </p:txBody>
      </p:sp>
    </p:spTree>
    <p:extLst>
      <p:ext uri="{BB962C8B-B14F-4D97-AF65-F5344CB8AC3E}">
        <p14:creationId xmlns:p14="http://schemas.microsoft.com/office/powerpoint/2010/main" val="3514561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550</TotalTime>
  <Words>2454</Words>
  <Application>Microsoft Office PowerPoint</Application>
  <PresentationFormat>On-screen Show (4:3)</PresentationFormat>
  <Paragraphs>138</Paragraphs>
  <Slides>11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SimSun</vt:lpstr>
      <vt:lpstr>Arial</vt:lpstr>
      <vt:lpstr>Arial MT</vt:lpstr>
      <vt:lpstr>Calibri</vt:lpstr>
      <vt:lpstr>Constantia</vt:lpstr>
      <vt:lpstr>Wingdings</vt:lpstr>
      <vt:lpstr>Wingdings 2</vt:lpstr>
      <vt:lpstr>Flow</vt:lpstr>
      <vt:lpstr>Problem Solving and Decision Making  BMSW-4004  Student name : Florina-Madalina Gugoi Student Number:2111163 Lecturer name : Nazmul Hassan  REDUCING LONG TERM ABSENTEEISM IN MID CHESHIRE HOSPITAL TRUST FOUNDATION(MCHT)</vt:lpstr>
      <vt:lpstr>                                         Table of content  1. Introduction   2.  Absenteeism definition and causes     2.1 Impact     2.2 Pestel analysis     2.3 Fishbone research of the complex problem     2.4 Evaluation and Grid analysing  3. Conclusions  4. References    </vt:lpstr>
      <vt:lpstr>Absenteeism &amp; Poor Performance</vt:lpstr>
      <vt:lpstr>Causes of Absenteeism</vt:lpstr>
      <vt:lpstr>Impact of Absenteeism</vt:lpstr>
      <vt:lpstr>PESTLE</vt:lpstr>
      <vt:lpstr>Fishbone Diagram</vt:lpstr>
      <vt:lpstr>MEASURES TO CONTROL  ABSENTEEISM</vt:lpstr>
      <vt:lpstr>GRID Analysis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mădălina gugoi</cp:lastModifiedBy>
  <cp:revision>39</cp:revision>
  <dcterms:created xsi:type="dcterms:W3CDTF">2022-03-02T14:09:40Z</dcterms:created>
  <dcterms:modified xsi:type="dcterms:W3CDTF">2022-03-12T11:54:55Z</dcterms:modified>
</cp:coreProperties>
</file>