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87" r:id="rId2"/>
    <p:sldId id="257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8" r:id="rId12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D4D4D"/>
    <a:srgbClr val="B92D14"/>
    <a:srgbClr val="35759D"/>
    <a:srgbClr val="35B19D"/>
    <a:srgbClr val="643200"/>
    <a:srgbClr val="7A3D00"/>
    <a:srgbClr val="8E47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2E31CF-4A90-4904-83DC-2EF05AA011D7}" v="103" dt="2023-10-31T14:32:04.3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2536" autoAdjust="0"/>
    <p:restoredTop sz="84005" autoAdjust="0"/>
  </p:normalViewPr>
  <p:slideViewPr>
    <p:cSldViewPr>
      <p:cViewPr varScale="1">
        <p:scale>
          <a:sx n="72" d="100"/>
          <a:sy n="72" d="100"/>
        </p:scale>
        <p:origin x="449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>
            <a:extLst>
              <a:ext uri="{FF2B5EF4-FFF2-40B4-BE49-F238E27FC236}">
                <a16:creationId xmlns:a16="http://schemas.microsoft.com/office/drawing/2014/main" id="{171F1907-92B8-19CB-AFEB-AC93141C8E9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US" altLang="en-US"/>
          </a:p>
        </p:txBody>
      </p:sp>
      <p:sp>
        <p:nvSpPr>
          <p:cNvPr id="81923" name="Rectangle 3">
            <a:extLst>
              <a:ext uri="{FF2B5EF4-FFF2-40B4-BE49-F238E27FC236}">
                <a16:creationId xmlns:a16="http://schemas.microsoft.com/office/drawing/2014/main" id="{C571DB1D-664E-6757-C424-B748E5FC7BD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 altLang="en-US"/>
          </a:p>
        </p:txBody>
      </p:sp>
      <p:sp>
        <p:nvSpPr>
          <p:cNvPr id="81924" name="Rectangle 4">
            <a:extLst>
              <a:ext uri="{FF2B5EF4-FFF2-40B4-BE49-F238E27FC236}">
                <a16:creationId xmlns:a16="http://schemas.microsoft.com/office/drawing/2014/main" id="{EC298024-FCA7-2D01-93A0-5B79B0EC83B0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1925" name="Rectangle 5">
            <a:extLst>
              <a:ext uri="{FF2B5EF4-FFF2-40B4-BE49-F238E27FC236}">
                <a16:creationId xmlns:a16="http://schemas.microsoft.com/office/drawing/2014/main" id="{92E8A79E-87EF-F886-4FDE-845B343EC91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81926" name="Rectangle 6">
            <a:extLst>
              <a:ext uri="{FF2B5EF4-FFF2-40B4-BE49-F238E27FC236}">
                <a16:creationId xmlns:a16="http://schemas.microsoft.com/office/drawing/2014/main" id="{3006E0C5-EF53-EF14-68FF-4874EE0E2A2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en-US" altLang="en-US"/>
          </a:p>
        </p:txBody>
      </p:sp>
      <p:sp>
        <p:nvSpPr>
          <p:cNvPr id="81927" name="Rectangle 7">
            <a:extLst>
              <a:ext uri="{FF2B5EF4-FFF2-40B4-BE49-F238E27FC236}">
                <a16:creationId xmlns:a16="http://schemas.microsoft.com/office/drawing/2014/main" id="{0654B3C2-A96F-AB9C-88C3-A2076F7719A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B62B22F-9CA9-45CA-9D22-E4790926AF2F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943855E8-7D40-57EF-BF31-030076922B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073D03D-F938-4BA8-92E8-169DECD749DC}" type="slidenum">
              <a:rPr lang="en-US" altLang="en-US"/>
              <a:pPr/>
              <a:t>1</a:t>
            </a:fld>
            <a:endParaRPr lang="en-US" altLang="en-US"/>
          </a:p>
        </p:txBody>
      </p:sp>
      <p:sp>
        <p:nvSpPr>
          <p:cNvPr id="112642" name="Rectangle 2">
            <a:extLst>
              <a:ext uri="{FF2B5EF4-FFF2-40B4-BE49-F238E27FC236}">
                <a16:creationId xmlns:a16="http://schemas.microsoft.com/office/drawing/2014/main" id="{DC3FF58C-0523-28A6-0CF3-72BF0A769D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>
            <a:extLst>
              <a:ext uri="{FF2B5EF4-FFF2-40B4-BE49-F238E27FC236}">
                <a16:creationId xmlns:a16="http://schemas.microsoft.com/office/drawing/2014/main" id="{B7639512-9580-46A8-02CF-7A55E302C8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 altLang="en-US"/>
          </a:p>
        </p:txBody>
      </p:sp>
    </p:spTree>
    <p:extLst>
      <p:ext uri="{BB962C8B-B14F-4D97-AF65-F5344CB8AC3E}">
        <p14:creationId xmlns:p14="http://schemas.microsoft.com/office/powerpoint/2010/main" val="15674515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943855E8-7D40-57EF-BF31-030076922B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073D03D-F938-4BA8-92E8-169DECD749DC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112642" name="Rectangle 2">
            <a:extLst>
              <a:ext uri="{FF2B5EF4-FFF2-40B4-BE49-F238E27FC236}">
                <a16:creationId xmlns:a16="http://schemas.microsoft.com/office/drawing/2014/main" id="{DC3FF58C-0523-28A6-0CF3-72BF0A769D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>
            <a:extLst>
              <a:ext uri="{FF2B5EF4-FFF2-40B4-BE49-F238E27FC236}">
                <a16:creationId xmlns:a16="http://schemas.microsoft.com/office/drawing/2014/main" id="{B7639512-9580-46A8-02CF-7A55E302C8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BFBDB5D-08DE-E210-CA73-2CF1017374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CB9D9E-7EF8-4170-88A9-52217575FD88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110594" name="Rectangle 2">
            <a:extLst>
              <a:ext uri="{FF2B5EF4-FFF2-40B4-BE49-F238E27FC236}">
                <a16:creationId xmlns:a16="http://schemas.microsoft.com/office/drawing/2014/main" id="{68646508-F01A-64DF-3E49-007C30515C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>
            <a:extLst>
              <a:ext uri="{FF2B5EF4-FFF2-40B4-BE49-F238E27FC236}">
                <a16:creationId xmlns:a16="http://schemas.microsoft.com/office/drawing/2014/main" id="{1EFF6757-6F69-C0FA-6EBC-7C585E61A2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b="1" dirty="0"/>
              <a:t>Aligning with our brand standards and health and safety procedures:</a:t>
            </a:r>
          </a:p>
          <a:p>
            <a:r>
              <a:rPr lang="en-US" altLang="en-US" dirty="0"/>
              <a:t>Engaged employees are more likely to uphold brand standards.</a:t>
            </a:r>
          </a:p>
          <a:p>
            <a:r>
              <a:rPr lang="en-US" altLang="en-US" dirty="0"/>
              <a:t>Enabling conditions ensure a safe and supportive workplace.</a:t>
            </a:r>
          </a:p>
          <a:p>
            <a:r>
              <a:rPr lang="en-US" altLang="en-US" dirty="0"/>
              <a:t>Engagement behaviors lead to positive guest interactions.</a:t>
            </a:r>
            <a:endParaRPr lang="ru-RU" alt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BFBDB5D-08DE-E210-CA73-2CF1017374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CB9D9E-7EF8-4170-88A9-52217575FD88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110594" name="Rectangle 2">
            <a:extLst>
              <a:ext uri="{FF2B5EF4-FFF2-40B4-BE49-F238E27FC236}">
                <a16:creationId xmlns:a16="http://schemas.microsoft.com/office/drawing/2014/main" id="{68646508-F01A-64DF-3E49-007C30515C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>
            <a:extLst>
              <a:ext uri="{FF2B5EF4-FFF2-40B4-BE49-F238E27FC236}">
                <a16:creationId xmlns:a16="http://schemas.microsoft.com/office/drawing/2014/main" id="{1EFF6757-6F69-C0FA-6EBC-7C585E61A2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 altLang="en-US"/>
          </a:p>
        </p:txBody>
      </p:sp>
    </p:spTree>
    <p:extLst>
      <p:ext uri="{BB962C8B-B14F-4D97-AF65-F5344CB8AC3E}">
        <p14:creationId xmlns:p14="http://schemas.microsoft.com/office/powerpoint/2010/main" val="27316368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BFBDB5D-08DE-E210-CA73-2CF1017374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CB9D9E-7EF8-4170-88A9-52217575FD88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110594" name="Rectangle 2">
            <a:extLst>
              <a:ext uri="{FF2B5EF4-FFF2-40B4-BE49-F238E27FC236}">
                <a16:creationId xmlns:a16="http://schemas.microsoft.com/office/drawing/2014/main" id="{68646508-F01A-64DF-3E49-007C30515C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>
            <a:extLst>
              <a:ext uri="{FF2B5EF4-FFF2-40B4-BE49-F238E27FC236}">
                <a16:creationId xmlns:a16="http://schemas.microsoft.com/office/drawing/2014/main" id="{1EFF6757-6F69-C0FA-6EBC-7C585E61A2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 altLang="en-US"/>
          </a:p>
        </p:txBody>
      </p:sp>
    </p:spTree>
    <p:extLst>
      <p:ext uri="{BB962C8B-B14F-4D97-AF65-F5344CB8AC3E}">
        <p14:creationId xmlns:p14="http://schemas.microsoft.com/office/powerpoint/2010/main" val="511101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BFBDB5D-08DE-E210-CA73-2CF1017374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CB9D9E-7EF8-4170-88A9-52217575FD88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110594" name="Rectangle 2">
            <a:extLst>
              <a:ext uri="{FF2B5EF4-FFF2-40B4-BE49-F238E27FC236}">
                <a16:creationId xmlns:a16="http://schemas.microsoft.com/office/drawing/2014/main" id="{68646508-F01A-64DF-3E49-007C30515C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>
            <a:extLst>
              <a:ext uri="{FF2B5EF4-FFF2-40B4-BE49-F238E27FC236}">
                <a16:creationId xmlns:a16="http://schemas.microsoft.com/office/drawing/2014/main" id="{1EFF6757-6F69-C0FA-6EBC-7C585E61A2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 altLang="en-US"/>
          </a:p>
        </p:txBody>
      </p:sp>
    </p:spTree>
    <p:extLst>
      <p:ext uri="{BB962C8B-B14F-4D97-AF65-F5344CB8AC3E}">
        <p14:creationId xmlns:p14="http://schemas.microsoft.com/office/powerpoint/2010/main" val="3751693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BFBDB5D-08DE-E210-CA73-2CF1017374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CB9D9E-7EF8-4170-88A9-52217575FD88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110594" name="Rectangle 2">
            <a:extLst>
              <a:ext uri="{FF2B5EF4-FFF2-40B4-BE49-F238E27FC236}">
                <a16:creationId xmlns:a16="http://schemas.microsoft.com/office/drawing/2014/main" id="{68646508-F01A-64DF-3E49-007C30515C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>
            <a:extLst>
              <a:ext uri="{FF2B5EF4-FFF2-40B4-BE49-F238E27FC236}">
                <a16:creationId xmlns:a16="http://schemas.microsoft.com/office/drawing/2014/main" id="{1EFF6757-6F69-C0FA-6EBC-7C585E61A2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 altLang="en-US"/>
          </a:p>
        </p:txBody>
      </p:sp>
    </p:spTree>
    <p:extLst>
      <p:ext uri="{BB962C8B-B14F-4D97-AF65-F5344CB8AC3E}">
        <p14:creationId xmlns:p14="http://schemas.microsoft.com/office/powerpoint/2010/main" val="10788147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BFBDB5D-08DE-E210-CA73-2CF1017374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CB9D9E-7EF8-4170-88A9-52217575FD88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110594" name="Rectangle 2">
            <a:extLst>
              <a:ext uri="{FF2B5EF4-FFF2-40B4-BE49-F238E27FC236}">
                <a16:creationId xmlns:a16="http://schemas.microsoft.com/office/drawing/2014/main" id="{68646508-F01A-64DF-3E49-007C30515C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>
            <a:extLst>
              <a:ext uri="{FF2B5EF4-FFF2-40B4-BE49-F238E27FC236}">
                <a16:creationId xmlns:a16="http://schemas.microsoft.com/office/drawing/2014/main" id="{1EFF6757-6F69-C0FA-6EBC-7C585E61A2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 altLang="en-US"/>
          </a:p>
        </p:txBody>
      </p:sp>
    </p:spTree>
    <p:extLst>
      <p:ext uri="{BB962C8B-B14F-4D97-AF65-F5344CB8AC3E}">
        <p14:creationId xmlns:p14="http://schemas.microsoft.com/office/powerpoint/2010/main" val="34620367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BFBDB5D-08DE-E210-CA73-2CF1017374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CB9D9E-7EF8-4170-88A9-52217575FD88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110594" name="Rectangle 2">
            <a:extLst>
              <a:ext uri="{FF2B5EF4-FFF2-40B4-BE49-F238E27FC236}">
                <a16:creationId xmlns:a16="http://schemas.microsoft.com/office/drawing/2014/main" id="{68646508-F01A-64DF-3E49-007C30515C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>
            <a:extLst>
              <a:ext uri="{FF2B5EF4-FFF2-40B4-BE49-F238E27FC236}">
                <a16:creationId xmlns:a16="http://schemas.microsoft.com/office/drawing/2014/main" id="{1EFF6757-6F69-C0FA-6EBC-7C585E61A2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 altLang="en-US" dirty="0"/>
          </a:p>
        </p:txBody>
      </p:sp>
    </p:spTree>
    <p:extLst>
      <p:ext uri="{BB962C8B-B14F-4D97-AF65-F5344CB8AC3E}">
        <p14:creationId xmlns:p14="http://schemas.microsoft.com/office/powerpoint/2010/main" val="16736089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BFBDB5D-08DE-E210-CA73-2CF1017374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CB9D9E-7EF8-4170-88A9-52217575FD88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110594" name="Rectangle 2">
            <a:extLst>
              <a:ext uri="{FF2B5EF4-FFF2-40B4-BE49-F238E27FC236}">
                <a16:creationId xmlns:a16="http://schemas.microsoft.com/office/drawing/2014/main" id="{68646508-F01A-64DF-3E49-007C30515C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>
            <a:extLst>
              <a:ext uri="{FF2B5EF4-FFF2-40B4-BE49-F238E27FC236}">
                <a16:creationId xmlns:a16="http://schemas.microsoft.com/office/drawing/2014/main" id="{1EFF6757-6F69-C0FA-6EBC-7C585E61A2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D1D5DB"/>
                </a:solidFill>
                <a:effectLst/>
                <a:latin typeface="Söhne"/>
              </a:rPr>
              <a:t>In summary, the success of the hospitality industry relies on these factors, including employee engagement, health and safety, branding, and continuous improvement through training. These elements work together to ensure a thriving and competitive hospitality sector.</a:t>
            </a:r>
            <a:endParaRPr lang="ru-RU" altLang="en-US" dirty="0"/>
          </a:p>
        </p:txBody>
      </p:sp>
    </p:spTree>
    <p:extLst>
      <p:ext uri="{BB962C8B-B14F-4D97-AF65-F5344CB8AC3E}">
        <p14:creationId xmlns:p14="http://schemas.microsoft.com/office/powerpoint/2010/main" val="39702155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BFBDB5D-08DE-E210-CA73-2CF1017374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CB9D9E-7EF8-4170-88A9-52217575FD88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110594" name="Rectangle 2">
            <a:extLst>
              <a:ext uri="{FF2B5EF4-FFF2-40B4-BE49-F238E27FC236}">
                <a16:creationId xmlns:a16="http://schemas.microsoft.com/office/drawing/2014/main" id="{68646508-F01A-64DF-3E49-007C30515C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>
            <a:extLst>
              <a:ext uri="{FF2B5EF4-FFF2-40B4-BE49-F238E27FC236}">
                <a16:creationId xmlns:a16="http://schemas.microsoft.com/office/drawing/2014/main" id="{1EFF6757-6F69-C0FA-6EBC-7C585E61A2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ru-RU" altLang="en-US" dirty="0"/>
          </a:p>
        </p:txBody>
      </p:sp>
    </p:spTree>
    <p:extLst>
      <p:ext uri="{BB962C8B-B14F-4D97-AF65-F5344CB8AC3E}">
        <p14:creationId xmlns:p14="http://schemas.microsoft.com/office/powerpoint/2010/main" val="1505816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DDCCC3F0-D8C5-3A1A-3AE8-BCFCC98928E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990600" y="5334000"/>
            <a:ext cx="7772400" cy="704850"/>
          </a:xfrm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B4243208-5722-D0E5-53CF-CCE1AA22C66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990600" y="5867400"/>
            <a:ext cx="7772400" cy="533400"/>
          </a:xfrm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 marL="0" indent="0" algn="r">
              <a:buFontTx/>
              <a:buNone/>
              <a:defRPr sz="2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CB510-D65D-0A96-0D34-29F25BCA6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1C882-E901-32F6-3775-A5D1540DE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60840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C7B28-7E4C-441E-1150-20840B636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B7632F-453C-3798-470A-93CA0E1DDD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91111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DD64C-ED88-90D3-D48A-B662F5F74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F8629-4FC2-D543-303F-ECF62843DB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438400"/>
            <a:ext cx="35814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72E461-488D-6B05-25D1-D4B9926C7B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438400"/>
            <a:ext cx="35814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80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88E11-2129-31DB-27DA-514659704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46861-965B-9FCB-CF83-2DE932ACB6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A96F43-770C-2424-F3D3-C76D38187E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5E111C-6440-5C7E-B79A-F8E1803E47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28FE8A-C720-67B4-6350-41923FE0CD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77197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3B6FE-CE2B-28B2-9F01-45075CC67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83935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18795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92C1-BE09-B03C-45A7-F2AE8DBCB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8447F-F48A-6A82-0670-1B964CF6EF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778278-6152-A0AE-A1E8-20EE27698E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26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35DED-C789-3ABD-E849-9BB7BB503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10C94F-1D58-0F7F-ED35-9E656CE54D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8E313E-0A94-C317-252E-5CA041F315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33686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8A12E-821D-42EF-FA42-2FA4E9BD3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BDD4AE-82CD-062D-3C0D-EF6C7A19F5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46212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992952-6EDF-4450-B7BE-94BB11DA4B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400800" y="1417638"/>
            <a:ext cx="1828800" cy="52117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B27E6C-F4FE-3DB4-E807-16251C92D7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14400" y="1417638"/>
            <a:ext cx="5334000" cy="52117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08611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D02A147D-0EBD-C490-83CF-764A2F1A20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1417638"/>
            <a:ext cx="7315200" cy="71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62DADD00-7349-71AF-333B-158CE7ED5D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2438400"/>
            <a:ext cx="731520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anose="020B0604020202020204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anose="020B0604020202020204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anose="020B0604020202020204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anose="020B0604020202020204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anose="020B0604020202020204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anose="020B0604020202020204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anose="020B0604020202020204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icrosoft Sans Serif" panose="020B0604020202020204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xhere.com/ko/photo/616114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https://geobrava.wordpress.com/2020/09/20/the-covid-19-impact-on-employee-engagement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rotectme.blog/tag/cyber-hygiene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ourismtattler.com/news/trade-news/marriott-opens-first-hotel-in-cape-town/72386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oplematters.in/article/performance-management/how-to-re-engage-with-a-high-potential-employee-5817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hyperlink" Target="https://www.flickr.com/photos/titanicbelfast/7935678248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nio.com/people/arco-iris-beneficiaries-work-during-their-food-service-and-hospitality-course-graduation-ceremony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25" name="Rectangle 17424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edroom with a desk and a computer&#10;&#10;Description automatically generated">
            <a:extLst>
              <a:ext uri="{FF2B5EF4-FFF2-40B4-BE49-F238E27FC236}">
                <a16:creationId xmlns:a16="http://schemas.microsoft.com/office/drawing/2014/main" id="{DE11EF17-6A90-951F-1735-11315C385C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333"/>
          <a:stretch/>
        </p:blipFill>
        <p:spPr>
          <a:xfrm>
            <a:off x="-36512" y="14923"/>
            <a:ext cx="9143980" cy="6857990"/>
          </a:xfrm>
          <a:prstGeom prst="rect">
            <a:avLst/>
          </a:prstGeom>
        </p:spPr>
      </p:pic>
      <p:sp>
        <p:nvSpPr>
          <p:cNvPr id="17427" name="Rectangle 17426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275865" y="-511"/>
            <a:ext cx="4592270" cy="9144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412" name="Rectangle 4">
            <a:extLst>
              <a:ext uri="{FF2B5EF4-FFF2-40B4-BE49-F238E27FC236}">
                <a16:creationId xmlns:a16="http://schemas.microsoft.com/office/drawing/2014/main" id="{C5BE05A0-16C3-A27E-CB04-EDA07AD1FB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3414" y="3091928"/>
            <a:ext cx="6808922" cy="2387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4000" b="1" dirty="0">
                <a:solidFill>
                  <a:schemeClr val="bg1"/>
                </a:solidFill>
              </a:rPr>
              <a:t>Elevating Housekeeping Excellence</a:t>
            </a:r>
            <a:br>
              <a:rPr lang="en-US" altLang="en-US" sz="4000" b="1" dirty="0">
                <a:solidFill>
                  <a:schemeClr val="bg1"/>
                </a:solidFill>
              </a:rPr>
            </a:br>
            <a:r>
              <a:rPr lang="en-US" altLang="en-US" sz="2400" b="1" dirty="0">
                <a:solidFill>
                  <a:schemeClr val="bg1"/>
                </a:solidFill>
              </a:rPr>
              <a:t>Training for Impeccable Room Cleaning</a:t>
            </a:r>
            <a:endParaRPr lang="en-US" altLang="en-US" sz="4000" b="1" dirty="0">
              <a:solidFill>
                <a:schemeClr val="bg1"/>
              </a:solidFill>
            </a:endParaRPr>
          </a:p>
        </p:txBody>
      </p:sp>
      <p:sp>
        <p:nvSpPr>
          <p:cNvPr id="17429" name="Rectangle: Rounded Corners 17428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7339422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0B009386-1DE5-358B-1CB5-787C1CC3D2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414" y="5679814"/>
            <a:ext cx="6644850" cy="485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1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r" rtl="0" eaLnBrk="1" fontAlgn="base" hangingPunct="1">
              <a:spcBef>
                <a:spcPct val="20000"/>
              </a:spcBef>
              <a:spcAft>
                <a:spcPct val="0"/>
              </a:spcAft>
              <a:buFontTx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en-US" altLang="en-US" sz="2300" dirty="0"/>
              <a:t>Student Name &amp; ID  </a:t>
            </a:r>
            <a:r>
              <a:rPr lang="en-US" altLang="en-US" sz="2300" dirty="0" err="1"/>
              <a:t>Andreea</a:t>
            </a:r>
            <a:r>
              <a:rPr lang="en-US" altLang="en-US" sz="2300" dirty="0"/>
              <a:t> Crozolo 2226837</a:t>
            </a:r>
          </a:p>
          <a:p>
            <a:pPr algn="l">
              <a:lnSpc>
                <a:spcPct val="90000"/>
              </a:lnSpc>
            </a:pPr>
            <a:endParaRPr lang="ru-RU" altLang="en-US" sz="2300" dirty="0"/>
          </a:p>
        </p:txBody>
      </p:sp>
    </p:spTree>
    <p:extLst>
      <p:ext uri="{BB962C8B-B14F-4D97-AF65-F5344CB8AC3E}">
        <p14:creationId xmlns:p14="http://schemas.microsoft.com/office/powerpoint/2010/main" val="2291433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8" name="Rectangle 174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2" name="Rectangle 4">
            <a:extLst>
              <a:ext uri="{FF2B5EF4-FFF2-40B4-BE49-F238E27FC236}">
                <a16:creationId xmlns:a16="http://schemas.microsoft.com/office/drawing/2014/main" id="{C5BE05A0-16C3-A27E-CB04-EDA07AD1FB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3179" y="205417"/>
            <a:ext cx="3276451" cy="1956841"/>
          </a:xfrm>
          <a:extLs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>
            <a:normAutofit/>
          </a:bodyPr>
          <a:lstStyle/>
          <a:p>
            <a:r>
              <a:rPr lang="en-US" altLang="en-US" sz="4700" b="1" dirty="0">
                <a:latin typeface="Traditional Arabic" panose="02020603050405020304" pitchFamily="18" charset="-78"/>
                <a:cs typeface="Traditional Arabic" panose="02020603050405020304" pitchFamily="18" charset="-78"/>
              </a:rPr>
              <a:t>AGENDA</a:t>
            </a:r>
            <a:endParaRPr lang="ru-RU" altLang="en-US" sz="4700" b="1" dirty="0">
              <a:cs typeface="Traditional Arabic" panose="02020603050405020304" pitchFamily="18" charset="-78"/>
            </a:endParaRPr>
          </a:p>
        </p:txBody>
      </p:sp>
      <p:sp>
        <p:nvSpPr>
          <p:cNvPr id="174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FC3E349A-9CF1-0D52-77A9-2E913FA25C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21925" y="2836741"/>
            <a:ext cx="3502573" cy="345356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ko-KR" sz="16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Employee Engagement Model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ko-KR" sz="16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Health and Safety Procedures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ko-KR" sz="16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The Room Cleaning Checklist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ko-KR" sz="16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Branding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ko-KR" sz="16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Employee Engagement in Action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ko-KR" sz="16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Case Study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ko-KR" sz="16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Training and Continuous Improvement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US" altLang="ko-KR" sz="16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Summary and Conclusion</a:t>
            </a:r>
            <a:endParaRPr lang="ru-RU" altLang="en-US" sz="1600" dirty="0">
              <a:cs typeface="Traditional Arabic" panose="02020603050405020304" pitchFamily="18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A5A05C-E20F-DF02-6187-1DAD509F88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" b="151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424" name="Rectangle 60423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0418" name="Rectangle 2">
            <a:extLst>
              <a:ext uri="{FF2B5EF4-FFF2-40B4-BE49-F238E27FC236}">
                <a16:creationId xmlns:a16="http://schemas.microsoft.com/office/drawing/2014/main" id="{8B5E9BAD-AFCA-5DF0-9662-9E3C224A8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5"/>
            <a:ext cx="4045020" cy="1325563"/>
          </a:xfrm>
        </p:spPr>
        <p:txBody>
          <a:bodyPr>
            <a:normAutofit/>
          </a:bodyPr>
          <a:lstStyle/>
          <a:p>
            <a:pPr marL="457200" indent="-457200">
              <a:lnSpc>
                <a:spcPct val="90000"/>
              </a:lnSpc>
              <a:buFont typeface="+mj-lt"/>
              <a:buAutoNum type="arabicPeriod"/>
            </a:pPr>
            <a:r>
              <a:rPr lang="en-US" altLang="ko-KR" sz="34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Employee Engagement Model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8E6C66C5-ECCE-23CE-4BAD-1536989D89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6449" y="1560565"/>
            <a:ext cx="5161655" cy="25304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altLang="ko-KR" sz="2000" b="1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The Kahn Model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ko-KR" sz="1400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Developed by Dr. William A. Kahn, this model emphasizes the psychological aspects of employee engagement</a:t>
            </a:r>
            <a:endParaRPr lang="en-US" altLang="ko-KR" sz="1400" b="1" dirty="0">
              <a:latin typeface="Calibri" panose="020F0502020204030204" pitchFamily="34" charset="0"/>
              <a:ea typeface="굴림" panose="020B0600000101010101" pitchFamily="34" charset="-127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ko-KR" sz="1400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Engaged Employees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ko-KR" sz="1400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Enabling Conditions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Engagement Behaviors 	</a:t>
            </a:r>
          </a:p>
          <a:p>
            <a:pPr marL="0" indent="0" algn="r">
              <a:lnSpc>
                <a:spcPct val="90000"/>
              </a:lnSpc>
              <a:buNone/>
            </a:pPr>
            <a:r>
              <a:rPr lang="en-US" altLang="en-US" sz="1400" b="1" i="1" dirty="0">
                <a:latin typeface="Calibri" panose="020F0502020204030204" pitchFamily="34" charset="0"/>
                <a:cs typeface="Calibri" panose="020F0502020204030204" pitchFamily="34" charset="0"/>
              </a:rPr>
              <a:t>(Source: Kahn , 1990)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For instance, Premier Inn recognizes the significance of The Kahn Model in elevating guest satisfaction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By focusing on The Kahn Model, Premier Inn achieved a substantial increase in employee engagement, safety, and brand alignment.</a:t>
            </a:r>
          </a:p>
        </p:txBody>
      </p:sp>
      <p:pic>
        <p:nvPicPr>
          <p:cNvPr id="3" name="Picture 2" descr="A group of people with speech bubbles&#10;&#10;Description automatically generated">
            <a:extLst>
              <a:ext uri="{FF2B5EF4-FFF2-40B4-BE49-F238E27FC236}">
                <a16:creationId xmlns:a16="http://schemas.microsoft.com/office/drawing/2014/main" id="{4873515E-3AB6-6249-C561-76481D8F739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228" r="25898"/>
          <a:stretch/>
        </p:blipFill>
        <p:spPr>
          <a:xfrm>
            <a:off x="5854553" y="2386408"/>
            <a:ext cx="2662850" cy="3550467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60426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4696411" y="687822"/>
            <a:ext cx="4103360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428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86420" y="921125"/>
            <a:ext cx="593266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30" name="Picture 6" descr="Revised Rowe and Kahn Model of Successful Aging [20] ">
            <a:extLst>
              <a:ext uri="{FF2B5EF4-FFF2-40B4-BE49-F238E27FC236}">
                <a16:creationId xmlns:a16="http://schemas.microsoft.com/office/drawing/2014/main" id="{439F8C95-2B62-7754-AA1F-8114890C2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58" y="4221088"/>
            <a:ext cx="4264296" cy="228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A1480A-C652-7714-8E6E-91379184006B}"/>
              </a:ext>
            </a:extLst>
          </p:cNvPr>
          <p:cNvSpPr txBox="1"/>
          <p:nvPr/>
        </p:nvSpPr>
        <p:spPr>
          <a:xfrm>
            <a:off x="2123728" y="6535916"/>
            <a:ext cx="305399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sz="1050" b="1" i="1" dirty="0"/>
              <a:t>(</a:t>
            </a:r>
            <a:r>
              <a:rPr lang="en-US" sz="1050" b="1" i="1" dirty="0"/>
              <a:t>Source: </a:t>
            </a:r>
            <a:r>
              <a:rPr lang="ro-RO" sz="1050" b="1" i="1" dirty="0" err="1"/>
              <a:t>Estebsari</a:t>
            </a:r>
            <a:r>
              <a:rPr lang="ro-RO" sz="1050" b="1" i="1" dirty="0"/>
              <a:t> et al., 2019)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424" name="Rectangle 6042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426" name="Freeform: Shape 6042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418" name="Rectangle 2">
            <a:extLst>
              <a:ext uri="{FF2B5EF4-FFF2-40B4-BE49-F238E27FC236}">
                <a16:creationId xmlns:a16="http://schemas.microsoft.com/office/drawing/2014/main" id="{8B5E9BAD-AFCA-5DF0-9662-9E3C224A8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US" altLang="ko-KR" sz="3700" dirty="0">
                <a:solidFill>
                  <a:srgbClr val="FFFFFF"/>
                </a:solidFill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2. Health and Safety Procedures</a:t>
            </a:r>
          </a:p>
        </p:txBody>
      </p:sp>
      <p:sp>
        <p:nvSpPr>
          <p:cNvPr id="60428" name="Arc 6042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8E6C66C5-ECCE-23CE-4BAD-1536989D89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35480" y="591344"/>
            <a:ext cx="5293395" cy="5429943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altLang="ko-KR" sz="1600" b="1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Legal Duty to Protect Workers from Stress: </a:t>
            </a:r>
            <a:r>
              <a:rPr lang="en-US" altLang="ko-KR" sz="1600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Employers in the UK hospitality sector have a legal duty to protect workers from stress in the workplace.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alt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Timing of Risk Assessment: </a:t>
            </a:r>
            <a:r>
              <a:rPr lang="en-US" alt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Employers are urged to perform risk assessments ahead of further reopening, with a scheduled reopening date mentioned (e.g., May 17 in the UK and May 24 in Northern Ireland).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alt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Importance of Mental Health Awareness: </a:t>
            </a:r>
            <a:r>
              <a:rPr lang="en-US" alt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the significance of Mental Health Awareness Week and encourages employers to establish support mechanisms and foster a culture where workers feel equipped to deal with the unique challenges posed by the COVID-19 pandemic.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alt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Interest and Enforcement by Regulators</a:t>
            </a:r>
            <a:r>
              <a:rPr lang="en-US" alt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: Health and safety regulators are expected to show a heightened interest and enforcement appetite in health and welfare issues as the country returns to normal business operations.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A6C1C2-C04A-970A-08EA-F682382D4511}"/>
              </a:ext>
            </a:extLst>
          </p:cNvPr>
          <p:cNvSpPr txBox="1"/>
          <p:nvPr/>
        </p:nvSpPr>
        <p:spPr>
          <a:xfrm>
            <a:off x="5105530" y="5614735"/>
            <a:ext cx="457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i="1" dirty="0"/>
              <a:t>(Source: </a:t>
            </a:r>
            <a:r>
              <a:rPr lang="ro-RO" sz="1400" b="1" i="1" dirty="0" err="1"/>
              <a:t>Bridges</a:t>
            </a:r>
            <a:r>
              <a:rPr lang="ro-RO" sz="1400" b="1" i="1" dirty="0"/>
              <a:t> &amp; Cameron, 2021</a:t>
            </a:r>
            <a:r>
              <a:rPr lang="en-US" sz="1400" b="1" i="1" dirty="0"/>
              <a:t>)</a:t>
            </a:r>
            <a:endParaRPr lang="ro-RO" sz="1400" b="1" i="1" dirty="0"/>
          </a:p>
        </p:txBody>
      </p:sp>
    </p:spTree>
    <p:extLst>
      <p:ext uri="{BB962C8B-B14F-4D97-AF65-F5344CB8AC3E}">
        <p14:creationId xmlns:p14="http://schemas.microsoft.com/office/powerpoint/2010/main" val="707351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4" name="Rectangle 60423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n on a paper&#10;&#10;Description automatically generated">
            <a:extLst>
              <a:ext uri="{FF2B5EF4-FFF2-40B4-BE49-F238E27FC236}">
                <a16:creationId xmlns:a16="http://schemas.microsoft.com/office/drawing/2014/main" id="{7E4103E7-7E0E-B31A-76FE-2A520773EC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000"/>
          <a:stretch/>
        </p:blipFill>
        <p:spPr>
          <a:xfrm>
            <a:off x="20" y="10"/>
            <a:ext cx="9143979" cy="6857990"/>
          </a:xfrm>
          <a:prstGeom prst="rect">
            <a:avLst/>
          </a:prstGeom>
        </p:spPr>
      </p:pic>
      <p:sp>
        <p:nvSpPr>
          <p:cNvPr id="60418" name="Rectangle 2">
            <a:extLst>
              <a:ext uri="{FF2B5EF4-FFF2-40B4-BE49-F238E27FC236}">
                <a16:creationId xmlns:a16="http://schemas.microsoft.com/office/drawing/2014/main" id="{8B5E9BAD-AFCA-5DF0-9662-9E3C224A8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7189" y="169932"/>
            <a:ext cx="7886700" cy="810796"/>
          </a:xfrm>
        </p:spPr>
        <p:txBody>
          <a:bodyPr>
            <a:normAutofit/>
          </a:bodyPr>
          <a:lstStyle/>
          <a:p>
            <a:r>
              <a:rPr lang="en-US" altLang="ko-KR" sz="4300" dirty="0">
                <a:solidFill>
                  <a:schemeClr val="bg1"/>
                </a:solidFill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3. The Room Cleaning Checklist</a:t>
            </a:r>
          </a:p>
        </p:txBody>
      </p:sp>
      <p:sp>
        <p:nvSpPr>
          <p:cNvPr id="60426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1681544"/>
            <a:ext cx="7269480" cy="18288"/>
          </a:xfrm>
          <a:custGeom>
            <a:avLst/>
            <a:gdLst>
              <a:gd name="connsiteX0" fmla="*/ 0 w 7269480"/>
              <a:gd name="connsiteY0" fmla="*/ 0 h 18288"/>
              <a:gd name="connsiteX1" fmla="*/ 733557 w 7269480"/>
              <a:gd name="connsiteY1" fmla="*/ 0 h 18288"/>
              <a:gd name="connsiteX2" fmla="*/ 1249029 w 7269480"/>
              <a:gd name="connsiteY2" fmla="*/ 0 h 18288"/>
              <a:gd name="connsiteX3" fmla="*/ 1764501 w 7269480"/>
              <a:gd name="connsiteY3" fmla="*/ 0 h 18288"/>
              <a:gd name="connsiteX4" fmla="*/ 2207278 w 7269480"/>
              <a:gd name="connsiteY4" fmla="*/ 0 h 18288"/>
              <a:gd name="connsiteX5" fmla="*/ 3013530 w 7269480"/>
              <a:gd name="connsiteY5" fmla="*/ 0 h 18288"/>
              <a:gd name="connsiteX6" fmla="*/ 3819781 w 7269480"/>
              <a:gd name="connsiteY6" fmla="*/ 0 h 18288"/>
              <a:gd name="connsiteX7" fmla="*/ 4626033 w 7269480"/>
              <a:gd name="connsiteY7" fmla="*/ 0 h 18288"/>
              <a:gd name="connsiteX8" fmla="*/ 5068810 w 7269480"/>
              <a:gd name="connsiteY8" fmla="*/ 0 h 18288"/>
              <a:gd name="connsiteX9" fmla="*/ 5656977 w 7269480"/>
              <a:gd name="connsiteY9" fmla="*/ 0 h 18288"/>
              <a:gd name="connsiteX10" fmla="*/ 6099755 w 7269480"/>
              <a:gd name="connsiteY10" fmla="*/ 0 h 18288"/>
              <a:gd name="connsiteX11" fmla="*/ 7269480 w 7269480"/>
              <a:gd name="connsiteY11" fmla="*/ 0 h 18288"/>
              <a:gd name="connsiteX12" fmla="*/ 7269480 w 7269480"/>
              <a:gd name="connsiteY12" fmla="*/ 18288 h 18288"/>
              <a:gd name="connsiteX13" fmla="*/ 6463229 w 7269480"/>
              <a:gd name="connsiteY13" fmla="*/ 18288 h 18288"/>
              <a:gd name="connsiteX14" fmla="*/ 6020451 w 7269480"/>
              <a:gd name="connsiteY14" fmla="*/ 18288 h 18288"/>
              <a:gd name="connsiteX15" fmla="*/ 5504979 w 7269480"/>
              <a:gd name="connsiteY15" fmla="*/ 18288 h 18288"/>
              <a:gd name="connsiteX16" fmla="*/ 4989507 w 7269480"/>
              <a:gd name="connsiteY16" fmla="*/ 18288 h 18288"/>
              <a:gd name="connsiteX17" fmla="*/ 4474035 w 7269480"/>
              <a:gd name="connsiteY17" fmla="*/ 18288 h 18288"/>
              <a:gd name="connsiteX18" fmla="*/ 3958562 w 7269480"/>
              <a:gd name="connsiteY18" fmla="*/ 18288 h 18288"/>
              <a:gd name="connsiteX19" fmla="*/ 3443090 w 7269480"/>
              <a:gd name="connsiteY19" fmla="*/ 18288 h 18288"/>
              <a:gd name="connsiteX20" fmla="*/ 2709533 w 7269480"/>
              <a:gd name="connsiteY20" fmla="*/ 18288 h 18288"/>
              <a:gd name="connsiteX21" fmla="*/ 2194061 w 7269480"/>
              <a:gd name="connsiteY21" fmla="*/ 18288 h 18288"/>
              <a:gd name="connsiteX22" fmla="*/ 1751284 w 7269480"/>
              <a:gd name="connsiteY22" fmla="*/ 18288 h 18288"/>
              <a:gd name="connsiteX23" fmla="*/ 1163117 w 7269480"/>
              <a:gd name="connsiteY23" fmla="*/ 18288 h 18288"/>
              <a:gd name="connsiteX24" fmla="*/ 0 w 7269480"/>
              <a:gd name="connsiteY24" fmla="*/ 18288 h 18288"/>
              <a:gd name="connsiteX25" fmla="*/ 0 w 7269480"/>
              <a:gd name="connsiteY25" fmla="*/ 0 h 18288"/>
              <a:gd name="connsiteX0" fmla="*/ 0 w 7269480"/>
              <a:gd name="connsiteY0" fmla="*/ 0 h 18288"/>
              <a:gd name="connsiteX1" fmla="*/ 515472 w 7269480"/>
              <a:gd name="connsiteY1" fmla="*/ 0 h 18288"/>
              <a:gd name="connsiteX2" fmla="*/ 958250 w 7269480"/>
              <a:gd name="connsiteY2" fmla="*/ 0 h 18288"/>
              <a:gd name="connsiteX3" fmla="*/ 1473722 w 7269480"/>
              <a:gd name="connsiteY3" fmla="*/ 0 h 18288"/>
              <a:gd name="connsiteX4" fmla="*/ 2134584 w 7269480"/>
              <a:gd name="connsiteY4" fmla="*/ 0 h 18288"/>
              <a:gd name="connsiteX5" fmla="*/ 2868140 w 7269480"/>
              <a:gd name="connsiteY5" fmla="*/ 0 h 18288"/>
              <a:gd name="connsiteX6" fmla="*/ 3674392 w 7269480"/>
              <a:gd name="connsiteY6" fmla="*/ 0 h 18288"/>
              <a:gd name="connsiteX7" fmla="*/ 4480643 w 7269480"/>
              <a:gd name="connsiteY7" fmla="*/ 0 h 18288"/>
              <a:gd name="connsiteX8" fmla="*/ 5068810 w 7269480"/>
              <a:gd name="connsiteY8" fmla="*/ 0 h 18288"/>
              <a:gd name="connsiteX9" fmla="*/ 5802367 w 7269480"/>
              <a:gd name="connsiteY9" fmla="*/ 0 h 18288"/>
              <a:gd name="connsiteX10" fmla="*/ 6463229 w 7269480"/>
              <a:gd name="connsiteY10" fmla="*/ 0 h 18288"/>
              <a:gd name="connsiteX11" fmla="*/ 7269480 w 7269480"/>
              <a:gd name="connsiteY11" fmla="*/ 0 h 18288"/>
              <a:gd name="connsiteX12" fmla="*/ 7269480 w 7269480"/>
              <a:gd name="connsiteY12" fmla="*/ 18288 h 18288"/>
              <a:gd name="connsiteX13" fmla="*/ 6608618 w 7269480"/>
              <a:gd name="connsiteY13" fmla="*/ 18288 h 18288"/>
              <a:gd name="connsiteX14" fmla="*/ 6020451 w 7269480"/>
              <a:gd name="connsiteY14" fmla="*/ 18288 h 18288"/>
              <a:gd name="connsiteX15" fmla="*/ 5432284 w 7269480"/>
              <a:gd name="connsiteY15" fmla="*/ 18288 h 18288"/>
              <a:gd name="connsiteX16" fmla="*/ 4626033 w 7269480"/>
              <a:gd name="connsiteY16" fmla="*/ 18288 h 18288"/>
              <a:gd name="connsiteX17" fmla="*/ 4110561 w 7269480"/>
              <a:gd name="connsiteY17" fmla="*/ 18288 h 18288"/>
              <a:gd name="connsiteX18" fmla="*/ 3377004 w 7269480"/>
              <a:gd name="connsiteY18" fmla="*/ 18288 h 18288"/>
              <a:gd name="connsiteX19" fmla="*/ 2934226 w 7269480"/>
              <a:gd name="connsiteY19" fmla="*/ 18288 h 18288"/>
              <a:gd name="connsiteX20" fmla="*/ 2273365 w 7269480"/>
              <a:gd name="connsiteY20" fmla="*/ 18288 h 18288"/>
              <a:gd name="connsiteX21" fmla="*/ 1757892 w 7269480"/>
              <a:gd name="connsiteY21" fmla="*/ 18288 h 18288"/>
              <a:gd name="connsiteX22" fmla="*/ 951641 w 7269480"/>
              <a:gd name="connsiteY22" fmla="*/ 18288 h 18288"/>
              <a:gd name="connsiteX23" fmla="*/ 0 w 7269480"/>
              <a:gd name="connsiteY23" fmla="*/ 18288 h 18288"/>
              <a:gd name="connsiteX24" fmla="*/ 0 w 7269480"/>
              <a:gd name="connsiteY2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269480" h="18288" fill="none" extrusionOk="0">
                <a:moveTo>
                  <a:pt x="0" y="0"/>
                </a:moveTo>
                <a:cubicBezTo>
                  <a:pt x="235128" y="3132"/>
                  <a:pt x="451867" y="39303"/>
                  <a:pt x="733557" y="0"/>
                </a:cubicBezTo>
                <a:cubicBezTo>
                  <a:pt x="1041917" y="-26384"/>
                  <a:pt x="1017903" y="-18696"/>
                  <a:pt x="1249029" y="0"/>
                </a:cubicBezTo>
                <a:cubicBezTo>
                  <a:pt x="1467178" y="31708"/>
                  <a:pt x="1662247" y="41118"/>
                  <a:pt x="1764501" y="0"/>
                </a:cubicBezTo>
                <a:cubicBezTo>
                  <a:pt x="1900779" y="-6870"/>
                  <a:pt x="2072991" y="-25341"/>
                  <a:pt x="2207278" y="0"/>
                </a:cubicBezTo>
                <a:cubicBezTo>
                  <a:pt x="2265877" y="34574"/>
                  <a:pt x="2632620" y="104781"/>
                  <a:pt x="3013530" y="0"/>
                </a:cubicBezTo>
                <a:cubicBezTo>
                  <a:pt x="3334490" y="-59163"/>
                  <a:pt x="3475301" y="47386"/>
                  <a:pt x="3819781" y="0"/>
                </a:cubicBezTo>
                <a:cubicBezTo>
                  <a:pt x="4196358" y="-37804"/>
                  <a:pt x="4303513" y="-11131"/>
                  <a:pt x="4626033" y="0"/>
                </a:cubicBezTo>
                <a:cubicBezTo>
                  <a:pt x="4934787" y="29249"/>
                  <a:pt x="4944754" y="17065"/>
                  <a:pt x="5068810" y="0"/>
                </a:cubicBezTo>
                <a:cubicBezTo>
                  <a:pt x="5209508" y="-19562"/>
                  <a:pt x="5356206" y="22850"/>
                  <a:pt x="5656977" y="0"/>
                </a:cubicBezTo>
                <a:cubicBezTo>
                  <a:pt x="5941315" y="13558"/>
                  <a:pt x="5903828" y="-18462"/>
                  <a:pt x="6099755" y="0"/>
                </a:cubicBezTo>
                <a:cubicBezTo>
                  <a:pt x="6314513" y="-31302"/>
                  <a:pt x="6960022" y="-11355"/>
                  <a:pt x="7269480" y="0"/>
                </a:cubicBezTo>
                <a:cubicBezTo>
                  <a:pt x="7269107" y="8892"/>
                  <a:pt x="7269891" y="12971"/>
                  <a:pt x="7269480" y="18288"/>
                </a:cubicBezTo>
                <a:cubicBezTo>
                  <a:pt x="7069773" y="63254"/>
                  <a:pt x="6761614" y="96"/>
                  <a:pt x="6463229" y="18288"/>
                </a:cubicBezTo>
                <a:cubicBezTo>
                  <a:pt x="6176137" y="29304"/>
                  <a:pt x="6202734" y="42678"/>
                  <a:pt x="6020451" y="18288"/>
                </a:cubicBezTo>
                <a:cubicBezTo>
                  <a:pt x="5818836" y="4777"/>
                  <a:pt x="5721727" y="-10784"/>
                  <a:pt x="5504979" y="18288"/>
                </a:cubicBezTo>
                <a:cubicBezTo>
                  <a:pt x="5326805" y="68107"/>
                  <a:pt x="5197747" y="9507"/>
                  <a:pt x="4989507" y="18288"/>
                </a:cubicBezTo>
                <a:cubicBezTo>
                  <a:pt x="4763009" y="43859"/>
                  <a:pt x="4639415" y="27730"/>
                  <a:pt x="4474035" y="18288"/>
                </a:cubicBezTo>
                <a:cubicBezTo>
                  <a:pt x="4344126" y="-11044"/>
                  <a:pt x="4109566" y="23406"/>
                  <a:pt x="3958562" y="18288"/>
                </a:cubicBezTo>
                <a:cubicBezTo>
                  <a:pt x="3798316" y="26645"/>
                  <a:pt x="3645649" y="23666"/>
                  <a:pt x="3443090" y="18288"/>
                </a:cubicBezTo>
                <a:cubicBezTo>
                  <a:pt x="3244219" y="28660"/>
                  <a:pt x="3102677" y="4915"/>
                  <a:pt x="2709533" y="18288"/>
                </a:cubicBezTo>
                <a:cubicBezTo>
                  <a:pt x="2353187" y="42124"/>
                  <a:pt x="2422678" y="48861"/>
                  <a:pt x="2194061" y="18288"/>
                </a:cubicBezTo>
                <a:cubicBezTo>
                  <a:pt x="1953278" y="7529"/>
                  <a:pt x="1876545" y="25727"/>
                  <a:pt x="1751284" y="18288"/>
                </a:cubicBezTo>
                <a:cubicBezTo>
                  <a:pt x="1616404" y="7186"/>
                  <a:pt x="1467166" y="48303"/>
                  <a:pt x="1163117" y="18288"/>
                </a:cubicBezTo>
                <a:cubicBezTo>
                  <a:pt x="832308" y="-22338"/>
                  <a:pt x="531097" y="-29235"/>
                  <a:pt x="0" y="18288"/>
                </a:cubicBezTo>
                <a:cubicBezTo>
                  <a:pt x="-54" y="11431"/>
                  <a:pt x="328" y="6853"/>
                  <a:pt x="0" y="0"/>
                </a:cubicBezTo>
                <a:close/>
              </a:path>
              <a:path w="7269480" h="18288" stroke="0" extrusionOk="0">
                <a:moveTo>
                  <a:pt x="0" y="0"/>
                </a:moveTo>
                <a:cubicBezTo>
                  <a:pt x="93677" y="-40520"/>
                  <a:pt x="343551" y="-20764"/>
                  <a:pt x="515472" y="0"/>
                </a:cubicBezTo>
                <a:cubicBezTo>
                  <a:pt x="661472" y="33485"/>
                  <a:pt x="738086" y="-8485"/>
                  <a:pt x="958250" y="0"/>
                </a:cubicBezTo>
                <a:cubicBezTo>
                  <a:pt x="1185804" y="12649"/>
                  <a:pt x="1301342" y="10087"/>
                  <a:pt x="1473722" y="0"/>
                </a:cubicBezTo>
                <a:cubicBezTo>
                  <a:pt x="1636492" y="23566"/>
                  <a:pt x="2004928" y="1595"/>
                  <a:pt x="2134584" y="0"/>
                </a:cubicBezTo>
                <a:cubicBezTo>
                  <a:pt x="2293863" y="-51652"/>
                  <a:pt x="2549409" y="31237"/>
                  <a:pt x="2868140" y="0"/>
                </a:cubicBezTo>
                <a:cubicBezTo>
                  <a:pt x="3128066" y="-19431"/>
                  <a:pt x="3471315" y="36471"/>
                  <a:pt x="3674392" y="0"/>
                </a:cubicBezTo>
                <a:cubicBezTo>
                  <a:pt x="3867736" y="26529"/>
                  <a:pt x="4121894" y="-13345"/>
                  <a:pt x="4480643" y="0"/>
                </a:cubicBezTo>
                <a:cubicBezTo>
                  <a:pt x="4861667" y="10265"/>
                  <a:pt x="4904111" y="1116"/>
                  <a:pt x="5068810" y="0"/>
                </a:cubicBezTo>
                <a:cubicBezTo>
                  <a:pt x="5254525" y="48544"/>
                  <a:pt x="5489794" y="-47731"/>
                  <a:pt x="5802367" y="0"/>
                </a:cubicBezTo>
                <a:cubicBezTo>
                  <a:pt x="6112570" y="36047"/>
                  <a:pt x="6247610" y="16030"/>
                  <a:pt x="6463229" y="0"/>
                </a:cubicBezTo>
                <a:cubicBezTo>
                  <a:pt x="6699726" y="8242"/>
                  <a:pt x="7085980" y="17508"/>
                  <a:pt x="7269480" y="0"/>
                </a:cubicBezTo>
                <a:cubicBezTo>
                  <a:pt x="7268407" y="8397"/>
                  <a:pt x="7268853" y="13314"/>
                  <a:pt x="7269480" y="18288"/>
                </a:cubicBezTo>
                <a:cubicBezTo>
                  <a:pt x="6934530" y="64734"/>
                  <a:pt x="6753912" y="-12848"/>
                  <a:pt x="6608618" y="18288"/>
                </a:cubicBezTo>
                <a:cubicBezTo>
                  <a:pt x="6499813" y="47415"/>
                  <a:pt x="6197442" y="-16113"/>
                  <a:pt x="6020451" y="18288"/>
                </a:cubicBezTo>
                <a:cubicBezTo>
                  <a:pt x="5845458" y="6562"/>
                  <a:pt x="5619316" y="-2364"/>
                  <a:pt x="5432284" y="18288"/>
                </a:cubicBezTo>
                <a:cubicBezTo>
                  <a:pt x="5232831" y="32495"/>
                  <a:pt x="5026244" y="57062"/>
                  <a:pt x="4626033" y="18288"/>
                </a:cubicBezTo>
                <a:cubicBezTo>
                  <a:pt x="4266016" y="14485"/>
                  <a:pt x="4244313" y="45809"/>
                  <a:pt x="4110561" y="18288"/>
                </a:cubicBezTo>
                <a:cubicBezTo>
                  <a:pt x="4000841" y="-45488"/>
                  <a:pt x="3590021" y="47044"/>
                  <a:pt x="3377004" y="18288"/>
                </a:cubicBezTo>
                <a:cubicBezTo>
                  <a:pt x="3189406" y="-19008"/>
                  <a:pt x="3038882" y="18056"/>
                  <a:pt x="2934226" y="18288"/>
                </a:cubicBezTo>
                <a:cubicBezTo>
                  <a:pt x="2810088" y="27476"/>
                  <a:pt x="2427832" y="22666"/>
                  <a:pt x="2273365" y="18288"/>
                </a:cubicBezTo>
                <a:cubicBezTo>
                  <a:pt x="2144728" y="11512"/>
                  <a:pt x="1941682" y="42792"/>
                  <a:pt x="1757892" y="18288"/>
                </a:cubicBezTo>
                <a:cubicBezTo>
                  <a:pt x="1511007" y="-9843"/>
                  <a:pt x="1148878" y="54983"/>
                  <a:pt x="951641" y="18288"/>
                </a:cubicBezTo>
                <a:cubicBezTo>
                  <a:pt x="725680" y="24064"/>
                  <a:pt x="440160" y="2088"/>
                  <a:pt x="0" y="18288"/>
                </a:cubicBezTo>
                <a:cubicBezTo>
                  <a:pt x="-800" y="9936"/>
                  <a:pt x="-297" y="5558"/>
                  <a:pt x="0" y="0"/>
                </a:cubicBezTo>
                <a:close/>
              </a:path>
              <a:path w="7269480" h="18288" fill="none" stroke="0" extrusionOk="0">
                <a:moveTo>
                  <a:pt x="0" y="0"/>
                </a:moveTo>
                <a:cubicBezTo>
                  <a:pt x="209523" y="-14416"/>
                  <a:pt x="402010" y="-4792"/>
                  <a:pt x="733557" y="0"/>
                </a:cubicBezTo>
                <a:cubicBezTo>
                  <a:pt x="1032265" y="-28108"/>
                  <a:pt x="1014845" y="-17933"/>
                  <a:pt x="1249029" y="0"/>
                </a:cubicBezTo>
                <a:cubicBezTo>
                  <a:pt x="1501995" y="8229"/>
                  <a:pt x="1629565" y="32396"/>
                  <a:pt x="1764501" y="0"/>
                </a:cubicBezTo>
                <a:cubicBezTo>
                  <a:pt x="1902554" y="-12694"/>
                  <a:pt x="2091757" y="-1413"/>
                  <a:pt x="2207278" y="0"/>
                </a:cubicBezTo>
                <a:cubicBezTo>
                  <a:pt x="2377281" y="28761"/>
                  <a:pt x="2680286" y="12469"/>
                  <a:pt x="3013530" y="0"/>
                </a:cubicBezTo>
                <a:cubicBezTo>
                  <a:pt x="3343102" y="-43660"/>
                  <a:pt x="3471083" y="58142"/>
                  <a:pt x="3819781" y="0"/>
                </a:cubicBezTo>
                <a:cubicBezTo>
                  <a:pt x="4189628" y="-30732"/>
                  <a:pt x="4315047" y="-34014"/>
                  <a:pt x="4626033" y="0"/>
                </a:cubicBezTo>
                <a:cubicBezTo>
                  <a:pt x="4932086" y="31993"/>
                  <a:pt x="4945270" y="14458"/>
                  <a:pt x="5068810" y="0"/>
                </a:cubicBezTo>
                <a:cubicBezTo>
                  <a:pt x="5214603" y="-51908"/>
                  <a:pt x="5356876" y="-32809"/>
                  <a:pt x="5656977" y="0"/>
                </a:cubicBezTo>
                <a:cubicBezTo>
                  <a:pt x="5935525" y="14193"/>
                  <a:pt x="5915508" y="-16541"/>
                  <a:pt x="6099755" y="0"/>
                </a:cubicBezTo>
                <a:cubicBezTo>
                  <a:pt x="6309893" y="27674"/>
                  <a:pt x="6875179" y="-39234"/>
                  <a:pt x="7269480" y="0"/>
                </a:cubicBezTo>
                <a:cubicBezTo>
                  <a:pt x="7269535" y="7937"/>
                  <a:pt x="7269706" y="13453"/>
                  <a:pt x="7269480" y="18288"/>
                </a:cubicBezTo>
                <a:cubicBezTo>
                  <a:pt x="7044177" y="41905"/>
                  <a:pt x="6762247" y="41916"/>
                  <a:pt x="6463229" y="18288"/>
                </a:cubicBezTo>
                <a:cubicBezTo>
                  <a:pt x="6176969" y="21616"/>
                  <a:pt x="6204882" y="31832"/>
                  <a:pt x="6020451" y="18288"/>
                </a:cubicBezTo>
                <a:cubicBezTo>
                  <a:pt x="5822541" y="-36494"/>
                  <a:pt x="5694440" y="-32839"/>
                  <a:pt x="5504979" y="18288"/>
                </a:cubicBezTo>
                <a:cubicBezTo>
                  <a:pt x="5319094" y="11473"/>
                  <a:pt x="5180317" y="9858"/>
                  <a:pt x="4989507" y="18288"/>
                </a:cubicBezTo>
                <a:cubicBezTo>
                  <a:pt x="4780362" y="44091"/>
                  <a:pt x="4602675" y="3603"/>
                  <a:pt x="4474035" y="18288"/>
                </a:cubicBezTo>
                <a:cubicBezTo>
                  <a:pt x="4332392" y="3956"/>
                  <a:pt x="4096107" y="22562"/>
                  <a:pt x="3958562" y="18288"/>
                </a:cubicBezTo>
                <a:cubicBezTo>
                  <a:pt x="3818758" y="669"/>
                  <a:pt x="3643861" y="-6459"/>
                  <a:pt x="3443090" y="18288"/>
                </a:cubicBezTo>
                <a:cubicBezTo>
                  <a:pt x="3229160" y="19421"/>
                  <a:pt x="3057515" y="-11242"/>
                  <a:pt x="2709533" y="18288"/>
                </a:cubicBezTo>
                <a:cubicBezTo>
                  <a:pt x="2360517" y="19044"/>
                  <a:pt x="2430273" y="18555"/>
                  <a:pt x="2194061" y="18288"/>
                </a:cubicBezTo>
                <a:cubicBezTo>
                  <a:pt x="1969669" y="-6632"/>
                  <a:pt x="1875262" y="24681"/>
                  <a:pt x="1751284" y="18288"/>
                </a:cubicBezTo>
                <a:cubicBezTo>
                  <a:pt x="1633556" y="5880"/>
                  <a:pt x="1431507" y="32395"/>
                  <a:pt x="1163117" y="18288"/>
                </a:cubicBezTo>
                <a:cubicBezTo>
                  <a:pt x="851599" y="26580"/>
                  <a:pt x="584809" y="26107"/>
                  <a:pt x="0" y="18288"/>
                </a:cubicBezTo>
                <a:cubicBezTo>
                  <a:pt x="30" y="10354"/>
                  <a:pt x="1368" y="7056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7269480"/>
                      <a:gd name="connsiteY0" fmla="*/ 0 h 18288"/>
                      <a:gd name="connsiteX1" fmla="*/ 733557 w 7269480"/>
                      <a:gd name="connsiteY1" fmla="*/ 0 h 18288"/>
                      <a:gd name="connsiteX2" fmla="*/ 1249029 w 7269480"/>
                      <a:gd name="connsiteY2" fmla="*/ 0 h 18288"/>
                      <a:gd name="connsiteX3" fmla="*/ 1764501 w 7269480"/>
                      <a:gd name="connsiteY3" fmla="*/ 0 h 18288"/>
                      <a:gd name="connsiteX4" fmla="*/ 2207278 w 7269480"/>
                      <a:gd name="connsiteY4" fmla="*/ 0 h 18288"/>
                      <a:gd name="connsiteX5" fmla="*/ 3013530 w 7269480"/>
                      <a:gd name="connsiteY5" fmla="*/ 0 h 18288"/>
                      <a:gd name="connsiteX6" fmla="*/ 3819781 w 7269480"/>
                      <a:gd name="connsiteY6" fmla="*/ 0 h 18288"/>
                      <a:gd name="connsiteX7" fmla="*/ 4626033 w 7269480"/>
                      <a:gd name="connsiteY7" fmla="*/ 0 h 18288"/>
                      <a:gd name="connsiteX8" fmla="*/ 5068810 w 7269480"/>
                      <a:gd name="connsiteY8" fmla="*/ 0 h 18288"/>
                      <a:gd name="connsiteX9" fmla="*/ 5656977 w 7269480"/>
                      <a:gd name="connsiteY9" fmla="*/ 0 h 18288"/>
                      <a:gd name="connsiteX10" fmla="*/ 6099755 w 7269480"/>
                      <a:gd name="connsiteY10" fmla="*/ 0 h 18288"/>
                      <a:gd name="connsiteX11" fmla="*/ 7269480 w 7269480"/>
                      <a:gd name="connsiteY11" fmla="*/ 0 h 18288"/>
                      <a:gd name="connsiteX12" fmla="*/ 7269480 w 7269480"/>
                      <a:gd name="connsiteY12" fmla="*/ 18288 h 18288"/>
                      <a:gd name="connsiteX13" fmla="*/ 6463229 w 7269480"/>
                      <a:gd name="connsiteY13" fmla="*/ 18288 h 18288"/>
                      <a:gd name="connsiteX14" fmla="*/ 6020451 w 7269480"/>
                      <a:gd name="connsiteY14" fmla="*/ 18288 h 18288"/>
                      <a:gd name="connsiteX15" fmla="*/ 5504979 w 7269480"/>
                      <a:gd name="connsiteY15" fmla="*/ 18288 h 18288"/>
                      <a:gd name="connsiteX16" fmla="*/ 4989507 w 7269480"/>
                      <a:gd name="connsiteY16" fmla="*/ 18288 h 18288"/>
                      <a:gd name="connsiteX17" fmla="*/ 4474035 w 7269480"/>
                      <a:gd name="connsiteY17" fmla="*/ 18288 h 18288"/>
                      <a:gd name="connsiteX18" fmla="*/ 3958562 w 7269480"/>
                      <a:gd name="connsiteY18" fmla="*/ 18288 h 18288"/>
                      <a:gd name="connsiteX19" fmla="*/ 3443090 w 7269480"/>
                      <a:gd name="connsiteY19" fmla="*/ 18288 h 18288"/>
                      <a:gd name="connsiteX20" fmla="*/ 2709533 w 7269480"/>
                      <a:gd name="connsiteY20" fmla="*/ 18288 h 18288"/>
                      <a:gd name="connsiteX21" fmla="*/ 2194061 w 7269480"/>
                      <a:gd name="connsiteY21" fmla="*/ 18288 h 18288"/>
                      <a:gd name="connsiteX22" fmla="*/ 1751284 w 7269480"/>
                      <a:gd name="connsiteY22" fmla="*/ 18288 h 18288"/>
                      <a:gd name="connsiteX23" fmla="*/ 1163117 w 7269480"/>
                      <a:gd name="connsiteY23" fmla="*/ 18288 h 18288"/>
                      <a:gd name="connsiteX24" fmla="*/ 0 w 7269480"/>
                      <a:gd name="connsiteY24" fmla="*/ 18288 h 18288"/>
                      <a:gd name="connsiteX25" fmla="*/ 0 w 7269480"/>
                      <a:gd name="connsiteY25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7269480" h="18288" fill="none" extrusionOk="0">
                        <a:moveTo>
                          <a:pt x="0" y="0"/>
                        </a:moveTo>
                        <a:cubicBezTo>
                          <a:pt x="252138" y="-34015"/>
                          <a:pt x="430162" y="27723"/>
                          <a:pt x="733557" y="0"/>
                        </a:cubicBezTo>
                        <a:cubicBezTo>
                          <a:pt x="1036952" y="-27723"/>
                          <a:pt x="1017222" y="-19248"/>
                          <a:pt x="1249029" y="0"/>
                        </a:cubicBezTo>
                        <a:cubicBezTo>
                          <a:pt x="1480836" y="19248"/>
                          <a:pt x="1642747" y="25626"/>
                          <a:pt x="1764501" y="0"/>
                        </a:cubicBezTo>
                        <a:cubicBezTo>
                          <a:pt x="1886255" y="-25626"/>
                          <a:pt x="2079425" y="-7842"/>
                          <a:pt x="2207278" y="0"/>
                        </a:cubicBezTo>
                        <a:cubicBezTo>
                          <a:pt x="2335131" y="7842"/>
                          <a:pt x="2681832" y="37713"/>
                          <a:pt x="3013530" y="0"/>
                        </a:cubicBezTo>
                        <a:cubicBezTo>
                          <a:pt x="3345228" y="-37713"/>
                          <a:pt x="3481883" y="38779"/>
                          <a:pt x="3819781" y="0"/>
                        </a:cubicBezTo>
                        <a:cubicBezTo>
                          <a:pt x="4157679" y="-38779"/>
                          <a:pt x="4319607" y="-32632"/>
                          <a:pt x="4626033" y="0"/>
                        </a:cubicBezTo>
                        <a:cubicBezTo>
                          <a:pt x="4932459" y="32632"/>
                          <a:pt x="4944182" y="17568"/>
                          <a:pt x="5068810" y="0"/>
                        </a:cubicBezTo>
                        <a:cubicBezTo>
                          <a:pt x="5193438" y="-17568"/>
                          <a:pt x="5378174" y="-16107"/>
                          <a:pt x="5656977" y="0"/>
                        </a:cubicBezTo>
                        <a:cubicBezTo>
                          <a:pt x="5935780" y="16107"/>
                          <a:pt x="5910190" y="-15070"/>
                          <a:pt x="6099755" y="0"/>
                        </a:cubicBezTo>
                        <a:cubicBezTo>
                          <a:pt x="6289320" y="15070"/>
                          <a:pt x="6900837" y="-32203"/>
                          <a:pt x="7269480" y="0"/>
                        </a:cubicBezTo>
                        <a:cubicBezTo>
                          <a:pt x="7268614" y="7958"/>
                          <a:pt x="7270034" y="12943"/>
                          <a:pt x="7269480" y="18288"/>
                        </a:cubicBezTo>
                        <a:cubicBezTo>
                          <a:pt x="7078692" y="32307"/>
                          <a:pt x="6750249" y="10617"/>
                          <a:pt x="6463229" y="18288"/>
                        </a:cubicBezTo>
                        <a:cubicBezTo>
                          <a:pt x="6176209" y="25959"/>
                          <a:pt x="6203666" y="39135"/>
                          <a:pt x="6020451" y="18288"/>
                        </a:cubicBezTo>
                        <a:cubicBezTo>
                          <a:pt x="5837236" y="-2559"/>
                          <a:pt x="5688034" y="-3388"/>
                          <a:pt x="5504979" y="18288"/>
                        </a:cubicBezTo>
                        <a:cubicBezTo>
                          <a:pt x="5321924" y="39964"/>
                          <a:pt x="5191313" y="7061"/>
                          <a:pt x="4989507" y="18288"/>
                        </a:cubicBezTo>
                        <a:cubicBezTo>
                          <a:pt x="4787701" y="29515"/>
                          <a:pt x="4612238" y="34989"/>
                          <a:pt x="4474035" y="18288"/>
                        </a:cubicBezTo>
                        <a:cubicBezTo>
                          <a:pt x="4335832" y="1587"/>
                          <a:pt x="4094545" y="27267"/>
                          <a:pt x="3958562" y="18288"/>
                        </a:cubicBezTo>
                        <a:cubicBezTo>
                          <a:pt x="3822579" y="9309"/>
                          <a:pt x="3646287" y="-1530"/>
                          <a:pt x="3443090" y="18288"/>
                        </a:cubicBezTo>
                        <a:cubicBezTo>
                          <a:pt x="3239893" y="38106"/>
                          <a:pt x="3075699" y="9041"/>
                          <a:pt x="2709533" y="18288"/>
                        </a:cubicBezTo>
                        <a:cubicBezTo>
                          <a:pt x="2343367" y="27535"/>
                          <a:pt x="2428918" y="31018"/>
                          <a:pt x="2194061" y="18288"/>
                        </a:cubicBezTo>
                        <a:cubicBezTo>
                          <a:pt x="1959204" y="5558"/>
                          <a:pt x="1872298" y="17875"/>
                          <a:pt x="1751284" y="18288"/>
                        </a:cubicBezTo>
                        <a:cubicBezTo>
                          <a:pt x="1630270" y="18701"/>
                          <a:pt x="1443391" y="30083"/>
                          <a:pt x="1163117" y="18288"/>
                        </a:cubicBezTo>
                        <a:cubicBezTo>
                          <a:pt x="882843" y="6493"/>
                          <a:pt x="581151" y="4375"/>
                          <a:pt x="0" y="18288"/>
                        </a:cubicBezTo>
                        <a:cubicBezTo>
                          <a:pt x="493" y="10773"/>
                          <a:pt x="610" y="7338"/>
                          <a:pt x="0" y="0"/>
                        </a:cubicBezTo>
                        <a:close/>
                      </a:path>
                      <a:path w="7269480" h="18288" stroke="0" extrusionOk="0">
                        <a:moveTo>
                          <a:pt x="0" y="0"/>
                        </a:moveTo>
                        <a:cubicBezTo>
                          <a:pt x="108514" y="-13627"/>
                          <a:pt x="358377" y="-21600"/>
                          <a:pt x="515472" y="0"/>
                        </a:cubicBezTo>
                        <a:cubicBezTo>
                          <a:pt x="672567" y="21600"/>
                          <a:pt x="740741" y="1149"/>
                          <a:pt x="958250" y="0"/>
                        </a:cubicBezTo>
                        <a:cubicBezTo>
                          <a:pt x="1175759" y="-1149"/>
                          <a:pt x="1323521" y="-14908"/>
                          <a:pt x="1473722" y="0"/>
                        </a:cubicBezTo>
                        <a:cubicBezTo>
                          <a:pt x="1623923" y="14908"/>
                          <a:pt x="1999682" y="13812"/>
                          <a:pt x="2134584" y="0"/>
                        </a:cubicBezTo>
                        <a:cubicBezTo>
                          <a:pt x="2269486" y="-13812"/>
                          <a:pt x="2558748" y="7617"/>
                          <a:pt x="2868140" y="0"/>
                        </a:cubicBezTo>
                        <a:cubicBezTo>
                          <a:pt x="3177532" y="-7617"/>
                          <a:pt x="3467796" y="3656"/>
                          <a:pt x="3674392" y="0"/>
                        </a:cubicBezTo>
                        <a:cubicBezTo>
                          <a:pt x="3880988" y="-3656"/>
                          <a:pt x="4101054" y="-15702"/>
                          <a:pt x="4480643" y="0"/>
                        </a:cubicBezTo>
                        <a:cubicBezTo>
                          <a:pt x="4860232" y="15702"/>
                          <a:pt x="4906779" y="-6670"/>
                          <a:pt x="5068810" y="0"/>
                        </a:cubicBezTo>
                        <a:cubicBezTo>
                          <a:pt x="5230841" y="6670"/>
                          <a:pt x="5495019" y="-21055"/>
                          <a:pt x="5802367" y="0"/>
                        </a:cubicBezTo>
                        <a:cubicBezTo>
                          <a:pt x="6109715" y="21055"/>
                          <a:pt x="6248383" y="9802"/>
                          <a:pt x="6463229" y="0"/>
                        </a:cubicBezTo>
                        <a:cubicBezTo>
                          <a:pt x="6678075" y="-9802"/>
                          <a:pt x="7063233" y="9440"/>
                          <a:pt x="7269480" y="0"/>
                        </a:cubicBezTo>
                        <a:cubicBezTo>
                          <a:pt x="7268794" y="7700"/>
                          <a:pt x="7268830" y="13442"/>
                          <a:pt x="7269480" y="18288"/>
                        </a:cubicBezTo>
                        <a:cubicBezTo>
                          <a:pt x="6950939" y="47121"/>
                          <a:pt x="6756956" y="13096"/>
                          <a:pt x="6608618" y="18288"/>
                        </a:cubicBezTo>
                        <a:cubicBezTo>
                          <a:pt x="6460280" y="23480"/>
                          <a:pt x="6230655" y="-1538"/>
                          <a:pt x="6020451" y="18288"/>
                        </a:cubicBezTo>
                        <a:cubicBezTo>
                          <a:pt x="5810247" y="38114"/>
                          <a:pt x="5619850" y="-10448"/>
                          <a:pt x="5432284" y="18288"/>
                        </a:cubicBezTo>
                        <a:cubicBezTo>
                          <a:pt x="5244718" y="47024"/>
                          <a:pt x="4984575" y="27926"/>
                          <a:pt x="4626033" y="18288"/>
                        </a:cubicBezTo>
                        <a:cubicBezTo>
                          <a:pt x="4267491" y="8650"/>
                          <a:pt x="4240108" y="40106"/>
                          <a:pt x="4110561" y="18288"/>
                        </a:cubicBezTo>
                        <a:cubicBezTo>
                          <a:pt x="3981014" y="-3530"/>
                          <a:pt x="3580293" y="41911"/>
                          <a:pt x="3377004" y="18288"/>
                        </a:cubicBezTo>
                        <a:cubicBezTo>
                          <a:pt x="3173715" y="-5335"/>
                          <a:pt x="3043404" y="10731"/>
                          <a:pt x="2934226" y="18288"/>
                        </a:cubicBezTo>
                        <a:cubicBezTo>
                          <a:pt x="2825048" y="25845"/>
                          <a:pt x="2427024" y="14732"/>
                          <a:pt x="2273365" y="18288"/>
                        </a:cubicBezTo>
                        <a:cubicBezTo>
                          <a:pt x="2119706" y="21844"/>
                          <a:pt x="1948744" y="43432"/>
                          <a:pt x="1757892" y="18288"/>
                        </a:cubicBezTo>
                        <a:cubicBezTo>
                          <a:pt x="1567040" y="-6856"/>
                          <a:pt x="1185958" y="10333"/>
                          <a:pt x="951641" y="18288"/>
                        </a:cubicBezTo>
                        <a:cubicBezTo>
                          <a:pt x="717324" y="26243"/>
                          <a:pt x="448990" y="-7235"/>
                          <a:pt x="0" y="18288"/>
                        </a:cubicBezTo>
                        <a:cubicBezTo>
                          <a:pt x="-4" y="9861"/>
                          <a:pt x="135" y="6082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3DE45B8-F44E-8C58-4FFD-F3B6B431F3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4319306"/>
              </p:ext>
            </p:extLst>
          </p:nvPr>
        </p:nvGraphicFramePr>
        <p:xfrm>
          <a:off x="178368" y="775207"/>
          <a:ext cx="8858127" cy="5933463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8496242">
                  <a:extLst>
                    <a:ext uri="{9D8B030D-6E8A-4147-A177-3AD203B41FA5}">
                      <a16:colId xmlns:a16="http://schemas.microsoft.com/office/drawing/2014/main" val="973027648"/>
                    </a:ext>
                  </a:extLst>
                </a:gridCol>
                <a:gridCol w="361885">
                  <a:extLst>
                    <a:ext uri="{9D8B030D-6E8A-4147-A177-3AD203B41FA5}">
                      <a16:colId xmlns:a16="http://schemas.microsoft.com/office/drawing/2014/main" val="3636004735"/>
                    </a:ext>
                  </a:extLst>
                </a:gridCol>
              </a:tblGrid>
              <a:tr h="1253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b="1" u="none" strike="noStrike">
                          <a:solidFill>
                            <a:schemeClr val="bg1"/>
                          </a:solidFill>
                          <a:effectLst/>
                        </a:rPr>
                        <a:t>CHECKLIST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tc rowSpan="2">
                  <a:txBody>
                    <a:bodyPr/>
                    <a:lstStyle/>
                    <a:p>
                      <a:pPr algn="ctr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✅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225629428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b="1" u="none" strike="noStrike" dirty="0">
                          <a:solidFill>
                            <a:schemeClr val="bg1"/>
                          </a:solidFill>
                          <a:effectLst/>
                        </a:rPr>
                        <a:t>Cleaning the Hotel Room</a:t>
                      </a:r>
                      <a:endParaRPr lang="en-GB" sz="800" b="1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tc vMerge="1">
                  <a:txBody>
                    <a:bodyPr/>
                    <a:lstStyle/>
                    <a:p>
                      <a:endParaRPr lang="ro-RO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864932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>
                          <a:solidFill>
                            <a:schemeClr val="bg1"/>
                          </a:solidFill>
                          <a:effectLst/>
                        </a:rPr>
                        <a:t>Preparation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1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396918853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Ensure you have the necessary cleaning supplies, equipment, and a well-organized housekeeping trolley.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3817093139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1" u="none" strike="noStrike">
                          <a:solidFill>
                            <a:schemeClr val="bg1"/>
                          </a:solidFill>
                          <a:effectLst/>
                        </a:rPr>
                        <a:t>Cleaning the Hotel Room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1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extLst>
                  <a:ext uri="{0D108BD9-81ED-4DB2-BD59-A6C34878D82A}">
                    <a16:rowId xmlns:a16="http://schemas.microsoft.com/office/drawing/2014/main" val="1202689785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Air out the room: - Open windows and balcony doors for ventilation. - Leave the main door open during cleaning.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840637196"/>
                  </a:ext>
                </a:extLst>
              </a:tr>
              <a:tr h="17609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Strip the bed: - Remove bed linens and place them in the laundry bin. - Check if a full linen change is requested or a 'turndown' service is needed for multi-night guests.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493243419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Remove rubbish: - Empty waste bins and replace with new liners.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497859730"/>
                  </a:ext>
                </a:extLst>
              </a:tr>
              <a:tr h="17609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Replace used cups and refreshments: - Switch used cups, mugs, or crockery with clean ones. - Restock hot drink supplies, minibar items, and note any removed items.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1703133870"/>
                  </a:ext>
                </a:extLst>
              </a:tr>
              <a:tr h="17609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Dusting: - Dust all surfaces, starting from the top and working down. - Pay attention to hard-to-reach areas, light fixtures, headboards, under the bed, and top of wardrobes.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2776945329"/>
                  </a:ext>
                </a:extLst>
              </a:tr>
              <a:tr h="17609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Vacuum furniture and upholstery: - Use a vacuum with a specialized brush attachment for upholstered furniture. - Vacuum curtains if applicable.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3057253072"/>
                  </a:ext>
                </a:extLst>
              </a:tr>
              <a:tr h="168011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Clean surfaces: - Sanitize all surfaces, moving guest possessions as needed. - Wipe down the insides of cupboards or wardrobes.</a:t>
                      </a:r>
                      <a:endParaRPr lang="en-US" sz="8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1118737133"/>
                  </a:ext>
                </a:extLst>
              </a:tr>
              <a:tr h="17609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Change the bed: - Inspect the mattress for any damage and report issues. - Place fresh sheets and pillowcases on the bed. - Replace decorative cushions or throws.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2472325389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Sanitize and dust electricals: - Wipe and sanitize guest phones, televisions, and other electronic equipment. - Dust TV screens.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2229733062"/>
                  </a:ext>
                </a:extLst>
              </a:tr>
              <a:tr h="168011"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Clean the floor: - Sweep and mop hard floors. - Vacuum carpets, starting from an inner corner and working out towards the door.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2668871565"/>
                  </a:ext>
                </a:extLst>
              </a:tr>
              <a:tr h="176095">
                <a:tc>
                  <a:txBody>
                    <a:bodyPr/>
                    <a:lstStyle/>
                    <a:p>
                      <a:pPr algn="l" fontAlgn="t"/>
                      <a:r>
                        <a:rPr lang="en-US" sz="8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Close windows and perform a final check: - Close windows and balcony doors. - Use air freshener if needed to eliminate any lingering chemical smells.</a:t>
                      </a:r>
                      <a:endParaRPr lang="en-US" sz="8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1970103323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1" u="none" strike="noStrike">
                          <a:solidFill>
                            <a:schemeClr val="bg1"/>
                          </a:solidFill>
                          <a:effectLst/>
                        </a:rPr>
                        <a:t>Deep Cleaning (at least every three months)</a:t>
                      </a:r>
                      <a:endParaRPr lang="en-US" sz="8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1328796540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Deep clean carpets using a steam carpet cleaner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3359736968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Deep clean upholstered furniture and curtains using a steam cleaner with a specialist attachment.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1335633433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Use a floor polisher to restore hard floors and tiles.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993200023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Use a floor polisher to restore hard floors and tiles.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605238608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Wash pillow protectors monthly and replace pillows every two years or as needed.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2068559650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1" u="none" strike="noStrike">
                          <a:solidFill>
                            <a:schemeClr val="bg1"/>
                          </a:solidFill>
                          <a:effectLst/>
                        </a:rPr>
                        <a:t>Cleaning the Room`s Bathroom</a:t>
                      </a:r>
                      <a:endParaRPr lang="en-US" sz="8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3909826176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Open any windows or switch on ventilation units for fresh air.</a:t>
                      </a:r>
                      <a:endParaRPr lang="en-US" sz="8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2563282161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Remove towels and mats and place soiled towels in the laundry bag.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3879323052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Empty the trash bin and add a new liner.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1372927398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Tidy guest belongings for easy cleaning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766096993"/>
                  </a:ext>
                </a:extLst>
              </a:tr>
              <a:tr h="246669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Clean the shower and/or bath area: - Use a specialist bathroom surface cleaner or glass cleaner for glass surfaces, tiles, and chrome fittings. - Pay special attention to the drain and remove any hair.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3445631447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Clean the sink area and taps: - Use an antibacterial bathroom cleaner. - Wipe the sink, countertop, and taps thoroughly.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3429336924"/>
                  </a:ext>
                </a:extLst>
              </a:tr>
              <a:tr h="168011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Clean the toilet: - Use a toilet disinfectant and apply bleach if necessary. - Pay attention to areas under the rim and joints of the seat.</a:t>
                      </a:r>
                      <a:endParaRPr lang="en-US" sz="8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1812064783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Dust: - Dust light fixtures and ceiling corners to remove cobwebs and dust. - Dust behind and under towel rails and radiators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2543589418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Wipe the towel rail clean.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2890257546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Restock amenities and toilet paper: - Refill guest toiletries, drinking glasses, and toilet paper.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4009487160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Hang clean towels, bathmats, and any robes or slippers.</a:t>
                      </a:r>
                      <a:endParaRPr lang="en-US" sz="8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3904557303"/>
                  </a:ext>
                </a:extLst>
              </a:tr>
              <a:tr h="12537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1" u="none" strike="noStrike">
                          <a:solidFill>
                            <a:schemeClr val="bg1"/>
                          </a:solidFill>
                          <a:effectLst/>
                        </a:rPr>
                        <a:t>Equipment, Supplies, and Cleaning Products</a:t>
                      </a:r>
                      <a:endParaRPr lang="en-US" sz="800" b="1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2124764529"/>
                  </a:ext>
                </a:extLst>
              </a:tr>
              <a:tr h="367964"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Ensure your housekeeping trolley is well-equipped with the following items: - Vacuum cleaner - Mop and bucket - Floor cleaner - Surface cleansers and sanitizers - Cleaning cloths - Bleach - Paper towels - Dusting cloths and tool - Furniture polish - Bathroom cleaner - Toilet cleaner - Scrubbing brush - Drain cleaner - Air freshener - Rubber protective gloves - Bin liners - Bathroom bin liners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158476896"/>
                  </a:ext>
                </a:extLst>
              </a:tr>
              <a:tr h="246669">
                <a:tc>
                  <a:txBody>
                    <a:bodyPr/>
                    <a:lstStyle/>
                    <a:p>
                      <a:pPr algn="l" fontAlgn="b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Stock guest supplies and amenities on the trolley, including: - Shampoo - Conditioner - Shower gel - Body lotion - Hand soap - Toothpaste or dental kit - Robes and slippers - Towels - Bath mats - Bed sheets and pillowcases - Toilet paper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614540828"/>
                  </a:ext>
                </a:extLst>
              </a:tr>
              <a:tr h="176095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If offering a minibar and room beverage service, include: - Mugs - Kettle - Tea and coffee - Sugar and milk - Spoons or stirrers - Mini bar supplies (like alcoholic drinks and snacks)</a:t>
                      </a:r>
                      <a:endParaRPr lang="en-US" sz="800" b="0" i="0" u="none" strike="noStrike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1179775960"/>
                  </a:ext>
                </a:extLst>
              </a:tr>
              <a:tr h="180497">
                <a:tc>
                  <a:txBody>
                    <a:bodyPr/>
                    <a:lstStyle/>
                    <a:p>
                      <a:pPr algn="l" fontAlgn="ctr"/>
                      <a:r>
                        <a:rPr lang="en-US" sz="8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Organize the trolley so that items are easily accessible and categorized. Regularly restock the trolley as needed to ensure supplies last for the entire shift.</a:t>
                      </a:r>
                      <a:endParaRPr lang="en-US" sz="8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101" marR="4101" marT="4101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u="none" strike="noStrike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01" marR="4101" marT="4101" marB="0" anchor="b"/>
                </a:tc>
                <a:extLst>
                  <a:ext uri="{0D108BD9-81ED-4DB2-BD59-A6C34878D82A}">
                    <a16:rowId xmlns:a16="http://schemas.microsoft.com/office/drawing/2014/main" val="27455240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7014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8B5E9BAD-AFCA-5DF0-9662-9E3C224A8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US" altLang="ko-KR" sz="31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4. Branding</a:t>
            </a:r>
          </a:p>
        </p:txBody>
      </p:sp>
      <p:pic>
        <p:nvPicPr>
          <p:cNvPr id="5" name="Picture 4" descr="A building with a body of water&#10;&#10;Description automatically generated">
            <a:extLst>
              <a:ext uri="{FF2B5EF4-FFF2-40B4-BE49-F238E27FC236}">
                <a16:creationId xmlns:a16="http://schemas.microsoft.com/office/drawing/2014/main" id="{A1EEC256-0943-1A80-C0BC-1AB396ADC52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071" b="16514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60419" name="Rectangle 3">
            <a:extLst>
              <a:ext uri="{FF2B5EF4-FFF2-40B4-BE49-F238E27FC236}">
                <a16:creationId xmlns:a16="http://schemas.microsoft.com/office/drawing/2014/main" id="{8E6C66C5-ECCE-23CE-4BAD-1536989D89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167986" y="3752850"/>
            <a:ext cx="5614060" cy="2988518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ko-KR" sz="1600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Consistent branding creates a memorable and predictable experience for guests.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ko-KR" sz="1600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Guest rooms with uniform layouts, color schemes, and amenities.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ko-KR" sz="1600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Uniformed staff members with name badges and appropriate attire.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ko-KR" sz="1600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Consistent use of your property's logo and branding materials across various touchpoints, such as websites, marketing collateral, and in-room materials.</a:t>
            </a:r>
          </a:p>
          <a:p>
            <a:pPr marL="0" indent="0" algn="r">
              <a:lnSpc>
                <a:spcPct val="90000"/>
              </a:lnSpc>
              <a:buNone/>
            </a:pPr>
            <a:r>
              <a:rPr lang="en-US" altLang="ko-KR" sz="1400" b="1" i="1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(Source: </a:t>
            </a:r>
            <a:r>
              <a:rPr lang="en-US" altLang="ko-KR" sz="1400" b="1" i="1" dirty="0" err="1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Schonrock</a:t>
            </a:r>
            <a:r>
              <a:rPr lang="en-US" altLang="ko-KR" sz="1400" b="1" i="1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, 2022)</a:t>
            </a:r>
          </a:p>
          <a:p>
            <a:pPr marL="0" indent="0" algn="r">
              <a:lnSpc>
                <a:spcPct val="90000"/>
              </a:lnSpc>
              <a:buNone/>
            </a:pPr>
            <a:endParaRPr lang="en-US" altLang="ko-KR" sz="1600" b="1" dirty="0">
              <a:latin typeface="Calibri" panose="020F0502020204030204" pitchFamily="34" charset="0"/>
              <a:ea typeface="굴림" panose="020B0600000101010101" pitchFamily="34" charset="-127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altLang="ko-KR" sz="1600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For instance, Hilton's dedication to brand standards has resulted in numerous positive outcomes such as guest satisfaction, strong brand recognition, positive online reviews, and competitive edge.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ko-KR" sz="1600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The Hilton name is synonymous with quality and luxury, and guests expect this experience to be uniform across all Hilton properties.</a:t>
            </a:r>
          </a:p>
          <a:p>
            <a:pPr marL="0" indent="0" algn="r">
              <a:lnSpc>
                <a:spcPct val="90000"/>
              </a:lnSpc>
              <a:buNone/>
            </a:pPr>
            <a:r>
              <a:rPr lang="en-US" altLang="ko-KR" sz="1400" b="1" i="1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(Source: </a:t>
            </a:r>
            <a:r>
              <a:rPr lang="en-US" altLang="ko-KR" sz="1400" b="1" i="1" dirty="0" err="1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Hiltonn</a:t>
            </a:r>
            <a:r>
              <a:rPr lang="en-US" altLang="ko-KR" sz="1400" b="1" i="1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 n.d.)</a:t>
            </a:r>
          </a:p>
        </p:txBody>
      </p:sp>
    </p:spTree>
    <p:extLst>
      <p:ext uri="{BB962C8B-B14F-4D97-AF65-F5344CB8AC3E}">
        <p14:creationId xmlns:p14="http://schemas.microsoft.com/office/powerpoint/2010/main" val="1785041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4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9143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close-up of several hands forming a circle&#10;&#10;Description automatically generated">
            <a:extLst>
              <a:ext uri="{FF2B5EF4-FFF2-40B4-BE49-F238E27FC236}">
                <a16:creationId xmlns:a16="http://schemas.microsoft.com/office/drawing/2014/main" id="{43374CEC-374D-4AD6-A739-4AEDF30716A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393" r="16608"/>
          <a:stretch/>
        </p:blipFill>
        <p:spPr>
          <a:xfrm>
            <a:off x="20" y="-9107"/>
            <a:ext cx="9143980" cy="6858000"/>
          </a:xfrm>
          <a:prstGeom prst="rect">
            <a:avLst/>
          </a:prstGeom>
        </p:spPr>
      </p:pic>
      <p:sp>
        <p:nvSpPr>
          <p:cNvPr id="60418" name="Rectangle 2">
            <a:extLst>
              <a:ext uri="{FF2B5EF4-FFF2-40B4-BE49-F238E27FC236}">
                <a16:creationId xmlns:a16="http://schemas.microsoft.com/office/drawing/2014/main" id="{8B5E9BAD-AFCA-5DF0-9662-9E3C224A8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15125" y="591344"/>
            <a:ext cx="2400300" cy="5585619"/>
          </a:xfrm>
        </p:spPr>
        <p:txBody>
          <a:bodyPr>
            <a:normAutofit/>
          </a:bodyPr>
          <a:lstStyle/>
          <a:p>
            <a:r>
              <a:rPr lang="en-US" altLang="ko-KR" sz="3400" dirty="0">
                <a:solidFill>
                  <a:srgbClr val="FFFFFF"/>
                </a:solidFill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5. Employee Engagement in Action</a:t>
            </a:r>
          </a:p>
        </p:txBody>
      </p:sp>
      <p:sp>
        <p:nvSpPr>
          <p:cNvPr id="60426" name="Arc 6042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8E6C66C5-ECCE-23CE-4BAD-1536989D89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75856" y="458985"/>
            <a:ext cx="5688632" cy="496688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ko-KR" sz="2000" dirty="0">
                <a:solidFill>
                  <a:srgbClr val="FFFFFF"/>
                </a:solidFill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Define clear goals to focus on specific engagement areas.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Conduct a comprehensive employee engagement survey.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Analyze survey results for patterns and insights.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Develop measurable initiatives to address identified issues.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Establish milestones to track progress and success.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Follow up on initiatives and hold stakeholders accountable.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C0133D-313B-A491-7702-A2A774662607}"/>
              </a:ext>
            </a:extLst>
          </p:cNvPr>
          <p:cNvSpPr txBox="1"/>
          <p:nvPr/>
        </p:nvSpPr>
        <p:spPr>
          <a:xfrm>
            <a:off x="5364088" y="4725144"/>
            <a:ext cx="4572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i="1" dirty="0">
                <a:solidFill>
                  <a:schemeClr val="bg1"/>
                </a:solidFill>
              </a:rPr>
              <a:t>(Source: </a:t>
            </a:r>
            <a:r>
              <a:rPr lang="ro-RO" sz="1400" b="1" i="1" dirty="0" err="1">
                <a:solidFill>
                  <a:schemeClr val="bg1"/>
                </a:solidFill>
              </a:rPr>
              <a:t>Estebsari</a:t>
            </a:r>
            <a:r>
              <a:rPr lang="en-US" sz="1400" b="1" i="1" dirty="0">
                <a:solidFill>
                  <a:schemeClr val="bg1"/>
                </a:solidFill>
              </a:rPr>
              <a:t>, 2019)</a:t>
            </a:r>
            <a:endParaRPr lang="ro-RO" sz="14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9429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436" name="Rectangle 60435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0418" name="Rectangle 2">
            <a:extLst>
              <a:ext uri="{FF2B5EF4-FFF2-40B4-BE49-F238E27FC236}">
                <a16:creationId xmlns:a16="http://schemas.microsoft.com/office/drawing/2014/main" id="{8B5E9BAD-AFCA-5DF0-9662-9E3C224A8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1520" y="319773"/>
            <a:ext cx="6103590" cy="975643"/>
          </a:xfrm>
        </p:spPr>
        <p:txBody>
          <a:bodyPr>
            <a:normAutofit/>
          </a:bodyPr>
          <a:lstStyle/>
          <a:p>
            <a:r>
              <a:rPr lang="en-US" altLang="ko-KR" sz="40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6. Case Study Example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8E6C66C5-ECCE-23CE-4BAD-1536989D89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1374" y="1177553"/>
            <a:ext cx="4040626" cy="167538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altLang="ko-KR" sz="1050" b="1" dirty="0">
                <a:latin typeface="Verdana" panose="020B0604030504040204" pitchFamily="34" charset="0"/>
                <a:ea typeface="굴림" panose="020B0600000101010101" pitchFamily="34" charset="-127"/>
              </a:rPr>
              <a:t>Premier Inn</a:t>
            </a:r>
          </a:p>
          <a:p>
            <a:pPr>
              <a:lnSpc>
                <a:spcPct val="90000"/>
              </a:lnSpc>
            </a:pPr>
            <a:r>
              <a:rPr lang="en-US" altLang="ko-KR" sz="1050" dirty="0">
                <a:latin typeface="Verdana" panose="020B0604030504040204" pitchFamily="34" charset="0"/>
                <a:ea typeface="굴림" panose="020B0600000101010101" pitchFamily="34" charset="-127"/>
              </a:rPr>
              <a:t>Premier Inn is a budget hotel chain in the United Kingdom, and it is part of the Whitbread Group.</a:t>
            </a:r>
          </a:p>
          <a:p>
            <a:pPr>
              <a:lnSpc>
                <a:spcPct val="90000"/>
              </a:lnSpc>
            </a:pPr>
            <a:r>
              <a:rPr lang="en-US" altLang="en-US" sz="1050" dirty="0"/>
              <a:t>It is recognized for its consistent quality, affordability, and wide presence throughout the UK, with numerous locations in cities and towns across the country. </a:t>
            </a:r>
          </a:p>
          <a:p>
            <a:pPr>
              <a:lnSpc>
                <a:spcPct val="90000"/>
              </a:lnSpc>
            </a:pPr>
            <a:r>
              <a:rPr lang="en-US" altLang="en-US" sz="1050" dirty="0"/>
              <a:t>Premier Inn enjoys a remarkable 93% brand awareness among hotel customers in the UK. </a:t>
            </a:r>
          </a:p>
          <a:p>
            <a:pPr>
              <a:lnSpc>
                <a:spcPct val="90000"/>
              </a:lnSpc>
            </a:pPr>
            <a:r>
              <a:rPr lang="en-US" altLang="en-US" sz="1050" dirty="0"/>
              <a:t>The number of returning guests increased significantly, reflecting enhanced customer loyalty.</a:t>
            </a:r>
          </a:p>
        </p:txBody>
      </p:sp>
      <p:pic>
        <p:nvPicPr>
          <p:cNvPr id="5" name="Picture 4" descr="A sign outside of a hotel&#10;&#10;Description automatically generated">
            <a:extLst>
              <a:ext uri="{FF2B5EF4-FFF2-40B4-BE49-F238E27FC236}">
                <a16:creationId xmlns:a16="http://schemas.microsoft.com/office/drawing/2014/main" id="{57730847-A86C-479F-AAA2-CE40399043C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2896" r="16970" b="2"/>
          <a:stretch/>
        </p:blipFill>
        <p:spPr>
          <a:xfrm>
            <a:off x="4940359" y="1295416"/>
            <a:ext cx="4178030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60437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2588" y="1656147"/>
            <a:ext cx="409575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435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054" y="587516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61C146-8CD8-244C-8109-0962CEF80556}"/>
              </a:ext>
            </a:extLst>
          </p:cNvPr>
          <p:cNvSpPr txBox="1"/>
          <p:nvPr/>
        </p:nvSpPr>
        <p:spPr>
          <a:xfrm>
            <a:off x="611560" y="5687997"/>
            <a:ext cx="4040626" cy="9002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050" b="1" dirty="0"/>
              <a:t>Premier Inn implemented a comprehensive strategy focusing on three core areas: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050" dirty="0"/>
              <a:t>Employee Engagement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050" dirty="0"/>
              <a:t>Safety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050" dirty="0"/>
              <a:t>Brand Alignment</a:t>
            </a:r>
            <a:endParaRPr lang="ro-RO" sz="1050" dirty="0"/>
          </a:p>
        </p:txBody>
      </p:sp>
      <p:pic>
        <p:nvPicPr>
          <p:cNvPr id="3" name="Picture 2" descr="A graph of blue rectangular bars&#10;&#10;Description automatically generated">
            <a:extLst>
              <a:ext uri="{FF2B5EF4-FFF2-40B4-BE49-F238E27FC236}">
                <a16:creationId xmlns:a16="http://schemas.microsoft.com/office/drawing/2014/main" id="{A2CCCF82-CA9E-CA4B-4881-B1FCA82C33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374" y="2880779"/>
            <a:ext cx="4040626" cy="262675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2A041C7-0AFB-C06E-DA52-996B50651CD7}"/>
              </a:ext>
            </a:extLst>
          </p:cNvPr>
          <p:cNvSpPr txBox="1"/>
          <p:nvPr/>
        </p:nvSpPr>
        <p:spPr>
          <a:xfrm>
            <a:off x="1619672" y="5336155"/>
            <a:ext cx="4572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50" b="1" i="1" dirty="0"/>
              <a:t>Source: </a:t>
            </a:r>
            <a:r>
              <a:rPr lang="ro-RO" sz="1050" b="1" i="1" dirty="0" err="1"/>
              <a:t>Kunst</a:t>
            </a:r>
            <a:r>
              <a:rPr lang="en-US" sz="1050" b="1" i="1" dirty="0"/>
              <a:t>, 2023</a:t>
            </a:r>
            <a:endParaRPr lang="ro-RO" sz="1050" b="1" i="1" dirty="0"/>
          </a:p>
        </p:txBody>
      </p:sp>
    </p:spTree>
    <p:extLst>
      <p:ext uri="{BB962C8B-B14F-4D97-AF65-F5344CB8AC3E}">
        <p14:creationId xmlns:p14="http://schemas.microsoft.com/office/powerpoint/2010/main" val="3075464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446" name="Rectangle 6044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women wearing white shirts&#10;&#10;Description automatically generated">
            <a:extLst>
              <a:ext uri="{FF2B5EF4-FFF2-40B4-BE49-F238E27FC236}">
                <a16:creationId xmlns:a16="http://schemas.microsoft.com/office/drawing/2014/main" id="{BF551C69-31EA-57B4-F1A2-76F75FA0E8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3484" r="17561" b="-1"/>
          <a:stretch/>
        </p:blipFill>
        <p:spPr>
          <a:xfrm>
            <a:off x="-540568" y="0"/>
            <a:ext cx="7252212" cy="6857990"/>
          </a:xfrm>
          <a:prstGeom prst="rect">
            <a:avLst/>
          </a:prstGeom>
        </p:spPr>
      </p:pic>
      <p:sp>
        <p:nvSpPr>
          <p:cNvPr id="60447" name="Rectangle 6044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418" name="Rectangle 2">
            <a:extLst>
              <a:ext uri="{FF2B5EF4-FFF2-40B4-BE49-F238E27FC236}">
                <a16:creationId xmlns:a16="http://schemas.microsoft.com/office/drawing/2014/main" id="{8B5E9BAD-AFCA-5DF0-9662-9E3C224A8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64088" y="365125"/>
            <a:ext cx="3151261" cy="1899912"/>
          </a:xfrm>
        </p:spPr>
        <p:txBody>
          <a:bodyPr>
            <a:normAutofit/>
          </a:bodyPr>
          <a:lstStyle/>
          <a:p>
            <a:r>
              <a:rPr lang="en-US" altLang="ko-KR" sz="3200" dirty="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7. Training and Continuous Improvement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8E6C66C5-ECCE-23CE-4BAD-1536989D89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04048" y="2236234"/>
            <a:ext cx="3960439" cy="432048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Training plays a vital role in developing employee involvement and commitment in continuous improvement.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Employee involvement is crucial for the success of continuous improvement initiatives.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Well-trained and committed employees tend to work more efficiently and effectively to improve performance.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A structured improvement method, accompanied by training, can increase employees' self-efficacy and involvement.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A common problem-solving language and a structured problem-solving method facilitate a common understanding among employees.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Lack of training and commitment are major causes of unsuccessful continuous improvement initiatives.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D2D4E7-046F-0999-EEBB-BF0A7AF0B09A}"/>
              </a:ext>
            </a:extLst>
          </p:cNvPr>
          <p:cNvSpPr txBox="1"/>
          <p:nvPr/>
        </p:nvSpPr>
        <p:spPr>
          <a:xfrm>
            <a:off x="5192203" y="6428661"/>
            <a:ext cx="484258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l-NL" sz="1200" b="1" i="1" dirty="0"/>
              <a:t>(Source: Marcel F. van Assen, 2021)</a:t>
            </a:r>
            <a:endParaRPr lang="ro-RO" sz="1200" b="1" i="1" dirty="0"/>
          </a:p>
        </p:txBody>
      </p:sp>
    </p:spTree>
    <p:extLst>
      <p:ext uri="{BB962C8B-B14F-4D97-AF65-F5344CB8AC3E}">
        <p14:creationId xmlns:p14="http://schemas.microsoft.com/office/powerpoint/2010/main" val="3629200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456" name="Rectangle 6045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418" name="Rectangle 2">
            <a:extLst>
              <a:ext uri="{FF2B5EF4-FFF2-40B4-BE49-F238E27FC236}">
                <a16:creationId xmlns:a16="http://schemas.microsoft.com/office/drawing/2014/main" id="{8B5E9BAD-AFCA-5DF0-9662-9E3C224A8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ko-KR" sz="430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8. Summary and Conclusion</a:t>
            </a:r>
          </a:p>
        </p:txBody>
      </p:sp>
      <p:sp>
        <p:nvSpPr>
          <p:cNvPr id="6046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  <a:gd name="connsiteX0" fmla="*/ 0 w 2606040"/>
              <a:gd name="connsiteY0" fmla="*/ 0 h 18288"/>
              <a:gd name="connsiteX1" fmla="*/ 599389 w 2606040"/>
              <a:gd name="connsiteY1" fmla="*/ 0 h 18288"/>
              <a:gd name="connsiteX2" fmla="*/ 1303020 w 2606040"/>
              <a:gd name="connsiteY2" fmla="*/ 0 h 18288"/>
              <a:gd name="connsiteX3" fmla="*/ 1876349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80590 w 2606040"/>
              <a:gd name="connsiteY6" fmla="*/ 18288 h 18288"/>
              <a:gd name="connsiteX7" fmla="*/ 1276960 w 2606040"/>
              <a:gd name="connsiteY7" fmla="*/ 18288 h 18288"/>
              <a:gd name="connsiteX8" fmla="*/ 65151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8E6C66C5-ECCE-23CE-4BAD-1536989D89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2872899"/>
            <a:ext cx="3600399" cy="383189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ko-KR" sz="1400" dirty="0">
                <a:latin typeface="Calibri" panose="020F0502020204030204" pitchFamily="34" charset="0"/>
                <a:ea typeface="굴림" panose="020B0600000101010101" pitchFamily="34" charset="-127"/>
                <a:cs typeface="Calibri" panose="020F0502020204030204" pitchFamily="34" charset="0"/>
              </a:rPr>
              <a:t>Emphasizing psychological aspects through The Kahn Model improves engagement, safety, and brand alignment.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Legal obligations, risk assessments, and mental health awareness are vital for a safe workplace during and post-COVID-19.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Consistent branding fosters a predictable guest experience and leads to high brand recognition.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Setting clear goals, surveys, analysis, initiatives, milestones, and accountability are key elements of engagement.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Increased brand awareness and customer loyalty through a strategy focusing on employee engagement, safety, and brand alignment.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alt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Training plays a crucial role in enhancing employee involvement and commitment in continuous improvement efforts.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058881-DBCA-E7E6-1050-10D60CBA42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9633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455" name="Rectangle 6045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0439" name="Picture 60438">
            <a:extLst>
              <a:ext uri="{FF2B5EF4-FFF2-40B4-BE49-F238E27FC236}">
                <a16:creationId xmlns:a16="http://schemas.microsoft.com/office/drawing/2014/main" id="{665357BA-A407-2213-42E2-CE94A4E592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38" b="14538"/>
          <a:stretch/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60457" name="Rectangle 6045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418" name="Rectangle 2">
            <a:extLst>
              <a:ext uri="{FF2B5EF4-FFF2-40B4-BE49-F238E27FC236}">
                <a16:creationId xmlns:a16="http://schemas.microsoft.com/office/drawing/2014/main" id="{8B5E9BAD-AFCA-5DF0-9662-9E3C224A84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US" altLang="ko-KR" sz="3500">
                <a:latin typeface="Traditional Arabic" panose="02020603050405020304" pitchFamily="18" charset="-78"/>
                <a:ea typeface="굴림" panose="020B0600000101010101" pitchFamily="34" charset="-127"/>
                <a:cs typeface="Traditional Arabic" panose="02020603050405020304" pitchFamily="18" charset="-78"/>
              </a:rPr>
              <a:t>9. References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8E6C66C5-ECCE-23CE-4BAD-1536989D89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01924" y="1484784"/>
            <a:ext cx="4362564" cy="5256584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9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Bridges, K. and Cameron, F. (2021)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Protect staff as UK hospitality sector reopens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Pinsent Masons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https://www.pinsentmasons.com/out-law/analysis/protect-staff-as-uk-hospitality-sector-reopens (Accessed: 31 October 2023). 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9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Estebsari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Concept of Successful Aging: A Review Article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ResearchGate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DOI:10.2174/1874609812666191023130117 (Accessed: 31 October 2023). 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9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 (no date)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Welcome to Hilton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 Brands | Global Hospitality Company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https://www.hilton.com/en/corporate/#2000s (Accessed: 31 October 2023). 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9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Kahn, W.A. (1990)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Conditions of Personal Engagement and Disengagement at Work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 33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Academy of Management Journal (4). 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9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Kunst, A. (2023)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Premier Inn brand awareness, usage, popularity, loyalty, and buzz among hotel customers in the UK in 2022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Statista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https://www.statista.com/forecasts/1335699/premier-inn-hotels-brand-profile-in-the-uk (Accessed: 31 October 2023). 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9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Marcel F. van Assen (2021) Training, employee involvement and continuous improvement – the moderating effect of a common improvement method, Production Planning &amp; Control, 32:2, 132-144, DOI: 10.1080/09537287.2020.1716405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9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Schonrock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(2022)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Brand Consistency Is a Must. Here’s What You Need to Know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 Hub</a:t>
            </a:r>
            <a:r>
              <a:rPr lang="en-US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https://learn.g2.com/brand-consistency (Accessed: 31 October 2023). 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3036552"/>
      </p:ext>
    </p:extLst>
  </p:cSld>
  <p:clrMapOvr>
    <a:masterClrMapping/>
  </p:clrMapOvr>
</p:sld>
</file>

<file path=ppt/theme/theme1.xml><?xml version="1.0" encoding="utf-8"?>
<a:theme xmlns:a="http://schemas.openxmlformats.org/drawingml/2006/main" name="powerpoint-template-24">
  <a:themeElements>
    <a:clrScheme name="">
      <a:dk1>
        <a:srgbClr val="4D4D4D"/>
      </a:dk1>
      <a:lt1>
        <a:srgbClr val="FFFFFF"/>
      </a:lt1>
      <a:dk2>
        <a:srgbClr val="4D4D4D"/>
      </a:dk2>
      <a:lt2>
        <a:srgbClr val="410D05"/>
      </a:lt2>
      <a:accent1>
        <a:srgbClr val="601C03"/>
      </a:accent1>
      <a:accent2>
        <a:srgbClr val="BA440E"/>
      </a:accent2>
      <a:accent3>
        <a:srgbClr val="FFFFFF"/>
      </a:accent3>
      <a:accent4>
        <a:srgbClr val="404040"/>
      </a:accent4>
      <a:accent5>
        <a:srgbClr val="B6ABAA"/>
      </a:accent5>
      <a:accent6>
        <a:srgbClr val="A83D0C"/>
      </a:accent6>
      <a:hlink>
        <a:srgbClr val="FF7807"/>
      </a:hlink>
      <a:folHlink>
        <a:srgbClr val="C0C0C0"/>
      </a:folHlink>
    </a:clrScheme>
    <a:fontScheme name="powerpoint-template-24">
      <a:majorFont>
        <a:latin typeface="Microsoft Sans Serif"/>
        <a:ea typeface=""/>
        <a:cs typeface=""/>
      </a:majorFont>
      <a:minorFont>
        <a:latin typeface="Microsoft Sans Serif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2">
                <a:gamma/>
                <a:tint val="26667"/>
                <a:invGamma/>
              </a:schemeClr>
            </a:gs>
            <a:gs pos="100000">
              <a:schemeClr val="bg2">
                <a:alpha val="14999"/>
              </a:schemeClr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chemeClr val="bg2">
                <a:gamma/>
                <a:tint val="26667"/>
                <a:invGamma/>
              </a:schemeClr>
            </a:gs>
            <a:gs pos="100000">
              <a:schemeClr val="bg2">
                <a:alpha val="14999"/>
              </a:schemeClr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powerpoint-template-24 1">
        <a:dk1>
          <a:srgbClr val="4D4D4D"/>
        </a:dk1>
        <a:lt1>
          <a:srgbClr val="FFFFFF"/>
        </a:lt1>
        <a:dk2>
          <a:srgbClr val="4D4D4D"/>
        </a:dk2>
        <a:lt2>
          <a:srgbClr val="CC0000"/>
        </a:lt2>
        <a:accent1>
          <a:srgbClr val="FF9933"/>
        </a:accent1>
        <a:accent2>
          <a:srgbClr val="009900"/>
        </a:accent2>
        <a:accent3>
          <a:srgbClr val="FFFFFF"/>
        </a:accent3>
        <a:accent4>
          <a:srgbClr val="404040"/>
        </a:accent4>
        <a:accent5>
          <a:srgbClr val="FFCAAD"/>
        </a:accent5>
        <a:accent6>
          <a:srgbClr val="008A00"/>
        </a:accent6>
        <a:hlink>
          <a:srgbClr val="3366F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2">
        <a:dk1>
          <a:srgbClr val="4D4D4D"/>
        </a:dk1>
        <a:lt1>
          <a:srgbClr val="FFFFFF"/>
        </a:lt1>
        <a:dk2>
          <a:srgbClr val="4D4D4D"/>
        </a:dk2>
        <a:lt2>
          <a:srgbClr val="FBB240"/>
        </a:lt2>
        <a:accent1>
          <a:srgbClr val="FFC842"/>
        </a:accent1>
        <a:accent2>
          <a:srgbClr val="FED06E"/>
        </a:accent2>
        <a:accent3>
          <a:srgbClr val="FFFFFF"/>
        </a:accent3>
        <a:accent4>
          <a:srgbClr val="404040"/>
        </a:accent4>
        <a:accent5>
          <a:srgbClr val="FFE0B0"/>
        </a:accent5>
        <a:accent6>
          <a:srgbClr val="E6BC63"/>
        </a:accent6>
        <a:hlink>
          <a:srgbClr val="FDDB9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3">
        <a:dk1>
          <a:srgbClr val="4D4D4D"/>
        </a:dk1>
        <a:lt1>
          <a:srgbClr val="FFFFFF"/>
        </a:lt1>
        <a:dk2>
          <a:srgbClr val="4D4D4D"/>
        </a:dk2>
        <a:lt2>
          <a:srgbClr val="FE564C"/>
        </a:lt2>
        <a:accent1>
          <a:srgbClr val="FFC842"/>
        </a:accent1>
        <a:accent2>
          <a:srgbClr val="FED06E"/>
        </a:accent2>
        <a:accent3>
          <a:srgbClr val="FFFFFF"/>
        </a:accent3>
        <a:accent4>
          <a:srgbClr val="404040"/>
        </a:accent4>
        <a:accent5>
          <a:srgbClr val="FFE0B0"/>
        </a:accent5>
        <a:accent6>
          <a:srgbClr val="E6BC63"/>
        </a:accent6>
        <a:hlink>
          <a:srgbClr val="FDDB9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4">
        <a:dk1>
          <a:srgbClr val="4D4D4D"/>
        </a:dk1>
        <a:lt1>
          <a:srgbClr val="FFFFFF"/>
        </a:lt1>
        <a:dk2>
          <a:srgbClr val="4D4D4D"/>
        </a:dk2>
        <a:lt2>
          <a:srgbClr val="BB2A32"/>
        </a:lt2>
        <a:accent1>
          <a:srgbClr val="FFC842"/>
        </a:accent1>
        <a:accent2>
          <a:srgbClr val="FED06E"/>
        </a:accent2>
        <a:accent3>
          <a:srgbClr val="FFFFFF"/>
        </a:accent3>
        <a:accent4>
          <a:srgbClr val="404040"/>
        </a:accent4>
        <a:accent5>
          <a:srgbClr val="FFE0B0"/>
        </a:accent5>
        <a:accent6>
          <a:srgbClr val="E6BC63"/>
        </a:accent6>
        <a:hlink>
          <a:srgbClr val="FDDB9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5">
        <a:dk1>
          <a:srgbClr val="4D4D4D"/>
        </a:dk1>
        <a:lt1>
          <a:srgbClr val="FFFFFF"/>
        </a:lt1>
        <a:dk2>
          <a:srgbClr val="4D4D4D"/>
        </a:dk2>
        <a:lt2>
          <a:srgbClr val="E84A25"/>
        </a:lt2>
        <a:accent1>
          <a:srgbClr val="ED6A24"/>
        </a:accent1>
        <a:accent2>
          <a:srgbClr val="F99E1C"/>
        </a:accent2>
        <a:accent3>
          <a:srgbClr val="FFFFFF"/>
        </a:accent3>
        <a:accent4>
          <a:srgbClr val="404040"/>
        </a:accent4>
        <a:accent5>
          <a:srgbClr val="F4B9AC"/>
        </a:accent5>
        <a:accent6>
          <a:srgbClr val="E28F18"/>
        </a:accent6>
        <a:hlink>
          <a:srgbClr val="F1B545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6">
        <a:dk1>
          <a:srgbClr val="4D4D4D"/>
        </a:dk1>
        <a:lt1>
          <a:srgbClr val="FFFFFF"/>
        </a:lt1>
        <a:dk2>
          <a:srgbClr val="4D4D4D"/>
        </a:dk2>
        <a:lt2>
          <a:srgbClr val="B92D14"/>
        </a:lt2>
        <a:accent1>
          <a:srgbClr val="D34E13"/>
        </a:accent1>
        <a:accent2>
          <a:srgbClr val="DC9009"/>
        </a:accent2>
        <a:accent3>
          <a:srgbClr val="FFFFFF"/>
        </a:accent3>
        <a:accent4>
          <a:srgbClr val="404040"/>
        </a:accent4>
        <a:accent5>
          <a:srgbClr val="E6B2AA"/>
        </a:accent5>
        <a:accent6>
          <a:srgbClr val="C78207"/>
        </a:accent6>
        <a:hlink>
          <a:srgbClr val="EEC633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7">
        <a:dk1>
          <a:srgbClr val="4D4D4D"/>
        </a:dk1>
        <a:lt1>
          <a:srgbClr val="FFFFFF"/>
        </a:lt1>
        <a:dk2>
          <a:srgbClr val="4D4D4D"/>
        </a:dk2>
        <a:lt2>
          <a:srgbClr val="AE6310"/>
        </a:lt2>
        <a:accent1>
          <a:srgbClr val="E79613"/>
        </a:accent1>
        <a:accent2>
          <a:srgbClr val="E1720D"/>
        </a:accent2>
        <a:accent3>
          <a:srgbClr val="FFFFFF"/>
        </a:accent3>
        <a:accent4>
          <a:srgbClr val="404040"/>
        </a:accent4>
        <a:accent5>
          <a:srgbClr val="F1C9AA"/>
        </a:accent5>
        <a:accent6>
          <a:srgbClr val="CC670B"/>
        </a:accent6>
        <a:hlink>
          <a:srgbClr val="C6470A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8">
        <a:dk1>
          <a:srgbClr val="4D4D4D"/>
        </a:dk1>
        <a:lt1>
          <a:srgbClr val="FFFFFF"/>
        </a:lt1>
        <a:dk2>
          <a:srgbClr val="4D4D4D"/>
        </a:dk2>
        <a:lt2>
          <a:srgbClr val="AF5612"/>
        </a:lt2>
        <a:accent1>
          <a:srgbClr val="CB882F"/>
        </a:accent1>
        <a:accent2>
          <a:srgbClr val="E7C432"/>
        </a:accent2>
        <a:accent3>
          <a:srgbClr val="FFFFFF"/>
        </a:accent3>
        <a:accent4>
          <a:srgbClr val="404040"/>
        </a:accent4>
        <a:accent5>
          <a:srgbClr val="E2C3AD"/>
        </a:accent5>
        <a:accent6>
          <a:srgbClr val="D1B12C"/>
        </a:accent6>
        <a:hlink>
          <a:srgbClr val="EECA34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9">
        <a:dk1>
          <a:srgbClr val="4D4D4D"/>
        </a:dk1>
        <a:lt1>
          <a:srgbClr val="FFFFFF"/>
        </a:lt1>
        <a:dk2>
          <a:srgbClr val="4D4D4D"/>
        </a:dk2>
        <a:lt2>
          <a:srgbClr val="9A5E40"/>
        </a:lt2>
        <a:accent1>
          <a:srgbClr val="AE7750"/>
        </a:accent1>
        <a:accent2>
          <a:srgbClr val="C08D60"/>
        </a:accent2>
        <a:accent3>
          <a:srgbClr val="FFFFFF"/>
        </a:accent3>
        <a:accent4>
          <a:srgbClr val="404040"/>
        </a:accent4>
        <a:accent5>
          <a:srgbClr val="D3BDB3"/>
        </a:accent5>
        <a:accent6>
          <a:srgbClr val="AE7F56"/>
        </a:accent6>
        <a:hlink>
          <a:srgbClr val="CCA47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0">
        <a:dk1>
          <a:srgbClr val="4D4D4D"/>
        </a:dk1>
        <a:lt1>
          <a:srgbClr val="FFFFFF"/>
        </a:lt1>
        <a:dk2>
          <a:srgbClr val="4D4D4D"/>
        </a:dk2>
        <a:lt2>
          <a:srgbClr val="D1BB77"/>
        </a:lt2>
        <a:accent1>
          <a:srgbClr val="DBBA87"/>
        </a:accent1>
        <a:accent2>
          <a:srgbClr val="E0B265"/>
        </a:accent2>
        <a:accent3>
          <a:srgbClr val="FFFFFF"/>
        </a:accent3>
        <a:accent4>
          <a:srgbClr val="404040"/>
        </a:accent4>
        <a:accent5>
          <a:srgbClr val="EAD9C3"/>
        </a:accent5>
        <a:accent6>
          <a:srgbClr val="CBA15B"/>
        </a:accent6>
        <a:hlink>
          <a:srgbClr val="E9C277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1">
        <a:dk1>
          <a:srgbClr val="4D4D4D"/>
        </a:dk1>
        <a:lt1>
          <a:srgbClr val="FFFFFF"/>
        </a:lt1>
        <a:dk2>
          <a:srgbClr val="4D4D4D"/>
        </a:dk2>
        <a:lt2>
          <a:srgbClr val="45762A"/>
        </a:lt2>
        <a:accent1>
          <a:srgbClr val="42934C"/>
        </a:accent1>
        <a:accent2>
          <a:srgbClr val="34B66A"/>
        </a:accent2>
        <a:accent3>
          <a:srgbClr val="FFFFFF"/>
        </a:accent3>
        <a:accent4>
          <a:srgbClr val="404040"/>
        </a:accent4>
        <a:accent5>
          <a:srgbClr val="B0C8B2"/>
        </a:accent5>
        <a:accent6>
          <a:srgbClr val="2EA55F"/>
        </a:accent6>
        <a:hlink>
          <a:srgbClr val="34C8D1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2">
        <a:dk1>
          <a:srgbClr val="4D4D4D"/>
        </a:dk1>
        <a:lt1>
          <a:srgbClr val="FFFFFF"/>
        </a:lt1>
        <a:dk2>
          <a:srgbClr val="4D4D4D"/>
        </a:dk2>
        <a:lt2>
          <a:srgbClr val="45762A"/>
        </a:lt2>
        <a:accent1>
          <a:srgbClr val="42934C"/>
        </a:accent1>
        <a:accent2>
          <a:srgbClr val="34B66A"/>
        </a:accent2>
        <a:accent3>
          <a:srgbClr val="FFFFFF"/>
        </a:accent3>
        <a:accent4>
          <a:srgbClr val="404040"/>
        </a:accent4>
        <a:accent5>
          <a:srgbClr val="B0C8B2"/>
        </a:accent5>
        <a:accent6>
          <a:srgbClr val="2EA55F"/>
        </a:accent6>
        <a:hlink>
          <a:srgbClr val="34C8D1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3">
        <a:dk1>
          <a:srgbClr val="4D4D4D"/>
        </a:dk1>
        <a:lt1>
          <a:srgbClr val="FFFFFF"/>
        </a:lt1>
        <a:dk2>
          <a:srgbClr val="4D4D4D"/>
        </a:dk2>
        <a:lt2>
          <a:srgbClr val="45762A"/>
        </a:lt2>
        <a:accent1>
          <a:srgbClr val="42934C"/>
        </a:accent1>
        <a:accent2>
          <a:srgbClr val="34B66A"/>
        </a:accent2>
        <a:accent3>
          <a:srgbClr val="FFFFFF"/>
        </a:accent3>
        <a:accent4>
          <a:srgbClr val="404040"/>
        </a:accent4>
        <a:accent5>
          <a:srgbClr val="B0C8B2"/>
        </a:accent5>
        <a:accent6>
          <a:srgbClr val="2EA55F"/>
        </a:accent6>
        <a:hlink>
          <a:srgbClr val="34C8D1"/>
        </a:hlink>
        <a:folHlink>
          <a:srgbClr val="D3D3D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4">
        <a:dk1>
          <a:srgbClr val="FFFFFF"/>
        </a:dk1>
        <a:lt1>
          <a:srgbClr val="FFFFFF"/>
        </a:lt1>
        <a:dk2>
          <a:srgbClr val="FFFFFF"/>
        </a:dk2>
        <a:lt2>
          <a:srgbClr val="45762A"/>
        </a:lt2>
        <a:accent1>
          <a:srgbClr val="42934C"/>
        </a:accent1>
        <a:accent2>
          <a:srgbClr val="34B66A"/>
        </a:accent2>
        <a:accent3>
          <a:srgbClr val="FFFFFF"/>
        </a:accent3>
        <a:accent4>
          <a:srgbClr val="DADADA"/>
        </a:accent4>
        <a:accent5>
          <a:srgbClr val="B0C8B2"/>
        </a:accent5>
        <a:accent6>
          <a:srgbClr val="2EA55F"/>
        </a:accent6>
        <a:hlink>
          <a:srgbClr val="34C8D1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5">
        <a:dk1>
          <a:srgbClr val="FFFFFF"/>
        </a:dk1>
        <a:lt1>
          <a:srgbClr val="FFFFFF"/>
        </a:lt1>
        <a:dk2>
          <a:srgbClr val="FFFFFF"/>
        </a:dk2>
        <a:lt2>
          <a:srgbClr val="55A6FE"/>
        </a:lt2>
        <a:accent1>
          <a:srgbClr val="71BBFF"/>
        </a:accent1>
        <a:accent2>
          <a:srgbClr val="74CCFF"/>
        </a:accent2>
        <a:accent3>
          <a:srgbClr val="FFFFFF"/>
        </a:accent3>
        <a:accent4>
          <a:srgbClr val="DADADA"/>
        </a:accent4>
        <a:accent5>
          <a:srgbClr val="BBDAFF"/>
        </a:accent5>
        <a:accent6>
          <a:srgbClr val="68B9E7"/>
        </a:accent6>
        <a:hlink>
          <a:srgbClr val="94D8FF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owerpoint-template-24 16">
        <a:dk1>
          <a:srgbClr val="FFFFFF"/>
        </a:dk1>
        <a:lt1>
          <a:srgbClr val="FFFFFF"/>
        </a:lt1>
        <a:dk2>
          <a:srgbClr val="FFFFFF"/>
        </a:dk2>
        <a:lt2>
          <a:srgbClr val="4BA1FF"/>
        </a:lt2>
        <a:accent1>
          <a:srgbClr val="5DB2FF"/>
        </a:accent1>
        <a:accent2>
          <a:srgbClr val="65C8FF"/>
        </a:accent2>
        <a:accent3>
          <a:srgbClr val="FFFFFF"/>
        </a:accent3>
        <a:accent4>
          <a:srgbClr val="DADADA"/>
        </a:accent4>
        <a:accent5>
          <a:srgbClr val="B6D5FF"/>
        </a:accent5>
        <a:accent6>
          <a:srgbClr val="5BB5E7"/>
        </a:accent6>
        <a:hlink>
          <a:srgbClr val="87E1FF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powerpoint-template</Template>
  <TotalTime>748</TotalTime>
  <Words>2004</Words>
  <Application>Microsoft Office PowerPoint</Application>
  <PresentationFormat>On-screen Show (4:3)</PresentationFormat>
  <Paragraphs>174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Microsoft Sans Serif</vt:lpstr>
      <vt:lpstr>Söhne</vt:lpstr>
      <vt:lpstr>Traditional Arabic</vt:lpstr>
      <vt:lpstr>Verdana</vt:lpstr>
      <vt:lpstr>Wingdings</vt:lpstr>
      <vt:lpstr>powerpoint-template-24</vt:lpstr>
      <vt:lpstr>Elevating Housekeeping Excellence Training for Impeccable Room Cleaning</vt:lpstr>
      <vt:lpstr>AGENDA</vt:lpstr>
      <vt:lpstr>Employee Engagement Model</vt:lpstr>
      <vt:lpstr>2. Health and Safety Procedures</vt:lpstr>
      <vt:lpstr>3. The Room Cleaning Checklist</vt:lpstr>
      <vt:lpstr>4. Branding</vt:lpstr>
      <vt:lpstr>5. Employee Engagement in Action</vt:lpstr>
      <vt:lpstr>6. Case Study Example</vt:lpstr>
      <vt:lpstr>7. Training and Continuous Improvement</vt:lpstr>
      <vt:lpstr>8. Summary and Conclusion</vt:lpstr>
      <vt:lpstr>9.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Elevating Housekeeping Excellence Training for Impeccable Room Cleaning</dc:title>
  <cp:lastModifiedBy>Ovidiu Crozolo</cp:lastModifiedBy>
  <cp:revision>1</cp:revision>
  <dcterms:created xsi:type="dcterms:W3CDTF">2023-10-31T08:59:32Z</dcterms:created>
  <dcterms:modified xsi:type="dcterms:W3CDTF">2023-11-12T12:36:22Z</dcterms:modified>
</cp:coreProperties>
</file>