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9" r:id="rId4"/>
    <p:sldId id="263" r:id="rId5"/>
    <p:sldId id="264" r:id="rId6"/>
    <p:sldId id="262" r:id="rId7"/>
    <p:sldId id="266" r:id="rId8"/>
    <p:sldId id="267" r:id="rId9"/>
    <p:sldId id="265" r:id="rId10"/>
    <p:sldId id="260" r:id="rId11"/>
    <p:sldId id="269" r:id="rId12"/>
    <p:sldId id="268" r:id="rId13"/>
    <p:sldId id="261" r:id="rId14"/>
    <p:sldId id="258" r:id="rId15"/>
    <p:sldId id="270" r:id="rId16"/>
    <p:sldId id="278" r:id="rId17"/>
    <p:sldId id="277" r:id="rId18"/>
    <p:sldId id="276" r:id="rId19"/>
    <p:sldId id="271" r:id="rId20"/>
    <p:sldId id="280" r:id="rId21"/>
    <p:sldId id="275" r:id="rId22"/>
    <p:sldId id="274" r:id="rId23"/>
    <p:sldId id="279" r:id="rId24"/>
    <p:sldId id="282" r:id="rId25"/>
    <p:sldId id="281" r:id="rId26"/>
    <p:sldId id="27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74A01-554F-4514-80B2-472AD84C6AA3}" v="25" dt="2023-02-06T14:55:26.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53742" autoAdjust="0"/>
  </p:normalViewPr>
  <p:slideViewPr>
    <p:cSldViewPr snapToGrid="0">
      <p:cViewPr varScale="1">
        <p:scale>
          <a:sx n="50" d="100"/>
          <a:sy n="50" d="100"/>
        </p:scale>
        <p:origin x="600"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20274A01-554F-4514-80B2-472AD84C6AA3}"/>
    <pc:docChg chg="undo custSel addSld delSld modSld">
      <pc:chgData name="Laura Knight" userId="fcc6b1b8-7f69-4c06-9fd3-1a1553b3cd99" providerId="ADAL" clId="{20274A01-554F-4514-80B2-472AD84C6AA3}" dt="2023-02-06T21:49:27.680" v="2061" actId="5793"/>
      <pc:docMkLst>
        <pc:docMk/>
      </pc:docMkLst>
      <pc:sldChg chg="modSp modNotesTx">
        <pc:chgData name="Laura Knight" userId="fcc6b1b8-7f69-4c06-9fd3-1a1553b3cd99" providerId="ADAL" clId="{20274A01-554F-4514-80B2-472AD84C6AA3}" dt="2023-02-06T21:47:16.475" v="2042" actId="6549"/>
        <pc:sldMkLst>
          <pc:docMk/>
          <pc:sldMk cId="850183289" sldId="259"/>
        </pc:sldMkLst>
        <pc:spChg chg="mod">
          <ac:chgData name="Laura Knight" userId="fcc6b1b8-7f69-4c06-9fd3-1a1553b3cd99" providerId="ADAL" clId="{20274A01-554F-4514-80B2-472AD84C6AA3}" dt="2023-02-06T14:38:56.205" v="1255" actId="13926"/>
          <ac:spMkLst>
            <pc:docMk/>
            <pc:sldMk cId="850183289" sldId="259"/>
            <ac:spMk id="3" creationId="{8C1EED5F-75B2-3EE3-5237-74C2E2708CC4}"/>
          </ac:spMkLst>
        </pc:spChg>
      </pc:sldChg>
      <pc:sldChg chg="modNotesTx">
        <pc:chgData name="Laura Knight" userId="fcc6b1b8-7f69-4c06-9fd3-1a1553b3cd99" providerId="ADAL" clId="{20274A01-554F-4514-80B2-472AD84C6AA3}" dt="2023-02-06T21:47:51.025" v="2047" actId="6549"/>
        <pc:sldMkLst>
          <pc:docMk/>
          <pc:sldMk cId="3897635578" sldId="260"/>
        </pc:sldMkLst>
      </pc:sldChg>
      <pc:sldChg chg="modNotesTx">
        <pc:chgData name="Laura Knight" userId="fcc6b1b8-7f69-4c06-9fd3-1a1553b3cd99" providerId="ADAL" clId="{20274A01-554F-4514-80B2-472AD84C6AA3}" dt="2023-02-06T21:48:08.967" v="2050" actId="6549"/>
        <pc:sldMkLst>
          <pc:docMk/>
          <pc:sldMk cId="333721935" sldId="261"/>
        </pc:sldMkLst>
      </pc:sldChg>
      <pc:sldChg chg="modSp modNotesTx">
        <pc:chgData name="Laura Knight" userId="fcc6b1b8-7f69-4c06-9fd3-1a1553b3cd99" providerId="ADAL" clId="{20274A01-554F-4514-80B2-472AD84C6AA3}" dt="2023-02-06T21:47:33.058" v="2045" actId="6549"/>
        <pc:sldMkLst>
          <pc:docMk/>
          <pc:sldMk cId="3066910883" sldId="262"/>
        </pc:sldMkLst>
        <pc:spChg chg="mod">
          <ac:chgData name="Laura Knight" userId="fcc6b1b8-7f69-4c06-9fd3-1a1553b3cd99" providerId="ADAL" clId="{20274A01-554F-4514-80B2-472AD84C6AA3}" dt="2023-02-06T14:40:01.796" v="1262" actId="113"/>
          <ac:spMkLst>
            <pc:docMk/>
            <pc:sldMk cId="3066910883" sldId="262"/>
            <ac:spMk id="3" creationId="{C0AAA45A-8E3F-23A5-33FF-A192C28DA4D7}"/>
          </ac:spMkLst>
        </pc:spChg>
      </pc:sldChg>
      <pc:sldChg chg="modSp mod modNotesTx">
        <pc:chgData name="Laura Knight" userId="fcc6b1b8-7f69-4c06-9fd3-1a1553b3cd99" providerId="ADAL" clId="{20274A01-554F-4514-80B2-472AD84C6AA3}" dt="2023-02-06T21:47:20.677" v="2043" actId="6549"/>
        <pc:sldMkLst>
          <pc:docMk/>
          <pc:sldMk cId="2491090476" sldId="263"/>
        </pc:sldMkLst>
        <pc:spChg chg="mod">
          <ac:chgData name="Laura Knight" userId="fcc6b1b8-7f69-4c06-9fd3-1a1553b3cd99" providerId="ADAL" clId="{20274A01-554F-4514-80B2-472AD84C6AA3}" dt="2023-02-06T14:39:46.525" v="1261" actId="27636"/>
          <ac:spMkLst>
            <pc:docMk/>
            <pc:sldMk cId="2491090476" sldId="263"/>
            <ac:spMk id="3" creationId="{931F67D0-4492-CA2E-431A-2860E189066B}"/>
          </ac:spMkLst>
        </pc:spChg>
      </pc:sldChg>
      <pc:sldChg chg="modNotesTx">
        <pc:chgData name="Laura Knight" userId="fcc6b1b8-7f69-4c06-9fd3-1a1553b3cd99" providerId="ADAL" clId="{20274A01-554F-4514-80B2-472AD84C6AA3}" dt="2023-02-06T21:47:26.613" v="2044" actId="6549"/>
        <pc:sldMkLst>
          <pc:docMk/>
          <pc:sldMk cId="1039511621" sldId="264"/>
        </pc:sldMkLst>
      </pc:sldChg>
      <pc:sldChg chg="modNotesTx">
        <pc:chgData name="Laura Knight" userId="fcc6b1b8-7f69-4c06-9fd3-1a1553b3cd99" providerId="ADAL" clId="{20274A01-554F-4514-80B2-472AD84C6AA3}" dt="2023-02-06T14:48:23.484" v="1579" actId="20577"/>
        <pc:sldMkLst>
          <pc:docMk/>
          <pc:sldMk cId="2376113701" sldId="265"/>
        </pc:sldMkLst>
      </pc:sldChg>
      <pc:sldChg chg="addSp modSp mod setBg modNotesTx">
        <pc:chgData name="Laura Knight" userId="fcc6b1b8-7f69-4c06-9fd3-1a1553b3cd99" providerId="ADAL" clId="{20274A01-554F-4514-80B2-472AD84C6AA3}" dt="2023-02-06T21:47:37.557" v="2046" actId="6549"/>
        <pc:sldMkLst>
          <pc:docMk/>
          <pc:sldMk cId="3668094900" sldId="266"/>
        </pc:sldMkLst>
        <pc:spChg chg="mod">
          <ac:chgData name="Laura Knight" userId="fcc6b1b8-7f69-4c06-9fd3-1a1553b3cd99" providerId="ADAL" clId="{20274A01-554F-4514-80B2-472AD84C6AA3}" dt="2023-02-06T14:44:30.210" v="1567" actId="26606"/>
          <ac:spMkLst>
            <pc:docMk/>
            <pc:sldMk cId="3668094900" sldId="266"/>
            <ac:spMk id="2" creationId="{56A043CC-1E9F-3326-11B7-ABBA0ABEC7BA}"/>
          </ac:spMkLst>
        </pc:spChg>
        <pc:spChg chg="mod ord">
          <ac:chgData name="Laura Knight" userId="fcc6b1b8-7f69-4c06-9fd3-1a1553b3cd99" providerId="ADAL" clId="{20274A01-554F-4514-80B2-472AD84C6AA3}" dt="2023-02-06T14:44:36.993" v="1572" actId="1076"/>
          <ac:spMkLst>
            <pc:docMk/>
            <pc:sldMk cId="3668094900" sldId="266"/>
            <ac:spMk id="3" creationId="{63159454-5EE5-84B9-1BF2-1350EEC17B57}"/>
          </ac:spMkLst>
        </pc:spChg>
        <pc:picChg chg="add mod">
          <ac:chgData name="Laura Knight" userId="fcc6b1b8-7f69-4c06-9fd3-1a1553b3cd99" providerId="ADAL" clId="{20274A01-554F-4514-80B2-472AD84C6AA3}" dt="2023-02-06T14:44:42.705" v="1573" actId="1076"/>
          <ac:picMkLst>
            <pc:docMk/>
            <pc:sldMk cId="3668094900" sldId="266"/>
            <ac:picMk id="4" creationId="{14322423-071B-4FD3-DA8E-3C40A7170FC2}"/>
          </ac:picMkLst>
        </pc:picChg>
      </pc:sldChg>
      <pc:sldChg chg="addSp modSp mod modAnim modNotesTx">
        <pc:chgData name="Laura Knight" userId="fcc6b1b8-7f69-4c06-9fd3-1a1553b3cd99" providerId="ADAL" clId="{20274A01-554F-4514-80B2-472AD84C6AA3}" dt="2023-02-06T21:48:03.142" v="2049" actId="6549"/>
        <pc:sldMkLst>
          <pc:docMk/>
          <pc:sldMk cId="2641158187" sldId="268"/>
        </pc:sldMkLst>
        <pc:spChg chg="add mod">
          <ac:chgData name="Laura Knight" userId="fcc6b1b8-7f69-4c06-9fd3-1a1553b3cd99" providerId="ADAL" clId="{20274A01-554F-4514-80B2-472AD84C6AA3}" dt="2023-02-05T19:54:53.820" v="354" actId="122"/>
          <ac:spMkLst>
            <pc:docMk/>
            <pc:sldMk cId="2641158187" sldId="268"/>
            <ac:spMk id="6" creationId="{E4100D0A-8B79-7DB4-998E-68E5341FDE6C}"/>
          </ac:spMkLst>
        </pc:spChg>
        <pc:spChg chg="add mod">
          <ac:chgData name="Laura Knight" userId="fcc6b1b8-7f69-4c06-9fd3-1a1553b3cd99" providerId="ADAL" clId="{20274A01-554F-4514-80B2-472AD84C6AA3}" dt="2023-02-05T19:55:14.293" v="390" actId="122"/>
          <ac:spMkLst>
            <pc:docMk/>
            <pc:sldMk cId="2641158187" sldId="268"/>
            <ac:spMk id="7" creationId="{73B971BB-541A-C6D2-53AF-6D9D7E142345}"/>
          </ac:spMkLst>
        </pc:spChg>
      </pc:sldChg>
      <pc:sldChg chg="modNotesTx">
        <pc:chgData name="Laura Knight" userId="fcc6b1b8-7f69-4c06-9fd3-1a1553b3cd99" providerId="ADAL" clId="{20274A01-554F-4514-80B2-472AD84C6AA3}" dt="2023-02-06T21:47:55.972" v="2048" actId="6549"/>
        <pc:sldMkLst>
          <pc:docMk/>
          <pc:sldMk cId="1040066205" sldId="269"/>
        </pc:sldMkLst>
      </pc:sldChg>
      <pc:sldChg chg="addSp delSp modSp mod setBg modNotesTx">
        <pc:chgData name="Laura Knight" userId="fcc6b1b8-7f69-4c06-9fd3-1a1553b3cd99" providerId="ADAL" clId="{20274A01-554F-4514-80B2-472AD84C6AA3}" dt="2023-02-06T21:48:15.506" v="2051" actId="6549"/>
        <pc:sldMkLst>
          <pc:docMk/>
          <pc:sldMk cId="2731093041" sldId="270"/>
        </pc:sldMkLst>
        <pc:spChg chg="mod">
          <ac:chgData name="Laura Knight" userId="fcc6b1b8-7f69-4c06-9fd3-1a1553b3cd99" providerId="ADAL" clId="{20274A01-554F-4514-80B2-472AD84C6AA3}" dt="2023-02-06T14:55:46.168" v="1668" actId="26606"/>
          <ac:spMkLst>
            <pc:docMk/>
            <pc:sldMk cId="2731093041" sldId="270"/>
            <ac:spMk id="2" creationId="{62C184F8-C39B-364D-0A10-22A18CDD503B}"/>
          </ac:spMkLst>
        </pc:spChg>
        <pc:spChg chg="mod">
          <ac:chgData name="Laura Knight" userId="fcc6b1b8-7f69-4c06-9fd3-1a1553b3cd99" providerId="ADAL" clId="{20274A01-554F-4514-80B2-472AD84C6AA3}" dt="2023-02-06T15:25:29.112" v="2041" actId="1076"/>
          <ac:spMkLst>
            <pc:docMk/>
            <pc:sldMk cId="2731093041" sldId="270"/>
            <ac:spMk id="3" creationId="{D5544940-C996-A81A-AE21-6759D19216C5}"/>
          </ac:spMkLst>
        </pc:spChg>
        <pc:spChg chg="add del mod">
          <ac:chgData name="Laura Knight" userId="fcc6b1b8-7f69-4c06-9fd3-1a1553b3cd99" providerId="ADAL" clId="{20274A01-554F-4514-80B2-472AD84C6AA3}" dt="2023-02-06T14:55:24.140" v="1662" actId="478"/>
          <ac:spMkLst>
            <pc:docMk/>
            <pc:sldMk cId="2731093041" sldId="270"/>
            <ac:spMk id="7" creationId="{6F8A38AD-E9F3-2AC0-5BDE-2310BBDE8836}"/>
          </ac:spMkLst>
        </pc:spChg>
        <pc:spChg chg="add del">
          <ac:chgData name="Laura Knight" userId="fcc6b1b8-7f69-4c06-9fd3-1a1553b3cd99" providerId="ADAL" clId="{20274A01-554F-4514-80B2-472AD84C6AA3}" dt="2023-02-06T14:55:46.168" v="1668" actId="26606"/>
          <ac:spMkLst>
            <pc:docMk/>
            <pc:sldMk cId="2731093041" sldId="270"/>
            <ac:spMk id="13" creationId="{2B97F24A-32CE-4C1C-A50D-3016B394DCFB}"/>
          </ac:spMkLst>
        </pc:spChg>
        <pc:spChg chg="add del">
          <ac:chgData name="Laura Knight" userId="fcc6b1b8-7f69-4c06-9fd3-1a1553b3cd99" providerId="ADAL" clId="{20274A01-554F-4514-80B2-472AD84C6AA3}" dt="2023-02-06T14:55:46.168" v="1668" actId="26606"/>
          <ac:spMkLst>
            <pc:docMk/>
            <pc:sldMk cId="2731093041" sldId="270"/>
            <ac:spMk id="15" creationId="{CD8B4F24-440B-49E9-B85D-733523DC064B}"/>
          </ac:spMkLst>
        </pc:spChg>
        <pc:spChg chg="add del">
          <ac:chgData name="Laura Knight" userId="fcc6b1b8-7f69-4c06-9fd3-1a1553b3cd99" providerId="ADAL" clId="{20274A01-554F-4514-80B2-472AD84C6AA3}" dt="2023-02-06T14:55:46.156" v="1667" actId="26606"/>
          <ac:spMkLst>
            <pc:docMk/>
            <pc:sldMk cId="2731093041" sldId="270"/>
            <ac:spMk id="20" creationId="{5E39A796-BE83-48B1-B33F-35C4A32AAB57}"/>
          </ac:spMkLst>
        </pc:spChg>
        <pc:spChg chg="add del">
          <ac:chgData name="Laura Knight" userId="fcc6b1b8-7f69-4c06-9fd3-1a1553b3cd99" providerId="ADAL" clId="{20274A01-554F-4514-80B2-472AD84C6AA3}" dt="2023-02-06T14:55:46.156" v="1667" actId="26606"/>
          <ac:spMkLst>
            <pc:docMk/>
            <pc:sldMk cId="2731093041" sldId="270"/>
            <ac:spMk id="22" creationId="{72F84B47-E267-4194-8194-831DB7B5547F}"/>
          </ac:spMkLst>
        </pc:spChg>
        <pc:spChg chg="add">
          <ac:chgData name="Laura Knight" userId="fcc6b1b8-7f69-4c06-9fd3-1a1553b3cd99" providerId="ADAL" clId="{20274A01-554F-4514-80B2-472AD84C6AA3}" dt="2023-02-06T14:55:46.168" v="1668" actId="26606"/>
          <ac:spMkLst>
            <pc:docMk/>
            <pc:sldMk cId="2731093041" sldId="270"/>
            <ac:spMk id="24" creationId="{216322C2-3CF0-4D33-BF90-3F384CF6D232}"/>
          </ac:spMkLst>
        </pc:spChg>
        <pc:spChg chg="add">
          <ac:chgData name="Laura Knight" userId="fcc6b1b8-7f69-4c06-9fd3-1a1553b3cd99" providerId="ADAL" clId="{20274A01-554F-4514-80B2-472AD84C6AA3}" dt="2023-02-06T14:55:46.168" v="1668" actId="26606"/>
          <ac:spMkLst>
            <pc:docMk/>
            <pc:sldMk cId="2731093041" sldId="270"/>
            <ac:spMk id="25" creationId="{5C9B446A-6343-4E56-90BA-061E4DDF0FFB}"/>
          </ac:spMkLst>
        </pc:spChg>
        <pc:spChg chg="add">
          <ac:chgData name="Laura Knight" userId="fcc6b1b8-7f69-4c06-9fd3-1a1553b3cd99" providerId="ADAL" clId="{20274A01-554F-4514-80B2-472AD84C6AA3}" dt="2023-02-06T14:55:46.168" v="1668" actId="26606"/>
          <ac:spMkLst>
            <pc:docMk/>
            <pc:sldMk cId="2731093041" sldId="270"/>
            <ac:spMk id="26" creationId="{55D4142C-5077-457F-A6AD-3FECFDB39685}"/>
          </ac:spMkLst>
        </pc:spChg>
        <pc:spChg chg="add">
          <ac:chgData name="Laura Knight" userId="fcc6b1b8-7f69-4c06-9fd3-1a1553b3cd99" providerId="ADAL" clId="{20274A01-554F-4514-80B2-472AD84C6AA3}" dt="2023-02-06T14:55:46.168" v="1668" actId="26606"/>
          <ac:spMkLst>
            <pc:docMk/>
            <pc:sldMk cId="2731093041" sldId="270"/>
            <ac:spMk id="27" creationId="{3EC72A1B-03D3-499C-B4BF-AC68EEC22B10}"/>
          </ac:spMkLst>
        </pc:spChg>
        <pc:spChg chg="add">
          <ac:chgData name="Laura Knight" userId="fcc6b1b8-7f69-4c06-9fd3-1a1553b3cd99" providerId="ADAL" clId="{20274A01-554F-4514-80B2-472AD84C6AA3}" dt="2023-02-06T14:55:46.168" v="1668" actId="26606"/>
          <ac:spMkLst>
            <pc:docMk/>
            <pc:sldMk cId="2731093041" sldId="270"/>
            <ac:spMk id="28" creationId="{7A5F0580-5EE9-419F-96EE-B6529EF6E7D0}"/>
          </ac:spMkLst>
        </pc:spChg>
        <pc:picChg chg="add del">
          <ac:chgData name="Laura Knight" userId="fcc6b1b8-7f69-4c06-9fd3-1a1553b3cd99" providerId="ADAL" clId="{20274A01-554F-4514-80B2-472AD84C6AA3}" dt="2023-02-06T14:54:58.614" v="1658" actId="478"/>
          <ac:picMkLst>
            <pc:docMk/>
            <pc:sldMk cId="2731093041" sldId="270"/>
            <ac:picMk id="5" creationId="{0F451026-4A30-0332-7A5A-762D4498275C}"/>
          </ac:picMkLst>
        </pc:picChg>
        <pc:picChg chg="add mod">
          <ac:chgData name="Laura Knight" userId="fcc6b1b8-7f69-4c06-9fd3-1a1553b3cd99" providerId="ADAL" clId="{20274A01-554F-4514-80B2-472AD84C6AA3}" dt="2023-02-06T14:55:46.168" v="1668" actId="26606"/>
          <ac:picMkLst>
            <pc:docMk/>
            <pc:sldMk cId="2731093041" sldId="270"/>
            <ac:picMk id="8" creationId="{966CCD13-2674-8239-D3A3-FD4FD50EF440}"/>
          </ac:picMkLst>
        </pc:picChg>
      </pc:sldChg>
      <pc:sldChg chg="addSp modSp mod setBg">
        <pc:chgData name="Laura Knight" userId="fcc6b1b8-7f69-4c06-9fd3-1a1553b3cd99" providerId="ADAL" clId="{20274A01-554F-4514-80B2-472AD84C6AA3}" dt="2023-02-03T16:08:51.515" v="44" actId="1076"/>
        <pc:sldMkLst>
          <pc:docMk/>
          <pc:sldMk cId="1506036395" sldId="271"/>
        </pc:sldMkLst>
        <pc:spChg chg="mod">
          <ac:chgData name="Laura Knight" userId="fcc6b1b8-7f69-4c06-9fd3-1a1553b3cd99" providerId="ADAL" clId="{20274A01-554F-4514-80B2-472AD84C6AA3}" dt="2023-02-03T16:08:51.515" v="44" actId="1076"/>
          <ac:spMkLst>
            <pc:docMk/>
            <pc:sldMk cId="1506036395" sldId="271"/>
            <ac:spMk id="2" creationId="{98FE32F4-2DDF-8478-F91A-1D626407ABE6}"/>
          </ac:spMkLst>
        </pc:spChg>
        <pc:spChg chg="add">
          <ac:chgData name="Laura Knight" userId="fcc6b1b8-7f69-4c06-9fd3-1a1553b3cd99" providerId="ADAL" clId="{20274A01-554F-4514-80B2-472AD84C6AA3}" dt="2023-02-03T16:08:25.625" v="35" actId="26606"/>
          <ac:spMkLst>
            <pc:docMk/>
            <pc:sldMk cId="1506036395" sldId="271"/>
            <ac:spMk id="7" creationId="{577D6B2E-37A3-429E-A37C-F30ED6487282}"/>
          </ac:spMkLst>
        </pc:spChg>
        <pc:spChg chg="add">
          <ac:chgData name="Laura Knight" userId="fcc6b1b8-7f69-4c06-9fd3-1a1553b3cd99" providerId="ADAL" clId="{20274A01-554F-4514-80B2-472AD84C6AA3}" dt="2023-02-03T16:08:25.625" v="35" actId="26606"/>
          <ac:spMkLst>
            <pc:docMk/>
            <pc:sldMk cId="1506036395" sldId="271"/>
            <ac:spMk id="9" creationId="{5CEAD642-85CF-4750-8432-7C80C901F001}"/>
          </ac:spMkLst>
        </pc:spChg>
        <pc:spChg chg="add">
          <ac:chgData name="Laura Knight" userId="fcc6b1b8-7f69-4c06-9fd3-1a1553b3cd99" providerId="ADAL" clId="{20274A01-554F-4514-80B2-472AD84C6AA3}" dt="2023-02-03T16:08:25.625" v="35" actId="26606"/>
          <ac:spMkLst>
            <pc:docMk/>
            <pc:sldMk cId="1506036395" sldId="271"/>
            <ac:spMk id="11" creationId="{FA33EEAE-15D5-4119-8C1E-89D943F911EF}"/>
          </ac:spMkLst>
        </pc:spChg>
        <pc:spChg chg="add">
          <ac:chgData name="Laura Knight" userId="fcc6b1b8-7f69-4c06-9fd3-1a1553b3cd99" providerId="ADAL" clId="{20274A01-554F-4514-80B2-472AD84C6AA3}" dt="2023-02-03T16:08:25.625" v="35" actId="26606"/>
          <ac:spMkLst>
            <pc:docMk/>
            <pc:sldMk cId="1506036395" sldId="271"/>
            <ac:spMk id="13" creationId="{730D8B3B-9B80-4025-B934-26DC7D7CD231}"/>
          </ac:spMkLst>
        </pc:spChg>
        <pc:spChg chg="add">
          <ac:chgData name="Laura Knight" userId="fcc6b1b8-7f69-4c06-9fd3-1a1553b3cd99" providerId="ADAL" clId="{20274A01-554F-4514-80B2-472AD84C6AA3}" dt="2023-02-03T16:08:25.625" v="35" actId="26606"/>
          <ac:spMkLst>
            <pc:docMk/>
            <pc:sldMk cId="1506036395" sldId="271"/>
            <ac:spMk id="15" creationId="{1064D5D5-227B-4F66-9AEA-46F570E793BD}"/>
          </ac:spMkLst>
        </pc:spChg>
        <pc:spChg chg="add">
          <ac:chgData name="Laura Knight" userId="fcc6b1b8-7f69-4c06-9fd3-1a1553b3cd99" providerId="ADAL" clId="{20274A01-554F-4514-80B2-472AD84C6AA3}" dt="2023-02-03T16:08:25.625" v="35" actId="26606"/>
          <ac:spMkLst>
            <pc:docMk/>
            <pc:sldMk cId="1506036395" sldId="271"/>
            <ac:spMk id="17" creationId="{646B67A4-D328-4747-A82B-65E84FA46368}"/>
          </ac:spMkLst>
        </pc:spChg>
        <pc:spChg chg="add">
          <ac:chgData name="Laura Knight" userId="fcc6b1b8-7f69-4c06-9fd3-1a1553b3cd99" providerId="ADAL" clId="{20274A01-554F-4514-80B2-472AD84C6AA3}" dt="2023-02-03T16:08:25.625" v="35" actId="26606"/>
          <ac:spMkLst>
            <pc:docMk/>
            <pc:sldMk cId="1506036395" sldId="271"/>
            <ac:spMk id="19" creationId="{B5A1B09C-1565-46F8-B70F-621C5EB48A09}"/>
          </ac:spMkLst>
        </pc:spChg>
        <pc:spChg chg="add">
          <ac:chgData name="Laura Knight" userId="fcc6b1b8-7f69-4c06-9fd3-1a1553b3cd99" providerId="ADAL" clId="{20274A01-554F-4514-80B2-472AD84C6AA3}" dt="2023-02-03T16:08:25.625" v="35" actId="26606"/>
          <ac:spMkLst>
            <pc:docMk/>
            <pc:sldMk cId="1506036395" sldId="271"/>
            <ac:spMk id="21" creationId="{8C516CC8-80AC-446C-A56E-9F54B7210402}"/>
          </ac:spMkLst>
        </pc:spChg>
      </pc:sldChg>
      <pc:sldChg chg="del">
        <pc:chgData name="Laura Knight" userId="fcc6b1b8-7f69-4c06-9fd3-1a1553b3cd99" providerId="ADAL" clId="{20274A01-554F-4514-80B2-472AD84C6AA3}" dt="2023-02-03T16:09:12.586" v="45" actId="47"/>
        <pc:sldMkLst>
          <pc:docMk/>
          <pc:sldMk cId="2706587313" sldId="272"/>
        </pc:sldMkLst>
      </pc:sldChg>
      <pc:sldChg chg="addSp delSp modSp mod setBg">
        <pc:chgData name="Laura Knight" userId="fcc6b1b8-7f69-4c06-9fd3-1a1553b3cd99" providerId="ADAL" clId="{20274A01-554F-4514-80B2-472AD84C6AA3}" dt="2023-02-03T16:33:18.860" v="80" actId="14100"/>
        <pc:sldMkLst>
          <pc:docMk/>
          <pc:sldMk cId="3811407382" sldId="273"/>
        </pc:sldMkLst>
        <pc:spChg chg="add mod">
          <ac:chgData name="Laura Knight" userId="fcc6b1b8-7f69-4c06-9fd3-1a1553b3cd99" providerId="ADAL" clId="{20274A01-554F-4514-80B2-472AD84C6AA3}" dt="2023-02-03T16:33:13.944" v="79" actId="26606"/>
          <ac:spMkLst>
            <pc:docMk/>
            <pc:sldMk cId="3811407382" sldId="273"/>
            <ac:spMk id="6" creationId="{C965C7AE-075E-5DB4-C265-80B466EA06A7}"/>
          </ac:spMkLst>
        </pc:spChg>
        <pc:spChg chg="add del">
          <ac:chgData name="Laura Knight" userId="fcc6b1b8-7f69-4c06-9fd3-1a1553b3cd99" providerId="ADAL" clId="{20274A01-554F-4514-80B2-472AD84C6AA3}" dt="2023-02-03T16:33:13.944" v="79" actId="26606"/>
          <ac:spMkLst>
            <pc:docMk/>
            <pc:sldMk cId="3811407382" sldId="273"/>
            <ac:spMk id="12" creationId="{20586029-32A0-47E5-9AEC-AE3ABA6B94D0}"/>
          </ac:spMkLst>
        </pc:spChg>
        <pc:spChg chg="add del">
          <ac:chgData name="Laura Knight" userId="fcc6b1b8-7f69-4c06-9fd3-1a1553b3cd99" providerId="ADAL" clId="{20274A01-554F-4514-80B2-472AD84C6AA3}" dt="2023-02-03T16:33:13.944" v="79" actId="26606"/>
          <ac:spMkLst>
            <pc:docMk/>
            <pc:sldMk cId="3811407382" sldId="273"/>
            <ac:spMk id="13" creationId="{A9F529C3-C941-49FD-8C67-82F134F64BDB}"/>
          </ac:spMkLst>
        </pc:spChg>
        <pc:spChg chg="add">
          <ac:chgData name="Laura Knight" userId="fcc6b1b8-7f69-4c06-9fd3-1a1553b3cd99" providerId="ADAL" clId="{20274A01-554F-4514-80B2-472AD84C6AA3}" dt="2023-02-03T16:33:13.944" v="79" actId="26606"/>
          <ac:spMkLst>
            <pc:docMk/>
            <pc:sldMk cId="3811407382" sldId="273"/>
            <ac:spMk id="19" creationId="{823AC064-BC96-4F32-8AE1-B2FD38754823}"/>
          </ac:spMkLst>
        </pc:spChg>
        <pc:picChg chg="mod ord">
          <ac:chgData name="Laura Knight" userId="fcc6b1b8-7f69-4c06-9fd3-1a1553b3cd99" providerId="ADAL" clId="{20274A01-554F-4514-80B2-472AD84C6AA3}" dt="2023-02-03T16:33:13.944" v="79" actId="26606"/>
          <ac:picMkLst>
            <pc:docMk/>
            <pc:sldMk cId="3811407382" sldId="273"/>
            <ac:picMk id="3" creationId="{8B979362-BF07-2D18-8618-C2F4786CB9AA}"/>
          </ac:picMkLst>
        </pc:picChg>
        <pc:picChg chg="add mod ord">
          <ac:chgData name="Laura Knight" userId="fcc6b1b8-7f69-4c06-9fd3-1a1553b3cd99" providerId="ADAL" clId="{20274A01-554F-4514-80B2-472AD84C6AA3}" dt="2023-02-03T16:33:18.860" v="80" actId="14100"/>
          <ac:picMkLst>
            <pc:docMk/>
            <pc:sldMk cId="3811407382" sldId="273"/>
            <ac:picMk id="5" creationId="{2B1460F3-FA15-1D55-4078-7F2116D48F22}"/>
          </ac:picMkLst>
        </pc:picChg>
        <pc:cxnChg chg="add del">
          <ac:chgData name="Laura Knight" userId="fcc6b1b8-7f69-4c06-9fd3-1a1553b3cd99" providerId="ADAL" clId="{20274A01-554F-4514-80B2-472AD84C6AA3}" dt="2023-02-03T16:32:24.003" v="55" actId="26606"/>
          <ac:cxnSpMkLst>
            <pc:docMk/>
            <pc:sldMk cId="3811407382" sldId="273"/>
            <ac:cxnSpMk id="10" creationId="{4D56677B-C0B7-4DAC-ACAD-8054FF1B599A}"/>
          </ac:cxnSpMkLst>
        </pc:cxnChg>
        <pc:cxnChg chg="add del">
          <ac:chgData name="Laura Knight" userId="fcc6b1b8-7f69-4c06-9fd3-1a1553b3cd99" providerId="ADAL" clId="{20274A01-554F-4514-80B2-472AD84C6AA3}" dt="2023-02-03T16:33:13.944" v="79" actId="26606"/>
          <ac:cxnSpMkLst>
            <pc:docMk/>
            <pc:sldMk cId="3811407382" sldId="273"/>
            <ac:cxnSpMk id="14" creationId="{8C730EAB-A532-4295-A302-FB4B90DB9F5E}"/>
          </ac:cxnSpMkLst>
        </pc:cxnChg>
        <pc:cxnChg chg="add">
          <ac:chgData name="Laura Knight" userId="fcc6b1b8-7f69-4c06-9fd3-1a1553b3cd99" providerId="ADAL" clId="{20274A01-554F-4514-80B2-472AD84C6AA3}" dt="2023-02-03T16:33:13.944" v="79" actId="26606"/>
          <ac:cxnSpMkLst>
            <pc:docMk/>
            <pc:sldMk cId="3811407382" sldId="273"/>
            <ac:cxnSpMk id="21" creationId="{7E7C77BC-7138-40B1-A15B-20F57A494629}"/>
          </ac:cxnSpMkLst>
        </pc:cxnChg>
        <pc:cxnChg chg="add">
          <ac:chgData name="Laura Knight" userId="fcc6b1b8-7f69-4c06-9fd3-1a1553b3cd99" providerId="ADAL" clId="{20274A01-554F-4514-80B2-472AD84C6AA3}" dt="2023-02-03T16:33:13.944" v="79" actId="26606"/>
          <ac:cxnSpMkLst>
            <pc:docMk/>
            <pc:sldMk cId="3811407382" sldId="273"/>
            <ac:cxnSpMk id="23" creationId="{DB146403-F3D6-484B-B2ED-97F9565D0370}"/>
          </ac:cxnSpMkLst>
        </pc:cxnChg>
      </pc:sldChg>
      <pc:sldChg chg="addSp modSp new mod setBg modNotesTx">
        <pc:chgData name="Laura Knight" userId="fcc6b1b8-7f69-4c06-9fd3-1a1553b3cd99" providerId="ADAL" clId="{20274A01-554F-4514-80B2-472AD84C6AA3}" dt="2023-02-06T21:48:41.526" v="2055" actId="6549"/>
        <pc:sldMkLst>
          <pc:docMk/>
          <pc:sldMk cId="1500075714" sldId="275"/>
        </pc:sldMkLst>
        <pc:spChg chg="mod">
          <ac:chgData name="Laura Knight" userId="fcc6b1b8-7f69-4c06-9fd3-1a1553b3cd99" providerId="ADAL" clId="{20274A01-554F-4514-80B2-472AD84C6AA3}" dt="2023-02-05T20:19:30.770" v="1124" actId="26606"/>
          <ac:spMkLst>
            <pc:docMk/>
            <pc:sldMk cId="1500075714" sldId="275"/>
            <ac:spMk id="2" creationId="{C537879A-173E-91B7-B951-4A89EB76C275}"/>
          </ac:spMkLst>
        </pc:spChg>
        <pc:spChg chg="mod">
          <ac:chgData name="Laura Knight" userId="fcc6b1b8-7f69-4c06-9fd3-1a1553b3cd99" providerId="ADAL" clId="{20274A01-554F-4514-80B2-472AD84C6AA3}" dt="2023-02-05T20:19:30.770" v="1124" actId="26606"/>
          <ac:spMkLst>
            <pc:docMk/>
            <pc:sldMk cId="1500075714" sldId="275"/>
            <ac:spMk id="3" creationId="{11ED9976-6110-8F42-C05B-1EEEE2C98B04}"/>
          </ac:spMkLst>
        </pc:spChg>
        <pc:spChg chg="add">
          <ac:chgData name="Laura Knight" userId="fcc6b1b8-7f69-4c06-9fd3-1a1553b3cd99" providerId="ADAL" clId="{20274A01-554F-4514-80B2-472AD84C6AA3}" dt="2023-02-05T20:19:30.770" v="1124" actId="26606"/>
          <ac:spMkLst>
            <pc:docMk/>
            <pc:sldMk cId="1500075714" sldId="275"/>
            <ac:spMk id="10" creationId="{D7A453D2-15D8-4403-815F-291FA16340D9}"/>
          </ac:spMkLst>
        </pc:spChg>
        <pc:spChg chg="add">
          <ac:chgData name="Laura Knight" userId="fcc6b1b8-7f69-4c06-9fd3-1a1553b3cd99" providerId="ADAL" clId="{20274A01-554F-4514-80B2-472AD84C6AA3}" dt="2023-02-05T20:19:30.770" v="1124" actId="26606"/>
          <ac:spMkLst>
            <pc:docMk/>
            <pc:sldMk cId="1500075714" sldId="275"/>
            <ac:spMk id="12" creationId="{8161EA6B-09CA-445B-AB0D-8DF76FA92DEF}"/>
          </ac:spMkLst>
        </pc:spChg>
        <pc:spChg chg="add">
          <ac:chgData name="Laura Knight" userId="fcc6b1b8-7f69-4c06-9fd3-1a1553b3cd99" providerId="ADAL" clId="{20274A01-554F-4514-80B2-472AD84C6AA3}" dt="2023-02-05T20:19:30.770" v="1124" actId="26606"/>
          <ac:spMkLst>
            <pc:docMk/>
            <pc:sldMk cId="1500075714" sldId="275"/>
            <ac:spMk id="22" creationId="{B8114C98-A349-4111-A123-E8EAB86ABE30}"/>
          </ac:spMkLst>
        </pc:spChg>
        <pc:spChg chg="add">
          <ac:chgData name="Laura Knight" userId="fcc6b1b8-7f69-4c06-9fd3-1a1553b3cd99" providerId="ADAL" clId="{20274A01-554F-4514-80B2-472AD84C6AA3}" dt="2023-02-05T20:19:30.770" v="1124" actId="26606"/>
          <ac:spMkLst>
            <pc:docMk/>
            <pc:sldMk cId="1500075714" sldId="275"/>
            <ac:spMk id="36" creationId="{E2D3D3F2-ABBB-4453-B1C5-1BEBF7E4DD56}"/>
          </ac:spMkLst>
        </pc:spChg>
        <pc:grpChg chg="add">
          <ac:chgData name="Laura Knight" userId="fcc6b1b8-7f69-4c06-9fd3-1a1553b3cd99" providerId="ADAL" clId="{20274A01-554F-4514-80B2-472AD84C6AA3}" dt="2023-02-05T20:19:30.770" v="1124" actId="26606"/>
          <ac:grpSpMkLst>
            <pc:docMk/>
            <pc:sldMk cId="1500075714" sldId="275"/>
            <ac:grpSpMk id="14" creationId="{1EA1DAFF-CECA-492F-BFA1-22C64956B8D9}"/>
          </ac:grpSpMkLst>
        </pc:grpChg>
        <pc:grpChg chg="add">
          <ac:chgData name="Laura Knight" userId="fcc6b1b8-7f69-4c06-9fd3-1a1553b3cd99" providerId="ADAL" clId="{20274A01-554F-4514-80B2-472AD84C6AA3}" dt="2023-02-05T20:19:30.770" v="1124" actId="26606"/>
          <ac:grpSpMkLst>
            <pc:docMk/>
            <pc:sldMk cId="1500075714" sldId="275"/>
            <ac:grpSpMk id="24" creationId="{670FB431-AE18-414D-92F4-1D12D1991152}"/>
          </ac:grpSpMkLst>
        </pc:grpChg>
        <pc:grpChg chg="add">
          <ac:chgData name="Laura Knight" userId="fcc6b1b8-7f69-4c06-9fd3-1a1553b3cd99" providerId="ADAL" clId="{20274A01-554F-4514-80B2-472AD84C6AA3}" dt="2023-02-05T20:19:30.770" v="1124" actId="26606"/>
          <ac:grpSpMkLst>
            <pc:docMk/>
            <pc:sldMk cId="1500075714" sldId="275"/>
            <ac:grpSpMk id="30" creationId="{AF19A774-30A5-488B-9BAF-629C6440294E}"/>
          </ac:grpSpMkLst>
        </pc:grpChg>
        <pc:grpChg chg="add">
          <ac:chgData name="Laura Knight" userId="fcc6b1b8-7f69-4c06-9fd3-1a1553b3cd99" providerId="ADAL" clId="{20274A01-554F-4514-80B2-472AD84C6AA3}" dt="2023-02-05T20:19:30.770" v="1124" actId="26606"/>
          <ac:grpSpMkLst>
            <pc:docMk/>
            <pc:sldMk cId="1500075714" sldId="275"/>
            <ac:grpSpMk id="38" creationId="{8214E4A5-A0D2-42C4-8D14-D2A7E495F041}"/>
          </ac:grpSpMkLst>
        </pc:grpChg>
        <pc:picChg chg="add mod ord">
          <ac:chgData name="Laura Knight" userId="fcc6b1b8-7f69-4c06-9fd3-1a1553b3cd99" providerId="ADAL" clId="{20274A01-554F-4514-80B2-472AD84C6AA3}" dt="2023-02-05T20:19:39.513" v="1127" actId="1076"/>
          <ac:picMkLst>
            <pc:docMk/>
            <pc:sldMk cId="1500075714" sldId="275"/>
            <ac:picMk id="5" creationId="{0F376B57-3BD3-5241-DBD0-0926B5CBEEA9}"/>
          </ac:picMkLst>
        </pc:picChg>
      </pc:sldChg>
      <pc:sldChg chg="new del">
        <pc:chgData name="Laura Knight" userId="fcc6b1b8-7f69-4c06-9fd3-1a1553b3cd99" providerId="ADAL" clId="{20274A01-554F-4514-80B2-472AD84C6AA3}" dt="2023-02-03T16:12:45.956" v="51" actId="47"/>
        <pc:sldMkLst>
          <pc:docMk/>
          <pc:sldMk cId="1584887465" sldId="275"/>
        </pc:sldMkLst>
      </pc:sldChg>
      <pc:sldChg chg="addSp modSp new mod modAnim modNotesTx">
        <pc:chgData name="Laura Knight" userId="fcc6b1b8-7f69-4c06-9fd3-1a1553b3cd99" providerId="ADAL" clId="{20274A01-554F-4514-80B2-472AD84C6AA3}" dt="2023-02-06T21:48:32.248" v="2054" actId="6549"/>
        <pc:sldMkLst>
          <pc:docMk/>
          <pc:sldMk cId="128015738" sldId="276"/>
        </pc:sldMkLst>
        <pc:spChg chg="mod">
          <ac:chgData name="Laura Knight" userId="fcc6b1b8-7f69-4c06-9fd3-1a1553b3cd99" providerId="ADAL" clId="{20274A01-554F-4514-80B2-472AD84C6AA3}" dt="2023-02-03T16:42:10.919" v="336" actId="1076"/>
          <ac:spMkLst>
            <pc:docMk/>
            <pc:sldMk cId="128015738" sldId="276"/>
            <ac:spMk id="2" creationId="{03753D78-6476-B5AF-3BCF-57D643C96890}"/>
          </ac:spMkLst>
        </pc:spChg>
        <pc:spChg chg="mod">
          <ac:chgData name="Laura Knight" userId="fcc6b1b8-7f69-4c06-9fd3-1a1553b3cd99" providerId="ADAL" clId="{20274A01-554F-4514-80B2-472AD84C6AA3}" dt="2023-02-03T16:41:05.580" v="326" actId="113"/>
          <ac:spMkLst>
            <pc:docMk/>
            <pc:sldMk cId="128015738" sldId="276"/>
            <ac:spMk id="3" creationId="{CD1C821D-47F9-4EA9-F6BC-81966D16AF06}"/>
          </ac:spMkLst>
        </pc:spChg>
        <pc:spChg chg="add mod">
          <ac:chgData name="Laura Knight" userId="fcc6b1b8-7f69-4c06-9fd3-1a1553b3cd99" providerId="ADAL" clId="{20274A01-554F-4514-80B2-472AD84C6AA3}" dt="2023-02-03T16:41:00.176" v="325" actId="113"/>
          <ac:spMkLst>
            <pc:docMk/>
            <pc:sldMk cId="128015738" sldId="276"/>
            <ac:spMk id="4" creationId="{070F3469-D624-1308-05D2-275C09485D2A}"/>
          </ac:spMkLst>
        </pc:spChg>
        <pc:picChg chg="add mod ord modCrop">
          <ac:chgData name="Laura Knight" userId="fcc6b1b8-7f69-4c06-9fd3-1a1553b3cd99" providerId="ADAL" clId="{20274A01-554F-4514-80B2-472AD84C6AA3}" dt="2023-02-03T16:41:21.961" v="330" actId="1076"/>
          <ac:picMkLst>
            <pc:docMk/>
            <pc:sldMk cId="128015738" sldId="276"/>
            <ac:picMk id="6" creationId="{0F47488F-55FB-A5B9-7BFB-1BD4FC9867AB}"/>
          </ac:picMkLst>
        </pc:picChg>
      </pc:sldChg>
      <pc:sldChg chg="addSp modSp new mod modNotesTx">
        <pc:chgData name="Laura Knight" userId="fcc6b1b8-7f69-4c06-9fd3-1a1553b3cd99" providerId="ADAL" clId="{20274A01-554F-4514-80B2-472AD84C6AA3}" dt="2023-02-06T21:48:26.538" v="2053" actId="6549"/>
        <pc:sldMkLst>
          <pc:docMk/>
          <pc:sldMk cId="2853360465" sldId="277"/>
        </pc:sldMkLst>
        <pc:spChg chg="mod">
          <ac:chgData name="Laura Knight" userId="fcc6b1b8-7f69-4c06-9fd3-1a1553b3cd99" providerId="ADAL" clId="{20274A01-554F-4514-80B2-472AD84C6AA3}" dt="2023-02-05T20:02:08.524" v="644" actId="207"/>
          <ac:spMkLst>
            <pc:docMk/>
            <pc:sldMk cId="2853360465" sldId="277"/>
            <ac:spMk id="2" creationId="{0337E7B7-D278-B71A-0649-35A79CAC8060}"/>
          </ac:spMkLst>
        </pc:spChg>
        <pc:spChg chg="mod">
          <ac:chgData name="Laura Knight" userId="fcc6b1b8-7f69-4c06-9fd3-1a1553b3cd99" providerId="ADAL" clId="{20274A01-554F-4514-80B2-472AD84C6AA3}" dt="2023-02-05T19:58:42.135" v="570" actId="20577"/>
          <ac:spMkLst>
            <pc:docMk/>
            <pc:sldMk cId="2853360465" sldId="277"/>
            <ac:spMk id="3" creationId="{B258B04D-06F9-B469-0684-E1E7FB51CA4F}"/>
          </ac:spMkLst>
        </pc:spChg>
        <pc:spChg chg="add mod">
          <ac:chgData name="Laura Knight" userId="fcc6b1b8-7f69-4c06-9fd3-1a1553b3cd99" providerId="ADAL" clId="{20274A01-554F-4514-80B2-472AD84C6AA3}" dt="2023-02-05T20:01:22.230" v="637" actId="1076"/>
          <ac:spMkLst>
            <pc:docMk/>
            <pc:sldMk cId="2853360465" sldId="277"/>
            <ac:spMk id="4" creationId="{6F425FD9-6166-070C-A799-DFDE09CC84F9}"/>
          </ac:spMkLst>
        </pc:spChg>
        <pc:spChg chg="add mod">
          <ac:chgData name="Laura Knight" userId="fcc6b1b8-7f69-4c06-9fd3-1a1553b3cd99" providerId="ADAL" clId="{20274A01-554F-4514-80B2-472AD84C6AA3}" dt="2023-02-05T20:01:33.798" v="640" actId="1076"/>
          <ac:spMkLst>
            <pc:docMk/>
            <pc:sldMk cId="2853360465" sldId="277"/>
            <ac:spMk id="5" creationId="{E198EDD1-EC92-B721-EBAC-F67B5E3862FD}"/>
          </ac:spMkLst>
        </pc:spChg>
        <pc:picChg chg="add mod modCrop">
          <ac:chgData name="Laura Knight" userId="fcc6b1b8-7f69-4c06-9fd3-1a1553b3cd99" providerId="ADAL" clId="{20274A01-554F-4514-80B2-472AD84C6AA3}" dt="2023-02-05T20:02:17.832" v="647" actId="1076"/>
          <ac:picMkLst>
            <pc:docMk/>
            <pc:sldMk cId="2853360465" sldId="277"/>
            <ac:picMk id="7" creationId="{593EEAA0-67AD-4FEA-CE5C-8FA519265740}"/>
          </ac:picMkLst>
        </pc:picChg>
      </pc:sldChg>
      <pc:sldChg chg="addSp delSp modSp new mod setBg modNotesTx">
        <pc:chgData name="Laura Knight" userId="fcc6b1b8-7f69-4c06-9fd3-1a1553b3cd99" providerId="ADAL" clId="{20274A01-554F-4514-80B2-472AD84C6AA3}" dt="2023-02-06T21:48:20.875" v="2052" actId="6549"/>
        <pc:sldMkLst>
          <pc:docMk/>
          <pc:sldMk cId="1796271442" sldId="278"/>
        </pc:sldMkLst>
        <pc:spChg chg="mod">
          <ac:chgData name="Laura Knight" userId="fcc6b1b8-7f69-4c06-9fd3-1a1553b3cd99" providerId="ADAL" clId="{20274A01-554F-4514-80B2-472AD84C6AA3}" dt="2023-02-05T20:08:07.554" v="710" actId="26606"/>
          <ac:spMkLst>
            <pc:docMk/>
            <pc:sldMk cId="1796271442" sldId="278"/>
            <ac:spMk id="2" creationId="{ACA4520E-743A-6B46-48FF-1688729A601A}"/>
          </ac:spMkLst>
        </pc:spChg>
        <pc:spChg chg="del">
          <ac:chgData name="Laura Knight" userId="fcc6b1b8-7f69-4c06-9fd3-1a1553b3cd99" providerId="ADAL" clId="{20274A01-554F-4514-80B2-472AD84C6AA3}" dt="2023-02-05T20:06:41.792" v="656" actId="22"/>
          <ac:spMkLst>
            <pc:docMk/>
            <pc:sldMk cId="1796271442" sldId="278"/>
            <ac:spMk id="3" creationId="{4B96E2CE-9067-9BF9-ABD2-17FBE7F61634}"/>
          </ac:spMkLst>
        </pc:spChg>
        <pc:spChg chg="add mod">
          <ac:chgData name="Laura Knight" userId="fcc6b1b8-7f69-4c06-9fd3-1a1553b3cd99" providerId="ADAL" clId="{20274A01-554F-4514-80B2-472AD84C6AA3}" dt="2023-02-05T20:09:29.742" v="744" actId="207"/>
          <ac:spMkLst>
            <pc:docMk/>
            <pc:sldMk cId="1796271442" sldId="278"/>
            <ac:spMk id="6" creationId="{414C084B-BEF7-C36B-34DE-B24B487762CA}"/>
          </ac:spMkLst>
        </pc:spChg>
        <pc:spChg chg="add">
          <ac:chgData name="Laura Knight" userId="fcc6b1b8-7f69-4c06-9fd3-1a1553b3cd99" providerId="ADAL" clId="{20274A01-554F-4514-80B2-472AD84C6AA3}" dt="2023-02-05T20:08:07.554" v="710" actId="26606"/>
          <ac:spMkLst>
            <pc:docMk/>
            <pc:sldMk cId="1796271442" sldId="278"/>
            <ac:spMk id="11" creationId="{2B566528-1B12-4246-9431-5C2D7D081168}"/>
          </ac:spMkLst>
        </pc:spChg>
        <pc:grpChg chg="add">
          <ac:chgData name="Laura Knight" userId="fcc6b1b8-7f69-4c06-9fd3-1a1553b3cd99" providerId="ADAL" clId="{20274A01-554F-4514-80B2-472AD84C6AA3}" dt="2023-02-05T20:08:07.554" v="710" actId="26606"/>
          <ac:grpSpMkLst>
            <pc:docMk/>
            <pc:sldMk cId="1796271442" sldId="278"/>
            <ac:grpSpMk id="13" creationId="{828A5161-06F1-46CF-8AD7-844680A59E13}"/>
          </ac:grpSpMkLst>
        </pc:grpChg>
        <pc:grpChg chg="add">
          <ac:chgData name="Laura Knight" userId="fcc6b1b8-7f69-4c06-9fd3-1a1553b3cd99" providerId="ADAL" clId="{20274A01-554F-4514-80B2-472AD84C6AA3}" dt="2023-02-05T20:08:07.554" v="710" actId="26606"/>
          <ac:grpSpMkLst>
            <pc:docMk/>
            <pc:sldMk cId="1796271442" sldId="278"/>
            <ac:grpSpMk id="17" creationId="{5995D10D-E9C9-47DB-AE7E-801FEF38F5C9}"/>
          </ac:grpSpMkLst>
        </pc:grpChg>
        <pc:picChg chg="add mod ord modCrop">
          <ac:chgData name="Laura Knight" userId="fcc6b1b8-7f69-4c06-9fd3-1a1553b3cd99" providerId="ADAL" clId="{20274A01-554F-4514-80B2-472AD84C6AA3}" dt="2023-02-05T20:08:07.554" v="710" actId="26606"/>
          <ac:picMkLst>
            <pc:docMk/>
            <pc:sldMk cId="1796271442" sldId="278"/>
            <ac:picMk id="5" creationId="{9F95F328-A581-573C-D758-DE51CA05D8AD}"/>
          </ac:picMkLst>
        </pc:picChg>
      </pc:sldChg>
      <pc:sldChg chg="addSp modSp new mod setBg modNotesTx">
        <pc:chgData name="Laura Knight" userId="fcc6b1b8-7f69-4c06-9fd3-1a1553b3cd99" providerId="ADAL" clId="{20274A01-554F-4514-80B2-472AD84C6AA3}" dt="2023-02-06T21:48:51.737" v="2056" actId="6549"/>
        <pc:sldMkLst>
          <pc:docMk/>
          <pc:sldMk cId="2855104755" sldId="279"/>
        </pc:sldMkLst>
        <pc:spChg chg="add mod">
          <ac:chgData name="Laura Knight" userId="fcc6b1b8-7f69-4c06-9fd3-1a1553b3cd99" providerId="ADAL" clId="{20274A01-554F-4514-80B2-472AD84C6AA3}" dt="2023-02-05T20:28:16.030" v="1153" actId="1076"/>
          <ac:spMkLst>
            <pc:docMk/>
            <pc:sldMk cId="2855104755" sldId="279"/>
            <ac:spMk id="2" creationId="{F1C139A4-BC45-D0C9-9CFB-17C59F3CB6BD}"/>
          </ac:spMkLst>
        </pc:spChg>
        <pc:spChg chg="add">
          <ac:chgData name="Laura Knight" userId="fcc6b1b8-7f69-4c06-9fd3-1a1553b3cd99" providerId="ADAL" clId="{20274A01-554F-4514-80B2-472AD84C6AA3}" dt="2023-02-05T20:28:00.665" v="1140" actId="26606"/>
          <ac:spMkLst>
            <pc:docMk/>
            <pc:sldMk cId="2855104755" sldId="279"/>
            <ac:spMk id="9" creationId="{5E39A796-BE83-48B1-B33F-35C4A32AAB57}"/>
          </ac:spMkLst>
        </pc:spChg>
        <pc:spChg chg="add">
          <ac:chgData name="Laura Knight" userId="fcc6b1b8-7f69-4c06-9fd3-1a1553b3cd99" providerId="ADAL" clId="{20274A01-554F-4514-80B2-472AD84C6AA3}" dt="2023-02-05T20:28:00.665" v="1140" actId="26606"/>
          <ac:spMkLst>
            <pc:docMk/>
            <pc:sldMk cId="2855104755" sldId="279"/>
            <ac:spMk id="11" creationId="{72F84B47-E267-4194-8194-831DB7B5547F}"/>
          </ac:spMkLst>
        </pc:spChg>
        <pc:picChg chg="add mod">
          <ac:chgData name="Laura Knight" userId="fcc6b1b8-7f69-4c06-9fd3-1a1553b3cd99" providerId="ADAL" clId="{20274A01-554F-4514-80B2-472AD84C6AA3}" dt="2023-02-05T20:28:19.556" v="1154" actId="1076"/>
          <ac:picMkLst>
            <pc:docMk/>
            <pc:sldMk cId="2855104755" sldId="279"/>
            <ac:picMk id="4" creationId="{350C769F-5DCB-0214-B1D0-AEC6752CA948}"/>
          </ac:picMkLst>
        </pc:picChg>
      </pc:sldChg>
      <pc:sldChg chg="addSp delSp modSp new mod modAnim">
        <pc:chgData name="Laura Knight" userId="fcc6b1b8-7f69-4c06-9fd3-1a1553b3cd99" providerId="ADAL" clId="{20274A01-554F-4514-80B2-472AD84C6AA3}" dt="2023-02-05T20:22:01.154" v="1137" actId="1076"/>
        <pc:sldMkLst>
          <pc:docMk/>
          <pc:sldMk cId="1503751234" sldId="280"/>
        </pc:sldMkLst>
        <pc:spChg chg="del mod">
          <ac:chgData name="Laura Knight" userId="fcc6b1b8-7f69-4c06-9fd3-1a1553b3cd99" providerId="ADAL" clId="{20274A01-554F-4514-80B2-472AD84C6AA3}" dt="2023-02-05T20:21:45.301" v="1132" actId="478"/>
          <ac:spMkLst>
            <pc:docMk/>
            <pc:sldMk cId="1503751234" sldId="280"/>
            <ac:spMk id="2" creationId="{BD37E9B2-4336-14D2-6A87-915A99A7BC03}"/>
          </ac:spMkLst>
        </pc:spChg>
        <pc:spChg chg="del">
          <ac:chgData name="Laura Knight" userId="fcc6b1b8-7f69-4c06-9fd3-1a1553b3cd99" providerId="ADAL" clId="{20274A01-554F-4514-80B2-472AD84C6AA3}" dt="2023-02-05T20:21:40.460" v="1129"/>
          <ac:spMkLst>
            <pc:docMk/>
            <pc:sldMk cId="1503751234" sldId="280"/>
            <ac:spMk id="3" creationId="{813CBF84-FDBE-A81B-627E-2E38365A4209}"/>
          </ac:spMkLst>
        </pc:spChg>
        <pc:picChg chg="add mod">
          <ac:chgData name="Laura Knight" userId="fcc6b1b8-7f69-4c06-9fd3-1a1553b3cd99" providerId="ADAL" clId="{20274A01-554F-4514-80B2-472AD84C6AA3}" dt="2023-02-05T20:22:01.154" v="1137" actId="1076"/>
          <ac:picMkLst>
            <pc:docMk/>
            <pc:sldMk cId="1503751234" sldId="280"/>
            <ac:picMk id="4" creationId="{F267117F-23A4-1D9B-FA51-B61080943056}"/>
          </ac:picMkLst>
        </pc:picChg>
      </pc:sldChg>
      <pc:sldChg chg="addSp delSp modSp new mod setBg modNotesTx">
        <pc:chgData name="Laura Knight" userId="fcc6b1b8-7f69-4c06-9fd3-1a1553b3cd99" providerId="ADAL" clId="{20274A01-554F-4514-80B2-472AD84C6AA3}" dt="2023-02-06T21:49:27.680" v="2061" actId="5793"/>
        <pc:sldMkLst>
          <pc:docMk/>
          <pc:sldMk cId="2649363213" sldId="281"/>
        </pc:sldMkLst>
        <pc:spChg chg="mod">
          <ac:chgData name="Laura Knight" userId="fcc6b1b8-7f69-4c06-9fd3-1a1553b3cd99" providerId="ADAL" clId="{20274A01-554F-4514-80B2-472AD84C6AA3}" dt="2023-02-05T20:37:18.780" v="1193" actId="26606"/>
          <ac:spMkLst>
            <pc:docMk/>
            <pc:sldMk cId="2649363213" sldId="281"/>
            <ac:spMk id="2" creationId="{B3C61379-3A6B-C04C-9CE7-F313DFF1C18A}"/>
          </ac:spMkLst>
        </pc:spChg>
        <pc:spChg chg="del">
          <ac:chgData name="Laura Knight" userId="fcc6b1b8-7f69-4c06-9fd3-1a1553b3cd99" providerId="ADAL" clId="{20274A01-554F-4514-80B2-472AD84C6AA3}" dt="2023-02-05T20:33:57.423" v="1159" actId="22"/>
          <ac:spMkLst>
            <pc:docMk/>
            <pc:sldMk cId="2649363213" sldId="281"/>
            <ac:spMk id="3" creationId="{3B9BB18E-7879-7997-8587-336D70FBB3DB}"/>
          </ac:spMkLst>
        </pc:spChg>
        <pc:spChg chg="add mod">
          <ac:chgData name="Laura Knight" userId="fcc6b1b8-7f69-4c06-9fd3-1a1553b3cd99" providerId="ADAL" clId="{20274A01-554F-4514-80B2-472AD84C6AA3}" dt="2023-02-05T20:37:50.040" v="1203" actId="27636"/>
          <ac:spMkLst>
            <pc:docMk/>
            <pc:sldMk cId="2649363213" sldId="281"/>
            <ac:spMk id="6" creationId="{2AE3CB03-8987-CA18-9B73-33520EDF0313}"/>
          </ac:spMkLst>
        </pc:spChg>
        <pc:spChg chg="add">
          <ac:chgData name="Laura Knight" userId="fcc6b1b8-7f69-4c06-9fd3-1a1553b3cd99" providerId="ADAL" clId="{20274A01-554F-4514-80B2-472AD84C6AA3}" dt="2023-02-05T20:37:18.780" v="1193" actId="26606"/>
          <ac:spMkLst>
            <pc:docMk/>
            <pc:sldMk cId="2649363213" sldId="281"/>
            <ac:spMk id="11" creationId="{FF9B822F-893E-44C8-963C-64F50ACECBB2}"/>
          </ac:spMkLst>
        </pc:spChg>
        <pc:spChg chg="add">
          <ac:chgData name="Laura Knight" userId="fcc6b1b8-7f69-4c06-9fd3-1a1553b3cd99" providerId="ADAL" clId="{20274A01-554F-4514-80B2-472AD84C6AA3}" dt="2023-02-05T20:37:18.780" v="1193" actId="26606"/>
          <ac:spMkLst>
            <pc:docMk/>
            <pc:sldMk cId="2649363213" sldId="281"/>
            <ac:spMk id="13" creationId="{EBF87945-A001-489F-9D9B-7D9435F0B9CA}"/>
          </ac:spMkLst>
        </pc:spChg>
        <pc:picChg chg="add mod ord modCrop">
          <ac:chgData name="Laura Knight" userId="fcc6b1b8-7f69-4c06-9fd3-1a1553b3cd99" providerId="ADAL" clId="{20274A01-554F-4514-80B2-472AD84C6AA3}" dt="2023-02-05T20:37:40.547" v="1198" actId="1076"/>
          <ac:picMkLst>
            <pc:docMk/>
            <pc:sldMk cId="2649363213" sldId="281"/>
            <ac:picMk id="5" creationId="{F4A5ACD3-659B-0282-DF2D-1968E6444DF2}"/>
          </ac:picMkLst>
        </pc:picChg>
      </pc:sldChg>
      <pc:sldChg chg="addSp modSp new mod setBg modNotesTx">
        <pc:chgData name="Laura Knight" userId="fcc6b1b8-7f69-4c06-9fd3-1a1553b3cd99" providerId="ADAL" clId="{20274A01-554F-4514-80B2-472AD84C6AA3}" dt="2023-02-06T21:49:01.286" v="2057" actId="6549"/>
        <pc:sldMkLst>
          <pc:docMk/>
          <pc:sldMk cId="3113720904" sldId="282"/>
        </pc:sldMkLst>
        <pc:spChg chg="mod">
          <ac:chgData name="Laura Knight" userId="fcc6b1b8-7f69-4c06-9fd3-1a1553b3cd99" providerId="ADAL" clId="{20274A01-554F-4514-80B2-472AD84C6AA3}" dt="2023-02-05T21:07:20.954" v="1249" actId="122"/>
          <ac:spMkLst>
            <pc:docMk/>
            <pc:sldMk cId="3113720904" sldId="282"/>
            <ac:spMk id="2" creationId="{8A263ADE-B151-4F16-DCF4-368C2C2589D0}"/>
          </ac:spMkLst>
        </pc:spChg>
        <pc:spChg chg="mod ord">
          <ac:chgData name="Laura Knight" userId="fcc6b1b8-7f69-4c06-9fd3-1a1553b3cd99" providerId="ADAL" clId="{20274A01-554F-4514-80B2-472AD84C6AA3}" dt="2023-02-05T21:07:08.731" v="1230" actId="26606"/>
          <ac:spMkLst>
            <pc:docMk/>
            <pc:sldMk cId="3113720904" sldId="282"/>
            <ac:spMk id="3" creationId="{61873E5F-2080-5EE3-542A-214026A29585}"/>
          </ac:spMkLst>
        </pc:spChg>
        <pc:picChg chg="add mod">
          <ac:chgData name="Laura Knight" userId="fcc6b1b8-7f69-4c06-9fd3-1a1553b3cd99" providerId="ADAL" clId="{20274A01-554F-4514-80B2-472AD84C6AA3}" dt="2023-02-05T21:07:08.731" v="1230" actId="26606"/>
          <ac:picMkLst>
            <pc:docMk/>
            <pc:sldMk cId="3113720904" sldId="282"/>
            <ac:picMk id="5" creationId="{C1338164-A52E-87F9-7BEC-D705E813356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D4D6FF-8187-4DCC-977A-D3CF1A82CFD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061E3C0-F769-4951-8864-A76B13A233CE}">
      <dgm:prSet/>
      <dgm:spPr/>
      <dgm:t>
        <a:bodyPr/>
        <a:lstStyle/>
        <a:p>
          <a:r>
            <a:rPr lang="en-GB"/>
            <a:t>CAN YOU FIND AN EXAMPLE OF A ‘STREET GANG’ AND AN ‘ORGANISED CRIMINAL GANG’.</a:t>
          </a:r>
          <a:endParaRPr lang="en-US"/>
        </a:p>
      </dgm:t>
    </dgm:pt>
    <dgm:pt modelId="{588BAF47-F226-42B1-8E47-2313E1A38CDE}" type="parTrans" cxnId="{78841660-4C07-4789-8CB2-81F070C861C5}">
      <dgm:prSet/>
      <dgm:spPr/>
      <dgm:t>
        <a:bodyPr/>
        <a:lstStyle/>
        <a:p>
          <a:endParaRPr lang="en-US"/>
        </a:p>
      </dgm:t>
    </dgm:pt>
    <dgm:pt modelId="{696077C7-AF05-4355-BC9C-713E91DB6B76}" type="sibTrans" cxnId="{78841660-4C07-4789-8CB2-81F070C861C5}">
      <dgm:prSet/>
      <dgm:spPr/>
      <dgm:t>
        <a:bodyPr/>
        <a:lstStyle/>
        <a:p>
          <a:endParaRPr lang="en-US"/>
        </a:p>
      </dgm:t>
    </dgm:pt>
    <dgm:pt modelId="{0FB589E3-0FD6-401D-9399-B74816762371}">
      <dgm:prSet/>
      <dgm:spPr/>
      <dgm:t>
        <a:bodyPr/>
        <a:lstStyle/>
        <a:p>
          <a:r>
            <a:rPr lang="en-GB"/>
            <a:t>WHAT ARE THE KEY DIFFERENCES BETWEEN THESE TWO TYPES OF GANGS?</a:t>
          </a:r>
          <a:endParaRPr lang="en-US"/>
        </a:p>
      </dgm:t>
    </dgm:pt>
    <dgm:pt modelId="{D3F711A4-ABF7-4DB7-B303-117ABC02FC25}" type="parTrans" cxnId="{FDA646B4-A103-459F-9ECF-6F59851A065F}">
      <dgm:prSet/>
      <dgm:spPr/>
      <dgm:t>
        <a:bodyPr/>
        <a:lstStyle/>
        <a:p>
          <a:endParaRPr lang="en-US"/>
        </a:p>
      </dgm:t>
    </dgm:pt>
    <dgm:pt modelId="{635A9946-D410-4294-9153-E1157DD560FC}" type="sibTrans" cxnId="{FDA646B4-A103-459F-9ECF-6F59851A065F}">
      <dgm:prSet/>
      <dgm:spPr/>
      <dgm:t>
        <a:bodyPr/>
        <a:lstStyle/>
        <a:p>
          <a:endParaRPr lang="en-US"/>
        </a:p>
      </dgm:t>
    </dgm:pt>
    <dgm:pt modelId="{CEE8993E-107F-47F4-B184-BCC07D5E2B19}" type="pres">
      <dgm:prSet presAssocID="{D6D4D6FF-8187-4DCC-977A-D3CF1A82CFD0}" presName="vert0" presStyleCnt="0">
        <dgm:presLayoutVars>
          <dgm:dir/>
          <dgm:animOne val="branch"/>
          <dgm:animLvl val="lvl"/>
        </dgm:presLayoutVars>
      </dgm:prSet>
      <dgm:spPr/>
    </dgm:pt>
    <dgm:pt modelId="{6025FC4B-7BFF-407D-B5B1-5403BB3BD860}" type="pres">
      <dgm:prSet presAssocID="{A061E3C0-F769-4951-8864-A76B13A233CE}" presName="thickLine" presStyleLbl="alignNode1" presStyleIdx="0" presStyleCnt="2"/>
      <dgm:spPr/>
    </dgm:pt>
    <dgm:pt modelId="{F9A1B1E1-F373-4249-8231-0DFE68A80E98}" type="pres">
      <dgm:prSet presAssocID="{A061E3C0-F769-4951-8864-A76B13A233CE}" presName="horz1" presStyleCnt="0"/>
      <dgm:spPr/>
    </dgm:pt>
    <dgm:pt modelId="{788380BD-2CDB-4610-9D91-FCA2B0552297}" type="pres">
      <dgm:prSet presAssocID="{A061E3C0-F769-4951-8864-A76B13A233CE}" presName="tx1" presStyleLbl="revTx" presStyleIdx="0" presStyleCnt="2"/>
      <dgm:spPr/>
    </dgm:pt>
    <dgm:pt modelId="{B0F37E50-E46D-4B53-83F9-2689E2A25169}" type="pres">
      <dgm:prSet presAssocID="{A061E3C0-F769-4951-8864-A76B13A233CE}" presName="vert1" presStyleCnt="0"/>
      <dgm:spPr/>
    </dgm:pt>
    <dgm:pt modelId="{1E232728-D2B0-4EAF-8970-BCF0CB9D5428}" type="pres">
      <dgm:prSet presAssocID="{0FB589E3-0FD6-401D-9399-B74816762371}" presName="thickLine" presStyleLbl="alignNode1" presStyleIdx="1" presStyleCnt="2"/>
      <dgm:spPr/>
    </dgm:pt>
    <dgm:pt modelId="{C865480E-32E9-4CCC-B0E2-C6288D20F0D3}" type="pres">
      <dgm:prSet presAssocID="{0FB589E3-0FD6-401D-9399-B74816762371}" presName="horz1" presStyleCnt="0"/>
      <dgm:spPr/>
    </dgm:pt>
    <dgm:pt modelId="{992029B3-898A-480E-8328-53146A83947A}" type="pres">
      <dgm:prSet presAssocID="{0FB589E3-0FD6-401D-9399-B74816762371}" presName="tx1" presStyleLbl="revTx" presStyleIdx="1" presStyleCnt="2"/>
      <dgm:spPr/>
    </dgm:pt>
    <dgm:pt modelId="{EC666114-D316-460E-88E7-C747BCC0B190}" type="pres">
      <dgm:prSet presAssocID="{0FB589E3-0FD6-401D-9399-B74816762371}" presName="vert1" presStyleCnt="0"/>
      <dgm:spPr/>
    </dgm:pt>
  </dgm:ptLst>
  <dgm:cxnLst>
    <dgm:cxn modelId="{FA894A03-9F75-48F2-9E3F-CFEC4DF037ED}" type="presOf" srcId="{0FB589E3-0FD6-401D-9399-B74816762371}" destId="{992029B3-898A-480E-8328-53146A83947A}" srcOrd="0" destOrd="0" presId="urn:microsoft.com/office/officeart/2008/layout/LinedList"/>
    <dgm:cxn modelId="{78841660-4C07-4789-8CB2-81F070C861C5}" srcId="{D6D4D6FF-8187-4DCC-977A-D3CF1A82CFD0}" destId="{A061E3C0-F769-4951-8864-A76B13A233CE}" srcOrd="0" destOrd="0" parTransId="{588BAF47-F226-42B1-8E47-2313E1A38CDE}" sibTransId="{696077C7-AF05-4355-BC9C-713E91DB6B76}"/>
    <dgm:cxn modelId="{FDA646B4-A103-459F-9ECF-6F59851A065F}" srcId="{D6D4D6FF-8187-4DCC-977A-D3CF1A82CFD0}" destId="{0FB589E3-0FD6-401D-9399-B74816762371}" srcOrd="1" destOrd="0" parTransId="{D3F711A4-ABF7-4DB7-B303-117ABC02FC25}" sibTransId="{635A9946-D410-4294-9153-E1157DD560FC}"/>
    <dgm:cxn modelId="{4AD281B8-D06F-4B07-BFFB-F0BA93441236}" type="presOf" srcId="{A061E3C0-F769-4951-8864-A76B13A233CE}" destId="{788380BD-2CDB-4610-9D91-FCA2B0552297}" srcOrd="0" destOrd="0" presId="urn:microsoft.com/office/officeart/2008/layout/LinedList"/>
    <dgm:cxn modelId="{128307C9-AB18-4A94-BB0A-F7FC453AA22D}" type="presOf" srcId="{D6D4D6FF-8187-4DCC-977A-D3CF1A82CFD0}" destId="{CEE8993E-107F-47F4-B184-BCC07D5E2B19}" srcOrd="0" destOrd="0" presId="urn:microsoft.com/office/officeart/2008/layout/LinedList"/>
    <dgm:cxn modelId="{68E80D2E-437E-4639-8B41-023F8E3AFF0C}" type="presParOf" srcId="{CEE8993E-107F-47F4-B184-BCC07D5E2B19}" destId="{6025FC4B-7BFF-407D-B5B1-5403BB3BD860}" srcOrd="0" destOrd="0" presId="urn:microsoft.com/office/officeart/2008/layout/LinedList"/>
    <dgm:cxn modelId="{2A04F4C5-8B3D-472C-A7B5-6375B4FEDE91}" type="presParOf" srcId="{CEE8993E-107F-47F4-B184-BCC07D5E2B19}" destId="{F9A1B1E1-F373-4249-8231-0DFE68A80E98}" srcOrd="1" destOrd="0" presId="urn:microsoft.com/office/officeart/2008/layout/LinedList"/>
    <dgm:cxn modelId="{E2656E60-688F-415C-AE83-D0DA4855505E}" type="presParOf" srcId="{F9A1B1E1-F373-4249-8231-0DFE68A80E98}" destId="{788380BD-2CDB-4610-9D91-FCA2B0552297}" srcOrd="0" destOrd="0" presId="urn:microsoft.com/office/officeart/2008/layout/LinedList"/>
    <dgm:cxn modelId="{C51B0F2D-5494-4468-9DC3-B48A596E50B6}" type="presParOf" srcId="{F9A1B1E1-F373-4249-8231-0DFE68A80E98}" destId="{B0F37E50-E46D-4B53-83F9-2689E2A25169}" srcOrd="1" destOrd="0" presId="urn:microsoft.com/office/officeart/2008/layout/LinedList"/>
    <dgm:cxn modelId="{5CDDA76F-647B-42B5-B3F0-542FFF4509EB}" type="presParOf" srcId="{CEE8993E-107F-47F4-B184-BCC07D5E2B19}" destId="{1E232728-D2B0-4EAF-8970-BCF0CB9D5428}" srcOrd="2" destOrd="0" presId="urn:microsoft.com/office/officeart/2008/layout/LinedList"/>
    <dgm:cxn modelId="{023FAD05-7EA5-4161-9D0F-59219BF400A7}" type="presParOf" srcId="{CEE8993E-107F-47F4-B184-BCC07D5E2B19}" destId="{C865480E-32E9-4CCC-B0E2-C6288D20F0D3}" srcOrd="3" destOrd="0" presId="urn:microsoft.com/office/officeart/2008/layout/LinedList"/>
    <dgm:cxn modelId="{B34F0FF0-3972-4A1C-BB05-C64E89804F88}" type="presParOf" srcId="{C865480E-32E9-4CCC-B0E2-C6288D20F0D3}" destId="{992029B3-898A-480E-8328-53146A83947A}" srcOrd="0" destOrd="0" presId="urn:microsoft.com/office/officeart/2008/layout/LinedList"/>
    <dgm:cxn modelId="{9E56A06E-B367-46C9-983F-B9654373B8F3}" type="presParOf" srcId="{C865480E-32E9-4CCC-B0E2-C6288D20F0D3}" destId="{EC666114-D316-460E-88E7-C747BCC0B1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14AEC1-1F39-426D-87E8-BB89D7EF15C4}"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2E8FC9EF-7068-4AE5-BE8D-B0D3E002C228}">
      <dgm:prSet/>
      <dgm:spPr/>
      <dgm:t>
        <a:bodyPr/>
        <a:lstStyle/>
        <a:p>
          <a:r>
            <a:rPr lang="en-GB"/>
            <a:t>Serious Crime Prevention Order</a:t>
          </a:r>
          <a:endParaRPr lang="en-US"/>
        </a:p>
      </dgm:t>
    </dgm:pt>
    <dgm:pt modelId="{3BF08FA7-1892-4DC6-B2A3-58EB31DD1305}" type="parTrans" cxnId="{7B593B8C-F778-4D60-94F8-EBF57B067110}">
      <dgm:prSet/>
      <dgm:spPr/>
      <dgm:t>
        <a:bodyPr/>
        <a:lstStyle/>
        <a:p>
          <a:endParaRPr lang="en-US"/>
        </a:p>
      </dgm:t>
    </dgm:pt>
    <dgm:pt modelId="{6AB19BF5-4F10-4847-9264-761AAF1C28BB}" type="sibTrans" cxnId="{7B593B8C-F778-4D60-94F8-EBF57B067110}">
      <dgm:prSet/>
      <dgm:spPr/>
      <dgm:t>
        <a:bodyPr/>
        <a:lstStyle/>
        <a:p>
          <a:endParaRPr lang="en-US"/>
        </a:p>
      </dgm:t>
    </dgm:pt>
    <dgm:pt modelId="{79D5F16E-9D53-43C9-9521-FD1D5F9D2894}">
      <dgm:prSet/>
      <dgm:spPr/>
      <dgm:t>
        <a:bodyPr/>
        <a:lstStyle/>
        <a:p>
          <a:r>
            <a:rPr lang="en-GB" dirty="0"/>
            <a:t>Criminal Behaviour Order</a:t>
          </a:r>
          <a:endParaRPr lang="en-US" dirty="0"/>
        </a:p>
      </dgm:t>
    </dgm:pt>
    <dgm:pt modelId="{17678387-FB66-4B08-865B-78C8FAEE678A}" type="parTrans" cxnId="{B9CF755E-4D0E-44DE-8F9E-474293F68207}">
      <dgm:prSet/>
      <dgm:spPr/>
      <dgm:t>
        <a:bodyPr/>
        <a:lstStyle/>
        <a:p>
          <a:endParaRPr lang="en-US"/>
        </a:p>
      </dgm:t>
    </dgm:pt>
    <dgm:pt modelId="{4264BF21-31B6-4CDC-9E65-6BCA6DFB4011}" type="sibTrans" cxnId="{B9CF755E-4D0E-44DE-8F9E-474293F68207}">
      <dgm:prSet/>
      <dgm:spPr/>
      <dgm:t>
        <a:bodyPr/>
        <a:lstStyle/>
        <a:p>
          <a:endParaRPr lang="en-US"/>
        </a:p>
      </dgm:t>
    </dgm:pt>
    <dgm:pt modelId="{7110EC58-11C7-4CA3-94A0-5D1BA337547D}">
      <dgm:prSet/>
      <dgm:spPr/>
      <dgm:t>
        <a:bodyPr/>
        <a:lstStyle/>
        <a:p>
          <a:r>
            <a:rPr lang="en-GB"/>
            <a:t>Slavery and Trafficking Prevention Order</a:t>
          </a:r>
          <a:endParaRPr lang="en-US"/>
        </a:p>
      </dgm:t>
    </dgm:pt>
    <dgm:pt modelId="{048E6354-6F9B-426E-9C8A-AD911553812F}" type="parTrans" cxnId="{C00E6CCF-3318-4F3C-BDDA-38E4C9CF062B}">
      <dgm:prSet/>
      <dgm:spPr/>
      <dgm:t>
        <a:bodyPr/>
        <a:lstStyle/>
        <a:p>
          <a:endParaRPr lang="en-US"/>
        </a:p>
      </dgm:t>
    </dgm:pt>
    <dgm:pt modelId="{FF3127C4-E333-42BF-A78E-71B82C108020}" type="sibTrans" cxnId="{C00E6CCF-3318-4F3C-BDDA-38E4C9CF062B}">
      <dgm:prSet/>
      <dgm:spPr/>
      <dgm:t>
        <a:bodyPr/>
        <a:lstStyle/>
        <a:p>
          <a:endParaRPr lang="en-US"/>
        </a:p>
      </dgm:t>
    </dgm:pt>
    <dgm:pt modelId="{4496D085-361C-43FA-88B9-2B7A5D9C6002}">
      <dgm:prSet/>
      <dgm:spPr/>
      <dgm:t>
        <a:bodyPr/>
        <a:lstStyle/>
        <a:p>
          <a:r>
            <a:rPr lang="en-GB"/>
            <a:t>Forfeiture and destruction</a:t>
          </a:r>
          <a:endParaRPr lang="en-US"/>
        </a:p>
      </dgm:t>
    </dgm:pt>
    <dgm:pt modelId="{DA86AAD2-188B-4501-B93A-201EE24223AF}" type="parTrans" cxnId="{461CE629-EDF6-4F60-AE76-3C4ACF7953F4}">
      <dgm:prSet/>
      <dgm:spPr/>
      <dgm:t>
        <a:bodyPr/>
        <a:lstStyle/>
        <a:p>
          <a:endParaRPr lang="en-US"/>
        </a:p>
      </dgm:t>
    </dgm:pt>
    <dgm:pt modelId="{A62240C9-A11E-44AA-998E-FE6DEED4984B}" type="sibTrans" cxnId="{461CE629-EDF6-4F60-AE76-3C4ACF7953F4}">
      <dgm:prSet/>
      <dgm:spPr/>
      <dgm:t>
        <a:bodyPr/>
        <a:lstStyle/>
        <a:p>
          <a:endParaRPr lang="en-US"/>
        </a:p>
      </dgm:t>
    </dgm:pt>
    <dgm:pt modelId="{A375847F-D475-448D-9EB4-F7BC4CB11808}" type="pres">
      <dgm:prSet presAssocID="{2814AEC1-1F39-426D-87E8-BB89D7EF15C4}" presName="matrix" presStyleCnt="0">
        <dgm:presLayoutVars>
          <dgm:chMax val="1"/>
          <dgm:dir/>
          <dgm:resizeHandles val="exact"/>
        </dgm:presLayoutVars>
      </dgm:prSet>
      <dgm:spPr/>
    </dgm:pt>
    <dgm:pt modelId="{BEDAC477-F75B-40C8-B244-010693607193}" type="pres">
      <dgm:prSet presAssocID="{2814AEC1-1F39-426D-87E8-BB89D7EF15C4}" presName="diamond" presStyleLbl="bgShp" presStyleIdx="0" presStyleCnt="1"/>
      <dgm:spPr/>
    </dgm:pt>
    <dgm:pt modelId="{CB3495FE-BC21-4E4E-8100-341E763D79CB}" type="pres">
      <dgm:prSet presAssocID="{2814AEC1-1F39-426D-87E8-BB89D7EF15C4}" presName="quad1" presStyleLbl="node1" presStyleIdx="0" presStyleCnt="4">
        <dgm:presLayoutVars>
          <dgm:chMax val="0"/>
          <dgm:chPref val="0"/>
          <dgm:bulletEnabled val="1"/>
        </dgm:presLayoutVars>
      </dgm:prSet>
      <dgm:spPr/>
    </dgm:pt>
    <dgm:pt modelId="{ABEC3F04-F4F4-4C2A-A29A-93CD14935833}" type="pres">
      <dgm:prSet presAssocID="{2814AEC1-1F39-426D-87E8-BB89D7EF15C4}" presName="quad2" presStyleLbl="node1" presStyleIdx="1" presStyleCnt="4">
        <dgm:presLayoutVars>
          <dgm:chMax val="0"/>
          <dgm:chPref val="0"/>
          <dgm:bulletEnabled val="1"/>
        </dgm:presLayoutVars>
      </dgm:prSet>
      <dgm:spPr/>
    </dgm:pt>
    <dgm:pt modelId="{0CFA58EF-FA6B-4529-A92A-22BAFBB31ADD}" type="pres">
      <dgm:prSet presAssocID="{2814AEC1-1F39-426D-87E8-BB89D7EF15C4}" presName="quad3" presStyleLbl="node1" presStyleIdx="2" presStyleCnt="4">
        <dgm:presLayoutVars>
          <dgm:chMax val="0"/>
          <dgm:chPref val="0"/>
          <dgm:bulletEnabled val="1"/>
        </dgm:presLayoutVars>
      </dgm:prSet>
      <dgm:spPr/>
    </dgm:pt>
    <dgm:pt modelId="{0AF27058-584A-4F8E-A639-91F9AA257191}" type="pres">
      <dgm:prSet presAssocID="{2814AEC1-1F39-426D-87E8-BB89D7EF15C4}" presName="quad4" presStyleLbl="node1" presStyleIdx="3" presStyleCnt="4">
        <dgm:presLayoutVars>
          <dgm:chMax val="0"/>
          <dgm:chPref val="0"/>
          <dgm:bulletEnabled val="1"/>
        </dgm:presLayoutVars>
      </dgm:prSet>
      <dgm:spPr/>
    </dgm:pt>
  </dgm:ptLst>
  <dgm:cxnLst>
    <dgm:cxn modelId="{948B7817-4DFD-4EE7-9C80-740711ED0FFC}" type="presOf" srcId="{2E8FC9EF-7068-4AE5-BE8D-B0D3E002C228}" destId="{CB3495FE-BC21-4E4E-8100-341E763D79CB}" srcOrd="0" destOrd="0" presId="urn:microsoft.com/office/officeart/2005/8/layout/matrix3"/>
    <dgm:cxn modelId="{461CE629-EDF6-4F60-AE76-3C4ACF7953F4}" srcId="{2814AEC1-1F39-426D-87E8-BB89D7EF15C4}" destId="{4496D085-361C-43FA-88B9-2B7A5D9C6002}" srcOrd="3" destOrd="0" parTransId="{DA86AAD2-188B-4501-B93A-201EE24223AF}" sibTransId="{A62240C9-A11E-44AA-998E-FE6DEED4984B}"/>
    <dgm:cxn modelId="{E50F8C3F-2406-4C74-AD5F-BE202F89B479}" type="presOf" srcId="{4496D085-361C-43FA-88B9-2B7A5D9C6002}" destId="{0AF27058-584A-4F8E-A639-91F9AA257191}" srcOrd="0" destOrd="0" presId="urn:microsoft.com/office/officeart/2005/8/layout/matrix3"/>
    <dgm:cxn modelId="{B9CF755E-4D0E-44DE-8F9E-474293F68207}" srcId="{2814AEC1-1F39-426D-87E8-BB89D7EF15C4}" destId="{79D5F16E-9D53-43C9-9521-FD1D5F9D2894}" srcOrd="1" destOrd="0" parTransId="{17678387-FB66-4B08-865B-78C8FAEE678A}" sibTransId="{4264BF21-31B6-4CDC-9E65-6BCA6DFB4011}"/>
    <dgm:cxn modelId="{7FBC2051-6BF5-434A-B2B7-FB6171454748}" type="presOf" srcId="{79D5F16E-9D53-43C9-9521-FD1D5F9D2894}" destId="{ABEC3F04-F4F4-4C2A-A29A-93CD14935833}" srcOrd="0" destOrd="0" presId="urn:microsoft.com/office/officeart/2005/8/layout/matrix3"/>
    <dgm:cxn modelId="{7B593B8C-F778-4D60-94F8-EBF57B067110}" srcId="{2814AEC1-1F39-426D-87E8-BB89D7EF15C4}" destId="{2E8FC9EF-7068-4AE5-BE8D-B0D3E002C228}" srcOrd="0" destOrd="0" parTransId="{3BF08FA7-1892-4DC6-B2A3-58EB31DD1305}" sibTransId="{6AB19BF5-4F10-4847-9264-761AAF1C28BB}"/>
    <dgm:cxn modelId="{C00E6CCF-3318-4F3C-BDDA-38E4C9CF062B}" srcId="{2814AEC1-1F39-426D-87E8-BB89D7EF15C4}" destId="{7110EC58-11C7-4CA3-94A0-5D1BA337547D}" srcOrd="2" destOrd="0" parTransId="{048E6354-6F9B-426E-9C8A-AD911553812F}" sibTransId="{FF3127C4-E333-42BF-A78E-71B82C108020}"/>
    <dgm:cxn modelId="{9EC78EF7-6EB3-41F4-8E92-0251C191B9EE}" type="presOf" srcId="{2814AEC1-1F39-426D-87E8-BB89D7EF15C4}" destId="{A375847F-D475-448D-9EB4-F7BC4CB11808}" srcOrd="0" destOrd="0" presId="urn:microsoft.com/office/officeart/2005/8/layout/matrix3"/>
    <dgm:cxn modelId="{48548DFC-776A-4989-A7DB-320FFB4EC093}" type="presOf" srcId="{7110EC58-11C7-4CA3-94A0-5D1BA337547D}" destId="{0CFA58EF-FA6B-4529-A92A-22BAFBB31ADD}" srcOrd="0" destOrd="0" presId="urn:microsoft.com/office/officeart/2005/8/layout/matrix3"/>
    <dgm:cxn modelId="{3A63F62A-F536-40BA-8D10-00C8D7ACFDE3}" type="presParOf" srcId="{A375847F-D475-448D-9EB4-F7BC4CB11808}" destId="{BEDAC477-F75B-40C8-B244-010693607193}" srcOrd="0" destOrd="0" presId="urn:microsoft.com/office/officeart/2005/8/layout/matrix3"/>
    <dgm:cxn modelId="{30C78CFC-8F32-4642-8BBC-32CD12D091E6}" type="presParOf" srcId="{A375847F-D475-448D-9EB4-F7BC4CB11808}" destId="{CB3495FE-BC21-4E4E-8100-341E763D79CB}" srcOrd="1" destOrd="0" presId="urn:microsoft.com/office/officeart/2005/8/layout/matrix3"/>
    <dgm:cxn modelId="{EE06A6C0-169A-41AB-BADB-40313421C6F2}" type="presParOf" srcId="{A375847F-D475-448D-9EB4-F7BC4CB11808}" destId="{ABEC3F04-F4F4-4C2A-A29A-93CD14935833}" srcOrd="2" destOrd="0" presId="urn:microsoft.com/office/officeart/2005/8/layout/matrix3"/>
    <dgm:cxn modelId="{CEE6882F-50D9-47F3-B557-B4DE0ECF98D1}" type="presParOf" srcId="{A375847F-D475-448D-9EB4-F7BC4CB11808}" destId="{0CFA58EF-FA6B-4529-A92A-22BAFBB31ADD}" srcOrd="3" destOrd="0" presId="urn:microsoft.com/office/officeart/2005/8/layout/matrix3"/>
    <dgm:cxn modelId="{80824673-1AA2-4D15-B824-364A81D7F039}" type="presParOf" srcId="{A375847F-D475-448D-9EB4-F7BC4CB11808}" destId="{0AF27058-584A-4F8E-A639-91F9AA25719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5FC4B-7BFF-407D-B5B1-5403BB3BD860}">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380BD-2CDB-4610-9D91-FCA2B0552297}">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CAN YOU FIND AN EXAMPLE OF A ‘STREET GANG’ AND AN ‘ORGANISED CRIMINAL GANG’.</a:t>
          </a:r>
          <a:endParaRPr lang="en-US" sz="4000" kern="1200"/>
        </a:p>
      </dsp:txBody>
      <dsp:txXfrm>
        <a:off x="0" y="0"/>
        <a:ext cx="6492875" cy="2552700"/>
      </dsp:txXfrm>
    </dsp:sp>
    <dsp:sp modelId="{1E232728-D2B0-4EAF-8970-BCF0CB9D5428}">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2029B3-898A-480E-8328-53146A83947A}">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WHAT ARE THE KEY DIFFERENCES BETWEEN THESE TWO TYPES OF GANGS?</a:t>
          </a:r>
          <a:endParaRPr lang="en-US" sz="4000" kern="1200"/>
        </a:p>
      </dsp:txBody>
      <dsp:txXfrm>
        <a:off x="0" y="2552700"/>
        <a:ext cx="6492875" cy="255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AC477-F75B-40C8-B244-010693607193}">
      <dsp:nvSpPr>
        <dsp:cNvPr id="0" name=""/>
        <dsp:cNvSpPr/>
      </dsp:nvSpPr>
      <dsp:spPr>
        <a:xfrm>
          <a:off x="636484"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495FE-BC21-4E4E-8100-341E763D79CB}">
      <dsp:nvSpPr>
        <dsp:cNvPr id="0" name=""/>
        <dsp:cNvSpPr/>
      </dsp:nvSpPr>
      <dsp:spPr>
        <a:xfrm>
          <a:off x="1049862"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Serious Crime Prevention Order</a:t>
          </a:r>
          <a:endParaRPr lang="en-US" sz="2200" kern="1200"/>
        </a:p>
      </dsp:txBody>
      <dsp:txXfrm>
        <a:off x="1132704" y="496219"/>
        <a:ext cx="1531337" cy="1531337"/>
      </dsp:txXfrm>
    </dsp:sp>
    <dsp:sp modelId="{ABEC3F04-F4F4-4C2A-A29A-93CD14935833}">
      <dsp:nvSpPr>
        <dsp:cNvPr id="0" name=""/>
        <dsp:cNvSpPr/>
      </dsp:nvSpPr>
      <dsp:spPr>
        <a:xfrm>
          <a:off x="2877424"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Criminal Behaviour Order</a:t>
          </a:r>
          <a:endParaRPr lang="en-US" sz="2200" kern="1200" dirty="0"/>
        </a:p>
      </dsp:txBody>
      <dsp:txXfrm>
        <a:off x="2960266" y="496219"/>
        <a:ext cx="1531337" cy="1531337"/>
      </dsp:txXfrm>
    </dsp:sp>
    <dsp:sp modelId="{0CFA58EF-FA6B-4529-A92A-22BAFBB31ADD}">
      <dsp:nvSpPr>
        <dsp:cNvPr id="0" name=""/>
        <dsp:cNvSpPr/>
      </dsp:nvSpPr>
      <dsp:spPr>
        <a:xfrm>
          <a:off x="1049862"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Slavery and Trafficking Prevention Order</a:t>
          </a:r>
          <a:endParaRPr lang="en-US" sz="2200" kern="1200"/>
        </a:p>
      </dsp:txBody>
      <dsp:txXfrm>
        <a:off x="1132704" y="2323781"/>
        <a:ext cx="1531337" cy="1531337"/>
      </dsp:txXfrm>
    </dsp:sp>
    <dsp:sp modelId="{0AF27058-584A-4F8E-A639-91F9AA257191}">
      <dsp:nvSpPr>
        <dsp:cNvPr id="0" name=""/>
        <dsp:cNvSpPr/>
      </dsp:nvSpPr>
      <dsp:spPr>
        <a:xfrm>
          <a:off x="2877424"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Forfeiture and destruction</a:t>
          </a:r>
          <a:endParaRPr lang="en-US" sz="2200" kern="1200"/>
        </a:p>
      </dsp:txBody>
      <dsp:txXfrm>
        <a:off x="2960266"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A4A856-609E-48AE-B3AE-8060062885FD}"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DB90D5-6CF9-4C82-BB9D-D1C3515CB9D5}" type="slidenum">
              <a:rPr lang="en-GB" smtClean="0"/>
              <a:t>‹#›</a:t>
            </a:fld>
            <a:endParaRPr lang="en-GB"/>
          </a:p>
        </p:txBody>
      </p:sp>
    </p:spTree>
    <p:extLst>
      <p:ext uri="{BB962C8B-B14F-4D97-AF65-F5344CB8AC3E}">
        <p14:creationId xmlns:p14="http://schemas.microsoft.com/office/powerpoint/2010/main" val="39691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walesonline.co.uk/all-about/caerphilly" TargetMode="External"/><Relationship Id="rId3" Type="http://schemas.openxmlformats.org/officeDocument/2006/relationships/hyperlink" Target="https://www.walesonline.co.uk/news/wales-news/organised-crime-gang-dealt-up-24277129" TargetMode="External"/><Relationship Id="rId7" Type="http://schemas.openxmlformats.org/officeDocument/2006/relationships/hyperlink" Target="https://www.walesonline.co.uk/all-about/splott"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walesonline.co.uk/all-about/cardiff-crown-court" TargetMode="External"/><Relationship Id="rId5" Type="http://schemas.openxmlformats.org/officeDocument/2006/relationships/hyperlink" Target="https://www.walesonline.co.uk/all-about/barry" TargetMode="External"/><Relationship Id="rId4" Type="http://schemas.openxmlformats.org/officeDocument/2006/relationships/hyperlink" Target="https://www.walesonline.co.uk/all-about/cardif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ssets.college.police.uk/s3fs-public/2022-03/Knife_Crime_Evidence_Briefing.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ssets.college.police.uk/s3fs-public/2022-03/Knife_Crime_Evidence_Briefing.pdf"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news/government-announces-crackdown-against-organised-criminal-gang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3</a:t>
            </a:fld>
            <a:endParaRPr lang="en-GB"/>
          </a:p>
        </p:txBody>
      </p:sp>
    </p:spTree>
    <p:extLst>
      <p:ext uri="{BB962C8B-B14F-4D97-AF65-F5344CB8AC3E}">
        <p14:creationId xmlns:p14="http://schemas.microsoft.com/office/powerpoint/2010/main" val="3520627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4</a:t>
            </a:fld>
            <a:endParaRPr lang="en-GB"/>
          </a:p>
        </p:txBody>
      </p:sp>
    </p:spTree>
    <p:extLst>
      <p:ext uri="{BB962C8B-B14F-4D97-AF65-F5344CB8AC3E}">
        <p14:creationId xmlns:p14="http://schemas.microsoft.com/office/powerpoint/2010/main" val="812118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5</a:t>
            </a:fld>
            <a:endParaRPr lang="en-GB"/>
          </a:p>
        </p:txBody>
      </p:sp>
    </p:spTree>
    <p:extLst>
      <p:ext uri="{BB962C8B-B14F-4D97-AF65-F5344CB8AC3E}">
        <p14:creationId xmlns:p14="http://schemas.microsoft.com/office/powerpoint/2010/main" val="3425196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6</a:t>
            </a:fld>
            <a:endParaRPr lang="en-GB"/>
          </a:p>
        </p:txBody>
      </p:sp>
    </p:spTree>
    <p:extLst>
      <p:ext uri="{BB962C8B-B14F-4D97-AF65-F5344CB8AC3E}">
        <p14:creationId xmlns:p14="http://schemas.microsoft.com/office/powerpoint/2010/main" val="3283138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Lato" panose="020F0502020204030203" pitchFamily="34" charset="0"/>
              </a:rPr>
              <a:t>​</a:t>
            </a:r>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7</a:t>
            </a:fld>
            <a:endParaRPr lang="en-GB"/>
          </a:p>
        </p:txBody>
      </p:sp>
    </p:spTree>
    <p:extLst>
      <p:ext uri="{BB962C8B-B14F-4D97-AF65-F5344CB8AC3E}">
        <p14:creationId xmlns:p14="http://schemas.microsoft.com/office/powerpoint/2010/main" val="3141886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25455"/>
                </a:solidFill>
                <a:effectLst/>
                <a:latin typeface="Arial" panose="020B0604020202020204" pitchFamily="34" charset="0"/>
              </a:rPr>
              <a:t>It's not illegal for a young person to be in a gang – there are different types of ‘gang’ and not every ‘gang’ is criminal or dangerous. However, gang membership can be linked to illegal activity, particularly organised criminal gangs involved in trafficking, drug dealing and violent crime.</a:t>
            </a:r>
          </a:p>
          <a:p>
            <a:endParaRPr lang="en-GB" b="0" i="0" dirty="0">
              <a:solidFill>
                <a:srgbClr val="525455"/>
              </a:solidFill>
              <a:effectLst/>
              <a:latin typeface="Arial" panose="020B0604020202020204" pitchFamily="34" charset="0"/>
            </a:endParaRPr>
          </a:p>
          <a:p>
            <a:r>
              <a:rPr lang="en-GB" dirty="0">
                <a:hlinkClick r:id="rId3"/>
              </a:rPr>
              <a:t>Organised crime gang dealt up to £5m worth of drugs and bought firearms - Wales Online</a:t>
            </a:r>
            <a:endParaRPr lang="en-GB" b="0" i="0" dirty="0">
              <a:solidFill>
                <a:srgbClr val="525455"/>
              </a:solidFill>
              <a:effectLst/>
              <a:latin typeface="Arial" panose="020B0604020202020204" pitchFamily="34" charset="0"/>
            </a:endParaRPr>
          </a:p>
          <a:p>
            <a:endParaRPr lang="en-GB" b="0" i="0" dirty="0">
              <a:solidFill>
                <a:srgbClr val="525455"/>
              </a:solidFill>
              <a:effectLst/>
              <a:latin typeface="Arial" panose="020B0604020202020204" pitchFamily="34" charset="0"/>
            </a:endParaRPr>
          </a:p>
          <a:p>
            <a:pPr algn="l" fontAlgn="base"/>
            <a:r>
              <a:rPr lang="en-GB" b="0" i="0" dirty="0">
                <a:solidFill>
                  <a:srgbClr val="141414"/>
                </a:solidFill>
                <a:effectLst/>
                <a:latin typeface="Open Sans" panose="020B0606030504020204" pitchFamily="34" charset="0"/>
              </a:rPr>
              <a:t>A gang which dealt up to £5m worth of drugs in a substantial commercial operation were discovered after their encrypted chats were cracked by police. The group also bought firearms as part of the enterprise which saw them trafficking class A drugs into south Wales.</a:t>
            </a:r>
          </a:p>
          <a:p>
            <a:pPr algn="l" fontAlgn="base"/>
            <a:r>
              <a:rPr lang="en-GB" b="0" i="0" dirty="0">
                <a:solidFill>
                  <a:srgbClr val="141414"/>
                </a:solidFill>
                <a:effectLst/>
                <a:latin typeface="Open Sans" panose="020B0606030504020204" pitchFamily="34" charset="0"/>
              </a:rPr>
              <a:t>The group was led by Kuldip Singh Dhillon, of </a:t>
            </a:r>
            <a:r>
              <a:rPr lang="en-GB" b="1" i="0" u="sng" dirty="0">
                <a:solidFill>
                  <a:srgbClr val="DB0000"/>
                </a:solidFill>
                <a:effectLst/>
                <a:latin typeface="Open Sans" panose="020B0606030504020204" pitchFamily="34" charset="0"/>
                <a:hlinkClick r:id="rId4"/>
              </a:rPr>
              <a:t>Cardiff</a:t>
            </a:r>
            <a:r>
              <a:rPr lang="en-GB" b="0" i="0" dirty="0">
                <a:solidFill>
                  <a:srgbClr val="141414"/>
                </a:solidFill>
                <a:effectLst/>
                <a:latin typeface="Open Sans" panose="020B0606030504020204" pitchFamily="34" charset="0"/>
              </a:rPr>
              <a:t>, and his lieutenant Jay Abdul, of </a:t>
            </a:r>
            <a:r>
              <a:rPr lang="en-GB" b="1" i="0" u="sng" dirty="0">
                <a:solidFill>
                  <a:srgbClr val="DB0000"/>
                </a:solidFill>
                <a:effectLst/>
                <a:latin typeface="Open Sans" panose="020B0606030504020204" pitchFamily="34" charset="0"/>
                <a:hlinkClick r:id="rId5"/>
              </a:rPr>
              <a:t>Barry</a:t>
            </a:r>
            <a:r>
              <a:rPr lang="en-GB" b="0" i="0" dirty="0">
                <a:solidFill>
                  <a:srgbClr val="141414"/>
                </a:solidFill>
                <a:effectLst/>
                <a:latin typeface="Open Sans" panose="020B0606030504020204" pitchFamily="34" charset="0"/>
              </a:rPr>
              <a:t>, who enlisted other members including romantic partners to facilitate the purchase and supply of drugs including cocaine, heroin, amphetamine and cannabis. A sentencing hearing at </a:t>
            </a:r>
            <a:r>
              <a:rPr lang="en-GB" b="1" i="0" u="sng" dirty="0">
                <a:solidFill>
                  <a:srgbClr val="DB0000"/>
                </a:solidFill>
                <a:effectLst/>
                <a:latin typeface="Open Sans" panose="020B0606030504020204" pitchFamily="34" charset="0"/>
                <a:hlinkClick r:id="rId6"/>
              </a:rPr>
              <a:t>Cardiff Crown Court</a:t>
            </a:r>
            <a:r>
              <a:rPr lang="en-GB" b="0" i="0" dirty="0">
                <a:solidFill>
                  <a:srgbClr val="141414"/>
                </a:solidFill>
                <a:effectLst/>
                <a:latin typeface="Open Sans" panose="020B0606030504020204" pitchFamily="34" charset="0"/>
              </a:rPr>
              <a:t> heard the authorities accessed </a:t>
            </a:r>
            <a:r>
              <a:rPr lang="en-GB" b="0" i="0" dirty="0" err="1">
                <a:solidFill>
                  <a:srgbClr val="141414"/>
                </a:solidFill>
                <a:effectLst/>
                <a:latin typeface="Open Sans" panose="020B0606030504020204" pitchFamily="34" charset="0"/>
              </a:rPr>
              <a:t>Encrochat</a:t>
            </a:r>
            <a:r>
              <a:rPr lang="en-GB" b="0" i="0" dirty="0">
                <a:solidFill>
                  <a:srgbClr val="141414"/>
                </a:solidFill>
                <a:effectLst/>
                <a:latin typeface="Open Sans" panose="020B0606030504020204" pitchFamily="34" charset="0"/>
              </a:rPr>
              <a:t> devices used by the dealers and revealed conversations between June 6 and 12, 2020, relating to the conspiracy which lasted 13 months.</a:t>
            </a:r>
          </a:p>
          <a:p>
            <a:endParaRPr lang="en-GB" b="0" i="0" dirty="0">
              <a:solidFill>
                <a:srgbClr val="525455"/>
              </a:solidFill>
              <a:effectLst/>
              <a:latin typeface="Arial" panose="020B0604020202020204" pitchFamily="34" charset="0"/>
            </a:endParaRPr>
          </a:p>
          <a:p>
            <a:pPr algn="l" fontAlgn="base"/>
            <a:r>
              <a:rPr lang="en-GB" b="0" i="0" dirty="0">
                <a:solidFill>
                  <a:srgbClr val="141414"/>
                </a:solidFill>
                <a:effectLst/>
                <a:latin typeface="Open Sans" panose="020B0606030504020204" pitchFamily="34" charset="0"/>
              </a:rPr>
              <a:t>While Dhillon and Abdul, 39, led the group, Ryan Hales, 28, played a senior organisational role and was entrusted with the </a:t>
            </a:r>
            <a:r>
              <a:rPr lang="en-GB" b="0" i="0" dirty="0" err="1">
                <a:solidFill>
                  <a:srgbClr val="141414"/>
                </a:solidFill>
                <a:effectLst/>
                <a:latin typeface="Open Sans" panose="020B0606030504020204" pitchFamily="34" charset="0"/>
              </a:rPr>
              <a:t>Enchrochat</a:t>
            </a:r>
            <a:r>
              <a:rPr lang="en-GB" b="0" i="0" dirty="0">
                <a:solidFill>
                  <a:srgbClr val="141414"/>
                </a:solidFill>
                <a:effectLst/>
                <a:latin typeface="Open Sans" panose="020B0606030504020204" pitchFamily="34" charset="0"/>
              </a:rPr>
              <a:t> device. Marc Harris, 31, was not a member of the group but was a regular customer and sold cocaine by the kilo with the assistance of his partner </a:t>
            </a:r>
            <a:r>
              <a:rPr lang="en-GB" b="0" i="0" dirty="0" err="1">
                <a:solidFill>
                  <a:srgbClr val="141414"/>
                </a:solidFill>
                <a:effectLst/>
                <a:latin typeface="Open Sans" panose="020B0606030504020204" pitchFamily="34" charset="0"/>
              </a:rPr>
              <a:t>Naisha</a:t>
            </a:r>
            <a:r>
              <a:rPr lang="en-GB" b="0" i="0" dirty="0">
                <a:solidFill>
                  <a:srgbClr val="141414"/>
                </a:solidFill>
                <a:effectLst/>
                <a:latin typeface="Open Sans" panose="020B0606030504020204" pitchFamily="34" charset="0"/>
              </a:rPr>
              <a:t> Hembury, 35.</a:t>
            </a:r>
          </a:p>
          <a:p>
            <a:endParaRPr lang="en-GB" b="0" i="0" dirty="0">
              <a:solidFill>
                <a:srgbClr val="525455"/>
              </a:solidFill>
              <a:effectLst/>
              <a:latin typeface="Arial" panose="020B0604020202020204" pitchFamily="34" charset="0"/>
            </a:endParaRPr>
          </a:p>
          <a:p>
            <a:pPr algn="l" fontAlgn="base"/>
            <a:r>
              <a:rPr lang="en-GB" b="0" i="0" dirty="0" err="1">
                <a:solidFill>
                  <a:srgbClr val="141414"/>
                </a:solidFill>
                <a:effectLst/>
                <a:latin typeface="Open Sans" panose="020B0606030504020204" pitchFamily="34" charset="0"/>
              </a:rPr>
              <a:t>Neesha</a:t>
            </a:r>
            <a:r>
              <a:rPr lang="en-GB" b="0" i="0" dirty="0">
                <a:solidFill>
                  <a:srgbClr val="141414"/>
                </a:solidFill>
                <a:effectLst/>
                <a:latin typeface="Open Sans" panose="020B0606030504020204" pitchFamily="34" charset="0"/>
              </a:rPr>
              <a:t> Ali, 40, Dhillon's partner, also played an organisational role and assisted in the collection of debts while Max Smith, 25, and </a:t>
            </a:r>
            <a:r>
              <a:rPr lang="en-GB" b="0" i="0" dirty="0" err="1">
                <a:solidFill>
                  <a:srgbClr val="141414"/>
                </a:solidFill>
                <a:effectLst/>
                <a:latin typeface="Open Sans" panose="020B0606030504020204" pitchFamily="34" charset="0"/>
              </a:rPr>
              <a:t>Aysha</a:t>
            </a:r>
            <a:r>
              <a:rPr lang="en-GB" b="0" i="0" dirty="0">
                <a:solidFill>
                  <a:srgbClr val="141414"/>
                </a:solidFill>
                <a:effectLst/>
                <a:latin typeface="Open Sans" panose="020B0606030504020204" pitchFamily="34" charset="0"/>
              </a:rPr>
              <a:t> Ali, 36, acted as couriers. Sentencing, Judge Jeremy Jenkins said: "Each of you contributed to the success and profitability of this enterprise and each of you played essential roles."</a:t>
            </a:r>
          </a:p>
          <a:p>
            <a:pPr algn="l" fontAlgn="base"/>
            <a:r>
              <a:rPr lang="en-GB" b="0" i="0" dirty="0">
                <a:solidFill>
                  <a:srgbClr val="141414"/>
                </a:solidFill>
                <a:effectLst/>
                <a:latin typeface="Open Sans" panose="020B0606030504020204" pitchFamily="34" charset="0"/>
              </a:rPr>
              <a:t>Prosecutor Matthew Cobbe told the court that conversations involving Abdul indicated the group had discussed the supply of up to £5m worth drugs made up of 70kg of cocaine, 30kg of heroin, 96kg of amphetamine and 19kg of cannabis. But the proven financial value of the drugs which had been supplied by the group came to £1.7m.</a:t>
            </a:r>
          </a:p>
          <a:p>
            <a:pPr algn="l" fontAlgn="base"/>
            <a:r>
              <a:rPr lang="en-GB" b="0" i="0" dirty="0">
                <a:solidFill>
                  <a:srgbClr val="141414"/>
                </a:solidFill>
                <a:effectLst/>
                <a:latin typeface="Open Sans" panose="020B0606030504020204" pitchFamily="34" charset="0"/>
              </a:rPr>
              <a:t>Police also discovered the group were in possession of a Skorpion 9mm sub machine gun and a semi-automatic 9mm pistol. There was evidence of Dhillon asking an upstream supplier about these weapons, saying: "Any guns with silencers there at the moment?".</a:t>
            </a:r>
          </a:p>
          <a:p>
            <a:endParaRPr lang="en-GB" b="0" i="0" dirty="0">
              <a:solidFill>
                <a:srgbClr val="525455"/>
              </a:solidFill>
              <a:effectLst/>
              <a:latin typeface="Arial" panose="020B0604020202020204" pitchFamily="34" charset="0"/>
            </a:endParaRPr>
          </a:p>
          <a:p>
            <a:r>
              <a:rPr lang="en-GB" b="0" i="0" dirty="0">
                <a:solidFill>
                  <a:srgbClr val="141414"/>
                </a:solidFill>
                <a:effectLst/>
                <a:latin typeface="Open Sans" panose="020B0606030504020204" pitchFamily="34" charset="0"/>
              </a:rPr>
              <a:t>Mr Cobbe said: "The prosecution is not in a position to say what Abdul and the OCG (organised crime gang) intended to do with the semi-automatic pistol, or why it had been placed in the van. However, the use of extreme violence is regularly encountered with OCGs. Firearms are used for protection against rival gangs or tools of enforcement for debts owed.“</a:t>
            </a:r>
            <a:endParaRPr lang="en-GB" b="0" i="0" dirty="0">
              <a:solidFill>
                <a:srgbClr val="525455"/>
              </a:solidFill>
              <a:effectLst/>
              <a:latin typeface="Arial" panose="020B0604020202020204" pitchFamily="34" charset="0"/>
            </a:endParaRPr>
          </a:p>
          <a:p>
            <a:pPr algn="l" fontAlgn="base"/>
            <a:r>
              <a:rPr lang="en-GB" b="0" i="0" dirty="0">
                <a:solidFill>
                  <a:srgbClr val="141414"/>
                </a:solidFill>
                <a:effectLst/>
                <a:latin typeface="Open Sans" panose="020B0606030504020204" pitchFamily="34" charset="0"/>
              </a:rPr>
              <a:t>Other </a:t>
            </a:r>
            <a:r>
              <a:rPr lang="en-GB" b="0" i="0" dirty="0" err="1">
                <a:solidFill>
                  <a:srgbClr val="141414"/>
                </a:solidFill>
                <a:effectLst/>
                <a:latin typeface="Open Sans" panose="020B0606030504020204" pitchFamily="34" charset="0"/>
              </a:rPr>
              <a:t>Enchrochat</a:t>
            </a:r>
            <a:r>
              <a:rPr lang="en-GB" b="0" i="0" dirty="0">
                <a:solidFill>
                  <a:srgbClr val="141414"/>
                </a:solidFill>
                <a:effectLst/>
                <a:latin typeface="Open Sans" panose="020B0606030504020204" pitchFamily="34" charset="0"/>
              </a:rPr>
              <a:t> conversations between the defendants revealed the lucrative nature of the operation, with Abdul describing cocaine as "Like hot cakes, they flew out". Dhillon also messaged Hales saying "After this corona we should be flying bro", to which Hales responded: "Yeah man can't wait for the numbers nice1(sic)."</a:t>
            </a:r>
          </a:p>
          <a:p>
            <a:pPr algn="l" fontAlgn="base"/>
            <a:r>
              <a:rPr lang="en-GB" b="0" i="0" dirty="0">
                <a:solidFill>
                  <a:srgbClr val="141414"/>
                </a:solidFill>
                <a:effectLst/>
                <a:latin typeface="Open Sans" panose="020B0606030504020204" pitchFamily="34" charset="0"/>
              </a:rPr>
              <a:t>The drugs were mainly trafficked to south Wales by </a:t>
            </a:r>
            <a:r>
              <a:rPr lang="en-GB" b="0" i="0" dirty="0" err="1">
                <a:solidFill>
                  <a:srgbClr val="141414"/>
                </a:solidFill>
                <a:effectLst/>
                <a:latin typeface="Open Sans" panose="020B0606030504020204" pitchFamily="34" charset="0"/>
              </a:rPr>
              <a:t>Aysha</a:t>
            </a:r>
            <a:r>
              <a:rPr lang="en-GB" b="0" i="0" dirty="0">
                <a:solidFill>
                  <a:srgbClr val="141414"/>
                </a:solidFill>
                <a:effectLst/>
                <a:latin typeface="Open Sans" panose="020B0606030504020204" pitchFamily="34" charset="0"/>
              </a:rPr>
              <a:t> Ali who made at least 47 trip from her home in the West Midlands over 11 months. It is believed she was carrying wholesale kilo quantities of class A drugs per trip as a conservative estimate.</a:t>
            </a:r>
          </a:p>
          <a:p>
            <a:endParaRPr lang="en-GB" b="0" i="0" dirty="0">
              <a:solidFill>
                <a:srgbClr val="525455"/>
              </a:solidFill>
              <a:effectLst/>
              <a:latin typeface="Arial" panose="020B0604020202020204" pitchFamily="34" charset="0"/>
            </a:endParaRPr>
          </a:p>
          <a:p>
            <a:pPr algn="l" fontAlgn="base"/>
            <a:r>
              <a:rPr lang="en-GB" b="0" i="0" dirty="0">
                <a:solidFill>
                  <a:srgbClr val="141414"/>
                </a:solidFill>
                <a:effectLst/>
                <a:latin typeface="Open Sans" panose="020B0606030504020204" pitchFamily="34" charset="0"/>
              </a:rPr>
              <a:t>On May 5, 2021, the Skorpion gun and a large amount of ammunition were seized from a house of multiple-occupancy in Stacey Road, </a:t>
            </a:r>
            <a:r>
              <a:rPr lang="en-GB" b="1" i="0" u="sng" dirty="0">
                <a:solidFill>
                  <a:srgbClr val="DB0000"/>
                </a:solidFill>
                <a:effectLst/>
                <a:latin typeface="Open Sans" panose="020B0606030504020204" pitchFamily="34" charset="0"/>
                <a:hlinkClick r:id="rId7"/>
              </a:rPr>
              <a:t>Splott</a:t>
            </a:r>
            <a:r>
              <a:rPr lang="en-GB" b="0" i="0" dirty="0">
                <a:solidFill>
                  <a:srgbClr val="141414"/>
                </a:solidFill>
                <a:effectLst/>
                <a:latin typeface="Open Sans" panose="020B0606030504020204" pitchFamily="34" charset="0"/>
              </a:rPr>
              <a:t>. The automatic pistol was seized from </a:t>
            </a:r>
            <a:r>
              <a:rPr lang="en-GB" b="0" i="0" dirty="0" err="1">
                <a:solidFill>
                  <a:srgbClr val="141414"/>
                </a:solidFill>
                <a:effectLst/>
                <a:latin typeface="Open Sans" panose="020B0606030504020204" pitchFamily="34" charset="0"/>
              </a:rPr>
              <a:t>Heol</a:t>
            </a:r>
            <a:r>
              <a:rPr lang="en-GB" b="0" i="0" dirty="0">
                <a:solidFill>
                  <a:srgbClr val="141414"/>
                </a:solidFill>
                <a:effectLst/>
                <a:latin typeface="Open Sans" panose="020B0606030504020204" pitchFamily="34" charset="0"/>
              </a:rPr>
              <a:t> </a:t>
            </a:r>
            <a:r>
              <a:rPr lang="en-GB" b="0" i="0" dirty="0" err="1">
                <a:solidFill>
                  <a:srgbClr val="141414"/>
                </a:solidFill>
                <a:effectLst/>
                <a:latin typeface="Open Sans" panose="020B0606030504020204" pitchFamily="34" charset="0"/>
              </a:rPr>
              <a:t>Barri</a:t>
            </a:r>
            <a:r>
              <a:rPr lang="en-GB" b="0" i="0" dirty="0">
                <a:solidFill>
                  <a:srgbClr val="141414"/>
                </a:solidFill>
                <a:effectLst/>
                <a:latin typeface="Open Sans" panose="020B0606030504020204" pitchFamily="34" charset="0"/>
              </a:rPr>
              <a:t>, </a:t>
            </a:r>
            <a:r>
              <a:rPr lang="en-GB" b="1" i="0" u="sng" dirty="0">
                <a:solidFill>
                  <a:srgbClr val="DB0000"/>
                </a:solidFill>
                <a:effectLst/>
                <a:latin typeface="Open Sans" panose="020B0606030504020204" pitchFamily="34" charset="0"/>
                <a:hlinkClick r:id="rId8"/>
              </a:rPr>
              <a:t>Caerphilly</a:t>
            </a:r>
            <a:r>
              <a:rPr lang="en-GB" b="0" i="0" dirty="0">
                <a:solidFill>
                  <a:srgbClr val="141414"/>
                </a:solidFill>
                <a:effectLst/>
                <a:latin typeface="Open Sans" panose="020B0606030504020204" pitchFamily="34" charset="0"/>
              </a:rPr>
              <a:t> on May 14, 2021, when Dhillon and Abdul were arrested Both guns were found to be fully functional and were tested by police. Abdul's DNA was found on the magazine of the Skorpion and on the trigger of the pistol.</a:t>
            </a:r>
          </a:p>
          <a:p>
            <a:pPr algn="l" fontAlgn="base"/>
            <a:r>
              <a:rPr lang="en-GB" b="0" i="0" dirty="0">
                <a:solidFill>
                  <a:srgbClr val="141414"/>
                </a:solidFill>
                <a:effectLst/>
                <a:latin typeface="Open Sans" panose="020B0606030504020204" pitchFamily="34" charset="0"/>
              </a:rPr>
              <a:t>Abdul was also found in possession of a snap bag containing cocaine but upon being arrested, he told police: "That's the least of my f****** worries". Both he and Dhillon made no comment in interview and were released under investigation. Dhillon subsequently went on the run.</a:t>
            </a:r>
          </a:p>
          <a:p>
            <a:pPr algn="l" fontAlgn="base"/>
            <a:r>
              <a:rPr lang="en-GB" b="0" i="0" dirty="0" err="1">
                <a:solidFill>
                  <a:srgbClr val="141414"/>
                </a:solidFill>
                <a:effectLst/>
                <a:latin typeface="Open Sans" panose="020B0606030504020204" pitchFamily="34" charset="0"/>
              </a:rPr>
              <a:t>Neesha</a:t>
            </a:r>
            <a:r>
              <a:rPr lang="en-GB" b="0" i="0" dirty="0">
                <a:solidFill>
                  <a:srgbClr val="141414"/>
                </a:solidFill>
                <a:effectLst/>
                <a:latin typeface="Open Sans" panose="020B0606030504020204" pitchFamily="34" charset="0"/>
              </a:rPr>
              <a:t> Ali and </a:t>
            </a:r>
            <a:r>
              <a:rPr lang="en-GB" b="0" i="0" dirty="0" err="1">
                <a:solidFill>
                  <a:srgbClr val="141414"/>
                </a:solidFill>
                <a:effectLst/>
                <a:latin typeface="Open Sans" panose="020B0606030504020204" pitchFamily="34" charset="0"/>
              </a:rPr>
              <a:t>Naisha</a:t>
            </a:r>
            <a:r>
              <a:rPr lang="en-GB" b="0" i="0" dirty="0">
                <a:solidFill>
                  <a:srgbClr val="141414"/>
                </a:solidFill>
                <a:effectLst/>
                <a:latin typeface="Open Sans" panose="020B0606030504020204" pitchFamily="34" charset="0"/>
              </a:rPr>
              <a:t> Hembury became involved in the conspiracy following the arrests of Dhillon and Abdul. </a:t>
            </a:r>
            <a:r>
              <a:rPr lang="en-GB" b="0" i="0" dirty="0" err="1">
                <a:solidFill>
                  <a:srgbClr val="141414"/>
                </a:solidFill>
                <a:effectLst/>
                <a:latin typeface="Open Sans" panose="020B0606030504020204" pitchFamily="34" charset="0"/>
              </a:rPr>
              <a:t>Neesha</a:t>
            </a:r>
            <a:r>
              <a:rPr lang="en-GB" b="0" i="0" dirty="0">
                <a:solidFill>
                  <a:srgbClr val="141414"/>
                </a:solidFill>
                <a:effectLst/>
                <a:latin typeface="Open Sans" panose="020B0606030504020204" pitchFamily="34" charset="0"/>
              </a:rPr>
              <a:t> Ali chased her partner Dhillon's customer Harris for money through his partner Hembury and there were messages between the two.</a:t>
            </a:r>
          </a:p>
          <a:p>
            <a:endParaRPr lang="en-GB" b="0" i="0" dirty="0">
              <a:solidFill>
                <a:srgbClr val="525455"/>
              </a:solidFill>
              <a:effectLst/>
              <a:latin typeface="Arial" panose="020B0604020202020204" pitchFamily="34" charset="0"/>
            </a:endParaRPr>
          </a:p>
          <a:p>
            <a:pPr algn="l" fontAlgn="base"/>
            <a:r>
              <a:rPr lang="en-GB" b="0" i="0" dirty="0">
                <a:solidFill>
                  <a:srgbClr val="141414"/>
                </a:solidFill>
                <a:effectLst/>
                <a:latin typeface="Open Sans" panose="020B0606030504020204" pitchFamily="34" charset="0"/>
              </a:rPr>
              <a:t>On July 7, 2021, Abdul met Smith at a car garage in Sully Moors Road, Barry, with Abdul collecting a kilo of cocaine from his own stock to be supplied on elsewhere. Abdul's car was later stopped by armed officers close to </a:t>
            </a:r>
            <a:r>
              <a:rPr lang="en-GB" b="0" i="0" dirty="0" err="1">
                <a:solidFill>
                  <a:srgbClr val="141414"/>
                </a:solidFill>
                <a:effectLst/>
                <a:latin typeface="Open Sans" panose="020B0606030504020204" pitchFamily="34" charset="0"/>
              </a:rPr>
              <a:t>Sarn</a:t>
            </a:r>
            <a:r>
              <a:rPr lang="en-GB" b="0" i="0" dirty="0">
                <a:solidFill>
                  <a:srgbClr val="141414"/>
                </a:solidFill>
                <a:effectLst/>
                <a:latin typeface="Open Sans" panose="020B0606030504020204" pitchFamily="34" charset="0"/>
              </a:rPr>
              <a:t> and he was arrested.</a:t>
            </a:r>
          </a:p>
          <a:p>
            <a:pPr algn="l" fontAlgn="base"/>
            <a:r>
              <a:rPr lang="en-GB" b="0" i="0" dirty="0">
                <a:solidFill>
                  <a:srgbClr val="141414"/>
                </a:solidFill>
                <a:effectLst/>
                <a:latin typeface="Open Sans" panose="020B0606030504020204" pitchFamily="34" charset="0"/>
              </a:rPr>
              <a:t>On July 12, 2021, Harris and Hembury met with Smith at the Captain's Wife pub car park in Barry in order to receive a kilo of cocaine. After purchasing the cocaine, Harris was stopped by police as he tried to leave the car park and he and Hembury were arrested.</a:t>
            </a:r>
          </a:p>
          <a:p>
            <a:pPr algn="l" fontAlgn="base"/>
            <a:r>
              <a:rPr lang="en-GB" b="0" i="0" dirty="0">
                <a:solidFill>
                  <a:srgbClr val="141414"/>
                </a:solidFill>
                <a:effectLst/>
                <a:latin typeface="Open Sans" panose="020B0606030504020204" pitchFamily="34" charset="0"/>
              </a:rPr>
              <a:t>Smith was arrested on August 17 when his home was searched by police and mobile phones were seized. On the phone were found text bombs sent by Smith on behalf of the organised crime group for the sale of class A drugs.</a:t>
            </a:r>
          </a:p>
          <a:p>
            <a:endParaRPr lang="en-GB" b="0" i="0" dirty="0">
              <a:solidFill>
                <a:srgbClr val="525455"/>
              </a:solidFill>
              <a:effectLst/>
              <a:latin typeface="Arial" panose="020B0604020202020204" pitchFamily="34" charset="0"/>
            </a:endParaRPr>
          </a:p>
          <a:p>
            <a:pPr algn="l" fontAlgn="base"/>
            <a:r>
              <a:rPr lang="en-GB" b="0" i="0" dirty="0">
                <a:solidFill>
                  <a:srgbClr val="141414"/>
                </a:solidFill>
                <a:effectLst/>
                <a:latin typeface="Open Sans" panose="020B0606030504020204" pitchFamily="34" charset="0"/>
              </a:rPr>
              <a:t>Abdul was further arrested on August 19 in relation to the firearms offences and </a:t>
            </a:r>
            <a:r>
              <a:rPr lang="en-GB" b="0" i="0" dirty="0" err="1">
                <a:solidFill>
                  <a:srgbClr val="141414"/>
                </a:solidFill>
                <a:effectLst/>
                <a:latin typeface="Open Sans" panose="020B0606030504020204" pitchFamily="34" charset="0"/>
              </a:rPr>
              <a:t>Neesha</a:t>
            </a:r>
            <a:r>
              <a:rPr lang="en-GB" b="0" i="0" dirty="0">
                <a:solidFill>
                  <a:srgbClr val="141414"/>
                </a:solidFill>
                <a:effectLst/>
                <a:latin typeface="Open Sans" panose="020B0606030504020204" pitchFamily="34" charset="0"/>
              </a:rPr>
              <a:t> Ali, </a:t>
            </a:r>
            <a:r>
              <a:rPr lang="en-GB" b="0" i="0" dirty="0" err="1">
                <a:solidFill>
                  <a:srgbClr val="141414"/>
                </a:solidFill>
                <a:effectLst/>
                <a:latin typeface="Open Sans" panose="020B0606030504020204" pitchFamily="34" charset="0"/>
              </a:rPr>
              <a:t>Aysha</a:t>
            </a:r>
            <a:r>
              <a:rPr lang="en-GB" b="0" i="0" dirty="0">
                <a:solidFill>
                  <a:srgbClr val="141414"/>
                </a:solidFill>
                <a:effectLst/>
                <a:latin typeface="Open Sans" panose="020B0606030504020204" pitchFamily="34" charset="0"/>
              </a:rPr>
              <a:t> Ali, Hembury and Hales were arrested on October 12, 2021. When police attended </a:t>
            </a:r>
            <a:r>
              <a:rPr lang="en-GB" b="0" i="0" dirty="0" err="1">
                <a:solidFill>
                  <a:srgbClr val="141414"/>
                </a:solidFill>
                <a:effectLst/>
                <a:latin typeface="Open Sans" panose="020B0606030504020204" pitchFamily="34" charset="0"/>
              </a:rPr>
              <a:t>Neesha</a:t>
            </a:r>
            <a:r>
              <a:rPr lang="en-GB" b="0" i="0" dirty="0">
                <a:solidFill>
                  <a:srgbClr val="141414"/>
                </a:solidFill>
                <a:effectLst/>
                <a:latin typeface="Open Sans" panose="020B0606030504020204" pitchFamily="34" charset="0"/>
              </a:rPr>
              <a:t> Ali's home, one of her children ran out of the house and threw a large blue holdall over a neighbour's wall and was found to contain £71,392 in cash. Police also found documentation in relation to the cash purchase of a £415k property in </a:t>
            </a:r>
            <a:r>
              <a:rPr lang="en-GB" b="0" i="0" dirty="0" err="1">
                <a:solidFill>
                  <a:srgbClr val="141414"/>
                </a:solidFill>
                <a:effectLst/>
                <a:latin typeface="Open Sans" panose="020B0606030504020204" pitchFamily="34" charset="0"/>
              </a:rPr>
              <a:t>Rhoose</a:t>
            </a:r>
            <a:r>
              <a:rPr lang="en-GB" b="0" i="0" dirty="0">
                <a:solidFill>
                  <a:srgbClr val="141414"/>
                </a:solidFill>
                <a:effectLst/>
                <a:latin typeface="Open Sans" panose="020B0606030504020204" pitchFamily="34" charset="0"/>
              </a:rPr>
              <a:t> in Dhillon's name, made the previous day.</a:t>
            </a:r>
          </a:p>
          <a:p>
            <a:pPr algn="l" fontAlgn="base"/>
            <a:r>
              <a:rPr lang="en-GB" b="0" i="0" dirty="0">
                <a:solidFill>
                  <a:srgbClr val="141414"/>
                </a:solidFill>
                <a:effectLst/>
                <a:latin typeface="Open Sans" panose="020B0606030504020204" pitchFamily="34" charset="0"/>
              </a:rPr>
              <a:t>In reference to Abdul's role in the enterprise, Mr Cobbe referred to a quote from DC Sean Meyrick. The officer said: "Abdul is making huge financial rewards from the sale of cocaine, amphetamine, cannabis and heroin, supplying wholesale quantities onto other significant suppliers. Abdul is a well-respected criminal within the drugs underworld and talks of discussions with international suppliers across Europe. In my experience, this type of criminal connection with suppliers close to the original source does not happen overnight and would have taken a considerable amount of time and business to earn such trust."</a:t>
            </a:r>
          </a:p>
          <a:p>
            <a:pPr algn="l" fontAlgn="base"/>
            <a:r>
              <a:rPr lang="en-GB" b="0" i="0" dirty="0">
                <a:solidFill>
                  <a:srgbClr val="141414"/>
                </a:solidFill>
                <a:effectLst/>
                <a:latin typeface="Open Sans" panose="020B0606030504020204" pitchFamily="34" charset="0"/>
              </a:rPr>
              <a:t>Abdul, of </a:t>
            </a:r>
            <a:r>
              <a:rPr lang="en-GB" b="0" i="0" dirty="0" err="1">
                <a:solidFill>
                  <a:srgbClr val="141414"/>
                </a:solidFill>
                <a:effectLst/>
                <a:latin typeface="Open Sans" panose="020B0606030504020204" pitchFamily="34" charset="0"/>
              </a:rPr>
              <a:t>Enflied</a:t>
            </a:r>
            <a:r>
              <a:rPr lang="en-GB" b="0" i="0" dirty="0">
                <a:solidFill>
                  <a:srgbClr val="141414"/>
                </a:solidFill>
                <a:effectLst/>
                <a:latin typeface="Open Sans" panose="020B0606030504020204" pitchFamily="34" charset="0"/>
              </a:rPr>
              <a:t> Drive, Barry, pleaded guilty to conspiracy to supply class A and B drugs. He also pleaded guilty to two counts of possessing a prohibited weapon, and two counts of possessing ammunition without a firearms certificate.</a:t>
            </a:r>
          </a:p>
          <a:p>
            <a:endParaRPr lang="en-GB" b="0" i="0" dirty="0">
              <a:solidFill>
                <a:srgbClr val="525455"/>
              </a:solidFill>
              <a:effectLst/>
              <a:latin typeface="Arial" panose="020B0604020202020204" pitchFamily="34" charset="0"/>
            </a:endParaRPr>
          </a:p>
          <a:p>
            <a:pPr algn="ctr" fontAlgn="base"/>
            <a:endParaRPr lang="en-GB" b="0" i="0" dirty="0">
              <a:solidFill>
                <a:srgbClr val="141414"/>
              </a:solidFill>
              <a:effectLst/>
              <a:latin typeface="Open Sans" panose="020B0606030504020204" pitchFamily="34" charset="0"/>
            </a:endParaRPr>
          </a:p>
          <a:p>
            <a:pPr algn="l" fontAlgn="base"/>
            <a:r>
              <a:rPr lang="en-GB" b="0" i="0" dirty="0">
                <a:solidFill>
                  <a:srgbClr val="141414"/>
                </a:solidFill>
                <a:effectLst/>
                <a:latin typeface="Open Sans" panose="020B0606030504020204" pitchFamily="34" charset="0"/>
              </a:rPr>
              <a:t>Judge Jeremy Jenkins said: "You played for extremely high stakes and were encouraged by considerable profits you thought you could make. Each of you must pay for the consequences of those decisions."</a:t>
            </a:r>
          </a:p>
          <a:p>
            <a:pPr algn="l" fontAlgn="base"/>
            <a:r>
              <a:rPr lang="en-GB" b="0" i="0" dirty="0">
                <a:solidFill>
                  <a:srgbClr val="141414"/>
                </a:solidFill>
                <a:effectLst/>
                <a:latin typeface="Open Sans" panose="020B0606030504020204" pitchFamily="34" charset="0"/>
              </a:rPr>
              <a:t>Abdul was sentenced to a total of 19 years and six months imprisonment. Hales was sentenced to 11 years and three months imprisonment. Harris was sentenced to seven years and four months imprisonment. Smith was sentenced to five years and three months imprisonment. </a:t>
            </a:r>
            <a:r>
              <a:rPr lang="en-GB" b="0" i="0" dirty="0" err="1">
                <a:solidFill>
                  <a:srgbClr val="141414"/>
                </a:solidFill>
                <a:effectLst/>
                <a:latin typeface="Open Sans" panose="020B0606030504020204" pitchFamily="34" charset="0"/>
              </a:rPr>
              <a:t>Aysha</a:t>
            </a:r>
            <a:r>
              <a:rPr lang="en-GB" b="0" i="0" dirty="0">
                <a:solidFill>
                  <a:srgbClr val="141414"/>
                </a:solidFill>
                <a:effectLst/>
                <a:latin typeface="Open Sans" panose="020B0606030504020204" pitchFamily="34" charset="0"/>
              </a:rPr>
              <a:t> Ali was sentenced to three years and nine months imprisonment. </a:t>
            </a:r>
            <a:r>
              <a:rPr lang="en-GB" b="0" i="0" dirty="0" err="1">
                <a:solidFill>
                  <a:srgbClr val="141414"/>
                </a:solidFill>
                <a:effectLst/>
                <a:latin typeface="Open Sans" panose="020B0606030504020204" pitchFamily="34" charset="0"/>
              </a:rPr>
              <a:t>Neesha</a:t>
            </a:r>
            <a:r>
              <a:rPr lang="en-GB" b="0" i="0" dirty="0">
                <a:solidFill>
                  <a:srgbClr val="141414"/>
                </a:solidFill>
                <a:effectLst/>
                <a:latin typeface="Open Sans" panose="020B0606030504020204" pitchFamily="34" charset="0"/>
              </a:rPr>
              <a:t> Ali was sentenced to four years and six months imprisonment. Hembury was sentenced to 22 months imprisonment suspended for 18 months and was ordered to carry out 100 hours unpaid work and a 15 day rehabilitation activity requirement.</a:t>
            </a:r>
          </a:p>
          <a:p>
            <a:endParaRPr lang="en-GB" b="0" i="0" dirty="0">
              <a:solidFill>
                <a:srgbClr val="525455"/>
              </a:solidFill>
              <a:effectLst/>
              <a:latin typeface="Arial" panose="020B0604020202020204" pitchFamily="34" charset="0"/>
            </a:endParaRPr>
          </a:p>
          <a:p>
            <a:endParaRPr lang="en-GB" b="0" i="0" dirty="0">
              <a:solidFill>
                <a:srgbClr val="525455"/>
              </a:solidFill>
              <a:effectLst/>
              <a:latin typeface="Arial" panose="020B0604020202020204" pitchFamily="34" charset="0"/>
            </a:endParaRPr>
          </a:p>
          <a:p>
            <a:endParaRPr lang="en-GB" b="0" i="0" dirty="0">
              <a:solidFill>
                <a:srgbClr val="525455"/>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9</a:t>
            </a:fld>
            <a:endParaRPr lang="en-GB"/>
          </a:p>
        </p:txBody>
      </p:sp>
    </p:spTree>
    <p:extLst>
      <p:ext uri="{BB962C8B-B14F-4D97-AF65-F5344CB8AC3E}">
        <p14:creationId xmlns:p14="http://schemas.microsoft.com/office/powerpoint/2010/main" val="970172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10</a:t>
            </a:fld>
            <a:endParaRPr lang="en-GB"/>
          </a:p>
        </p:txBody>
      </p:sp>
    </p:spTree>
    <p:extLst>
      <p:ext uri="{BB962C8B-B14F-4D97-AF65-F5344CB8AC3E}">
        <p14:creationId xmlns:p14="http://schemas.microsoft.com/office/powerpoint/2010/main" val="12604652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5DAA"/>
                </a:solidFill>
                <a:effectLst/>
                <a:latin typeface="Lato" panose="020F0502020204030203" pitchFamily="34" charset="0"/>
              </a:rPr>
              <a:t>​​</a:t>
            </a:r>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11</a:t>
            </a:fld>
            <a:endParaRPr lang="en-GB"/>
          </a:p>
        </p:txBody>
      </p:sp>
    </p:spTree>
    <p:extLst>
      <p:ext uri="{BB962C8B-B14F-4D97-AF65-F5344CB8AC3E}">
        <p14:creationId xmlns:p14="http://schemas.microsoft.com/office/powerpoint/2010/main" val="853578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12</a:t>
            </a:fld>
            <a:endParaRPr lang="en-GB"/>
          </a:p>
        </p:txBody>
      </p:sp>
    </p:spTree>
    <p:extLst>
      <p:ext uri="{BB962C8B-B14F-4D97-AF65-F5344CB8AC3E}">
        <p14:creationId xmlns:p14="http://schemas.microsoft.com/office/powerpoint/2010/main" val="40739308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13</a:t>
            </a:fld>
            <a:endParaRPr lang="en-GB"/>
          </a:p>
        </p:txBody>
      </p:sp>
    </p:spTree>
    <p:extLst>
      <p:ext uri="{BB962C8B-B14F-4D97-AF65-F5344CB8AC3E}">
        <p14:creationId xmlns:p14="http://schemas.microsoft.com/office/powerpoint/2010/main" val="2647040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14</a:t>
            </a:fld>
            <a:endParaRPr lang="en-GB"/>
          </a:p>
        </p:txBody>
      </p:sp>
    </p:spTree>
    <p:extLst>
      <p:ext uri="{BB962C8B-B14F-4D97-AF65-F5344CB8AC3E}">
        <p14:creationId xmlns:p14="http://schemas.microsoft.com/office/powerpoint/2010/main" val="2724638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15</a:t>
            </a:fld>
            <a:endParaRPr lang="en-GB"/>
          </a:p>
        </p:txBody>
      </p:sp>
    </p:spTree>
    <p:extLst>
      <p:ext uri="{BB962C8B-B14F-4D97-AF65-F5344CB8AC3E}">
        <p14:creationId xmlns:p14="http://schemas.microsoft.com/office/powerpoint/2010/main" val="340207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Kirchmaier</a:t>
            </a:r>
            <a:r>
              <a:rPr lang="en-GB" dirty="0"/>
              <a:t>, T. and Villa </a:t>
            </a:r>
            <a:r>
              <a:rPr lang="en-GB" dirty="0" err="1"/>
              <a:t>Llera</a:t>
            </a:r>
            <a:r>
              <a:rPr lang="en-GB" dirty="0"/>
              <a:t>, C. (2018). Murders in London. Centre for Economic Performance, LSE: London.</a:t>
            </a:r>
          </a:p>
          <a:p>
            <a:endParaRPr lang="en-GB" dirty="0"/>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16</a:t>
            </a:fld>
            <a:endParaRPr lang="en-GB"/>
          </a:p>
        </p:txBody>
      </p:sp>
    </p:spTree>
    <p:extLst>
      <p:ext uri="{BB962C8B-B14F-4D97-AF65-F5344CB8AC3E}">
        <p14:creationId xmlns:p14="http://schemas.microsoft.com/office/powerpoint/2010/main" val="1524885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Brennan, I.R. (2018). Weapon-Carrying and the Reduction of Violent Harm. British Journal of Criminology. Online access: https://doi.org/10.1093/bjc/azy032. </a:t>
            </a:r>
          </a:p>
          <a:p>
            <a:endParaRPr lang="en-GB" dirty="0"/>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17</a:t>
            </a:fld>
            <a:endParaRPr lang="en-GB"/>
          </a:p>
        </p:txBody>
      </p:sp>
    </p:spTree>
    <p:extLst>
      <p:ext uri="{BB962C8B-B14F-4D97-AF65-F5344CB8AC3E}">
        <p14:creationId xmlns:p14="http://schemas.microsoft.com/office/powerpoint/2010/main" val="15551180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Knife_Crime_Evidence_Briefing.pdf (college.police.uk)</a:t>
            </a:r>
            <a:endParaRPr lang="en-GB" dirty="0"/>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18</a:t>
            </a:fld>
            <a:endParaRPr lang="en-GB"/>
          </a:p>
        </p:txBody>
      </p:sp>
    </p:spTree>
    <p:extLst>
      <p:ext uri="{BB962C8B-B14F-4D97-AF65-F5344CB8AC3E}">
        <p14:creationId xmlns:p14="http://schemas.microsoft.com/office/powerpoint/2010/main" val="1311563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20</a:t>
            </a:fld>
            <a:endParaRPr lang="en-GB"/>
          </a:p>
        </p:txBody>
      </p:sp>
    </p:spTree>
    <p:extLst>
      <p:ext uri="{BB962C8B-B14F-4D97-AF65-F5344CB8AC3E}">
        <p14:creationId xmlns:p14="http://schemas.microsoft.com/office/powerpoint/2010/main" val="1602430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Knife_Crime_Evidence_Briefing.pdf (college.police.uk)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21</a:t>
            </a:fld>
            <a:endParaRPr lang="en-GB"/>
          </a:p>
        </p:txBody>
      </p:sp>
    </p:spTree>
    <p:extLst>
      <p:ext uri="{BB962C8B-B14F-4D97-AF65-F5344CB8AC3E}">
        <p14:creationId xmlns:p14="http://schemas.microsoft.com/office/powerpoint/2010/main" val="30562420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22</a:t>
            </a:fld>
            <a:endParaRPr lang="en-GB"/>
          </a:p>
        </p:txBody>
      </p:sp>
    </p:spTree>
    <p:extLst>
      <p:ext uri="{BB962C8B-B14F-4D97-AF65-F5344CB8AC3E}">
        <p14:creationId xmlns:p14="http://schemas.microsoft.com/office/powerpoint/2010/main" val="16582451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23</a:t>
            </a:fld>
            <a:endParaRPr lang="en-GB"/>
          </a:p>
        </p:txBody>
      </p:sp>
    </p:spTree>
    <p:extLst>
      <p:ext uri="{BB962C8B-B14F-4D97-AF65-F5344CB8AC3E}">
        <p14:creationId xmlns:p14="http://schemas.microsoft.com/office/powerpoint/2010/main" val="5838977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i="0" dirty="0">
              <a:effectLst/>
              <a:latin typeface="ui-sans-serif"/>
            </a:endParaRPr>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24</a:t>
            </a:fld>
            <a:endParaRPr lang="en-GB"/>
          </a:p>
        </p:txBody>
      </p:sp>
    </p:spTree>
    <p:extLst>
      <p:ext uri="{BB962C8B-B14F-4D97-AF65-F5344CB8AC3E}">
        <p14:creationId xmlns:p14="http://schemas.microsoft.com/office/powerpoint/2010/main" val="2202123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b="0" i="0" dirty="0">
              <a:solidFill>
                <a:srgbClr val="393939"/>
              </a:solidFill>
              <a:effectLst/>
              <a:latin typeface="national"/>
            </a:endParaRPr>
          </a:p>
          <a:p>
            <a:pPr algn="l">
              <a:buFont typeface="Arial" panose="020B0604020202020204" pitchFamily="34" charset="0"/>
              <a:buNone/>
            </a:pPr>
            <a:r>
              <a:rPr lang="en-GB" b="0" i="0" dirty="0">
                <a:solidFill>
                  <a:srgbClr val="393939"/>
                </a:solidFill>
                <a:effectLst/>
                <a:latin typeface="national"/>
              </a:rPr>
              <a:t>Beating Crime Plan (2021)</a:t>
            </a:r>
          </a:p>
          <a:p>
            <a:pPr algn="l">
              <a:buFont typeface="Arial" panose="020B0604020202020204" pitchFamily="34" charset="0"/>
              <a:buChar char="•"/>
            </a:pPr>
            <a:endParaRPr lang="en-GB" b="0" i="0" dirty="0">
              <a:solidFill>
                <a:srgbClr val="393939"/>
              </a:solidFill>
              <a:effectLst/>
              <a:latin typeface="national"/>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25</a:t>
            </a:fld>
            <a:endParaRPr lang="en-GB"/>
          </a:p>
        </p:txBody>
      </p:sp>
    </p:spTree>
    <p:extLst>
      <p:ext uri="{BB962C8B-B14F-4D97-AF65-F5344CB8AC3E}">
        <p14:creationId xmlns:p14="http://schemas.microsoft.com/office/powerpoint/2010/main" val="2573411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Government announces crackdown against organised criminal gangs - GOV.UK (www.gov.uk)</a:t>
            </a:r>
            <a:endParaRPr lang="en-GB" dirty="0"/>
          </a:p>
          <a:p>
            <a:endParaRPr lang="en-GB" dirty="0"/>
          </a:p>
        </p:txBody>
      </p:sp>
      <p:sp>
        <p:nvSpPr>
          <p:cNvPr id="4" name="Slide Number Placeholder 3"/>
          <p:cNvSpPr>
            <a:spLocks noGrp="1"/>
          </p:cNvSpPr>
          <p:nvPr>
            <p:ph type="sldNum" sz="quarter" idx="5"/>
          </p:nvPr>
        </p:nvSpPr>
        <p:spPr/>
        <p:txBody>
          <a:bodyPr/>
          <a:lstStyle/>
          <a:p>
            <a:fld id="{0DDB90D5-6CF9-4C82-BB9D-D1C3515CB9D5}" type="slidenum">
              <a:rPr lang="en-GB" smtClean="0"/>
              <a:t>26</a:t>
            </a:fld>
            <a:endParaRPr lang="en-GB"/>
          </a:p>
        </p:txBody>
      </p:sp>
    </p:spTree>
    <p:extLst>
      <p:ext uri="{BB962C8B-B14F-4D97-AF65-F5344CB8AC3E}">
        <p14:creationId xmlns:p14="http://schemas.microsoft.com/office/powerpoint/2010/main" val="3383015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08A1D-2FD8-E700-6101-9E94C3E90C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3F008C-8795-AEB0-FDED-EFA25C70CE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22ABFE-D88E-5324-6E8C-9F79FDF62A96}"/>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5" name="Footer Placeholder 4">
            <a:extLst>
              <a:ext uri="{FF2B5EF4-FFF2-40B4-BE49-F238E27FC236}">
                <a16:creationId xmlns:a16="http://schemas.microsoft.com/office/drawing/2014/main" id="{EDF1EAC1-1CD8-535A-9C64-A79D446F3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83DAB-1957-2D66-E581-EA4EFCAB8EBD}"/>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199194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B314D-424E-83A9-EE8C-26AB510EA6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22A8D1-EDCC-9038-2584-EC1D80CD41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AA569-A73E-178F-ABCA-C8DD954D8874}"/>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5" name="Footer Placeholder 4">
            <a:extLst>
              <a:ext uri="{FF2B5EF4-FFF2-40B4-BE49-F238E27FC236}">
                <a16:creationId xmlns:a16="http://schemas.microsoft.com/office/drawing/2014/main" id="{60C4A00E-E4F8-627A-93F1-0C5421890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BC74A7-30CF-070D-BEFE-4F582E0CACFE}"/>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736064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DEEF-24E6-583D-FB6C-8E360B4889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9E4889-369B-FEE2-1CB8-081E466BB6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E64180-7B7D-9048-219C-561C9C21BF28}"/>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5" name="Footer Placeholder 4">
            <a:extLst>
              <a:ext uri="{FF2B5EF4-FFF2-40B4-BE49-F238E27FC236}">
                <a16:creationId xmlns:a16="http://schemas.microsoft.com/office/drawing/2014/main" id="{4D9CD38D-D656-FE36-BCD3-2AEC65A84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80946-2DD4-21DA-4A67-D1E563BDC3FC}"/>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1785397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2DC0B-87B5-4632-A71D-89F1630876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8D322-BAF2-C6CD-6138-302D47D9DC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FC6BC3-B503-6E85-6677-3AC89DACAD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EA7743-8D36-EDD5-69CF-78E81D3F70BB}"/>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6" name="Footer Placeholder 5">
            <a:extLst>
              <a:ext uri="{FF2B5EF4-FFF2-40B4-BE49-F238E27FC236}">
                <a16:creationId xmlns:a16="http://schemas.microsoft.com/office/drawing/2014/main" id="{D6D9E36C-A1AB-2CE2-7B1A-B9268DA27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E89CB-AF7A-303B-C4F9-F64514BA4C1C}"/>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76050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1DD5-B091-B733-53E1-F310D8E78C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ACCB9C-24AA-5383-4CB4-0645D1AC7F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D06034-0453-BDB2-A87D-80878249F6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2650AB-1BE9-D8A2-9436-07BB828C82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51B65E-877B-6DBE-33A5-0202D36E81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8BB618-459B-3A38-8F1B-50155CBB0224}"/>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8" name="Footer Placeholder 7">
            <a:extLst>
              <a:ext uri="{FF2B5EF4-FFF2-40B4-BE49-F238E27FC236}">
                <a16:creationId xmlns:a16="http://schemas.microsoft.com/office/drawing/2014/main" id="{8C4ECCC8-2704-1816-3CF3-A132868685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F8E9DD-ADD4-C18E-CA3C-5659F33885CC}"/>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995971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D4A2-BFD6-CCA1-8CA5-A8650A96CF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82167-349E-7D7C-DDD0-05426EDEAF14}"/>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4" name="Footer Placeholder 3">
            <a:extLst>
              <a:ext uri="{FF2B5EF4-FFF2-40B4-BE49-F238E27FC236}">
                <a16:creationId xmlns:a16="http://schemas.microsoft.com/office/drawing/2014/main" id="{FDACB15F-A21E-6FF2-A8FF-22F6F09F9F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1D8137-295F-2DF9-FA1E-389A7DC90FF3}"/>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137970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2795DE-12D7-1B44-4FF6-ED6D8A22C9BF}"/>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3" name="Footer Placeholder 2">
            <a:extLst>
              <a:ext uri="{FF2B5EF4-FFF2-40B4-BE49-F238E27FC236}">
                <a16:creationId xmlns:a16="http://schemas.microsoft.com/office/drawing/2014/main" id="{E3451746-097E-3EE9-BD1E-D5BA63EEDD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F946D2-815C-7A12-6778-D538094B8D93}"/>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3294945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CA2F7-5F23-283B-A6E3-D0BA9D5B3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5AD7BF-8830-EA4D-21BB-E8B318684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48A1CA-2B8C-B811-F0BB-CDFC754AC5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72D5EA-4A4C-F442-F8C8-2B9BA9A0208E}"/>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6" name="Footer Placeholder 5">
            <a:extLst>
              <a:ext uri="{FF2B5EF4-FFF2-40B4-BE49-F238E27FC236}">
                <a16:creationId xmlns:a16="http://schemas.microsoft.com/office/drawing/2014/main" id="{6B6DA78D-630E-1030-01BD-B7ABED857A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CBDA9-73CA-7269-72B5-B52801F37035}"/>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843478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DE09-872E-E419-081B-3328BBA56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3FD673-E092-7448-ED84-334B2EEFD7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E95411-5B14-453F-F0F2-8F81BF8539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37DE24-E4A1-936A-7B42-B444659634F3}"/>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6" name="Footer Placeholder 5">
            <a:extLst>
              <a:ext uri="{FF2B5EF4-FFF2-40B4-BE49-F238E27FC236}">
                <a16:creationId xmlns:a16="http://schemas.microsoft.com/office/drawing/2014/main" id="{C8B3A25B-E1DB-BD2D-9E72-7E26E86267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950529-1F25-FB68-8D71-4471C73A882B}"/>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321376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56AD7-2A79-A704-4A3A-087FA4084D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A4798-5391-2192-3B87-5EDCAC1490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883FC9-940B-5640-A251-16A802D21A21}"/>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5" name="Footer Placeholder 4">
            <a:extLst>
              <a:ext uri="{FF2B5EF4-FFF2-40B4-BE49-F238E27FC236}">
                <a16:creationId xmlns:a16="http://schemas.microsoft.com/office/drawing/2014/main" id="{046AC844-5188-AA7F-8328-18AA63E8EB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3228E-5769-4125-F902-07774F803A41}"/>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9516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8A151C-A93F-A4ED-DD9A-B93806A074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B43F36-86B6-1227-78E2-1351D7F32D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BAFC3-DEE0-53D4-1491-4DF037DFC959}"/>
              </a:ext>
            </a:extLst>
          </p:cNvPr>
          <p:cNvSpPr>
            <a:spLocks noGrp="1"/>
          </p:cNvSpPr>
          <p:nvPr>
            <p:ph type="dt" sz="half" idx="10"/>
          </p:nvPr>
        </p:nvSpPr>
        <p:spPr/>
        <p:txBody>
          <a:bodyPr/>
          <a:lstStyle/>
          <a:p>
            <a:fld id="{583033DA-19EA-42D5-A34B-5EFABF648D06}" type="datetimeFigureOut">
              <a:rPr lang="en-GB" smtClean="0"/>
              <a:t>06/02/2023</a:t>
            </a:fld>
            <a:endParaRPr lang="en-GB"/>
          </a:p>
        </p:txBody>
      </p:sp>
      <p:sp>
        <p:nvSpPr>
          <p:cNvPr id="5" name="Footer Placeholder 4">
            <a:extLst>
              <a:ext uri="{FF2B5EF4-FFF2-40B4-BE49-F238E27FC236}">
                <a16:creationId xmlns:a16="http://schemas.microsoft.com/office/drawing/2014/main" id="{8BF00004-4435-0F9C-84B3-485C59A27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7FA7FC-16C0-CAA6-42EF-C7F1AE06D104}"/>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1036879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3FDA55-8167-E6B9-9289-A1E92C9F4F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811A3-95A9-148D-2958-C24C0DF308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7BEB67-421D-012B-9C26-11A5D90D8D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3033DA-19EA-42D5-A34B-5EFABF648D06}" type="datetimeFigureOut">
              <a:rPr lang="en-GB" smtClean="0"/>
              <a:t>06/02/2023</a:t>
            </a:fld>
            <a:endParaRPr lang="en-GB"/>
          </a:p>
        </p:txBody>
      </p:sp>
      <p:sp>
        <p:nvSpPr>
          <p:cNvPr id="5" name="Footer Placeholder 4">
            <a:extLst>
              <a:ext uri="{FF2B5EF4-FFF2-40B4-BE49-F238E27FC236}">
                <a16:creationId xmlns:a16="http://schemas.microsoft.com/office/drawing/2014/main" id="{390E8120-CEC1-D77A-EB8E-1B347DD174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D479DF-917D-4905-7700-5015264375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D249F7-67DA-4A51-8CFF-5DFBCBC4ADB4}" type="slidenum">
              <a:rPr lang="en-GB" smtClean="0"/>
              <a:t>‹#›</a:t>
            </a:fld>
            <a:endParaRPr lang="en-GB"/>
          </a:p>
        </p:txBody>
      </p:sp>
    </p:spTree>
    <p:extLst>
      <p:ext uri="{BB962C8B-B14F-4D97-AF65-F5344CB8AC3E}">
        <p14:creationId xmlns:p14="http://schemas.microsoft.com/office/powerpoint/2010/main" val="1537275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2009/26/section/34"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HvWavE-yeGE?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legislation.gov.uk/ukpga/2014/12/contents/enacted"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amnesty.org.uk/files/2018-05/Trapped%20in%20the%20Matrix%20Amnesty%20report.pdf?VersionId=lJSxllcKfkZgr4gHZsz0vW8JZ0W3V_P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z_e4RaSe_J0?feature=oembed" TargetMode="Externa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player.vimeo.com/video/183289125?h=cdb0f3fbc8&amp;app_id=122963"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ySNWUbBe-B0?feature=oembed" TargetMode="Externa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www.gov.uk/government/publications/police-crime-sentencing-and-courts-bill-2021-factsheets/police-crime-sentencing-and-courts-bill-2021-serious-violence-duty-factsheet" TargetMode="External"/><Relationship Id="rId4" Type="http://schemas.openxmlformats.org/officeDocument/2006/relationships/hyperlink" Target="https://www.gov.uk/government/publications/project-adder/about-project-adder"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313584-82E9-4ED2-8829-79C25472C797}"/>
              </a:ext>
            </a:extLst>
          </p:cNvPr>
          <p:cNvPicPr>
            <a:picLocks noChangeAspect="1"/>
          </p:cNvPicPr>
          <p:nvPr/>
        </p:nvPicPr>
        <p:blipFill>
          <a:blip r:embed="rId2">
            <a:alphaModFix amt="70000"/>
          </a:blip>
          <a:stretch>
            <a:fillRect/>
          </a:stretch>
        </p:blipFill>
        <p:spPr>
          <a:xfrm>
            <a:off x="107156" y="75247"/>
            <a:ext cx="12015788" cy="6728842"/>
          </a:xfrm>
          <a:prstGeom prst="rect">
            <a:avLst/>
          </a:prstGeom>
        </p:spPr>
      </p:pic>
      <p:sp>
        <p:nvSpPr>
          <p:cNvPr id="2" name="Title 1">
            <a:extLst>
              <a:ext uri="{FF2B5EF4-FFF2-40B4-BE49-F238E27FC236}">
                <a16:creationId xmlns:a16="http://schemas.microsoft.com/office/drawing/2014/main" id="{ABDD4447-0CD4-DBB3-D0EB-DE328BD0568E}"/>
              </a:ext>
            </a:extLst>
          </p:cNvPr>
          <p:cNvSpPr>
            <a:spLocks noGrp="1"/>
          </p:cNvSpPr>
          <p:nvPr>
            <p:ph type="ctrTitle"/>
          </p:nvPr>
        </p:nvSpPr>
        <p:spPr>
          <a:solidFill>
            <a:schemeClr val="bg2"/>
          </a:solidFill>
        </p:spPr>
        <p:txBody>
          <a:bodyPr>
            <a:normAutofit/>
          </a:bodyPr>
          <a:lstStyle/>
          <a:p>
            <a:r>
              <a:rPr lang="en-GB" sz="8000" b="1" dirty="0"/>
              <a:t>Gang violence and knife crime</a:t>
            </a:r>
          </a:p>
        </p:txBody>
      </p:sp>
    </p:spTree>
    <p:extLst>
      <p:ext uri="{BB962C8B-B14F-4D97-AF65-F5344CB8AC3E}">
        <p14:creationId xmlns:p14="http://schemas.microsoft.com/office/powerpoint/2010/main" val="2519259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60E71B4-DE6B-4668-8007-AAE6137E4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llseye">
            <a:extLst>
              <a:ext uri="{FF2B5EF4-FFF2-40B4-BE49-F238E27FC236}">
                <a16:creationId xmlns:a16="http://schemas.microsoft.com/office/drawing/2014/main" id="{4A9CC842-EB43-80DC-D427-A5AE780409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529" y="1370992"/>
            <a:ext cx="3506256" cy="3506256"/>
          </a:xfrm>
          <a:prstGeom prst="rect">
            <a:avLst/>
          </a:prstGeom>
        </p:spPr>
      </p:pic>
      <p:grpSp>
        <p:nvGrpSpPr>
          <p:cNvPr id="42" name="Group 41">
            <a:extLst>
              <a:ext uri="{FF2B5EF4-FFF2-40B4-BE49-F238E27FC236}">
                <a16:creationId xmlns:a16="http://schemas.microsoft.com/office/drawing/2014/main" id="{F6E4C944-4BB6-469F-81D8-BD81B4A1B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652632" y="1135060"/>
            <a:ext cx="1080325" cy="5357935"/>
            <a:chOff x="4484269" y="1135060"/>
            <a:chExt cx="1080325" cy="5357935"/>
          </a:xfrm>
        </p:grpSpPr>
        <p:sp>
          <p:nvSpPr>
            <p:cNvPr id="43" name="Freeform 5">
              <a:extLst>
                <a:ext uri="{FF2B5EF4-FFF2-40B4-BE49-F238E27FC236}">
                  <a16:creationId xmlns:a16="http://schemas.microsoft.com/office/drawing/2014/main" id="{049C18AF-F7F1-4882-AD18-7B2F41ECE3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30A22449-086C-4824-B1B9-BF39EA117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3D4E73C1-53C3-46BA-B103-34DE7B5138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7" name="Rectangle 8">
            <a:extLst>
              <a:ext uri="{FF2B5EF4-FFF2-40B4-BE49-F238E27FC236}">
                <a16:creationId xmlns:a16="http://schemas.microsoft.com/office/drawing/2014/main" id="{0595ECE5-BD7E-4F71-820D-40971970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5957" y="1124043"/>
            <a:ext cx="6477540"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1338355-E0A1-BB7D-F292-F737EE2A6EEE}"/>
              </a:ext>
            </a:extLst>
          </p:cNvPr>
          <p:cNvSpPr>
            <a:spLocks noGrp="1"/>
          </p:cNvSpPr>
          <p:nvPr>
            <p:ph type="title"/>
          </p:nvPr>
        </p:nvSpPr>
        <p:spPr>
          <a:xfrm>
            <a:off x="4925957" y="1445775"/>
            <a:ext cx="6166113" cy="3776306"/>
          </a:xfrm>
        </p:spPr>
        <p:txBody>
          <a:bodyPr vert="horz" lIns="91440" tIns="45720" rIns="91440" bIns="45720" rtlCol="0" anchor="ctr">
            <a:normAutofit/>
          </a:bodyPr>
          <a:lstStyle/>
          <a:p>
            <a:r>
              <a:rPr lang="en-US" sz="4000" b="1" u="sng" kern="1200" dirty="0">
                <a:solidFill>
                  <a:srgbClr val="FFFFFF"/>
                </a:solidFill>
                <a:latin typeface="+mj-lt"/>
                <a:ea typeface="+mj-ea"/>
                <a:cs typeface="+mj-cs"/>
              </a:rPr>
              <a:t>Learning objectives</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By the end of this session, you should be able to ……</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 Identify the prevalence of gang </a:t>
            </a:r>
            <a:r>
              <a:rPr lang="en-US" sz="2000" dirty="0">
                <a:solidFill>
                  <a:srgbClr val="FFFFFF"/>
                </a:solidFill>
              </a:rPr>
              <a:t>violence </a:t>
            </a:r>
            <a:r>
              <a:rPr lang="en-US" sz="2000" kern="1200" dirty="0">
                <a:solidFill>
                  <a:srgbClr val="FFFFFF"/>
                </a:solidFill>
                <a:latin typeface="+mj-lt"/>
                <a:ea typeface="+mj-ea"/>
                <a:cs typeface="+mj-cs"/>
              </a:rPr>
              <a:t>and knife crime in the UK.</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 Explore the causation between gangs and knife crime</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 Evaluate strategies being used to address these crimes</a:t>
            </a:r>
            <a:br>
              <a:rPr lang="en-US" sz="2000" kern="1200" dirty="0">
                <a:solidFill>
                  <a:srgbClr val="FFFFFF"/>
                </a:solidFill>
                <a:latin typeface="+mj-lt"/>
                <a:ea typeface="+mj-ea"/>
                <a:cs typeface="+mj-cs"/>
              </a:rPr>
            </a:br>
            <a:endParaRPr lang="en-US" sz="2000" kern="1200" dirty="0">
              <a:solidFill>
                <a:srgbClr val="FFFFFF"/>
              </a:solidFill>
              <a:latin typeface="+mj-lt"/>
              <a:ea typeface="+mj-ea"/>
              <a:cs typeface="+mj-cs"/>
            </a:endParaRPr>
          </a:p>
        </p:txBody>
      </p:sp>
    </p:spTree>
    <p:extLst>
      <p:ext uri="{BB962C8B-B14F-4D97-AF65-F5344CB8AC3E}">
        <p14:creationId xmlns:p14="http://schemas.microsoft.com/office/powerpoint/2010/main" val="3568023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0EB1BDF-58B0-9333-929B-3BEB482C8627}"/>
              </a:ext>
            </a:extLst>
          </p:cNvPr>
          <p:cNvSpPr txBox="1"/>
          <p:nvPr/>
        </p:nvSpPr>
        <p:spPr>
          <a:xfrm>
            <a:off x="804672" y="640080"/>
            <a:ext cx="3282696" cy="52578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bg1"/>
                </a:solidFill>
                <a:latin typeface="+mj-lt"/>
                <a:ea typeface="+mj-ea"/>
                <a:cs typeface="+mj-cs"/>
              </a:rPr>
              <a:t>WHAT IS A ‘GANG’?</a:t>
            </a:r>
          </a:p>
        </p:txBody>
      </p:sp>
      <p:sp>
        <p:nvSpPr>
          <p:cNvPr id="3" name="TextBox 2">
            <a:extLst>
              <a:ext uri="{FF2B5EF4-FFF2-40B4-BE49-F238E27FC236}">
                <a16:creationId xmlns:a16="http://schemas.microsoft.com/office/drawing/2014/main" id="{8C1EED5F-75B2-3EE3-5237-74C2E2708CC4}"/>
              </a:ext>
            </a:extLst>
          </p:cNvPr>
          <p:cNvSpPr txBox="1"/>
          <p:nvPr/>
        </p:nvSpPr>
        <p:spPr>
          <a:xfrm>
            <a:off x="5358384" y="640081"/>
            <a:ext cx="6024654" cy="5257800"/>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3200" b="0" i="0" u="none" strike="noStrike" dirty="0">
                <a:effectLst/>
                <a:hlinkClick r:id="rId3"/>
              </a:rPr>
              <a:t>Section 34(5)</a:t>
            </a:r>
            <a:r>
              <a:rPr lang="en-US" sz="3200" b="0" i="0" dirty="0">
                <a:effectLst/>
              </a:rPr>
              <a:t> of the </a:t>
            </a:r>
            <a:r>
              <a:rPr lang="en-US" sz="3200" b="1" i="0" dirty="0">
                <a:effectLst/>
                <a:highlight>
                  <a:srgbClr val="FFFF00"/>
                </a:highlight>
              </a:rPr>
              <a:t>Policing and Crime Act 2009, </a:t>
            </a:r>
            <a:r>
              <a:rPr lang="en-US" sz="3200" b="0" i="0" dirty="0">
                <a:effectLst/>
              </a:rPr>
              <a:t>as amended by the </a:t>
            </a:r>
            <a:r>
              <a:rPr lang="en-US" sz="3200" b="1" i="0" dirty="0">
                <a:effectLst/>
                <a:highlight>
                  <a:srgbClr val="FFFF00"/>
                </a:highlight>
              </a:rPr>
              <a:t>Serious Crime Act 2015, </a:t>
            </a:r>
            <a:r>
              <a:rPr lang="en-US" sz="3200" b="0" i="0" dirty="0">
                <a:effectLst/>
              </a:rPr>
              <a:t>provides that something is ‘gang related’ if it occurs in the course of, or is otherwise related to, the activities of a group that:​</a:t>
            </a:r>
          </a:p>
          <a:p>
            <a:pPr indent="-228600">
              <a:lnSpc>
                <a:spcPct val="90000"/>
              </a:lnSpc>
              <a:spcAft>
                <a:spcPts val="600"/>
              </a:spcAft>
              <a:buFont typeface="Arial" panose="020B0604020202020204" pitchFamily="34" charset="0"/>
              <a:buChar char="•"/>
            </a:pPr>
            <a:r>
              <a:rPr lang="en-US" sz="3200" b="1" i="0" dirty="0">
                <a:effectLst/>
              </a:rPr>
              <a:t>Consists of at least three people; and</a:t>
            </a:r>
          </a:p>
          <a:p>
            <a:pPr indent="-228600">
              <a:lnSpc>
                <a:spcPct val="90000"/>
              </a:lnSpc>
              <a:spcAft>
                <a:spcPts val="600"/>
              </a:spcAft>
              <a:buFont typeface="Arial" panose="020B0604020202020204" pitchFamily="34" charset="0"/>
              <a:buChar char="•"/>
            </a:pPr>
            <a:r>
              <a:rPr lang="en-US" sz="3200" b="1" i="0" dirty="0">
                <a:effectLst/>
              </a:rPr>
              <a:t>Has one or more characteristics that enable its members to be identified by others as a group.​​</a:t>
            </a:r>
          </a:p>
        </p:txBody>
      </p:sp>
    </p:spTree>
    <p:extLst>
      <p:ext uri="{BB962C8B-B14F-4D97-AF65-F5344CB8AC3E}">
        <p14:creationId xmlns:p14="http://schemas.microsoft.com/office/powerpoint/2010/main" val="85018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down)">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5C3124-2F05-8091-8DB7-A583816EAA7F}"/>
              </a:ext>
            </a:extLst>
          </p:cNvPr>
          <p:cNvPicPr>
            <a:picLocks noChangeAspect="1"/>
          </p:cNvPicPr>
          <p:nvPr/>
        </p:nvPicPr>
        <p:blipFill rotWithShape="1">
          <a:blip r:embed="rId3">
            <a:alphaModFix amt="35000"/>
          </a:blip>
          <a:srcRect l="2007" r="1105" b="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931F67D0-4492-CA2E-431A-2860E189066B}"/>
              </a:ext>
            </a:extLst>
          </p:cNvPr>
          <p:cNvSpPr>
            <a:spLocks noGrp="1"/>
          </p:cNvSpPr>
          <p:nvPr>
            <p:ph idx="1"/>
          </p:nvPr>
        </p:nvSpPr>
        <p:spPr>
          <a:xfrm>
            <a:off x="179514" y="1049036"/>
            <a:ext cx="11174286" cy="5127927"/>
          </a:xfrm>
        </p:spPr>
        <p:txBody>
          <a:bodyPr>
            <a:normAutofit fontScale="92500" lnSpcReduction="10000"/>
          </a:bodyPr>
          <a:lstStyle/>
          <a:p>
            <a:pPr algn="ctr">
              <a:buFont typeface="Arial" panose="020B0604020202020204" pitchFamily="34" charset="0"/>
              <a:buChar char="•"/>
            </a:pPr>
            <a:r>
              <a:rPr lang="en-GB" b="1" i="0" dirty="0">
                <a:solidFill>
                  <a:srgbClr val="FFFFFF"/>
                </a:solidFill>
                <a:effectLst/>
                <a:latin typeface="Arial" panose="020B0604020202020204" pitchFamily="34" charset="0"/>
              </a:rPr>
              <a:t>Peer group</a:t>
            </a:r>
            <a:br>
              <a:rPr lang="en-GB" b="1" i="0" dirty="0">
                <a:solidFill>
                  <a:srgbClr val="FFFFFF"/>
                </a:solidFill>
                <a:effectLst/>
                <a:latin typeface="Arial" panose="020B0604020202020204" pitchFamily="34" charset="0"/>
              </a:rPr>
            </a:br>
            <a:r>
              <a:rPr lang="en-GB" b="1" i="0" dirty="0">
                <a:solidFill>
                  <a:srgbClr val="FFFFFF"/>
                </a:solidFill>
                <a:effectLst/>
                <a:latin typeface="Arial" panose="020B0604020202020204" pitchFamily="34" charset="0"/>
              </a:rPr>
              <a:t>A relatively small and transient social grouping which may or may not describe themselves as a gang depending on the context.</a:t>
            </a:r>
          </a:p>
          <a:p>
            <a:pPr marL="0" indent="0" algn="ctr">
              <a:buNone/>
            </a:pPr>
            <a:endParaRPr lang="en-GB" b="1" i="0" dirty="0">
              <a:solidFill>
                <a:srgbClr val="FFFFFF"/>
              </a:solidFill>
              <a:effectLst/>
              <a:latin typeface="Arial" panose="020B0604020202020204" pitchFamily="34" charset="0"/>
            </a:endParaRPr>
          </a:p>
          <a:p>
            <a:pPr algn="ctr">
              <a:buFont typeface="Arial" panose="020B0604020202020204" pitchFamily="34" charset="0"/>
              <a:buChar char="•"/>
            </a:pPr>
            <a:r>
              <a:rPr lang="en-GB" b="1" i="0" dirty="0">
                <a:solidFill>
                  <a:srgbClr val="FFFFFF"/>
                </a:solidFill>
                <a:effectLst/>
                <a:latin typeface="Arial" panose="020B0604020202020204" pitchFamily="34" charset="0"/>
              </a:rPr>
              <a:t>Street gang</a:t>
            </a:r>
            <a:br>
              <a:rPr lang="en-GB" b="1" i="0" dirty="0">
                <a:solidFill>
                  <a:srgbClr val="FFFFFF"/>
                </a:solidFill>
                <a:effectLst/>
                <a:latin typeface="Arial" panose="020B0604020202020204" pitchFamily="34" charset="0"/>
              </a:rPr>
            </a:br>
            <a:r>
              <a:rPr lang="en-GB" b="1" i="0" dirty="0">
                <a:solidFill>
                  <a:srgbClr val="FFFFFF"/>
                </a:solidFill>
                <a:effectLst/>
                <a:latin typeface="Arial" panose="020B0604020202020204" pitchFamily="34" charset="0"/>
              </a:rPr>
              <a:t>“Groups of young people who see themselves (and are seen by others) as a discernible group for whom crime and violence is integral to the group's identity.”</a:t>
            </a:r>
          </a:p>
          <a:p>
            <a:pPr marL="0" indent="0" algn="ctr">
              <a:buNone/>
            </a:pPr>
            <a:endParaRPr lang="en-GB" b="1" i="0" dirty="0">
              <a:solidFill>
                <a:srgbClr val="FFFFFF"/>
              </a:solidFill>
              <a:effectLst/>
              <a:latin typeface="Arial" panose="020B0604020202020204" pitchFamily="34" charset="0"/>
            </a:endParaRPr>
          </a:p>
          <a:p>
            <a:pPr algn="ctr">
              <a:buFont typeface="Arial" panose="020B0604020202020204" pitchFamily="34" charset="0"/>
              <a:buChar char="•"/>
            </a:pPr>
            <a:r>
              <a:rPr lang="en-GB" b="1" i="0" dirty="0">
                <a:solidFill>
                  <a:srgbClr val="FFFFFF"/>
                </a:solidFill>
                <a:effectLst/>
                <a:latin typeface="Arial" panose="020B0604020202020204" pitchFamily="34" charset="0"/>
              </a:rPr>
              <a:t>Organised criminal gangs</a:t>
            </a:r>
            <a:br>
              <a:rPr lang="en-GB" b="1" i="0" dirty="0">
                <a:solidFill>
                  <a:srgbClr val="FFFFFF"/>
                </a:solidFill>
                <a:effectLst/>
                <a:latin typeface="Arial" panose="020B0604020202020204" pitchFamily="34" charset="0"/>
              </a:rPr>
            </a:br>
            <a:r>
              <a:rPr lang="en-GB" b="1" i="0" dirty="0">
                <a:solidFill>
                  <a:srgbClr val="FFFFFF"/>
                </a:solidFill>
                <a:effectLst/>
                <a:latin typeface="Arial" panose="020B0604020202020204" pitchFamily="34" charset="0"/>
              </a:rPr>
              <a:t>“A group of individuals for whom involvement in crime is for personal gain (financial or otherwise). For most crime is their 'occupation.”</a:t>
            </a:r>
          </a:p>
          <a:p>
            <a:endParaRPr lang="en-GB" sz="2200" dirty="0">
              <a:solidFill>
                <a:srgbClr val="FFFFFF"/>
              </a:solidFill>
            </a:endParaRPr>
          </a:p>
        </p:txBody>
      </p:sp>
    </p:spTree>
    <p:extLst>
      <p:ext uri="{BB962C8B-B14F-4D97-AF65-F5344CB8AC3E}">
        <p14:creationId xmlns:p14="http://schemas.microsoft.com/office/powerpoint/2010/main" val="24910904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A53C167-7F8D-1906-6854-FF7FBF859120}"/>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TASK</a:t>
            </a:r>
          </a:p>
        </p:txBody>
      </p:sp>
      <p:graphicFrame>
        <p:nvGraphicFramePr>
          <p:cNvPr id="5" name="Content Placeholder 2">
            <a:extLst>
              <a:ext uri="{FF2B5EF4-FFF2-40B4-BE49-F238E27FC236}">
                <a16:creationId xmlns:a16="http://schemas.microsoft.com/office/drawing/2014/main" id="{4A259ED2-3C87-10EF-CA07-AF5F5C39561D}"/>
              </a:ext>
            </a:extLst>
          </p:cNvPr>
          <p:cNvGraphicFramePr>
            <a:graphicFrameLocks noGrp="1"/>
          </p:cNvGraphicFramePr>
          <p:nvPr>
            <p:ph idx="1"/>
            <p:extLst>
              <p:ext uri="{D42A27DB-BD31-4B8C-83A1-F6EECF244321}">
                <p14:modId xmlns:p14="http://schemas.microsoft.com/office/powerpoint/2010/main" val="89111235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9511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a:extLst>
              <a:ext uri="{FF2B5EF4-FFF2-40B4-BE49-F238E27FC236}">
                <a16:creationId xmlns:a16="http://schemas.microsoft.com/office/drawing/2014/main" id="{DC659910-BB4D-AC37-181F-7201AC523AE8}"/>
              </a:ext>
            </a:extLst>
          </p:cNvPr>
          <p:cNvPicPr>
            <a:picLocks noChangeAspect="1"/>
          </p:cNvPicPr>
          <p:nvPr/>
        </p:nvPicPr>
        <p:blipFill rotWithShape="1">
          <a:blip r:embed="rId3">
            <a:alphaModFix amt="35000"/>
          </a:blip>
          <a:srcRect/>
          <a:stretch/>
        </p:blipFill>
        <p:spPr>
          <a:xfrm>
            <a:off x="39290" y="1"/>
            <a:ext cx="12191980" cy="6857999"/>
          </a:xfrm>
          <a:prstGeom prst="rect">
            <a:avLst/>
          </a:prstGeom>
        </p:spPr>
      </p:pic>
      <p:sp>
        <p:nvSpPr>
          <p:cNvPr id="2" name="Title 1">
            <a:extLst>
              <a:ext uri="{FF2B5EF4-FFF2-40B4-BE49-F238E27FC236}">
                <a16:creationId xmlns:a16="http://schemas.microsoft.com/office/drawing/2014/main" id="{A5CBCD17-1757-4FE4-3A1F-C43CB6023748}"/>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Why do young people join gangs?</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AAA45A-8E3F-23A5-33FF-A192C28DA4D7}"/>
              </a:ext>
            </a:extLst>
          </p:cNvPr>
          <p:cNvSpPr>
            <a:spLocks noGrp="1"/>
          </p:cNvSpPr>
          <p:nvPr>
            <p:ph idx="1"/>
          </p:nvPr>
        </p:nvSpPr>
        <p:spPr>
          <a:xfrm>
            <a:off x="5747264" y="3051740"/>
            <a:ext cx="6405446" cy="1963436"/>
          </a:xfrm>
          <a:noFill/>
        </p:spPr>
        <p:txBody>
          <a:bodyPr anchor="ctr">
            <a:noAutofit/>
          </a:bodyPr>
          <a:lstStyle/>
          <a:p>
            <a:pPr>
              <a:buFont typeface="Arial" panose="020B0604020202020204" pitchFamily="34" charset="0"/>
              <a:buChar char="•"/>
            </a:pPr>
            <a:r>
              <a:rPr lang="en-GB" b="1" i="0" dirty="0">
                <a:solidFill>
                  <a:srgbClr val="FFFFFF"/>
                </a:solidFill>
                <a:effectLst/>
                <a:latin typeface="Lato" panose="020F0502020204030203" pitchFamily="34" charset="0"/>
              </a:rPr>
              <a:t>recognition</a:t>
            </a:r>
          </a:p>
          <a:p>
            <a:pPr>
              <a:buFont typeface="Arial" panose="020B0604020202020204" pitchFamily="34" charset="0"/>
              <a:buChar char="•"/>
            </a:pPr>
            <a:r>
              <a:rPr lang="en-GB" b="1" i="0" dirty="0">
                <a:solidFill>
                  <a:srgbClr val="FFFFFF"/>
                </a:solidFill>
                <a:effectLst/>
                <a:latin typeface="Lato" panose="020F0502020204030203" pitchFamily="34" charset="0"/>
              </a:rPr>
              <a:t>excitement</a:t>
            </a:r>
          </a:p>
          <a:p>
            <a:pPr>
              <a:buFont typeface="Arial" panose="020B0604020202020204" pitchFamily="34" charset="0"/>
              <a:buChar char="•"/>
            </a:pPr>
            <a:r>
              <a:rPr lang="en-GB" b="1" i="0" dirty="0">
                <a:solidFill>
                  <a:srgbClr val="FFFFFF"/>
                </a:solidFill>
                <a:effectLst/>
                <a:latin typeface="Lato" panose="020F0502020204030203" pitchFamily="34" charset="0"/>
              </a:rPr>
              <a:t>friends</a:t>
            </a:r>
          </a:p>
          <a:p>
            <a:pPr>
              <a:buFont typeface="Arial" panose="020B0604020202020204" pitchFamily="34" charset="0"/>
              <a:buChar char="•"/>
            </a:pPr>
            <a:r>
              <a:rPr lang="en-GB" b="1" i="0" dirty="0">
                <a:solidFill>
                  <a:srgbClr val="FFFFFF"/>
                </a:solidFill>
                <a:effectLst/>
                <a:latin typeface="Lato" panose="020F0502020204030203" pitchFamily="34" charset="0"/>
              </a:rPr>
              <a:t>acceptance</a:t>
            </a:r>
          </a:p>
          <a:p>
            <a:pPr>
              <a:buFont typeface="Arial" panose="020B0604020202020204" pitchFamily="34" charset="0"/>
              <a:buChar char="•"/>
            </a:pPr>
            <a:r>
              <a:rPr lang="en-GB" b="1" i="0" dirty="0">
                <a:solidFill>
                  <a:srgbClr val="FFFFFF"/>
                </a:solidFill>
                <a:effectLst/>
                <a:latin typeface="Lato" panose="020F0502020204030203" pitchFamily="34" charset="0"/>
              </a:rPr>
              <a:t>a sense of belonging</a:t>
            </a:r>
          </a:p>
          <a:p>
            <a:pPr>
              <a:buFont typeface="Arial" panose="020B0604020202020204" pitchFamily="34" charset="0"/>
              <a:buChar char="•"/>
            </a:pPr>
            <a:r>
              <a:rPr lang="en-GB" b="1" i="0" dirty="0">
                <a:solidFill>
                  <a:srgbClr val="FFFFFF"/>
                </a:solidFill>
                <a:effectLst/>
                <a:latin typeface="Lato" panose="020F0502020204030203" pitchFamily="34" charset="0"/>
              </a:rPr>
              <a:t>power over other people</a:t>
            </a:r>
          </a:p>
          <a:p>
            <a:pPr>
              <a:buFont typeface="Arial" panose="020B0604020202020204" pitchFamily="34" charset="0"/>
              <a:buChar char="•"/>
            </a:pPr>
            <a:r>
              <a:rPr lang="en-GB" b="1" i="0" dirty="0">
                <a:solidFill>
                  <a:srgbClr val="FFFFFF"/>
                </a:solidFill>
                <a:effectLst/>
                <a:latin typeface="Lato" panose="020F0502020204030203" pitchFamily="34" charset="0"/>
              </a:rPr>
              <a:t>money from crime</a:t>
            </a:r>
          </a:p>
          <a:p>
            <a:pPr>
              <a:buFont typeface="Arial" panose="020B0604020202020204" pitchFamily="34" charset="0"/>
              <a:buChar char="•"/>
            </a:pPr>
            <a:r>
              <a:rPr lang="en-GB" b="1" i="0" dirty="0">
                <a:solidFill>
                  <a:srgbClr val="FFFFFF"/>
                </a:solidFill>
                <a:effectLst/>
                <a:latin typeface="Lato" panose="020F0502020204030203" pitchFamily="34" charset="0"/>
              </a:rPr>
              <a:t>protection</a:t>
            </a:r>
          </a:p>
          <a:p>
            <a:pPr>
              <a:buFont typeface="Arial" panose="020B0604020202020204" pitchFamily="34" charset="0"/>
              <a:buChar char="•"/>
            </a:pPr>
            <a:r>
              <a:rPr lang="en-GB" b="1" i="0" dirty="0">
                <a:solidFill>
                  <a:srgbClr val="FFFFFF"/>
                </a:solidFill>
                <a:effectLst/>
                <a:latin typeface="Lato" panose="020F0502020204030203" pitchFamily="34" charset="0"/>
              </a:rPr>
              <a:t>territory</a:t>
            </a:r>
          </a:p>
          <a:p>
            <a:pPr>
              <a:buFont typeface="Arial" panose="020B0604020202020204" pitchFamily="34" charset="0"/>
              <a:buChar char="•"/>
            </a:pPr>
            <a:r>
              <a:rPr lang="en-GB" b="1" i="0" dirty="0">
                <a:solidFill>
                  <a:srgbClr val="FFFFFF"/>
                </a:solidFill>
                <a:effectLst/>
                <a:latin typeface="Lato" panose="020F0502020204030203" pitchFamily="34" charset="0"/>
              </a:rPr>
              <a:t>respect</a:t>
            </a:r>
          </a:p>
        </p:txBody>
      </p:sp>
    </p:spTree>
    <p:extLst>
      <p:ext uri="{BB962C8B-B14F-4D97-AF65-F5344CB8AC3E}">
        <p14:creationId xmlns:p14="http://schemas.microsoft.com/office/powerpoint/2010/main" val="30669108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43CC-1E9F-3326-11B7-ABBA0ABEC7BA}"/>
              </a:ext>
            </a:extLst>
          </p:cNvPr>
          <p:cNvSpPr>
            <a:spLocks noGrp="1"/>
          </p:cNvSpPr>
          <p:nvPr>
            <p:ph type="title"/>
          </p:nvPr>
        </p:nvSpPr>
        <p:spPr>
          <a:xfrm>
            <a:off x="481013" y="3752849"/>
            <a:ext cx="3290887" cy="2452687"/>
          </a:xfrm>
        </p:spPr>
        <p:txBody>
          <a:bodyPr anchor="ctr">
            <a:normAutofit/>
          </a:bodyPr>
          <a:lstStyle/>
          <a:p>
            <a:r>
              <a:rPr lang="en-GB" sz="3600" dirty="0"/>
              <a:t>Gang culture</a:t>
            </a:r>
          </a:p>
        </p:txBody>
      </p:sp>
      <p:pic>
        <p:nvPicPr>
          <p:cNvPr id="4" name="Picture 3">
            <a:extLst>
              <a:ext uri="{FF2B5EF4-FFF2-40B4-BE49-F238E27FC236}">
                <a16:creationId xmlns:a16="http://schemas.microsoft.com/office/drawing/2014/main" id="{14322423-071B-4FD3-DA8E-3C40A7170FC2}"/>
              </a:ext>
            </a:extLst>
          </p:cNvPr>
          <p:cNvPicPr>
            <a:picLocks noChangeAspect="1"/>
          </p:cNvPicPr>
          <p:nvPr/>
        </p:nvPicPr>
        <p:blipFill rotWithShape="1">
          <a:blip r:embed="rId3"/>
          <a:srcRect t="30590" b="15303"/>
          <a:stretch/>
        </p:blipFill>
        <p:spPr>
          <a:xfrm>
            <a:off x="0" y="-27496"/>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3159454-5EE5-84B9-1BF2-1350EEC17B57}"/>
              </a:ext>
            </a:extLst>
          </p:cNvPr>
          <p:cNvSpPr>
            <a:spLocks noGrp="1"/>
          </p:cNvSpPr>
          <p:nvPr>
            <p:ph idx="1"/>
          </p:nvPr>
        </p:nvSpPr>
        <p:spPr>
          <a:xfrm>
            <a:off x="4189893" y="4025566"/>
            <a:ext cx="7485413" cy="2452687"/>
          </a:xfrm>
        </p:spPr>
        <p:txBody>
          <a:bodyPr anchor="ctr">
            <a:normAutofit fontScale="92500" lnSpcReduction="10000"/>
          </a:bodyPr>
          <a:lstStyle/>
          <a:p>
            <a:r>
              <a:rPr lang="en-GB" dirty="0"/>
              <a:t>Serious and widespread criminal offending</a:t>
            </a:r>
          </a:p>
          <a:p>
            <a:r>
              <a:rPr lang="en-GB" dirty="0"/>
              <a:t>Strong ties with affiliated serious organised crime offenders based on a shared acquisitive interest.</a:t>
            </a:r>
          </a:p>
          <a:p>
            <a:r>
              <a:rPr lang="en-GB" dirty="0"/>
              <a:t>Gangs often prey on young and other vulnerable people, coercing them to become involved with crime. </a:t>
            </a:r>
          </a:p>
        </p:txBody>
      </p:sp>
    </p:spTree>
    <p:extLst>
      <p:ext uri="{BB962C8B-B14F-4D97-AF65-F5344CB8AC3E}">
        <p14:creationId xmlns:p14="http://schemas.microsoft.com/office/powerpoint/2010/main" val="366809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3D7F-791A-B5EF-D0D0-3737875A8610}"/>
              </a:ext>
            </a:extLst>
          </p:cNvPr>
          <p:cNvSpPr>
            <a:spLocks noGrp="1"/>
          </p:cNvSpPr>
          <p:nvPr>
            <p:ph type="title"/>
          </p:nvPr>
        </p:nvSpPr>
        <p:spPr>
          <a:xfrm>
            <a:off x="2232706" y="365125"/>
            <a:ext cx="9121093" cy="538055"/>
          </a:xfrm>
        </p:spPr>
        <p:txBody>
          <a:bodyPr>
            <a:normAutofit fontScale="90000"/>
          </a:bodyPr>
          <a:lstStyle/>
          <a:p>
            <a:r>
              <a:rPr lang="en-GB" dirty="0"/>
              <a:t>Street gangs</a:t>
            </a:r>
          </a:p>
        </p:txBody>
      </p:sp>
      <p:pic>
        <p:nvPicPr>
          <p:cNvPr id="4" name="Online Media 3" title="How London Street Gangs Actually Work | How Crime Works | Insider">
            <a:hlinkClick r:id="" action="ppaction://media"/>
            <a:extLst>
              <a:ext uri="{FF2B5EF4-FFF2-40B4-BE49-F238E27FC236}">
                <a16:creationId xmlns:a16="http://schemas.microsoft.com/office/drawing/2014/main" id="{09C3D2B8-4911-16BC-6366-50ABA0F03FED}"/>
              </a:ext>
            </a:extLst>
          </p:cNvPr>
          <p:cNvPicPr>
            <a:picLocks noGrp="1" noRot="1" noChangeAspect="1"/>
          </p:cNvPicPr>
          <p:nvPr>
            <p:ph idx="1"/>
            <a:videoFile r:link="rId1"/>
          </p:nvPr>
        </p:nvPicPr>
        <p:blipFill>
          <a:blip r:embed="rId3"/>
          <a:stretch>
            <a:fillRect/>
          </a:stretch>
        </p:blipFill>
        <p:spPr>
          <a:xfrm>
            <a:off x="891961" y="1060364"/>
            <a:ext cx="9055314" cy="5116599"/>
          </a:xfrm>
          <a:prstGeom prst="rect">
            <a:avLst/>
          </a:prstGeom>
        </p:spPr>
      </p:pic>
    </p:spTree>
    <p:extLst>
      <p:ext uri="{BB962C8B-B14F-4D97-AF65-F5344CB8AC3E}">
        <p14:creationId xmlns:p14="http://schemas.microsoft.com/office/powerpoint/2010/main" val="309590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6D11CC0B-A881-2156-7DE9-5210E9B5FBD1}"/>
              </a:ext>
            </a:extLst>
          </p:cNvPr>
          <p:cNvPicPr>
            <a:picLocks noChangeAspect="1"/>
          </p:cNvPicPr>
          <p:nvPr/>
        </p:nvPicPr>
        <p:blipFill rotWithShape="1">
          <a:blip r:embed="rId3">
            <a:alphaModFix amt="50000"/>
          </a:blip>
          <a:srcRect t="13632" b="2098"/>
          <a:stretch/>
        </p:blipFill>
        <p:spPr>
          <a:xfrm>
            <a:off x="-173884" y="61710"/>
            <a:ext cx="12191980" cy="6857999"/>
          </a:xfrm>
          <a:prstGeom prst="rect">
            <a:avLst/>
          </a:prstGeom>
        </p:spPr>
      </p:pic>
      <p:sp>
        <p:nvSpPr>
          <p:cNvPr id="2" name="Title 1">
            <a:extLst>
              <a:ext uri="{FF2B5EF4-FFF2-40B4-BE49-F238E27FC236}">
                <a16:creationId xmlns:a16="http://schemas.microsoft.com/office/drawing/2014/main" id="{E5CB0FE8-2C2A-07CE-7A62-C4CE32D4C22C}"/>
              </a:ext>
            </a:extLst>
          </p:cNvPr>
          <p:cNvSpPr>
            <a:spLocks noGrp="1"/>
          </p:cNvSpPr>
          <p:nvPr>
            <p:ph type="title"/>
          </p:nvPr>
        </p:nvSpPr>
        <p:spPr>
          <a:xfrm>
            <a:off x="2580514" y="2799298"/>
            <a:ext cx="8087485" cy="1223582"/>
          </a:xfrm>
        </p:spPr>
        <p:txBody>
          <a:bodyPr vert="horz" lIns="91440" tIns="45720" rIns="91440" bIns="45720" rtlCol="0" anchor="b">
            <a:normAutofit fontScale="90000"/>
          </a:bodyPr>
          <a:lstStyle/>
          <a:p>
            <a:pPr algn="ctr"/>
            <a:r>
              <a:rPr lang="en-US" sz="6000" dirty="0">
                <a:solidFill>
                  <a:srgbClr val="FFFFFF"/>
                </a:solidFill>
              </a:rPr>
              <a:t>ORGANISED CRIME GANGS</a:t>
            </a:r>
          </a:p>
        </p:txBody>
      </p:sp>
    </p:spTree>
    <p:extLst>
      <p:ext uri="{BB962C8B-B14F-4D97-AF65-F5344CB8AC3E}">
        <p14:creationId xmlns:p14="http://schemas.microsoft.com/office/powerpoint/2010/main" val="237611370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848C12-2E57-3406-6BCA-5538205BBE5B}"/>
              </a:ext>
            </a:extLst>
          </p:cNvPr>
          <p:cNvPicPr>
            <a:picLocks noChangeAspect="1"/>
          </p:cNvPicPr>
          <p:nvPr/>
        </p:nvPicPr>
        <p:blipFill rotWithShape="1">
          <a:blip r:embed="rId3">
            <a:alphaModFix amt="70000"/>
          </a:blip>
          <a:srcRect t="31084"/>
          <a:stretch/>
        </p:blipFill>
        <p:spPr>
          <a:xfrm>
            <a:off x="274882" y="672036"/>
            <a:ext cx="11580514" cy="5320564"/>
          </a:xfrm>
          <a:prstGeom prst="rect">
            <a:avLst/>
          </a:prstGeom>
        </p:spPr>
      </p:pic>
      <p:sp>
        <p:nvSpPr>
          <p:cNvPr id="3" name="Content Placeholder 2">
            <a:extLst>
              <a:ext uri="{FF2B5EF4-FFF2-40B4-BE49-F238E27FC236}">
                <a16:creationId xmlns:a16="http://schemas.microsoft.com/office/drawing/2014/main" id="{F97259E7-DDA5-002E-8903-16EBD12D6D08}"/>
              </a:ext>
            </a:extLst>
          </p:cNvPr>
          <p:cNvSpPr>
            <a:spLocks noGrp="1"/>
          </p:cNvSpPr>
          <p:nvPr>
            <p:ph idx="1"/>
          </p:nvPr>
        </p:nvSpPr>
        <p:spPr>
          <a:xfrm>
            <a:off x="0" y="3079541"/>
            <a:ext cx="11917118" cy="3289454"/>
          </a:xfrm>
          <a:solidFill>
            <a:schemeClr val="bg1"/>
          </a:solidFill>
        </p:spPr>
        <p:txBody>
          <a:bodyPr>
            <a:normAutofit/>
          </a:bodyPr>
          <a:lstStyle/>
          <a:p>
            <a:pPr marL="0" indent="0" algn="l">
              <a:buNone/>
            </a:pPr>
            <a:r>
              <a:rPr lang="en-GB" dirty="0"/>
              <a:t>Orders:</a:t>
            </a:r>
            <a:endParaRPr lang="en-GB" u="sng" dirty="0">
              <a:solidFill>
                <a:schemeClr val="accent1"/>
              </a:solidFill>
            </a:endParaRPr>
          </a:p>
          <a:p>
            <a:pPr algn="l">
              <a:buFontTx/>
              <a:buChar char="-"/>
            </a:pPr>
            <a:r>
              <a:rPr lang="en-GB" u="sng" dirty="0">
                <a:solidFill>
                  <a:schemeClr val="accent1"/>
                </a:solidFill>
              </a:rPr>
              <a:t>Gang related injunctions; Part IV Policing and Crime Act 2009</a:t>
            </a:r>
          </a:p>
          <a:p>
            <a:pPr marL="0" indent="0" algn="l">
              <a:buNone/>
            </a:pPr>
            <a:r>
              <a:rPr lang="en-GB" b="0" i="0" dirty="0">
                <a:solidFill>
                  <a:srgbClr val="444444"/>
                </a:solidFill>
                <a:effectLst/>
                <a:latin typeface="Lato" panose="020F0502020204030203" pitchFamily="34" charset="0"/>
              </a:rPr>
              <a:t>Allows the Police and local authorities to apply for injunctions to prevent gang related violence and gang-related drug dealing activity.</a:t>
            </a:r>
          </a:p>
          <a:p>
            <a:pPr algn="l">
              <a:buFontTx/>
              <a:buChar char="-"/>
            </a:pPr>
            <a:r>
              <a:rPr lang="en-GB" b="0" i="0" u="none" strike="noStrike" dirty="0">
                <a:solidFill>
                  <a:srgbClr val="005DAA"/>
                </a:solidFill>
                <a:effectLst/>
                <a:latin typeface="Lato" panose="020F0502020204030203" pitchFamily="34" charset="0"/>
                <a:hlinkClick r:id="rId4"/>
              </a:rPr>
              <a:t>Anti-social Behaviour, Crime and Policing Act 2014​</a:t>
            </a:r>
            <a:r>
              <a:rPr lang="en-GB" b="0" i="0" dirty="0">
                <a:solidFill>
                  <a:srgbClr val="444444"/>
                </a:solidFill>
                <a:effectLst/>
                <a:latin typeface="Lato" panose="020F0502020204030203" pitchFamily="34" charset="0"/>
              </a:rPr>
              <a:t> </a:t>
            </a:r>
            <a:endParaRPr lang="en-GB" dirty="0">
              <a:solidFill>
                <a:srgbClr val="444444"/>
              </a:solidFill>
              <a:latin typeface="Lato" panose="020F0502020204030203" pitchFamily="34" charset="0"/>
            </a:endParaRPr>
          </a:p>
          <a:p>
            <a:pPr algn="l">
              <a:buFontTx/>
              <a:buChar char="-"/>
            </a:pPr>
            <a:r>
              <a:rPr lang="en-GB" b="0" i="0" u="sng" dirty="0">
                <a:solidFill>
                  <a:schemeClr val="accent1"/>
                </a:solidFill>
                <a:effectLst/>
                <a:latin typeface="Lato" panose="020F0502020204030203" pitchFamily="34" charset="0"/>
              </a:rPr>
              <a:t>Modern Slavery Act 2015: Slavery and Trafficking Risk Order</a:t>
            </a:r>
          </a:p>
          <a:p>
            <a:pPr marL="0" indent="0" algn="l">
              <a:buNone/>
            </a:pPr>
            <a:endParaRPr lang="en-GB" dirty="0"/>
          </a:p>
        </p:txBody>
      </p:sp>
    </p:spTree>
    <p:extLst>
      <p:ext uri="{BB962C8B-B14F-4D97-AF65-F5344CB8AC3E}">
        <p14:creationId xmlns:p14="http://schemas.microsoft.com/office/powerpoint/2010/main" val="3897635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C48F9-A314-7438-93DF-FFE7CA650A78}"/>
              </a:ext>
            </a:extLst>
          </p:cNvPr>
          <p:cNvSpPr>
            <a:spLocks noGrp="1"/>
          </p:cNvSpPr>
          <p:nvPr>
            <p:ph type="title"/>
          </p:nvPr>
        </p:nvSpPr>
        <p:spPr/>
        <p:txBody>
          <a:bodyPr/>
          <a:lstStyle/>
          <a:p>
            <a:r>
              <a:rPr lang="en-GB" dirty="0"/>
              <a:t>Orders on conviction</a:t>
            </a:r>
          </a:p>
        </p:txBody>
      </p:sp>
      <p:graphicFrame>
        <p:nvGraphicFramePr>
          <p:cNvPr id="8" name="Content Placeholder 2">
            <a:extLst>
              <a:ext uri="{FF2B5EF4-FFF2-40B4-BE49-F238E27FC236}">
                <a16:creationId xmlns:a16="http://schemas.microsoft.com/office/drawing/2014/main" id="{4F22F685-B552-0EF6-A246-871B3BBF0008}"/>
              </a:ext>
            </a:extLst>
          </p:cNvPr>
          <p:cNvGraphicFramePr>
            <a:graphicFrameLocks noGrp="1"/>
          </p:cNvGraphicFramePr>
          <p:nvPr>
            <p:ph idx="1"/>
          </p:nvPr>
        </p:nvGraphicFramePr>
        <p:xfrm>
          <a:off x="838200" y="1825625"/>
          <a:ext cx="562430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E0EAC5D-1B37-B1E0-6C1C-B0BD10A4EB66}"/>
              </a:ext>
            </a:extLst>
          </p:cNvPr>
          <p:cNvSpPr txBox="1"/>
          <p:nvPr/>
        </p:nvSpPr>
        <p:spPr>
          <a:xfrm>
            <a:off x="7937890" y="1357575"/>
            <a:ext cx="3534184" cy="2554545"/>
          </a:xfrm>
          <a:prstGeom prst="rect">
            <a:avLst/>
          </a:prstGeom>
          <a:solidFill>
            <a:schemeClr val="accent5">
              <a:lumMod val="20000"/>
              <a:lumOff val="80000"/>
            </a:schemeClr>
          </a:solidFill>
        </p:spPr>
        <p:txBody>
          <a:bodyPr wrap="square" rtlCol="0">
            <a:spAutoFit/>
          </a:bodyPr>
          <a:lstStyle/>
          <a:p>
            <a:pPr algn="ctr"/>
            <a:r>
              <a:rPr lang="en-GB" sz="3200" dirty="0"/>
              <a:t>TASK: WHAT CONDITIONS CAN BE IMPOSED UNDER THESE ORDERS?</a:t>
            </a:r>
          </a:p>
        </p:txBody>
      </p:sp>
      <p:pic>
        <p:nvPicPr>
          <p:cNvPr id="6" name="Picture 5">
            <a:extLst>
              <a:ext uri="{FF2B5EF4-FFF2-40B4-BE49-F238E27FC236}">
                <a16:creationId xmlns:a16="http://schemas.microsoft.com/office/drawing/2014/main" id="{CAEB61BA-7EE9-7522-27A2-8DFE3552A61A}"/>
              </a:ext>
            </a:extLst>
          </p:cNvPr>
          <p:cNvPicPr>
            <a:picLocks noChangeAspect="1"/>
          </p:cNvPicPr>
          <p:nvPr/>
        </p:nvPicPr>
        <p:blipFill>
          <a:blip r:embed="rId8"/>
          <a:stretch>
            <a:fillRect/>
          </a:stretch>
        </p:blipFill>
        <p:spPr>
          <a:xfrm>
            <a:off x="8839111" y="4219895"/>
            <a:ext cx="2143125" cy="2143125"/>
          </a:xfrm>
          <a:prstGeom prst="rect">
            <a:avLst/>
          </a:prstGeom>
        </p:spPr>
      </p:pic>
    </p:spTree>
    <p:extLst>
      <p:ext uri="{BB962C8B-B14F-4D97-AF65-F5344CB8AC3E}">
        <p14:creationId xmlns:p14="http://schemas.microsoft.com/office/powerpoint/2010/main" val="104006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AA1299F-17CD-67E7-2524-4E2EA39CB146}"/>
              </a:ext>
            </a:extLst>
          </p:cNvPr>
          <p:cNvPicPr>
            <a:picLocks noGrp="1" noChangeAspect="1"/>
          </p:cNvPicPr>
          <p:nvPr>
            <p:ph idx="1"/>
          </p:nvPr>
        </p:nvPicPr>
        <p:blipFill>
          <a:blip r:embed="rId3"/>
          <a:stretch>
            <a:fillRect/>
          </a:stretch>
        </p:blipFill>
        <p:spPr>
          <a:xfrm>
            <a:off x="2130829" y="643467"/>
            <a:ext cx="7930342" cy="5571066"/>
          </a:xfrm>
          <a:prstGeom prst="rect">
            <a:avLst/>
          </a:prstGeom>
        </p:spPr>
      </p:pic>
      <p:sp>
        <p:nvSpPr>
          <p:cNvPr id="6" name="TextBox 5">
            <a:extLst>
              <a:ext uri="{FF2B5EF4-FFF2-40B4-BE49-F238E27FC236}">
                <a16:creationId xmlns:a16="http://schemas.microsoft.com/office/drawing/2014/main" id="{E4100D0A-8B79-7DB4-998E-68E5341FDE6C}"/>
              </a:ext>
            </a:extLst>
          </p:cNvPr>
          <p:cNvSpPr txBox="1"/>
          <p:nvPr/>
        </p:nvSpPr>
        <p:spPr>
          <a:xfrm>
            <a:off x="938254" y="1717482"/>
            <a:ext cx="5716988" cy="1200329"/>
          </a:xfrm>
          <a:prstGeom prst="rect">
            <a:avLst/>
          </a:prstGeom>
          <a:noFill/>
        </p:spPr>
        <p:txBody>
          <a:bodyPr wrap="square" rtlCol="0">
            <a:spAutoFit/>
          </a:bodyPr>
          <a:lstStyle/>
          <a:p>
            <a:pPr algn="ctr"/>
            <a:r>
              <a:rPr lang="en-GB" sz="3600">
                <a:hlinkClick r:id="rId4"/>
              </a:rPr>
              <a:t>Trapped in the Matrix Amnesty report.pdf</a:t>
            </a:r>
            <a:endParaRPr lang="en-GB" sz="3600" dirty="0"/>
          </a:p>
        </p:txBody>
      </p:sp>
      <p:sp>
        <p:nvSpPr>
          <p:cNvPr id="7" name="TextBox 6">
            <a:extLst>
              <a:ext uri="{FF2B5EF4-FFF2-40B4-BE49-F238E27FC236}">
                <a16:creationId xmlns:a16="http://schemas.microsoft.com/office/drawing/2014/main" id="{73B971BB-541A-C6D2-53AF-6D9D7E142345}"/>
              </a:ext>
            </a:extLst>
          </p:cNvPr>
          <p:cNvSpPr txBox="1"/>
          <p:nvPr/>
        </p:nvSpPr>
        <p:spPr>
          <a:xfrm>
            <a:off x="1192696" y="3768918"/>
            <a:ext cx="4166483" cy="1323439"/>
          </a:xfrm>
          <a:prstGeom prst="rect">
            <a:avLst/>
          </a:prstGeom>
          <a:noFill/>
        </p:spPr>
        <p:txBody>
          <a:bodyPr wrap="square" rtlCol="0">
            <a:spAutoFit/>
          </a:bodyPr>
          <a:lstStyle/>
          <a:p>
            <a:pPr algn="ctr"/>
            <a:r>
              <a:rPr lang="en-GB" sz="4000" dirty="0"/>
              <a:t>IS IT FIT FOR PURPOSE?</a:t>
            </a:r>
          </a:p>
        </p:txBody>
      </p:sp>
    </p:spTree>
    <p:extLst>
      <p:ext uri="{BB962C8B-B14F-4D97-AF65-F5344CB8AC3E}">
        <p14:creationId xmlns:p14="http://schemas.microsoft.com/office/powerpoint/2010/main" val="264115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06393D-0AFB-8274-A6A4-35B47C2B0EF2}"/>
              </a:ext>
            </a:extLst>
          </p:cNvPr>
          <p:cNvPicPr>
            <a:picLocks noChangeAspect="1"/>
          </p:cNvPicPr>
          <p:nvPr/>
        </p:nvPicPr>
        <p:blipFill rotWithShape="1">
          <a:blip r:embed="rId3"/>
          <a:srcRect l="27679" r="7634"/>
          <a:stretch/>
        </p:blipFill>
        <p:spPr>
          <a:xfrm>
            <a:off x="20" y="584909"/>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p:spPr>
      </p:pic>
      <p:sp>
        <p:nvSpPr>
          <p:cNvPr id="9" name="Freeform: Shape 8">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E8D5FF34-4B3D-A9DF-8F67-91DEAF001D0B}"/>
              </a:ext>
            </a:extLst>
          </p:cNvPr>
          <p:cNvSpPr>
            <a:spLocks noGrp="1"/>
          </p:cNvSpPr>
          <p:nvPr>
            <p:ph type="title"/>
          </p:nvPr>
        </p:nvSpPr>
        <p:spPr>
          <a:xfrm>
            <a:off x="5673747" y="1408814"/>
            <a:ext cx="5683102" cy="2235277"/>
          </a:xfrm>
        </p:spPr>
        <p:txBody>
          <a:bodyPr vert="horz" lIns="91440" tIns="45720" rIns="91440" bIns="45720" rtlCol="0" anchor="b">
            <a:normAutofit/>
          </a:bodyPr>
          <a:lstStyle/>
          <a:p>
            <a:r>
              <a:rPr lang="en-US" sz="5400">
                <a:solidFill>
                  <a:srgbClr val="FFFFFF"/>
                </a:solidFill>
              </a:rPr>
              <a:t>KNIFE CRIME</a:t>
            </a:r>
          </a:p>
        </p:txBody>
      </p:sp>
    </p:spTree>
    <p:extLst>
      <p:ext uri="{BB962C8B-B14F-4D97-AF65-F5344CB8AC3E}">
        <p14:creationId xmlns:p14="http://schemas.microsoft.com/office/powerpoint/2010/main" val="333721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UK gangs keeping knife and gun violence scoreboard">
            <a:hlinkClick r:id="" action="ppaction://media"/>
            <a:extLst>
              <a:ext uri="{FF2B5EF4-FFF2-40B4-BE49-F238E27FC236}">
                <a16:creationId xmlns:a16="http://schemas.microsoft.com/office/drawing/2014/main" id="{CA2E0069-245E-954A-26CC-7DF9127CD48A}"/>
              </a:ext>
            </a:extLst>
          </p:cNvPr>
          <p:cNvPicPr>
            <a:picLocks noGrp="1" noRot="1" noChangeAspect="1"/>
          </p:cNvPicPr>
          <p:nvPr>
            <p:ph idx="1"/>
            <a:videoFile r:link="rId1"/>
          </p:nvPr>
        </p:nvPicPr>
        <p:blipFill>
          <a:blip r:embed="rId4"/>
          <a:stretch>
            <a:fillRect/>
          </a:stretch>
        </p:blipFill>
        <p:spPr>
          <a:xfrm>
            <a:off x="907026" y="526554"/>
            <a:ext cx="10273448" cy="5804891"/>
          </a:xfrm>
          <a:prstGeom prst="rect">
            <a:avLst/>
          </a:prstGeom>
        </p:spPr>
      </p:pic>
    </p:spTree>
    <p:extLst>
      <p:ext uri="{BB962C8B-B14F-4D97-AF65-F5344CB8AC3E}">
        <p14:creationId xmlns:p14="http://schemas.microsoft.com/office/powerpoint/2010/main" val="34721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1">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C184F8-C39B-364D-0A10-22A18CDD503B}"/>
              </a:ext>
            </a:extLst>
          </p:cNvPr>
          <p:cNvSpPr>
            <a:spLocks noGrp="1"/>
          </p:cNvSpPr>
          <p:nvPr>
            <p:ph type="title"/>
          </p:nvPr>
        </p:nvSpPr>
        <p:spPr>
          <a:xfrm>
            <a:off x="371094" y="1161288"/>
            <a:ext cx="3438144" cy="1124712"/>
          </a:xfrm>
        </p:spPr>
        <p:txBody>
          <a:bodyPr anchor="b">
            <a:normAutofit/>
          </a:bodyPr>
          <a:lstStyle/>
          <a:p>
            <a:r>
              <a:rPr lang="en-GB" sz="2600"/>
              <a:t>Prevalence of gang violence and knife crime</a:t>
            </a:r>
          </a:p>
        </p:txBody>
      </p:sp>
      <p:sp>
        <p:nvSpPr>
          <p:cNvPr id="26" name="Rectangle 2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5544940-C996-A81A-AE21-6759D19216C5}"/>
              </a:ext>
            </a:extLst>
          </p:cNvPr>
          <p:cNvSpPr>
            <a:spLocks noGrp="1"/>
          </p:cNvSpPr>
          <p:nvPr>
            <p:ph idx="1"/>
          </p:nvPr>
        </p:nvSpPr>
        <p:spPr>
          <a:xfrm>
            <a:off x="216680" y="2619248"/>
            <a:ext cx="4329243" cy="3895985"/>
          </a:xfrm>
        </p:spPr>
        <p:txBody>
          <a:bodyPr anchor="t">
            <a:normAutofit fontScale="55000" lnSpcReduction="20000"/>
          </a:bodyPr>
          <a:lstStyle/>
          <a:p>
            <a:pPr marL="0" indent="0">
              <a:buNone/>
            </a:pPr>
            <a:r>
              <a:rPr lang="en-GB" sz="3100" b="0" i="0" dirty="0">
                <a:effectLst/>
                <a:latin typeface="Abadi" panose="020B0604020104020204" pitchFamily="34" charset="0"/>
              </a:rPr>
              <a:t>Knife-enabled crime recorded by the police saw a 10% increase to 49,027 offences in the year ending March 2022, from 44,642 in the year ending March 2021.</a:t>
            </a:r>
          </a:p>
          <a:p>
            <a:pPr marL="0" indent="0">
              <a:buNone/>
            </a:pPr>
            <a:endParaRPr lang="en-GB" sz="3100" dirty="0">
              <a:latin typeface="Abadi" panose="020B0604020104020204" pitchFamily="34" charset="0"/>
            </a:endParaRPr>
          </a:p>
          <a:p>
            <a:pPr marL="0" indent="0">
              <a:buNone/>
            </a:pPr>
            <a:r>
              <a:rPr lang="en-GB" sz="3100" dirty="0">
                <a:latin typeface="Abadi" panose="020B0604020104020204" pitchFamily="34" charset="0"/>
              </a:rPr>
              <a:t>It is hard to estimate the number of people in gangs. </a:t>
            </a:r>
          </a:p>
          <a:p>
            <a:pPr marL="0" indent="0">
              <a:buNone/>
            </a:pPr>
            <a:endParaRPr lang="en-GB" sz="3100" dirty="0">
              <a:latin typeface="Abadi" panose="020B0604020104020204" pitchFamily="34" charset="0"/>
            </a:endParaRPr>
          </a:p>
          <a:p>
            <a:pPr algn="l">
              <a:buFont typeface="Arial" panose="020B0604020202020204" pitchFamily="34" charset="0"/>
              <a:buChar char="•"/>
            </a:pPr>
            <a:r>
              <a:rPr lang="en-GB" sz="3100" b="0" i="0" dirty="0">
                <a:solidFill>
                  <a:srgbClr val="393939"/>
                </a:solidFill>
                <a:effectLst/>
                <a:latin typeface="Abadi" panose="020B0604020104020204" pitchFamily="34" charset="0"/>
              </a:rPr>
              <a:t>60,000 children may self-identify as a gang member or know a gang member who is a sibling</a:t>
            </a:r>
          </a:p>
          <a:p>
            <a:pPr algn="l">
              <a:buFont typeface="Arial" panose="020B0604020202020204" pitchFamily="34" charset="0"/>
              <a:buChar char="•"/>
            </a:pPr>
            <a:r>
              <a:rPr lang="en-GB" sz="3100" b="0" i="0" dirty="0">
                <a:solidFill>
                  <a:srgbClr val="393939"/>
                </a:solidFill>
                <a:effectLst/>
                <a:latin typeface="Abadi" panose="020B0604020104020204" pitchFamily="34" charset="0"/>
              </a:rPr>
              <a:t>300,000 children may know a gang member</a:t>
            </a:r>
          </a:p>
          <a:p>
            <a:pPr algn="l">
              <a:buFont typeface="Arial" panose="020B0604020202020204" pitchFamily="34" charset="0"/>
              <a:buChar char="•"/>
            </a:pPr>
            <a:r>
              <a:rPr lang="en-GB" sz="3100" b="0" i="0" dirty="0">
                <a:solidFill>
                  <a:srgbClr val="393939"/>
                </a:solidFill>
                <a:effectLst/>
                <a:latin typeface="Abadi" panose="020B0604020104020204" pitchFamily="34" charset="0"/>
              </a:rPr>
              <a:t>34,000 children may know a gang member and have been a victim of violence in the previous 12 months.</a:t>
            </a:r>
            <a:endParaRPr lang="en-GB" sz="3100" dirty="0">
              <a:latin typeface="Abadi" panose="020B0604020104020204" pitchFamily="34" charset="0"/>
            </a:endParaRPr>
          </a:p>
          <a:p>
            <a:pPr marL="0" indent="0">
              <a:buNone/>
            </a:pPr>
            <a:endParaRPr lang="en-GB" sz="1700" dirty="0"/>
          </a:p>
        </p:txBody>
      </p:sp>
      <p:pic>
        <p:nvPicPr>
          <p:cNvPr id="8" name="Picture 7">
            <a:extLst>
              <a:ext uri="{FF2B5EF4-FFF2-40B4-BE49-F238E27FC236}">
                <a16:creationId xmlns:a16="http://schemas.microsoft.com/office/drawing/2014/main" id="{966CCD13-2674-8239-D3A3-FD4FD50EF440}"/>
              </a:ext>
            </a:extLst>
          </p:cNvPr>
          <p:cNvPicPr>
            <a:picLocks noChangeAspect="1"/>
          </p:cNvPicPr>
          <p:nvPr/>
        </p:nvPicPr>
        <p:blipFill>
          <a:blip r:embed="rId3"/>
          <a:stretch>
            <a:fillRect/>
          </a:stretch>
        </p:blipFill>
        <p:spPr>
          <a:xfrm>
            <a:off x="4898967" y="1294557"/>
            <a:ext cx="6921940" cy="4378126"/>
          </a:xfrm>
          <a:prstGeom prst="rect">
            <a:avLst/>
          </a:prstGeom>
        </p:spPr>
      </p:pic>
    </p:spTree>
    <p:extLst>
      <p:ext uri="{BB962C8B-B14F-4D97-AF65-F5344CB8AC3E}">
        <p14:creationId xmlns:p14="http://schemas.microsoft.com/office/powerpoint/2010/main" val="2731093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A4520E-743A-6B46-48FF-1688729A601A}"/>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Understanding patterns of knife crime</a:t>
            </a:r>
          </a:p>
        </p:txBody>
      </p:sp>
      <p:sp>
        <p:nvSpPr>
          <p:cNvPr id="6" name="TextBox 5">
            <a:extLst>
              <a:ext uri="{FF2B5EF4-FFF2-40B4-BE49-F238E27FC236}">
                <a16:creationId xmlns:a16="http://schemas.microsoft.com/office/drawing/2014/main" id="{414C084B-BEF7-C36B-34DE-B24B487762CA}"/>
              </a:ext>
            </a:extLst>
          </p:cNvPr>
          <p:cNvSpPr txBox="1"/>
          <p:nvPr/>
        </p:nvSpPr>
        <p:spPr>
          <a:xfrm>
            <a:off x="1341409" y="1750891"/>
            <a:ext cx="4008384" cy="4393982"/>
          </a:xfrm>
          <a:prstGeom prst="rect">
            <a:avLst/>
          </a:prstGeom>
          <a:solidFill>
            <a:schemeClr val="accent5">
              <a:lumMod val="20000"/>
              <a:lumOff val="80000"/>
            </a:schemeClr>
          </a:solidFill>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800" dirty="0">
                <a:latin typeface="Abadi" panose="020B0604020104020204" pitchFamily="34" charset="0"/>
              </a:rPr>
              <a:t>Murder locations were positively correlated with the percentage of the previous years’ young black respondents (aged 24-35) who believed knife crime was a major concern in that area.</a:t>
            </a: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endParaRPr>
          </a:p>
          <a:p>
            <a:pPr indent="-228600">
              <a:lnSpc>
                <a:spcPct val="90000"/>
              </a:lnSpc>
              <a:spcAft>
                <a:spcPts val="600"/>
              </a:spcAft>
              <a:buFont typeface="Arial" panose="020B0604020202020204" pitchFamily="34" charset="0"/>
              <a:buChar char="•"/>
            </a:pPr>
            <a:endParaRPr lang="en-US" sz="2800" dirty="0">
              <a:latin typeface="Abadi" panose="020B0604020104020204" pitchFamily="34" charset="0"/>
            </a:endParaRPr>
          </a:p>
          <a:p>
            <a:pPr indent="-228600">
              <a:lnSpc>
                <a:spcPct val="90000"/>
              </a:lnSpc>
              <a:spcAft>
                <a:spcPts val="600"/>
              </a:spcAft>
              <a:buFont typeface="Arial" panose="020B0604020202020204" pitchFamily="34" charset="0"/>
              <a:buChar char="•"/>
            </a:pPr>
            <a:r>
              <a:rPr lang="en-GB" sz="2800" dirty="0">
                <a:latin typeface="Abadi" panose="020B0604020104020204" pitchFamily="34" charset="0"/>
              </a:rPr>
              <a:t> Analysis suggests a stronger link in London between gangs and knife crime since 2016.</a:t>
            </a:r>
            <a:endParaRPr lang="en-US" sz="2800" dirty="0">
              <a:latin typeface="Abadi" panose="020B0604020104020204" pitchFamily="34" charset="0"/>
            </a:endParaRP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9F95F328-A581-573C-D758-DE51CA05D8AD}"/>
              </a:ext>
            </a:extLst>
          </p:cNvPr>
          <p:cNvPicPr>
            <a:picLocks noGrp="1" noChangeAspect="1"/>
          </p:cNvPicPr>
          <p:nvPr>
            <p:ph idx="1"/>
          </p:nvPr>
        </p:nvPicPr>
        <p:blipFill rotWithShape="1">
          <a:blip r:embed="rId3"/>
          <a:srcRect l="22143" t="20721" r="29128" b="5272"/>
          <a:stretch/>
        </p:blipFill>
        <p:spPr>
          <a:xfrm>
            <a:off x="6270590" y="1782981"/>
            <a:ext cx="4302671" cy="436189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96271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7E7B7-D278-B71A-0649-35A79CAC8060}"/>
              </a:ext>
            </a:extLst>
          </p:cNvPr>
          <p:cNvSpPr>
            <a:spLocks noGrp="1"/>
          </p:cNvSpPr>
          <p:nvPr>
            <p:ph type="title"/>
          </p:nvPr>
        </p:nvSpPr>
        <p:spPr>
          <a:solidFill>
            <a:schemeClr val="accent1"/>
          </a:solidFill>
        </p:spPr>
        <p:txBody>
          <a:bodyPr/>
          <a:lstStyle/>
          <a:p>
            <a:r>
              <a:rPr lang="en-GB" dirty="0">
                <a:solidFill>
                  <a:schemeClr val="accent1">
                    <a:lumMod val="20000"/>
                    <a:lumOff val="80000"/>
                  </a:schemeClr>
                </a:solidFill>
              </a:rPr>
              <a:t>Risk factors associated with knife crime</a:t>
            </a:r>
          </a:p>
        </p:txBody>
      </p:sp>
      <p:sp>
        <p:nvSpPr>
          <p:cNvPr id="3" name="Content Placeholder 2">
            <a:extLst>
              <a:ext uri="{FF2B5EF4-FFF2-40B4-BE49-F238E27FC236}">
                <a16:creationId xmlns:a16="http://schemas.microsoft.com/office/drawing/2014/main" id="{B258B04D-06F9-B469-0684-E1E7FB51CA4F}"/>
              </a:ext>
            </a:extLst>
          </p:cNvPr>
          <p:cNvSpPr>
            <a:spLocks noGrp="1"/>
          </p:cNvSpPr>
          <p:nvPr>
            <p:ph idx="1"/>
          </p:nvPr>
        </p:nvSpPr>
        <p:spPr/>
        <p:txBody>
          <a:bodyPr/>
          <a:lstStyle/>
          <a:p>
            <a:r>
              <a:rPr lang="en-GB" dirty="0"/>
              <a:t>Gender </a:t>
            </a:r>
          </a:p>
          <a:p>
            <a:r>
              <a:rPr lang="en-GB" dirty="0"/>
              <a:t>Age </a:t>
            </a:r>
          </a:p>
          <a:p>
            <a:r>
              <a:rPr lang="en-GB" dirty="0"/>
              <a:t>Adverse childhood experiences</a:t>
            </a:r>
          </a:p>
          <a:p>
            <a:r>
              <a:rPr lang="en-GB" dirty="0"/>
              <a:t>Educational attainment</a:t>
            </a:r>
          </a:p>
          <a:p>
            <a:r>
              <a:rPr lang="en-GB" dirty="0"/>
              <a:t>Ethnicity</a:t>
            </a:r>
          </a:p>
          <a:p>
            <a:endParaRPr lang="en-GB" dirty="0"/>
          </a:p>
        </p:txBody>
      </p:sp>
      <p:sp>
        <p:nvSpPr>
          <p:cNvPr id="4" name="TextBox 3">
            <a:extLst>
              <a:ext uri="{FF2B5EF4-FFF2-40B4-BE49-F238E27FC236}">
                <a16:creationId xmlns:a16="http://schemas.microsoft.com/office/drawing/2014/main" id="{6F425FD9-6166-070C-A799-DFDE09CC84F9}"/>
              </a:ext>
            </a:extLst>
          </p:cNvPr>
          <p:cNvSpPr txBox="1"/>
          <p:nvPr/>
        </p:nvSpPr>
        <p:spPr>
          <a:xfrm>
            <a:off x="375368" y="5709037"/>
            <a:ext cx="1749287" cy="369332"/>
          </a:xfrm>
          <a:prstGeom prst="rect">
            <a:avLst/>
          </a:prstGeom>
          <a:noFill/>
        </p:spPr>
        <p:txBody>
          <a:bodyPr wrap="square" rtlCol="0">
            <a:spAutoFit/>
          </a:bodyPr>
          <a:lstStyle/>
          <a:p>
            <a:r>
              <a:rPr lang="en-GB" dirty="0"/>
              <a:t>Brennan (2018)</a:t>
            </a:r>
          </a:p>
        </p:txBody>
      </p:sp>
      <p:sp>
        <p:nvSpPr>
          <p:cNvPr id="5" name="TextBox 4">
            <a:extLst>
              <a:ext uri="{FF2B5EF4-FFF2-40B4-BE49-F238E27FC236}">
                <a16:creationId xmlns:a16="http://schemas.microsoft.com/office/drawing/2014/main" id="{E198EDD1-EC92-B721-EBAC-F67B5E3862FD}"/>
              </a:ext>
            </a:extLst>
          </p:cNvPr>
          <p:cNvSpPr txBox="1"/>
          <p:nvPr/>
        </p:nvSpPr>
        <p:spPr>
          <a:xfrm>
            <a:off x="636104" y="4672072"/>
            <a:ext cx="4190337" cy="646331"/>
          </a:xfrm>
          <a:prstGeom prst="rect">
            <a:avLst/>
          </a:prstGeom>
          <a:solidFill>
            <a:schemeClr val="accent5">
              <a:lumMod val="20000"/>
              <a:lumOff val="80000"/>
            </a:schemeClr>
          </a:solidFill>
        </p:spPr>
        <p:txBody>
          <a:bodyPr wrap="square" rtlCol="0">
            <a:spAutoFit/>
          </a:bodyPr>
          <a:lstStyle/>
          <a:p>
            <a:pPr algn="ctr"/>
            <a:r>
              <a:rPr lang="en-GB" dirty="0"/>
              <a:t>WHAT DO YOU THINK THE RESEARCH SAYS?</a:t>
            </a:r>
          </a:p>
        </p:txBody>
      </p:sp>
      <p:pic>
        <p:nvPicPr>
          <p:cNvPr id="7" name="Picture 6">
            <a:extLst>
              <a:ext uri="{FF2B5EF4-FFF2-40B4-BE49-F238E27FC236}">
                <a16:creationId xmlns:a16="http://schemas.microsoft.com/office/drawing/2014/main" id="{593EEAA0-67AD-4FEA-CE5C-8FA519265740}"/>
              </a:ext>
            </a:extLst>
          </p:cNvPr>
          <p:cNvPicPr>
            <a:picLocks noChangeAspect="1"/>
          </p:cNvPicPr>
          <p:nvPr/>
        </p:nvPicPr>
        <p:blipFill rotWithShape="1">
          <a:blip r:embed="rId3"/>
          <a:srcRect l="23900" t="19942" r="30496" b="5324"/>
          <a:stretch/>
        </p:blipFill>
        <p:spPr>
          <a:xfrm>
            <a:off x="6783562" y="1765189"/>
            <a:ext cx="4506628" cy="49235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53360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F47488F-55FB-A5B9-7BFB-1BD4FC9867AB}"/>
              </a:ext>
            </a:extLst>
          </p:cNvPr>
          <p:cNvPicPr>
            <a:picLocks noChangeAspect="1"/>
          </p:cNvPicPr>
          <p:nvPr/>
        </p:nvPicPr>
        <p:blipFill rotWithShape="1">
          <a:blip r:embed="rId3">
            <a:alphaModFix amt="70000"/>
          </a:blip>
          <a:srcRect l="6818" t="16232" r="11250" b="9930"/>
          <a:stretch/>
        </p:blipFill>
        <p:spPr>
          <a:xfrm>
            <a:off x="549966" y="264609"/>
            <a:ext cx="11219290" cy="6328781"/>
          </a:xfrm>
          <a:prstGeom prst="rect">
            <a:avLst/>
          </a:prstGeom>
        </p:spPr>
      </p:pic>
      <p:sp>
        <p:nvSpPr>
          <p:cNvPr id="2" name="Title 1">
            <a:extLst>
              <a:ext uri="{FF2B5EF4-FFF2-40B4-BE49-F238E27FC236}">
                <a16:creationId xmlns:a16="http://schemas.microsoft.com/office/drawing/2014/main" id="{03753D78-6476-B5AF-3BCF-57D643C96890}"/>
              </a:ext>
            </a:extLst>
          </p:cNvPr>
          <p:cNvSpPr>
            <a:spLocks noGrp="1"/>
          </p:cNvSpPr>
          <p:nvPr>
            <p:ph type="title"/>
          </p:nvPr>
        </p:nvSpPr>
        <p:spPr>
          <a:xfrm>
            <a:off x="5339631" y="566678"/>
            <a:ext cx="4420262" cy="2242902"/>
          </a:xfrm>
        </p:spPr>
        <p:txBody>
          <a:bodyPr>
            <a:normAutofit/>
          </a:bodyPr>
          <a:lstStyle/>
          <a:p>
            <a:pPr algn="ctr"/>
            <a:r>
              <a:rPr lang="en-GB" b="1" dirty="0">
                <a:solidFill>
                  <a:schemeClr val="accent1">
                    <a:lumMod val="20000"/>
                    <a:lumOff val="80000"/>
                  </a:schemeClr>
                </a:solidFill>
                <a:latin typeface="Avenir Next LT Pro Light" panose="020B0304020202020204" pitchFamily="34" charset="0"/>
              </a:rPr>
              <a:t>Motivations for carrying weapons</a:t>
            </a:r>
          </a:p>
        </p:txBody>
      </p:sp>
      <p:sp>
        <p:nvSpPr>
          <p:cNvPr id="3" name="Content Placeholder 2">
            <a:extLst>
              <a:ext uri="{FF2B5EF4-FFF2-40B4-BE49-F238E27FC236}">
                <a16:creationId xmlns:a16="http://schemas.microsoft.com/office/drawing/2014/main" id="{CD1C821D-47F9-4EA9-F6BC-81966D16AF06}"/>
              </a:ext>
            </a:extLst>
          </p:cNvPr>
          <p:cNvSpPr>
            <a:spLocks noGrp="1"/>
          </p:cNvSpPr>
          <p:nvPr>
            <p:ph idx="1"/>
          </p:nvPr>
        </p:nvSpPr>
        <p:spPr>
          <a:xfrm>
            <a:off x="838200" y="1825625"/>
            <a:ext cx="4314245" cy="1603375"/>
          </a:xfrm>
          <a:solidFill>
            <a:schemeClr val="bg1"/>
          </a:solidFill>
        </p:spPr>
        <p:txBody>
          <a:bodyPr/>
          <a:lstStyle/>
          <a:p>
            <a:pPr marL="514350" indent="-514350">
              <a:buAutoNum type="arabicPeriod"/>
            </a:pPr>
            <a:r>
              <a:rPr lang="en-GB" b="1" dirty="0"/>
              <a:t>Self protection and fear</a:t>
            </a:r>
          </a:p>
          <a:p>
            <a:pPr marL="514350" indent="-514350">
              <a:buAutoNum type="arabicPeriod"/>
            </a:pPr>
            <a:r>
              <a:rPr lang="en-GB" b="1" dirty="0"/>
              <a:t>Self-presentation</a:t>
            </a:r>
          </a:p>
          <a:p>
            <a:pPr marL="514350" indent="-514350">
              <a:buAutoNum type="arabicPeriod"/>
            </a:pPr>
            <a:r>
              <a:rPr lang="en-GB" b="1" dirty="0"/>
              <a:t> Utility</a:t>
            </a:r>
          </a:p>
          <a:p>
            <a:pPr marL="0" indent="0">
              <a:buNone/>
            </a:pPr>
            <a:endParaRPr lang="en-GB" dirty="0"/>
          </a:p>
        </p:txBody>
      </p:sp>
      <p:sp>
        <p:nvSpPr>
          <p:cNvPr id="4" name="TextBox 3">
            <a:extLst>
              <a:ext uri="{FF2B5EF4-FFF2-40B4-BE49-F238E27FC236}">
                <a16:creationId xmlns:a16="http://schemas.microsoft.com/office/drawing/2014/main" id="{070F3469-D624-1308-05D2-275C09485D2A}"/>
              </a:ext>
            </a:extLst>
          </p:cNvPr>
          <p:cNvSpPr txBox="1"/>
          <p:nvPr/>
        </p:nvSpPr>
        <p:spPr>
          <a:xfrm>
            <a:off x="5057029" y="3429000"/>
            <a:ext cx="6130455" cy="2862322"/>
          </a:xfrm>
          <a:prstGeom prst="rect">
            <a:avLst/>
          </a:prstGeom>
          <a:solidFill>
            <a:schemeClr val="accent5">
              <a:lumMod val="20000"/>
              <a:lumOff val="80000"/>
            </a:schemeClr>
          </a:solidFill>
        </p:spPr>
        <p:txBody>
          <a:bodyPr wrap="square" rtlCol="0">
            <a:spAutoFit/>
          </a:bodyPr>
          <a:lstStyle/>
          <a:p>
            <a:pPr algn="ctr"/>
            <a:r>
              <a:rPr lang="en-GB" sz="3600" b="1" dirty="0" err="1"/>
              <a:t>Thinkpoint</a:t>
            </a:r>
            <a:r>
              <a:rPr lang="en-GB" sz="3600" b="1" dirty="0"/>
              <a:t>:</a:t>
            </a:r>
          </a:p>
          <a:p>
            <a:pPr algn="ctr"/>
            <a:endParaRPr lang="en-GB" sz="3600" b="1" dirty="0"/>
          </a:p>
          <a:p>
            <a:pPr algn="ctr"/>
            <a:r>
              <a:rPr lang="en-GB" sz="3600" b="1" dirty="0"/>
              <a:t>How can a lack of trust in the police affect the levels of knife crime?</a:t>
            </a:r>
          </a:p>
        </p:txBody>
      </p:sp>
    </p:spTree>
    <p:extLst>
      <p:ext uri="{BB962C8B-B14F-4D97-AF65-F5344CB8AC3E}">
        <p14:creationId xmlns:p14="http://schemas.microsoft.com/office/powerpoint/2010/main" val="12801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8FE32F4-2DDF-8478-F91A-1D626407ABE6}"/>
              </a:ext>
            </a:extLst>
          </p:cNvPr>
          <p:cNvSpPr txBox="1"/>
          <p:nvPr/>
        </p:nvSpPr>
        <p:spPr>
          <a:xfrm>
            <a:off x="2513058" y="1422739"/>
            <a:ext cx="6714699" cy="317868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7200" kern="1200" dirty="0">
                <a:solidFill>
                  <a:srgbClr val="FFFFFF"/>
                </a:solidFill>
                <a:latin typeface="+mj-lt"/>
                <a:ea typeface="+mj-ea"/>
                <a:cs typeface="+mj-cs"/>
              </a:rPr>
              <a:t>Tackling gang violence and knife crime</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6036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in a Blade">
            <a:hlinkClick r:id="" action="ppaction://media"/>
            <a:extLst>
              <a:ext uri="{FF2B5EF4-FFF2-40B4-BE49-F238E27FC236}">
                <a16:creationId xmlns:a16="http://schemas.microsoft.com/office/drawing/2014/main" id="{F267117F-23A4-1D9B-FA51-B61080943056}"/>
              </a:ext>
            </a:extLst>
          </p:cNvPr>
          <p:cNvPicPr>
            <a:picLocks noGrp="1" noRot="1" noChangeAspect="1"/>
          </p:cNvPicPr>
          <p:nvPr>
            <p:ph idx="1"/>
            <a:videoFile r:link="rId1"/>
          </p:nvPr>
        </p:nvPicPr>
        <p:blipFill>
          <a:blip r:embed="rId4"/>
          <a:stretch>
            <a:fillRect/>
          </a:stretch>
        </p:blipFill>
        <p:spPr>
          <a:xfrm>
            <a:off x="170953" y="96236"/>
            <a:ext cx="11850094" cy="6665527"/>
          </a:xfrm>
          <a:prstGeom prst="rect">
            <a:avLst/>
          </a:prstGeom>
        </p:spPr>
      </p:pic>
    </p:spTree>
    <p:extLst>
      <p:ext uri="{BB962C8B-B14F-4D97-AF65-F5344CB8AC3E}">
        <p14:creationId xmlns:p14="http://schemas.microsoft.com/office/powerpoint/2010/main" val="150375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0F376B57-3BD3-5241-DBD0-0926B5CBEEA9}"/>
              </a:ext>
            </a:extLst>
          </p:cNvPr>
          <p:cNvPicPr>
            <a:picLocks noChangeAspect="1"/>
          </p:cNvPicPr>
          <p:nvPr/>
        </p:nvPicPr>
        <p:blipFill rotWithShape="1">
          <a:blip r:embed="rId3"/>
          <a:srcRect t="2023" r="1" b="1"/>
          <a:stretch/>
        </p:blipFill>
        <p:spPr>
          <a:xfrm>
            <a:off x="1533786" y="308528"/>
            <a:ext cx="9420810" cy="3045985"/>
          </a:xfrm>
          <a:prstGeom prst="rect">
            <a:avLst/>
          </a:prstGeom>
        </p:spPr>
      </p:pic>
      <p:grpSp>
        <p:nvGrpSpPr>
          <p:cNvPr id="30"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537879A-173E-91B7-B951-4A89EB76C275}"/>
              </a:ext>
            </a:extLst>
          </p:cNvPr>
          <p:cNvSpPr>
            <a:spLocks noGrp="1"/>
          </p:cNvSpPr>
          <p:nvPr>
            <p:ph type="title"/>
          </p:nvPr>
        </p:nvSpPr>
        <p:spPr>
          <a:xfrm>
            <a:off x="630936" y="4018137"/>
            <a:ext cx="4569060" cy="2129586"/>
          </a:xfrm>
          <a:noFill/>
        </p:spPr>
        <p:txBody>
          <a:bodyPr anchor="t">
            <a:normAutofit/>
          </a:bodyPr>
          <a:lstStyle/>
          <a:p>
            <a:r>
              <a:rPr lang="en-GB">
                <a:solidFill>
                  <a:schemeClr val="bg1"/>
                </a:solidFill>
              </a:rPr>
              <a:t>Developing interventions to reduce knife crime</a:t>
            </a:r>
          </a:p>
        </p:txBody>
      </p:sp>
      <p:sp>
        <p:nvSpPr>
          <p:cNvPr id="3" name="Content Placeholder 2">
            <a:extLst>
              <a:ext uri="{FF2B5EF4-FFF2-40B4-BE49-F238E27FC236}">
                <a16:creationId xmlns:a16="http://schemas.microsoft.com/office/drawing/2014/main" id="{11ED9976-6110-8F42-C05B-1EEEE2C98B04}"/>
              </a:ext>
            </a:extLst>
          </p:cNvPr>
          <p:cNvSpPr>
            <a:spLocks noGrp="1"/>
          </p:cNvSpPr>
          <p:nvPr>
            <p:ph idx="1"/>
          </p:nvPr>
        </p:nvSpPr>
        <p:spPr>
          <a:xfrm>
            <a:off x="5486080" y="4018143"/>
            <a:ext cx="5674105" cy="2129599"/>
          </a:xfrm>
          <a:noFill/>
        </p:spPr>
        <p:txBody>
          <a:bodyPr anchor="t">
            <a:normAutofit/>
          </a:bodyPr>
          <a:lstStyle/>
          <a:p>
            <a:r>
              <a:rPr lang="en-GB" sz="1800" dirty="0">
                <a:solidFill>
                  <a:schemeClr val="bg1"/>
                </a:solidFill>
              </a:rPr>
              <a:t>Pulling levers</a:t>
            </a:r>
          </a:p>
          <a:p>
            <a:r>
              <a:rPr lang="en-GB" sz="1800" dirty="0">
                <a:solidFill>
                  <a:schemeClr val="bg1"/>
                </a:solidFill>
              </a:rPr>
              <a:t>Early intervention and prevention programmes</a:t>
            </a:r>
          </a:p>
          <a:p>
            <a:r>
              <a:rPr lang="en-GB" sz="1800" dirty="0">
                <a:solidFill>
                  <a:schemeClr val="bg1"/>
                </a:solidFill>
              </a:rPr>
              <a:t>Restorative Justice</a:t>
            </a:r>
          </a:p>
          <a:p>
            <a:r>
              <a:rPr lang="en-GB" sz="1800" dirty="0">
                <a:solidFill>
                  <a:schemeClr val="bg1"/>
                </a:solidFill>
              </a:rPr>
              <a:t>Knife Amnesties</a:t>
            </a:r>
          </a:p>
          <a:p>
            <a:r>
              <a:rPr lang="en-GB" sz="1800" dirty="0">
                <a:solidFill>
                  <a:schemeClr val="bg1"/>
                </a:solidFill>
              </a:rPr>
              <a:t>Community and educational interventions</a:t>
            </a:r>
          </a:p>
          <a:p>
            <a:endParaRPr lang="en-GB" sz="1800" dirty="0">
              <a:solidFill>
                <a:schemeClr val="bg1"/>
              </a:solidFill>
            </a:endParaRPr>
          </a:p>
          <a:p>
            <a:endParaRPr lang="en-GB" sz="1800" dirty="0">
              <a:solidFill>
                <a:schemeClr val="bg1"/>
              </a:solidFill>
            </a:endParaRPr>
          </a:p>
          <a:p>
            <a:endParaRPr lang="en-GB" sz="1800" dirty="0">
              <a:solidFill>
                <a:schemeClr val="bg1"/>
              </a:solidFill>
            </a:endParaRPr>
          </a:p>
          <a:p>
            <a:endParaRPr lang="en-GB" sz="1800" dirty="0">
              <a:solidFill>
                <a:schemeClr val="bg1"/>
              </a:solidFill>
            </a:endParaRPr>
          </a:p>
        </p:txBody>
      </p:sp>
    </p:spTree>
    <p:extLst>
      <p:ext uri="{BB962C8B-B14F-4D97-AF65-F5344CB8AC3E}">
        <p14:creationId xmlns:p14="http://schemas.microsoft.com/office/powerpoint/2010/main" val="1500075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DC20BE-2EE3-423E-8873-7E684D033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93EB7-865B-49B6-B0F4-7D3289D18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319511D-8951-4C0E-A98B-0B070288FE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E94F28A5-172A-481A-818A-BEBB655C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C84E780-BE3B-4240-9EA0-F435AE760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B59A592-D2CE-40BE-B3E1-1B8D16F67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E99B7A38-17B0-4FB6-8DC2-568C4655A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FF4C7269-B196-486D-A47F-77BB23AAE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D89A2E8-95F8-4827-9432-1AA7E8257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F3856C81-415E-484F-93E4-C329F454D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C95D42B-FBF3-4C81-8FD4-CBED23541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F9A2762D-96C8-43A9-8FB4-B893A422FD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80D8D0F-A2C7-4629-B042-A99DF4CD1F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AA066E0-8819-4B74-B577-4F86B6ACB3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6822E5-6B0C-4271-AAEB-6E5B9AB9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18639AD1-4D74-4424-B02C-50AAADBE06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30" name="Straight Connector 29">
              <a:extLst>
                <a:ext uri="{FF2B5EF4-FFF2-40B4-BE49-F238E27FC236}">
                  <a16:creationId xmlns:a16="http://schemas.microsoft.com/office/drawing/2014/main" id="{741F3A5D-026C-48FF-BE29-DFBA51A917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5E9F231-9EEC-48FA-BD74-DF5FBF7354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EA3E55D-272D-4836-BF1B-B46C0248A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9887AC4-55DC-42D7-B003-76ED4B52D0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B29481A6-9A3B-4120-9C9D-8BD206C92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54E220D0-6FEB-4727-960C-B637712D71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30854E48-F0D5-4C38-80CF-950BE37A8F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6529B87-72DD-45B8-89EC-6358F8678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A5B663B-04AC-4C76-A8D2-80D94C33A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BB4FF8E-FA13-4808-9658-DC67573F7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7A1C3F1-F240-9C76-8E7A-B2557E9ACC72}"/>
              </a:ext>
            </a:extLst>
          </p:cNvPr>
          <p:cNvSpPr>
            <a:spLocks noGrp="1"/>
          </p:cNvSpPr>
          <p:nvPr>
            <p:ph type="title"/>
          </p:nvPr>
        </p:nvSpPr>
        <p:spPr>
          <a:xfrm>
            <a:off x="630935" y="630935"/>
            <a:ext cx="11081335" cy="5481275"/>
          </a:xfrm>
          <a:noFill/>
        </p:spPr>
        <p:txBody>
          <a:bodyPr vert="horz" lIns="91440" tIns="45720" rIns="91440" bIns="45720" rtlCol="0" anchor="t">
            <a:normAutofit/>
          </a:bodyPr>
          <a:lstStyle/>
          <a:p>
            <a:r>
              <a:rPr lang="en-US" sz="3600" kern="1200" dirty="0" err="1">
                <a:solidFill>
                  <a:schemeClr val="bg1"/>
                </a:solidFill>
                <a:latin typeface="+mj-lt"/>
                <a:ea typeface="+mj-ea"/>
                <a:cs typeface="+mj-cs"/>
              </a:rPr>
              <a:t>Neighbourhood</a:t>
            </a:r>
            <a:r>
              <a:rPr lang="en-US" sz="3600" kern="1200" dirty="0">
                <a:solidFill>
                  <a:schemeClr val="bg1"/>
                </a:solidFill>
                <a:latin typeface="+mj-lt"/>
                <a:ea typeface="+mj-ea"/>
                <a:cs typeface="+mj-cs"/>
              </a:rPr>
              <a:t> – Tackling knife crime in Leicestershire </a:t>
            </a:r>
          </a:p>
        </p:txBody>
      </p:sp>
      <p:pic>
        <p:nvPicPr>
          <p:cNvPr id="4" name="Online Media 3" title="Neighbourhood policing - Tackling knife crime in Leicestershire">
            <a:hlinkClick r:id="" action="ppaction://media"/>
            <a:extLst>
              <a:ext uri="{FF2B5EF4-FFF2-40B4-BE49-F238E27FC236}">
                <a16:creationId xmlns:a16="http://schemas.microsoft.com/office/drawing/2014/main" id="{6B810F58-A8AC-FFDB-804F-F173514066F8}"/>
              </a:ext>
            </a:extLst>
          </p:cNvPr>
          <p:cNvPicPr>
            <a:picLocks noGrp="1" noRot="1" noChangeAspect="1"/>
          </p:cNvPicPr>
          <p:nvPr>
            <p:ph idx="1"/>
            <a:videoFile r:link="rId1"/>
          </p:nvPr>
        </p:nvPicPr>
        <p:blipFill>
          <a:blip r:embed="rId4"/>
          <a:stretch>
            <a:fillRect/>
          </a:stretch>
        </p:blipFill>
        <p:spPr>
          <a:xfrm>
            <a:off x="1840210" y="1429097"/>
            <a:ext cx="8491969" cy="4797968"/>
          </a:xfrm>
          <a:prstGeom prst="rect">
            <a:avLst/>
          </a:prstGeom>
        </p:spPr>
      </p:pic>
      <p:grpSp>
        <p:nvGrpSpPr>
          <p:cNvPr id="43" name="Group 42">
            <a:extLst>
              <a:ext uri="{FF2B5EF4-FFF2-40B4-BE49-F238E27FC236}">
                <a16:creationId xmlns:a16="http://schemas.microsoft.com/office/drawing/2014/main" id="{1D788327-7D9D-4E47-846F-020A8F5E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44" name="Straight Connector 43">
              <a:extLst>
                <a:ext uri="{FF2B5EF4-FFF2-40B4-BE49-F238E27FC236}">
                  <a16:creationId xmlns:a16="http://schemas.microsoft.com/office/drawing/2014/main" id="{AB903337-D6B8-41EE-B6A3-4329C8D8E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0D28A68-745E-44CC-A29E-0EB13A8442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B18D645-DE9C-49EB-85CC-C10085797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7BB3B1F-5029-47B9-B1A5-2469BF49D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88653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C139A4-BC45-D0C9-9CFB-17C59F3CB6BD}"/>
              </a:ext>
            </a:extLst>
          </p:cNvPr>
          <p:cNvSpPr txBox="1"/>
          <p:nvPr/>
        </p:nvSpPr>
        <p:spPr>
          <a:xfrm>
            <a:off x="504378" y="1245705"/>
            <a:ext cx="3505494" cy="3785419"/>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endParaRPr lang="en-US" sz="4400" dirty="0"/>
          </a:p>
          <a:p>
            <a:pPr algn="ctr">
              <a:lnSpc>
                <a:spcPct val="90000"/>
              </a:lnSpc>
              <a:spcAft>
                <a:spcPts val="600"/>
              </a:spcAft>
            </a:pPr>
            <a:r>
              <a:rPr lang="en-US" sz="4400" dirty="0"/>
              <a:t>HOW EFFECTIVE ARE STOP AND SEARCH POWERS AT COMBATTING KNIFE CRIME?</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0C769F-5DCB-0214-B1D0-AEC6752CA948}"/>
              </a:ext>
            </a:extLst>
          </p:cNvPr>
          <p:cNvPicPr>
            <a:picLocks noChangeAspect="1"/>
          </p:cNvPicPr>
          <p:nvPr/>
        </p:nvPicPr>
        <p:blipFill>
          <a:blip r:embed="rId3"/>
          <a:stretch>
            <a:fillRect/>
          </a:stretch>
        </p:blipFill>
        <p:spPr>
          <a:xfrm>
            <a:off x="5446934" y="807593"/>
            <a:ext cx="5937188" cy="5239568"/>
          </a:xfrm>
          <a:prstGeom prst="rect">
            <a:avLst/>
          </a:prstGeom>
          <a:effectLst/>
        </p:spPr>
      </p:pic>
    </p:spTree>
    <p:extLst>
      <p:ext uri="{BB962C8B-B14F-4D97-AF65-F5344CB8AC3E}">
        <p14:creationId xmlns:p14="http://schemas.microsoft.com/office/powerpoint/2010/main" val="2855104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63ADE-B151-4F16-DCF4-368C2C2589D0}"/>
              </a:ext>
            </a:extLst>
          </p:cNvPr>
          <p:cNvSpPr>
            <a:spLocks noGrp="1"/>
          </p:cNvSpPr>
          <p:nvPr>
            <p:ph type="title"/>
          </p:nvPr>
        </p:nvSpPr>
        <p:spPr>
          <a:xfrm>
            <a:off x="481013" y="3752849"/>
            <a:ext cx="3290887" cy="2452687"/>
          </a:xfrm>
        </p:spPr>
        <p:txBody>
          <a:bodyPr anchor="ctr">
            <a:normAutofit/>
          </a:bodyPr>
          <a:lstStyle/>
          <a:p>
            <a:pPr algn="ctr"/>
            <a:r>
              <a:rPr lang="en-GB" sz="3600" dirty="0"/>
              <a:t>JOINT ENTERPRISE</a:t>
            </a:r>
          </a:p>
        </p:txBody>
      </p:sp>
      <p:pic>
        <p:nvPicPr>
          <p:cNvPr id="5" name="Picture 4">
            <a:extLst>
              <a:ext uri="{FF2B5EF4-FFF2-40B4-BE49-F238E27FC236}">
                <a16:creationId xmlns:a16="http://schemas.microsoft.com/office/drawing/2014/main" id="{C1338164-A52E-87F9-7BEC-D705E813356E}"/>
              </a:ext>
            </a:extLst>
          </p:cNvPr>
          <p:cNvPicPr>
            <a:picLocks noChangeAspect="1"/>
          </p:cNvPicPr>
          <p:nvPr/>
        </p:nvPicPr>
        <p:blipFill rotWithShape="1">
          <a:blip r:embed="rId3"/>
          <a:srcRect l="2444" r="391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1873E5F-2080-5EE3-542A-214026A29585}"/>
              </a:ext>
            </a:extLst>
          </p:cNvPr>
          <p:cNvSpPr>
            <a:spLocks noGrp="1"/>
          </p:cNvSpPr>
          <p:nvPr>
            <p:ph idx="1"/>
          </p:nvPr>
        </p:nvSpPr>
        <p:spPr>
          <a:xfrm>
            <a:off x="4223982" y="3752850"/>
            <a:ext cx="7485413" cy="2452687"/>
          </a:xfrm>
        </p:spPr>
        <p:txBody>
          <a:bodyPr anchor="ctr">
            <a:normAutofit/>
          </a:bodyPr>
          <a:lstStyle/>
          <a:p>
            <a:pPr>
              <a:buFont typeface="Arial" panose="020B0604020202020204" pitchFamily="34" charset="0"/>
              <a:buChar char="•"/>
            </a:pPr>
            <a:r>
              <a:rPr lang="en-GB" sz="1800" b="0" i="0" dirty="0">
                <a:effectLst/>
                <a:latin typeface="ui-sans-serif"/>
              </a:rPr>
              <a:t>You were part of a group and someone in that group kills someone with a knife. This is</a:t>
            </a:r>
            <a:r>
              <a:rPr lang="en-GB" sz="1800" b="0" i="0" strike="sngStrike" dirty="0">
                <a:effectLst/>
                <a:latin typeface="ui-sans-serif"/>
              </a:rPr>
              <a:t> </a:t>
            </a:r>
            <a:r>
              <a:rPr lang="en-GB" sz="1800" b="0" i="0" dirty="0">
                <a:effectLst/>
                <a:latin typeface="ui-sans-serif"/>
              </a:rPr>
              <a:t>the same for any other weapon or physical attack.</a:t>
            </a:r>
          </a:p>
          <a:p>
            <a:pPr>
              <a:buFont typeface="Arial" panose="020B0604020202020204" pitchFamily="34" charset="0"/>
              <a:buChar char="•"/>
            </a:pPr>
            <a:r>
              <a:rPr lang="en-GB" sz="1800" b="0" i="0" dirty="0">
                <a:effectLst/>
                <a:latin typeface="ui-sans-serif"/>
              </a:rPr>
              <a:t>You were supporting the attacker’s actions in some way. This could be verbally by encouraging them or physically if you acted as a supportive presence.</a:t>
            </a:r>
          </a:p>
          <a:p>
            <a:pPr>
              <a:buFont typeface="Arial" panose="020B0604020202020204" pitchFamily="34" charset="0"/>
              <a:buChar char="•"/>
            </a:pPr>
            <a:r>
              <a:rPr lang="en-GB" sz="1800" b="0" i="0" dirty="0">
                <a:effectLst/>
                <a:latin typeface="ui-sans-serif"/>
              </a:rPr>
              <a:t>You knew that the person who made the attack was going to start violence against the victim, and you did nothing to stop it</a:t>
            </a:r>
          </a:p>
          <a:p>
            <a:pPr marL="0" indent="0">
              <a:buNone/>
            </a:pPr>
            <a:endParaRPr lang="en-GB" sz="1800" dirty="0"/>
          </a:p>
        </p:txBody>
      </p:sp>
    </p:spTree>
    <p:extLst>
      <p:ext uri="{BB962C8B-B14F-4D97-AF65-F5344CB8AC3E}">
        <p14:creationId xmlns:p14="http://schemas.microsoft.com/office/powerpoint/2010/main" val="31137209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61379-3A6B-C04C-9CE7-F313DFF1C18A}"/>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sz="3700" b="0" i="0" dirty="0">
                <a:solidFill>
                  <a:schemeClr val="bg1"/>
                </a:solidFill>
                <a:effectLst/>
              </a:rPr>
              <a:t>Government strategy to tackle crime and gang activity</a:t>
            </a:r>
            <a:br>
              <a:rPr lang="en-US" sz="3700" b="0" i="0" dirty="0">
                <a:solidFill>
                  <a:schemeClr val="bg1"/>
                </a:solidFill>
                <a:effectLst/>
              </a:rPr>
            </a:br>
            <a:endParaRPr lang="en-US" sz="3700" dirty="0">
              <a:solidFill>
                <a:schemeClr val="bg1"/>
              </a:solidFill>
            </a:endParaRPr>
          </a:p>
        </p:txBody>
      </p:sp>
      <p:pic>
        <p:nvPicPr>
          <p:cNvPr id="5" name="Content Placeholder 4">
            <a:extLst>
              <a:ext uri="{FF2B5EF4-FFF2-40B4-BE49-F238E27FC236}">
                <a16:creationId xmlns:a16="http://schemas.microsoft.com/office/drawing/2014/main" id="{F4A5ACD3-659B-0282-DF2D-1968E6444DF2}"/>
              </a:ext>
            </a:extLst>
          </p:cNvPr>
          <p:cNvPicPr>
            <a:picLocks noGrp="1" noChangeAspect="1"/>
          </p:cNvPicPr>
          <p:nvPr>
            <p:ph idx="1"/>
          </p:nvPr>
        </p:nvPicPr>
        <p:blipFill rotWithShape="1">
          <a:blip r:embed="rId3"/>
          <a:srcRect l="8567" t="15661" r="10344" b="4335"/>
          <a:stretch/>
        </p:blipFill>
        <p:spPr>
          <a:xfrm>
            <a:off x="548639" y="2386584"/>
            <a:ext cx="5057029" cy="3330395"/>
          </a:xfrm>
          <a:prstGeom prst="rect">
            <a:avLst/>
          </a:prstGeom>
        </p:spPr>
      </p:pic>
      <p:sp>
        <p:nvSpPr>
          <p:cNvPr id="6" name="TextBox 5">
            <a:extLst>
              <a:ext uri="{FF2B5EF4-FFF2-40B4-BE49-F238E27FC236}">
                <a16:creationId xmlns:a16="http://schemas.microsoft.com/office/drawing/2014/main" id="{2AE3CB03-8987-CA18-9B73-33520EDF0313}"/>
              </a:ext>
            </a:extLst>
          </p:cNvPr>
          <p:cNvSpPr txBox="1"/>
          <p:nvPr/>
        </p:nvSpPr>
        <p:spPr>
          <a:xfrm>
            <a:off x="5470497" y="2516777"/>
            <a:ext cx="6392849" cy="3993752"/>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b="0" i="0" dirty="0">
                <a:effectLst/>
              </a:rPr>
              <a:t>recruit 20,000 extra police officers by March 2023</a:t>
            </a:r>
          </a:p>
          <a:p>
            <a:pPr indent="-228600">
              <a:lnSpc>
                <a:spcPct val="90000"/>
              </a:lnSpc>
              <a:spcAft>
                <a:spcPts val="600"/>
              </a:spcAft>
              <a:buFont typeface="Arial" panose="020B0604020202020204" pitchFamily="34" charset="0"/>
              <a:buChar char="•"/>
            </a:pPr>
            <a:r>
              <a:rPr lang="en-US" b="0" i="0" dirty="0">
                <a:effectLst/>
              </a:rPr>
              <a:t>reconnecting the police with the public; </a:t>
            </a:r>
            <a:endParaRPr lang="en-US" dirty="0"/>
          </a:p>
          <a:p>
            <a:pPr indent="-228600">
              <a:lnSpc>
                <a:spcPct val="90000"/>
              </a:lnSpc>
              <a:spcAft>
                <a:spcPts val="600"/>
              </a:spcAft>
              <a:buFont typeface="Arial" panose="020B0604020202020204" pitchFamily="34" charset="0"/>
              <a:buChar char="•"/>
            </a:pPr>
            <a:r>
              <a:rPr lang="en-US" b="0" i="0" dirty="0">
                <a:effectLst/>
              </a:rPr>
              <a:t>targeted interventions and investments to support young people at risk of serious violence</a:t>
            </a:r>
          </a:p>
          <a:p>
            <a:pPr indent="-228600">
              <a:lnSpc>
                <a:spcPct val="90000"/>
              </a:lnSpc>
              <a:spcAft>
                <a:spcPts val="600"/>
              </a:spcAft>
              <a:buFont typeface="Arial" panose="020B0604020202020204" pitchFamily="34" charset="0"/>
              <a:buChar char="•"/>
            </a:pPr>
            <a:r>
              <a:rPr lang="en-US" b="0" i="0" dirty="0">
                <a:effectLst/>
              </a:rPr>
              <a:t>expanding the use of electronic monitoring for “serious acquisitive offenders” </a:t>
            </a:r>
          </a:p>
          <a:p>
            <a:pPr indent="-228600">
              <a:lnSpc>
                <a:spcPct val="90000"/>
              </a:lnSpc>
              <a:spcAft>
                <a:spcPts val="600"/>
              </a:spcAft>
              <a:buFont typeface="Arial" panose="020B0604020202020204" pitchFamily="34" charset="0"/>
              <a:buChar char="•"/>
            </a:pPr>
            <a:r>
              <a:rPr lang="en-US" b="0" i="0" dirty="0">
                <a:effectLst/>
              </a:rPr>
              <a:t>empowering the police to take more knives off the streets by increasing their stop and search powers </a:t>
            </a:r>
          </a:p>
          <a:p>
            <a:pPr indent="-228600">
              <a:lnSpc>
                <a:spcPct val="90000"/>
              </a:lnSpc>
              <a:spcAft>
                <a:spcPts val="600"/>
              </a:spcAft>
              <a:buFont typeface="Arial" panose="020B0604020202020204" pitchFamily="34" charset="0"/>
              <a:buChar char="•"/>
            </a:pPr>
            <a:r>
              <a:rPr lang="en-US" b="0" i="0" dirty="0">
                <a:effectLst/>
              </a:rPr>
              <a:t>investing to expand </a:t>
            </a:r>
            <a:r>
              <a:rPr lang="en-US" b="0" i="0" u="sng" dirty="0">
                <a:effectLst/>
                <a:hlinkClick r:id="rId4"/>
              </a:rPr>
              <a:t>Project Adder</a:t>
            </a:r>
            <a:r>
              <a:rPr lang="en-US" b="0" i="0" dirty="0">
                <a:effectLst/>
              </a:rPr>
              <a:t>, </a:t>
            </a:r>
          </a:p>
          <a:p>
            <a:pPr indent="-228600">
              <a:lnSpc>
                <a:spcPct val="90000"/>
              </a:lnSpc>
              <a:spcAft>
                <a:spcPts val="600"/>
              </a:spcAft>
              <a:buFont typeface="Arial" panose="020B0604020202020204" pitchFamily="34" charset="0"/>
              <a:buChar char="•"/>
            </a:pPr>
            <a:r>
              <a:rPr lang="en-US" b="0" i="0" dirty="0">
                <a:effectLst/>
              </a:rPr>
              <a:t>legislating for the new </a:t>
            </a:r>
            <a:r>
              <a:rPr lang="en-US" b="0" i="0" u="sng" dirty="0">
                <a:effectLst/>
                <a:hlinkClick r:id="rId5"/>
              </a:rPr>
              <a:t>serious violence duty</a:t>
            </a:r>
            <a:r>
              <a:rPr lang="en-US" b="0" i="0" dirty="0">
                <a:effectLst/>
              </a:rPr>
              <a:t> (now contained in the Police, Crime, Sentencing and Courts Act 2022), requiring local bodies (for example police, local authorities and health authorities) to work together on </a:t>
            </a:r>
            <a:r>
              <a:rPr lang="en-US" b="0" i="0" dirty="0" err="1">
                <a:effectLst/>
              </a:rPr>
              <a:t>analysing</a:t>
            </a:r>
            <a:r>
              <a:rPr lang="en-US" b="0" i="0" dirty="0">
                <a:effectLst/>
              </a:rPr>
              <a:t> and implementing strategies to reduce serious violence in a certain area</a:t>
            </a:r>
          </a:p>
        </p:txBody>
      </p:sp>
    </p:spTree>
    <p:extLst>
      <p:ext uri="{BB962C8B-B14F-4D97-AF65-F5344CB8AC3E}">
        <p14:creationId xmlns:p14="http://schemas.microsoft.com/office/powerpoint/2010/main" val="2649363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965C7AE-075E-5DB4-C265-80B466EA06A7}"/>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a:solidFill>
                  <a:srgbClr val="FFFFFF"/>
                </a:solidFill>
                <a:latin typeface="+mj-lt"/>
                <a:ea typeface="+mj-ea"/>
                <a:cs typeface="+mj-cs"/>
              </a:rPr>
              <a:t>24</a:t>
            </a:r>
            <a:r>
              <a:rPr lang="en-US" sz="5400" baseline="30000">
                <a:solidFill>
                  <a:srgbClr val="FFFFFF"/>
                </a:solidFill>
                <a:latin typeface="+mj-lt"/>
                <a:ea typeface="+mj-ea"/>
                <a:cs typeface="+mj-cs"/>
              </a:rPr>
              <a:t>th</a:t>
            </a:r>
            <a:r>
              <a:rPr lang="en-US" sz="5400">
                <a:solidFill>
                  <a:srgbClr val="FFFFFF"/>
                </a:solidFill>
                <a:latin typeface="+mj-lt"/>
                <a:ea typeface="+mj-ea"/>
                <a:cs typeface="+mj-cs"/>
              </a:rPr>
              <a:t> January 2023</a:t>
            </a:r>
          </a:p>
        </p:txBody>
      </p:sp>
      <p:cxnSp>
        <p:nvCxnSpPr>
          <p:cNvPr id="21" name="Straight Connector 2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8B979362-BF07-2D18-8618-C2F4786CB9AA}"/>
              </a:ext>
            </a:extLst>
          </p:cNvPr>
          <p:cNvPicPr>
            <a:picLocks noChangeAspect="1"/>
          </p:cNvPicPr>
          <p:nvPr/>
        </p:nvPicPr>
        <p:blipFill rotWithShape="1">
          <a:blip r:embed="rId3"/>
          <a:srcRect l="8287" t="10899" r="37685" b="25449"/>
          <a:stretch/>
        </p:blipFill>
        <p:spPr>
          <a:xfrm>
            <a:off x="517798" y="2426818"/>
            <a:ext cx="5083455" cy="3997637"/>
          </a:xfrm>
          <a:prstGeom prst="rect">
            <a:avLst/>
          </a:prstGeom>
        </p:spPr>
      </p:pic>
      <p:cxnSp>
        <p:nvCxnSpPr>
          <p:cNvPr id="23" name="Straight Connector 2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B1460F3-FA15-1D55-4078-7F2116D48F22}"/>
              </a:ext>
            </a:extLst>
          </p:cNvPr>
          <p:cNvPicPr>
            <a:picLocks noChangeAspect="1"/>
          </p:cNvPicPr>
          <p:nvPr/>
        </p:nvPicPr>
        <p:blipFill>
          <a:blip r:embed="rId4"/>
          <a:stretch>
            <a:fillRect/>
          </a:stretch>
        </p:blipFill>
        <p:spPr>
          <a:xfrm>
            <a:off x="6192363" y="3818666"/>
            <a:ext cx="5708627" cy="1270169"/>
          </a:xfrm>
          <a:prstGeom prst="rect">
            <a:avLst/>
          </a:prstGeom>
        </p:spPr>
      </p:pic>
    </p:spTree>
    <p:extLst>
      <p:ext uri="{BB962C8B-B14F-4D97-AF65-F5344CB8AC3E}">
        <p14:creationId xmlns:p14="http://schemas.microsoft.com/office/powerpoint/2010/main" val="3811407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2357</Words>
  <Application>Microsoft Office PowerPoint</Application>
  <PresentationFormat>Widescreen</PresentationFormat>
  <Paragraphs>165</Paragraphs>
  <Slides>26</Slides>
  <Notes>22</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national</vt:lpstr>
      <vt:lpstr>ui-sans-serif</vt:lpstr>
      <vt:lpstr>Abadi</vt:lpstr>
      <vt:lpstr>Arial</vt:lpstr>
      <vt:lpstr>Avenir Next LT Pro Light</vt:lpstr>
      <vt:lpstr>Calibri</vt:lpstr>
      <vt:lpstr>Calibri Light</vt:lpstr>
      <vt:lpstr>Lato</vt:lpstr>
      <vt:lpstr>Open Sans</vt:lpstr>
      <vt:lpstr>Office Theme</vt:lpstr>
      <vt:lpstr>Gang violence and knife crime</vt:lpstr>
      <vt:lpstr>Learning objectives  By the end of this session, you should be able to ……  - Identify the prevalence of gang violence and knife crime in the UK.  - Explore the causation between gangs and knife crime  - Evaluate strategies being used to address these crimes </vt:lpstr>
      <vt:lpstr>PowerPoint Presentation</vt:lpstr>
      <vt:lpstr>PowerPoint Presentation</vt:lpstr>
      <vt:lpstr>TASK</vt:lpstr>
      <vt:lpstr>Why do young people join gangs?</vt:lpstr>
      <vt:lpstr>Gang culture</vt:lpstr>
      <vt:lpstr>Street gangs</vt:lpstr>
      <vt:lpstr>ORGANISED CRIME GANGS</vt:lpstr>
      <vt:lpstr>PowerPoint Presentation</vt:lpstr>
      <vt:lpstr>Orders on conviction</vt:lpstr>
      <vt:lpstr>PowerPoint Presentation</vt:lpstr>
      <vt:lpstr>KNIFE CRIME</vt:lpstr>
      <vt:lpstr>PowerPoint Presentation</vt:lpstr>
      <vt:lpstr>Prevalence of gang violence and knife crime</vt:lpstr>
      <vt:lpstr>Understanding patterns of knife crime</vt:lpstr>
      <vt:lpstr>Risk factors associated with knife crime</vt:lpstr>
      <vt:lpstr>Motivations for carrying weapons</vt:lpstr>
      <vt:lpstr>PowerPoint Presentation</vt:lpstr>
      <vt:lpstr>PowerPoint Presentation</vt:lpstr>
      <vt:lpstr>Developing interventions to reduce knife crime</vt:lpstr>
      <vt:lpstr>Neighbourhood – Tackling knife crime in Leicestershire </vt:lpstr>
      <vt:lpstr>PowerPoint Presentation</vt:lpstr>
      <vt:lpstr>JOINT ENTERPRISE</vt:lpstr>
      <vt:lpstr>Government strategy to tackle crime and gang activity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Gang violence and knife crime</dc:title>
  <dc:creator>Laura Knight</dc:creator>
  <cp:lastModifiedBy>Laura Knight</cp:lastModifiedBy>
  <cp:revision>1</cp:revision>
  <dcterms:created xsi:type="dcterms:W3CDTF">2023-02-01T21:24:05Z</dcterms:created>
  <dcterms:modified xsi:type="dcterms:W3CDTF">2023-02-06T21:50:24Z</dcterms:modified>
</cp:coreProperties>
</file>