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9" r:id="rId24"/>
  </p:sldMasterIdLst>
  <p:notesMasterIdLst>
    <p:notesMasterId r:id="rId78"/>
  </p:notesMasterIdLst>
  <p:sldIdLst>
    <p:sldId id="297" r:id="rId25"/>
    <p:sldId id="357" r:id="rId26"/>
    <p:sldId id="256" r:id="rId27"/>
    <p:sldId id="688" r:id="rId28"/>
    <p:sldId id="690" r:id="rId29"/>
    <p:sldId id="485" r:id="rId30"/>
    <p:sldId id="468" r:id="rId31"/>
    <p:sldId id="473" r:id="rId32"/>
    <p:sldId id="474" r:id="rId33"/>
    <p:sldId id="475" r:id="rId34"/>
    <p:sldId id="692" r:id="rId35"/>
    <p:sldId id="691" r:id="rId36"/>
    <p:sldId id="693" r:id="rId37"/>
    <p:sldId id="694" r:id="rId38"/>
    <p:sldId id="476" r:id="rId39"/>
    <p:sldId id="477" r:id="rId40"/>
    <p:sldId id="478" r:id="rId41"/>
    <p:sldId id="695" r:id="rId42"/>
    <p:sldId id="479" r:id="rId43"/>
    <p:sldId id="696" r:id="rId44"/>
    <p:sldId id="482" r:id="rId45"/>
    <p:sldId id="484" r:id="rId46"/>
    <p:sldId id="481" r:id="rId47"/>
    <p:sldId id="480" r:id="rId48"/>
    <p:sldId id="697" r:id="rId49"/>
    <p:sldId id="698" r:id="rId50"/>
    <p:sldId id="464" r:id="rId51"/>
    <p:sldId id="469" r:id="rId52"/>
    <p:sldId id="470" r:id="rId53"/>
    <p:sldId id="496" r:id="rId54"/>
    <p:sldId id="497" r:id="rId55"/>
    <p:sldId id="493" r:id="rId56"/>
    <p:sldId id="492" r:id="rId57"/>
    <p:sldId id="491" r:id="rId58"/>
    <p:sldId id="486" r:id="rId59"/>
    <p:sldId id="261" r:id="rId60"/>
    <p:sldId id="358" r:id="rId61"/>
    <p:sldId id="699" r:id="rId62"/>
    <p:sldId id="360" r:id="rId63"/>
    <p:sldId id="361" r:id="rId64"/>
    <p:sldId id="378" r:id="rId65"/>
    <p:sldId id="379" r:id="rId66"/>
    <p:sldId id="506" r:id="rId67"/>
    <p:sldId id="508" r:id="rId68"/>
    <p:sldId id="529" r:id="rId69"/>
    <p:sldId id="509" r:id="rId70"/>
    <p:sldId id="510" r:id="rId71"/>
    <p:sldId id="511" r:id="rId72"/>
    <p:sldId id="515" r:id="rId73"/>
    <p:sldId id="793" r:id="rId74"/>
    <p:sldId id="517" r:id="rId75"/>
    <p:sldId id="794" r:id="rId76"/>
    <p:sldId id="336"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81876"/>
  </p:normalViewPr>
  <p:slideViewPr>
    <p:cSldViewPr snapToGrid="0">
      <p:cViewPr varScale="1">
        <p:scale>
          <a:sx n="87" d="100"/>
          <a:sy n="87" d="100"/>
        </p:scale>
        <p:origin x="43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slide" Target="slides/slide44.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8.xml"/><Relationship Id="rId37" Type="http://schemas.openxmlformats.org/officeDocument/2006/relationships/slide" Target="slides/slide13.xml"/><Relationship Id="rId53" Type="http://schemas.openxmlformats.org/officeDocument/2006/relationships/slide" Target="slides/slide29.xml"/><Relationship Id="rId58" Type="http://schemas.openxmlformats.org/officeDocument/2006/relationships/slide" Target="slides/slide34.xml"/><Relationship Id="rId74" Type="http://schemas.openxmlformats.org/officeDocument/2006/relationships/slide" Target="slides/slide50.xml"/><Relationship Id="rId79"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7.xml"/><Relationship Id="rId82" Type="http://schemas.openxmlformats.org/officeDocument/2006/relationships/tableStyles" Target="tableStyle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slide" Target="slides/slide40.xml"/><Relationship Id="rId69" Type="http://schemas.openxmlformats.org/officeDocument/2006/relationships/slide" Target="slides/slide45.xml"/><Relationship Id="rId77" Type="http://schemas.openxmlformats.org/officeDocument/2006/relationships/slide" Target="slides/slide53.xml"/><Relationship Id="rId8" Type="http://schemas.openxmlformats.org/officeDocument/2006/relationships/slideMaster" Target="slideMasters/slideMaster5.xml"/><Relationship Id="rId51" Type="http://schemas.openxmlformats.org/officeDocument/2006/relationships/slide" Target="slides/slide27.xml"/><Relationship Id="rId72" Type="http://schemas.openxmlformats.org/officeDocument/2006/relationships/slide" Target="slides/slide48.xml"/><Relationship Id="rId80"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slide" Target="slides/slide43.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slide" Target="slides/slide46.xml"/><Relationship Id="rId75" Type="http://schemas.openxmlformats.org/officeDocument/2006/relationships/slide" Target="slides/slide5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slide" Target="slides/slide49.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slide" Target="slides/slide52.xml"/><Relationship Id="rId7" Type="http://schemas.openxmlformats.org/officeDocument/2006/relationships/slideMaster" Target="slideMasters/slideMaster4.xml"/><Relationship Id="rId71" Type="http://schemas.openxmlformats.org/officeDocument/2006/relationships/slide" Target="slides/slide47.xml"/><Relationship Id="rId2" Type="http://schemas.openxmlformats.org/officeDocument/2006/relationships/customXml" Target="../customXml/item2.xml"/><Relationship Id="rId29" Type="http://schemas.openxmlformats.org/officeDocument/2006/relationships/slide" Target="slides/slide5.xml"/><Relationship Id="rId24" Type="http://schemas.openxmlformats.org/officeDocument/2006/relationships/slideMaster" Target="slideMasters/slideMaster21.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slide" Target="slides/slide4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10/13/26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a:t>
            </a:fld>
            <a:endParaRPr lang="en-US" dirty="0"/>
          </a:p>
        </p:txBody>
      </p:sp>
    </p:spTree>
    <p:extLst>
      <p:ext uri="{BB962C8B-B14F-4D97-AF65-F5344CB8AC3E}">
        <p14:creationId xmlns:p14="http://schemas.microsoft.com/office/powerpoint/2010/main" val="3466871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PlaceHolder 1"/>
          <p:cNvSpPr>
            <a:spLocks noGrp="1" noRot="1" noChangeAspect="1"/>
          </p:cNvSpPr>
          <p:nvPr>
            <p:ph type="sldImg"/>
          </p:nvPr>
        </p:nvSpPr>
        <p:spPr>
          <a:xfrm>
            <a:off x="823913" y="1006475"/>
            <a:ext cx="6124575" cy="3446463"/>
          </a:xfrm>
          <a:prstGeom prst="rect">
            <a:avLst/>
          </a:prstGeom>
        </p:spPr>
      </p:sp>
      <p:sp>
        <p:nvSpPr>
          <p:cNvPr id="49" name="PlaceHolder 2"/>
          <p:cNvSpPr>
            <a:spLocks noGrp="1"/>
          </p:cNvSpPr>
          <p:nvPr>
            <p:ph type="body"/>
          </p:nvPr>
        </p:nvSpPr>
        <p:spPr>
          <a:xfrm>
            <a:off x="1185120" y="4787640"/>
            <a:ext cx="5407560" cy="4816800"/>
          </a:xfrm>
          <a:prstGeom prst="rect">
            <a:avLst/>
          </a:prstGeom>
        </p:spPr>
        <p:txBody>
          <a:bodyPr lIns="0" tIns="0" rIns="0" bIns="0"/>
          <a:lstStyle/>
          <a:p>
            <a:r>
              <a:rPr lang="en-US" sz="2000" b="0" strike="noStrike" spc="-1" dirty="0">
                <a:latin typeface="Arial"/>
              </a:rPr>
              <a:t>Typical missile structure (Lockheed Martin)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a:t>
            </a:fld>
            <a:endParaRPr lang="en-US" dirty="0"/>
          </a:p>
        </p:txBody>
      </p:sp>
    </p:spTree>
    <p:extLst>
      <p:ext uri="{BB962C8B-B14F-4D97-AF65-F5344CB8AC3E}">
        <p14:creationId xmlns:p14="http://schemas.microsoft.com/office/powerpoint/2010/main" val="3514525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2418717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75473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3960802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1686761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dirty="0"/>
          </a:p>
        </p:txBody>
      </p:sp>
    </p:spTree>
    <p:extLst>
      <p:ext uri="{BB962C8B-B14F-4D97-AF65-F5344CB8AC3E}">
        <p14:creationId xmlns:p14="http://schemas.microsoft.com/office/powerpoint/2010/main" val="358539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dirty="0"/>
          </a:p>
        </p:txBody>
      </p:sp>
    </p:spTree>
    <p:extLst>
      <p:ext uri="{BB962C8B-B14F-4D97-AF65-F5344CB8AC3E}">
        <p14:creationId xmlns:p14="http://schemas.microsoft.com/office/powerpoint/2010/main" val="383773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dirty="0"/>
          </a:p>
        </p:txBody>
      </p:sp>
    </p:spTree>
    <p:extLst>
      <p:ext uri="{BB962C8B-B14F-4D97-AF65-F5344CB8AC3E}">
        <p14:creationId xmlns:p14="http://schemas.microsoft.com/office/powerpoint/2010/main" val="1862289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dirty="0"/>
          </a:p>
        </p:txBody>
      </p:sp>
    </p:spTree>
    <p:extLst>
      <p:ext uri="{BB962C8B-B14F-4D97-AF65-F5344CB8AC3E}">
        <p14:creationId xmlns:p14="http://schemas.microsoft.com/office/powerpoint/2010/main" val="21587416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dirty="0"/>
          </a:p>
        </p:txBody>
      </p:sp>
    </p:spTree>
    <p:extLst>
      <p:ext uri="{BB962C8B-B14F-4D97-AF65-F5344CB8AC3E}">
        <p14:creationId xmlns:p14="http://schemas.microsoft.com/office/powerpoint/2010/main" val="1490993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passive IR </a:t>
            </a:r>
            <a:r>
              <a:rPr lang="en-US" dirty="0" err="1"/>
              <a:t>fuze</a:t>
            </a:r>
            <a:r>
              <a:rPr lang="en-US" dirty="0"/>
              <a:t> is sensitive to IR emission from the jet pipe and exhaust plume of a jet engine. The type of </a:t>
            </a:r>
            <a:r>
              <a:rPr lang="en-US" dirty="0" err="1"/>
              <a:t>fuze</a:t>
            </a:r>
            <a:r>
              <a:rPr lang="en-US" dirty="0"/>
              <a:t> usually uses two receivers looking at different angles in order to </a:t>
            </a:r>
            <a:r>
              <a:rPr lang="en-US" dirty="0" err="1"/>
              <a:t>provent</a:t>
            </a:r>
            <a:r>
              <a:rPr lang="en-US" dirty="0"/>
              <a:t> inadvertent triggering from the sun. The frequency with which sources are detected allows discrimination between the sun and the target, which are stationary and moving with respect to the non-</a:t>
            </a:r>
            <a:r>
              <a:rPr lang="en-US" dirty="0" err="1"/>
              <a:t>manoeuvring</a:t>
            </a:r>
            <a:r>
              <a:rPr lang="en-US" dirty="0"/>
              <a:t> missile. Also, the ability of measure target signals in different wavebands and compare the intensity can allow discrimination between a hot body such as a target, and a very hot body such as the sun, or a decoy. A potent disadvantage is that it cannot determine the closing velocity of the engagement, and it is a disadvantage for selecting the precise tome for </a:t>
            </a:r>
            <a:r>
              <a:rPr lang="en-US" dirty="0" err="1"/>
              <a:t>optimim</a:t>
            </a:r>
            <a:r>
              <a:rPr lang="en-US" dirty="0"/>
              <a:t> functioning. For these reasons, it is common to fit PASSIVE and ACTIVE IR systems, the latter being activated in the terminal phase of engagement when stealth is less of a concern.</a:t>
            </a:r>
          </a:p>
          <a:p>
            <a:endParaRPr lang="en-US" dirty="0"/>
          </a:p>
          <a:p>
            <a:r>
              <a:rPr lang="en-US" dirty="0"/>
              <a:t>An active IR </a:t>
            </a:r>
            <a:r>
              <a:rPr lang="en-US" dirty="0" err="1"/>
              <a:t>fuze</a:t>
            </a:r>
            <a:r>
              <a:rPr lang="en-US" dirty="0"/>
              <a:t> using a ring of lasing diode transmitters with fan-shaped optical beams and a ring of IR detectors.</a:t>
            </a:r>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dirty="0"/>
          </a:p>
        </p:txBody>
      </p:sp>
    </p:spTree>
    <p:extLst>
      <p:ext uri="{BB962C8B-B14F-4D97-AF65-F5344CB8AC3E}">
        <p14:creationId xmlns:p14="http://schemas.microsoft.com/office/powerpoint/2010/main" val="1029619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an electrically isolated missile nose is electrostatically charged with respect to the tail of the missile, then a symmetrical electrostatic field is established. As the missile approaches the target this field is disturbed and the asymmetry can be detected and used to </a:t>
            </a:r>
            <a:r>
              <a:rPr lang="en-US" dirty="0" err="1"/>
              <a:t>initiatie</a:t>
            </a:r>
            <a:r>
              <a:rPr lang="en-US" dirty="0"/>
              <a:t> the </a:t>
            </a:r>
            <a:r>
              <a:rPr lang="en-US" dirty="0" err="1"/>
              <a:t>fuzing</a:t>
            </a:r>
            <a:r>
              <a:rPr lang="en-US" dirty="0"/>
              <a:t> signal.</a:t>
            </a:r>
          </a:p>
        </p:txBody>
      </p:sp>
      <p:sp>
        <p:nvSpPr>
          <p:cNvPr id="4" name="Slide Number Placeholder 3"/>
          <p:cNvSpPr>
            <a:spLocks noGrp="1"/>
          </p:cNvSpPr>
          <p:nvPr>
            <p:ph type="sldNum" sz="quarter" idx="5"/>
          </p:nvPr>
        </p:nvSpPr>
        <p:spPr/>
        <p:txBody>
          <a:bodyPr/>
          <a:lstStyle/>
          <a:p>
            <a:fld id="{CA0126CA-006B-2740-A5FB-370B23BF5F2D}" type="slidenum">
              <a:rPr lang="en-US" smtClean="0"/>
              <a:t>24</a:t>
            </a:fld>
            <a:endParaRPr lang="en-US" dirty="0"/>
          </a:p>
        </p:txBody>
      </p:sp>
    </p:spTree>
    <p:extLst>
      <p:ext uri="{BB962C8B-B14F-4D97-AF65-F5344CB8AC3E}">
        <p14:creationId xmlns:p14="http://schemas.microsoft.com/office/powerpoint/2010/main" val="455628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basic concept of SARH is that since almost all detection and tracking systems consist of a radar system, duplicating this hardware on the missile itself is redundant. The weight of a transmitter reduces the range of any flying object, so passive systems have greater reach. In addition, the resolution of a radar is strongly related to the physical size of the antenna, and in the small nose cone of a missile there isn't enough room to provide the sort of accuracy needed for guidance. Instead the larger radar dish on the ground or launch aircraft will provide the needed signal and tracking logic, and the missile simply has to listen to the signal reflected from the target and point itself in the right direction. Additionally, the missile will listen rearward to the launch platform's transmitted signal as a reference, enabling it to avoid some kinds of radar jamming distractions offered by the target.</a:t>
            </a:r>
          </a:p>
          <a:p>
            <a:endParaRPr lang="en-US" dirty="0"/>
          </a:p>
          <a:p>
            <a:r>
              <a:rPr lang="en-US" dirty="0"/>
              <a:t>The SARH system determines the closing velocity using the flight path geometry shown in Figure. The closing velocity is used to set the frequency location for the CW receive signal shown at the bottom of the diagram (spectrum). Antenna offset angle of the missile antenna is set after the target is acquired by the missile seeker using the spectrum location set using closing speed. The missile seeker antenna is a </a:t>
            </a:r>
            <a:r>
              <a:rPr lang="en-US" dirty="0" err="1"/>
              <a:t>monopulse</a:t>
            </a:r>
            <a:r>
              <a:rPr lang="en-US" dirty="0"/>
              <a:t> radar receiver that produces angle error measurements using that fixed position. Flight path is controlled by producing navigation input to the steering system (tail fins or gimbaled rocket) using angle errors produced by the antenna. This steers the body of the missile to hold the target near the centerline of the antenna while the antenna is held in a fixed position. The offset angle geometry is determined by flight dynamics using missile speed, target speed, and separation distance</a:t>
            </a:r>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dirty="0"/>
          </a:p>
        </p:txBody>
      </p:sp>
    </p:spTree>
    <p:extLst>
      <p:ext uri="{BB962C8B-B14F-4D97-AF65-F5344CB8AC3E}">
        <p14:creationId xmlns:p14="http://schemas.microsoft.com/office/powerpoint/2010/main" val="41765713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dirty="0"/>
          </a:p>
        </p:txBody>
      </p:sp>
    </p:spTree>
    <p:extLst>
      <p:ext uri="{BB962C8B-B14F-4D97-AF65-F5344CB8AC3E}">
        <p14:creationId xmlns:p14="http://schemas.microsoft.com/office/powerpoint/2010/main" val="34872444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7436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59330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6139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92806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3629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417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780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1.bin"/><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graphicFrame>
        <p:nvGraphicFramePr>
          <p:cNvPr id="4" name="Object 5">
            <a:extLst>
              <a:ext uri="{FF2B5EF4-FFF2-40B4-BE49-F238E27FC236}">
                <a16:creationId xmlns:a16="http://schemas.microsoft.com/office/drawing/2014/main" id="{98F28F88-A171-AA5C-1DF4-1D66BC4F629B}"/>
              </a:ext>
            </a:extLst>
          </p:cNvPr>
          <p:cNvGraphicFramePr>
            <a:graphicFrameLocks noChangeAspect="1"/>
          </p:cNvGraphicFramePr>
          <p:nvPr userDrawn="1"/>
        </p:nvGraphicFramePr>
        <p:xfrm>
          <a:off x="814918" y="6021388"/>
          <a:ext cx="975783" cy="361950"/>
        </p:xfrm>
        <a:graphic>
          <a:graphicData uri="http://schemas.openxmlformats.org/presentationml/2006/ole">
            <mc:AlternateContent xmlns:mc="http://schemas.openxmlformats.org/markup-compatibility/2006">
              <mc:Choice xmlns:v="urn:schemas-microsoft-com:vml" Requires="v">
                <p:oleObj name="Picture" r:id="rId2" imgW="63055500" imgH="65887600" progId="Word.Picture.8">
                  <p:embed/>
                </p:oleObj>
              </mc:Choice>
              <mc:Fallback>
                <p:oleObj name="Picture" r:id="rId2" imgW="63055500" imgH="65887600" progId="Word.Picture.8">
                  <p:embed/>
                  <p:pic>
                    <p:nvPicPr>
                      <p:cNvPr id="4" name="Object 5">
                        <a:extLst>
                          <a:ext uri="{FF2B5EF4-FFF2-40B4-BE49-F238E27FC236}">
                            <a16:creationId xmlns:a16="http://schemas.microsoft.com/office/drawing/2014/main" id="{98F28F88-A171-AA5C-1DF4-1D66BC4F6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18" y="6021388"/>
                        <a:ext cx="975783"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DA71CDC-3628-1536-A881-31DAB09885A4}"/>
              </a:ext>
            </a:extLst>
          </p:cNvPr>
          <p:cNvSpPr>
            <a:spLocks noGrp="1"/>
          </p:cNvSpPr>
          <p:nvPr>
            <p:ph type="dt" sz="half" idx="10"/>
          </p:nvPr>
        </p:nvSpPr>
        <p:spPr/>
        <p:txBody>
          <a:bodyPr/>
          <a:lstStyle>
            <a:lvl1pPr>
              <a:defRPr/>
            </a:lvl1pPr>
          </a:lstStyle>
          <a:p>
            <a:pPr>
              <a:defRPr/>
            </a:pPr>
            <a:fld id="{1B39BFBD-0356-D646-98B4-B4400314C594}" type="datetimeFigureOut">
              <a:rPr lang="en-US"/>
              <a:pPr>
                <a:defRPr/>
              </a:pPr>
              <a:t>10/13/26</a:t>
            </a:fld>
            <a:endParaRPr lang="en-GB"/>
          </a:p>
        </p:txBody>
      </p:sp>
      <p:sp>
        <p:nvSpPr>
          <p:cNvPr id="6" name="Footer Placeholder 4">
            <a:extLst>
              <a:ext uri="{FF2B5EF4-FFF2-40B4-BE49-F238E27FC236}">
                <a16:creationId xmlns:a16="http://schemas.microsoft.com/office/drawing/2014/main" id="{77ACC17D-78F2-82D0-CC6B-F4B828B788D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54A72F2-7581-D485-0754-FB6081739591}"/>
              </a:ext>
            </a:extLst>
          </p:cNvPr>
          <p:cNvSpPr>
            <a:spLocks noGrp="1"/>
          </p:cNvSpPr>
          <p:nvPr>
            <p:ph type="sldNum" sz="quarter" idx="12"/>
          </p:nvPr>
        </p:nvSpPr>
        <p:spPr/>
        <p:txBody>
          <a:bodyPr/>
          <a:lstStyle>
            <a:lvl1pPr>
              <a:defRPr/>
            </a:lvl1pPr>
          </a:lstStyle>
          <a:p>
            <a:pPr>
              <a:defRPr/>
            </a:pPr>
            <a:fld id="{D2F10261-5353-814C-A78F-B3A78B106CB2}" type="slidenum">
              <a:rPr lang="en-GB" altLang="en-US"/>
              <a:pPr>
                <a:defRPr/>
              </a:pPr>
              <a:t>‹#›</a:t>
            </a:fld>
            <a:endParaRPr lang="en-GB" altLang="en-US"/>
          </a:p>
        </p:txBody>
      </p:sp>
    </p:spTree>
    <p:extLst>
      <p:ext uri="{BB962C8B-B14F-4D97-AF65-F5344CB8AC3E}">
        <p14:creationId xmlns:p14="http://schemas.microsoft.com/office/powerpoint/2010/main" val="1252670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419410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3C918389-CB80-B3E9-1DF0-08DC6358E3EB}"/>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3" name="Line 5">
            <a:extLst>
              <a:ext uri="{FF2B5EF4-FFF2-40B4-BE49-F238E27FC236}">
                <a16:creationId xmlns:a16="http://schemas.microsoft.com/office/drawing/2014/main" id="{5549A0F6-371C-1985-CADD-B331469C7037}"/>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237804218"/>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04595528"/>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264503213"/>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5802547"/>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67321811"/>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741471293"/>
      </p:ext>
    </p:extLst>
  </p:cSld>
  <p:clrMapOvr>
    <a:masterClrMapping/>
  </p:clrMapOvr>
  <p:transition>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0425477"/>
      </p:ext>
    </p:extLst>
  </p:cSld>
  <p:clrMapOvr>
    <a:masterClrMapping/>
  </p:clrMapOvr>
  <p:transition>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640511282"/>
      </p:ext>
    </p:extLst>
  </p:cSld>
  <p:clrMapOvr>
    <a:masterClrMapping/>
  </p:clrMapOvr>
  <p:transition>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151806332"/>
      </p:ext>
    </p:extLst>
  </p:cSld>
  <p:clrMapOvr>
    <a:masterClrMapping/>
  </p:clrMapOvr>
  <p:transition>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50941373"/>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7317" y="93664"/>
            <a:ext cx="2690283"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16467" y="93664"/>
            <a:ext cx="7867651"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7586978"/>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239839"/>
            <a:ext cx="5080000" cy="2111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503614"/>
            <a:ext cx="5080000" cy="21113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64977833"/>
      </p:ext>
    </p:extLst>
  </p:cSld>
  <p:clrMapOvr>
    <a:masterClrMapping/>
  </p:clrMapOvr>
  <p:transition>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73472BA-CF41-E46A-41EF-75967E00EA32}"/>
              </a:ext>
            </a:extLst>
          </p:cNvPr>
          <p:cNvSpPr>
            <a:spLocks noChangeArrowheads="1"/>
          </p:cNvSpPr>
          <p:nvPr/>
        </p:nvSpPr>
        <p:spPr bwMode="auto">
          <a:xfrm>
            <a:off x="0" y="0"/>
            <a:ext cx="12192000" cy="692150"/>
          </a:xfrm>
          <a:prstGeom prst="rect">
            <a:avLst/>
          </a:prstGeom>
          <a:gradFill rotWithShape="0">
            <a:gsLst>
              <a:gs pos="0">
                <a:srgbClr val="30566E"/>
              </a:gs>
              <a:gs pos="100000">
                <a:srgbClr val="5C95B8"/>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defRPr/>
            </a:pPr>
            <a:endParaRPr lang="en-US" altLang="en-US" sz="1200"/>
          </a:p>
        </p:txBody>
      </p:sp>
      <p:sp>
        <p:nvSpPr>
          <p:cNvPr id="3" name="Rectangle 3">
            <a:extLst>
              <a:ext uri="{FF2B5EF4-FFF2-40B4-BE49-F238E27FC236}">
                <a16:creationId xmlns:a16="http://schemas.microsoft.com/office/drawing/2014/main" id="{96E269DD-BAC8-D0A9-4778-A5BC16C9C885}"/>
              </a:ext>
            </a:extLst>
          </p:cNvPr>
          <p:cNvSpPr>
            <a:spLocks noChangeArrowheads="1"/>
          </p:cNvSpPr>
          <p:nvPr/>
        </p:nvSpPr>
        <p:spPr bwMode="auto">
          <a:xfrm>
            <a:off x="0" y="6597650"/>
            <a:ext cx="12192000" cy="260350"/>
          </a:xfrm>
          <a:prstGeom prst="rect">
            <a:avLst/>
          </a:prstGeom>
          <a:gradFill rotWithShape="0">
            <a:gsLst>
              <a:gs pos="0">
                <a:srgbClr val="30566E"/>
              </a:gs>
              <a:gs pos="50000">
                <a:srgbClr val="5C95B8"/>
              </a:gs>
              <a:gs pos="100000">
                <a:srgbClr val="30566E"/>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defRPr/>
            </a:pPr>
            <a:endParaRPr lang="en-US" altLang="en-US" sz="1200"/>
          </a:p>
        </p:txBody>
      </p:sp>
      <p:sp>
        <p:nvSpPr>
          <p:cNvPr id="4" name="Line 4">
            <a:extLst>
              <a:ext uri="{FF2B5EF4-FFF2-40B4-BE49-F238E27FC236}">
                <a16:creationId xmlns:a16="http://schemas.microsoft.com/office/drawing/2014/main" id="{0FFF61A2-405F-D616-E40B-3E92C2132F4C}"/>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5" name="Line 5">
            <a:extLst>
              <a:ext uri="{FF2B5EF4-FFF2-40B4-BE49-F238E27FC236}">
                <a16:creationId xmlns:a16="http://schemas.microsoft.com/office/drawing/2014/main" id="{2BC96F5F-78EB-0C90-8247-654E343526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6" name="Text Box 6">
            <a:extLst>
              <a:ext uri="{FF2B5EF4-FFF2-40B4-BE49-F238E27FC236}">
                <a16:creationId xmlns:a16="http://schemas.microsoft.com/office/drawing/2014/main" id="{499F164C-5034-85B5-8F46-B4872B344B1C}"/>
              </a:ext>
            </a:extLst>
          </p:cNvPr>
          <p:cNvSpPr txBox="1">
            <a:spLocks noChangeArrowheads="1"/>
          </p:cNvSpPr>
          <p:nvPr/>
        </p:nvSpPr>
        <p:spPr bwMode="auto">
          <a:xfrm>
            <a:off x="-25400" y="6594475"/>
            <a:ext cx="9232312" cy="27918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lvl1pPr>
              <a:defRPr sz="1200">
                <a:solidFill>
                  <a:schemeClr val="tx1"/>
                </a:solidFill>
                <a:latin typeface="Arial" panose="020B0604020202020204" pitchFamily="34" charset="0"/>
              </a:defRPr>
            </a:lvl1pPr>
            <a:lvl2pPr marL="742950" indent="-285750">
              <a:defRPr sz="1200">
                <a:solidFill>
                  <a:schemeClr val="tx1"/>
                </a:solidFill>
                <a:latin typeface="Arial" panose="020B0604020202020204" pitchFamily="34" charset="0"/>
              </a:defRPr>
            </a:lvl2pPr>
            <a:lvl3pPr marL="1143000" indent="-228600">
              <a:defRPr sz="1200">
                <a:solidFill>
                  <a:schemeClr val="tx1"/>
                </a:solidFill>
                <a:latin typeface="Arial" panose="020B0604020202020204" pitchFamily="34" charset="0"/>
              </a:defRPr>
            </a:lvl3pPr>
            <a:lvl4pPr marL="1600200" indent="-228600">
              <a:defRPr sz="1200">
                <a:solidFill>
                  <a:schemeClr val="tx1"/>
                </a:solidFill>
                <a:latin typeface="Arial" panose="020B0604020202020204" pitchFamily="34" charset="0"/>
              </a:defRPr>
            </a:lvl4pPr>
            <a:lvl5pPr marL="2057400" indent="-228600">
              <a:defRPr sz="1200">
                <a:solidFill>
                  <a:schemeClr val="tx1"/>
                </a:solidFill>
                <a:latin typeface="Arial" panose="020B0604020202020204" pitchFamily="34" charset="0"/>
              </a:defRPr>
            </a:lvl5pPr>
            <a:lvl6pPr marL="2514600" indent="-228600" eaLnBrk="0" fontAlgn="base" hangingPunct="0">
              <a:spcBef>
                <a:spcPct val="0"/>
              </a:spcBef>
              <a:spcAft>
                <a:spcPct val="0"/>
              </a:spcAft>
              <a:defRPr sz="1200">
                <a:solidFill>
                  <a:schemeClr val="tx1"/>
                </a:solidFill>
                <a:latin typeface="Arial" panose="020B0604020202020204" pitchFamily="34" charset="0"/>
              </a:defRPr>
            </a:lvl6pPr>
            <a:lvl7pPr marL="2971800" indent="-228600" eaLnBrk="0" fontAlgn="base" hangingPunct="0">
              <a:spcBef>
                <a:spcPct val="0"/>
              </a:spcBef>
              <a:spcAft>
                <a:spcPct val="0"/>
              </a:spcAft>
              <a:defRPr sz="1200">
                <a:solidFill>
                  <a:schemeClr val="tx1"/>
                </a:solidFill>
                <a:latin typeface="Arial" panose="020B0604020202020204" pitchFamily="34" charset="0"/>
              </a:defRPr>
            </a:lvl7pPr>
            <a:lvl8pPr marL="3429000" indent="-228600" eaLnBrk="0" fontAlgn="base" hangingPunct="0">
              <a:spcBef>
                <a:spcPct val="0"/>
              </a:spcBef>
              <a:spcAft>
                <a:spcPct val="0"/>
              </a:spcAft>
              <a:defRPr sz="1200">
                <a:solidFill>
                  <a:schemeClr val="tx1"/>
                </a:solidFill>
                <a:latin typeface="Arial" panose="020B0604020202020204" pitchFamily="34" charset="0"/>
              </a:defRPr>
            </a:lvl8pPr>
            <a:lvl9pPr marL="3886200" indent="-228600" eaLnBrk="0" fontAlgn="base" hangingPunct="0">
              <a:spcBef>
                <a:spcPct val="0"/>
              </a:spcBef>
              <a:spcAft>
                <a:spcPct val="0"/>
              </a:spcAft>
              <a:defRPr sz="1200">
                <a:solidFill>
                  <a:schemeClr val="tx1"/>
                </a:solidFill>
                <a:latin typeface="Arial" panose="020B0604020202020204" pitchFamily="34" charset="0"/>
              </a:defRPr>
            </a:lvl9pPr>
          </a:lstStyle>
          <a:p>
            <a:pPr>
              <a:spcBef>
                <a:spcPct val="50000"/>
              </a:spcBef>
              <a:defRPr/>
            </a:pPr>
            <a:r>
              <a:rPr lang="en-GB" altLang="en-US" sz="1200" b="1"/>
              <a:t>BAE Systems Global Combat Systems Proprietary Information                                                                              Copyright 2009</a:t>
            </a:r>
          </a:p>
        </p:txBody>
      </p:sp>
      <p:pic>
        <p:nvPicPr>
          <p:cNvPr id="7" name="Picture 8" descr="Logo">
            <a:extLst>
              <a:ext uri="{FF2B5EF4-FFF2-40B4-BE49-F238E27FC236}">
                <a16:creationId xmlns:a16="http://schemas.microsoft.com/office/drawing/2014/main" id="{6167E182-C494-D310-A11C-3FAAE404A9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0484" y="219075"/>
            <a:ext cx="2523067"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4839" name="Rectangle 7"/>
          <p:cNvSpPr>
            <a:spLocks noGrp="1" noChangeArrowheads="1"/>
          </p:cNvSpPr>
          <p:nvPr>
            <p:ph type="ctrTitle" sz="quarter"/>
          </p:nvPr>
        </p:nvSpPr>
        <p:spPr>
          <a:xfrm>
            <a:off x="146051" y="123826"/>
            <a:ext cx="9002183" cy="493713"/>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defRPr/>
            </a:lvl1pPr>
          </a:lstStyle>
          <a:p>
            <a:pPr lvl="0"/>
            <a:r>
              <a:rPr lang="en-GB" altLang="en-US" noProof="0"/>
              <a:t>Click to edit Master title style</a:t>
            </a:r>
          </a:p>
        </p:txBody>
      </p:sp>
      <p:sp>
        <p:nvSpPr>
          <p:cNvPr id="1144841" name="Rectangle 9"/>
          <p:cNvSpPr>
            <a:spLocks noGrp="1" noChangeArrowheads="1"/>
          </p:cNvSpPr>
          <p:nvPr>
            <p:ph type="subTitle" sz="quarter" idx="1"/>
          </p:nvPr>
        </p:nvSpPr>
        <p:spPr>
          <a:xfrm>
            <a:off x="1828800" y="3886200"/>
            <a:ext cx="8534400" cy="1752600"/>
          </a:xfrm>
          <a:extLst>
            <a:ext uri="{91240B29-F687-4F45-9708-019B960494DF}">
              <a14:hiddenLine xmlns:a14="http://schemas.microsoft.com/office/drawing/2010/main" w="9525">
                <a:solidFill>
                  <a:schemeClr val="tx1"/>
                </a:solidFill>
                <a:miter lim="800000"/>
                <a:headEnd/>
                <a:tailEnd/>
              </a14:hiddenLine>
            </a:ext>
          </a:extLst>
        </p:spPr>
        <p:txBody>
          <a:bodyPr/>
          <a:lstStyle>
            <a:lvl1pPr marL="268288" indent="-268288">
              <a:defRPr sz="2000"/>
            </a:lvl1pPr>
          </a:lstStyle>
          <a:p>
            <a:pPr lvl="0"/>
            <a:r>
              <a:rPr lang="en-GB" altLang="en-US" noProof="0"/>
              <a:t>Click to edit Master subtitle style</a:t>
            </a:r>
          </a:p>
        </p:txBody>
      </p:sp>
    </p:spTree>
    <p:extLst>
      <p:ext uri="{BB962C8B-B14F-4D97-AF65-F5344CB8AC3E}">
        <p14:creationId xmlns:p14="http://schemas.microsoft.com/office/powerpoint/2010/main" val="79654106"/>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140313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theme" Target="../theme/theme21.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4B694971-C7FA-EA24-342D-E50F2ED1E9FD}"/>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27105D54-5C00-3B85-EE2A-A5AA6B0C396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724607220"/>
      </p:ext>
    </p:extLst>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1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48.png"/><Relationship Id="rId4" Type="http://schemas.openxmlformats.org/officeDocument/2006/relationships/image" Target="../media/image47.png"/></Relationships>
</file>

<file path=ppt/slides/_rels/slide1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51.png"/><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6.xml"/><Relationship Id="rId6" Type="http://schemas.openxmlformats.org/officeDocument/2006/relationships/image" Target="../media/image56.png"/><Relationship Id="rId5" Type="http://schemas.openxmlformats.org/officeDocument/2006/relationships/image" Target="../media/image55.jpe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67.png"/><Relationship Id="rId4" Type="http://schemas.openxmlformats.org/officeDocument/2006/relationships/image" Target="../media/image66.png"/></Relationships>
</file>

<file path=ppt/slides/_rels/slide2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2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74.png"/></Relationships>
</file>

<file path=ppt/slides/_rels/slide2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41.xml"/></Relationships>
</file>

<file path=ppt/slides/_rels/slide5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3.xml"/></Relationships>
</file>

<file path=ppt/slides/_rels/slide53.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lvl="0" algn="just">
              <a:spcBef>
                <a:spcPts val="1200"/>
              </a:spcBef>
            </a:pPr>
            <a:r>
              <a:rPr lang="en-GB" sz="2400" b="1" dirty="0">
                <a:effectLst/>
                <a:ea typeface="Times New Roman" panose="02020603050405020304" pitchFamily="18" charset="0"/>
              </a:rPr>
              <a:t>Aim: </a:t>
            </a:r>
            <a:r>
              <a:rPr lang="en-GB" sz="2400" dirty="0"/>
              <a:t>To introduce </a:t>
            </a:r>
            <a:r>
              <a:rPr lang="en-GB" sz="2400" dirty="0" err="1"/>
              <a:t>fuzes</a:t>
            </a:r>
            <a:r>
              <a:rPr lang="en-GB" sz="2400" dirty="0"/>
              <a:t> and their function in OME</a:t>
            </a:r>
            <a:r>
              <a:rPr lang="en-GB" sz="2400" dirty="0">
                <a:effectLst/>
                <a:ea typeface="Times New Roman" panose="02020603050405020304" pitchFamily="18" charset="0"/>
              </a:rPr>
              <a:t>.</a:t>
            </a:r>
            <a:endParaRPr lang="en-GB" sz="2400" dirty="0">
              <a:ea typeface="Times New Roman" panose="02020603050405020304" pitchFamily="18" charset="0"/>
            </a:endParaRPr>
          </a:p>
          <a:p>
            <a:pPr lvl="0" algn="just">
              <a:spcBef>
                <a:spcPts val="1200"/>
              </a:spcBef>
            </a:pPr>
            <a:endParaRPr lang="en-US" sz="24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t>Understand the different classes of </a:t>
            </a:r>
            <a:r>
              <a:rPr lang="en-GB" sz="2400" dirty="0" err="1"/>
              <a:t>fuze</a:t>
            </a:r>
            <a:r>
              <a:rPr lang="en-GB" sz="2400" dirty="0"/>
              <a:t> and their method of function;</a:t>
            </a:r>
          </a:p>
          <a:p>
            <a:pPr marL="342900" lvl="0" indent="-342900" algn="just">
              <a:spcBef>
                <a:spcPts val="1200"/>
              </a:spcBef>
              <a:buFont typeface="Symbol" panose="05050102010706020507" pitchFamily="18" charset="2"/>
              <a:buChar char=""/>
            </a:pPr>
            <a:r>
              <a:rPr lang="en-GB" sz="2400" dirty="0"/>
              <a:t>Understand the relationship between </a:t>
            </a:r>
            <a:r>
              <a:rPr lang="en-GB" sz="2400" dirty="0" err="1"/>
              <a:t>fuze</a:t>
            </a:r>
            <a:r>
              <a:rPr lang="en-GB" sz="2400" dirty="0"/>
              <a:t> and warhead;</a:t>
            </a:r>
          </a:p>
          <a:p>
            <a:pPr marL="342900" lvl="0" indent="-342900" algn="just">
              <a:spcBef>
                <a:spcPts val="1200"/>
              </a:spcBef>
              <a:buFont typeface="Symbol" panose="05050102010706020507" pitchFamily="18" charset="2"/>
              <a:buChar char=""/>
            </a:pPr>
            <a:r>
              <a:rPr lang="en-GB" sz="2400" dirty="0"/>
              <a:t>Apply </a:t>
            </a:r>
            <a:r>
              <a:rPr lang="en-GB" sz="2400" dirty="0" err="1"/>
              <a:t>fuze</a:t>
            </a:r>
            <a:r>
              <a:rPr lang="en-GB" sz="2400" dirty="0"/>
              <a:t> technology to engagement scenarios; and</a:t>
            </a:r>
          </a:p>
          <a:p>
            <a:pPr marL="342900" lvl="0" indent="-342900" algn="just">
              <a:spcBef>
                <a:spcPts val="1200"/>
              </a:spcBef>
              <a:buFont typeface="Symbol" panose="05050102010706020507" pitchFamily="18" charset="2"/>
              <a:buChar char=""/>
            </a:pPr>
            <a:r>
              <a:rPr lang="en-GB" sz="2400" dirty="0"/>
              <a:t>Review Taylor’s equation for </a:t>
            </a:r>
            <a:r>
              <a:rPr lang="en-GB" sz="2400" dirty="0" err="1"/>
              <a:t>Fuze</a:t>
            </a:r>
            <a:r>
              <a:rPr lang="en-GB" sz="2400" dirty="0"/>
              <a:t> Look angles</a:t>
            </a:r>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err="1"/>
              <a:t>Fuzes</a:t>
            </a:r>
            <a:endParaRPr lang="en-GB" sz="4400" dirty="0"/>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elicopter flying in the sky&#10;&#10;Description automatically generated with medium confidence">
            <a:extLst>
              <a:ext uri="{FF2B5EF4-FFF2-40B4-BE49-F238E27FC236}">
                <a16:creationId xmlns:a16="http://schemas.microsoft.com/office/drawing/2014/main" id="{5B3391B6-6A30-BFC8-42DE-B5706B28E6B3}"/>
              </a:ext>
            </a:extLst>
          </p:cNvPr>
          <p:cNvPicPr>
            <a:picLocks noGrp="1" noChangeAspect="1"/>
          </p:cNvPicPr>
          <p:nvPr>
            <p:ph idx="1"/>
          </p:nvPr>
        </p:nvPicPr>
        <p:blipFill>
          <a:blip r:embed="rId2"/>
          <a:stretch>
            <a:fillRect/>
          </a:stretch>
        </p:blipFill>
        <p:spPr>
          <a:xfrm>
            <a:off x="5433273" y="1196975"/>
            <a:ext cx="5549900" cy="3073400"/>
          </a:xfrm>
        </p:spPr>
      </p:pic>
      <p:sp>
        <p:nvSpPr>
          <p:cNvPr id="2" name="Title 1">
            <a:extLst>
              <a:ext uri="{FF2B5EF4-FFF2-40B4-BE49-F238E27FC236}">
                <a16:creationId xmlns:a16="http://schemas.microsoft.com/office/drawing/2014/main" id="{4725AA76-F5C0-BC79-A4CD-5C25BC0EC69A}"/>
              </a:ext>
            </a:extLst>
          </p:cNvPr>
          <p:cNvSpPr>
            <a:spLocks noGrp="1"/>
          </p:cNvSpPr>
          <p:nvPr>
            <p:ph type="title" idx="4294967295"/>
          </p:nvPr>
        </p:nvSpPr>
        <p:spPr>
          <a:xfrm>
            <a:off x="5433273" y="260350"/>
            <a:ext cx="8172450" cy="936625"/>
          </a:xfrm>
        </p:spPr>
        <p:txBody>
          <a:bodyPr>
            <a:normAutofit fontScale="90000"/>
          </a:bodyPr>
          <a:lstStyle/>
          <a:p>
            <a:pPr>
              <a:defRPr/>
            </a:pPr>
            <a:r>
              <a:rPr lang="en-GB" sz="4900" dirty="0" err="1">
                <a:solidFill>
                  <a:schemeClr val="bg1"/>
                </a:solidFill>
                <a:effectLst>
                  <a:outerShdw blurRad="38100" dist="38100" dir="2700000" algn="tl">
                    <a:srgbClr val="C0C0C0"/>
                  </a:outerShdw>
                </a:effectLst>
              </a:rPr>
              <a:t>Fuzing</a:t>
            </a:r>
            <a:r>
              <a:rPr lang="en-GB" sz="4900" dirty="0">
                <a:solidFill>
                  <a:schemeClr val="bg1"/>
                </a:solidFill>
                <a:effectLst>
                  <a:outerShdw blurRad="38100" dist="38100" dir="2700000" algn="tl">
                    <a:srgbClr val="C0C0C0"/>
                  </a:outerShdw>
                </a:effectLst>
              </a:rPr>
              <a:t> technology</a:t>
            </a:r>
            <a:br>
              <a:rPr lang="en-GB" dirty="0">
                <a:solidFill>
                  <a:schemeClr val="bg1"/>
                </a:solidFill>
                <a:effectLst>
                  <a:outerShdw blurRad="38100" dist="38100" dir="2700000" algn="tl">
                    <a:srgbClr val="C0C0C0"/>
                  </a:outerShdw>
                </a:effectLst>
              </a:rPr>
            </a:br>
            <a:endParaRPr lang="en-GB" dirty="0">
              <a:solidFill>
                <a:schemeClr val="bg1"/>
              </a:solidFill>
            </a:endParaRPr>
          </a:p>
        </p:txBody>
      </p:sp>
      <p:pic>
        <p:nvPicPr>
          <p:cNvPr id="15363" name="Picture 7">
            <a:extLst>
              <a:ext uri="{FF2B5EF4-FFF2-40B4-BE49-F238E27FC236}">
                <a16:creationId xmlns:a16="http://schemas.microsoft.com/office/drawing/2014/main" id="{79200465-2ABC-6630-48DA-ACE10B03719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10219" y="1196975"/>
            <a:ext cx="4297968" cy="415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Shape 2"/>
          <p:cNvSpPr txBox="1"/>
          <p:nvPr/>
        </p:nvSpPr>
        <p:spPr>
          <a:xfrm>
            <a:off x="6190909" y="552906"/>
            <a:ext cx="5159825" cy="167490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spc="-1"/>
              <a:t>The Journal of Engineering, Volume: 2019, Issue: 12, Pages: 8496-8503, First published: 24 October 2019, DOI: (10.1049/joe.2018.5415) </a:t>
            </a:r>
            <a:endParaRPr lang="en-US" sz="2000" spc="-1"/>
          </a:p>
        </p:txBody>
      </p:sp>
      <p:pic>
        <p:nvPicPr>
          <p:cNvPr id="47" name="Main graphic"/>
          <p:cNvPicPr/>
          <p:nvPr/>
        </p:nvPicPr>
        <p:blipFill>
          <a:blip r:embed="rId3" cstate="screen">
            <a:extLst>
              <a:ext uri="{28A0092B-C50C-407E-A947-70E740481C1C}">
                <a14:useLocalDpi xmlns:a14="http://schemas.microsoft.com/office/drawing/2010/main"/>
              </a:ext>
            </a:extLst>
          </a:blip>
          <a:stretch/>
        </p:blipFill>
        <p:spPr>
          <a:xfrm>
            <a:off x="1922475" y="2405149"/>
            <a:ext cx="8340950" cy="3899395"/>
          </a:xfrm>
          <a:prstGeom prst="rect">
            <a:avLst/>
          </a:prstGeom>
        </p:spPr>
      </p:pic>
    </p:spTree>
  </p:cSld>
  <p:clrMapOvr>
    <a:masterClrMapping/>
  </p:clrMapOvr>
  <p:transition>
    <p:wipe dir="r"/>
  </p:transition>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ECFB-BB87-3F9A-987C-FAB0AC7A1CD6}"/>
              </a:ext>
            </a:extLst>
          </p:cNvPr>
          <p:cNvSpPr>
            <a:spLocks noGrp="1"/>
          </p:cNvSpPr>
          <p:nvPr>
            <p:ph type="title"/>
          </p:nvPr>
        </p:nvSpPr>
        <p:spPr/>
        <p:txBody>
          <a:bodyPr/>
          <a:lstStyle/>
          <a:p>
            <a:endParaRPr lang="en-US" dirty="0"/>
          </a:p>
        </p:txBody>
      </p:sp>
      <p:pic>
        <p:nvPicPr>
          <p:cNvPr id="4" name="Picture 2">
            <a:extLst>
              <a:ext uri="{FF2B5EF4-FFF2-40B4-BE49-F238E27FC236}">
                <a16:creationId xmlns:a16="http://schemas.microsoft.com/office/drawing/2014/main" id="{E5BBF716-F00D-C3B7-A1DA-67C8E56EFB2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04901" y="0"/>
            <a:ext cx="9712144" cy="6858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1829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6739128" y="638089"/>
            <a:ext cx="4818888" cy="147680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Fuzes</a:t>
            </a:r>
          </a:p>
        </p:txBody>
      </p:sp>
      <p:sp>
        <p:nvSpPr>
          <p:cNvPr id="1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6739128" y="2664886"/>
            <a:ext cx="4818888" cy="3550789"/>
          </a:xfrm>
        </p:spPr>
        <p:txBody>
          <a:bodyPr vert="horz" wrap="square" lIns="91440" tIns="45720" rIns="91440" bIns="45720" rtlCol="0" anchor="t">
            <a:normAutofit/>
          </a:bodyPr>
          <a:lstStyle/>
          <a:p>
            <a:pPr lvl="0" indent="-228600">
              <a:spcBef>
                <a:spcPts val="1200"/>
              </a:spcBef>
              <a:buFont typeface="Arial" panose="020B0604020202020204" pitchFamily="34" charset="0"/>
              <a:buChar char="•"/>
            </a:pPr>
            <a:r>
              <a:rPr lang="en-US" sz="2200" b="1" dirty="0">
                <a:solidFill>
                  <a:schemeClr val="tx1"/>
                </a:solidFill>
              </a:rPr>
              <a:t>Function</a:t>
            </a:r>
            <a:r>
              <a:rPr lang="en-US" sz="2200" b="1" dirty="0">
                <a:solidFill>
                  <a:schemeClr val="tx1"/>
                </a:solidFill>
                <a:effectLst/>
              </a:rPr>
              <a:t>: to initiate the payload of an OME device at the right place and time </a:t>
            </a:r>
            <a:endParaRPr lang="en-US" sz="2200" dirty="0">
              <a:solidFill>
                <a:schemeClr val="tx1"/>
              </a:solidFill>
            </a:endParaRPr>
          </a:p>
          <a:p>
            <a:pPr lvl="0" indent="-228600">
              <a:spcBef>
                <a:spcPts val="1200"/>
              </a:spcBef>
              <a:buFont typeface="Arial" panose="020B0604020202020204" pitchFamily="34" charset="0"/>
              <a:buChar char="•"/>
            </a:pPr>
            <a:endParaRPr lang="en-US" sz="2200" dirty="0">
              <a:solidFill>
                <a:schemeClr val="tx1"/>
              </a:solidFill>
              <a:effectLst/>
            </a:endParaRPr>
          </a:p>
          <a:p>
            <a:pPr indent="-228600">
              <a:spcAft>
                <a:spcPts val="1000"/>
              </a:spcAft>
              <a:buFont typeface="Arial" panose="020B0604020202020204" pitchFamily="34" charset="0"/>
              <a:buChar char="•"/>
            </a:pPr>
            <a:r>
              <a:rPr lang="en-US" sz="2200" dirty="0">
                <a:solidFill>
                  <a:schemeClr val="tx1"/>
                </a:solidFill>
                <a:effectLst/>
              </a:rPr>
              <a:t>Composition:</a:t>
            </a:r>
          </a:p>
          <a:p>
            <a:pPr marL="342900" lvl="0" indent="-228600">
              <a:spcBef>
                <a:spcPts val="1200"/>
              </a:spcBef>
              <a:buFont typeface="Arial" panose="020B0604020202020204" pitchFamily="34" charset="0"/>
              <a:buChar char="•"/>
            </a:pPr>
            <a:r>
              <a:rPr lang="en-US" sz="2200" dirty="0">
                <a:solidFill>
                  <a:schemeClr val="tx1"/>
                </a:solidFill>
              </a:rPr>
              <a:t>The Safety &amp; Arming Unit (SAU); and</a:t>
            </a:r>
          </a:p>
          <a:p>
            <a:pPr marL="342900" lvl="0" indent="-228600">
              <a:spcBef>
                <a:spcPts val="1200"/>
              </a:spcBef>
              <a:buFont typeface="Arial" panose="020B0604020202020204" pitchFamily="34" charset="0"/>
              <a:buChar char="•"/>
            </a:pPr>
            <a:r>
              <a:rPr lang="en-US" sz="2200" dirty="0">
                <a:solidFill>
                  <a:schemeClr val="tx1"/>
                </a:solidFill>
              </a:rPr>
              <a:t>The </a:t>
            </a:r>
            <a:r>
              <a:rPr lang="en-US" sz="2200" dirty="0" err="1">
                <a:solidFill>
                  <a:schemeClr val="tx1"/>
                </a:solidFill>
              </a:rPr>
              <a:t>fuze</a:t>
            </a:r>
            <a:r>
              <a:rPr lang="en-US" sz="2200" dirty="0">
                <a:solidFill>
                  <a:schemeClr val="tx1"/>
                </a:solidFill>
              </a:rPr>
              <a:t> itself</a:t>
            </a:r>
          </a:p>
          <a:p>
            <a:pPr marL="114300" lvl="0">
              <a:spcBef>
                <a:spcPts val="1200"/>
              </a:spcBef>
            </a:pPr>
            <a:endParaRPr lang="en-US" sz="2200" dirty="0">
              <a:solidFill>
                <a:schemeClr val="tx1"/>
              </a:solidFill>
            </a:endParaRPr>
          </a:p>
          <a:p>
            <a:pPr marL="114300" lvl="0">
              <a:spcBef>
                <a:spcPts val="1200"/>
              </a:spcBef>
            </a:pPr>
            <a:r>
              <a:rPr lang="en-US" sz="1400" dirty="0">
                <a:solidFill>
                  <a:schemeClr val="tx1"/>
                </a:solidFill>
              </a:rPr>
              <a:t>The Jacobi </a:t>
            </a:r>
            <a:r>
              <a:rPr lang="en-US" sz="1400" dirty="0" err="1">
                <a:solidFill>
                  <a:schemeClr val="tx1"/>
                </a:solidFill>
              </a:rPr>
              <a:t>Fuze</a:t>
            </a:r>
            <a:r>
              <a:rPr lang="en-US" sz="1400" dirty="0">
                <a:solidFill>
                  <a:schemeClr val="tx1"/>
                </a:solidFill>
              </a:rPr>
              <a:t> - 1854</a:t>
            </a:r>
          </a:p>
        </p:txBody>
      </p:sp>
      <p:pic>
        <p:nvPicPr>
          <p:cNvPr id="7" name="Picture 6">
            <a:extLst>
              <a:ext uri="{FF2B5EF4-FFF2-40B4-BE49-F238E27FC236}">
                <a16:creationId xmlns:a16="http://schemas.microsoft.com/office/drawing/2014/main" id="{44E74C53-B52B-EEB7-B34C-8D793591E59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11215" y="187117"/>
            <a:ext cx="1563793" cy="2194895"/>
          </a:xfrm>
          <a:prstGeom prst="rect">
            <a:avLst/>
          </a:prstGeom>
        </p:spPr>
      </p:pic>
      <p:pic>
        <p:nvPicPr>
          <p:cNvPr id="6" name="Picture 5">
            <a:extLst>
              <a:ext uri="{FF2B5EF4-FFF2-40B4-BE49-F238E27FC236}">
                <a16:creationId xmlns:a16="http://schemas.microsoft.com/office/drawing/2014/main" id="{4858D6A0-1412-4DFF-A258-9F26A7D46C7C}"/>
              </a:ext>
            </a:extLst>
          </p:cNvPr>
          <p:cNvPicPr>
            <a:picLocks noChangeAspect="1"/>
          </p:cNvPicPr>
          <p:nvPr/>
        </p:nvPicPr>
        <p:blipFill>
          <a:blip r:embed="rId4"/>
          <a:stretch>
            <a:fillRect/>
          </a:stretch>
        </p:blipFill>
        <p:spPr>
          <a:xfrm>
            <a:off x="245503" y="638089"/>
            <a:ext cx="6381749" cy="5612091"/>
          </a:xfrm>
          <a:prstGeom prst="rect">
            <a:avLst/>
          </a:prstGeom>
          <a:ln>
            <a:solidFill>
              <a:schemeClr val="tx1"/>
            </a:solidFill>
          </a:ln>
        </p:spPr>
      </p:pic>
    </p:spTree>
    <p:extLst>
      <p:ext uri="{BB962C8B-B14F-4D97-AF65-F5344CB8AC3E}">
        <p14:creationId xmlns:p14="http://schemas.microsoft.com/office/powerpoint/2010/main" val="988652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a:extLst>
              <a:ext uri="{FF2B5EF4-FFF2-40B4-BE49-F238E27FC236}">
                <a16:creationId xmlns:a16="http://schemas.microsoft.com/office/drawing/2014/main" id="{6D98A63D-4DD6-D9AA-D314-C04DC75CD26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451250" y="275009"/>
            <a:ext cx="6948487"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Picture 4">
            <a:extLst>
              <a:ext uri="{FF2B5EF4-FFF2-40B4-BE49-F238E27FC236}">
                <a16:creationId xmlns:a16="http://schemas.microsoft.com/office/drawing/2014/main" id="{0F82A0CB-9F28-88C9-7DB1-12FAFD9A40D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9291" y="1887167"/>
            <a:ext cx="11034567" cy="2898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7" name="Freeform: Shape 174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9" name="Rectangle 174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Freeform: Shape 174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25" name="Isosceles Triangle 174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a:extLst>
              <a:ext uri="{FF2B5EF4-FFF2-40B4-BE49-F238E27FC236}">
                <a16:creationId xmlns:a16="http://schemas.microsoft.com/office/drawing/2014/main" id="{D8966F71-CF02-3A53-1B87-E0E856124CC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478426" y="643467"/>
            <a:ext cx="7235148"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7" name="Isosceles Triangle 174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9" name="Rectangle 1843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08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1" name="Rectangle 1844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a:extLst>
              <a:ext uri="{FF2B5EF4-FFF2-40B4-BE49-F238E27FC236}">
                <a16:creationId xmlns:a16="http://schemas.microsoft.com/office/drawing/2014/main" id="{5062C56B-D135-D729-C7D9-F4004ABE053F}"/>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121833" y="643467"/>
            <a:ext cx="9948334"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CE223DEA-2DB7-2908-5816-7C74A00FE98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19034" y="1050588"/>
            <a:ext cx="4077396" cy="4410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picture containing indoor, metalware&#10;&#10;Description automatically generated">
            <a:extLst>
              <a:ext uri="{FF2B5EF4-FFF2-40B4-BE49-F238E27FC236}">
                <a16:creationId xmlns:a16="http://schemas.microsoft.com/office/drawing/2014/main" id="{AC7C8859-AA97-934C-FEC8-3C1427B26B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787" y="500628"/>
            <a:ext cx="3312684" cy="2762100"/>
          </a:xfrm>
          <a:prstGeom prst="rect">
            <a:avLst/>
          </a:prstGeom>
        </p:spPr>
      </p:pic>
      <p:pic>
        <p:nvPicPr>
          <p:cNvPr id="6" name="Picture 5" descr="Diagram&#10;&#10;Description automatically generated">
            <a:extLst>
              <a:ext uri="{FF2B5EF4-FFF2-40B4-BE49-F238E27FC236}">
                <a16:creationId xmlns:a16="http://schemas.microsoft.com/office/drawing/2014/main" id="{F7BF28E7-71E3-2D63-FA46-7AAEECD7751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89829" y="334356"/>
            <a:ext cx="4202171" cy="5126477"/>
          </a:xfrm>
          <a:prstGeom prst="rect">
            <a:avLst/>
          </a:prstGeom>
        </p:spPr>
      </p:pic>
      <p:pic>
        <p:nvPicPr>
          <p:cNvPr id="8" name="Picture 7">
            <a:extLst>
              <a:ext uri="{FF2B5EF4-FFF2-40B4-BE49-F238E27FC236}">
                <a16:creationId xmlns:a16="http://schemas.microsoft.com/office/drawing/2014/main" id="{197BBFEA-F43E-3968-F6F5-344A9B89C263}"/>
              </a:ext>
            </a:extLst>
          </p:cNvPr>
          <p:cNvPicPr>
            <a:picLocks noChangeAspect="1"/>
          </p:cNvPicPr>
          <p:nvPr/>
        </p:nvPicPr>
        <p:blipFill>
          <a:blip r:embed="rId5"/>
          <a:stretch>
            <a:fillRect/>
          </a:stretch>
        </p:blipFill>
        <p:spPr>
          <a:xfrm rot="5400000">
            <a:off x="6363464" y="1771650"/>
            <a:ext cx="2070100" cy="53848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9" name="Freeform: Shape 2048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1" name="Rectangle 2049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Rectangle 2049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Freeform: Shape 2049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497" name="Isosceles Triangle 2049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a:extLst>
              <a:ext uri="{FF2B5EF4-FFF2-40B4-BE49-F238E27FC236}">
                <a16:creationId xmlns:a16="http://schemas.microsoft.com/office/drawing/2014/main" id="{4ED0038B-9775-2806-E07E-DA6A875DE825}"/>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3816670" y="434824"/>
            <a:ext cx="4261864"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9" name="Isosceles Triangle 2049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C61591A-CDE5-62D0-E833-E6917E2232AC}"/>
              </a:ext>
            </a:extLst>
          </p:cNvPr>
          <p:cNvSpPr txBox="1"/>
          <p:nvPr/>
        </p:nvSpPr>
        <p:spPr>
          <a:xfrm>
            <a:off x="1670670" y="6115501"/>
            <a:ext cx="10780673" cy="523220"/>
          </a:xfrm>
          <a:prstGeom prst="rect">
            <a:avLst/>
          </a:prstGeom>
          <a:noFill/>
        </p:spPr>
        <p:txBody>
          <a:bodyPr wrap="square" rtlCol="0">
            <a:spAutoFit/>
          </a:bodyPr>
          <a:lstStyle/>
          <a:p>
            <a:r>
              <a:rPr lang="en-US" sz="2800" dirty="0"/>
              <a:t>A contact </a:t>
            </a:r>
            <a:r>
              <a:rPr lang="en-US" sz="2800" dirty="0" err="1"/>
              <a:t>fuze</a:t>
            </a:r>
            <a:r>
              <a:rPr lang="en-US" sz="2800" dirty="0"/>
              <a:t> is activated by physical contact with the target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a:t>Crush </a:t>
            </a:r>
            <a:r>
              <a:rPr lang="en-GB" sz="2400" dirty="0" err="1"/>
              <a:t>Fuzes</a:t>
            </a:r>
            <a:r>
              <a:rPr lang="en-GB" sz="2400" dirty="0"/>
              <a:t> – two plates, rings or strips of wire forming the two poles of a switch, and separated by an air space.</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Contact </a:t>
            </a:r>
            <a:r>
              <a:rPr lang="en-GB" sz="4400" dirty="0" err="1"/>
              <a:t>Fuzes</a:t>
            </a:r>
            <a:endParaRPr lang="en-GB" sz="4400" dirty="0"/>
          </a:p>
        </p:txBody>
      </p:sp>
      <p:pic>
        <p:nvPicPr>
          <p:cNvPr id="7" name="Picture 6" descr="A picture containing text, ground, outdoor&#10;&#10;Description automatically generated">
            <a:extLst>
              <a:ext uri="{FF2B5EF4-FFF2-40B4-BE49-F238E27FC236}">
                <a16:creationId xmlns:a16="http://schemas.microsoft.com/office/drawing/2014/main" id="{619223AA-70CC-2108-1BB7-F8C7BD359E7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77034" y="2328620"/>
            <a:ext cx="7673992" cy="4314295"/>
          </a:xfrm>
          <a:prstGeom prst="rect">
            <a:avLst/>
          </a:prstGeom>
        </p:spPr>
      </p:pic>
      <p:pic>
        <p:nvPicPr>
          <p:cNvPr id="5" name="Picture 4">
            <a:extLst>
              <a:ext uri="{FF2B5EF4-FFF2-40B4-BE49-F238E27FC236}">
                <a16:creationId xmlns:a16="http://schemas.microsoft.com/office/drawing/2014/main" id="{8F50FEC0-43FF-4D26-7BE8-D014980D888D}"/>
              </a:ext>
            </a:extLst>
          </p:cNvPr>
          <p:cNvPicPr>
            <a:picLocks noChangeAspect="1"/>
          </p:cNvPicPr>
          <p:nvPr/>
        </p:nvPicPr>
        <p:blipFill>
          <a:blip r:embed="rId4"/>
          <a:stretch>
            <a:fillRect/>
          </a:stretch>
        </p:blipFill>
        <p:spPr>
          <a:xfrm>
            <a:off x="240974" y="3142841"/>
            <a:ext cx="5245100" cy="1663700"/>
          </a:xfrm>
          <a:prstGeom prst="rect">
            <a:avLst/>
          </a:prstGeom>
        </p:spPr>
      </p:pic>
    </p:spTree>
    <p:extLst>
      <p:ext uri="{BB962C8B-B14F-4D97-AF65-F5344CB8AC3E}">
        <p14:creationId xmlns:p14="http://schemas.microsoft.com/office/powerpoint/2010/main" val="1249703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297762" y="329184"/>
            <a:ext cx="6251110" cy="178308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a:solidFill>
                  <a:schemeClr val="tx1"/>
                </a:solidFill>
                <a:latin typeface="+mj-lt"/>
                <a:ea typeface="+mj-ea"/>
                <a:cs typeface="+mj-cs"/>
              </a:rPr>
              <a:t>Contact Fuzes</a:t>
            </a:r>
          </a:p>
        </p:txBody>
      </p:sp>
      <p:pic>
        <p:nvPicPr>
          <p:cNvPr id="11" name="Picture 10" descr="A picture containing ground, stone, concrete, old&#10;&#10;Description automatically generated">
            <a:extLst>
              <a:ext uri="{FF2B5EF4-FFF2-40B4-BE49-F238E27FC236}">
                <a16:creationId xmlns:a16="http://schemas.microsoft.com/office/drawing/2014/main" id="{4C9D9976-3253-11C8-CDFA-8902AB1C0B0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5297762" y="2706624"/>
            <a:ext cx="6251110" cy="3483864"/>
          </a:xfrm>
        </p:spPr>
        <p:txBody>
          <a:bodyPr vert="horz" wrap="square" lIns="91440" tIns="45720" rIns="91440" bIns="45720" rtlCol="0">
            <a:normAutofit/>
          </a:bodyPr>
          <a:lstStyle/>
          <a:p>
            <a:pPr marL="342900" lvl="0" indent="-228600">
              <a:spcBef>
                <a:spcPts val="1200"/>
              </a:spcBef>
              <a:buFont typeface="Arial" panose="020B0604020202020204" pitchFamily="34" charset="0"/>
              <a:buChar char="•"/>
            </a:pPr>
            <a:r>
              <a:rPr lang="en-US" sz="2200" dirty="0">
                <a:solidFill>
                  <a:schemeClr val="tx1"/>
                </a:solidFill>
              </a:rPr>
              <a:t>Wire </a:t>
            </a:r>
            <a:r>
              <a:rPr lang="en-US" sz="2200" dirty="0" err="1">
                <a:solidFill>
                  <a:schemeClr val="tx1"/>
                </a:solidFill>
              </a:rPr>
              <a:t>Fuze</a:t>
            </a:r>
            <a:r>
              <a:rPr lang="en-US" sz="2200" dirty="0">
                <a:solidFill>
                  <a:schemeClr val="tx1"/>
                </a:solidFill>
              </a:rPr>
              <a:t> – A thin wire, mounted in the nose of a missile is broken on impact. Either an open circuit will occur, or the wire will short to the missile body. This generates a </a:t>
            </a:r>
            <a:r>
              <a:rPr lang="en-US" sz="2200" dirty="0" err="1">
                <a:solidFill>
                  <a:schemeClr val="tx1"/>
                </a:solidFill>
              </a:rPr>
              <a:t>fuze</a:t>
            </a:r>
            <a:r>
              <a:rPr lang="en-US" sz="2200" dirty="0">
                <a:solidFill>
                  <a:schemeClr val="tx1"/>
                </a:solidFill>
              </a:rPr>
              <a:t> pulse to </a:t>
            </a:r>
            <a:r>
              <a:rPr lang="en-US" sz="2200" dirty="0" err="1">
                <a:solidFill>
                  <a:schemeClr val="tx1"/>
                </a:solidFill>
              </a:rPr>
              <a:t>initiatie</a:t>
            </a:r>
            <a:r>
              <a:rPr lang="en-US" sz="2200" dirty="0">
                <a:solidFill>
                  <a:schemeClr val="tx1"/>
                </a:solidFill>
              </a:rPr>
              <a:t> the warhead. If the wire is broken inadvertently, it is the role of an SAU to protect the </a:t>
            </a:r>
            <a:r>
              <a:rPr lang="en-US" sz="2200" dirty="0" err="1">
                <a:solidFill>
                  <a:schemeClr val="tx1"/>
                </a:solidFill>
              </a:rPr>
              <a:t>fuzing</a:t>
            </a:r>
            <a:r>
              <a:rPr lang="en-US" sz="2200" dirty="0">
                <a:solidFill>
                  <a:schemeClr val="tx1"/>
                </a:solidFill>
              </a:rPr>
              <a:t> circuit.</a:t>
            </a:r>
          </a:p>
        </p:txBody>
      </p:sp>
    </p:spTree>
    <p:extLst>
      <p:ext uri="{BB962C8B-B14F-4D97-AF65-F5344CB8AC3E}">
        <p14:creationId xmlns:p14="http://schemas.microsoft.com/office/powerpoint/2010/main" val="2096029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a:t>Piezoelectric </a:t>
            </a:r>
            <a:r>
              <a:rPr lang="en-GB" sz="2400" dirty="0" err="1"/>
              <a:t>Fuze</a:t>
            </a:r>
            <a:r>
              <a:rPr lang="en-GB" sz="2400" dirty="0"/>
              <a:t> – </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Contact </a:t>
            </a:r>
            <a:r>
              <a:rPr lang="en-GB" sz="4400" dirty="0" err="1"/>
              <a:t>Fuzes</a:t>
            </a:r>
            <a:endParaRPr lang="en-GB" sz="4400" dirty="0"/>
          </a:p>
        </p:txBody>
      </p:sp>
      <p:pic>
        <p:nvPicPr>
          <p:cNvPr id="5" name="Picture 4" descr="Text&#10;&#10;Description automatically generated">
            <a:extLst>
              <a:ext uri="{FF2B5EF4-FFF2-40B4-BE49-F238E27FC236}">
                <a16:creationId xmlns:a16="http://schemas.microsoft.com/office/drawing/2014/main" id="{13CFDFF1-6138-4B3D-6010-722E704FEC36}"/>
              </a:ext>
            </a:extLst>
          </p:cNvPr>
          <p:cNvPicPr>
            <a:picLocks noChangeAspect="1"/>
          </p:cNvPicPr>
          <p:nvPr/>
        </p:nvPicPr>
        <p:blipFill>
          <a:blip r:embed="rId3"/>
          <a:stretch>
            <a:fillRect/>
          </a:stretch>
        </p:blipFill>
        <p:spPr>
          <a:xfrm>
            <a:off x="1299773" y="1998588"/>
            <a:ext cx="9592453" cy="3248606"/>
          </a:xfrm>
          <a:prstGeom prst="rect">
            <a:avLst/>
          </a:prstGeom>
        </p:spPr>
      </p:pic>
    </p:spTree>
    <p:extLst>
      <p:ext uri="{BB962C8B-B14F-4D97-AF65-F5344CB8AC3E}">
        <p14:creationId xmlns:p14="http://schemas.microsoft.com/office/powerpoint/2010/main" val="2350287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a:t>Inertia </a:t>
            </a:r>
            <a:r>
              <a:rPr lang="en-GB" sz="2400" dirty="0" err="1"/>
              <a:t>Fuze</a:t>
            </a:r>
            <a:r>
              <a:rPr lang="en-GB" sz="2400" dirty="0"/>
              <a:t> (30/38 </a:t>
            </a:r>
            <a:r>
              <a:rPr lang="en-GB" sz="2400" dirty="0" err="1"/>
              <a:t>Fuze</a:t>
            </a:r>
            <a:r>
              <a:rPr lang="en-GB" sz="2400" dirty="0"/>
              <a:t>) </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Contact </a:t>
            </a:r>
            <a:r>
              <a:rPr lang="en-GB" sz="4400" dirty="0" err="1"/>
              <a:t>Fuzes</a:t>
            </a:r>
            <a:endParaRPr lang="en-GB" sz="4400" dirty="0"/>
          </a:p>
        </p:txBody>
      </p:sp>
      <p:pic>
        <p:nvPicPr>
          <p:cNvPr id="6" name="Picture 5" descr="A picture containing wall, indoor, tableware, stack&#10;&#10;Description automatically generated">
            <a:extLst>
              <a:ext uri="{FF2B5EF4-FFF2-40B4-BE49-F238E27FC236}">
                <a16:creationId xmlns:a16="http://schemas.microsoft.com/office/drawing/2014/main" id="{4D6BAE09-A08B-A7A9-23D3-2E23D3092BE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29600" y="1349025"/>
            <a:ext cx="2464792" cy="4521620"/>
          </a:xfrm>
          <a:prstGeom prst="rect">
            <a:avLst/>
          </a:prstGeom>
        </p:spPr>
      </p:pic>
      <p:pic>
        <p:nvPicPr>
          <p:cNvPr id="8" name="Picture 7" descr="A picture containing text, room&#10;&#10;Description automatically generated">
            <a:extLst>
              <a:ext uri="{FF2B5EF4-FFF2-40B4-BE49-F238E27FC236}">
                <a16:creationId xmlns:a16="http://schemas.microsoft.com/office/drawing/2014/main" id="{32D68844-7F5F-81EB-9E5D-51B79D459C4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68211" y="2689924"/>
            <a:ext cx="4507027" cy="1960596"/>
          </a:xfrm>
          <a:prstGeom prst="rect">
            <a:avLst/>
          </a:prstGeom>
        </p:spPr>
      </p:pic>
      <p:pic>
        <p:nvPicPr>
          <p:cNvPr id="10" name="Picture 9" descr="Diagram&#10;&#10;Description automatically generated">
            <a:extLst>
              <a:ext uri="{FF2B5EF4-FFF2-40B4-BE49-F238E27FC236}">
                <a16:creationId xmlns:a16="http://schemas.microsoft.com/office/drawing/2014/main" id="{D5042401-C4E9-413A-F500-C1231D2E055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626265" y="1110343"/>
            <a:ext cx="4148635" cy="4989424"/>
          </a:xfrm>
          <a:prstGeom prst="rect">
            <a:avLst/>
          </a:prstGeom>
        </p:spPr>
      </p:pic>
    </p:spTree>
    <p:extLst>
      <p:ext uri="{BB962C8B-B14F-4D97-AF65-F5344CB8AC3E}">
        <p14:creationId xmlns:p14="http://schemas.microsoft.com/office/powerpoint/2010/main" val="3580368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4" name="Rectangle 21513">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9EE3F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a:extLst>
              <a:ext uri="{FF2B5EF4-FFF2-40B4-BE49-F238E27FC236}">
                <a16:creationId xmlns:a16="http://schemas.microsoft.com/office/drawing/2014/main" id="{C84CCAB7-B78E-02EF-5BA1-27F11134981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622549" y="1274140"/>
            <a:ext cx="3854945" cy="12143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6" name="Rectangle 21515">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9EE3F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7" name="Picture 4">
            <a:extLst>
              <a:ext uri="{FF2B5EF4-FFF2-40B4-BE49-F238E27FC236}">
                <a16:creationId xmlns:a16="http://schemas.microsoft.com/office/drawing/2014/main" id="{30DCF9AC-012C-A350-862B-3ED2F1DDA33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tretch>
            <a:fillRect/>
          </a:stretch>
        </p:blipFill>
        <p:spPr bwMode="auto">
          <a:xfrm>
            <a:off x="622549" y="4521416"/>
            <a:ext cx="3854945" cy="92518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8" name="Rectangle 21517">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725F85B-EA07-E85C-2EBD-02FFA41C4391}"/>
              </a:ext>
            </a:extLst>
          </p:cNvPr>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5144764" y="1416854"/>
            <a:ext cx="6410084" cy="4038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756B8640-3185-0A2E-F561-42913762A34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344303" y="436497"/>
            <a:ext cx="6372225" cy="62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4">
            <a:extLst>
              <a:ext uri="{FF2B5EF4-FFF2-40B4-BE49-F238E27FC236}">
                <a16:creationId xmlns:a16="http://schemas.microsoft.com/office/drawing/2014/main" id="{D3DFE54A-A299-8228-C21A-747D2E455EE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8344" y="2282542"/>
            <a:ext cx="4354512" cy="141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6">
            <a:extLst>
              <a:ext uri="{FF2B5EF4-FFF2-40B4-BE49-F238E27FC236}">
                <a16:creationId xmlns:a16="http://schemas.microsoft.com/office/drawing/2014/main" id="{01D64192-2E23-2CCB-DD95-63DC60477A0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694781" y="4115073"/>
            <a:ext cx="2378075" cy="143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8">
            <a:extLst>
              <a:ext uri="{FF2B5EF4-FFF2-40B4-BE49-F238E27FC236}">
                <a16:creationId xmlns:a16="http://schemas.microsoft.com/office/drawing/2014/main" id="{E5F3AD25-40CB-2D98-2C1C-8D852E440DEB}"/>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70734" y="4115073"/>
            <a:ext cx="1752600" cy="143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10">
            <a:extLst>
              <a:ext uri="{FF2B5EF4-FFF2-40B4-BE49-F238E27FC236}">
                <a16:creationId xmlns:a16="http://schemas.microsoft.com/office/drawing/2014/main" id="{0EE2A91E-9AD0-7578-B79F-D29D57399286}"/>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344303" y="2111648"/>
            <a:ext cx="6624637" cy="343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9" name="Rectangle 2355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A60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1" name="Rectangle 2356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a:extLst>
              <a:ext uri="{FF2B5EF4-FFF2-40B4-BE49-F238E27FC236}">
                <a16:creationId xmlns:a16="http://schemas.microsoft.com/office/drawing/2014/main" id="{1F324181-42E6-84AA-0219-6F9BE963A987}"/>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2116666" y="643467"/>
            <a:ext cx="795866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1646" y="349664"/>
            <a:ext cx="5845571" cy="163837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a:solidFill>
                  <a:schemeClr val="tx1"/>
                </a:solidFill>
                <a:latin typeface="+mj-lt"/>
                <a:ea typeface="+mj-ea"/>
                <a:cs typeface="+mj-cs"/>
              </a:rPr>
              <a:t>Ambient Fuzes</a:t>
            </a:r>
          </a:p>
        </p:txBody>
      </p:sp>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587988" y="2620641"/>
            <a:ext cx="5837750" cy="3023702"/>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2000" dirty="0">
                <a:solidFill>
                  <a:schemeClr val="tx1"/>
                </a:solidFill>
              </a:rPr>
              <a:t>Activated by some characteristic of the target’s environment, and not by the target itself. For example, it could be barometric pressure to cause an air blast, or hydrostatic pressure to detonate a warhead at particular depth, as in depth charge. This type of </a:t>
            </a:r>
            <a:r>
              <a:rPr lang="en-US" sz="2000" dirty="0" err="1">
                <a:solidFill>
                  <a:schemeClr val="tx1"/>
                </a:solidFill>
              </a:rPr>
              <a:t>fuze</a:t>
            </a:r>
            <a:r>
              <a:rPr lang="en-US" sz="2000" dirty="0">
                <a:solidFill>
                  <a:schemeClr val="tx1"/>
                </a:solidFill>
              </a:rPr>
              <a:t> is necessarily imprecise in its functioning, and is not considered viable modern technology, less in the improvised sense.</a:t>
            </a:r>
          </a:p>
        </p:txBody>
      </p:sp>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5D7482A3-091B-0975-82FC-DAAA9C8E812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3" b="-3"/>
          <a:stretch/>
        </p:blipFill>
        <p:spPr>
          <a:xfrm>
            <a:off x="7421373" y="627954"/>
            <a:ext cx="4235516" cy="5353373"/>
          </a:xfrm>
          <a:prstGeom prst="rect">
            <a:avLst/>
          </a:prstGeom>
        </p:spPr>
      </p:pic>
      <p:sp>
        <p:nvSpPr>
          <p:cNvPr id="23" name="Rectangle 2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4067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6" name="Rectangle 24585">
            <a:extLst>
              <a:ext uri="{FF2B5EF4-FFF2-40B4-BE49-F238E27FC236}">
                <a16:creationId xmlns:a16="http://schemas.microsoft.com/office/drawing/2014/main" id="{12E8CD4E-6381-4807-AA5B-CE0024A8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4588" name="Rectangle 24587">
            <a:extLst>
              <a:ext uri="{FF2B5EF4-FFF2-40B4-BE49-F238E27FC236}">
                <a16:creationId xmlns:a16="http://schemas.microsoft.com/office/drawing/2014/main" id="{7C6A4DDC-3049-4FEA-B9FF-CBCF8B277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509" y="548417"/>
            <a:ext cx="7491158" cy="57611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24579" name="Picture 4">
            <a:extLst>
              <a:ext uri="{FF2B5EF4-FFF2-40B4-BE49-F238E27FC236}">
                <a16:creationId xmlns:a16="http://schemas.microsoft.com/office/drawing/2014/main" id="{E6ED1545-0F4D-0090-4B9F-2B8BCC805C7E}"/>
              </a:ext>
            </a:extLst>
          </p:cNvPr>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938992" y="2738534"/>
            <a:ext cx="6520993" cy="14020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0" name="Rectangle 24589">
            <a:extLst>
              <a:ext uri="{FF2B5EF4-FFF2-40B4-BE49-F238E27FC236}">
                <a16:creationId xmlns:a16="http://schemas.microsoft.com/office/drawing/2014/main" id="{87BCB2CF-F2CE-43B5-93CB-386479577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548418"/>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24580" name="Picture 6">
            <a:extLst>
              <a:ext uri="{FF2B5EF4-FFF2-40B4-BE49-F238E27FC236}">
                <a16:creationId xmlns:a16="http://schemas.microsoft.com/office/drawing/2014/main" id="{60B61DEF-ECFC-7634-006D-29463D072ACF}"/>
              </a:ext>
            </a:extLst>
          </p:cNvPr>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8201902" y="1267554"/>
            <a:ext cx="3372838" cy="4300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8" name="Picture 2">
            <a:extLst>
              <a:ext uri="{FF2B5EF4-FFF2-40B4-BE49-F238E27FC236}">
                <a16:creationId xmlns:a16="http://schemas.microsoft.com/office/drawing/2014/main" id="{9E57CA15-10A4-8CE4-00A3-2448E25DD964}"/>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tretch>
            <a:fillRect/>
          </a:stretch>
        </p:blipFill>
        <p:spPr bwMode="auto">
          <a:xfrm>
            <a:off x="8201902" y="3271210"/>
            <a:ext cx="3372838" cy="34571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2" name="Rectangle 24591">
            <a:extLst>
              <a:ext uri="{FF2B5EF4-FFF2-40B4-BE49-F238E27FC236}">
                <a16:creationId xmlns:a16="http://schemas.microsoft.com/office/drawing/2014/main" id="{2C68A941-4039-4496-9008-274182DF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1" y="2529926"/>
            <a:ext cx="3704425" cy="182765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pic>
        <p:nvPicPr>
          <p:cNvPr id="24581" name="Picture 8">
            <a:extLst>
              <a:ext uri="{FF2B5EF4-FFF2-40B4-BE49-F238E27FC236}">
                <a16:creationId xmlns:a16="http://schemas.microsoft.com/office/drawing/2014/main" id="{BA5093A6-04AB-46B2-8E45-72164D33E3FA}"/>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tretch>
            <a:fillRect/>
          </a:stretch>
        </p:blipFill>
        <p:spPr bwMode="auto">
          <a:xfrm>
            <a:off x="8201901" y="5096574"/>
            <a:ext cx="3372839" cy="5733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94" name="Rectangle 24593">
            <a:extLst>
              <a:ext uri="{FF2B5EF4-FFF2-40B4-BE49-F238E27FC236}">
                <a16:creationId xmlns:a16="http://schemas.microsoft.com/office/drawing/2014/main" id="{878B897E-FBB2-4D71-AA1C-3C4DA4A26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214" y="4441273"/>
            <a:ext cx="3704425" cy="186831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Gill Sans MT" panose="020B0502020104020203"/>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marL="342900" lvl="0" indent="-342900" algn="just">
              <a:spcBef>
                <a:spcPts val="1200"/>
              </a:spcBef>
              <a:buFont typeface="Symbol" panose="05050102010706020507" pitchFamily="18" charset="2"/>
              <a:buChar char=""/>
            </a:pPr>
            <a:r>
              <a:rPr lang="en-GB" sz="2400" dirty="0" err="1"/>
              <a:t>Fuzes</a:t>
            </a:r>
            <a:r>
              <a:rPr lang="en-GB" sz="2400" dirty="0"/>
              <a:t> activated by some characteristic of the target. Depends on:</a:t>
            </a:r>
          </a:p>
          <a:p>
            <a:pPr marL="1028700" lvl="1" indent="-342900" algn="just">
              <a:spcBef>
                <a:spcPts val="1200"/>
              </a:spcBef>
              <a:buFont typeface="Symbol" panose="05050102010706020507" pitchFamily="18" charset="2"/>
              <a:buChar char=""/>
            </a:pPr>
            <a:r>
              <a:rPr lang="en-GB" sz="2000" dirty="0">
                <a:solidFill>
                  <a:schemeClr val="bg1"/>
                </a:solidFill>
              </a:rPr>
              <a:t>Target characteristics</a:t>
            </a:r>
          </a:p>
          <a:p>
            <a:pPr marL="1028700" lvl="1" indent="-342900" algn="just">
              <a:spcBef>
                <a:spcPts val="1200"/>
              </a:spcBef>
              <a:buFont typeface="Symbol" panose="05050102010706020507" pitchFamily="18" charset="2"/>
              <a:buChar char=""/>
            </a:pPr>
            <a:r>
              <a:rPr lang="en-GB" sz="2000" dirty="0">
                <a:solidFill>
                  <a:schemeClr val="bg1"/>
                </a:solidFill>
              </a:rPr>
              <a:t>Warhead type</a:t>
            </a:r>
          </a:p>
          <a:p>
            <a:pPr marL="1028700" lvl="1" indent="-342900" algn="just">
              <a:spcBef>
                <a:spcPts val="1200"/>
              </a:spcBef>
              <a:buFont typeface="Symbol" panose="05050102010706020507" pitchFamily="18" charset="2"/>
              <a:buChar char=""/>
            </a:pPr>
            <a:r>
              <a:rPr lang="en-GB" sz="2000" dirty="0">
                <a:solidFill>
                  <a:schemeClr val="bg1"/>
                </a:solidFill>
              </a:rPr>
              <a:t>Engagement parameters</a:t>
            </a:r>
          </a:p>
          <a:p>
            <a:pPr marL="342900" indent="-342900" algn="just">
              <a:spcBef>
                <a:spcPts val="1200"/>
              </a:spcBef>
              <a:buFont typeface="Symbol" panose="05050102010706020507" pitchFamily="18" charset="2"/>
              <a:buChar char=""/>
            </a:pPr>
            <a:r>
              <a:rPr lang="en-GB" sz="2400" dirty="0"/>
              <a:t>There are three main types:</a:t>
            </a:r>
          </a:p>
          <a:p>
            <a:pPr marL="1028700" lvl="1" indent="-342900" algn="just">
              <a:spcBef>
                <a:spcPts val="1200"/>
              </a:spcBef>
              <a:buFont typeface="Symbol" panose="05050102010706020507" pitchFamily="18" charset="2"/>
              <a:buChar char=""/>
            </a:pPr>
            <a:r>
              <a:rPr lang="en-GB" sz="2000" dirty="0">
                <a:solidFill>
                  <a:schemeClr val="bg1"/>
                </a:solidFill>
              </a:rPr>
              <a:t>Passive IR</a:t>
            </a:r>
          </a:p>
          <a:p>
            <a:pPr marL="1028700" lvl="1" indent="-342900" algn="just">
              <a:spcBef>
                <a:spcPts val="1200"/>
              </a:spcBef>
              <a:buFont typeface="Symbol" panose="05050102010706020507" pitchFamily="18" charset="2"/>
              <a:buChar char=""/>
            </a:pPr>
            <a:r>
              <a:rPr lang="en-GB" sz="2000" dirty="0">
                <a:solidFill>
                  <a:schemeClr val="bg1"/>
                </a:solidFill>
              </a:rPr>
              <a:t>Active Radar, IR and Capacitance</a:t>
            </a:r>
          </a:p>
          <a:p>
            <a:pPr marL="1028700" lvl="1" indent="-342900" algn="just">
              <a:spcBef>
                <a:spcPts val="1200"/>
              </a:spcBef>
              <a:buFont typeface="Symbol" panose="05050102010706020507" pitchFamily="18" charset="2"/>
              <a:buChar char=""/>
            </a:pPr>
            <a:r>
              <a:rPr lang="en-GB" sz="2000" dirty="0">
                <a:solidFill>
                  <a:schemeClr val="bg1"/>
                </a:solidFill>
              </a:rPr>
              <a:t>Semi-Active Radar</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Proximity </a:t>
            </a:r>
            <a:r>
              <a:rPr lang="en-GB" sz="4400" dirty="0" err="1"/>
              <a:t>Fuzes</a:t>
            </a:r>
            <a:endParaRPr lang="en-GB" sz="4400" dirty="0"/>
          </a:p>
        </p:txBody>
      </p:sp>
    </p:spTree>
    <p:extLst>
      <p:ext uri="{BB962C8B-B14F-4D97-AF65-F5344CB8AC3E}">
        <p14:creationId xmlns:p14="http://schemas.microsoft.com/office/powerpoint/2010/main" val="2656567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5" name="Rectangle 2765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7" name="Freeform: Shape 2765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9" name="Rectangle 2765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3" name="Freeform: Shape 2766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665" name="Isosceles Triangle 2766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a:extLst>
              <a:ext uri="{FF2B5EF4-FFF2-40B4-BE49-F238E27FC236}">
                <a16:creationId xmlns:a16="http://schemas.microsoft.com/office/drawing/2014/main" id="{770C3542-5EFB-BDE0-8ED6-D28E86BABC18}"/>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674518" y="643467"/>
            <a:ext cx="8842963"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7" name="Isosceles Triangle 2766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9" name="Rectangle 2867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1" name="Freeform: Shape 2868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3" name="Rectangle 2868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7" name="Freeform: Shape 2868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689" name="Isosceles Triangle 2868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a:extLst>
              <a:ext uri="{FF2B5EF4-FFF2-40B4-BE49-F238E27FC236}">
                <a16:creationId xmlns:a16="http://schemas.microsoft.com/office/drawing/2014/main" id="{53F1B37E-0F98-78DC-52CB-4A3B5E38FCA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2280201" y="643467"/>
            <a:ext cx="7631598"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91" name="Isosceles Triangle 2869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26631">
            <a:extLst>
              <a:ext uri="{FF2B5EF4-FFF2-40B4-BE49-F238E27FC236}">
                <a16:creationId xmlns:a16="http://schemas.microsoft.com/office/drawing/2014/main" id="{6F79B0DD-2C63-4EE5-804F-B8E391FC1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 y="0"/>
            <a:ext cx="12192000" cy="6858000"/>
          </a:xfrm>
          <a:prstGeom prst="rect">
            <a:avLst/>
          </a:prstGeom>
          <a:solidFill>
            <a:schemeClr val="bg1">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627DB8AB-CD55-4C8F-9043-52652B89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6"/>
            <a:ext cx="5364255"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53059C5A-91CB-4024-9B4E-20082E25C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643466"/>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EC2288A-B08D-FB78-6E70-146E92D16E5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6489680" y="1255664"/>
            <a:ext cx="4733982" cy="14793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8" name="Rectangle 26637">
            <a:extLst>
              <a:ext uri="{FF2B5EF4-FFF2-40B4-BE49-F238E27FC236}">
                <a16:creationId xmlns:a16="http://schemas.microsoft.com/office/drawing/2014/main" id="{184884BF-A898-4EFF-9504-E13EBE3FF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514513"/>
            <a:ext cx="5364255" cy="270340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a:extLst>
              <a:ext uri="{FF2B5EF4-FFF2-40B4-BE49-F238E27FC236}">
                <a16:creationId xmlns:a16="http://schemas.microsoft.com/office/drawing/2014/main" id="{D3993DEC-F659-2E26-2E6B-89783F300AB6}"/>
              </a:ext>
            </a:extLst>
          </p:cNvPr>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784865" y="1551538"/>
            <a:ext cx="4733982" cy="8876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0" name="Rectangle 26639">
            <a:extLst>
              <a:ext uri="{FF2B5EF4-FFF2-40B4-BE49-F238E27FC236}">
                <a16:creationId xmlns:a16="http://schemas.microsoft.com/office/drawing/2014/main" id="{7B32D337-FDA6-4468-ADB1-7038E5FC0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8589" y="3514513"/>
            <a:ext cx="5376806" cy="2706794"/>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4">
            <a:extLst>
              <a:ext uri="{FF2B5EF4-FFF2-40B4-BE49-F238E27FC236}">
                <a16:creationId xmlns:a16="http://schemas.microsoft.com/office/drawing/2014/main" id="{CC3B0A1B-1273-40F5-F0A9-A745C6CBF97C}"/>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tretch>
            <a:fillRect/>
          </a:stretch>
        </p:blipFill>
        <p:spPr bwMode="auto">
          <a:xfrm>
            <a:off x="965518" y="4057404"/>
            <a:ext cx="4720150" cy="15222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585E0E4E-B4C5-A47A-5C29-647058A19789}"/>
              </a:ext>
            </a:extLst>
          </p:cNvPr>
          <p:cNvSpPr txBox="1"/>
          <p:nvPr/>
        </p:nvSpPr>
        <p:spPr>
          <a:xfrm>
            <a:off x="6434208" y="3802864"/>
            <a:ext cx="4946365" cy="2031325"/>
          </a:xfrm>
          <a:prstGeom prst="rect">
            <a:avLst/>
          </a:prstGeom>
          <a:noFill/>
        </p:spPr>
        <p:txBody>
          <a:bodyPr wrap="square">
            <a:spAutoFit/>
          </a:bodyPr>
          <a:lstStyle/>
          <a:p>
            <a:r>
              <a:rPr lang="en-US" dirty="0"/>
              <a:t>A potent disadvantage is that PIR cannot determine the closing velocity of the engagement, and it is a disadvantage for selecting the precise time for optimum functioning. For these reasons, it is common to fit PASSIVE and ACTIVE IR systems, the latter being activated in the terminal phase of engagement when stealth is less of a concern.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7" name="Rectangle 25606">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F5E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9" name="Rectangle 25608">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2">
            <a:extLst>
              <a:ext uri="{FF2B5EF4-FFF2-40B4-BE49-F238E27FC236}">
                <a16:creationId xmlns:a16="http://schemas.microsoft.com/office/drawing/2014/main" id="{979BA250-1B0A-F66D-ED6D-25DA3E64FD6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918107" y="670227"/>
            <a:ext cx="6253058" cy="4580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11" name="Rectangle 25610">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BB3D50-E77C-886D-9D0C-188EC7B54F2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tretch>
            <a:fillRect/>
          </a:stretch>
        </p:blipFill>
        <p:spPr bwMode="auto">
          <a:xfrm>
            <a:off x="7616796" y="1131253"/>
            <a:ext cx="4025067" cy="19521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13" name="Rectangle 25612">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9D5E4E-CED3-91C2-50BF-297310AA4346}"/>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tretch>
            <a:fillRect/>
          </a:stretch>
        </p:blipFill>
        <p:spPr bwMode="auto">
          <a:xfrm>
            <a:off x="7816134" y="4464776"/>
            <a:ext cx="3502643" cy="3327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Diagram&#10;&#10;Description automatically generated">
            <a:extLst>
              <a:ext uri="{FF2B5EF4-FFF2-40B4-BE49-F238E27FC236}">
                <a16:creationId xmlns:a16="http://schemas.microsoft.com/office/drawing/2014/main" id="{2B3188C7-61E1-1055-D1EF-D1E2E07BB12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95291" y="4038102"/>
            <a:ext cx="3308297" cy="2285476"/>
          </a:xfrm>
          <a:prstGeom prst="rect">
            <a:avLst/>
          </a:prstGeom>
        </p:spPr>
      </p:pic>
      <p:sp>
        <p:nvSpPr>
          <p:cNvPr id="6" name="TextBox 5">
            <a:extLst>
              <a:ext uri="{FF2B5EF4-FFF2-40B4-BE49-F238E27FC236}">
                <a16:creationId xmlns:a16="http://schemas.microsoft.com/office/drawing/2014/main" id="{B2F79CA1-D183-3493-9B99-7697E995F8B4}"/>
              </a:ext>
            </a:extLst>
          </p:cNvPr>
          <p:cNvSpPr txBox="1"/>
          <p:nvPr/>
        </p:nvSpPr>
        <p:spPr>
          <a:xfrm>
            <a:off x="7836020" y="4884441"/>
            <a:ext cx="3660689" cy="1384995"/>
          </a:xfrm>
          <a:prstGeom prst="rect">
            <a:avLst/>
          </a:prstGeom>
          <a:noFill/>
        </p:spPr>
        <p:txBody>
          <a:bodyPr wrap="square">
            <a:spAutoFit/>
          </a:bodyPr>
          <a:lstStyle/>
          <a:p>
            <a:r>
              <a:rPr lang="en-GB" sz="1400" b="0" i="0" u="none" strike="noStrike" dirty="0">
                <a:solidFill>
                  <a:srgbClr val="2E414F"/>
                </a:solidFill>
                <a:effectLst/>
                <a:latin typeface="Roboto" panose="02000000000000000000" pitchFamily="2" charset="0"/>
              </a:rPr>
              <a:t>Cui, Ping et al. “Design of the electric properties test system of capacitance proximity </a:t>
            </a:r>
            <a:r>
              <a:rPr lang="en-GB" sz="1400" b="0" i="0" u="none" strike="noStrike" dirty="0" err="1">
                <a:solidFill>
                  <a:srgbClr val="2E414F"/>
                </a:solidFill>
                <a:effectLst/>
                <a:latin typeface="Roboto" panose="02000000000000000000" pitchFamily="2" charset="0"/>
              </a:rPr>
              <a:t>fuze</a:t>
            </a:r>
            <a:r>
              <a:rPr lang="en-GB" sz="1400" b="0" i="0" u="none" strike="noStrike" dirty="0">
                <a:solidFill>
                  <a:srgbClr val="2E414F"/>
                </a:solidFill>
                <a:effectLst/>
                <a:latin typeface="Roboto" panose="02000000000000000000" pitchFamily="2" charset="0"/>
              </a:rPr>
              <a:t> for HE.” </a:t>
            </a:r>
            <a:r>
              <a:rPr lang="en-GB" sz="1400" b="0" i="1" u="none" strike="noStrike" dirty="0">
                <a:solidFill>
                  <a:srgbClr val="2E414F"/>
                </a:solidFill>
                <a:effectLst/>
                <a:latin typeface="Roboto" panose="02000000000000000000" pitchFamily="2" charset="0"/>
              </a:rPr>
              <a:t>2012 International Conference on Quality, Reliability, Risk, Maintenance, and Safety Engineering</a:t>
            </a:r>
            <a:r>
              <a:rPr lang="en-GB" sz="1400" b="0" i="0" u="none" strike="noStrike" dirty="0">
                <a:solidFill>
                  <a:srgbClr val="2E414F"/>
                </a:solidFill>
                <a:effectLst/>
                <a:latin typeface="Roboto" panose="02000000000000000000" pitchFamily="2" charset="0"/>
              </a:rPr>
              <a:t> (2012): 1148-1151.</a:t>
            </a:r>
            <a:endParaRPr 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482530" y="1410008"/>
            <a:ext cx="5893556" cy="3864989"/>
          </a:xfrm>
        </p:spPr>
        <p:txBody>
          <a:bodyPr wrap="square"/>
          <a:lstStyle/>
          <a:p>
            <a:pPr marL="342900" lvl="0" indent="-342900" algn="just">
              <a:spcBef>
                <a:spcPts val="1200"/>
              </a:spcBef>
              <a:buFont typeface="Symbol" panose="05050102010706020507" pitchFamily="18" charset="2"/>
              <a:buChar char=""/>
            </a:pPr>
            <a:r>
              <a:rPr lang="en-GB" sz="2000" dirty="0"/>
              <a:t>Uses information gained from the guidance unit of a semi-active radar homing missile</a:t>
            </a:r>
          </a:p>
          <a:p>
            <a:pPr marL="342900" lvl="0" indent="-342900" algn="just">
              <a:spcBef>
                <a:spcPts val="1200"/>
              </a:spcBef>
              <a:buFont typeface="Symbol" panose="05050102010706020507" pitchFamily="18" charset="2"/>
              <a:buChar char=""/>
            </a:pPr>
            <a:r>
              <a:rPr lang="en-GB" sz="2000" dirty="0"/>
              <a:t>The launch platform illuminates both missile and target with continuous wave radar</a:t>
            </a:r>
          </a:p>
          <a:p>
            <a:pPr marL="342900" lvl="0" indent="-342900" algn="just">
              <a:spcBef>
                <a:spcPts val="1200"/>
              </a:spcBef>
              <a:buFont typeface="Symbol" panose="05050102010706020507" pitchFamily="18" charset="2"/>
              <a:buChar char=""/>
            </a:pPr>
            <a:r>
              <a:rPr lang="en-GB" sz="2000" dirty="0"/>
              <a:t>Missile homes in on signal reflected by target</a:t>
            </a:r>
          </a:p>
          <a:p>
            <a:pPr marL="342900" lvl="0" indent="-342900" algn="just">
              <a:spcBef>
                <a:spcPts val="1200"/>
              </a:spcBef>
              <a:buFont typeface="Symbol" panose="05050102010706020507" pitchFamily="18" charset="2"/>
              <a:buChar char=""/>
            </a:pPr>
            <a:r>
              <a:rPr lang="en-GB" sz="2000" dirty="0"/>
              <a:t>Full doppler – enables missile to derive closing velocity</a:t>
            </a:r>
          </a:p>
          <a:p>
            <a:pPr marL="342900" lvl="0" indent="-342900" algn="just">
              <a:spcBef>
                <a:spcPts val="1200"/>
              </a:spcBef>
              <a:buFont typeface="Symbol" panose="05050102010706020507" pitchFamily="18" charset="2"/>
              <a:buChar char=""/>
            </a:pPr>
            <a:r>
              <a:rPr lang="en-GB" sz="2000" dirty="0"/>
              <a:t>Half doppler – point of closest approach</a:t>
            </a:r>
          </a:p>
          <a:p>
            <a:pPr marL="342900" lvl="0" indent="-342900" algn="just">
              <a:spcBef>
                <a:spcPts val="1200"/>
              </a:spcBef>
              <a:buFont typeface="Symbol" panose="05050102010706020507" pitchFamily="18" charset="2"/>
              <a:buChar char=""/>
            </a:pPr>
            <a:r>
              <a:rPr lang="en-GB" sz="2000" dirty="0"/>
              <a:t>Zero doppler – flown past target</a:t>
            </a:r>
          </a:p>
          <a:p>
            <a:pPr marL="342900" lvl="0" indent="-342900" algn="just">
              <a:spcBef>
                <a:spcPts val="1200"/>
              </a:spcBef>
              <a:buFont typeface="Symbol" panose="05050102010706020507" pitchFamily="18" charset="2"/>
              <a:buChar char=""/>
            </a:pPr>
            <a:r>
              <a:rPr lang="en-GB" sz="2000" dirty="0"/>
              <a:t>The slope of the </a:t>
            </a:r>
            <a:r>
              <a:rPr lang="en-GB" sz="2000" dirty="0" err="1"/>
              <a:t>dopper</a:t>
            </a:r>
            <a:r>
              <a:rPr lang="en-GB" sz="2000" dirty="0"/>
              <a:t> roll-off (between full and zero, enables the missile to derive the miss-distance. Corresponds with </a:t>
            </a:r>
            <a:r>
              <a:rPr lang="en-GB" sz="2000" dirty="0" err="1"/>
              <a:t>fuze</a:t>
            </a:r>
            <a:r>
              <a:rPr lang="en-GB" sz="2000" dirty="0"/>
              <a:t> ‘look angle’. </a:t>
            </a:r>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Semi-Active Radar </a:t>
            </a:r>
            <a:r>
              <a:rPr lang="en-GB" sz="4400" dirty="0" err="1"/>
              <a:t>Fuzes</a:t>
            </a:r>
            <a:endParaRPr lang="en-GB" sz="4400" dirty="0"/>
          </a:p>
        </p:txBody>
      </p:sp>
      <p:pic>
        <p:nvPicPr>
          <p:cNvPr id="5" name="Picture 4" descr="Diagram&#10;&#10;Description automatically generated">
            <a:extLst>
              <a:ext uri="{FF2B5EF4-FFF2-40B4-BE49-F238E27FC236}">
                <a16:creationId xmlns:a16="http://schemas.microsoft.com/office/drawing/2014/main" id="{3EE145DB-7EBF-3F8D-33B7-64F79B3CD63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54040" y="1102322"/>
            <a:ext cx="4618822" cy="4653356"/>
          </a:xfrm>
          <a:prstGeom prst="rect">
            <a:avLst/>
          </a:prstGeom>
        </p:spPr>
      </p:pic>
    </p:spTree>
    <p:extLst>
      <p:ext uri="{BB962C8B-B14F-4D97-AF65-F5344CB8AC3E}">
        <p14:creationId xmlns:p14="http://schemas.microsoft.com/office/powerpoint/2010/main" val="3830401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638881" y="4501453"/>
            <a:ext cx="10909640" cy="1065836"/>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600">
                <a:solidFill>
                  <a:schemeClr val="tx1"/>
                </a:solidFill>
                <a:latin typeface="+mj-lt"/>
                <a:ea typeface="+mj-ea"/>
                <a:cs typeface="+mj-cs"/>
              </a:rPr>
              <a:t>Semi-Active Radar Fuze</a:t>
            </a:r>
          </a:p>
        </p:txBody>
      </p:sp>
      <p:pic>
        <p:nvPicPr>
          <p:cNvPr id="6" name="Picture 5" descr="A picture containing antenna, gauge&#10;&#10;Description automatically generated">
            <a:extLst>
              <a:ext uri="{FF2B5EF4-FFF2-40B4-BE49-F238E27FC236}">
                <a16:creationId xmlns:a16="http://schemas.microsoft.com/office/drawing/2014/main" id="{AF02C562-924D-52D4-AFFB-F7AE02CB34D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7779" y="320040"/>
            <a:ext cx="4838937" cy="3895344"/>
          </a:xfrm>
          <a:prstGeom prst="rect">
            <a:avLst/>
          </a:prstGeom>
        </p:spPr>
      </p:pic>
      <p:pic>
        <p:nvPicPr>
          <p:cNvPr id="10" name="Picture 9" descr="A picture containing transport, airplane, aircraft&#10;&#10;Description automatically generated">
            <a:extLst>
              <a:ext uri="{FF2B5EF4-FFF2-40B4-BE49-F238E27FC236}">
                <a16:creationId xmlns:a16="http://schemas.microsoft.com/office/drawing/2014/main" id="{AFA02A1A-9D4A-DBC7-A62E-059D1BA2D855}"/>
              </a:ext>
            </a:extLst>
          </p:cNvPr>
          <p:cNvPicPr>
            <a:picLocks noChangeAspect="1"/>
          </p:cNvPicPr>
          <p:nvPr/>
        </p:nvPicPr>
        <p:blipFill>
          <a:blip r:embed="rId4"/>
          <a:stretch>
            <a:fillRect/>
          </a:stretch>
        </p:blipFill>
        <p:spPr>
          <a:xfrm>
            <a:off x="6254496" y="1095702"/>
            <a:ext cx="5614416" cy="2344019"/>
          </a:xfrm>
          <a:prstGeom prst="rect">
            <a:avLst/>
          </a:prstGeom>
        </p:spPr>
      </p:pic>
      <p:sp>
        <p:nvSpPr>
          <p:cNvPr id="18"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4358"/>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21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3" name="Rectangle 2970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5" name="Freeform: Shape 2970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7" name="Rectangle 2970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9" name="Rectangle 2970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11" name="Freeform: Shape 2971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713" name="Isosceles Triangle 2971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4">
            <a:extLst>
              <a:ext uri="{FF2B5EF4-FFF2-40B4-BE49-F238E27FC236}">
                <a16:creationId xmlns:a16="http://schemas.microsoft.com/office/drawing/2014/main" id="{080A4202-2DAD-8E02-8D38-B3BF7E00DBF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1777344" y="643467"/>
            <a:ext cx="8637312"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5" name="Isosceles Triangle 2971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7" name="Rectangle 307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29" name="Freeform: Shape 3072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1" name="Rectangle 307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3" name="Rectangle 3073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5" name="Freeform: Shape 3073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737" name="Isosceles Triangle 3073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a:extLst>
              <a:ext uri="{FF2B5EF4-FFF2-40B4-BE49-F238E27FC236}">
                <a16:creationId xmlns:a16="http://schemas.microsoft.com/office/drawing/2014/main" id="{A22CB758-E7E6-DBB3-F0B1-7B1C9B72B63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1743606" y="643467"/>
            <a:ext cx="8704788"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9" name="Isosceles Triangle 3073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51" name="Rectangle 317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1746" name="Picture 2">
            <a:extLst>
              <a:ext uri="{FF2B5EF4-FFF2-40B4-BE49-F238E27FC236}">
                <a16:creationId xmlns:a16="http://schemas.microsoft.com/office/drawing/2014/main" id="{5C27935C-B5AD-B68E-8595-653CD277DC78}"/>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b="303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5" name="Rectangle 3277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5A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7" name="Rectangle 3277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4">
            <a:extLst>
              <a:ext uri="{FF2B5EF4-FFF2-40B4-BE49-F238E27FC236}">
                <a16:creationId xmlns:a16="http://schemas.microsoft.com/office/drawing/2014/main" id="{EE9E3CCE-F7DC-C4F2-7123-1099BA535F5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430824" y="643467"/>
            <a:ext cx="7330352"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9" name="Rectangle 3379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5B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1" name="Rectangle 3380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4">
            <a:extLst>
              <a:ext uri="{FF2B5EF4-FFF2-40B4-BE49-F238E27FC236}">
                <a16:creationId xmlns:a16="http://schemas.microsoft.com/office/drawing/2014/main" id="{317F4CE7-D4BC-204E-1ED8-0ED2913111A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158849" y="643467"/>
            <a:ext cx="7874301"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5" name="Rectangle 34824">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7" name="Freeform: Shape 34826">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4818" name="Picture 2">
            <a:extLst>
              <a:ext uri="{FF2B5EF4-FFF2-40B4-BE49-F238E27FC236}">
                <a16:creationId xmlns:a16="http://schemas.microsoft.com/office/drawing/2014/main" id="{1DE739A4-CA5B-716A-9040-72603157A9F2}"/>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126946" y="228600"/>
            <a:ext cx="7861907" cy="495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7" name="Rectangle 358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849" name="Freeform: Shape 358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851" name="Rectangle 358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3" name="Rectangle 358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5" name="Freeform: Shape 358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857" name="Isosceles Triangle 358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a:extLst>
              <a:ext uri="{FF2B5EF4-FFF2-40B4-BE49-F238E27FC236}">
                <a16:creationId xmlns:a16="http://schemas.microsoft.com/office/drawing/2014/main" id="{0A7DA00E-E2E8-6FC1-4712-4D885ECE1E5B}"/>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2306159" y="643467"/>
            <a:ext cx="7579681"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59" name="Isosceles Triangle 358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71" name="Rectangle 368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73" name="Freeform: Shape 368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75" name="Rectangle 368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7" name="Rectangle 368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9" name="Freeform: Shape 368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881" name="Isosceles Triangle 368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866" name="Picture 2">
            <a:extLst>
              <a:ext uri="{FF2B5EF4-FFF2-40B4-BE49-F238E27FC236}">
                <a16:creationId xmlns:a16="http://schemas.microsoft.com/office/drawing/2014/main" id="{FD5AF6A4-051D-4F3D-071C-2D28182F769E}"/>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1639148" y="643467"/>
            <a:ext cx="8913703" cy="55710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3" name="Isosceles Triangle 368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5" name="Rectangle 3789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55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Rectangle 3789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890" name="Picture 2">
            <a:extLst>
              <a:ext uri="{FF2B5EF4-FFF2-40B4-BE49-F238E27FC236}">
                <a16:creationId xmlns:a16="http://schemas.microsoft.com/office/drawing/2014/main" id="{24BDCCA9-71C9-4923-FAB8-BED80C58046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1585016" y="643467"/>
            <a:ext cx="9021968"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692152"/>
            <a:ext cx="11002361" cy="2160018"/>
          </a:xfrm>
        </p:spPr>
        <p:txBody>
          <a:bodyPr wrap="square"/>
          <a:lstStyle/>
          <a:p>
            <a:pPr lvl="0" algn="just">
              <a:spcBef>
                <a:spcPts val="1200"/>
              </a:spcBef>
            </a:pPr>
            <a:r>
              <a:rPr lang="en-GB" b="1" dirty="0">
                <a:effectLst/>
                <a:ea typeface="Times New Roman" panose="02020603050405020304" pitchFamily="18" charset="0"/>
              </a:rPr>
              <a:t>Aim: </a:t>
            </a:r>
            <a:r>
              <a:rPr lang="en-GB" dirty="0"/>
              <a:t>To understand the scientific principles associated with an SAU</a:t>
            </a:r>
            <a:r>
              <a:rPr lang="en-GB" dirty="0">
                <a:effectLst/>
                <a:ea typeface="Times New Roman" panose="02020603050405020304" pitchFamily="18" charset="0"/>
              </a:rPr>
              <a:t>.</a:t>
            </a:r>
            <a:endParaRPr lang="en-US" dirty="0">
              <a:effectLst/>
              <a:ea typeface="Calibri" panose="020F0502020204030204" pitchFamily="34" charset="0"/>
              <a:cs typeface="Times New Roman" panose="02020603050405020304" pitchFamily="18" charset="0"/>
            </a:endParaRPr>
          </a:p>
          <a:p>
            <a:pPr>
              <a:lnSpc>
                <a:spcPct val="115000"/>
              </a:lnSpc>
              <a:spcAft>
                <a:spcPts val="1000"/>
              </a:spcAft>
            </a:pPr>
            <a:r>
              <a:rPr lang="en-US" dirty="0">
                <a:effectLst/>
                <a:ea typeface="Calibri" panose="020F0502020204030204" pitchFamily="34" charset="0"/>
                <a:cs typeface="Times New Roman" panose="02020603050405020304" pitchFamily="18" charset="0"/>
              </a:rPr>
              <a:t>Learning Outcomes: Upon the successful completion of this module, the student should be able to:</a:t>
            </a:r>
            <a:endParaRPr lang="en-GB"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dirty="0">
                <a:ea typeface="Times New Roman" panose="02020603050405020304" pitchFamily="18" charset="0"/>
              </a:rPr>
              <a:t>Specify the role of an SAU;</a:t>
            </a:r>
            <a:r>
              <a:rPr lang="en-GB"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dirty="0">
                <a:ea typeface="Calibri" panose="020F0502020204030204" pitchFamily="34" charset="0"/>
              </a:rPr>
              <a:t>Recognise the main safety requirements of an SAU</a:t>
            </a:r>
            <a:r>
              <a:rPr lang="en-GB" dirty="0">
                <a:effectLst/>
                <a:ea typeface="Calibri" panose="020F0502020204030204" pitchFamily="34" charset="0"/>
              </a:rPr>
              <a:t>; and</a:t>
            </a:r>
          </a:p>
          <a:p>
            <a:pPr marL="342900" lvl="0" indent="-342900" algn="just">
              <a:spcBef>
                <a:spcPts val="1200"/>
              </a:spcBef>
              <a:buFont typeface="Symbol" panose="05050102010706020507" pitchFamily="18" charset="2"/>
              <a:buChar char=""/>
            </a:pPr>
            <a:r>
              <a:rPr lang="en-US" dirty="0">
                <a:ea typeface="Calibri" panose="020F0502020204030204" pitchFamily="34" charset="0"/>
              </a:rPr>
              <a:t>Understand the advantages and disadvantages of in-line and out-of-line systems</a:t>
            </a:r>
            <a:endParaRPr lang="en-GB" sz="40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830310" y="37502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a:ln>
                  <a:noFill/>
                </a:ln>
                <a:solidFill>
                  <a:prstClr val="white"/>
                </a:solidFill>
                <a:effectLst/>
                <a:uLnTx/>
                <a:uFillTx/>
                <a:latin typeface="Calibri" panose="020F0502020204030204"/>
                <a:ea typeface="+mn-ea"/>
                <a:cs typeface="+mn-cs"/>
              </a:rPr>
              <a:t>Safety &amp; Arming Technology</a:t>
            </a:r>
          </a:p>
        </p:txBody>
      </p:sp>
    </p:spTree>
    <p:extLst>
      <p:ext uri="{BB962C8B-B14F-4D97-AF65-F5344CB8AC3E}">
        <p14:creationId xmlns:p14="http://schemas.microsoft.com/office/powerpoint/2010/main" val="38724277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5">
            <a:extLst>
              <a:ext uri="{FF2B5EF4-FFF2-40B4-BE49-F238E27FC236}">
                <a16:creationId xmlns:a16="http://schemas.microsoft.com/office/drawing/2014/main" id="{D0A97D9C-EF91-7653-D35B-DA7123FBF4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243352" y="1287194"/>
            <a:ext cx="9451862" cy="4283612"/>
          </a:xfrm>
          <a:prstGeom prst="rect">
            <a:avLst/>
          </a:prstGeom>
        </p:spPr>
      </p:pic>
    </p:spTree>
    <p:extLst>
      <p:ext uri="{BB962C8B-B14F-4D97-AF65-F5344CB8AC3E}">
        <p14:creationId xmlns:p14="http://schemas.microsoft.com/office/powerpoint/2010/main" val="22411088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864887"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a:ln>
                  <a:noFill/>
                </a:ln>
                <a:solidFill>
                  <a:prstClr val="white"/>
                </a:solidFill>
                <a:effectLst/>
                <a:uLnTx/>
                <a:uFillTx/>
                <a:latin typeface="Calibri" panose="020F0502020204030204"/>
                <a:ea typeface="+mn-ea"/>
                <a:cs typeface="+mn-cs"/>
              </a:rPr>
              <a:t>SAU Schematic</a:t>
            </a:r>
          </a:p>
        </p:txBody>
      </p:sp>
      <p:pic>
        <p:nvPicPr>
          <p:cNvPr id="6" name="Content Placeholder 4" descr="Diagram&#10;&#10;Description automatically generated">
            <a:extLst>
              <a:ext uri="{FF2B5EF4-FFF2-40B4-BE49-F238E27FC236}">
                <a16:creationId xmlns:a16="http://schemas.microsoft.com/office/drawing/2014/main" id="{6CAB7E1D-700D-E3F2-2555-9A7037C36BB6}"/>
              </a:ext>
            </a:extLst>
          </p:cNvPr>
          <p:cNvPicPr>
            <a:picLocks noChangeAspect="1"/>
          </p:cNvPicPr>
          <p:nvPr/>
        </p:nvPicPr>
        <p:blipFill rotWithShape="1">
          <a:blip r:embed="rId3">
            <a:extLst>
              <a:ext uri="{28A0092B-C50C-407E-A947-70E740481C1C}">
                <a14:useLocalDpi xmlns:a14="http://schemas.microsoft.com/office/drawing/2010/main" val="0"/>
              </a:ext>
            </a:extLst>
          </a:blip>
          <a:srcRect l="1499"/>
          <a:stretch/>
        </p:blipFill>
        <p:spPr>
          <a:xfrm>
            <a:off x="1904606" y="1143999"/>
            <a:ext cx="8398103" cy="4289028"/>
          </a:xfrm>
          <a:prstGeom prst="rect">
            <a:avLst/>
          </a:prstGeom>
        </p:spPr>
      </p:pic>
    </p:spTree>
    <p:extLst>
      <p:ext uri="{BB962C8B-B14F-4D97-AF65-F5344CB8AC3E}">
        <p14:creationId xmlns:p14="http://schemas.microsoft.com/office/powerpoint/2010/main" val="19290894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Role of the SAU</a:t>
            </a:r>
          </a:p>
        </p:txBody>
      </p:sp>
      <p:sp>
        <p:nvSpPr>
          <p:cNvPr id="5" name="Content Placeholder 4">
            <a:extLst>
              <a:ext uri="{FF2B5EF4-FFF2-40B4-BE49-F238E27FC236}">
                <a16:creationId xmlns:a16="http://schemas.microsoft.com/office/drawing/2014/main" id="{F0E1455E-4A87-DD51-EA01-1A30A4A52642}"/>
              </a:ext>
            </a:extLst>
          </p:cNvPr>
          <p:cNvSpPr>
            <a:spLocks noGrp="1"/>
          </p:cNvSpPr>
          <p:nvPr>
            <p:ph idx="1"/>
          </p:nvPr>
        </p:nvSpPr>
        <p:spPr>
          <a:xfrm>
            <a:off x="694048" y="1496505"/>
            <a:ext cx="10803903" cy="3864989"/>
          </a:xfrm>
        </p:spPr>
        <p:txBody>
          <a:bodyPr wrap="square"/>
          <a:lstStyle/>
          <a:p>
            <a:r>
              <a:rPr lang="en-US" dirty="0"/>
              <a:t>The role of the SAU is to:</a:t>
            </a:r>
          </a:p>
          <a:p>
            <a:pPr marL="457200" indent="-457200">
              <a:buFont typeface="Arial" panose="020B0604020202020204" pitchFamily="34" charset="0"/>
              <a:buChar char="•"/>
            </a:pPr>
            <a:r>
              <a:rPr lang="en-US" dirty="0"/>
              <a:t>Prevent the unintentional initiation of the explosive train of a munition</a:t>
            </a:r>
          </a:p>
          <a:p>
            <a:pPr marL="457200" indent="-457200">
              <a:buFont typeface="Arial" panose="020B0604020202020204" pitchFamily="34" charset="0"/>
              <a:buChar char="•"/>
            </a:pPr>
            <a:r>
              <a:rPr lang="en-US" dirty="0"/>
              <a:t>Allow the initiation of the explosive train once the sequential functions of arming have take place by which time the missile must have reached a safe separation distance from the launch platform</a:t>
            </a:r>
          </a:p>
          <a:p>
            <a:pPr marL="457200" indent="-457200">
              <a:buFont typeface="Arial" panose="020B0604020202020204" pitchFamily="34" charset="0"/>
              <a:buChar char="•"/>
            </a:pPr>
            <a:r>
              <a:rPr lang="en-US" dirty="0"/>
              <a:t>Ensure the weapon is safe until after launch and separated by a sufficient distance</a:t>
            </a:r>
          </a:p>
          <a:p>
            <a:pPr marL="457200" indent="-457200">
              <a:buFont typeface="Arial" panose="020B0604020202020204" pitchFamily="34" charset="0"/>
              <a:buChar char="•"/>
            </a:pPr>
            <a:r>
              <a:rPr lang="en-US" dirty="0"/>
              <a:t>Closes path between fuze and warhead</a:t>
            </a:r>
          </a:p>
          <a:p>
            <a:pPr marL="457200" indent="-457200">
              <a:buFont typeface="Arial" panose="020B0604020202020204" pitchFamily="34" charset="0"/>
              <a:buChar char="•"/>
            </a:pPr>
            <a:r>
              <a:rPr lang="en-US" dirty="0"/>
              <a:t>Can cause weapon to revert to safe or self-destruct/neutralise</a:t>
            </a:r>
          </a:p>
        </p:txBody>
      </p:sp>
    </p:spTree>
    <p:extLst>
      <p:ext uri="{BB962C8B-B14F-4D97-AF65-F5344CB8AC3E}">
        <p14:creationId xmlns:p14="http://schemas.microsoft.com/office/powerpoint/2010/main" val="31707811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Safety requirements of the SAU</a:t>
            </a:r>
          </a:p>
        </p:txBody>
      </p:sp>
      <p:sp>
        <p:nvSpPr>
          <p:cNvPr id="5" name="Content Placeholder 4">
            <a:extLst>
              <a:ext uri="{FF2B5EF4-FFF2-40B4-BE49-F238E27FC236}">
                <a16:creationId xmlns:a16="http://schemas.microsoft.com/office/drawing/2014/main" id="{06C38A47-B722-E8C5-6D08-3F30DDFC7947}"/>
              </a:ext>
            </a:extLst>
          </p:cNvPr>
          <p:cNvSpPr>
            <a:spLocks noGrp="1"/>
          </p:cNvSpPr>
          <p:nvPr>
            <p:ph idx="1"/>
          </p:nvPr>
        </p:nvSpPr>
        <p:spPr/>
        <p:txBody>
          <a:bodyPr wrap="square"/>
          <a:lstStyle/>
          <a:p>
            <a:pPr marL="514350" indent="-514350">
              <a:buAutoNum type="arabicPeriod"/>
            </a:pPr>
            <a:r>
              <a:rPr lang="en-US" dirty="0"/>
              <a:t>Must be safe under all conditions and throughout the life of the munition</a:t>
            </a:r>
          </a:p>
          <a:p>
            <a:pPr marL="514350" indent="-514350">
              <a:buAutoNum type="arabicPeriod"/>
            </a:pPr>
            <a:r>
              <a:rPr lang="en-US" dirty="0"/>
              <a:t>Arming process must be as simple as possible</a:t>
            </a:r>
          </a:p>
          <a:p>
            <a:pPr marL="514350" indent="-514350">
              <a:buAutoNum type="arabicPeriod"/>
            </a:pPr>
            <a:r>
              <a:rPr lang="en-US" dirty="0"/>
              <a:t>Must be checkable during and after assembly</a:t>
            </a:r>
          </a:p>
          <a:p>
            <a:pPr marL="514350" indent="-514350">
              <a:buAutoNum type="arabicPeriod"/>
            </a:pPr>
            <a:r>
              <a:rPr lang="en-US" dirty="0"/>
              <a:t>Not possible to assemble mechanism in an unsafe condition</a:t>
            </a:r>
          </a:p>
          <a:p>
            <a:pPr marL="514350" indent="-514350">
              <a:buAutoNum type="arabicPeriod"/>
            </a:pPr>
            <a:r>
              <a:rPr lang="en-US" dirty="0"/>
              <a:t>Must be possible to determine if armed or unarmed </a:t>
            </a:r>
          </a:p>
          <a:p>
            <a:pPr marL="514350" indent="-514350">
              <a:buAutoNum type="arabicPeriod"/>
            </a:pPr>
            <a:r>
              <a:rPr lang="en-US" dirty="0"/>
              <a:t>An interruptor device should normally be used and must be kept positively locked until arming has taken place.</a:t>
            </a:r>
          </a:p>
        </p:txBody>
      </p:sp>
    </p:spTree>
    <p:extLst>
      <p:ext uri="{BB962C8B-B14F-4D97-AF65-F5344CB8AC3E}">
        <p14:creationId xmlns:p14="http://schemas.microsoft.com/office/powerpoint/2010/main" val="16018831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Safety requirements of the SAU</a:t>
            </a:r>
          </a:p>
        </p:txBody>
      </p:sp>
      <p:sp>
        <p:nvSpPr>
          <p:cNvPr id="5" name="Content Placeholder 4">
            <a:extLst>
              <a:ext uri="{FF2B5EF4-FFF2-40B4-BE49-F238E27FC236}">
                <a16:creationId xmlns:a16="http://schemas.microsoft.com/office/drawing/2014/main" id="{06C38A47-B722-E8C5-6D08-3F30DDFC7947}"/>
              </a:ext>
            </a:extLst>
          </p:cNvPr>
          <p:cNvSpPr>
            <a:spLocks noGrp="1"/>
          </p:cNvSpPr>
          <p:nvPr>
            <p:ph idx="1"/>
          </p:nvPr>
        </p:nvSpPr>
        <p:spPr>
          <a:xfrm>
            <a:off x="694048" y="1240195"/>
            <a:ext cx="10803903" cy="3864989"/>
          </a:xfrm>
        </p:spPr>
        <p:txBody>
          <a:bodyPr wrap="square"/>
          <a:lstStyle/>
          <a:p>
            <a:r>
              <a:rPr lang="en-US" dirty="0"/>
              <a:t>7. The system must remain safe until a safe separation distance or time has been achieved</a:t>
            </a:r>
          </a:p>
          <a:p>
            <a:r>
              <a:rPr lang="en-US" dirty="0"/>
              <a:t>8. Before this, it must be impossible to function the weapon (&lt;1 in 10</a:t>
            </a:r>
            <a:r>
              <a:rPr lang="en-US" baseline="30000" dirty="0"/>
              <a:t>6</a:t>
            </a:r>
            <a:r>
              <a:rPr lang="en-US" dirty="0"/>
              <a:t>)</a:t>
            </a:r>
          </a:p>
          <a:p>
            <a:r>
              <a:rPr lang="en-US" dirty="0"/>
              <a:t>9. Must utilize at least one feature whose operation depends on sensing the environment which is unique to the weapon after initiation of the deployment cycle</a:t>
            </a:r>
          </a:p>
          <a:p>
            <a:r>
              <a:rPr lang="en-US" dirty="0"/>
              <a:t>10. If in-line fuzing is used, no energy must be present in the fuzing system before arming</a:t>
            </a:r>
          </a:p>
          <a:p>
            <a:r>
              <a:rPr lang="en-US" dirty="0"/>
              <a:t>11. It must not be possible to arm or initiate any electro-explosive devices during munition testing or setting operations </a:t>
            </a:r>
          </a:p>
        </p:txBody>
      </p:sp>
    </p:spTree>
    <p:extLst>
      <p:ext uri="{BB962C8B-B14F-4D97-AF65-F5344CB8AC3E}">
        <p14:creationId xmlns:p14="http://schemas.microsoft.com/office/powerpoint/2010/main" val="37589489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469907" y="1070137"/>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Safety and Arming Stimuli</a:t>
            </a:r>
          </a:p>
        </p:txBody>
      </p:sp>
      <p:sp>
        <p:nvSpPr>
          <p:cNvPr id="5" name="Content Placeholder 4">
            <a:extLst>
              <a:ext uri="{FF2B5EF4-FFF2-40B4-BE49-F238E27FC236}">
                <a16:creationId xmlns:a16="http://schemas.microsoft.com/office/drawing/2014/main" id="{F0E1455E-4A87-DD51-EA01-1A30A4A52642}"/>
              </a:ext>
            </a:extLst>
          </p:cNvPr>
          <p:cNvSpPr>
            <a:spLocks noGrp="1"/>
          </p:cNvSpPr>
          <p:nvPr>
            <p:ph idx="1"/>
          </p:nvPr>
        </p:nvSpPr>
        <p:spPr>
          <a:xfrm>
            <a:off x="187314" y="2511552"/>
            <a:ext cx="3505494" cy="3785419"/>
          </a:xfrm>
        </p:spPr>
        <p:txBody>
          <a:bodyPr vert="horz" lIns="91440" tIns="45720" rIns="91440" bIns="45720" rtlCol="0">
            <a:normAutofit/>
          </a:bodyPr>
          <a:lstStyle/>
          <a:p>
            <a:pPr indent="-228600">
              <a:buFont typeface="Arial" panose="020B0604020202020204" pitchFamily="34" charset="0"/>
              <a:buChar char="•"/>
            </a:pPr>
            <a:endParaRPr lang="en-US" sz="2400" dirty="0"/>
          </a:p>
          <a:p>
            <a:pPr marL="457200" indent="-228600">
              <a:buFont typeface="Arial" panose="020B0604020202020204" pitchFamily="34" charset="0"/>
              <a:buChar char="•"/>
            </a:pPr>
            <a:r>
              <a:rPr lang="en-US" sz="2400" dirty="0"/>
              <a:t>Launch acceleration (set-back)</a:t>
            </a:r>
          </a:p>
          <a:p>
            <a:pPr marL="457200" indent="-228600">
              <a:buFont typeface="Arial" panose="020B0604020202020204" pitchFamily="34" charset="0"/>
              <a:buChar char="•"/>
            </a:pPr>
            <a:r>
              <a:rPr lang="en-US" sz="2400" dirty="0"/>
              <a:t>Spin</a:t>
            </a:r>
          </a:p>
          <a:p>
            <a:pPr marL="457200" indent="-228600">
              <a:buFont typeface="Arial" panose="020B0604020202020204" pitchFamily="34" charset="0"/>
              <a:buChar char="•"/>
            </a:pPr>
            <a:r>
              <a:rPr lang="en-US" sz="2400" dirty="0"/>
              <a:t>Spin decay</a:t>
            </a:r>
          </a:p>
          <a:p>
            <a:pPr marL="457200" indent="-228600">
              <a:buFont typeface="Arial" panose="020B0604020202020204" pitchFamily="34" charset="0"/>
              <a:buChar char="•"/>
            </a:pPr>
            <a:r>
              <a:rPr lang="en-US" sz="2400" dirty="0"/>
              <a:t>Time</a:t>
            </a:r>
          </a:p>
          <a:p>
            <a:pPr marL="457200" indent="-228600">
              <a:buFont typeface="Arial" panose="020B0604020202020204" pitchFamily="34" charset="0"/>
              <a:buChar char="•"/>
            </a:pPr>
            <a:r>
              <a:rPr lang="en-US" sz="2400" dirty="0"/>
              <a:t>Deceleration</a:t>
            </a:r>
          </a:p>
        </p:txBody>
      </p:sp>
      <p:sp>
        <p:nvSpPr>
          <p:cNvPr id="14"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Diagram&#10;&#10;Description automatically generated">
            <a:extLst>
              <a:ext uri="{FF2B5EF4-FFF2-40B4-BE49-F238E27FC236}">
                <a16:creationId xmlns:a16="http://schemas.microsoft.com/office/drawing/2014/main" id="{3306BDAB-75F3-28BA-A6A0-CAAB3C546EEB}"/>
              </a:ext>
            </a:extLst>
          </p:cNvPr>
          <p:cNvPicPr>
            <a:picLocks noChangeAspect="1"/>
          </p:cNvPicPr>
          <p:nvPr/>
        </p:nvPicPr>
        <p:blipFill>
          <a:blip r:embed="rId3"/>
          <a:stretch>
            <a:fillRect/>
          </a:stretch>
        </p:blipFill>
        <p:spPr>
          <a:xfrm>
            <a:off x="5405862" y="936879"/>
            <a:ext cx="6019331" cy="4980996"/>
          </a:xfrm>
          <a:prstGeom prst="rect">
            <a:avLst/>
          </a:prstGeom>
          <a:effectLst/>
        </p:spPr>
      </p:pic>
    </p:spTree>
    <p:extLst>
      <p:ext uri="{BB962C8B-B14F-4D97-AF65-F5344CB8AC3E}">
        <p14:creationId xmlns:p14="http://schemas.microsoft.com/office/powerpoint/2010/main" val="33157180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9" name="Rectangle 2355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561" name="Rectangle 2356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3554" name="Picture 2">
            <a:extLst>
              <a:ext uri="{FF2B5EF4-FFF2-40B4-BE49-F238E27FC236}">
                <a16:creationId xmlns:a16="http://schemas.microsoft.com/office/drawing/2014/main" id="{C34ED6D6-79F7-EC04-8B4C-FD51672638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0828" y="643467"/>
            <a:ext cx="7930343"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4" name="Rectangle 24583">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335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586" name="Rectangle 24585">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4578" name="Picture 4">
            <a:extLst>
              <a:ext uri="{FF2B5EF4-FFF2-40B4-BE49-F238E27FC236}">
                <a16:creationId xmlns:a16="http://schemas.microsoft.com/office/drawing/2014/main" id="{096D5773-95EB-9717-1DBF-F7126EE7E3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1035" y="1524568"/>
            <a:ext cx="5129784" cy="38088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8" name="Rectangle 24587">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4579" name="Picture 6">
            <a:extLst>
              <a:ext uri="{FF2B5EF4-FFF2-40B4-BE49-F238E27FC236}">
                <a16:creationId xmlns:a16="http://schemas.microsoft.com/office/drawing/2014/main" id="{39B07898-B29C-940B-FD73-262FC233BC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80" y="2005486"/>
            <a:ext cx="5129784" cy="28470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Out-of-Line Systems</a:t>
            </a:r>
          </a:p>
        </p:txBody>
      </p:sp>
      <p:graphicFrame>
        <p:nvGraphicFramePr>
          <p:cNvPr id="8" name="Table 8">
            <a:extLst>
              <a:ext uri="{FF2B5EF4-FFF2-40B4-BE49-F238E27FC236}">
                <a16:creationId xmlns:a16="http://schemas.microsoft.com/office/drawing/2014/main" id="{22ED2A6C-1134-C088-D263-B52DEB1A56B6}"/>
              </a:ext>
            </a:extLst>
          </p:cNvPr>
          <p:cNvGraphicFramePr>
            <a:graphicFrameLocks noGrp="1"/>
          </p:cNvGraphicFramePr>
          <p:nvPr>
            <p:ph idx="1"/>
          </p:nvPr>
        </p:nvGraphicFramePr>
        <p:xfrm>
          <a:off x="693738" y="1630680"/>
          <a:ext cx="10804524" cy="3596640"/>
        </p:xfrm>
        <a:graphic>
          <a:graphicData uri="http://schemas.openxmlformats.org/drawingml/2006/table">
            <a:tbl>
              <a:tblPr firstRow="1" bandRow="1">
                <a:tableStyleId>{5C22544A-7EE6-4342-B048-85BDC9FD1C3A}</a:tableStyleId>
              </a:tblPr>
              <a:tblGrid>
                <a:gridCol w="5402262">
                  <a:extLst>
                    <a:ext uri="{9D8B030D-6E8A-4147-A177-3AD203B41FA5}">
                      <a16:colId xmlns:a16="http://schemas.microsoft.com/office/drawing/2014/main" val="993951727"/>
                    </a:ext>
                  </a:extLst>
                </a:gridCol>
                <a:gridCol w="5402262">
                  <a:extLst>
                    <a:ext uri="{9D8B030D-6E8A-4147-A177-3AD203B41FA5}">
                      <a16:colId xmlns:a16="http://schemas.microsoft.com/office/drawing/2014/main" val="3077268535"/>
                    </a:ext>
                  </a:extLst>
                </a:gridCol>
              </a:tblGrid>
              <a:tr h="370840">
                <a:tc>
                  <a:txBody>
                    <a:bodyPr/>
                    <a:lstStyle/>
                    <a:p>
                      <a:r>
                        <a:rPr lang="en-US" sz="2800" dirty="0"/>
                        <a:t>Advantages</a:t>
                      </a:r>
                    </a:p>
                  </a:txBody>
                  <a:tcPr/>
                </a:tc>
                <a:tc>
                  <a:txBody>
                    <a:bodyPr/>
                    <a:lstStyle/>
                    <a:p>
                      <a:r>
                        <a:rPr lang="en-US" sz="2800" dirty="0"/>
                        <a:t>Disadvantages</a:t>
                      </a:r>
                    </a:p>
                  </a:txBody>
                  <a:tcPr/>
                </a:tc>
                <a:extLst>
                  <a:ext uri="{0D108BD9-81ED-4DB2-BD59-A6C34878D82A}">
                    <a16:rowId xmlns:a16="http://schemas.microsoft.com/office/drawing/2014/main" val="3641060468"/>
                  </a:ext>
                </a:extLst>
              </a:tr>
              <a:tr h="370840">
                <a:tc>
                  <a:txBody>
                    <a:bodyPr/>
                    <a:lstStyle/>
                    <a:p>
                      <a:r>
                        <a:rPr lang="en-US" sz="2800" dirty="0"/>
                        <a:t>Long and reliable history</a:t>
                      </a:r>
                    </a:p>
                    <a:p>
                      <a:r>
                        <a:rPr lang="en-US" sz="2800" dirty="0"/>
                        <a:t>Can be very small</a:t>
                      </a:r>
                    </a:p>
                    <a:p>
                      <a:r>
                        <a:rPr lang="en-US" sz="2800" dirty="0"/>
                        <a:t>Low cost</a:t>
                      </a:r>
                    </a:p>
                    <a:p>
                      <a:r>
                        <a:rPr lang="en-US" sz="2800" dirty="0"/>
                        <a:t>Use little electrical power</a:t>
                      </a:r>
                    </a:p>
                  </a:txBody>
                  <a:tcPr/>
                </a:tc>
                <a:tc>
                  <a:txBody>
                    <a:bodyPr/>
                    <a:lstStyle/>
                    <a:p>
                      <a:r>
                        <a:rPr lang="en-US" sz="2800" dirty="0"/>
                        <a:t>Use primary explosives</a:t>
                      </a:r>
                    </a:p>
                    <a:p>
                      <a:r>
                        <a:rPr lang="en-US" sz="2800" dirty="0"/>
                        <a:t>Require special precautions when dismantled</a:t>
                      </a:r>
                    </a:p>
                    <a:p>
                      <a:r>
                        <a:rPr lang="en-US" sz="2800" dirty="0"/>
                        <a:t>Arming mechanism not easy to test and reset</a:t>
                      </a:r>
                    </a:p>
                    <a:p>
                      <a:r>
                        <a:rPr lang="en-US" sz="2800" dirty="0"/>
                        <a:t>Requires shutter sealing trials</a:t>
                      </a:r>
                    </a:p>
                    <a:p>
                      <a:r>
                        <a:rPr lang="en-US" sz="2800" dirty="0"/>
                        <a:t>Susceptible to RF interference</a:t>
                      </a:r>
                    </a:p>
                  </a:txBody>
                  <a:tcPr/>
                </a:tc>
                <a:extLst>
                  <a:ext uri="{0D108BD9-81ED-4DB2-BD59-A6C34878D82A}">
                    <a16:rowId xmlns:a16="http://schemas.microsoft.com/office/drawing/2014/main" val="1401865362"/>
                  </a:ext>
                </a:extLst>
              </a:tr>
            </a:tbl>
          </a:graphicData>
        </a:graphic>
      </p:graphicFrame>
    </p:spTree>
    <p:extLst>
      <p:ext uri="{BB962C8B-B14F-4D97-AF65-F5344CB8AC3E}">
        <p14:creationId xmlns:p14="http://schemas.microsoft.com/office/powerpoint/2010/main" val="25152917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6" name="Rectangle 2867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687" name="Rectangle 2868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688" name="Rectangle 2868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685" name="Rectangle 2868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8674" name="Picture 2">
            <a:extLst>
              <a:ext uri="{FF2B5EF4-FFF2-40B4-BE49-F238E27FC236}">
                <a16:creationId xmlns:a16="http://schemas.microsoft.com/office/drawing/2014/main" id="{D9BAC211-BF70-F0A8-62F4-76FD0D4CD7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80054" y="457200"/>
            <a:ext cx="8031891"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4" name="Rectangle 256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616" name="Rectangle 256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618" name="Rectangle 256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620" name="Rectangle 256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5602" name="Picture 2">
            <a:extLst>
              <a:ext uri="{FF2B5EF4-FFF2-40B4-BE49-F238E27FC236}">
                <a16:creationId xmlns:a16="http://schemas.microsoft.com/office/drawing/2014/main" id="{B35CA447-5080-D4AE-DE2D-627004F65B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66439" y="457200"/>
            <a:ext cx="8059121"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1" name="Rectangle 266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59D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633" name="Rectangle 266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6626" name="Picture 2">
            <a:extLst>
              <a:ext uri="{FF2B5EF4-FFF2-40B4-BE49-F238E27FC236}">
                <a16:creationId xmlns:a16="http://schemas.microsoft.com/office/drawing/2014/main" id="{C07F4E7D-F218-533E-1568-95E0A1362A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73568" y="643467"/>
            <a:ext cx="8044863"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8" name="Rectangle 3175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C87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749" name="Rectangle 3175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1746" name="Picture 2">
            <a:extLst>
              <a:ext uri="{FF2B5EF4-FFF2-40B4-BE49-F238E27FC236}">
                <a16:creationId xmlns:a16="http://schemas.microsoft.com/office/drawing/2014/main" id="{B8A2C1B2-90DC-F26A-40E7-F7E8441578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1035" y="1588690"/>
            <a:ext cx="5129784" cy="36806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0" name="Rectangle 3175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45415BC-EBDB-FFC0-24C4-206C8E3997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80" y="1729760"/>
            <a:ext cx="5129784" cy="339848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6176ABF1-D80D-79F7-1E0B-DCEF0FFCC763}"/>
              </a:ext>
            </a:extLst>
          </p:cNvPr>
          <p:cNvSpPr>
            <a:spLocks noGrp="1" noChangeArrowheads="1"/>
          </p:cNvSpPr>
          <p:nvPr>
            <p:ph type="title"/>
          </p:nvPr>
        </p:nvSpPr>
        <p:spPr/>
        <p:txBody>
          <a:bodyPr/>
          <a:lstStyle/>
          <a:p>
            <a:r>
              <a:rPr lang="en-GB" altLang="en-US" dirty="0"/>
              <a:t>Delayed Arming Unit (DAU)</a:t>
            </a:r>
            <a:endParaRPr lang="en-US" altLang="en-US" dirty="0"/>
          </a:p>
        </p:txBody>
      </p:sp>
      <p:pic>
        <p:nvPicPr>
          <p:cNvPr id="30723" name="Picture 7">
            <a:extLst>
              <a:ext uri="{FF2B5EF4-FFF2-40B4-BE49-F238E27FC236}">
                <a16:creationId xmlns:a16="http://schemas.microsoft.com/office/drawing/2014/main" id="{58A9B18F-65B2-6DC7-63F1-665750993869}"/>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411914" y="2014539"/>
            <a:ext cx="3825875" cy="3825875"/>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24" name="Picture 9">
            <a:extLst>
              <a:ext uri="{FF2B5EF4-FFF2-40B4-BE49-F238E27FC236}">
                <a16:creationId xmlns:a16="http://schemas.microsoft.com/office/drawing/2014/main" id="{FE288C5A-476E-3CAC-4F20-A219A489174B}"/>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330450" y="2019301"/>
            <a:ext cx="3619500" cy="3692525"/>
          </a:xfrm>
          <a:noFill/>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cap="flat" cmpd="sng">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5" name="Text Box 12">
            <a:extLst>
              <a:ext uri="{FF2B5EF4-FFF2-40B4-BE49-F238E27FC236}">
                <a16:creationId xmlns:a16="http://schemas.microsoft.com/office/drawing/2014/main" id="{9A266D2E-249C-F7DD-4CE6-2F9560CC44E6}"/>
              </a:ext>
            </a:extLst>
          </p:cNvPr>
          <p:cNvSpPr txBox="1">
            <a:spLocks noChangeArrowheads="1"/>
          </p:cNvSpPr>
          <p:nvPr/>
        </p:nvSpPr>
        <p:spPr bwMode="auto">
          <a:xfrm>
            <a:off x="2181226" y="1216026"/>
            <a:ext cx="2149475" cy="5810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Stored &amp; Safe Position.</a:t>
            </a:r>
            <a:endParaRPr kumimoji="0" lang="en-US"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0726" name="Text Box 13">
            <a:extLst>
              <a:ext uri="{FF2B5EF4-FFF2-40B4-BE49-F238E27FC236}">
                <a16:creationId xmlns:a16="http://schemas.microsoft.com/office/drawing/2014/main" id="{0B23C68E-428D-7278-4DC6-9AFCD2FA96AC}"/>
              </a:ext>
            </a:extLst>
          </p:cNvPr>
          <p:cNvSpPr txBox="1">
            <a:spLocks noChangeArrowheads="1"/>
          </p:cNvSpPr>
          <p:nvPr/>
        </p:nvSpPr>
        <p:spPr bwMode="auto">
          <a:xfrm>
            <a:off x="6432550" y="1241426"/>
            <a:ext cx="3232150" cy="5810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Axial Detent Down on Setback.   Radial Plunger spun out.</a:t>
            </a:r>
            <a:endParaRPr kumimoji="0" lang="en-US"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0727" name="Line 14">
            <a:extLst>
              <a:ext uri="{FF2B5EF4-FFF2-40B4-BE49-F238E27FC236}">
                <a16:creationId xmlns:a16="http://schemas.microsoft.com/office/drawing/2014/main" id="{79A89B20-D11D-57E6-7AB3-18FDFD8591D2}"/>
              </a:ext>
            </a:extLst>
          </p:cNvPr>
          <p:cNvSpPr>
            <a:spLocks noChangeShapeType="1"/>
          </p:cNvSpPr>
          <p:nvPr/>
        </p:nvSpPr>
        <p:spPr bwMode="auto">
          <a:xfrm>
            <a:off x="8407400" y="1765300"/>
            <a:ext cx="901700" cy="1574800"/>
          </a:xfrm>
          <a:prstGeom prst="line">
            <a:avLst/>
          </a:prstGeom>
          <a:noFill/>
          <a:ln w="127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0728" name="Line 15">
            <a:extLst>
              <a:ext uri="{FF2B5EF4-FFF2-40B4-BE49-F238E27FC236}">
                <a16:creationId xmlns:a16="http://schemas.microsoft.com/office/drawing/2014/main" id="{149926F4-1745-502A-68E6-1371677CA9C2}"/>
              </a:ext>
            </a:extLst>
          </p:cNvPr>
          <p:cNvSpPr>
            <a:spLocks noChangeShapeType="1"/>
          </p:cNvSpPr>
          <p:nvPr/>
        </p:nvSpPr>
        <p:spPr bwMode="auto">
          <a:xfrm>
            <a:off x="9410700" y="1549400"/>
            <a:ext cx="406400" cy="2159000"/>
          </a:xfrm>
          <a:prstGeom prst="line">
            <a:avLst/>
          </a:prstGeom>
          <a:noFill/>
          <a:ln w="127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0729" name="Oval 16">
            <a:extLst>
              <a:ext uri="{FF2B5EF4-FFF2-40B4-BE49-F238E27FC236}">
                <a16:creationId xmlns:a16="http://schemas.microsoft.com/office/drawing/2014/main" id="{F81B35D8-E18F-D0A4-FD46-459BED8178FF}"/>
              </a:ext>
            </a:extLst>
          </p:cNvPr>
          <p:cNvSpPr>
            <a:spLocks noChangeArrowheads="1"/>
          </p:cNvSpPr>
          <p:nvPr/>
        </p:nvSpPr>
        <p:spPr bwMode="auto">
          <a:xfrm>
            <a:off x="4814888" y="3062288"/>
            <a:ext cx="438150" cy="328612"/>
          </a:xfrm>
          <a:prstGeom prst="ellipse">
            <a:avLst/>
          </a:prstGeom>
          <a:solidFill>
            <a:srgbClr val="8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0730" name="Oval 17">
            <a:extLst>
              <a:ext uri="{FF2B5EF4-FFF2-40B4-BE49-F238E27FC236}">
                <a16:creationId xmlns:a16="http://schemas.microsoft.com/office/drawing/2014/main" id="{A2D1DBB2-25A2-682D-6B3D-1153B759ED60}"/>
              </a:ext>
            </a:extLst>
          </p:cNvPr>
          <p:cNvSpPr>
            <a:spLocks noChangeArrowheads="1"/>
          </p:cNvSpPr>
          <p:nvPr/>
        </p:nvSpPr>
        <p:spPr bwMode="auto">
          <a:xfrm>
            <a:off x="7664450" y="4611689"/>
            <a:ext cx="438150" cy="433387"/>
          </a:xfrm>
          <a:prstGeom prst="ellipse">
            <a:avLst/>
          </a:prstGeom>
          <a:solidFill>
            <a:srgbClr val="8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0731" name="Text Box 18">
            <a:extLst>
              <a:ext uri="{FF2B5EF4-FFF2-40B4-BE49-F238E27FC236}">
                <a16:creationId xmlns:a16="http://schemas.microsoft.com/office/drawing/2014/main" id="{E237A0EC-6180-146E-16CC-6B53BE7CCE90}"/>
              </a:ext>
            </a:extLst>
          </p:cNvPr>
          <p:cNvSpPr txBox="1">
            <a:spLocks noChangeArrowheads="1"/>
          </p:cNvSpPr>
          <p:nvPr/>
        </p:nvSpPr>
        <p:spPr bwMode="auto">
          <a:xfrm>
            <a:off x="3675064" y="6064250"/>
            <a:ext cx="4338637" cy="27463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12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DAU shown is from a HESH round Fuze </a:t>
            </a:r>
          </a:p>
        </p:txBody>
      </p:sp>
    </p:spTree>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810" name="Rectangle 3380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AED788FB-67DA-F1EC-27B1-474623F05D76}"/>
              </a:ext>
            </a:extLst>
          </p:cNvPr>
          <p:cNvSpPr txBox="1">
            <a:spLocks/>
          </p:cNvSpPr>
          <p:nvPr/>
        </p:nvSpPr>
        <p:spPr>
          <a:xfrm>
            <a:off x="546351" y="433545"/>
            <a:ext cx="11139854" cy="930447"/>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5400" b="0" i="0" u="none" strike="noStrike" kern="1200" cap="none" spc="0" normalizeH="0" baseline="0" noProof="0" dirty="0">
                <a:ln>
                  <a:noFill/>
                </a:ln>
                <a:solidFill>
                  <a:srgbClr val="FFFFFF"/>
                </a:solidFill>
                <a:effectLst/>
                <a:uLnTx/>
                <a:uFillTx/>
                <a:latin typeface="Calibri Light" panose="020F0302020204030204"/>
                <a:ea typeface="+mn-ea"/>
                <a:cs typeface="+mn-cs"/>
              </a:rPr>
              <a:t>Safety and Arming In-Line</a:t>
            </a:r>
          </a:p>
        </p:txBody>
      </p:sp>
      <p:cxnSp>
        <p:nvCxnSpPr>
          <p:cNvPr id="33812" name="Straight Connector 338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3796" name="Picture 6">
            <a:extLst>
              <a:ext uri="{FF2B5EF4-FFF2-40B4-BE49-F238E27FC236}">
                <a16:creationId xmlns:a16="http://schemas.microsoft.com/office/drawing/2014/main" id="{2DB88F4F-A6C6-0DA1-B00D-6073FC1F24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375" y="2426818"/>
            <a:ext cx="5060301" cy="3997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3814" name="Straight Connector 338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33795" name="Picture 4">
            <a:extLst>
              <a:ext uri="{FF2B5EF4-FFF2-40B4-BE49-F238E27FC236}">
                <a16:creationId xmlns:a16="http://schemas.microsoft.com/office/drawing/2014/main" id="{2A73105F-17E7-AAAC-D5A3-FB9B715FCB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020738"/>
            <a:ext cx="5455917" cy="28097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3626913" y="32053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Arial"/>
                <a:ea typeface="+mn-ea"/>
                <a:cs typeface="+mn-cs"/>
              </a:rPr>
              <a:t>In-Line Systems</a:t>
            </a:r>
          </a:p>
        </p:txBody>
      </p:sp>
      <p:graphicFrame>
        <p:nvGraphicFramePr>
          <p:cNvPr id="8" name="Table 8">
            <a:extLst>
              <a:ext uri="{FF2B5EF4-FFF2-40B4-BE49-F238E27FC236}">
                <a16:creationId xmlns:a16="http://schemas.microsoft.com/office/drawing/2014/main" id="{22ED2A6C-1134-C088-D263-B52DEB1A56B6}"/>
              </a:ext>
            </a:extLst>
          </p:cNvPr>
          <p:cNvGraphicFramePr>
            <a:graphicFrameLocks noGrp="1"/>
          </p:cNvGraphicFramePr>
          <p:nvPr>
            <p:ph idx="1"/>
          </p:nvPr>
        </p:nvGraphicFramePr>
        <p:xfrm>
          <a:off x="693738" y="1630680"/>
          <a:ext cx="10804524" cy="4023360"/>
        </p:xfrm>
        <a:graphic>
          <a:graphicData uri="http://schemas.openxmlformats.org/drawingml/2006/table">
            <a:tbl>
              <a:tblPr firstRow="1" bandRow="1">
                <a:tableStyleId>{5C22544A-7EE6-4342-B048-85BDC9FD1C3A}</a:tableStyleId>
              </a:tblPr>
              <a:tblGrid>
                <a:gridCol w="5402262">
                  <a:extLst>
                    <a:ext uri="{9D8B030D-6E8A-4147-A177-3AD203B41FA5}">
                      <a16:colId xmlns:a16="http://schemas.microsoft.com/office/drawing/2014/main" val="993951727"/>
                    </a:ext>
                  </a:extLst>
                </a:gridCol>
                <a:gridCol w="5402262">
                  <a:extLst>
                    <a:ext uri="{9D8B030D-6E8A-4147-A177-3AD203B41FA5}">
                      <a16:colId xmlns:a16="http://schemas.microsoft.com/office/drawing/2014/main" val="3077268535"/>
                    </a:ext>
                  </a:extLst>
                </a:gridCol>
              </a:tblGrid>
              <a:tr h="370840">
                <a:tc>
                  <a:txBody>
                    <a:bodyPr/>
                    <a:lstStyle/>
                    <a:p>
                      <a:r>
                        <a:rPr lang="en-US" sz="2800" dirty="0"/>
                        <a:t>Advantages</a:t>
                      </a:r>
                    </a:p>
                  </a:txBody>
                  <a:tcPr/>
                </a:tc>
                <a:tc>
                  <a:txBody>
                    <a:bodyPr/>
                    <a:lstStyle/>
                    <a:p>
                      <a:r>
                        <a:rPr lang="en-US" sz="2800" dirty="0"/>
                        <a:t>Disadvantages</a:t>
                      </a:r>
                    </a:p>
                  </a:txBody>
                  <a:tcPr/>
                </a:tc>
                <a:extLst>
                  <a:ext uri="{0D108BD9-81ED-4DB2-BD59-A6C34878D82A}">
                    <a16:rowId xmlns:a16="http://schemas.microsoft.com/office/drawing/2014/main" val="3641060468"/>
                  </a:ext>
                </a:extLst>
              </a:tr>
              <a:tr h="370840">
                <a:tc>
                  <a:txBody>
                    <a:bodyPr/>
                    <a:lstStyle/>
                    <a:p>
                      <a:r>
                        <a:rPr lang="en-US" sz="2800" dirty="0"/>
                        <a:t>No moving parts</a:t>
                      </a:r>
                    </a:p>
                    <a:p>
                      <a:r>
                        <a:rPr lang="en-US" sz="2800" dirty="0"/>
                        <a:t>Only secondary explosives</a:t>
                      </a:r>
                    </a:p>
                    <a:p>
                      <a:r>
                        <a:rPr lang="en-US" sz="2800" dirty="0"/>
                        <a:t>May be tested and reset many times</a:t>
                      </a:r>
                    </a:p>
                    <a:p>
                      <a:r>
                        <a:rPr lang="en-US" sz="2800" dirty="0"/>
                        <a:t>Does not require special handling precautions</a:t>
                      </a:r>
                    </a:p>
                    <a:p>
                      <a:r>
                        <a:rPr lang="en-US" sz="2800" dirty="0"/>
                        <a:t>Can be fully encapsulated</a:t>
                      </a:r>
                    </a:p>
                    <a:p>
                      <a:r>
                        <a:rPr lang="en-US" sz="2800" dirty="0"/>
                        <a:t>High resistance to RF</a:t>
                      </a:r>
                    </a:p>
                  </a:txBody>
                  <a:tcPr/>
                </a:tc>
                <a:tc>
                  <a:txBody>
                    <a:bodyPr/>
                    <a:lstStyle/>
                    <a:p>
                      <a:r>
                        <a:rPr lang="en-US" sz="2800" dirty="0"/>
                        <a:t>Uses high voltage components</a:t>
                      </a:r>
                    </a:p>
                    <a:p>
                      <a:r>
                        <a:rPr lang="en-US" sz="2800" dirty="0"/>
                        <a:t>Cannot be made very small</a:t>
                      </a:r>
                    </a:p>
                    <a:p>
                      <a:r>
                        <a:rPr lang="en-US" sz="2800" dirty="0"/>
                        <a:t>Higher unit cost</a:t>
                      </a:r>
                    </a:p>
                    <a:p>
                      <a:r>
                        <a:rPr lang="en-US" sz="2800" dirty="0"/>
                        <a:t>Uses significant electrical power</a:t>
                      </a:r>
                    </a:p>
                  </a:txBody>
                  <a:tcPr/>
                </a:tc>
                <a:extLst>
                  <a:ext uri="{0D108BD9-81ED-4DB2-BD59-A6C34878D82A}">
                    <a16:rowId xmlns:a16="http://schemas.microsoft.com/office/drawing/2014/main" val="1401865362"/>
                  </a:ext>
                </a:extLst>
              </a:tr>
            </a:tbl>
          </a:graphicData>
        </a:graphic>
      </p:graphicFrame>
    </p:spTree>
    <p:extLst>
      <p:ext uri="{BB962C8B-B14F-4D97-AF65-F5344CB8AC3E}">
        <p14:creationId xmlns:p14="http://schemas.microsoft.com/office/powerpoint/2010/main" val="5558288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3415" name="Rectangle 27341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3410" name="Rectangle 2">
            <a:extLst>
              <a:ext uri="{FF2B5EF4-FFF2-40B4-BE49-F238E27FC236}">
                <a16:creationId xmlns:a16="http://schemas.microsoft.com/office/drawing/2014/main" id="{4C90AB0D-46DF-E28E-35BA-9E82A2BB17CA}"/>
              </a:ext>
            </a:extLst>
          </p:cNvPr>
          <p:cNvSpPr>
            <a:spLocks noGrp="1" noChangeArrowheads="1"/>
          </p:cNvSpPr>
          <p:nvPr>
            <p:ph type="title" idx="4294967295"/>
          </p:nvPr>
        </p:nvSpPr>
        <p:spPr>
          <a:xfrm>
            <a:off x="638882" y="639193"/>
            <a:ext cx="3571810" cy="3573516"/>
          </a:xfrm>
        </p:spPr>
        <p:txBody>
          <a:bodyPr vert="horz" lIns="91440" tIns="45720" rIns="91440" bIns="45720" rtlCol="0" anchor="b">
            <a:normAutofit/>
          </a:bodyPr>
          <a:lstStyle/>
          <a:p>
            <a:pPr>
              <a:defRPr/>
            </a:pPr>
            <a:r>
              <a:rPr lang="en-US" sz="5600" kern="1200">
                <a:solidFill>
                  <a:schemeClr val="tx1"/>
                </a:solidFill>
                <a:latin typeface="+mj-lt"/>
                <a:ea typeface="+mj-ea"/>
                <a:cs typeface="+mj-cs"/>
              </a:rPr>
              <a:t>Any Questions?</a:t>
            </a:r>
          </a:p>
        </p:txBody>
      </p:sp>
      <p:sp>
        <p:nvSpPr>
          <p:cNvPr id="2734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utdoor, sky, mountain, military vehicle&#10;&#10;Description automatically generated">
            <a:extLst>
              <a:ext uri="{FF2B5EF4-FFF2-40B4-BE49-F238E27FC236}">
                <a16:creationId xmlns:a16="http://schemas.microsoft.com/office/drawing/2014/main" id="{CC4A6524-B753-7F6C-C9EB-C46AF4AFFE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654296" y="709803"/>
            <a:ext cx="7214616" cy="5410962"/>
          </a:xfrm>
          <a:prstGeom prst="rect">
            <a:avLst/>
          </a:prstGeom>
        </p:spPr>
      </p:pic>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http://schemas.microsoft.com/office/2006/metadata/properties"/>
    <ds:schemaRef ds:uri="http://purl.org/dc/elements/1.1/"/>
    <ds:schemaRef ds:uri="http://purl.org/dc/dcmitype/"/>
    <ds:schemaRef ds:uri="http://schemas.openxmlformats.org/package/2006/metadata/core-properties"/>
    <ds:schemaRef ds:uri="http://purl.org/dc/terms/"/>
    <ds:schemaRef ds:uri="303dbf9b-b85b-46a0-94f1-894078c07ecd"/>
    <ds:schemaRef ds:uri="http://www.w3.org/XML/1998/namespace"/>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2165</TotalTime>
  <Words>1623</Words>
  <Application>Microsoft Macintosh PowerPoint</Application>
  <PresentationFormat>Widescreen</PresentationFormat>
  <Paragraphs>144</Paragraphs>
  <Slides>53</Slides>
  <Notes>23</Notes>
  <HiddenSlides>0</HiddenSlides>
  <MMClips>0</MMClips>
  <ScaleCrop>false</ScaleCrop>
  <HeadingPairs>
    <vt:vector size="8" baseType="variant">
      <vt:variant>
        <vt:lpstr>Fonts Used</vt:lpstr>
      </vt:variant>
      <vt:variant>
        <vt:i4>8</vt:i4>
      </vt:variant>
      <vt:variant>
        <vt:lpstr>Theme</vt:lpstr>
      </vt:variant>
      <vt:variant>
        <vt:i4>21</vt:i4>
      </vt:variant>
      <vt:variant>
        <vt:lpstr>Embedded OLE Servers</vt:lpstr>
      </vt:variant>
      <vt:variant>
        <vt:i4>1</vt:i4>
      </vt:variant>
      <vt:variant>
        <vt:lpstr>Slide Titles</vt:lpstr>
      </vt:variant>
      <vt:variant>
        <vt:i4>53</vt:i4>
      </vt:variant>
    </vt:vector>
  </HeadingPairs>
  <TitlesOfParts>
    <vt:vector size="83" baseType="lpstr">
      <vt:lpstr>Arial</vt:lpstr>
      <vt:lpstr>Calibri</vt:lpstr>
      <vt:lpstr>Calibri Light</vt:lpstr>
      <vt:lpstr>Gill Sans MT</vt:lpstr>
      <vt:lpstr>Roboto</vt:lpstr>
      <vt:lpstr>Symbol</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2008 Background</vt:lpstr>
      <vt:lpstr>Picture</vt:lpstr>
      <vt:lpstr>PowerPoint Presentation</vt:lpstr>
      <vt:lpstr>Fuzing technology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Delayed Arming Unit (DAU)</vt:lpstr>
      <vt:lpstr>PowerPoint Presentation</vt:lpstr>
      <vt:lpstr>PowerPoint Presentation</vt:lpstr>
      <vt:lpstr>Any 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77</cp:revision>
  <dcterms:created xsi:type="dcterms:W3CDTF">2021-03-09T15:35:42Z</dcterms:created>
  <dcterms:modified xsi:type="dcterms:W3CDTF">2026-10-13T12:35:10Z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