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84" r:id="rId6"/>
    <p:sldId id="285" r:id="rId7"/>
    <p:sldId id="286" r:id="rId8"/>
    <p:sldId id="260" r:id="rId9"/>
    <p:sldId id="261" r:id="rId10"/>
    <p:sldId id="262" r:id="rId11"/>
    <p:sldId id="263" r:id="rId12"/>
    <p:sldId id="266" r:id="rId13"/>
    <p:sldId id="267" r:id="rId14"/>
    <p:sldId id="292" r:id="rId15"/>
    <p:sldId id="291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3" r:id="rId26"/>
    <p:sldId id="281" r:id="rId27"/>
    <p:sldId id="288" r:id="rId28"/>
    <p:sldId id="287" r:id="rId29"/>
    <p:sldId id="279" r:id="rId30"/>
    <p:sldId id="290" r:id="rId31"/>
    <p:sldId id="289" r:id="rId32"/>
    <p:sldId id="270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A978D8-E005-45B9-8E38-9C7969A99C4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852D4-3797-4070-94C7-14D93F3C39E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E852D4-3797-4070-94C7-14D93F3C39E8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E5CAE6F-85FC-442A-9F85-AA972ACA02E3}" type="datetimeFigureOut">
              <a:rPr lang="en-US" smtClean="0"/>
              <a:pPr/>
              <a:t>5/17/2009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560019-63DF-4D4D-B3D9-03E859F3EE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00504"/>
            <a:ext cx="6400800" cy="142876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2800" b="1" dirty="0" smtClean="0">
                <a:solidFill>
                  <a:schemeClr val="tx1"/>
                </a:solidFill>
              </a:rPr>
              <a:t>Research Proposal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Karen Davies</a:t>
            </a:r>
            <a:br>
              <a:rPr lang="en-GB" dirty="0" smtClean="0"/>
            </a:br>
            <a:r>
              <a:rPr lang="en-GB" dirty="0" smtClean="0"/>
              <a:t>MSc Environmental Conservation </a:t>
            </a:r>
            <a:br>
              <a:rPr lang="en-GB" dirty="0" smtClean="0"/>
            </a:br>
            <a:r>
              <a:rPr lang="en-GB" dirty="0" smtClean="0"/>
              <a:t>&amp; Management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500570"/>
            <a:ext cx="6400800" cy="171451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Common pheasant </a:t>
            </a:r>
            <a:endParaRPr lang="en-GB" b="1" dirty="0" smtClean="0">
              <a:solidFill>
                <a:schemeClr val="tx1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(</a:t>
            </a:r>
            <a:r>
              <a:rPr lang="en-GB" b="1" i="1" dirty="0" err="1" smtClean="0">
                <a:solidFill>
                  <a:schemeClr val="tx1"/>
                </a:solidFill>
              </a:rPr>
              <a:t>Phasianus</a:t>
            </a:r>
            <a:r>
              <a:rPr lang="en-GB" i="1" dirty="0" smtClean="0">
                <a:solidFill>
                  <a:schemeClr val="tx1"/>
                </a:solidFill>
              </a:rPr>
              <a:t> </a:t>
            </a:r>
            <a:r>
              <a:rPr lang="en-GB" b="1" i="1" dirty="0" err="1" smtClean="0">
                <a:solidFill>
                  <a:schemeClr val="tx1"/>
                </a:solidFill>
              </a:rPr>
              <a:t>colchicus</a:t>
            </a:r>
            <a:r>
              <a:rPr lang="en-GB" b="1" dirty="0" smtClean="0">
                <a:solidFill>
                  <a:schemeClr val="tx1"/>
                </a:solidFill>
              </a:rPr>
              <a:t>)</a:t>
            </a:r>
          </a:p>
          <a:p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traffic mortality: </a:t>
            </a:r>
          </a:p>
          <a:p>
            <a:r>
              <a:rPr lang="en-GB" b="1" dirty="0">
                <a:solidFill>
                  <a:schemeClr val="tx1"/>
                </a:solidFill>
              </a:rPr>
              <a:t>Analysis of a Scottish country estate. 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42985"/>
            <a:ext cx="7772400" cy="642941"/>
          </a:xfrm>
        </p:spPr>
        <p:txBody>
          <a:bodyPr>
            <a:normAutofit fontScale="90000"/>
          </a:bodyPr>
          <a:lstStyle/>
          <a:p>
            <a:r>
              <a:rPr lang="en-GB" sz="6000" b="1" dirty="0" smtClean="0"/>
              <a:t>Title</a:t>
            </a:r>
            <a:endParaRPr lang="en-GB" sz="6000" b="1" dirty="0"/>
          </a:p>
        </p:txBody>
      </p:sp>
      <p:pic>
        <p:nvPicPr>
          <p:cNvPr id="1026" name="Picture 2" descr="an02389_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78" y="2357430"/>
            <a:ext cx="32575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dirty="0" smtClean="0">
                <a:solidFill>
                  <a:schemeClr val="accent6">
                    <a:lumMod val="75000"/>
                  </a:schemeClr>
                </a:solidFill>
              </a:rPr>
              <a:t>Contents</a:t>
            </a:r>
            <a:endParaRPr lang="en-GB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4800" dirty="0" smtClean="0"/>
              <a:t>Introduction</a:t>
            </a:r>
          </a:p>
          <a:p>
            <a:pPr>
              <a:buFont typeface="Wingdings" pitchFamily="2" charset="2"/>
              <a:buChar char="Ø"/>
            </a:pPr>
            <a:r>
              <a:rPr lang="en-GB" sz="4800" dirty="0" smtClean="0"/>
              <a:t>Aims / Objectives</a:t>
            </a:r>
          </a:p>
          <a:p>
            <a:pPr>
              <a:buFont typeface="Wingdings" pitchFamily="2" charset="2"/>
              <a:buChar char="Ø"/>
            </a:pPr>
            <a:r>
              <a:rPr lang="en-GB" sz="4800" dirty="0" smtClean="0"/>
              <a:t>Methodology</a:t>
            </a:r>
          </a:p>
          <a:p>
            <a:pPr>
              <a:buFont typeface="Wingdings" pitchFamily="2" charset="2"/>
              <a:buChar char="Ø"/>
            </a:pPr>
            <a:r>
              <a:rPr lang="en-GB" sz="4800" dirty="0" smtClean="0"/>
              <a:t>Limitations</a:t>
            </a:r>
          </a:p>
          <a:p>
            <a:pPr>
              <a:buFont typeface="Wingdings" pitchFamily="2" charset="2"/>
              <a:buChar char="Ø"/>
            </a:pPr>
            <a:r>
              <a:rPr lang="en-GB" sz="4800" dirty="0" smtClean="0"/>
              <a:t>Timetable</a:t>
            </a:r>
          </a:p>
          <a:p>
            <a:pPr>
              <a:buFont typeface="Wingdings" pitchFamily="2" charset="2"/>
              <a:buChar char="Ø"/>
            </a:pPr>
            <a:endParaRPr lang="en-GB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28604"/>
            <a:ext cx="8534400" cy="558948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 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 </a:t>
            </a:r>
            <a:r>
              <a:rPr lang="en-GB" b="1" dirty="0" smtClean="0"/>
              <a:t>Importance of research topic.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Roads have </a:t>
            </a:r>
            <a:r>
              <a:rPr lang="en-GB" dirty="0"/>
              <a:t>a detrimental impact on the </a:t>
            </a:r>
            <a:r>
              <a:rPr lang="en-GB" dirty="0" smtClean="0"/>
              <a:t>environment.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/>
              <a:t>T</a:t>
            </a:r>
            <a:r>
              <a:rPr lang="en-GB" dirty="0" smtClean="0"/>
              <a:t>raffic </a:t>
            </a:r>
            <a:r>
              <a:rPr lang="en-GB" dirty="0"/>
              <a:t>mortality in human dominated landscapes is one of the foremost causes of fatality for many species (</a:t>
            </a:r>
            <a:r>
              <a:rPr lang="en-GB" dirty="0" err="1"/>
              <a:t>Jaarsma</a:t>
            </a:r>
            <a:r>
              <a:rPr lang="en-GB" dirty="0"/>
              <a:t> </a:t>
            </a:r>
            <a:r>
              <a:rPr lang="en-GB" i="1" dirty="0"/>
              <a:t>et al., </a:t>
            </a:r>
            <a:r>
              <a:rPr lang="en-GB" dirty="0"/>
              <a:t>2009).  </a:t>
            </a: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Taffic</a:t>
            </a:r>
            <a:r>
              <a:rPr lang="en-GB" dirty="0" smtClean="0"/>
              <a:t> mortality </a:t>
            </a:r>
            <a:br>
              <a:rPr lang="en-GB" dirty="0" smtClean="0"/>
            </a:br>
            <a:r>
              <a:rPr lang="en-GB" sz="1400" dirty="0" smtClean="0"/>
              <a:t>(Source: Davies, 2009)</a:t>
            </a:r>
            <a:endParaRPr lang="en-GB" sz="1400" dirty="0"/>
          </a:p>
        </p:txBody>
      </p:sp>
      <p:pic>
        <p:nvPicPr>
          <p:cNvPr id="5" name="Content Placeholder 4" descr="female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6425" y="1426369"/>
            <a:ext cx="3429000" cy="4572000"/>
          </a:xfrm>
        </p:spPr>
      </p:pic>
      <p:pic>
        <p:nvPicPr>
          <p:cNvPr id="6" name="Content Placeholder 5" descr="01490452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0" y="2197524"/>
            <a:ext cx="4038600" cy="3029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Traffic mortality </a:t>
            </a:r>
            <a:br>
              <a:rPr lang="en-GB" dirty="0" smtClean="0"/>
            </a:br>
            <a:r>
              <a:rPr lang="en-GB" sz="1400" dirty="0" smtClean="0"/>
              <a:t>(Source: Davies, 2009)</a:t>
            </a:r>
            <a:endParaRPr lang="en-GB" sz="1400" dirty="0"/>
          </a:p>
        </p:txBody>
      </p:sp>
      <p:pic>
        <p:nvPicPr>
          <p:cNvPr id="5" name="Content Placeholder 4" descr="dead stoat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1625" y="2195524"/>
            <a:ext cx="4038600" cy="3033690"/>
          </a:xfrm>
        </p:spPr>
      </p:pic>
      <p:pic>
        <p:nvPicPr>
          <p:cNvPr id="6" name="Content Placeholder 5" descr="mallard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0" y="2195524"/>
            <a:ext cx="4038600" cy="3033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Traffic mortality </a:t>
            </a:r>
            <a:br>
              <a:rPr lang="en-GB" dirty="0" smtClean="0"/>
            </a:br>
            <a:r>
              <a:rPr lang="en-GB" sz="1400" dirty="0" smtClean="0"/>
              <a:t>(Source: Davies, 2009)</a:t>
            </a:r>
            <a:endParaRPr lang="en-GB" sz="1400" dirty="0"/>
          </a:p>
        </p:txBody>
      </p:sp>
      <p:pic>
        <p:nvPicPr>
          <p:cNvPr id="12" name="Content Placeholder 11" descr="deer foot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00600" y="2195524"/>
            <a:ext cx="4038600" cy="3033690"/>
          </a:xfrm>
        </p:spPr>
      </p:pic>
      <p:pic>
        <p:nvPicPr>
          <p:cNvPr id="11" name="Content Placeholder 7" descr="deer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1625" y="2195524"/>
            <a:ext cx="4038600" cy="3033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Importance of research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Theme </a:t>
            </a:r>
            <a:r>
              <a:rPr lang="en-GB" dirty="0"/>
              <a:t>of road-kill (</a:t>
            </a:r>
            <a:r>
              <a:rPr lang="en-GB" dirty="0" err="1"/>
              <a:t>Bellis</a:t>
            </a:r>
            <a:r>
              <a:rPr lang="en-GB" dirty="0"/>
              <a:t> and Graves, 1971; </a:t>
            </a:r>
            <a:r>
              <a:rPr lang="en-GB" dirty="0" err="1"/>
              <a:t>Haikonoen</a:t>
            </a:r>
            <a:r>
              <a:rPr lang="en-GB" dirty="0"/>
              <a:t> and </a:t>
            </a:r>
            <a:r>
              <a:rPr lang="en-GB" dirty="0" err="1"/>
              <a:t>Summala</a:t>
            </a:r>
            <a:r>
              <a:rPr lang="en-GB" dirty="0"/>
              <a:t>, 2001) have principally focused on larger </a:t>
            </a:r>
            <a:r>
              <a:rPr lang="en-GB" dirty="0" smtClean="0"/>
              <a:t>mammals.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Role </a:t>
            </a:r>
            <a:r>
              <a:rPr lang="en-GB" dirty="0"/>
              <a:t>of road and landscape variables influencing small fauna road-kills (Oxley </a:t>
            </a:r>
            <a:r>
              <a:rPr lang="en-GB" i="1" dirty="0"/>
              <a:t>et al.,</a:t>
            </a:r>
            <a:r>
              <a:rPr lang="en-GB" dirty="0"/>
              <a:t> 1974; </a:t>
            </a:r>
            <a:r>
              <a:rPr lang="en-GB" dirty="0" err="1"/>
              <a:t>Philcox</a:t>
            </a:r>
            <a:r>
              <a:rPr lang="en-GB" dirty="0"/>
              <a:t> </a:t>
            </a:r>
            <a:r>
              <a:rPr lang="en-GB" i="1" dirty="0"/>
              <a:t>et al.,</a:t>
            </a:r>
            <a:r>
              <a:rPr lang="en-GB" dirty="0"/>
              <a:t> 1999) has been studied to a lesser extent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Importance of research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/>
              <a:t>S</a:t>
            </a:r>
            <a:r>
              <a:rPr lang="en-GB" dirty="0" smtClean="0"/>
              <a:t>hortage of studies which cover the relations between habitat characteristics, large scale (landscape scale) road parameters (e.g. traffic volume, presence of hedgerows and trees) and the level of avian losses (</a:t>
            </a:r>
            <a:r>
              <a:rPr lang="en-GB" dirty="0" err="1" smtClean="0"/>
              <a:t>Erritzoe</a:t>
            </a:r>
            <a:r>
              <a:rPr lang="en-GB" dirty="0" smtClean="0"/>
              <a:t> </a:t>
            </a:r>
            <a:r>
              <a:rPr lang="en-GB" i="1" dirty="0" smtClean="0"/>
              <a:t>et al.,</a:t>
            </a:r>
            <a:r>
              <a:rPr lang="en-GB" dirty="0" smtClean="0"/>
              <a:t> 2003).  </a:t>
            </a:r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/>
              <a:t>majority of bird road mortality research was completed several decades ago, when traffic volume was incomparably </a:t>
            </a:r>
            <a:r>
              <a:rPr lang="en-GB" dirty="0" smtClean="0"/>
              <a:t>lower </a:t>
            </a:r>
            <a:r>
              <a:rPr lang="en-GB" dirty="0" err="1"/>
              <a:t>Orlowski</a:t>
            </a:r>
            <a:r>
              <a:rPr lang="en-GB" dirty="0"/>
              <a:t> (2008</a:t>
            </a:r>
            <a:r>
              <a:rPr lang="en-GB" dirty="0" smtClean="0"/>
              <a:t>).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Importance of research topic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b="1" dirty="0" smtClean="0"/>
              <a:t>Question: 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/>
              <a:t>C</a:t>
            </a:r>
            <a:r>
              <a:rPr lang="en-GB" dirty="0" smtClean="0"/>
              <a:t>an determining the level of localised common pheasant (</a:t>
            </a:r>
            <a:r>
              <a:rPr lang="en-GB" i="1" dirty="0" err="1" smtClean="0"/>
              <a:t>Phasianus</a:t>
            </a:r>
            <a:r>
              <a:rPr lang="en-GB" i="1" dirty="0" smtClean="0"/>
              <a:t> </a:t>
            </a:r>
            <a:r>
              <a:rPr lang="en-GB" i="1" dirty="0" err="1" smtClean="0"/>
              <a:t>colchicus</a:t>
            </a:r>
            <a:r>
              <a:rPr lang="en-GB" i="1" dirty="0" smtClean="0"/>
              <a:t>) </a:t>
            </a:r>
            <a:r>
              <a:rPr lang="en-GB" dirty="0" smtClean="0"/>
              <a:t>traffic</a:t>
            </a:r>
            <a:r>
              <a:rPr lang="en-GB" i="1" dirty="0" smtClean="0"/>
              <a:t> </a:t>
            </a:r>
            <a:r>
              <a:rPr lang="en-GB" dirty="0" smtClean="0"/>
              <a:t>mortality be utilised to estimate levels of fatalities for other bird species?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research 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 err="1" smtClean="0"/>
              <a:t>Charterhall</a:t>
            </a:r>
            <a:r>
              <a:rPr lang="en-GB" dirty="0" smtClean="0"/>
              <a:t> country estate</a:t>
            </a:r>
          </a:p>
          <a:p>
            <a:pPr algn="ctr">
              <a:buNone/>
            </a:pPr>
            <a:r>
              <a:rPr lang="en-GB" dirty="0" smtClean="0"/>
              <a:t>Scottish Borders, Scotland.</a:t>
            </a:r>
          </a:p>
          <a:p>
            <a:pPr algn="ctr">
              <a:buNone/>
            </a:pPr>
            <a:r>
              <a:rPr lang="en-GB" sz="1400" dirty="0" smtClean="0"/>
              <a:t>(Source: </a:t>
            </a:r>
            <a:r>
              <a:rPr lang="en-GB" sz="1400" dirty="0" err="1" smtClean="0"/>
              <a:t>Flashearth</a:t>
            </a:r>
            <a:r>
              <a:rPr lang="en-GB" sz="1400" dirty="0" smtClean="0"/>
              <a:t>, 2009)</a:t>
            </a:r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928934"/>
            <a:ext cx="8572560" cy="3263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Ordnance Survey map of area</a:t>
            </a:r>
            <a:br>
              <a:rPr lang="en-GB" dirty="0" smtClean="0"/>
            </a:br>
            <a:r>
              <a:rPr lang="en-GB" sz="1600" dirty="0" smtClean="0"/>
              <a:t>(Source: Ordnance survey, 2009)</a:t>
            </a:r>
            <a:endParaRPr lang="en-GB" sz="1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714488"/>
            <a:ext cx="4572031" cy="4412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 roads around </a:t>
            </a:r>
            <a:r>
              <a:rPr lang="en-GB" dirty="0" err="1" smtClean="0"/>
              <a:t>Charterhall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1600" dirty="0" smtClean="0"/>
              <a:t>(Source: </a:t>
            </a:r>
            <a:r>
              <a:rPr lang="en-GB" sz="1600" dirty="0" err="1" smtClean="0"/>
              <a:t>Google</a:t>
            </a:r>
            <a:r>
              <a:rPr lang="en-GB" sz="1600" dirty="0" smtClean="0"/>
              <a:t>, 2009)</a:t>
            </a:r>
            <a:endParaRPr lang="en-GB" sz="16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928802"/>
            <a:ext cx="5620564" cy="4000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Local Roads</a:t>
            </a:r>
            <a:br>
              <a:rPr lang="en-GB" dirty="0" smtClean="0"/>
            </a:br>
            <a:r>
              <a:rPr lang="en-GB" sz="1600" dirty="0" smtClean="0"/>
              <a:t>(Source: Davies, 2009)</a:t>
            </a:r>
            <a:endParaRPr lang="en-GB" sz="1600" dirty="0"/>
          </a:p>
        </p:txBody>
      </p:sp>
      <p:pic>
        <p:nvPicPr>
          <p:cNvPr id="4" name="Content Placeholder 3" descr="01490451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06488" y="1527175"/>
            <a:ext cx="6094512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Local Roads</a:t>
            </a:r>
            <a:br>
              <a:rPr lang="en-GB" dirty="0" smtClean="0"/>
            </a:br>
            <a:r>
              <a:rPr lang="en-GB" sz="1600" dirty="0" smtClean="0"/>
              <a:t>(Source: Davies, 2009)</a:t>
            </a:r>
            <a:endParaRPr lang="en-GB" sz="1600" dirty="0"/>
          </a:p>
        </p:txBody>
      </p:sp>
      <p:pic>
        <p:nvPicPr>
          <p:cNvPr id="4" name="Content Placeholder 3" descr="lane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06488" y="1527175"/>
            <a:ext cx="6094512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Common pheasant (</a:t>
            </a:r>
            <a:r>
              <a:rPr lang="en-GB" i="1" dirty="0" err="1" smtClean="0"/>
              <a:t>Phasianus</a:t>
            </a:r>
            <a:r>
              <a:rPr lang="en-GB" i="1" dirty="0" smtClean="0"/>
              <a:t> </a:t>
            </a:r>
            <a:r>
              <a:rPr lang="en-GB" i="1" dirty="0" err="1" smtClean="0"/>
              <a:t>colchicus</a:t>
            </a:r>
            <a:r>
              <a:rPr lang="en-GB" i="1" dirty="0" smtClean="0"/>
              <a:t>)</a:t>
            </a:r>
            <a:br>
              <a:rPr lang="en-GB" i="1" dirty="0" smtClean="0"/>
            </a:br>
            <a:r>
              <a:rPr lang="en-GB" sz="1600" dirty="0" smtClean="0"/>
              <a:t>(Source: Holt, 2009)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Male_and_female_pheasan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1928802"/>
            <a:ext cx="4636800" cy="403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en-GB" dirty="0" smtClean="0"/>
              <a:t>Present a considered summary of literature on traffic mortality (provided through a literature review);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Undertake an original methodology in order to locate and identify common pheasant (</a:t>
            </a:r>
            <a:r>
              <a:rPr lang="en-GB" i="1" dirty="0" err="1" smtClean="0"/>
              <a:t>Phasianus</a:t>
            </a:r>
            <a:r>
              <a:rPr lang="en-GB" i="1" dirty="0" smtClean="0"/>
              <a:t> </a:t>
            </a:r>
            <a:r>
              <a:rPr lang="en-GB" i="1" dirty="0" err="1" smtClean="0"/>
              <a:t>colchicus</a:t>
            </a:r>
            <a:r>
              <a:rPr lang="en-GB" dirty="0" smtClean="0"/>
              <a:t>) traffic mortality;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Use a localised common pheasant (</a:t>
            </a:r>
            <a:r>
              <a:rPr lang="en-GB" i="1" dirty="0" err="1" smtClean="0"/>
              <a:t>Phasianus</a:t>
            </a:r>
            <a:r>
              <a:rPr lang="en-GB" i="1" dirty="0" smtClean="0"/>
              <a:t> </a:t>
            </a:r>
            <a:r>
              <a:rPr lang="en-GB" i="1" dirty="0" err="1" smtClean="0"/>
              <a:t>colchicus</a:t>
            </a:r>
            <a:r>
              <a:rPr lang="en-GB" dirty="0" smtClean="0"/>
              <a:t>) population as a basis for measuring wider traffic mortality effects amongst other bird species;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Collect data throughout the year in order to allow for seasonal fluctuations.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en-GB" dirty="0" smtClean="0"/>
              <a:t>Determine the amount of common pheasant (</a:t>
            </a:r>
            <a:r>
              <a:rPr lang="en-GB" i="1" dirty="0" err="1" smtClean="0"/>
              <a:t>Phasianus</a:t>
            </a:r>
            <a:r>
              <a:rPr lang="en-GB" i="1" dirty="0" smtClean="0"/>
              <a:t> </a:t>
            </a:r>
            <a:r>
              <a:rPr lang="en-GB" i="1" dirty="0" err="1" smtClean="0"/>
              <a:t>colchicus</a:t>
            </a:r>
            <a:r>
              <a:rPr lang="en-GB" dirty="0" smtClean="0"/>
              <a:t>) traffic mortality which occurred in a localised area;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Help fulfil an understanding of the extent of traffic mortality amongst bird populations in the U.K;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Identify the road, boundary and habitat types involved in the majority of fatalities;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Extend the knowledge in published literature on the subject of avian traffic mortality;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Make recommendations to limit traffic mortality. 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Hypothesis: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sz="3600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en-GB" sz="3600" dirty="0" smtClean="0"/>
          </a:p>
          <a:p>
            <a:pPr>
              <a:buFont typeface="Wingdings" pitchFamily="2" charset="2"/>
              <a:buChar char="Ø"/>
            </a:pPr>
            <a:r>
              <a:rPr lang="en-GB" sz="4000" dirty="0" smtClean="0"/>
              <a:t>Using a localised common pheasant(</a:t>
            </a:r>
            <a:r>
              <a:rPr lang="en-GB" sz="4000" i="1" dirty="0" err="1" smtClean="0"/>
              <a:t>Phasianus</a:t>
            </a:r>
            <a:r>
              <a:rPr lang="en-GB" sz="4000" i="1" dirty="0" smtClean="0"/>
              <a:t> </a:t>
            </a:r>
            <a:r>
              <a:rPr lang="en-GB" sz="4000" i="1" dirty="0" err="1" smtClean="0"/>
              <a:t>colchicus</a:t>
            </a:r>
            <a:r>
              <a:rPr lang="en-GB" sz="4000" dirty="0" smtClean="0"/>
              <a:t>) population to determine the amount of traffic mortality will allow estimates of fatalities for other bird species.  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en-GB" sz="4000" dirty="0" smtClean="0"/>
          </a:p>
          <a:p>
            <a:pPr>
              <a:buFont typeface="Wingdings" pitchFamily="2" charset="2"/>
              <a:buChar char="Ø"/>
            </a:pPr>
            <a:endParaRPr lang="en-GB" sz="4000" dirty="0" smtClean="0"/>
          </a:p>
          <a:p>
            <a:pPr>
              <a:buFont typeface="Wingdings" pitchFamily="2" charset="2"/>
              <a:buChar char="Ø"/>
            </a:pPr>
            <a:r>
              <a:rPr lang="en-GB" sz="4000" dirty="0" smtClean="0"/>
              <a:t>Literature search</a:t>
            </a:r>
          </a:p>
          <a:p>
            <a:pPr>
              <a:buFont typeface="Wingdings" pitchFamily="2" charset="2"/>
              <a:buChar char="Ø"/>
            </a:pPr>
            <a:r>
              <a:rPr lang="en-GB" sz="4000" dirty="0" smtClean="0"/>
              <a:t>Data collection</a:t>
            </a:r>
          </a:p>
          <a:p>
            <a:pPr>
              <a:buFont typeface="Wingdings" pitchFamily="2" charset="2"/>
              <a:buChar char="Ø"/>
            </a:pPr>
            <a:r>
              <a:rPr lang="en-GB" sz="4000" dirty="0" smtClean="0"/>
              <a:t>Data analysis</a:t>
            </a:r>
          </a:p>
          <a:p>
            <a:pPr>
              <a:buFont typeface="Wingdings" pitchFamily="2" charset="2"/>
              <a:buChar char="Ø"/>
            </a:pP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search (secondary data)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Swansea Metropolitan University Library and Information Service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Opac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Databases (Science Direct)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Internet search engines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Scientific journals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Books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Local annual common pheasant population records       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Interesting / Relevant Subject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en-GB" dirty="0" smtClean="0"/>
              <a:t>Coffin, A.W. (2007). From road-kill to road ecology: A review of the ecological effects of roads.  </a:t>
            </a:r>
            <a:r>
              <a:rPr lang="en-GB" i="1" dirty="0" smtClean="0"/>
              <a:t>Journal of Transport Geography. </a:t>
            </a:r>
            <a:r>
              <a:rPr lang="en-GB" dirty="0" smtClean="0"/>
              <a:t> </a:t>
            </a:r>
            <a:r>
              <a:rPr lang="en-GB" dirty="0" err="1" smtClean="0"/>
              <a:t>Vol</a:t>
            </a:r>
            <a:r>
              <a:rPr lang="en-GB" dirty="0" smtClean="0"/>
              <a:t> 15, (5), pp. 396-406.</a:t>
            </a:r>
          </a:p>
          <a:p>
            <a:pPr lvl="0">
              <a:buFont typeface="Wingdings" pitchFamily="2" charset="2"/>
              <a:buChar char="Ø"/>
            </a:pPr>
            <a:endParaRPr lang="en-GB" dirty="0" smtClean="0"/>
          </a:p>
          <a:p>
            <a:pPr lvl="0">
              <a:buFont typeface="Wingdings" pitchFamily="2" charset="2"/>
              <a:buChar char="Ø"/>
            </a:pPr>
            <a:r>
              <a:rPr lang="en-GB" dirty="0" err="1" smtClean="0"/>
              <a:t>Orlowski</a:t>
            </a:r>
            <a:r>
              <a:rPr lang="en-GB" dirty="0" smtClean="0"/>
              <a:t>, G. (2008).  Roadside hedgerows and trees as factors increasing road mortality of birds: Implications for management of roadside vegetation in rural landscapes.  </a:t>
            </a:r>
            <a:r>
              <a:rPr lang="en-GB" i="1" dirty="0" smtClean="0"/>
              <a:t>Landscape and Urban Planning.</a:t>
            </a:r>
            <a:r>
              <a:rPr lang="en-GB" dirty="0" smtClean="0"/>
              <a:t> </a:t>
            </a:r>
            <a:r>
              <a:rPr lang="en-GB" dirty="0" err="1" smtClean="0"/>
              <a:t>Vol</a:t>
            </a:r>
            <a:r>
              <a:rPr lang="en-GB" dirty="0" smtClean="0"/>
              <a:t> 86, (2), pp. 153-161.  </a:t>
            </a:r>
          </a:p>
          <a:p>
            <a:pPr lvl="0">
              <a:buFont typeface="Wingdings" pitchFamily="2" charset="2"/>
              <a:buChar char="Ø"/>
            </a:pPr>
            <a:endParaRPr lang="en-GB" dirty="0" smtClean="0"/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Oxley, D.J., Fenton, M.B., and </a:t>
            </a:r>
            <a:r>
              <a:rPr lang="en-GB" dirty="0" err="1" smtClean="0"/>
              <a:t>Carmody</a:t>
            </a:r>
            <a:r>
              <a:rPr lang="en-GB" dirty="0" smtClean="0"/>
              <a:t>, G.R. (1974). The effects of roads on small mammals. </a:t>
            </a:r>
            <a:r>
              <a:rPr lang="en-GB" i="1" dirty="0" smtClean="0"/>
              <a:t>Journal of Applied Ecology.</a:t>
            </a:r>
            <a:r>
              <a:rPr lang="en-GB" dirty="0" smtClean="0"/>
              <a:t> </a:t>
            </a:r>
            <a:r>
              <a:rPr lang="en-GB" dirty="0" err="1" smtClean="0"/>
              <a:t>Vol</a:t>
            </a:r>
            <a:r>
              <a:rPr lang="en-GB" dirty="0" smtClean="0"/>
              <a:t> 11, pp. 51–59.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 (Primary)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err="1" smtClean="0"/>
              <a:t>Charterhall</a:t>
            </a:r>
            <a:r>
              <a:rPr lang="en-GB" dirty="0" smtClean="0"/>
              <a:t> county estate, </a:t>
            </a:r>
            <a:r>
              <a:rPr lang="en-GB" dirty="0" smtClean="0"/>
              <a:t>Scotland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Conducted alone from vehicle</a:t>
            </a: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All road types surveyed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Timings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Original data recording sheet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Locate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Global Satellite Position (GPS)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Other factors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Vegetable dye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Calculations will be made regarding proportions of gender, road type, boundary type and surrounding habitat type.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Mathematical computer programmes accessed through Swansea Metropolitan University.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Paired </a:t>
            </a:r>
            <a:r>
              <a:rPr lang="en-GB" i="1" dirty="0" smtClean="0"/>
              <a:t>t</a:t>
            </a:r>
            <a:r>
              <a:rPr lang="en-GB" dirty="0" smtClean="0"/>
              <a:t>-test.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Ripley’s </a:t>
            </a:r>
            <a:r>
              <a:rPr lang="en-GB" i="1" dirty="0" smtClean="0"/>
              <a:t>K </a:t>
            </a:r>
            <a:r>
              <a:rPr lang="en-GB" dirty="0" smtClean="0"/>
              <a:t>function.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Poisson </a:t>
            </a:r>
            <a:r>
              <a:rPr lang="en-GB" dirty="0" smtClean="0"/>
              <a:t>distribution.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Geographic information system (GIS).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– Snow! </a:t>
            </a:r>
            <a:br>
              <a:rPr lang="en-GB" dirty="0" smtClean="0"/>
            </a:br>
            <a:r>
              <a:rPr lang="en-GB" sz="1400" dirty="0" smtClean="0"/>
              <a:t>(Source: British Broadcasting Corporation, 2009) </a:t>
            </a:r>
            <a:endParaRPr lang="en-GB" sz="1400" dirty="0"/>
          </a:p>
        </p:txBody>
      </p:sp>
      <p:pic>
        <p:nvPicPr>
          <p:cNvPr id="4" name="Content Placeholder 4" descr="ruler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71604" y="2071678"/>
            <a:ext cx="6039360" cy="388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– Undetected! </a:t>
            </a:r>
            <a:br>
              <a:rPr lang="en-GB" dirty="0" smtClean="0"/>
            </a:br>
            <a:r>
              <a:rPr lang="en-GB" sz="1600" dirty="0" smtClean="0"/>
              <a:t>(Source: Davies, 2009)</a:t>
            </a:r>
            <a:endParaRPr lang="en-GB" sz="1600" dirty="0"/>
          </a:p>
        </p:txBody>
      </p:sp>
      <p:pic>
        <p:nvPicPr>
          <p:cNvPr id="7" name="Content Placeholder 6" descr="kill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1472" y="1643050"/>
            <a:ext cx="3429000" cy="4572000"/>
          </a:xfrm>
        </p:spPr>
      </p:pic>
      <p:pic>
        <p:nvPicPr>
          <p:cNvPr id="8" name="Content Placeholder 7" descr="rkill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0" y="2195524"/>
            <a:ext cx="4038600" cy="3033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– Mistaken for road-kill?</a:t>
            </a:r>
            <a:br>
              <a:rPr lang="en-GB" dirty="0" smtClean="0"/>
            </a:br>
            <a:r>
              <a:rPr lang="en-GB" sz="1600" dirty="0" smtClean="0"/>
              <a:t>(Source: Davies, 2009) </a:t>
            </a:r>
            <a:endParaRPr lang="en-GB" sz="1600" dirty="0"/>
          </a:p>
        </p:txBody>
      </p:sp>
      <p:pic>
        <p:nvPicPr>
          <p:cNvPr id="5" name="Content Placeholder 4" descr="mistaken identity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1625" y="2195524"/>
            <a:ext cx="4038600" cy="3033690"/>
          </a:xfrm>
        </p:spPr>
      </p:pic>
      <p:pic>
        <p:nvPicPr>
          <p:cNvPr id="6" name="Content Placeholder 5" descr="mistake 2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00600" y="2195524"/>
            <a:ext cx="4038600" cy="303369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– Scavengers </a:t>
            </a:r>
            <a:br>
              <a:rPr lang="en-GB" dirty="0" smtClean="0"/>
            </a:br>
            <a:r>
              <a:rPr lang="en-GB" sz="1600" dirty="0" smtClean="0"/>
              <a:t>(Source: Davies, 2009)</a:t>
            </a:r>
            <a:endParaRPr lang="en-GB" sz="1600" dirty="0"/>
          </a:p>
        </p:txBody>
      </p:sp>
      <p:pic>
        <p:nvPicPr>
          <p:cNvPr id="4" name="Content Placeholder 5" descr="dead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510506" y="1527175"/>
            <a:ext cx="6086475" cy="457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Limitations – Scavengers </a:t>
            </a:r>
            <a:br>
              <a:rPr lang="en-GB" dirty="0" smtClean="0"/>
            </a:br>
            <a:r>
              <a:rPr lang="en-GB" sz="1600" dirty="0" smtClean="0"/>
              <a:t>(Source: Davies, 2009)</a:t>
            </a:r>
            <a:endParaRPr lang="en-GB" sz="1600" dirty="0"/>
          </a:p>
        </p:txBody>
      </p:sp>
      <p:pic>
        <p:nvPicPr>
          <p:cNvPr id="7" name="Content Placeholder 6" descr="jackdaw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00600" y="2195524"/>
            <a:ext cx="4038600" cy="3033690"/>
          </a:xfrm>
        </p:spPr>
      </p:pic>
      <p:pic>
        <p:nvPicPr>
          <p:cNvPr id="9" name="Content Placeholder 8" descr="rabbit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16200000">
            <a:off x="785786" y="1785926"/>
            <a:ext cx="3000396" cy="38576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Limitations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Not all road-kill is expected to land within the road and road boundaries and as such </a:t>
            </a:r>
            <a:r>
              <a:rPr lang="en-GB" dirty="0" smtClean="0"/>
              <a:t>may</a:t>
            </a:r>
            <a:r>
              <a:rPr lang="en-GB" dirty="0" smtClean="0"/>
              <a:t> </a:t>
            </a:r>
            <a:r>
              <a:rPr lang="en-GB" dirty="0" smtClean="0"/>
              <a:t>remain undetected; 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Road-kill might remain undetected since observations will be conducted whilst travelling in a vehicle; 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Removal of road-kill by scavengers before data is collected;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Once daily survey may prove inadequate; 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Surveys undertaken for only one month per season might display inconsistencies;  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Dye sprayed onto carcasses may wash away during inclement weather;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/>
              <a:t>Research carried out in a relatively short period, so any results gained could be flawed. 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000100" y="285729"/>
          <a:ext cx="7286676" cy="5286411"/>
        </p:xfrm>
        <a:graphic>
          <a:graphicData uri="http://schemas.openxmlformats.org/drawingml/2006/table">
            <a:tbl>
              <a:tblPr/>
              <a:tblGrid>
                <a:gridCol w="1747708"/>
                <a:gridCol w="293279"/>
                <a:gridCol w="543809"/>
                <a:gridCol w="552358"/>
                <a:gridCol w="595109"/>
                <a:gridCol w="569460"/>
                <a:gridCol w="603661"/>
                <a:gridCol w="620761"/>
                <a:gridCol w="587414"/>
                <a:gridCol w="578008"/>
                <a:gridCol w="595109"/>
              </a:tblGrid>
              <a:tr h="86636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 dirty="0">
                          <a:latin typeface="Times New Roman"/>
                          <a:ea typeface="SimSun"/>
                        </a:rPr>
                        <a:t>Activity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Jan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Feb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Mar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Apr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May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June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July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Aug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Sept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 dirty="0">
                          <a:latin typeface="Times New Roman"/>
                          <a:ea typeface="SimSun"/>
                        </a:rPr>
                        <a:t>Confirm proposal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1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 dirty="0">
                          <a:latin typeface="Times New Roman"/>
                          <a:ea typeface="SimSun"/>
                        </a:rPr>
                        <a:t>Primary data 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 dirty="0">
                          <a:latin typeface="Times New Roman"/>
                          <a:ea typeface="SimSun"/>
                        </a:rPr>
                        <a:t>collection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2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Secondary data collection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3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Analyse 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results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4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Conclusions &amp; recommendations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5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Begin writing dissertation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6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Complete writing dissertation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7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487854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First draft &amp; updates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8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  <a:tr h="51721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Dissertation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Submission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800" b="1">
                          <a:latin typeface="Times New Roman"/>
                          <a:ea typeface="SimSun"/>
                        </a:rPr>
                        <a:t>9</a:t>
                      </a: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en-GB" sz="800" dirty="0">
                        <a:latin typeface="Times New Roman"/>
                        <a:ea typeface="SimSun"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solidFill>
                            <a:srgbClr val="FF0000"/>
                          </a:solidFill>
                          <a:latin typeface="Arial Rounded MT Bold"/>
                          <a:ea typeface="SimSun"/>
                        </a:rPr>
                        <a:t>X</a:t>
                      </a:r>
                      <a:endParaRPr lang="en-GB" sz="800" dirty="0">
                        <a:latin typeface="Times New Roman"/>
                        <a:ea typeface="SimSun"/>
                      </a:endParaRPr>
                    </a:p>
                  </a:txBody>
                  <a:tcPr marL="47256" marR="47256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3F3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2286000" y="5715017"/>
            <a:ext cx="4572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  <a:latin typeface="Arial Rounded MT Bold" pitchFamily="34" charset="0"/>
              </a:rPr>
              <a:t>X</a:t>
            </a:r>
            <a:r>
              <a:rPr lang="en-GB" dirty="0" smtClean="0"/>
              <a:t>= Specified activity intended to be          undertaken during each month.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Bellis</a:t>
            </a:r>
            <a:r>
              <a:rPr lang="en-GB" sz="1400" dirty="0" smtClean="0"/>
              <a:t>, E.D., and Graves, H.B. (1971). Deer mortality on a Pennsylvania interstate highway. </a:t>
            </a:r>
            <a:r>
              <a:rPr lang="en-GB" sz="1400" i="1" dirty="0" smtClean="0"/>
              <a:t>Journal of Wildlife Management</a:t>
            </a:r>
            <a:r>
              <a:rPr lang="en-GB" sz="1400" dirty="0" smtClean="0"/>
              <a:t>. </a:t>
            </a:r>
            <a:r>
              <a:rPr lang="en-GB" sz="1400" dirty="0" err="1" smtClean="0"/>
              <a:t>Vol</a:t>
            </a:r>
            <a:r>
              <a:rPr lang="en-GB" sz="1400" dirty="0" smtClean="0"/>
              <a:t> 35, pp. 232–237.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smtClean="0"/>
              <a:t>British Broadcasting Corporation (BBC). (2009). Snow image. Available from: http://news.bbc.co.uk/1/hi/in_pictures/7876336.stm. Date accessed: 01/05/09.</a:t>
            </a:r>
          </a:p>
          <a:p>
            <a:pPr lvl="0">
              <a:buFont typeface="Wingdings" pitchFamily="2" charset="2"/>
              <a:buChar char="Ø"/>
            </a:pPr>
            <a:r>
              <a:rPr lang="en-GB" sz="1400" dirty="0" smtClean="0"/>
              <a:t>Coffin, A.W. (2007). From road-kill to road ecology: A review of the ecological effects of roads.  </a:t>
            </a:r>
            <a:r>
              <a:rPr lang="en-GB" sz="1400" i="1" dirty="0" smtClean="0"/>
              <a:t>Journal of Transport Geography. 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15, (5), pp. 396-406.</a:t>
            </a:r>
          </a:p>
          <a:p>
            <a:pPr lvl="0">
              <a:buFont typeface="Wingdings" pitchFamily="2" charset="2"/>
              <a:buChar char="Ø"/>
            </a:pPr>
            <a:r>
              <a:rPr lang="en-GB" sz="1400" dirty="0" smtClean="0"/>
              <a:t>Davies, K. (2009). Selection of local photographs by the author.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Erritzoe</a:t>
            </a:r>
            <a:r>
              <a:rPr lang="en-GB" sz="1400" dirty="0" smtClean="0"/>
              <a:t>, J., </a:t>
            </a:r>
            <a:r>
              <a:rPr lang="en-GB" sz="1400" dirty="0" err="1" smtClean="0"/>
              <a:t>Mazgajski</a:t>
            </a:r>
            <a:r>
              <a:rPr lang="en-GB" sz="1400" dirty="0" smtClean="0"/>
              <a:t>, T., and </a:t>
            </a:r>
            <a:r>
              <a:rPr lang="en-GB" sz="1400" dirty="0" err="1" smtClean="0"/>
              <a:t>Rejt</a:t>
            </a:r>
            <a:r>
              <a:rPr lang="en-GB" sz="1400" dirty="0" smtClean="0"/>
              <a:t>, L. (2003). Bird casualties on European roads - a review. </a:t>
            </a:r>
            <a:r>
              <a:rPr lang="en-GB" sz="1400" i="1" dirty="0" err="1" smtClean="0"/>
              <a:t>Acta</a:t>
            </a:r>
            <a:r>
              <a:rPr lang="en-GB" sz="1400" i="1" dirty="0" smtClean="0"/>
              <a:t> </a:t>
            </a:r>
            <a:r>
              <a:rPr lang="en-GB" sz="1400" i="1" dirty="0" err="1" smtClean="0"/>
              <a:t>Ornithol</a:t>
            </a:r>
            <a:r>
              <a:rPr lang="en-GB" sz="1400" i="1" dirty="0" smtClean="0"/>
              <a:t>.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38, pp. 77–93.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Flashearth</a:t>
            </a:r>
            <a:r>
              <a:rPr lang="en-GB" sz="1400" dirty="0" smtClean="0"/>
              <a:t>. (2009). Ariel view of </a:t>
            </a:r>
            <a:r>
              <a:rPr lang="en-GB" sz="1400" dirty="0" err="1" smtClean="0"/>
              <a:t>Charterhall</a:t>
            </a:r>
            <a:r>
              <a:rPr lang="en-GB" sz="1400" dirty="0" smtClean="0"/>
              <a:t>. Available from: http://www.flashearth.com.  Date accessed: 04/05/09.</a:t>
            </a:r>
          </a:p>
          <a:p>
            <a:pPr lvl="0">
              <a:buFont typeface="Wingdings" pitchFamily="2" charset="2"/>
              <a:buChar char="Ø"/>
            </a:pPr>
            <a:r>
              <a:rPr lang="en-GB" sz="1400" dirty="0" err="1" smtClean="0"/>
              <a:t>Google</a:t>
            </a:r>
            <a:r>
              <a:rPr lang="en-GB" sz="1400" dirty="0" smtClean="0"/>
              <a:t>. (2009). Main roads around </a:t>
            </a:r>
            <a:r>
              <a:rPr lang="en-GB" sz="1400" dirty="0" err="1" smtClean="0"/>
              <a:t>Charterhall</a:t>
            </a:r>
            <a:r>
              <a:rPr lang="en-GB" sz="1400" dirty="0" smtClean="0"/>
              <a:t>. Available from: http://www.maps.google.co.uk.  Date accessed: 05/05/09.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Haikonoen</a:t>
            </a:r>
            <a:r>
              <a:rPr lang="en-GB" sz="1400" dirty="0" smtClean="0"/>
              <a:t>, H., and </a:t>
            </a:r>
            <a:r>
              <a:rPr lang="en-GB" sz="1400" dirty="0" err="1" smtClean="0"/>
              <a:t>Summala</a:t>
            </a:r>
            <a:r>
              <a:rPr lang="en-GB" sz="1400" dirty="0" smtClean="0"/>
              <a:t>, H. (2001).  Deer - vehicle crashes extensive peak at one hour after sunset.  </a:t>
            </a:r>
            <a:r>
              <a:rPr lang="en-GB" sz="1400" i="1" dirty="0" smtClean="0"/>
              <a:t>American Journal of Preventive Medicine. </a:t>
            </a:r>
            <a:r>
              <a:rPr lang="en-GB" sz="1400" dirty="0" err="1" smtClean="0"/>
              <a:t>Vol</a:t>
            </a:r>
            <a:r>
              <a:rPr lang="en-GB" sz="1400" dirty="0" smtClean="0"/>
              <a:t> 21, (3), pp. 209-213.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smtClean="0"/>
              <a:t>Holt, A. (2009). Male and female pheasant. Available from: http://www.aliceholt.org/Male_and_female_pheasant.png.  Date accessed: 28/04/09.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Jaarsma</a:t>
            </a:r>
            <a:r>
              <a:rPr lang="en-GB" sz="1400" dirty="0" smtClean="0"/>
              <a:t>, C.F., van </a:t>
            </a:r>
            <a:r>
              <a:rPr lang="en-GB" sz="1400" dirty="0" err="1" smtClean="0"/>
              <a:t>Langevelde</a:t>
            </a:r>
            <a:r>
              <a:rPr lang="en-GB" sz="1400" dirty="0" smtClean="0"/>
              <a:t>, F., and </a:t>
            </a:r>
            <a:r>
              <a:rPr lang="en-GB" sz="1400" dirty="0" err="1" smtClean="0"/>
              <a:t>Botma</a:t>
            </a:r>
            <a:r>
              <a:rPr lang="en-GB" sz="1400" dirty="0" smtClean="0"/>
              <a:t>, H. (2009). Flattened fauna and mitigation: Traffic victims related to road, traffic, vehicle, and species characteristics. </a:t>
            </a:r>
            <a:r>
              <a:rPr lang="en-GB" sz="1400" i="1" dirty="0" smtClean="0"/>
              <a:t>Transportation Research Part D: Transport and Environment.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11, (4), pp. 264-276.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smtClean="0"/>
              <a:t>Ordnance survey. (2009).  Map of area. Available from: http://www.ordnancesurvey.co.uk.  Date accessed: 08/05/09. </a:t>
            </a:r>
          </a:p>
          <a:p>
            <a:pPr lvl="0">
              <a:buFont typeface="Wingdings" pitchFamily="2" charset="2"/>
              <a:buChar char="Ø"/>
            </a:pPr>
            <a:r>
              <a:rPr lang="en-GB" sz="1400" dirty="0" err="1" smtClean="0"/>
              <a:t>Orlowski</a:t>
            </a:r>
            <a:r>
              <a:rPr lang="en-GB" sz="1400" dirty="0" smtClean="0"/>
              <a:t>, G. (2008).  Roadside hedgerows and trees as factors increasing road mortality of birds: Implications for management of roadside vegetation in rural landscapes.  </a:t>
            </a:r>
            <a:r>
              <a:rPr lang="en-GB" sz="1400" i="1" dirty="0" smtClean="0"/>
              <a:t>Landscape and Urban Planning.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86, (2), pp. 153-161.  </a:t>
            </a:r>
          </a:p>
          <a:p>
            <a:pPr lvl="0">
              <a:buFont typeface="Wingdings" pitchFamily="2" charset="2"/>
              <a:buChar char="Ø"/>
            </a:pPr>
            <a:r>
              <a:rPr lang="en-GB" sz="1400" dirty="0" smtClean="0"/>
              <a:t>Oxley, D.J., Fenton, M.B., and </a:t>
            </a:r>
            <a:r>
              <a:rPr lang="en-GB" sz="1400" dirty="0" err="1" smtClean="0"/>
              <a:t>Carmody</a:t>
            </a:r>
            <a:r>
              <a:rPr lang="en-GB" sz="1400" dirty="0" smtClean="0"/>
              <a:t>, G.R. (1974). The effects of roads on small mammals. </a:t>
            </a:r>
            <a:r>
              <a:rPr lang="en-GB" sz="1400" i="1" dirty="0" smtClean="0"/>
              <a:t>Journal of Applied Ecology.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11, pp. 51–59. </a:t>
            </a:r>
          </a:p>
          <a:p>
            <a:pPr>
              <a:buFont typeface="Wingdings" pitchFamily="2" charset="2"/>
              <a:buChar char="Ø"/>
            </a:pPr>
            <a:r>
              <a:rPr lang="en-GB" sz="1400" dirty="0" err="1" smtClean="0"/>
              <a:t>Philcox</a:t>
            </a:r>
            <a:r>
              <a:rPr lang="en-GB" sz="1400" dirty="0" smtClean="0"/>
              <a:t>, C.K., Grogan, A.L., and Macdonald, D.W. (1999). Patterns of otter </a:t>
            </a:r>
            <a:r>
              <a:rPr lang="en-GB" sz="1400" dirty="0" err="1" smtClean="0"/>
              <a:t>Lutra</a:t>
            </a:r>
            <a:r>
              <a:rPr lang="en-GB" sz="1400" dirty="0" smtClean="0"/>
              <a:t> </a:t>
            </a:r>
            <a:r>
              <a:rPr lang="en-GB" sz="1400" dirty="0" err="1" smtClean="0"/>
              <a:t>lutra</a:t>
            </a:r>
            <a:r>
              <a:rPr lang="en-GB" sz="1400" dirty="0" smtClean="0"/>
              <a:t> road mortality in Britain. </a:t>
            </a:r>
            <a:r>
              <a:rPr lang="en-GB" sz="1400" i="1" dirty="0" smtClean="0"/>
              <a:t>Journal of Applied Ecology.</a:t>
            </a:r>
            <a:r>
              <a:rPr lang="en-GB" sz="1400" dirty="0" smtClean="0"/>
              <a:t> </a:t>
            </a:r>
            <a:r>
              <a:rPr lang="en-GB" sz="1400" dirty="0" err="1" smtClean="0"/>
              <a:t>Vol</a:t>
            </a:r>
            <a:r>
              <a:rPr lang="en-GB" sz="1400" dirty="0" smtClean="0"/>
              <a:t> 36, pp. 748–762. </a:t>
            </a:r>
          </a:p>
          <a:p>
            <a:pPr lvl="0">
              <a:buFont typeface="Wingdings" pitchFamily="2" charset="2"/>
              <a:buChar char="Ø"/>
            </a:pPr>
            <a:endParaRPr lang="en-GB" sz="1400" dirty="0" smtClean="0"/>
          </a:p>
          <a:p>
            <a:endParaRPr lang="en-GB" sz="1400" dirty="0" smtClean="0"/>
          </a:p>
          <a:p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536</TotalTime>
  <Words>1322</Words>
  <Application>Microsoft Office PowerPoint</Application>
  <PresentationFormat>On-screen Show (4:3)</PresentationFormat>
  <Paragraphs>241</Paragraphs>
  <Slides>32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Civic</vt:lpstr>
      <vt:lpstr>Karen Davies MSc Environmental Conservation  &amp; Management</vt:lpstr>
      <vt:lpstr>Title</vt:lpstr>
      <vt:lpstr>Contents</vt:lpstr>
      <vt:lpstr>  Introduction</vt:lpstr>
      <vt:lpstr>Taffic mortality  (Source: Davies, 2009)</vt:lpstr>
      <vt:lpstr>Traffic mortality  (Source: Davies, 2009)</vt:lpstr>
      <vt:lpstr>Traffic mortality  (Source: Davies, 2009)</vt:lpstr>
      <vt:lpstr>Importance of research topic</vt:lpstr>
      <vt:lpstr>Importance of research topic</vt:lpstr>
      <vt:lpstr>Importance of research topic</vt:lpstr>
      <vt:lpstr>Overview of research location</vt:lpstr>
      <vt:lpstr>Ordnance Survey map of area (Source: Ordnance survey, 2009)</vt:lpstr>
      <vt:lpstr>Main roads around Charterhall (Source: Google, 2009)</vt:lpstr>
      <vt:lpstr>Local Roads (Source: Davies, 2009)</vt:lpstr>
      <vt:lpstr>Local Roads (Source: Davies, 2009)</vt:lpstr>
      <vt:lpstr>    Common pheasant (Phasianus colchicus) (Source: Holt, 2009)</vt:lpstr>
      <vt:lpstr>Aims</vt:lpstr>
      <vt:lpstr>Objectives</vt:lpstr>
      <vt:lpstr>Hypothesis:</vt:lpstr>
      <vt:lpstr>Methodology</vt:lpstr>
      <vt:lpstr>Literature search (secondary data)</vt:lpstr>
      <vt:lpstr>Interesting / Relevant Subject Literature</vt:lpstr>
      <vt:lpstr>Data Collection (Primary)</vt:lpstr>
      <vt:lpstr>Data Analysis</vt:lpstr>
      <vt:lpstr>Limitations – Snow!  (Source: British Broadcasting Corporation, 2009) </vt:lpstr>
      <vt:lpstr>Limitations – Undetected!  (Source: Davies, 2009)</vt:lpstr>
      <vt:lpstr>Limitations – Mistaken for road-kill? (Source: Davies, 2009) </vt:lpstr>
      <vt:lpstr>Limitations – Scavengers  (Source: Davies, 2009)</vt:lpstr>
      <vt:lpstr>Limitations – Scavengers  (Source: Davies, 2009)</vt:lpstr>
      <vt:lpstr>Other Limitations</vt:lpstr>
      <vt:lpstr>Slide 31</vt:lpstr>
      <vt:lpstr>References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Karen Davies MSc Environmental Conservation  &amp; Management</dc:title>
  <dc:creator> </dc:creator>
  <cp:lastModifiedBy> </cp:lastModifiedBy>
  <cp:revision>94</cp:revision>
  <dcterms:created xsi:type="dcterms:W3CDTF">2009-05-08T09:07:53Z</dcterms:created>
  <dcterms:modified xsi:type="dcterms:W3CDTF">2009-05-17T12:44:24Z</dcterms:modified>
</cp:coreProperties>
</file>