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2"/>
  </p:sldMasterIdLst>
  <p:notesMasterIdLst>
    <p:notesMasterId r:id="rId28"/>
  </p:notesMasterIdLst>
  <p:handoutMasterIdLst>
    <p:handoutMasterId r:id="rId29"/>
  </p:handoutMasterIdLst>
  <p:sldIdLst>
    <p:sldId id="272" r:id="rId3"/>
    <p:sldId id="301" r:id="rId4"/>
    <p:sldId id="278" r:id="rId5"/>
    <p:sldId id="275" r:id="rId6"/>
    <p:sldId id="276" r:id="rId7"/>
    <p:sldId id="307" r:id="rId8"/>
    <p:sldId id="306" r:id="rId9"/>
    <p:sldId id="305" r:id="rId10"/>
    <p:sldId id="277" r:id="rId11"/>
    <p:sldId id="279" r:id="rId12"/>
    <p:sldId id="280" r:id="rId13"/>
    <p:sldId id="283" r:id="rId14"/>
    <p:sldId id="284" r:id="rId15"/>
    <p:sldId id="295" r:id="rId16"/>
    <p:sldId id="285" r:id="rId17"/>
    <p:sldId id="304" r:id="rId18"/>
    <p:sldId id="286" r:id="rId19"/>
    <p:sldId id="289" r:id="rId20"/>
    <p:sldId id="303" r:id="rId21"/>
    <p:sldId id="290" r:id="rId22"/>
    <p:sldId id="291" r:id="rId23"/>
    <p:sldId id="292" r:id="rId24"/>
    <p:sldId id="308" r:id="rId25"/>
    <p:sldId id="297"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94660"/>
  </p:normalViewPr>
  <p:slideViewPr>
    <p:cSldViewPr snapToGrid="0">
      <p:cViewPr varScale="1">
        <p:scale>
          <a:sx n="83" d="100"/>
          <a:sy n="83" d="100"/>
        </p:scale>
        <p:origin x="686" y="67"/>
      </p:cViewPr>
      <p:guideLst>
        <p:guide pos="3840"/>
        <p:guide orient="horz" pos="2160"/>
      </p:guideLst>
    </p:cSldViewPr>
  </p:slideViewPr>
  <p:notesTextViewPr>
    <p:cViewPr>
      <p:scale>
        <a:sx n="1" d="1"/>
        <a:sy n="1" d="1"/>
      </p:scale>
      <p:origin x="0" y="0"/>
    </p:cViewPr>
  </p:notesTextViewPr>
  <p:notesViewPr>
    <p:cSldViewPr snapToGrid="0">
      <p:cViewPr varScale="1">
        <p:scale>
          <a:sx n="94" d="100"/>
          <a:sy n="94" d="100"/>
        </p:scale>
        <p:origin x="1932"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99BB75-C22A-427A-991B-96BC1A0EE2BC}"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21FD210C-1ECA-4726-88CA-DAA7F546C125}">
      <dgm:prSet phldrT="[Text]"/>
      <dgm:spPr/>
      <dgm:t>
        <a:bodyPr/>
        <a:lstStyle/>
        <a:p>
          <a:r>
            <a:rPr lang="en-US" b="1" dirty="0"/>
            <a:t>Coaching Model Builds Competencies</a:t>
          </a:r>
        </a:p>
      </dgm:t>
    </dgm:pt>
    <dgm:pt modelId="{BA7C0039-74C8-492A-B0B2-CF828CFA2C45}" type="parTrans" cxnId="{52D51609-350A-4D65-92B8-81F007B3B4A6}">
      <dgm:prSet/>
      <dgm:spPr/>
      <dgm:t>
        <a:bodyPr/>
        <a:lstStyle/>
        <a:p>
          <a:endParaRPr lang="en-US"/>
        </a:p>
      </dgm:t>
    </dgm:pt>
    <dgm:pt modelId="{6065EBB5-2C65-42C5-9545-0C2F845847EA}" type="sibTrans" cxnId="{52D51609-350A-4D65-92B8-81F007B3B4A6}">
      <dgm:prSet/>
      <dgm:spPr/>
      <dgm:t>
        <a:bodyPr/>
        <a:lstStyle/>
        <a:p>
          <a:endParaRPr lang="en-US"/>
        </a:p>
      </dgm:t>
    </dgm:pt>
    <dgm:pt modelId="{C70CAC4E-EB50-49BF-B1B5-DDF17DA114F1}">
      <dgm:prSet phldrT="[Text]"/>
      <dgm:spPr/>
      <dgm:t>
        <a:bodyPr/>
        <a:lstStyle/>
        <a:p>
          <a:r>
            <a:rPr lang="en-US" b="1" dirty="0"/>
            <a:t>Coaching Aligned with </a:t>
          </a:r>
        </a:p>
        <a:p>
          <a:r>
            <a:rPr lang="en-US" b="1" dirty="0"/>
            <a:t>Business Unit Strategy</a:t>
          </a:r>
        </a:p>
      </dgm:t>
    </dgm:pt>
    <dgm:pt modelId="{643B1530-518D-4997-A742-3416B99D8602}" type="parTrans" cxnId="{4406E4EC-DA58-4B71-B989-A90422B8E5EA}">
      <dgm:prSet/>
      <dgm:spPr/>
      <dgm:t>
        <a:bodyPr/>
        <a:lstStyle/>
        <a:p>
          <a:endParaRPr lang="en-US"/>
        </a:p>
      </dgm:t>
    </dgm:pt>
    <dgm:pt modelId="{463378A2-9E1C-419B-9A7A-7ED46659BBA2}" type="sibTrans" cxnId="{4406E4EC-DA58-4B71-B989-A90422B8E5EA}">
      <dgm:prSet/>
      <dgm:spPr/>
      <dgm:t>
        <a:bodyPr/>
        <a:lstStyle/>
        <a:p>
          <a:endParaRPr lang="en-US"/>
        </a:p>
      </dgm:t>
    </dgm:pt>
    <dgm:pt modelId="{767AB995-5926-4FB6-ADE2-BB3865E65AF0}">
      <dgm:prSet phldrT="[Text]"/>
      <dgm:spPr/>
      <dgm:t>
        <a:bodyPr/>
        <a:lstStyle/>
        <a:p>
          <a:r>
            <a:rPr lang="en-US" b="1" dirty="0"/>
            <a:t>Coaching is a Priority Rotation Followed</a:t>
          </a:r>
        </a:p>
      </dgm:t>
    </dgm:pt>
    <dgm:pt modelId="{B9C2D24C-4008-4FE9-945B-2AD263533859}" type="parTrans" cxnId="{162A15B3-C074-4219-9240-E4362745E7EF}">
      <dgm:prSet/>
      <dgm:spPr/>
      <dgm:t>
        <a:bodyPr/>
        <a:lstStyle/>
        <a:p>
          <a:endParaRPr lang="en-US"/>
        </a:p>
      </dgm:t>
    </dgm:pt>
    <dgm:pt modelId="{17B87734-37FF-4CC6-B0A8-226B72596099}" type="sibTrans" cxnId="{162A15B3-C074-4219-9240-E4362745E7EF}">
      <dgm:prSet/>
      <dgm:spPr/>
      <dgm:t>
        <a:bodyPr/>
        <a:lstStyle/>
        <a:p>
          <a:endParaRPr lang="en-US"/>
        </a:p>
      </dgm:t>
    </dgm:pt>
    <dgm:pt modelId="{B1401E0B-4A4D-4488-8F45-1835755A2D26}">
      <dgm:prSet phldrT="[Text]"/>
      <dgm:spPr/>
      <dgm:t>
        <a:bodyPr/>
        <a:lstStyle/>
        <a:p>
          <a:r>
            <a:rPr lang="en-US" b="1" dirty="0"/>
            <a:t>Coaching Oversight by WABC Certified Coaches</a:t>
          </a:r>
        </a:p>
      </dgm:t>
    </dgm:pt>
    <dgm:pt modelId="{926C75A7-5923-4E0A-BC03-B4A3B24CB98A}" type="parTrans" cxnId="{C670572C-114F-48B3-AFCB-1154F27562DC}">
      <dgm:prSet/>
      <dgm:spPr/>
      <dgm:t>
        <a:bodyPr/>
        <a:lstStyle/>
        <a:p>
          <a:endParaRPr lang="en-US"/>
        </a:p>
      </dgm:t>
    </dgm:pt>
    <dgm:pt modelId="{DC51F1AD-6938-4BC6-8E2F-6CE84A081605}" type="sibTrans" cxnId="{C670572C-114F-48B3-AFCB-1154F27562DC}">
      <dgm:prSet/>
      <dgm:spPr/>
      <dgm:t>
        <a:bodyPr/>
        <a:lstStyle/>
        <a:p>
          <a:endParaRPr lang="en-US"/>
        </a:p>
      </dgm:t>
    </dgm:pt>
    <dgm:pt modelId="{DEFA10A0-EE24-4063-A204-2BD877998DDF}">
      <dgm:prSet phldrT="[Text]"/>
      <dgm:spPr/>
      <dgm:t>
        <a:bodyPr/>
        <a:lstStyle/>
        <a:p>
          <a:r>
            <a:rPr lang="en-US" b="1" dirty="0"/>
            <a:t>Coaching Metrics Advance Coaching Process</a:t>
          </a:r>
        </a:p>
      </dgm:t>
    </dgm:pt>
    <dgm:pt modelId="{BE63C627-3974-496F-A394-709AAEEB5089}" type="parTrans" cxnId="{B8304486-92C5-434D-A204-9F6592D12B1F}">
      <dgm:prSet/>
      <dgm:spPr/>
      <dgm:t>
        <a:bodyPr/>
        <a:lstStyle/>
        <a:p>
          <a:endParaRPr lang="en-US"/>
        </a:p>
      </dgm:t>
    </dgm:pt>
    <dgm:pt modelId="{56C34D70-34C4-4CDF-8E02-D94E538A5DF0}" type="sibTrans" cxnId="{B8304486-92C5-434D-A204-9F6592D12B1F}">
      <dgm:prSet/>
      <dgm:spPr/>
      <dgm:t>
        <a:bodyPr/>
        <a:lstStyle/>
        <a:p>
          <a:endParaRPr lang="en-US"/>
        </a:p>
      </dgm:t>
    </dgm:pt>
    <dgm:pt modelId="{E229226C-4E99-4CB1-B2DC-2C3692B58C91}">
      <dgm:prSet phldrT="[Text]"/>
      <dgm:spPr/>
      <dgm:t>
        <a:bodyPr/>
        <a:lstStyle/>
        <a:p>
          <a:r>
            <a:rPr lang="en-US" b="1" dirty="0"/>
            <a:t>Coach Development Professional and Personal</a:t>
          </a:r>
        </a:p>
      </dgm:t>
    </dgm:pt>
    <dgm:pt modelId="{428C8405-1642-47F9-A419-BF3A0A82EA01}" type="parTrans" cxnId="{2DAD7404-C2E2-45BA-BEC3-4D35D120C46E}">
      <dgm:prSet/>
      <dgm:spPr/>
      <dgm:t>
        <a:bodyPr/>
        <a:lstStyle/>
        <a:p>
          <a:endParaRPr lang="en-US"/>
        </a:p>
      </dgm:t>
    </dgm:pt>
    <dgm:pt modelId="{F1BD182B-92F0-44BC-96C6-542DD308A807}" type="sibTrans" cxnId="{2DAD7404-C2E2-45BA-BEC3-4D35D120C46E}">
      <dgm:prSet/>
      <dgm:spPr/>
      <dgm:t>
        <a:bodyPr/>
        <a:lstStyle/>
        <a:p>
          <a:endParaRPr lang="en-US"/>
        </a:p>
      </dgm:t>
    </dgm:pt>
    <dgm:pt modelId="{F40B71E1-9BB9-4738-8DEA-3736AD1A53E9}">
      <dgm:prSet phldrT="[Text]"/>
      <dgm:spPr/>
      <dgm:t>
        <a:bodyPr/>
        <a:lstStyle/>
        <a:p>
          <a:r>
            <a:rPr lang="en-US" b="1" dirty="0"/>
            <a:t>360 Degrees Assessment  of Coaches</a:t>
          </a:r>
        </a:p>
      </dgm:t>
    </dgm:pt>
    <dgm:pt modelId="{AE16C5FF-1A2D-4E7E-ADE6-CBB0FDD8CD13}" type="parTrans" cxnId="{56F7DBE6-0373-4F7C-8165-0A358C7FCB87}">
      <dgm:prSet/>
      <dgm:spPr/>
      <dgm:t>
        <a:bodyPr/>
        <a:lstStyle/>
        <a:p>
          <a:endParaRPr lang="en-US"/>
        </a:p>
      </dgm:t>
    </dgm:pt>
    <dgm:pt modelId="{3E31ADA4-6EFE-4BF5-8D46-8CA163511ACD}" type="sibTrans" cxnId="{56F7DBE6-0373-4F7C-8165-0A358C7FCB87}">
      <dgm:prSet/>
      <dgm:spPr/>
      <dgm:t>
        <a:bodyPr/>
        <a:lstStyle/>
        <a:p>
          <a:endParaRPr lang="en-US"/>
        </a:p>
      </dgm:t>
    </dgm:pt>
    <dgm:pt modelId="{D0205938-4A97-499D-81F0-86464F1FE7BA}">
      <dgm:prSet phldrT="[Text]"/>
      <dgm:spPr/>
      <dgm:t>
        <a:bodyPr/>
        <a:lstStyle/>
        <a:p>
          <a:r>
            <a:rPr lang="en-US" b="1" dirty="0"/>
            <a:t>Assessment Process Framework for Coaches</a:t>
          </a:r>
        </a:p>
      </dgm:t>
    </dgm:pt>
    <dgm:pt modelId="{A8ED7885-871A-4A54-82D2-FBC647697307}" type="parTrans" cxnId="{D3D40434-31CA-43EE-BBD7-ABB91BF40C57}">
      <dgm:prSet/>
      <dgm:spPr/>
      <dgm:t>
        <a:bodyPr/>
        <a:lstStyle/>
        <a:p>
          <a:endParaRPr lang="en-US"/>
        </a:p>
      </dgm:t>
    </dgm:pt>
    <dgm:pt modelId="{4334F8A1-33FC-48D2-8A61-3BE3CD36F4E3}" type="sibTrans" cxnId="{D3D40434-31CA-43EE-BBD7-ABB91BF40C57}">
      <dgm:prSet/>
      <dgm:spPr/>
      <dgm:t>
        <a:bodyPr/>
        <a:lstStyle/>
        <a:p>
          <a:endParaRPr lang="en-US"/>
        </a:p>
      </dgm:t>
    </dgm:pt>
    <dgm:pt modelId="{80AC407D-8407-4F1C-82F0-5AE8F620790F}" type="pres">
      <dgm:prSet presAssocID="{D299BB75-C22A-427A-991B-96BC1A0EE2BC}" presName="cycle" presStyleCnt="0">
        <dgm:presLayoutVars>
          <dgm:dir/>
          <dgm:resizeHandles val="exact"/>
        </dgm:presLayoutVars>
      </dgm:prSet>
      <dgm:spPr/>
      <dgm:t>
        <a:bodyPr/>
        <a:lstStyle/>
        <a:p>
          <a:endParaRPr lang="en-US"/>
        </a:p>
      </dgm:t>
    </dgm:pt>
    <dgm:pt modelId="{D8C699EC-5A39-4F4C-905B-8375D407DE87}" type="pres">
      <dgm:prSet presAssocID="{21FD210C-1ECA-4726-88CA-DAA7F546C125}" presName="node" presStyleLbl="node1" presStyleIdx="0" presStyleCnt="8" custScaleX="178612" custScaleY="143218">
        <dgm:presLayoutVars>
          <dgm:bulletEnabled val="1"/>
        </dgm:presLayoutVars>
      </dgm:prSet>
      <dgm:spPr/>
      <dgm:t>
        <a:bodyPr/>
        <a:lstStyle/>
        <a:p>
          <a:endParaRPr lang="en-US"/>
        </a:p>
      </dgm:t>
    </dgm:pt>
    <dgm:pt modelId="{E486C69E-43F6-4E6B-8758-19FE74CEB224}" type="pres">
      <dgm:prSet presAssocID="{21FD210C-1ECA-4726-88CA-DAA7F546C125}" presName="spNode" presStyleCnt="0"/>
      <dgm:spPr/>
    </dgm:pt>
    <dgm:pt modelId="{DFA43144-7C8F-4DD5-9DE6-CF28ECA62DDD}" type="pres">
      <dgm:prSet presAssocID="{6065EBB5-2C65-42C5-9545-0C2F845847EA}" presName="sibTrans" presStyleLbl="sibTrans1D1" presStyleIdx="0" presStyleCnt="8"/>
      <dgm:spPr/>
      <dgm:t>
        <a:bodyPr/>
        <a:lstStyle/>
        <a:p>
          <a:endParaRPr lang="en-US"/>
        </a:p>
      </dgm:t>
    </dgm:pt>
    <dgm:pt modelId="{B884018A-6288-45AB-82EE-02A43D91012D}" type="pres">
      <dgm:prSet presAssocID="{C70CAC4E-EB50-49BF-B1B5-DDF17DA114F1}" presName="node" presStyleLbl="node1" presStyleIdx="1" presStyleCnt="8" custScaleX="178612" custScaleY="143218" custRadScaleRad="102408" custRadScaleInc="61304">
        <dgm:presLayoutVars>
          <dgm:bulletEnabled val="1"/>
        </dgm:presLayoutVars>
      </dgm:prSet>
      <dgm:spPr/>
      <dgm:t>
        <a:bodyPr/>
        <a:lstStyle/>
        <a:p>
          <a:endParaRPr lang="en-US"/>
        </a:p>
      </dgm:t>
    </dgm:pt>
    <dgm:pt modelId="{B75395A7-FCAF-44B0-BDED-7869F5C0EA35}" type="pres">
      <dgm:prSet presAssocID="{C70CAC4E-EB50-49BF-B1B5-DDF17DA114F1}" presName="spNode" presStyleCnt="0"/>
      <dgm:spPr/>
    </dgm:pt>
    <dgm:pt modelId="{7A96043C-9711-485C-9F82-81F5B2E28106}" type="pres">
      <dgm:prSet presAssocID="{463378A2-9E1C-419B-9A7A-7ED46659BBA2}" presName="sibTrans" presStyleLbl="sibTrans1D1" presStyleIdx="1" presStyleCnt="8"/>
      <dgm:spPr/>
      <dgm:t>
        <a:bodyPr/>
        <a:lstStyle/>
        <a:p>
          <a:endParaRPr lang="en-US"/>
        </a:p>
      </dgm:t>
    </dgm:pt>
    <dgm:pt modelId="{073D2D74-1D4F-4A58-85DA-DD5039E2DA33}" type="pres">
      <dgm:prSet presAssocID="{767AB995-5926-4FB6-ADE2-BB3865E65AF0}" presName="node" presStyleLbl="node1" presStyleIdx="2" presStyleCnt="8" custScaleX="178612" custScaleY="143218">
        <dgm:presLayoutVars>
          <dgm:bulletEnabled val="1"/>
        </dgm:presLayoutVars>
      </dgm:prSet>
      <dgm:spPr/>
      <dgm:t>
        <a:bodyPr/>
        <a:lstStyle/>
        <a:p>
          <a:endParaRPr lang="en-US"/>
        </a:p>
      </dgm:t>
    </dgm:pt>
    <dgm:pt modelId="{4FF6D102-C132-4F54-AE8B-13CF74E0889F}" type="pres">
      <dgm:prSet presAssocID="{767AB995-5926-4FB6-ADE2-BB3865E65AF0}" presName="spNode" presStyleCnt="0"/>
      <dgm:spPr/>
    </dgm:pt>
    <dgm:pt modelId="{1B9B5B45-2039-47E6-9122-0B5D52360F0E}" type="pres">
      <dgm:prSet presAssocID="{17B87734-37FF-4CC6-B0A8-226B72596099}" presName="sibTrans" presStyleLbl="sibTrans1D1" presStyleIdx="2" presStyleCnt="8"/>
      <dgm:spPr/>
      <dgm:t>
        <a:bodyPr/>
        <a:lstStyle/>
        <a:p>
          <a:endParaRPr lang="en-US"/>
        </a:p>
      </dgm:t>
    </dgm:pt>
    <dgm:pt modelId="{628402B8-A9F7-4F05-846C-65C49797CE33}" type="pres">
      <dgm:prSet presAssocID="{B1401E0B-4A4D-4488-8F45-1835755A2D26}" presName="node" presStyleLbl="node1" presStyleIdx="3" presStyleCnt="8" custScaleX="178612" custScaleY="143218" custRadScaleRad="101910" custRadScaleInc="-74071">
        <dgm:presLayoutVars>
          <dgm:bulletEnabled val="1"/>
        </dgm:presLayoutVars>
      </dgm:prSet>
      <dgm:spPr/>
      <dgm:t>
        <a:bodyPr/>
        <a:lstStyle/>
        <a:p>
          <a:endParaRPr lang="en-US"/>
        </a:p>
      </dgm:t>
    </dgm:pt>
    <dgm:pt modelId="{E60FE3C5-BCE3-4FC1-96B1-51EBC130A728}" type="pres">
      <dgm:prSet presAssocID="{B1401E0B-4A4D-4488-8F45-1835755A2D26}" presName="spNode" presStyleCnt="0"/>
      <dgm:spPr/>
    </dgm:pt>
    <dgm:pt modelId="{38D38432-27C2-42C2-A5A1-11A78D6A880B}" type="pres">
      <dgm:prSet presAssocID="{DC51F1AD-6938-4BC6-8E2F-6CE84A081605}" presName="sibTrans" presStyleLbl="sibTrans1D1" presStyleIdx="3" presStyleCnt="8"/>
      <dgm:spPr/>
      <dgm:t>
        <a:bodyPr/>
        <a:lstStyle/>
        <a:p>
          <a:endParaRPr lang="en-US"/>
        </a:p>
      </dgm:t>
    </dgm:pt>
    <dgm:pt modelId="{101CDC29-995C-4630-AA37-1F5303D00893}" type="pres">
      <dgm:prSet presAssocID="{DEFA10A0-EE24-4063-A204-2BD877998DDF}" presName="node" presStyleLbl="node1" presStyleIdx="4" presStyleCnt="8" custScaleX="178612" custScaleY="143218" custRadScaleRad="100003" custRadScaleInc="-3350">
        <dgm:presLayoutVars>
          <dgm:bulletEnabled val="1"/>
        </dgm:presLayoutVars>
      </dgm:prSet>
      <dgm:spPr/>
      <dgm:t>
        <a:bodyPr/>
        <a:lstStyle/>
        <a:p>
          <a:endParaRPr lang="en-US"/>
        </a:p>
      </dgm:t>
    </dgm:pt>
    <dgm:pt modelId="{164E5118-19FB-4910-AF0A-4A20EDDCCD98}" type="pres">
      <dgm:prSet presAssocID="{DEFA10A0-EE24-4063-A204-2BD877998DDF}" presName="spNode" presStyleCnt="0"/>
      <dgm:spPr/>
    </dgm:pt>
    <dgm:pt modelId="{463EA9AA-7176-4AEA-A1F4-D2C0B22F97A1}" type="pres">
      <dgm:prSet presAssocID="{56C34D70-34C4-4CDF-8E02-D94E538A5DF0}" presName="sibTrans" presStyleLbl="sibTrans1D1" presStyleIdx="4" presStyleCnt="8"/>
      <dgm:spPr/>
      <dgm:t>
        <a:bodyPr/>
        <a:lstStyle/>
        <a:p>
          <a:endParaRPr lang="en-US"/>
        </a:p>
      </dgm:t>
    </dgm:pt>
    <dgm:pt modelId="{DCCFC060-5770-47B4-B26B-3CC7CB96741E}" type="pres">
      <dgm:prSet presAssocID="{E229226C-4E99-4CB1-B2DC-2C3692B58C91}" presName="node" presStyleLbl="node1" presStyleIdx="5" presStyleCnt="8" custScaleX="178612" custScaleY="143218" custRadScaleRad="97934" custRadScaleInc="68453">
        <dgm:presLayoutVars>
          <dgm:bulletEnabled val="1"/>
        </dgm:presLayoutVars>
      </dgm:prSet>
      <dgm:spPr/>
      <dgm:t>
        <a:bodyPr/>
        <a:lstStyle/>
        <a:p>
          <a:endParaRPr lang="en-US"/>
        </a:p>
      </dgm:t>
    </dgm:pt>
    <dgm:pt modelId="{16F4B191-B89C-4286-9B18-14597079F343}" type="pres">
      <dgm:prSet presAssocID="{E229226C-4E99-4CB1-B2DC-2C3692B58C91}" presName="spNode" presStyleCnt="0"/>
      <dgm:spPr/>
    </dgm:pt>
    <dgm:pt modelId="{FB1247BF-EA3E-4ACB-BF4E-6EC687C31292}" type="pres">
      <dgm:prSet presAssocID="{F1BD182B-92F0-44BC-96C6-542DD308A807}" presName="sibTrans" presStyleLbl="sibTrans1D1" presStyleIdx="5" presStyleCnt="8"/>
      <dgm:spPr/>
      <dgm:t>
        <a:bodyPr/>
        <a:lstStyle/>
        <a:p>
          <a:endParaRPr lang="en-US"/>
        </a:p>
      </dgm:t>
    </dgm:pt>
    <dgm:pt modelId="{D1E3EB51-889E-4F6C-BEAE-C684BA52A3F3}" type="pres">
      <dgm:prSet presAssocID="{F40B71E1-9BB9-4738-8DEA-3736AD1A53E9}" presName="node" presStyleLbl="node1" presStyleIdx="6" presStyleCnt="8" custScaleX="178612" custScaleY="143218">
        <dgm:presLayoutVars>
          <dgm:bulletEnabled val="1"/>
        </dgm:presLayoutVars>
      </dgm:prSet>
      <dgm:spPr/>
      <dgm:t>
        <a:bodyPr/>
        <a:lstStyle/>
        <a:p>
          <a:endParaRPr lang="en-US"/>
        </a:p>
      </dgm:t>
    </dgm:pt>
    <dgm:pt modelId="{1392C394-E6BE-4413-9578-976435B970B2}" type="pres">
      <dgm:prSet presAssocID="{F40B71E1-9BB9-4738-8DEA-3736AD1A53E9}" presName="spNode" presStyleCnt="0"/>
      <dgm:spPr/>
    </dgm:pt>
    <dgm:pt modelId="{02C17AAD-CCBF-467D-A356-D2EEA160AB09}" type="pres">
      <dgm:prSet presAssocID="{3E31ADA4-6EFE-4BF5-8D46-8CA163511ACD}" presName="sibTrans" presStyleLbl="sibTrans1D1" presStyleIdx="6" presStyleCnt="8"/>
      <dgm:spPr/>
      <dgm:t>
        <a:bodyPr/>
        <a:lstStyle/>
        <a:p>
          <a:endParaRPr lang="en-US"/>
        </a:p>
      </dgm:t>
    </dgm:pt>
    <dgm:pt modelId="{927E609E-3A3D-4D65-BCB2-2BE0F77EB5DC}" type="pres">
      <dgm:prSet presAssocID="{D0205938-4A97-499D-81F0-86464F1FE7BA}" presName="node" presStyleLbl="node1" presStyleIdx="7" presStyleCnt="8" custScaleX="178612" custScaleY="143218" custRadScaleRad="103367" custRadScaleInc="-66183">
        <dgm:presLayoutVars>
          <dgm:bulletEnabled val="1"/>
        </dgm:presLayoutVars>
      </dgm:prSet>
      <dgm:spPr/>
      <dgm:t>
        <a:bodyPr/>
        <a:lstStyle/>
        <a:p>
          <a:endParaRPr lang="en-US"/>
        </a:p>
      </dgm:t>
    </dgm:pt>
    <dgm:pt modelId="{DB70990C-442B-46A1-92BC-11BBA7C6433A}" type="pres">
      <dgm:prSet presAssocID="{D0205938-4A97-499D-81F0-86464F1FE7BA}" presName="spNode" presStyleCnt="0"/>
      <dgm:spPr/>
    </dgm:pt>
    <dgm:pt modelId="{A017D3B6-0B07-42F7-9FAF-C288C6B1B3FB}" type="pres">
      <dgm:prSet presAssocID="{4334F8A1-33FC-48D2-8A61-3BE3CD36F4E3}" presName="sibTrans" presStyleLbl="sibTrans1D1" presStyleIdx="7" presStyleCnt="8"/>
      <dgm:spPr/>
      <dgm:t>
        <a:bodyPr/>
        <a:lstStyle/>
        <a:p>
          <a:endParaRPr lang="en-US"/>
        </a:p>
      </dgm:t>
    </dgm:pt>
  </dgm:ptLst>
  <dgm:cxnLst>
    <dgm:cxn modelId="{E50AFE78-2A6D-4CCC-8AE7-482AD9B4CE6A}" type="presOf" srcId="{463378A2-9E1C-419B-9A7A-7ED46659BBA2}" destId="{7A96043C-9711-485C-9F82-81F5B2E28106}" srcOrd="0" destOrd="0" presId="urn:microsoft.com/office/officeart/2005/8/layout/cycle5"/>
    <dgm:cxn modelId="{ED72196B-5B2F-4B5B-A0CF-33F3D19EA468}" type="presOf" srcId="{DEFA10A0-EE24-4063-A204-2BD877998DDF}" destId="{101CDC29-995C-4630-AA37-1F5303D00893}" srcOrd="0" destOrd="0" presId="urn:microsoft.com/office/officeart/2005/8/layout/cycle5"/>
    <dgm:cxn modelId="{005D71C6-6BE6-44AB-A938-D8DB0E63506E}" type="presOf" srcId="{E229226C-4E99-4CB1-B2DC-2C3692B58C91}" destId="{DCCFC060-5770-47B4-B26B-3CC7CB96741E}" srcOrd="0" destOrd="0" presId="urn:microsoft.com/office/officeart/2005/8/layout/cycle5"/>
    <dgm:cxn modelId="{4406E4EC-DA58-4B71-B989-A90422B8E5EA}" srcId="{D299BB75-C22A-427A-991B-96BC1A0EE2BC}" destId="{C70CAC4E-EB50-49BF-B1B5-DDF17DA114F1}" srcOrd="1" destOrd="0" parTransId="{643B1530-518D-4997-A742-3416B99D8602}" sibTransId="{463378A2-9E1C-419B-9A7A-7ED46659BBA2}"/>
    <dgm:cxn modelId="{FCDCEFA6-E75A-4CFC-937E-972D2C018D5B}" type="presOf" srcId="{17B87734-37FF-4CC6-B0A8-226B72596099}" destId="{1B9B5B45-2039-47E6-9122-0B5D52360F0E}" srcOrd="0" destOrd="0" presId="urn:microsoft.com/office/officeart/2005/8/layout/cycle5"/>
    <dgm:cxn modelId="{F53B090E-E774-486D-A3BA-35CC8A2BFC1C}" type="presOf" srcId="{B1401E0B-4A4D-4488-8F45-1835755A2D26}" destId="{628402B8-A9F7-4F05-846C-65C49797CE33}" srcOrd="0" destOrd="0" presId="urn:microsoft.com/office/officeart/2005/8/layout/cycle5"/>
    <dgm:cxn modelId="{2DAD7404-C2E2-45BA-BEC3-4D35D120C46E}" srcId="{D299BB75-C22A-427A-991B-96BC1A0EE2BC}" destId="{E229226C-4E99-4CB1-B2DC-2C3692B58C91}" srcOrd="5" destOrd="0" parTransId="{428C8405-1642-47F9-A419-BF3A0A82EA01}" sibTransId="{F1BD182B-92F0-44BC-96C6-542DD308A807}"/>
    <dgm:cxn modelId="{B8304486-92C5-434D-A204-9F6592D12B1F}" srcId="{D299BB75-C22A-427A-991B-96BC1A0EE2BC}" destId="{DEFA10A0-EE24-4063-A204-2BD877998DDF}" srcOrd="4" destOrd="0" parTransId="{BE63C627-3974-496F-A394-709AAEEB5089}" sibTransId="{56C34D70-34C4-4CDF-8E02-D94E538A5DF0}"/>
    <dgm:cxn modelId="{486A2BDB-AFD8-486F-9C34-9987CC9FA37F}" type="presOf" srcId="{F40B71E1-9BB9-4738-8DEA-3736AD1A53E9}" destId="{D1E3EB51-889E-4F6C-BEAE-C684BA52A3F3}" srcOrd="0" destOrd="0" presId="urn:microsoft.com/office/officeart/2005/8/layout/cycle5"/>
    <dgm:cxn modelId="{52D51609-350A-4D65-92B8-81F007B3B4A6}" srcId="{D299BB75-C22A-427A-991B-96BC1A0EE2BC}" destId="{21FD210C-1ECA-4726-88CA-DAA7F546C125}" srcOrd="0" destOrd="0" parTransId="{BA7C0039-74C8-492A-B0B2-CF828CFA2C45}" sibTransId="{6065EBB5-2C65-42C5-9545-0C2F845847EA}"/>
    <dgm:cxn modelId="{D3D40434-31CA-43EE-BBD7-ABB91BF40C57}" srcId="{D299BB75-C22A-427A-991B-96BC1A0EE2BC}" destId="{D0205938-4A97-499D-81F0-86464F1FE7BA}" srcOrd="7" destOrd="0" parTransId="{A8ED7885-871A-4A54-82D2-FBC647697307}" sibTransId="{4334F8A1-33FC-48D2-8A61-3BE3CD36F4E3}"/>
    <dgm:cxn modelId="{B647FC59-8D80-409A-A25E-A9EFC1ED0AAE}" type="presOf" srcId="{21FD210C-1ECA-4726-88CA-DAA7F546C125}" destId="{D8C699EC-5A39-4F4C-905B-8375D407DE87}" srcOrd="0" destOrd="0" presId="urn:microsoft.com/office/officeart/2005/8/layout/cycle5"/>
    <dgm:cxn modelId="{56F7DBE6-0373-4F7C-8165-0A358C7FCB87}" srcId="{D299BB75-C22A-427A-991B-96BC1A0EE2BC}" destId="{F40B71E1-9BB9-4738-8DEA-3736AD1A53E9}" srcOrd="6" destOrd="0" parTransId="{AE16C5FF-1A2D-4E7E-ADE6-CBB0FDD8CD13}" sibTransId="{3E31ADA4-6EFE-4BF5-8D46-8CA163511ACD}"/>
    <dgm:cxn modelId="{FEE716D5-DC25-45A5-8C6F-29930629C96B}" type="presOf" srcId="{C70CAC4E-EB50-49BF-B1B5-DDF17DA114F1}" destId="{B884018A-6288-45AB-82EE-02A43D91012D}" srcOrd="0" destOrd="0" presId="urn:microsoft.com/office/officeart/2005/8/layout/cycle5"/>
    <dgm:cxn modelId="{D659EF15-3898-4180-B39D-ABD90D1C7823}" type="presOf" srcId="{F1BD182B-92F0-44BC-96C6-542DD308A807}" destId="{FB1247BF-EA3E-4ACB-BF4E-6EC687C31292}" srcOrd="0" destOrd="0" presId="urn:microsoft.com/office/officeart/2005/8/layout/cycle5"/>
    <dgm:cxn modelId="{DCC216AB-9699-4FE7-9E07-0BED890BB214}" type="presOf" srcId="{3E31ADA4-6EFE-4BF5-8D46-8CA163511ACD}" destId="{02C17AAD-CCBF-467D-A356-D2EEA160AB09}" srcOrd="0" destOrd="0" presId="urn:microsoft.com/office/officeart/2005/8/layout/cycle5"/>
    <dgm:cxn modelId="{A81FABB6-988D-4E8E-80D5-3C55C6ADDCEB}" type="presOf" srcId="{DC51F1AD-6938-4BC6-8E2F-6CE84A081605}" destId="{38D38432-27C2-42C2-A5A1-11A78D6A880B}" srcOrd="0" destOrd="0" presId="urn:microsoft.com/office/officeart/2005/8/layout/cycle5"/>
    <dgm:cxn modelId="{C670572C-114F-48B3-AFCB-1154F27562DC}" srcId="{D299BB75-C22A-427A-991B-96BC1A0EE2BC}" destId="{B1401E0B-4A4D-4488-8F45-1835755A2D26}" srcOrd="3" destOrd="0" parTransId="{926C75A7-5923-4E0A-BC03-B4A3B24CB98A}" sibTransId="{DC51F1AD-6938-4BC6-8E2F-6CE84A081605}"/>
    <dgm:cxn modelId="{8D3ACA85-0CF6-4455-9E24-8A1063DAD83E}" type="presOf" srcId="{56C34D70-34C4-4CDF-8E02-D94E538A5DF0}" destId="{463EA9AA-7176-4AEA-A1F4-D2C0B22F97A1}" srcOrd="0" destOrd="0" presId="urn:microsoft.com/office/officeart/2005/8/layout/cycle5"/>
    <dgm:cxn modelId="{693A58ED-56B4-41D7-A54B-1D42B1DAA851}" type="presOf" srcId="{6065EBB5-2C65-42C5-9545-0C2F845847EA}" destId="{DFA43144-7C8F-4DD5-9DE6-CF28ECA62DDD}" srcOrd="0" destOrd="0" presId="urn:microsoft.com/office/officeart/2005/8/layout/cycle5"/>
    <dgm:cxn modelId="{4D7E35FB-69E9-4BCA-A24C-F00837B31CEA}" type="presOf" srcId="{4334F8A1-33FC-48D2-8A61-3BE3CD36F4E3}" destId="{A017D3B6-0B07-42F7-9FAF-C288C6B1B3FB}" srcOrd="0" destOrd="0" presId="urn:microsoft.com/office/officeart/2005/8/layout/cycle5"/>
    <dgm:cxn modelId="{64093CF7-8B62-473A-9F23-9A879EA8A6E0}" type="presOf" srcId="{767AB995-5926-4FB6-ADE2-BB3865E65AF0}" destId="{073D2D74-1D4F-4A58-85DA-DD5039E2DA33}" srcOrd="0" destOrd="0" presId="urn:microsoft.com/office/officeart/2005/8/layout/cycle5"/>
    <dgm:cxn modelId="{152FA581-A5A4-4015-878B-A59B4A232CAE}" type="presOf" srcId="{D0205938-4A97-499D-81F0-86464F1FE7BA}" destId="{927E609E-3A3D-4D65-BCB2-2BE0F77EB5DC}" srcOrd="0" destOrd="0" presId="urn:microsoft.com/office/officeart/2005/8/layout/cycle5"/>
    <dgm:cxn modelId="{4EE88467-882E-41D3-99F1-7DBE1C9D7385}" type="presOf" srcId="{D299BB75-C22A-427A-991B-96BC1A0EE2BC}" destId="{80AC407D-8407-4F1C-82F0-5AE8F620790F}" srcOrd="0" destOrd="0" presId="urn:microsoft.com/office/officeart/2005/8/layout/cycle5"/>
    <dgm:cxn modelId="{162A15B3-C074-4219-9240-E4362745E7EF}" srcId="{D299BB75-C22A-427A-991B-96BC1A0EE2BC}" destId="{767AB995-5926-4FB6-ADE2-BB3865E65AF0}" srcOrd="2" destOrd="0" parTransId="{B9C2D24C-4008-4FE9-945B-2AD263533859}" sibTransId="{17B87734-37FF-4CC6-B0A8-226B72596099}"/>
    <dgm:cxn modelId="{947463AF-4637-46AE-B988-AA9CA6398B34}" type="presParOf" srcId="{80AC407D-8407-4F1C-82F0-5AE8F620790F}" destId="{D8C699EC-5A39-4F4C-905B-8375D407DE87}" srcOrd="0" destOrd="0" presId="urn:microsoft.com/office/officeart/2005/8/layout/cycle5"/>
    <dgm:cxn modelId="{0AD7A6C8-7347-4C9D-8944-A3AF7CF8B5F3}" type="presParOf" srcId="{80AC407D-8407-4F1C-82F0-5AE8F620790F}" destId="{E486C69E-43F6-4E6B-8758-19FE74CEB224}" srcOrd="1" destOrd="0" presId="urn:microsoft.com/office/officeart/2005/8/layout/cycle5"/>
    <dgm:cxn modelId="{30C0762D-8C79-4D89-A79C-1F9A151A5373}" type="presParOf" srcId="{80AC407D-8407-4F1C-82F0-5AE8F620790F}" destId="{DFA43144-7C8F-4DD5-9DE6-CF28ECA62DDD}" srcOrd="2" destOrd="0" presId="urn:microsoft.com/office/officeart/2005/8/layout/cycle5"/>
    <dgm:cxn modelId="{5FDDD488-6E29-4F8C-8548-B4681A357B65}" type="presParOf" srcId="{80AC407D-8407-4F1C-82F0-5AE8F620790F}" destId="{B884018A-6288-45AB-82EE-02A43D91012D}" srcOrd="3" destOrd="0" presId="urn:microsoft.com/office/officeart/2005/8/layout/cycle5"/>
    <dgm:cxn modelId="{D13C56D8-6ACC-43BF-B0D7-7335304D817E}" type="presParOf" srcId="{80AC407D-8407-4F1C-82F0-5AE8F620790F}" destId="{B75395A7-FCAF-44B0-BDED-7869F5C0EA35}" srcOrd="4" destOrd="0" presId="urn:microsoft.com/office/officeart/2005/8/layout/cycle5"/>
    <dgm:cxn modelId="{43BE7A35-2787-47D1-BE26-959625035323}" type="presParOf" srcId="{80AC407D-8407-4F1C-82F0-5AE8F620790F}" destId="{7A96043C-9711-485C-9F82-81F5B2E28106}" srcOrd="5" destOrd="0" presId="urn:microsoft.com/office/officeart/2005/8/layout/cycle5"/>
    <dgm:cxn modelId="{D205B2B5-E3C1-48B4-99BA-B1F2FB3098ED}" type="presParOf" srcId="{80AC407D-8407-4F1C-82F0-5AE8F620790F}" destId="{073D2D74-1D4F-4A58-85DA-DD5039E2DA33}" srcOrd="6" destOrd="0" presId="urn:microsoft.com/office/officeart/2005/8/layout/cycle5"/>
    <dgm:cxn modelId="{38A89D4D-50F5-40D9-983B-1C47F29FBDB0}" type="presParOf" srcId="{80AC407D-8407-4F1C-82F0-5AE8F620790F}" destId="{4FF6D102-C132-4F54-AE8B-13CF74E0889F}" srcOrd="7" destOrd="0" presId="urn:microsoft.com/office/officeart/2005/8/layout/cycle5"/>
    <dgm:cxn modelId="{1B3B68CD-DAAF-474E-B9E5-3309A2D2E786}" type="presParOf" srcId="{80AC407D-8407-4F1C-82F0-5AE8F620790F}" destId="{1B9B5B45-2039-47E6-9122-0B5D52360F0E}" srcOrd="8" destOrd="0" presId="urn:microsoft.com/office/officeart/2005/8/layout/cycle5"/>
    <dgm:cxn modelId="{59A63BC5-8CFE-4280-A921-1178D0F911F1}" type="presParOf" srcId="{80AC407D-8407-4F1C-82F0-5AE8F620790F}" destId="{628402B8-A9F7-4F05-846C-65C49797CE33}" srcOrd="9" destOrd="0" presId="urn:microsoft.com/office/officeart/2005/8/layout/cycle5"/>
    <dgm:cxn modelId="{43855FB8-2D5C-4E34-8CA3-C76807E225DA}" type="presParOf" srcId="{80AC407D-8407-4F1C-82F0-5AE8F620790F}" destId="{E60FE3C5-BCE3-4FC1-96B1-51EBC130A728}" srcOrd="10" destOrd="0" presId="urn:microsoft.com/office/officeart/2005/8/layout/cycle5"/>
    <dgm:cxn modelId="{5339F88A-6C5A-4004-BDAB-9A9C27A73320}" type="presParOf" srcId="{80AC407D-8407-4F1C-82F0-5AE8F620790F}" destId="{38D38432-27C2-42C2-A5A1-11A78D6A880B}" srcOrd="11" destOrd="0" presId="urn:microsoft.com/office/officeart/2005/8/layout/cycle5"/>
    <dgm:cxn modelId="{8E1C463F-62BE-408B-9AB0-F2A66DE6AB96}" type="presParOf" srcId="{80AC407D-8407-4F1C-82F0-5AE8F620790F}" destId="{101CDC29-995C-4630-AA37-1F5303D00893}" srcOrd="12" destOrd="0" presId="urn:microsoft.com/office/officeart/2005/8/layout/cycle5"/>
    <dgm:cxn modelId="{389235F2-7BAF-4815-B215-91CD63220471}" type="presParOf" srcId="{80AC407D-8407-4F1C-82F0-5AE8F620790F}" destId="{164E5118-19FB-4910-AF0A-4A20EDDCCD98}" srcOrd="13" destOrd="0" presId="urn:microsoft.com/office/officeart/2005/8/layout/cycle5"/>
    <dgm:cxn modelId="{14F6F8A9-8321-44FE-8C67-5EA30367F962}" type="presParOf" srcId="{80AC407D-8407-4F1C-82F0-5AE8F620790F}" destId="{463EA9AA-7176-4AEA-A1F4-D2C0B22F97A1}" srcOrd="14" destOrd="0" presId="urn:microsoft.com/office/officeart/2005/8/layout/cycle5"/>
    <dgm:cxn modelId="{0E3C80D1-9F35-4AD3-AD82-08772C31ED91}" type="presParOf" srcId="{80AC407D-8407-4F1C-82F0-5AE8F620790F}" destId="{DCCFC060-5770-47B4-B26B-3CC7CB96741E}" srcOrd="15" destOrd="0" presId="urn:microsoft.com/office/officeart/2005/8/layout/cycle5"/>
    <dgm:cxn modelId="{96DE0E1E-D093-4A84-A5DC-26CAE4FC8996}" type="presParOf" srcId="{80AC407D-8407-4F1C-82F0-5AE8F620790F}" destId="{16F4B191-B89C-4286-9B18-14597079F343}" srcOrd="16" destOrd="0" presId="urn:microsoft.com/office/officeart/2005/8/layout/cycle5"/>
    <dgm:cxn modelId="{3BD33E44-BBAE-4A61-B182-89CBC0AF56E2}" type="presParOf" srcId="{80AC407D-8407-4F1C-82F0-5AE8F620790F}" destId="{FB1247BF-EA3E-4ACB-BF4E-6EC687C31292}" srcOrd="17" destOrd="0" presId="urn:microsoft.com/office/officeart/2005/8/layout/cycle5"/>
    <dgm:cxn modelId="{3E28C631-E008-412C-BB41-CD56142DE609}" type="presParOf" srcId="{80AC407D-8407-4F1C-82F0-5AE8F620790F}" destId="{D1E3EB51-889E-4F6C-BEAE-C684BA52A3F3}" srcOrd="18" destOrd="0" presId="urn:microsoft.com/office/officeart/2005/8/layout/cycle5"/>
    <dgm:cxn modelId="{79EE47E0-621C-4532-BA1E-2D6C6726A07B}" type="presParOf" srcId="{80AC407D-8407-4F1C-82F0-5AE8F620790F}" destId="{1392C394-E6BE-4413-9578-976435B970B2}" srcOrd="19" destOrd="0" presId="urn:microsoft.com/office/officeart/2005/8/layout/cycle5"/>
    <dgm:cxn modelId="{71003648-08EA-471C-9546-BC7D0F27AD22}" type="presParOf" srcId="{80AC407D-8407-4F1C-82F0-5AE8F620790F}" destId="{02C17AAD-CCBF-467D-A356-D2EEA160AB09}" srcOrd="20" destOrd="0" presId="urn:microsoft.com/office/officeart/2005/8/layout/cycle5"/>
    <dgm:cxn modelId="{5013101E-DB4A-4F98-A2FB-29943E599CB7}" type="presParOf" srcId="{80AC407D-8407-4F1C-82F0-5AE8F620790F}" destId="{927E609E-3A3D-4D65-BCB2-2BE0F77EB5DC}" srcOrd="21" destOrd="0" presId="urn:microsoft.com/office/officeart/2005/8/layout/cycle5"/>
    <dgm:cxn modelId="{7AC346E9-60CC-475B-BDEC-27517D6E7AC4}" type="presParOf" srcId="{80AC407D-8407-4F1C-82F0-5AE8F620790F}" destId="{DB70990C-442B-46A1-92BC-11BBA7C6433A}" srcOrd="22" destOrd="0" presId="urn:microsoft.com/office/officeart/2005/8/layout/cycle5"/>
    <dgm:cxn modelId="{DDCCC7F1-A244-43A0-BF0A-745C3071372D}" type="presParOf" srcId="{80AC407D-8407-4F1C-82F0-5AE8F620790F}" destId="{A017D3B6-0B07-42F7-9FAF-C288C6B1B3FB}" srcOrd="23"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C699EC-5A39-4F4C-905B-8375D407DE87}">
      <dsp:nvSpPr>
        <dsp:cNvPr id="0" name=""/>
        <dsp:cNvSpPr/>
      </dsp:nvSpPr>
      <dsp:spPr>
        <a:xfrm>
          <a:off x="2788507" y="-137213"/>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Coaching Model Builds Competencies</a:t>
          </a:r>
        </a:p>
      </dsp:txBody>
      <dsp:txXfrm>
        <a:off x="2833490" y="-92230"/>
        <a:ext cx="1678035" cy="831507"/>
      </dsp:txXfrm>
    </dsp:sp>
    <dsp:sp modelId="{DFA43144-7C8F-4DD5-9DE6-CF28ECA62DDD}">
      <dsp:nvSpPr>
        <dsp:cNvPr id="0" name=""/>
        <dsp:cNvSpPr/>
      </dsp:nvSpPr>
      <dsp:spPr>
        <a:xfrm>
          <a:off x="1636974" y="397178"/>
          <a:ext cx="4461665" cy="4461665"/>
        </a:xfrm>
        <a:custGeom>
          <a:avLst/>
          <a:gdLst/>
          <a:ahLst/>
          <a:cxnLst/>
          <a:rect l="0" t="0" r="0" b="0"/>
          <a:pathLst>
            <a:path>
              <a:moveTo>
                <a:pt x="3029470" y="147855"/>
              </a:moveTo>
              <a:arcTo wR="2230832" hR="2230832" stAng="17458644" swAng="541733"/>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884018A-6288-45AB-82EE-02A43D91012D}">
      <dsp:nvSpPr>
        <dsp:cNvPr id="0" name=""/>
        <dsp:cNvSpPr/>
      </dsp:nvSpPr>
      <dsp:spPr>
        <a:xfrm>
          <a:off x="4641322" y="757111"/>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Coaching Aligned with </a:t>
          </a:r>
        </a:p>
        <a:p>
          <a:pPr lvl="0" algn="ctr" defTabSz="533400">
            <a:lnSpc>
              <a:spcPct val="90000"/>
            </a:lnSpc>
            <a:spcBef>
              <a:spcPct val="0"/>
            </a:spcBef>
            <a:spcAft>
              <a:spcPct val="35000"/>
            </a:spcAft>
          </a:pPr>
          <a:r>
            <a:rPr lang="en-US" sz="1200" b="1" kern="1200" dirty="0"/>
            <a:t>Business Unit Strategy</a:t>
          </a:r>
        </a:p>
      </dsp:txBody>
      <dsp:txXfrm>
        <a:off x="4686305" y="802094"/>
        <a:ext cx="1678035" cy="831507"/>
      </dsp:txXfrm>
    </dsp:sp>
    <dsp:sp modelId="{7A96043C-9711-485C-9F82-81F5B2E28106}">
      <dsp:nvSpPr>
        <dsp:cNvPr id="0" name=""/>
        <dsp:cNvSpPr/>
      </dsp:nvSpPr>
      <dsp:spPr>
        <a:xfrm>
          <a:off x="1400511" y="38519"/>
          <a:ext cx="4461665" cy="4461665"/>
        </a:xfrm>
        <a:custGeom>
          <a:avLst/>
          <a:gdLst/>
          <a:ahLst/>
          <a:cxnLst/>
          <a:rect l="0" t="0" r="0" b="0"/>
          <a:pathLst>
            <a:path>
              <a:moveTo>
                <a:pt x="4402797" y="1721730"/>
              </a:moveTo>
              <a:arcTo wR="2230832" hR="2230832" stAng="20808491" swAng="390558"/>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73D2D74-1D4F-4A58-85DA-DD5039E2DA33}">
      <dsp:nvSpPr>
        <dsp:cNvPr id="0" name=""/>
        <dsp:cNvSpPr/>
      </dsp:nvSpPr>
      <dsp:spPr>
        <a:xfrm>
          <a:off x="5019340" y="2093619"/>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Coaching is a Priority Rotation Followed</a:t>
          </a:r>
        </a:p>
      </dsp:txBody>
      <dsp:txXfrm>
        <a:off x="5064323" y="2138602"/>
        <a:ext cx="1678035" cy="831507"/>
      </dsp:txXfrm>
    </dsp:sp>
    <dsp:sp modelId="{1B9B5B45-2039-47E6-9122-0B5D52360F0E}">
      <dsp:nvSpPr>
        <dsp:cNvPr id="0" name=""/>
        <dsp:cNvSpPr/>
      </dsp:nvSpPr>
      <dsp:spPr>
        <a:xfrm>
          <a:off x="1401697" y="594107"/>
          <a:ext cx="4461665" cy="4461665"/>
        </a:xfrm>
        <a:custGeom>
          <a:avLst/>
          <a:gdLst/>
          <a:ahLst/>
          <a:cxnLst/>
          <a:rect l="0" t="0" r="0" b="0"/>
          <a:pathLst>
            <a:path>
              <a:moveTo>
                <a:pt x="4446465" y="2490802"/>
              </a:moveTo>
              <a:arcTo wR="2230832" hR="2230832" stAng="401529" swAng="324994"/>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28402B8-A9F7-4F05-846C-65C49797CE33}">
      <dsp:nvSpPr>
        <dsp:cNvPr id="0" name=""/>
        <dsp:cNvSpPr/>
      </dsp:nvSpPr>
      <dsp:spPr>
        <a:xfrm>
          <a:off x="4675728" y="3361269"/>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Coaching Oversight by WABC Certified Coaches</a:t>
          </a:r>
        </a:p>
      </dsp:txBody>
      <dsp:txXfrm>
        <a:off x="4720711" y="3406252"/>
        <a:ext cx="1678035" cy="831507"/>
      </dsp:txXfrm>
    </dsp:sp>
    <dsp:sp modelId="{38D38432-27C2-42C2-A5A1-11A78D6A880B}">
      <dsp:nvSpPr>
        <dsp:cNvPr id="0" name=""/>
        <dsp:cNvSpPr/>
      </dsp:nvSpPr>
      <dsp:spPr>
        <a:xfrm>
          <a:off x="1578762" y="268226"/>
          <a:ext cx="4461665" cy="4461665"/>
        </a:xfrm>
        <a:custGeom>
          <a:avLst/>
          <a:gdLst/>
          <a:ahLst/>
          <a:cxnLst/>
          <a:rect l="0" t="0" r="0" b="0"/>
          <a:pathLst>
            <a:path>
              <a:moveTo>
                <a:pt x="3464080" y="4089788"/>
              </a:moveTo>
              <a:arcTo wR="2230832" hR="2230832" stAng="3386361" swAng="606840"/>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01CDC29-995C-4630-AA37-1F5303D00893}">
      <dsp:nvSpPr>
        <dsp:cNvPr id="0" name=""/>
        <dsp:cNvSpPr/>
      </dsp:nvSpPr>
      <dsp:spPr>
        <a:xfrm>
          <a:off x="2808073" y="4324433"/>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Coaching Metrics Advance Coaching Process</a:t>
          </a:r>
        </a:p>
      </dsp:txBody>
      <dsp:txXfrm>
        <a:off x="2853056" y="4369416"/>
        <a:ext cx="1678035" cy="831507"/>
      </dsp:txXfrm>
    </dsp:sp>
    <dsp:sp modelId="{463EA9AA-7176-4AEA-A1F4-D2C0B22F97A1}">
      <dsp:nvSpPr>
        <dsp:cNvPr id="0" name=""/>
        <dsp:cNvSpPr/>
      </dsp:nvSpPr>
      <dsp:spPr>
        <a:xfrm>
          <a:off x="1594981" y="394989"/>
          <a:ext cx="4461665" cy="4461665"/>
        </a:xfrm>
        <a:custGeom>
          <a:avLst/>
          <a:gdLst/>
          <a:ahLst/>
          <a:cxnLst/>
          <a:rect l="0" t="0" r="0" b="0"/>
          <a:pathLst>
            <a:path>
              <a:moveTo>
                <a:pt x="1105789" y="4157200"/>
              </a:moveTo>
              <a:arcTo wR="2230832" hR="2230832" stAng="7217156" swAng="568675"/>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CCFC060-5770-47B4-B26B-3CC7CB96741E}">
      <dsp:nvSpPr>
        <dsp:cNvPr id="0" name=""/>
        <dsp:cNvSpPr/>
      </dsp:nvSpPr>
      <dsp:spPr>
        <a:xfrm>
          <a:off x="993029" y="3338354"/>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Coach Development Professional and Personal</a:t>
          </a:r>
        </a:p>
      </dsp:txBody>
      <dsp:txXfrm>
        <a:off x="1038012" y="3383337"/>
        <a:ext cx="1678035" cy="831507"/>
      </dsp:txXfrm>
    </dsp:sp>
    <dsp:sp modelId="{FB1247BF-EA3E-4ACB-BF4E-6EC687C31292}">
      <dsp:nvSpPr>
        <dsp:cNvPr id="0" name=""/>
        <dsp:cNvSpPr/>
      </dsp:nvSpPr>
      <dsp:spPr>
        <a:xfrm>
          <a:off x="1363221" y="43576"/>
          <a:ext cx="4461665" cy="4461665"/>
        </a:xfrm>
        <a:custGeom>
          <a:avLst/>
          <a:gdLst/>
          <a:ahLst/>
          <a:cxnLst/>
          <a:rect l="0" t="0" r="0" b="0"/>
          <a:pathLst>
            <a:path>
              <a:moveTo>
                <a:pt x="237313" y="3232079"/>
              </a:moveTo>
              <a:arcTo wR="2230832" hR="2230832" stAng="9199912" swAng="327591"/>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1E3EB51-889E-4F6C-BEAE-C684BA52A3F3}">
      <dsp:nvSpPr>
        <dsp:cNvPr id="0" name=""/>
        <dsp:cNvSpPr/>
      </dsp:nvSpPr>
      <dsp:spPr>
        <a:xfrm>
          <a:off x="557675" y="2093619"/>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360 Degrees Assessment  of Coaches</a:t>
          </a:r>
        </a:p>
      </dsp:txBody>
      <dsp:txXfrm>
        <a:off x="602658" y="2138602"/>
        <a:ext cx="1678035" cy="831507"/>
      </dsp:txXfrm>
    </dsp:sp>
    <dsp:sp modelId="{02C17AAD-CCBF-467D-A356-D2EEA160AB09}">
      <dsp:nvSpPr>
        <dsp:cNvPr id="0" name=""/>
        <dsp:cNvSpPr/>
      </dsp:nvSpPr>
      <dsp:spPr>
        <a:xfrm>
          <a:off x="1489341" y="-93382"/>
          <a:ext cx="4461665" cy="4461665"/>
        </a:xfrm>
        <a:custGeom>
          <a:avLst/>
          <a:gdLst/>
          <a:ahLst/>
          <a:cxnLst/>
          <a:rect l="0" t="0" r="0" b="0"/>
          <a:pathLst>
            <a:path>
              <a:moveTo>
                <a:pt x="3503" y="2105856"/>
              </a:moveTo>
              <a:arcTo wR="2230832" hR="2230832" stAng="10992691" swAng="376297"/>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27E609E-3A3D-4D65-BCB2-2BE0F77EB5DC}">
      <dsp:nvSpPr>
        <dsp:cNvPr id="0" name=""/>
        <dsp:cNvSpPr/>
      </dsp:nvSpPr>
      <dsp:spPr>
        <a:xfrm>
          <a:off x="901264" y="768593"/>
          <a:ext cx="1768001" cy="92147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b="1" kern="1200" dirty="0"/>
            <a:t>Assessment Process Framework for Coaches</a:t>
          </a:r>
        </a:p>
      </dsp:txBody>
      <dsp:txXfrm>
        <a:off x="946247" y="813576"/>
        <a:ext cx="1678035" cy="831507"/>
      </dsp:txXfrm>
    </dsp:sp>
    <dsp:sp modelId="{A017D3B6-0B07-42F7-9FAF-C288C6B1B3FB}">
      <dsp:nvSpPr>
        <dsp:cNvPr id="0" name=""/>
        <dsp:cNvSpPr/>
      </dsp:nvSpPr>
      <dsp:spPr>
        <a:xfrm>
          <a:off x="1187279" y="415458"/>
          <a:ext cx="4461665" cy="4461665"/>
        </a:xfrm>
        <a:custGeom>
          <a:avLst/>
          <a:gdLst/>
          <a:ahLst/>
          <a:cxnLst/>
          <a:rect l="0" t="0" r="0" b="0"/>
          <a:pathLst>
            <a:path>
              <a:moveTo>
                <a:pt x="1134578" y="287937"/>
              </a:moveTo>
              <a:arcTo wR="2230832" hR="2230832" stAng="14434001" swAng="587624"/>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4/26/2018</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4/26/2018</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p:spPr>
      </p:sp>
      <p:sp>
        <p:nvSpPr>
          <p:cNvPr id="67587" name="Notes Placeholder 2"/>
          <p:cNvSpPr>
            <a:spLocks noGrp="1"/>
          </p:cNvSpPr>
          <p:nvPr>
            <p:ph type="body" idx="1"/>
          </p:nvPr>
        </p:nvSpPr>
        <p:spPr bwMode="auto">
          <a:noFill/>
        </p:spPr>
        <p:txBody>
          <a:bodyPr wrap="square" numCol="1" anchor="t" anchorCtr="0" compatLnSpc="1">
            <a:prstTxWarp prst="textNoShape">
              <a:avLst/>
            </a:prstTxWarp>
          </a:bodyPr>
          <a:lstStyle/>
          <a:p>
            <a:pPr defTabSz="914182">
              <a:spcBef>
                <a:spcPct val="0"/>
              </a:spcBef>
            </a:pPr>
            <a:r>
              <a:rPr lang="en-US" dirty="0"/>
              <a:t>Nascent-Coaching may be happening but it is inconsistent and abandoned upon more pressing issues.</a:t>
            </a:r>
          </a:p>
          <a:p>
            <a:pPr defTabSz="914182">
              <a:spcBef>
                <a:spcPct val="0"/>
              </a:spcBef>
            </a:pPr>
            <a:r>
              <a:rPr lang="en-US" dirty="0"/>
              <a:t>Tactical-Coaching usually provided through HR and not linked to other internal processes, i.e. succession planning and appraisal. </a:t>
            </a:r>
          </a:p>
          <a:p>
            <a:pPr defTabSz="914182">
              <a:spcBef>
                <a:spcPct val="0"/>
              </a:spcBef>
            </a:pPr>
            <a:r>
              <a:rPr lang="en-US" dirty="0"/>
              <a:t>Strategic-Managers set an example by effectively coaching direct reports.  Coaching behaviors support business drivers.</a:t>
            </a:r>
          </a:p>
          <a:p>
            <a:pPr defTabSz="914182">
              <a:spcBef>
                <a:spcPct val="0"/>
              </a:spcBef>
            </a:pPr>
            <a:r>
              <a:rPr lang="en-US" dirty="0"/>
              <a:t>Embedded-Controversial and difficult issues are addressed through coaching processes.  Coaching is valued for the opportunity to develop both personally and organizationally.</a:t>
            </a:r>
          </a:p>
        </p:txBody>
      </p:sp>
      <p:sp>
        <p:nvSpPr>
          <p:cNvPr id="634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02E61ADC-C6E3-4C72-9693-AEF772C44863}" type="slidenum">
              <a:rPr lang="en-US" smtClean="0"/>
              <a:pPr>
                <a:defRPr/>
              </a:pPr>
              <a:t>3</a:t>
            </a:fld>
            <a:endParaRPr lang="en-US" dirty="0"/>
          </a:p>
        </p:txBody>
      </p:sp>
    </p:spTree>
    <p:extLst>
      <p:ext uri="{BB962C8B-B14F-4D97-AF65-F5344CB8AC3E}">
        <p14:creationId xmlns:p14="http://schemas.microsoft.com/office/powerpoint/2010/main" val="2915011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Make</a:t>
            </a:r>
            <a:r>
              <a:rPr lang="en-US" baseline="0" dirty="0"/>
              <a:t> transition from the previous slide by saying that all our investment in Sales Process and Development would have been lost without a robust coaching effort.  Data shows that coaching dramatically improves retention of information.  </a:t>
            </a:r>
          </a:p>
          <a:p>
            <a:endParaRPr lang="en-US" baseline="0" dirty="0"/>
          </a:p>
          <a:p>
            <a:r>
              <a:rPr lang="en-US" baseline="0" dirty="0"/>
              <a:t>Tina, you could tell a bit of a story about how we convinced the NF executives that coaching is worth investing in.  Specifically, I remember Sprague’s comment from our recommendations presentation at the Blackwell: “I think we’re saying that, while we believe that all of what Sales Development will be doing will be beneficial, coaching is by far the element that will make the most difference.”  </a:t>
            </a:r>
            <a:endParaRPr lang="en-US" dirty="0"/>
          </a:p>
        </p:txBody>
      </p:sp>
      <p:sp>
        <p:nvSpPr>
          <p:cNvPr id="4" name="Slide Number Placeholder 3"/>
          <p:cNvSpPr>
            <a:spLocks noGrp="1"/>
          </p:cNvSpPr>
          <p:nvPr>
            <p:ph type="sldNum" sz="quarter" idx="10"/>
          </p:nvPr>
        </p:nvSpPr>
        <p:spPr/>
        <p:txBody>
          <a:bodyPr/>
          <a:lstStyle/>
          <a:p>
            <a:fld id="{4DAC4CAA-C452-45C0-AD41-D3E0BE63A78F}" type="slidenum">
              <a:rPr lang="en-US" smtClean="0"/>
              <a:pPr/>
              <a:t>5</a:t>
            </a:fld>
            <a:endParaRPr lang="en-US" dirty="0"/>
          </a:p>
        </p:txBody>
      </p:sp>
    </p:spTree>
    <p:extLst>
      <p:ext uri="{BB962C8B-B14F-4D97-AF65-F5344CB8AC3E}">
        <p14:creationId xmlns:p14="http://schemas.microsoft.com/office/powerpoint/2010/main" val="3080076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000" kern="1200" dirty="0">
                <a:solidFill>
                  <a:schemeClr val="tx1"/>
                </a:solidFill>
                <a:latin typeface="+mn-lt"/>
                <a:ea typeface="+mn-ea"/>
                <a:cs typeface="+mn-cs"/>
              </a:rPr>
              <a:t>2007</a:t>
            </a:r>
          </a:p>
          <a:p>
            <a:r>
              <a:rPr lang="en-US" sz="1000" kern="1200" baseline="0" dirty="0">
                <a:solidFill>
                  <a:schemeClr val="tx1"/>
                </a:solidFill>
                <a:latin typeface="+mn-lt"/>
                <a:ea typeface="+mn-ea"/>
                <a:cs typeface="+mn-cs"/>
              </a:rPr>
              <a:t>  </a:t>
            </a:r>
            <a:r>
              <a:rPr lang="en-US" sz="1000" kern="1200" dirty="0">
                <a:solidFill>
                  <a:schemeClr val="tx1"/>
                </a:solidFill>
                <a:latin typeface="+mn-lt"/>
                <a:ea typeface="+mn-ea"/>
                <a:cs typeface="+mn-cs"/>
              </a:rPr>
              <a:t>-Two coaches 40 Leaders</a:t>
            </a:r>
          </a:p>
          <a:p>
            <a:r>
              <a:rPr lang="en-US" sz="1000" kern="1200" dirty="0">
                <a:solidFill>
                  <a:schemeClr val="tx1"/>
                </a:solidFill>
                <a:latin typeface="+mn-lt"/>
                <a:ea typeface="+mn-ea"/>
                <a:cs typeface="+mn-cs"/>
              </a:rPr>
              <a:t>2009</a:t>
            </a:r>
          </a:p>
          <a:p>
            <a:r>
              <a:rPr lang="en-US" sz="1000" kern="1200" dirty="0">
                <a:solidFill>
                  <a:schemeClr val="tx1"/>
                </a:solidFill>
                <a:latin typeface="+mn-lt"/>
                <a:ea typeface="+mn-ea"/>
                <a:cs typeface="+mn-cs"/>
              </a:rPr>
              <a:t>  -Added 20 Leaders</a:t>
            </a:r>
          </a:p>
          <a:p>
            <a:r>
              <a:rPr lang="en-US" sz="1000" kern="1200" dirty="0">
                <a:solidFill>
                  <a:schemeClr val="tx1"/>
                </a:solidFill>
                <a:latin typeface="+mn-lt"/>
                <a:ea typeface="+mn-ea"/>
                <a:cs typeface="+mn-cs"/>
              </a:rPr>
              <a:t>2010</a:t>
            </a:r>
          </a:p>
          <a:p>
            <a:r>
              <a:rPr lang="en-US" sz="1000" kern="1200" dirty="0">
                <a:solidFill>
                  <a:schemeClr val="tx1"/>
                </a:solidFill>
                <a:latin typeface="+mn-lt"/>
                <a:ea typeface="+mn-ea"/>
                <a:cs typeface="+mn-cs"/>
              </a:rPr>
              <a:t>  -WABC CBC Designation Approved</a:t>
            </a:r>
          </a:p>
          <a:p>
            <a:r>
              <a:rPr lang="en-US" sz="1000" kern="1200" dirty="0">
                <a:solidFill>
                  <a:schemeClr val="tx1"/>
                </a:solidFill>
                <a:latin typeface="+mn-lt"/>
                <a:ea typeface="+mn-ea"/>
                <a:cs typeface="+mn-cs"/>
              </a:rPr>
              <a:t>  -20 Leaders Certified</a:t>
            </a:r>
          </a:p>
          <a:p>
            <a:r>
              <a:rPr lang="en-US" sz="1000" kern="1200" dirty="0">
                <a:solidFill>
                  <a:schemeClr val="tx1"/>
                </a:solidFill>
                <a:latin typeface="+mn-lt"/>
                <a:ea typeface="+mn-ea"/>
                <a:cs typeface="+mn-cs"/>
              </a:rPr>
              <a:t>  -One coach added</a:t>
            </a:r>
          </a:p>
          <a:p>
            <a:r>
              <a:rPr lang="en-US" sz="1000" kern="1200" dirty="0">
                <a:solidFill>
                  <a:schemeClr val="tx1"/>
                </a:solidFill>
                <a:latin typeface="+mn-lt"/>
                <a:ea typeface="+mn-ea"/>
                <a:cs typeface="+mn-cs"/>
              </a:rPr>
              <a:t>2011</a:t>
            </a:r>
          </a:p>
          <a:p>
            <a:r>
              <a:rPr lang="en-US" sz="1000" kern="1200" dirty="0">
                <a:solidFill>
                  <a:schemeClr val="tx1"/>
                </a:solidFill>
                <a:latin typeface="+mn-lt"/>
                <a:ea typeface="+mn-ea"/>
                <a:cs typeface="+mn-cs"/>
              </a:rPr>
              <a:t>  -Added 40 Leaders</a:t>
            </a:r>
          </a:p>
          <a:p>
            <a:r>
              <a:rPr lang="en-US" sz="1000" kern="1200" dirty="0">
                <a:solidFill>
                  <a:schemeClr val="tx1"/>
                </a:solidFill>
                <a:latin typeface="+mn-lt"/>
                <a:ea typeface="+mn-ea"/>
                <a:cs typeface="+mn-cs"/>
              </a:rPr>
              <a:t>  -Two coaches added</a:t>
            </a:r>
          </a:p>
          <a:p>
            <a:r>
              <a:rPr lang="en-US" sz="1000" kern="1200" dirty="0">
                <a:solidFill>
                  <a:schemeClr val="tx1"/>
                </a:solidFill>
                <a:latin typeface="+mn-lt"/>
                <a:ea typeface="+mn-ea"/>
                <a:cs typeface="+mn-cs"/>
              </a:rPr>
              <a:t>2013</a:t>
            </a:r>
          </a:p>
          <a:p>
            <a:r>
              <a:rPr lang="en-US" sz="1000" kern="1200" dirty="0">
                <a:solidFill>
                  <a:schemeClr val="tx1"/>
                </a:solidFill>
                <a:latin typeface="+mn-lt"/>
                <a:ea typeface="+mn-ea"/>
                <a:cs typeface="+mn-cs"/>
              </a:rPr>
              <a:t>  -Added 20 Leaders</a:t>
            </a:r>
          </a:p>
          <a:p>
            <a:r>
              <a:rPr lang="en-US" sz="1000" kern="1200" dirty="0">
                <a:solidFill>
                  <a:schemeClr val="tx1"/>
                </a:solidFill>
                <a:latin typeface="+mn-lt"/>
                <a:ea typeface="+mn-ea"/>
                <a:cs typeface="+mn-cs"/>
              </a:rPr>
              <a:t>  -One coach added</a:t>
            </a:r>
          </a:p>
          <a:p>
            <a:r>
              <a:rPr lang="en-US" sz="1000" kern="1200" dirty="0">
                <a:solidFill>
                  <a:schemeClr val="tx1"/>
                </a:solidFill>
                <a:latin typeface="+mn-lt"/>
                <a:ea typeface="+mn-ea"/>
                <a:cs typeface="+mn-cs"/>
              </a:rPr>
              <a:t>2014-Added 65 Leaders</a:t>
            </a:r>
          </a:p>
          <a:p>
            <a:r>
              <a:rPr lang="en-US" sz="1000" kern="1200" dirty="0">
                <a:solidFill>
                  <a:schemeClr val="tx1"/>
                </a:solidFill>
                <a:latin typeface="+mn-lt"/>
                <a:ea typeface="+mn-ea"/>
                <a:cs typeface="+mn-cs"/>
              </a:rPr>
              <a:t>  -Two coaches added</a:t>
            </a:r>
          </a:p>
          <a:p>
            <a:r>
              <a:rPr lang="en-US" sz="1000" kern="1200" dirty="0">
                <a:solidFill>
                  <a:schemeClr val="tx1"/>
                </a:solidFill>
                <a:latin typeface="+mn-lt"/>
                <a:ea typeface="+mn-ea"/>
                <a:cs typeface="+mn-cs"/>
              </a:rPr>
              <a:t>2015</a:t>
            </a:r>
          </a:p>
          <a:p>
            <a:r>
              <a:rPr lang="en-US" sz="1000" kern="1200" dirty="0">
                <a:solidFill>
                  <a:schemeClr val="tx1"/>
                </a:solidFill>
                <a:latin typeface="+mn-lt"/>
                <a:ea typeface="+mn-ea"/>
                <a:cs typeface="+mn-cs"/>
              </a:rPr>
              <a:t>  -RCC Designation Approved and CMBC in process</a:t>
            </a:r>
          </a:p>
          <a:p>
            <a:r>
              <a:rPr lang="en-US" sz="1000" kern="1200" dirty="0">
                <a:solidFill>
                  <a:schemeClr val="tx1"/>
                </a:solidFill>
                <a:latin typeface="+mn-lt"/>
                <a:ea typeface="+mn-ea"/>
                <a:cs typeface="+mn-cs"/>
              </a:rPr>
              <a:t>2015</a:t>
            </a:r>
          </a:p>
          <a:p>
            <a:r>
              <a:rPr lang="en-US" sz="1000" kern="1200" dirty="0">
                <a:solidFill>
                  <a:schemeClr val="tx1"/>
                </a:solidFill>
                <a:latin typeface="+mn-lt"/>
                <a:ea typeface="+mn-ea"/>
                <a:cs typeface="+mn-cs"/>
              </a:rPr>
              <a:t>  -225 Total coaches in program</a:t>
            </a:r>
            <a:br>
              <a:rPr lang="en-US" sz="1000" kern="1200" dirty="0">
                <a:solidFill>
                  <a:schemeClr val="tx1"/>
                </a:solidFill>
                <a:latin typeface="+mn-lt"/>
                <a:ea typeface="+mn-ea"/>
                <a:cs typeface="+mn-cs"/>
              </a:rPr>
            </a:br>
            <a:r>
              <a:rPr lang="en-US" sz="1000" kern="1200" dirty="0">
                <a:solidFill>
                  <a:schemeClr val="tx1"/>
                </a:solidFill>
                <a:latin typeface="+mn-lt"/>
                <a:ea typeface="+mn-ea"/>
                <a:cs typeface="+mn-cs"/>
              </a:rPr>
              <a:t>  -125 Certified Coaches</a:t>
            </a:r>
          </a:p>
          <a:p>
            <a:r>
              <a:rPr lang="en-US" sz="1000" kern="1200" dirty="0">
                <a:solidFill>
                  <a:schemeClr val="tx1"/>
                </a:solidFill>
                <a:latin typeface="+mn-lt"/>
                <a:ea typeface="+mn-ea"/>
                <a:cs typeface="+mn-cs"/>
              </a:rPr>
              <a:t>  -30 in Masters Program</a:t>
            </a:r>
            <a:br>
              <a:rPr lang="en-US" sz="1000" kern="1200" dirty="0">
                <a:solidFill>
                  <a:schemeClr val="tx1"/>
                </a:solidFill>
                <a:latin typeface="+mn-lt"/>
                <a:ea typeface="+mn-ea"/>
                <a:cs typeface="+mn-cs"/>
              </a:rPr>
            </a:br>
            <a:r>
              <a:rPr lang="en-US" sz="1000" kern="1200" dirty="0">
                <a:solidFill>
                  <a:schemeClr val="tx1"/>
                </a:solidFill>
                <a:latin typeface="+mn-lt"/>
                <a:ea typeface="+mn-ea"/>
                <a:cs typeface="+mn-cs"/>
              </a:rPr>
              <a:t>  -65 in RCC Program-6 February Graduates</a:t>
            </a:r>
          </a:p>
          <a:p>
            <a:endParaRPr lang="en-US" dirty="0"/>
          </a:p>
        </p:txBody>
      </p:sp>
      <p:sp>
        <p:nvSpPr>
          <p:cNvPr id="4" name="Slide Number Placeholder 3"/>
          <p:cNvSpPr>
            <a:spLocks noGrp="1"/>
          </p:cNvSpPr>
          <p:nvPr>
            <p:ph type="sldNum" sz="quarter" idx="10"/>
          </p:nvPr>
        </p:nvSpPr>
        <p:spPr/>
        <p:txBody>
          <a:bodyPr/>
          <a:lstStyle/>
          <a:p>
            <a:fld id="{998E77F7-BE46-3341-8228-1C871D065EC7}" type="slidenum">
              <a:rPr lang="en-US" smtClean="0"/>
              <a:pPr/>
              <a:t>9</a:t>
            </a:fld>
            <a:endParaRPr lang="en-US" dirty="0"/>
          </a:p>
        </p:txBody>
      </p:sp>
    </p:spTree>
    <p:extLst>
      <p:ext uri="{BB962C8B-B14F-4D97-AF65-F5344CB8AC3E}">
        <p14:creationId xmlns:p14="http://schemas.microsoft.com/office/powerpoint/2010/main" val="3362626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US" sz="1000" b="1" dirty="0"/>
              <a:t>One of the long term goals as we add coaching to any group is to be able to embed the coaching into the culture.  </a:t>
            </a:r>
            <a:r>
              <a:rPr lang="en-US" sz="1000" dirty="0"/>
              <a:t>This wheel talks about the process and steps that are a part of building and embedding coaching into a business.   </a:t>
            </a:r>
          </a:p>
          <a:p>
            <a:endParaRPr lang="en-US" sz="1000" dirty="0"/>
          </a:p>
          <a:p>
            <a:pPr eaLnBrk="1" hangingPunct="1">
              <a:buFont typeface="Arial" pitchFamily="34" charset="0"/>
              <a:buChar char="•"/>
            </a:pPr>
            <a:r>
              <a:rPr lang="en-US" sz="1000" dirty="0">
                <a:latin typeface="Arial" pitchFamily="34" charset="0"/>
              </a:rPr>
              <a:t>New coaches </a:t>
            </a:r>
            <a:r>
              <a:rPr lang="en-US" sz="1000" b="1" dirty="0">
                <a:latin typeface="Arial" pitchFamily="34" charset="0"/>
              </a:rPr>
              <a:t>enter the program with an emersion of expectations and a high level overview of the NF coaching program</a:t>
            </a:r>
            <a:r>
              <a:rPr lang="en-US" sz="1000" dirty="0">
                <a:latin typeface="Arial" pitchFamily="34" charset="0"/>
              </a:rPr>
              <a:t>.</a:t>
            </a:r>
          </a:p>
          <a:p>
            <a:pPr eaLnBrk="1" hangingPunct="1">
              <a:buFont typeface="Arial" pitchFamily="34" charset="0"/>
              <a:buChar char="•"/>
            </a:pPr>
            <a:r>
              <a:rPr lang="en-US" sz="1000" dirty="0">
                <a:latin typeface="Arial" pitchFamily="34" charset="0"/>
              </a:rPr>
              <a:t>Coaching is </a:t>
            </a:r>
            <a:r>
              <a:rPr lang="en-US" sz="1000" b="1" dirty="0">
                <a:latin typeface="Arial" pitchFamily="34" charset="0"/>
              </a:rPr>
              <a:t>aligned with Sales Process/Associate Development and is measured on forms submitted to coaching team</a:t>
            </a:r>
            <a:r>
              <a:rPr lang="en-US" sz="1000" dirty="0">
                <a:latin typeface="Arial" pitchFamily="34" charset="0"/>
              </a:rPr>
              <a:t>.</a:t>
            </a:r>
          </a:p>
          <a:p>
            <a:pPr defTabSz="915772">
              <a:buFont typeface="Arial" pitchFamily="34" charset="0"/>
              <a:buChar char="•"/>
              <a:defRPr/>
            </a:pPr>
            <a:r>
              <a:rPr lang="en-US" sz="1000" dirty="0">
                <a:latin typeface="Arial" pitchFamily="34" charset="0"/>
              </a:rPr>
              <a:t>Rotations for the field- 3 ride-alongs per wholesaler annually and monthly development calls.  </a:t>
            </a:r>
            <a:r>
              <a:rPr lang="en-US" sz="1000" b="1" dirty="0">
                <a:latin typeface="Arial" pitchFamily="34" charset="0"/>
              </a:rPr>
              <a:t>Rotations internally-3 side-by-side observations monthly.</a:t>
            </a:r>
          </a:p>
          <a:p>
            <a:pPr defTabSz="915772">
              <a:buFont typeface="Arial" pitchFamily="34" charset="0"/>
              <a:buChar char="•"/>
              <a:defRPr/>
            </a:pPr>
            <a:r>
              <a:rPr lang="en-US" sz="1000" dirty="0">
                <a:latin typeface="Arial" pitchFamily="34" charset="0"/>
              </a:rPr>
              <a:t>Coaching oversight-Field-three two-day ride-alongs and monthly development calls over two year period. Internal-3 side-by-side observation monthly until 54 hours are achieved.</a:t>
            </a:r>
          </a:p>
          <a:p>
            <a:pPr defTabSz="915772">
              <a:buFont typeface="Arial" pitchFamily="34" charset="0"/>
              <a:buChar char="•"/>
              <a:defRPr/>
            </a:pPr>
            <a:r>
              <a:rPr lang="en-US" sz="1000" dirty="0">
                <a:latin typeface="Arial" pitchFamily="34" charset="0"/>
              </a:rPr>
              <a:t>Coach </a:t>
            </a:r>
            <a:r>
              <a:rPr lang="en-US" sz="1000" b="1" dirty="0">
                <a:latin typeface="Arial" pitchFamily="34" charset="0"/>
              </a:rPr>
              <a:t>metrics-coaches can distinguish and coach to higher levels of performance</a:t>
            </a:r>
            <a:r>
              <a:rPr lang="en-US" sz="1000" dirty="0">
                <a:latin typeface="Arial" pitchFamily="34" charset="0"/>
              </a:rPr>
              <a:t>.  Current metrics are collected from field coaching forms and internal BLS reports.</a:t>
            </a:r>
          </a:p>
          <a:p>
            <a:pPr defTabSz="915772">
              <a:buFont typeface="Arial" pitchFamily="34" charset="0"/>
              <a:buChar char="•"/>
              <a:defRPr/>
            </a:pPr>
            <a:r>
              <a:rPr lang="en-US" sz="1000" dirty="0">
                <a:latin typeface="Arial" pitchFamily="34" charset="0"/>
              </a:rPr>
              <a:t>Professional Coach Development-20 </a:t>
            </a:r>
            <a:r>
              <a:rPr lang="en-US" sz="1000" b="1" dirty="0">
                <a:latin typeface="Arial" pitchFamily="34" charset="0"/>
              </a:rPr>
              <a:t>coaching modules </a:t>
            </a:r>
            <a:r>
              <a:rPr lang="en-US" sz="1000" dirty="0">
                <a:latin typeface="Arial" pitchFamily="34" charset="0"/>
              </a:rPr>
              <a:t>over two year period.  15 Foundational coaching process modules with 5 ancillary module.  The five additional modules include; Assessments, </a:t>
            </a:r>
            <a:r>
              <a:rPr lang="en-US" sz="1000" b="1" dirty="0">
                <a:latin typeface="Arial" pitchFamily="34" charset="0"/>
              </a:rPr>
              <a:t>Human Performance Institute </a:t>
            </a:r>
            <a:r>
              <a:rPr lang="en-US" sz="1000" dirty="0">
                <a:latin typeface="Arial" pitchFamily="34" charset="0"/>
              </a:rPr>
              <a:t>(work-life balance) leadership, </a:t>
            </a:r>
            <a:r>
              <a:rPr lang="en-US" sz="1000" b="1" dirty="0">
                <a:latin typeface="Arial" pitchFamily="34" charset="0"/>
              </a:rPr>
              <a:t>talent management</a:t>
            </a:r>
            <a:r>
              <a:rPr lang="en-US" sz="1000" dirty="0">
                <a:latin typeface="Arial" pitchFamily="34" charset="0"/>
              </a:rPr>
              <a:t>, and </a:t>
            </a:r>
            <a:r>
              <a:rPr lang="en-US" sz="1000" b="1" dirty="0">
                <a:latin typeface="Arial" pitchFamily="34" charset="0"/>
              </a:rPr>
              <a:t>advanced coaching skills</a:t>
            </a:r>
            <a:r>
              <a:rPr lang="en-US" sz="1000" dirty="0">
                <a:latin typeface="Arial" pitchFamily="34" charset="0"/>
              </a:rPr>
              <a:t>.</a:t>
            </a:r>
          </a:p>
          <a:p>
            <a:pPr defTabSz="915772">
              <a:buFont typeface="Arial" pitchFamily="34" charset="0"/>
              <a:buChar char="•"/>
              <a:defRPr/>
            </a:pPr>
            <a:r>
              <a:rPr lang="en-US" sz="1000" b="1" dirty="0">
                <a:latin typeface="Arial" pitchFamily="34" charset="0"/>
              </a:rPr>
              <a:t>Annual 360 degree assessment-ratings </a:t>
            </a:r>
            <a:r>
              <a:rPr lang="en-US" sz="1000" dirty="0">
                <a:latin typeface="Arial" pitchFamily="34" charset="0"/>
              </a:rPr>
              <a:t>provided by wholesalers, oversight coaches, direct leaders and self.</a:t>
            </a:r>
          </a:p>
          <a:p>
            <a:pPr defTabSz="915772">
              <a:buFont typeface="Arial" pitchFamily="34" charset="0"/>
              <a:buChar char="•"/>
              <a:defRPr/>
            </a:pPr>
            <a:r>
              <a:rPr lang="en-US" sz="1000" b="1" dirty="0">
                <a:latin typeface="Arial" pitchFamily="34" charset="0"/>
              </a:rPr>
              <a:t>Assessments-Use of DISC/PIAV to improve communications and relationships and customize the coaching</a:t>
            </a:r>
            <a:r>
              <a:rPr lang="en-US" sz="1000" dirty="0">
                <a:latin typeface="Arial" pitchFamily="34" charset="0"/>
              </a:rPr>
              <a:t>.  Explore the use of alternative assessments for use when appropriate, i.e., StrengthsFinder, Strong Inventory (career), interpreting 360s.</a:t>
            </a:r>
          </a:p>
        </p:txBody>
      </p:sp>
      <p:sp>
        <p:nvSpPr>
          <p:cNvPr id="4" name="Slide Number Placeholder 3"/>
          <p:cNvSpPr>
            <a:spLocks noGrp="1"/>
          </p:cNvSpPr>
          <p:nvPr>
            <p:ph type="sldNum" sz="quarter" idx="10"/>
          </p:nvPr>
        </p:nvSpPr>
        <p:spPr/>
        <p:txBody>
          <a:bodyPr/>
          <a:lstStyle/>
          <a:p>
            <a:fld id="{998E77F7-BE46-3341-8228-1C871D065EC7}" type="slidenum">
              <a:rPr lang="en-US" smtClean="0"/>
              <a:pPr/>
              <a:t>12</a:t>
            </a:fld>
            <a:endParaRPr lang="en-US" dirty="0"/>
          </a:p>
        </p:txBody>
      </p:sp>
    </p:spTree>
    <p:extLst>
      <p:ext uri="{BB962C8B-B14F-4D97-AF65-F5344CB8AC3E}">
        <p14:creationId xmlns:p14="http://schemas.microsoft.com/office/powerpoint/2010/main" val="1356253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noFill/>
          <a:ln>
            <a:solidFill>
              <a:srgbClr val="000000"/>
            </a:solidFill>
            <a:miter lim="800000"/>
            <a:headEnd/>
            <a:tailEnd/>
          </a:ln>
        </p:spPr>
      </p:sp>
      <p:sp>
        <p:nvSpPr>
          <p:cNvPr id="68611" name="Notes Placeholder 2"/>
          <p:cNvSpPr>
            <a:spLocks noGrp="1"/>
          </p:cNvSpPr>
          <p:nvPr>
            <p:ph type="body" idx="1"/>
          </p:nvPr>
        </p:nvSpPr>
        <p:spPr bwMode="auto">
          <a:noFill/>
        </p:spPr>
        <p:txBody>
          <a:bodyPr wrap="square" numCol="1" anchor="t" anchorCtr="0" compatLnSpc="1">
            <a:prstTxWarp prst="textNoShape">
              <a:avLst/>
            </a:prstTxWarp>
          </a:bodyPr>
          <a:lstStyle/>
          <a:p>
            <a:pPr defTabSz="914182">
              <a:spcBef>
                <a:spcPct val="0"/>
              </a:spcBef>
            </a:pPr>
            <a:endParaRPr lang="en-US" dirty="0"/>
          </a:p>
        </p:txBody>
      </p:sp>
      <p:sp>
        <p:nvSpPr>
          <p:cNvPr id="6451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B6411414-7494-43A6-B9CD-667900C23A55}" type="slidenum">
              <a:rPr lang="en-US" smtClean="0"/>
              <a:pPr>
                <a:defRPr/>
              </a:pPr>
              <a:t>13</a:t>
            </a:fld>
            <a:endParaRPr lang="en-US" dirty="0"/>
          </a:p>
        </p:txBody>
      </p:sp>
    </p:spTree>
    <p:extLst>
      <p:ext uri="{BB962C8B-B14F-4D97-AF65-F5344CB8AC3E}">
        <p14:creationId xmlns:p14="http://schemas.microsoft.com/office/powerpoint/2010/main" val="29698740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US" sz="1200" b="1" kern="1200" dirty="0">
                <a:solidFill>
                  <a:schemeClr val="tx1"/>
                </a:solidFill>
                <a:latin typeface="+mn-lt"/>
                <a:ea typeface="+mn-ea"/>
                <a:cs typeface="+mn-cs"/>
              </a:rPr>
              <a:t>RCC</a:t>
            </a:r>
          </a:p>
          <a:p>
            <a:pPr lvl="1">
              <a:buFont typeface="Arial" pitchFamily="34" charset="0"/>
              <a:buChar char="•"/>
            </a:pPr>
            <a:r>
              <a:rPr lang="en-US" sz="1200" b="0" kern="1200" dirty="0">
                <a:solidFill>
                  <a:schemeClr val="tx1"/>
                </a:solidFill>
                <a:latin typeface="+mn-lt"/>
                <a:ea typeface="+mn-ea"/>
                <a:cs typeface="+mn-cs"/>
              </a:rPr>
              <a:t>Non</a:t>
            </a:r>
            <a:r>
              <a:rPr lang="en-US" sz="1200" b="0" kern="1200" baseline="0" dirty="0">
                <a:solidFill>
                  <a:schemeClr val="tx1"/>
                </a:solidFill>
                <a:latin typeface="+mn-lt"/>
                <a:ea typeface="+mn-ea"/>
                <a:cs typeface="+mn-cs"/>
              </a:rPr>
              <a:t> CBC, 101</a:t>
            </a:r>
          </a:p>
          <a:p>
            <a:pPr lvl="1">
              <a:buFont typeface="Arial" pitchFamily="34" charset="0"/>
              <a:buChar char="•"/>
            </a:pPr>
            <a:r>
              <a:rPr lang="en-US" sz="1200" b="0" kern="1200" baseline="0" dirty="0">
                <a:solidFill>
                  <a:schemeClr val="tx1"/>
                </a:solidFill>
                <a:latin typeface="+mn-lt"/>
                <a:ea typeface="+mn-ea"/>
                <a:cs typeface="+mn-cs"/>
              </a:rPr>
              <a:t>CBC, 101 and Culture Build</a:t>
            </a:r>
            <a:endParaRPr lang="en-US" sz="1200" b="0" kern="1200" dirty="0">
              <a:solidFill>
                <a:schemeClr val="tx1"/>
              </a:solidFill>
              <a:latin typeface="+mn-lt"/>
              <a:ea typeface="+mn-ea"/>
              <a:cs typeface="+mn-cs"/>
            </a:endParaRPr>
          </a:p>
          <a:p>
            <a:pPr>
              <a:buFont typeface="Arial" pitchFamily="34" charset="0"/>
              <a:buChar char="•"/>
            </a:pPr>
            <a:r>
              <a:rPr lang="en-US" sz="1200" b="1" kern="1200" dirty="0">
                <a:solidFill>
                  <a:schemeClr val="tx1"/>
                </a:solidFill>
                <a:latin typeface="+mn-lt"/>
                <a:ea typeface="+mn-ea"/>
                <a:cs typeface="+mn-cs"/>
              </a:rPr>
              <a:t>CBC</a:t>
            </a:r>
          </a:p>
          <a:p>
            <a:pPr lvl="1">
              <a:buFont typeface="Arial" pitchFamily="34" charset="0"/>
              <a:buChar char="•"/>
            </a:pPr>
            <a:r>
              <a:rPr lang="en-US" sz="1200" kern="1200" dirty="0">
                <a:solidFill>
                  <a:schemeClr val="tx1"/>
                </a:solidFill>
                <a:latin typeface="+mn-lt"/>
                <a:ea typeface="+mn-ea"/>
                <a:cs typeface="+mn-cs"/>
              </a:rPr>
              <a:t>Second Six Months</a:t>
            </a:r>
          </a:p>
          <a:p>
            <a:pPr lvl="1">
              <a:buFont typeface="Arial" pitchFamily="34" charset="0"/>
              <a:buChar char="•"/>
            </a:pPr>
            <a:r>
              <a:rPr lang="en-US" sz="1200" kern="1200" dirty="0">
                <a:solidFill>
                  <a:schemeClr val="tx1"/>
                </a:solidFill>
                <a:latin typeface="+mn-lt"/>
                <a:ea typeface="+mn-ea"/>
                <a:cs typeface="+mn-cs"/>
              </a:rPr>
              <a:t>Culture Build</a:t>
            </a:r>
          </a:p>
          <a:p>
            <a:pPr lvl="1">
              <a:buFont typeface="Arial" pitchFamily="34" charset="0"/>
              <a:buChar char="•"/>
            </a:pPr>
            <a:r>
              <a:rPr lang="en-US" sz="1200" kern="1200" dirty="0">
                <a:solidFill>
                  <a:schemeClr val="tx1"/>
                </a:solidFill>
                <a:latin typeface="+mn-lt"/>
                <a:ea typeface="+mn-ea"/>
                <a:cs typeface="+mn-cs"/>
              </a:rPr>
              <a:t>201 Series</a:t>
            </a:r>
          </a:p>
          <a:p>
            <a:pPr lvl="1">
              <a:buFont typeface="Arial" pitchFamily="34" charset="0"/>
              <a:buChar char="•"/>
            </a:pPr>
            <a:r>
              <a:rPr lang="en-US" sz="1200" kern="1200" dirty="0">
                <a:solidFill>
                  <a:schemeClr val="tx1"/>
                </a:solidFill>
                <a:latin typeface="+mn-lt"/>
                <a:ea typeface="+mn-ea"/>
                <a:cs typeface="+mn-cs"/>
              </a:rPr>
              <a:t>Second Year</a:t>
            </a:r>
          </a:p>
          <a:p>
            <a:pPr lvl="2">
              <a:buFont typeface="Arial" pitchFamily="34" charset="0"/>
              <a:buChar char="•"/>
            </a:pPr>
            <a:r>
              <a:rPr lang="en-US" sz="1200" kern="1200" dirty="0">
                <a:solidFill>
                  <a:schemeClr val="tx1"/>
                </a:solidFill>
                <a:latin typeface="+mn-lt"/>
                <a:ea typeface="+mn-ea"/>
                <a:cs typeface="+mn-cs"/>
              </a:rPr>
              <a:t>Culture Build</a:t>
            </a:r>
          </a:p>
          <a:p>
            <a:pPr lvl="2">
              <a:buFont typeface="Arial" pitchFamily="34" charset="0"/>
              <a:buChar char="•"/>
            </a:pPr>
            <a:r>
              <a:rPr lang="en-US" sz="1200" kern="1200" dirty="0">
                <a:solidFill>
                  <a:schemeClr val="tx1"/>
                </a:solidFill>
                <a:latin typeface="+mn-lt"/>
                <a:ea typeface="+mn-ea"/>
                <a:cs typeface="+mn-cs"/>
              </a:rPr>
              <a:t>301 Series</a:t>
            </a:r>
          </a:p>
          <a:p>
            <a:pPr lvl="2">
              <a:buFont typeface="Arial" pitchFamily="34" charset="0"/>
              <a:buChar char="•"/>
            </a:pPr>
            <a:r>
              <a:rPr lang="en-US" sz="1200" kern="1200" dirty="0">
                <a:solidFill>
                  <a:schemeClr val="tx1"/>
                </a:solidFill>
                <a:latin typeface="+mn-lt"/>
                <a:ea typeface="+mn-ea"/>
                <a:cs typeface="+mn-cs"/>
              </a:rPr>
              <a:t>HPI</a:t>
            </a:r>
          </a:p>
          <a:p>
            <a:pPr lvl="2">
              <a:buFont typeface="Arial" pitchFamily="34" charset="0"/>
              <a:buChar char="•"/>
            </a:pPr>
            <a:r>
              <a:rPr lang="en-US" sz="1200" kern="1200" dirty="0">
                <a:solidFill>
                  <a:schemeClr val="tx1"/>
                </a:solidFill>
                <a:latin typeface="+mn-lt"/>
                <a:ea typeface="+mn-ea"/>
                <a:cs typeface="+mn-cs"/>
              </a:rPr>
              <a:t>Delivering Assessments</a:t>
            </a:r>
          </a:p>
        </p:txBody>
      </p:sp>
      <p:sp>
        <p:nvSpPr>
          <p:cNvPr id="4" name="Slide Number Placeholder 3"/>
          <p:cNvSpPr>
            <a:spLocks noGrp="1"/>
          </p:cNvSpPr>
          <p:nvPr>
            <p:ph type="sldNum" sz="quarter" idx="10"/>
          </p:nvPr>
        </p:nvSpPr>
        <p:spPr/>
        <p:txBody>
          <a:bodyPr/>
          <a:lstStyle/>
          <a:p>
            <a:fld id="{998E77F7-BE46-3341-8228-1C871D065EC7}" type="slidenum">
              <a:rPr lang="en-US" smtClean="0"/>
              <a:pPr/>
              <a:t>14</a:t>
            </a:fld>
            <a:endParaRPr lang="en-US" dirty="0"/>
          </a:p>
        </p:txBody>
      </p:sp>
    </p:spTree>
    <p:extLst>
      <p:ext uri="{BB962C8B-B14F-4D97-AF65-F5344CB8AC3E}">
        <p14:creationId xmlns:p14="http://schemas.microsoft.com/office/powerpoint/2010/main" val="1228206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Group 5"/>
          <p:cNvGrpSpPr/>
          <p:nvPr/>
        </p:nvGrpSpPr>
        <p:grpSpPr>
          <a:xfrm>
            <a:off x="0" y="0"/>
            <a:ext cx="12188825" cy="713232"/>
            <a:chOff x="0" y="0"/>
            <a:chExt cx="12188825" cy="713232"/>
          </a:xfrm>
        </p:grpSpPr>
        <p:sp>
          <p:nvSpPr>
            <p:cNvPr id="7" name="Rectangle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0" name="Rectangle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1" name="Group 10"/>
          <p:cNvGrpSpPr/>
          <p:nvPr/>
        </p:nvGrpSpPr>
        <p:grpSpPr>
          <a:xfrm>
            <a:off x="0" y="0"/>
            <a:ext cx="713232" cy="6858000"/>
            <a:chOff x="0" y="0"/>
            <a:chExt cx="713232" cy="6858000"/>
          </a:xfrm>
        </p:grpSpPr>
        <p:sp>
          <p:nvSpPr>
            <p:cNvPr id="12" name="Rectangle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3" name="Rectangle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4" name="Group 13"/>
          <p:cNvGrpSpPr/>
          <p:nvPr/>
        </p:nvGrpSpPr>
        <p:grpSpPr>
          <a:xfrm>
            <a:off x="11476762" y="0"/>
            <a:ext cx="746886" cy="6858000"/>
            <a:chOff x="11476762" y="0"/>
            <a:chExt cx="746886" cy="6858000"/>
          </a:xfrm>
        </p:grpSpPr>
        <p:sp>
          <p:nvSpPr>
            <p:cNvPr id="15" name="Rectangle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6" name="Rectangle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7" name="Group 16"/>
          <p:cNvGrpSpPr/>
          <p:nvPr/>
        </p:nvGrpSpPr>
        <p:grpSpPr>
          <a:xfrm flipV="1">
            <a:off x="0" y="6144768"/>
            <a:ext cx="12188825" cy="713232"/>
            <a:chOff x="0" y="0"/>
            <a:chExt cx="12188825" cy="713232"/>
          </a:xfrm>
        </p:grpSpPr>
        <p:sp>
          <p:nvSpPr>
            <p:cNvPr id="18" name="Rectangle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9" name="Rectangle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
        <p:nvSpPr>
          <p:cNvPr id="2" name="Title 1"/>
          <p:cNvSpPr>
            <a:spLocks noGrp="1"/>
          </p:cNvSpPr>
          <p:nvPr>
            <p:ph type="ctrTitle"/>
          </p:nvPr>
        </p:nvSpPr>
        <p:spPr>
          <a:xfrm>
            <a:off x="1295400" y="1188720"/>
            <a:ext cx="9601200" cy="2514600"/>
          </a:xfrm>
        </p:spPr>
        <p:txBody>
          <a:bodyPr anchor="b">
            <a:noAutofit/>
          </a:bodyPr>
          <a:lstStyle>
            <a:lvl1pPr algn="ctr">
              <a:defRPr sz="6000"/>
            </a:lvl1pPr>
          </a:lstStyle>
          <a:p>
            <a:r>
              <a:rPr lang="en-US"/>
              <a:t>Click to edit Master title style</a:t>
            </a:r>
            <a:endParaRPr/>
          </a:p>
        </p:txBody>
      </p:sp>
      <p:sp>
        <p:nvSpPr>
          <p:cNvPr id="3" name="Subtitle 2"/>
          <p:cNvSpPr>
            <a:spLocks noGrp="1"/>
          </p:cNvSpPr>
          <p:nvPr>
            <p:ph type="subTitle" idx="1"/>
          </p:nvPr>
        </p:nvSpPr>
        <p:spPr>
          <a:xfrm>
            <a:off x="1295400" y="3749040"/>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a:p>
        </p:txBody>
      </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4159342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flipV="1">
            <a:off x="0" y="6309360"/>
            <a:ext cx="12188825" cy="548640"/>
            <a:chOff x="0" y="0"/>
            <a:chExt cx="12188825" cy="713232"/>
          </a:xfrm>
        </p:grpSpPr>
        <p:sp>
          <p:nvSpPr>
            <p:cNvPr id="9" name="Rectangle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0" name="Rectangle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1" name="Group 10"/>
          <p:cNvGrpSpPr/>
          <p:nvPr/>
        </p:nvGrpSpPr>
        <p:grpSpPr>
          <a:xfrm>
            <a:off x="16736" y="0"/>
            <a:ext cx="12188825" cy="548640"/>
            <a:chOff x="0" y="0"/>
            <a:chExt cx="12188825" cy="713232"/>
          </a:xfrm>
        </p:grpSpPr>
        <p:sp>
          <p:nvSpPr>
            <p:cNvPr id="12" name="Rectangle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3" name="Rectangle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
        <p:nvSpPr>
          <p:cNvPr id="4" name="Date Placeholder 3"/>
          <p:cNvSpPr>
            <a:spLocks noGrp="1"/>
          </p:cNvSpPr>
          <p:nvPr>
            <p:ph type="dt" sz="half" idx="10"/>
          </p:nvPr>
        </p:nvSpPr>
        <p:spPr/>
        <p:txBody>
          <a:bodyPr/>
          <a:lstStyle/>
          <a:p>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A8D9AD5-F248-4919-864A-CFD76CC027D6}" type="slidenum">
              <a:rPr/>
              <a:t>‹#›</a:t>
            </a:fld>
            <a:endParaRPr dirty="0"/>
          </a:p>
        </p:txBody>
      </p:sp>
      <p:sp>
        <p:nvSpPr>
          <p:cNvPr id="2" name="Title 1"/>
          <p:cNvSpPr>
            <a:spLocks noGrp="1"/>
          </p:cNvSpPr>
          <p:nvPr>
            <p:ph type="title"/>
          </p:nvPr>
        </p:nvSpPr>
        <p:spPr>
          <a:xfrm>
            <a:off x="1295400" y="1188720"/>
            <a:ext cx="9601200" cy="2514600"/>
          </a:xfrm>
        </p:spPr>
        <p:txBody>
          <a:bodyPr anchor="b">
            <a:normAutofit/>
          </a:bodyPr>
          <a:lstStyle>
            <a:lvl1pPr algn="ctr">
              <a:defRPr sz="5400" b="0">
                <a:solidFill>
                  <a:schemeClr val="tx1">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295400" y="3749040"/>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2715843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341120" y="1673352"/>
            <a:ext cx="4572000" cy="4343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78880" y="1673352"/>
            <a:ext cx="4572000" cy="43434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p>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0D06EF73-9DB8-4763-865F-2F88181A4732}" type="slidenum">
              <a:rPr/>
              <a:t>‹#›</a:t>
            </a:fld>
            <a:endParaRPr dirty="0"/>
          </a:p>
        </p:txBody>
      </p:sp>
    </p:spTree>
    <p:extLst>
      <p:ext uri="{BB962C8B-B14F-4D97-AF65-F5344CB8AC3E}">
        <p14:creationId xmlns:p14="http://schemas.microsoft.com/office/powerpoint/2010/main" val="2923056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Text Placeholder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1120" y="2441448"/>
            <a:ext cx="4572000" cy="358444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78880" y="2441448"/>
            <a:ext cx="4572000" cy="358444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p>
            <a:endParaRPr dirty="0"/>
          </a:p>
        </p:txBody>
      </p:sp>
      <p:sp>
        <p:nvSpPr>
          <p:cNvPr id="8" name="Footer Placeholder 7"/>
          <p:cNvSpPr>
            <a:spLocks noGrp="1"/>
          </p:cNvSpPr>
          <p:nvPr>
            <p:ph type="ftr" sz="quarter" idx="11"/>
          </p:nvPr>
        </p:nvSpPr>
        <p:spPr/>
        <p:txBody>
          <a:bodyPr/>
          <a:lstStyle/>
          <a:p>
            <a:endParaRPr dirty="0"/>
          </a:p>
        </p:txBody>
      </p:sp>
      <p:sp>
        <p:nvSpPr>
          <p:cNvPr id="9" name="Slide Number Placeholder 8"/>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4057080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p>
            <a:endParaRPr dirty="0"/>
          </a:p>
        </p:txBody>
      </p:sp>
      <p:sp>
        <p:nvSpPr>
          <p:cNvPr id="4" name="Footer Placeholder 3"/>
          <p:cNvSpPr>
            <a:spLocks noGrp="1"/>
          </p:cNvSpPr>
          <p:nvPr>
            <p:ph type="ftr" sz="quarter" idx="11"/>
          </p:nvPr>
        </p:nvSpPr>
        <p:spPr/>
        <p:txBody>
          <a:bodyPr/>
          <a:lstStyle/>
          <a:p>
            <a:endParaRPr dirty="0"/>
          </a:p>
        </p:txBody>
      </p:sp>
      <p:sp>
        <p:nvSpPr>
          <p:cNvPr id="5" name="Slide Number Placeholder 4"/>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842011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dirty="0"/>
          </a:p>
        </p:txBody>
      </p:sp>
      <p:sp>
        <p:nvSpPr>
          <p:cNvPr id="3" name="Footer Placeholder 2"/>
          <p:cNvSpPr>
            <a:spLocks noGrp="1"/>
          </p:cNvSpPr>
          <p:nvPr>
            <p:ph type="ftr" sz="quarter" idx="11"/>
          </p:nvPr>
        </p:nvSpPr>
        <p:spPr/>
        <p:txBody>
          <a:bodyPr/>
          <a:lstStyle/>
          <a:p>
            <a:endParaRPr dirty="0"/>
          </a:p>
        </p:txBody>
      </p:sp>
      <p:sp>
        <p:nvSpPr>
          <p:cNvPr id="4" name="Slide Number Placeholder 3"/>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2559003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0" y="0"/>
            <a:ext cx="12188825" cy="548640"/>
            <a:chOff x="0" y="0"/>
            <a:chExt cx="12188825" cy="713232"/>
          </a:xfrm>
        </p:grpSpPr>
        <p:sp>
          <p:nvSpPr>
            <p:cNvPr id="9" name="Rectangle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0" name="Rectangle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
        <p:nvSpPr>
          <p:cNvPr id="2" name="Title 1"/>
          <p:cNvSpPr>
            <a:spLocks noGrp="1"/>
          </p:cNvSpPr>
          <p:nvPr>
            <p:ph type="title"/>
          </p:nvPr>
        </p:nvSpPr>
        <p:spPr>
          <a:xfrm>
            <a:off x="8138160" y="1828800"/>
            <a:ext cx="3657600" cy="2286000"/>
          </a:xfrm>
        </p:spPr>
        <p:txBody>
          <a:bodyPr anchor="b">
            <a:normAutofit/>
          </a:bodyPr>
          <a:lstStyle>
            <a:lvl1pPr>
              <a:defRPr sz="3400" b="0"/>
            </a:lvl1pPr>
          </a:lstStyle>
          <a:p>
            <a:r>
              <a:rPr lang="en-US"/>
              <a:t>Click to edit Master title style</a:t>
            </a:r>
            <a:endParaRPr/>
          </a:p>
        </p:txBody>
      </p:sp>
      <p:sp>
        <p:nvSpPr>
          <p:cNvPr id="3" name="Content Placeholder 2"/>
          <p:cNvSpPr>
            <a:spLocks noGrp="1"/>
          </p:cNvSpPr>
          <p:nvPr>
            <p:ph idx="1"/>
          </p:nvPr>
        </p:nvSpPr>
        <p:spPr>
          <a:xfrm>
            <a:off x="548640" y="1005840"/>
            <a:ext cx="7223760" cy="493776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1435946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38160" y="1828800"/>
            <a:ext cx="3657600" cy="2286000"/>
          </a:xfrm>
        </p:spPr>
        <p:txBody>
          <a:bodyPr anchor="b">
            <a:normAutofit/>
          </a:bodyPr>
          <a:lstStyle>
            <a:lvl1pPr>
              <a:defRPr sz="3400" b="0"/>
            </a:lvl1pPr>
          </a:lstStyle>
          <a:p>
            <a:r>
              <a:rPr lang="en-US"/>
              <a:t>Click to edit Master title style</a:t>
            </a:r>
            <a:endParaRPr/>
          </a:p>
        </p:txBody>
      </p:sp>
      <p:sp>
        <p:nvSpPr>
          <p:cNvPr id="3" name="Picture Placeholder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dirty="0"/>
          </a:p>
        </p:txBody>
      </p:sp>
      <p:sp>
        <p:nvSpPr>
          <p:cNvPr id="4" name="Text Placeholder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dirty="0"/>
          </a:p>
        </p:txBody>
      </p:sp>
      <p:sp>
        <p:nvSpPr>
          <p:cNvPr id="6" name="Footer Placeholder 5"/>
          <p:cNvSpPr>
            <a:spLocks noGrp="1"/>
          </p:cNvSpPr>
          <p:nvPr>
            <p:ph type="ftr" sz="quarter" idx="11"/>
          </p:nvPr>
        </p:nvSpPr>
        <p:spPr/>
        <p:txBody>
          <a:bodyPr/>
          <a:lstStyle/>
          <a:p>
            <a:endParaRPr dirty="0"/>
          </a:p>
        </p:txBody>
      </p:sp>
      <p:sp>
        <p:nvSpPr>
          <p:cNvPr id="7" name="Slide Number Placeholder 6"/>
          <p:cNvSpPr>
            <a:spLocks noGrp="1"/>
          </p:cNvSpPr>
          <p:nvPr>
            <p:ph type="sldNum" sz="quarter" idx="12"/>
          </p:nvPr>
        </p:nvSpPr>
        <p:spPr/>
        <p:txBody>
          <a:bodyPr/>
          <a:lstStyle/>
          <a:p>
            <a:fld id="{CA8D9AD5-F248-4919-864A-CFD76CC027D6}" type="slidenum">
              <a:rPr/>
              <a:t>‹#›</a:t>
            </a:fld>
            <a:endParaRPr dirty="0"/>
          </a:p>
        </p:txBody>
      </p:sp>
      <p:grpSp>
        <p:nvGrpSpPr>
          <p:cNvPr id="8" name="Group 7"/>
          <p:cNvGrpSpPr/>
          <p:nvPr/>
        </p:nvGrpSpPr>
        <p:grpSpPr>
          <a:xfrm>
            <a:off x="0" y="0"/>
            <a:ext cx="7772400" cy="548640"/>
            <a:chOff x="0" y="0"/>
            <a:chExt cx="12188825" cy="713232"/>
          </a:xfrm>
        </p:grpSpPr>
        <p:sp>
          <p:nvSpPr>
            <p:cNvPr id="9" name="Rectangle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0" name="Rectangle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1" name="Group 10"/>
          <p:cNvGrpSpPr/>
          <p:nvPr/>
        </p:nvGrpSpPr>
        <p:grpSpPr>
          <a:xfrm flipV="1">
            <a:off x="0" y="6309360"/>
            <a:ext cx="7772400" cy="548640"/>
            <a:chOff x="0" y="0"/>
            <a:chExt cx="12188825" cy="713232"/>
          </a:xfrm>
        </p:grpSpPr>
        <p:sp>
          <p:nvSpPr>
            <p:cNvPr id="12" name="Rectangle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3" name="Rectangle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4" name="Group 13"/>
          <p:cNvGrpSpPr/>
          <p:nvPr/>
        </p:nvGrpSpPr>
        <p:grpSpPr>
          <a:xfrm rot="5400000" flipV="1">
            <a:off x="-3154680" y="3154680"/>
            <a:ext cx="6858000" cy="548640"/>
            <a:chOff x="0" y="0"/>
            <a:chExt cx="12188825" cy="713232"/>
          </a:xfrm>
        </p:grpSpPr>
        <p:sp>
          <p:nvSpPr>
            <p:cNvPr id="15" name="Rectangle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6" name="Rectangle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grpSp>
        <p:nvGrpSpPr>
          <p:cNvPr id="17" name="Group 16"/>
          <p:cNvGrpSpPr/>
          <p:nvPr/>
        </p:nvGrpSpPr>
        <p:grpSpPr>
          <a:xfrm rot="16200000" flipH="1" flipV="1">
            <a:off x="4069079" y="3154681"/>
            <a:ext cx="6858000" cy="548640"/>
            <a:chOff x="0" y="0"/>
            <a:chExt cx="12188825" cy="713232"/>
          </a:xfrm>
        </p:grpSpPr>
        <p:sp>
          <p:nvSpPr>
            <p:cNvPr id="18" name="Rectangle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9" name="Rectangle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Tree>
    <p:extLst>
      <p:ext uri="{BB962C8B-B14F-4D97-AF65-F5344CB8AC3E}">
        <p14:creationId xmlns:p14="http://schemas.microsoft.com/office/powerpoint/2010/main" val="1371734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3338572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274638"/>
            <a:ext cx="2628900" cy="589756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838200" y="274638"/>
            <a:ext cx="7734300"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endParaRPr dirty="0"/>
          </a:p>
        </p:txBody>
      </p:sp>
      <p:sp>
        <p:nvSpPr>
          <p:cNvPr id="5" name="Footer Placeholder 4"/>
          <p:cNvSpPr>
            <a:spLocks noGrp="1"/>
          </p:cNvSpPr>
          <p:nvPr>
            <p:ph type="ftr" sz="quarter" idx="11"/>
          </p:nvPr>
        </p:nvSpPr>
        <p:spPr/>
        <p:txBody>
          <a:bodyPr/>
          <a:lstStyle/>
          <a:p>
            <a:endParaRPr dirty="0"/>
          </a:p>
        </p:txBody>
      </p:sp>
      <p:sp>
        <p:nvSpPr>
          <p:cNvPr id="6" name="Slide Number Placeholder 5"/>
          <p:cNvSpPr>
            <a:spLocks noGrp="1"/>
          </p:cNvSpPr>
          <p:nvPr>
            <p:ph type="sldNum" sz="quarter" idx="12"/>
          </p:nvPr>
        </p:nvSpPr>
        <p:spPr/>
        <p:txBody>
          <a:bodyPr/>
          <a:lstStyle/>
          <a:p>
            <a:fld id="{CA8D9AD5-F248-4919-864A-CFD76CC027D6}" type="slidenum">
              <a:rPr/>
              <a:t>‹#›</a:t>
            </a:fld>
            <a:endParaRPr dirty="0"/>
          </a:p>
        </p:txBody>
      </p:sp>
    </p:spTree>
    <p:extLst>
      <p:ext uri="{BB962C8B-B14F-4D97-AF65-F5344CB8AC3E}">
        <p14:creationId xmlns:p14="http://schemas.microsoft.com/office/powerpoint/2010/main" val="2751558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ontent">
    <p:spTree>
      <p:nvGrpSpPr>
        <p:cNvPr id="1" name=""/>
        <p:cNvGrpSpPr/>
        <p:nvPr/>
      </p:nvGrpSpPr>
      <p:grpSpPr>
        <a:xfrm>
          <a:off x="0" y="0"/>
          <a:ext cx="0" cy="0"/>
          <a:chOff x="0" y="0"/>
          <a:chExt cx="0" cy="0"/>
        </a:xfrm>
      </p:grpSpPr>
      <p:sp>
        <p:nvSpPr>
          <p:cNvPr id="11" name="Text Placeholder 10"/>
          <p:cNvSpPr>
            <a:spLocks noGrp="1"/>
          </p:cNvSpPr>
          <p:nvPr>
            <p:ph type="body" sz="quarter" idx="10" hasCustomPrompt="1"/>
          </p:nvPr>
        </p:nvSpPr>
        <p:spPr>
          <a:xfrm>
            <a:off x="731520" y="914400"/>
            <a:ext cx="10607040" cy="635000"/>
          </a:xfrm>
        </p:spPr>
        <p:txBody>
          <a:bodyPr>
            <a:normAutofit/>
          </a:bodyPr>
          <a:lstStyle>
            <a:lvl1pPr marL="0" marR="0" indent="0" algn="l" defTabSz="457200" rtl="0" eaLnBrk="1" fontAlgn="auto" latinLnBrk="0" hangingPunct="1">
              <a:lnSpc>
                <a:spcPct val="100000"/>
              </a:lnSpc>
              <a:spcBef>
                <a:spcPct val="0"/>
              </a:spcBef>
              <a:spcAft>
                <a:spcPts val="0"/>
              </a:spcAft>
              <a:buClrTx/>
              <a:buSzTx/>
              <a:buFontTx/>
              <a:buNone/>
              <a:tabLst/>
              <a:defRPr kumimoji="0" lang="en-US" sz="2600" b="1" i="0" u="none" strike="noStrike" kern="1200" cap="all" spc="40" normalizeH="0" baseline="0" noProof="0">
                <a:ln>
                  <a:noFill/>
                </a:ln>
                <a:solidFill>
                  <a:srgbClr val="007EBD"/>
                </a:solidFill>
                <a:effectLst/>
                <a:uLnTx/>
                <a:uFillTx/>
                <a:latin typeface="Arial" pitchFamily="34" charset="0"/>
                <a:ea typeface="+mj-ea"/>
                <a:cs typeface="Arial" pitchFamily="34" charset="0"/>
              </a:defRPr>
            </a:lvl1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US" sz="2600" b="1" i="0" u="none" strike="noStrike" kern="1200" cap="all" spc="40" normalizeH="0" baseline="0" noProof="0" dirty="0">
                <a:ln>
                  <a:noFill/>
                </a:ln>
                <a:solidFill>
                  <a:srgbClr val="007EBD"/>
                </a:solidFill>
                <a:effectLst/>
                <a:uLnTx/>
                <a:uFillTx/>
                <a:latin typeface="Gotham Medium"/>
                <a:ea typeface="+mj-ea"/>
                <a:cs typeface="Gotham Medium"/>
              </a:rPr>
              <a:t>TITLE OF THE SLIDE </a:t>
            </a:r>
          </a:p>
        </p:txBody>
      </p:sp>
      <p:sp>
        <p:nvSpPr>
          <p:cNvPr id="13" name="Text Placeholder 12"/>
          <p:cNvSpPr>
            <a:spLocks noGrp="1"/>
          </p:cNvSpPr>
          <p:nvPr>
            <p:ph type="body" sz="quarter" idx="11"/>
          </p:nvPr>
        </p:nvSpPr>
        <p:spPr>
          <a:xfrm>
            <a:off x="731520" y="1737359"/>
            <a:ext cx="10607040" cy="4480560"/>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Slide Number Placeholder 4"/>
          <p:cNvSpPr>
            <a:spLocks noGrp="1"/>
          </p:cNvSpPr>
          <p:nvPr>
            <p:ph type="sldNum" sz="quarter" idx="4"/>
          </p:nvPr>
        </p:nvSpPr>
        <p:spPr>
          <a:xfrm>
            <a:off x="8737600" y="6423026"/>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FE59E3-B5CB-468F-9B39-2769E79603C8}" type="slidenum">
              <a:rPr lang="en-US" smtClean="0"/>
              <a:pPr/>
              <a:t>‹#›</a:t>
            </a:fld>
            <a:endParaRPr lang="en-US" dirty="0"/>
          </a:p>
        </p:txBody>
      </p:sp>
    </p:spTree>
    <p:extLst>
      <p:ext uri="{BB962C8B-B14F-4D97-AF65-F5344CB8AC3E}">
        <p14:creationId xmlns:p14="http://schemas.microsoft.com/office/powerpoint/2010/main" val="10492017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02336" y="457200"/>
            <a:ext cx="11338560" cy="561974"/>
          </a:xfrm>
        </p:spPr>
        <p:txBody>
          <a:bodyPr bIns="0" anchor="ctr" anchorCtr="0">
            <a:normAutofit/>
          </a:bodyPr>
          <a:lstStyle>
            <a:lvl1pPr algn="l">
              <a:lnSpc>
                <a:spcPts val="2680"/>
              </a:lnSpc>
              <a:defRPr sz="2400" b="1" baseline="0">
                <a:solidFill>
                  <a:srgbClr val="1C57A5"/>
                </a:solidFill>
                <a:latin typeface="Arial" pitchFamily="34" charset="0"/>
                <a:cs typeface="Arial" pitchFamily="34" charset="0"/>
              </a:defRPr>
            </a:lvl1pPr>
          </a:lstStyle>
          <a:p>
            <a:r>
              <a:rPr lang="en-US" dirty="0"/>
              <a:t>Headline (24 pt, Arial, Bold) </a:t>
            </a:r>
            <a:br>
              <a:rPr lang="en-US" dirty="0"/>
            </a:br>
            <a:r>
              <a:rPr lang="en-US" dirty="0"/>
              <a:t>headline can wrap if necessary</a:t>
            </a:r>
          </a:p>
        </p:txBody>
      </p:sp>
      <p:sp>
        <p:nvSpPr>
          <p:cNvPr id="3" name="Content Placeholder 2"/>
          <p:cNvSpPr>
            <a:spLocks noGrp="1"/>
          </p:cNvSpPr>
          <p:nvPr>
            <p:ph idx="1"/>
          </p:nvPr>
        </p:nvSpPr>
        <p:spPr>
          <a:xfrm>
            <a:off x="402336" y="1295400"/>
            <a:ext cx="11338560" cy="4648200"/>
          </a:xfrm>
        </p:spPr>
        <p:txBody>
          <a:bodyPr>
            <a:normAutofit/>
          </a:bodyPr>
          <a:lstStyle>
            <a:lvl1pPr>
              <a:defRPr sz="2400" baseline="0">
                <a:solidFill>
                  <a:schemeClr val="tx1"/>
                </a:solidFill>
                <a:latin typeface="Arial" pitchFamily="34" charset="0"/>
                <a:cs typeface="Arial" pitchFamily="34" charset="0"/>
              </a:defRPr>
            </a:lvl1pPr>
            <a:lvl2pPr>
              <a:defRPr sz="2200" baseline="0">
                <a:solidFill>
                  <a:schemeClr val="tx1"/>
                </a:solidFill>
                <a:latin typeface="Arial" pitchFamily="34" charset="0"/>
                <a:cs typeface="Arial" pitchFamily="34" charset="0"/>
              </a:defRPr>
            </a:lvl2pPr>
            <a:lvl3pPr>
              <a:defRPr sz="2000" baseline="0">
                <a:solidFill>
                  <a:schemeClr val="tx1"/>
                </a:solidFill>
                <a:latin typeface="Arial" pitchFamily="34" charset="0"/>
                <a:cs typeface="Arial" pitchFamily="34" charset="0"/>
              </a:defRPr>
            </a:lvl3pPr>
            <a:lvl4pPr>
              <a:defRPr sz="2000" baseline="0">
                <a:solidFill>
                  <a:schemeClr val="tx1"/>
                </a:solidFill>
                <a:latin typeface="Arial" pitchFamily="34" charset="0"/>
                <a:cs typeface="Arial" pitchFamily="34" charset="0"/>
              </a:defRPr>
            </a:lvl4pPr>
            <a:lvl5pPr>
              <a:defRPr sz="1600" baseline="0">
                <a:solidFill>
                  <a:schemeClr val="tx1"/>
                </a:solidFill>
                <a:latin typeface="Arial" pitchFamily="34" charset="0"/>
                <a:cs typeface="Arial"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p:txBody>
      </p:sp>
      <p:sp>
        <p:nvSpPr>
          <p:cNvPr id="6" name="Text Placeholder 5"/>
          <p:cNvSpPr>
            <a:spLocks noGrp="1"/>
          </p:cNvSpPr>
          <p:nvPr>
            <p:ph type="body" sz="quarter" idx="10" hasCustomPrompt="1"/>
          </p:nvPr>
        </p:nvSpPr>
        <p:spPr>
          <a:xfrm>
            <a:off x="402336" y="5943600"/>
            <a:ext cx="11338560" cy="228600"/>
          </a:xfrm>
        </p:spPr>
        <p:txBody>
          <a:bodyPr>
            <a:noAutofit/>
          </a:bodyPr>
          <a:lstStyle>
            <a:lvl1pPr marL="0" indent="0">
              <a:buNone/>
              <a:defRPr sz="900" baseline="0"/>
            </a:lvl1pPr>
            <a:lvl2pPr>
              <a:defRPr sz="900"/>
            </a:lvl2pPr>
            <a:lvl3pPr>
              <a:defRPr sz="900"/>
            </a:lvl3pPr>
            <a:lvl4pPr>
              <a:defRPr sz="900"/>
            </a:lvl4pPr>
            <a:lvl5pPr>
              <a:defRPr sz="900"/>
            </a:lvl5pPr>
          </a:lstStyle>
          <a:p>
            <a:pPr lvl="0"/>
            <a:r>
              <a:rPr lang="en-US" dirty="0"/>
              <a:t>Footer, source or disclosure statement (optional)</a:t>
            </a:r>
          </a:p>
        </p:txBody>
      </p:sp>
    </p:spTree>
    <p:extLst>
      <p:ext uri="{BB962C8B-B14F-4D97-AF65-F5344CB8AC3E}">
        <p14:creationId xmlns:p14="http://schemas.microsoft.com/office/powerpoint/2010/main" val="2344318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06400" y="457200"/>
            <a:ext cx="11379200" cy="457200"/>
          </a:xfrm>
        </p:spPr>
        <p:txBody>
          <a:bodyPr/>
          <a:lstStyle>
            <a:lvl1pPr>
              <a:defRPr/>
            </a:lvl1pPr>
          </a:lstStyle>
          <a:p>
            <a:r>
              <a:rPr lang="en-US"/>
              <a:t>Click to edit Master title style</a:t>
            </a:r>
            <a:endParaRPr lang="en-US" dirty="0"/>
          </a:p>
        </p:txBody>
      </p:sp>
      <p:sp>
        <p:nvSpPr>
          <p:cNvPr id="3" name="Content Placeholder 2"/>
          <p:cNvSpPr>
            <a:spLocks noGrp="1"/>
          </p:cNvSpPr>
          <p:nvPr>
            <p:ph idx="1"/>
          </p:nvPr>
        </p:nvSpPr>
        <p:spPr/>
        <p:txBody>
          <a:bodyPr/>
          <a:lstStyle>
            <a:lvl3pPr>
              <a:defRPr/>
            </a:lvl3pPr>
            <a:lvl4pPr>
              <a:defRPr sz="20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Content Placeholder 4"/>
          <p:cNvSpPr>
            <a:spLocks noGrp="1"/>
          </p:cNvSpPr>
          <p:nvPr>
            <p:ph sz="quarter" idx="10" hasCustomPrompt="1"/>
          </p:nvPr>
        </p:nvSpPr>
        <p:spPr>
          <a:xfrm>
            <a:off x="402336" y="6035040"/>
            <a:ext cx="11338560" cy="228600"/>
          </a:xfrm>
        </p:spPr>
        <p:txBody>
          <a:bodyPr>
            <a:normAutofit/>
          </a:bodyPr>
          <a:lstStyle>
            <a:lvl1pPr marL="0" indent="0">
              <a:buNone/>
              <a:defRPr sz="800"/>
            </a:lvl1pPr>
          </a:lstStyle>
          <a:p>
            <a:pPr lvl="0"/>
            <a:r>
              <a:rPr lang="en-US" sz="800" dirty="0"/>
              <a:t>Footnote/Sourcing</a:t>
            </a:r>
            <a:endParaRPr lang="en-US" dirty="0"/>
          </a:p>
        </p:txBody>
      </p:sp>
      <p:sp>
        <p:nvSpPr>
          <p:cNvPr id="6" name="TextBox 5"/>
          <p:cNvSpPr txBox="1"/>
          <p:nvPr userDrawn="1"/>
        </p:nvSpPr>
        <p:spPr>
          <a:xfrm>
            <a:off x="406400" y="6263641"/>
            <a:ext cx="11338560" cy="276999"/>
          </a:xfrm>
          <a:prstGeom prst="rect">
            <a:avLst/>
          </a:prstGeom>
          <a:noFill/>
        </p:spPr>
        <p:txBody>
          <a:bodyPr wrap="square" rtlCol="0">
            <a:spAutoFit/>
          </a:bodyPr>
          <a:lstStyle/>
          <a:p>
            <a:pPr algn="ctr"/>
            <a:fld id="{E39413EB-1B18-4400-B009-BEDE3D664669}" type="slidenum">
              <a:rPr lang="en-US" sz="1200" smtClean="0"/>
              <a:pPr algn="ctr"/>
              <a:t>‹#›</a:t>
            </a:fld>
            <a:endParaRPr lang="en-US" sz="1200" dirty="0"/>
          </a:p>
        </p:txBody>
      </p:sp>
    </p:spTree>
    <p:extLst>
      <p:ext uri="{BB962C8B-B14F-4D97-AF65-F5344CB8AC3E}">
        <p14:creationId xmlns:p14="http://schemas.microsoft.com/office/powerpoint/2010/main" val="2384844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Group 7"/>
          <p:cNvGrpSpPr/>
          <p:nvPr/>
        </p:nvGrpSpPr>
        <p:grpSpPr bwMode="auto">
          <a:xfrm flipV="1">
            <a:off x="0" y="6309360"/>
            <a:ext cx="12188825" cy="548640"/>
            <a:chOff x="0" y="0"/>
            <a:chExt cx="12188825" cy="713232"/>
          </a:xfrm>
        </p:grpSpPr>
        <p:sp>
          <p:nvSpPr>
            <p:cNvPr id="9" name="Rectangle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sp>
          <p:nvSpPr>
            <p:cNvPr id="10" name="Rectangle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dirty="0"/>
            </a:p>
          </p:txBody>
        </p:sp>
      </p:grpSp>
      <p:sp>
        <p:nvSpPr>
          <p:cNvPr id="2" name="Title Placeholder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dirty="0"/>
          </a:p>
        </p:txBody>
      </p:sp>
      <p:sp>
        <p:nvSpPr>
          <p:cNvPr id="5" name="Footer Placeholder 4"/>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endParaRPr dirty="0"/>
          </a:p>
        </p:txBody>
      </p:sp>
      <p:sp>
        <p:nvSpPr>
          <p:cNvPr id="6" name="Slide Number Placeholder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a:pPr/>
              <a:t>‹#›</a:t>
            </a:fld>
            <a:endParaRPr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endParaRPr lang="en-US" dirty="0"/>
          </a:p>
          <a:p>
            <a:endParaRPr lang="en-US" dirty="0"/>
          </a:p>
          <a:p>
            <a:endParaRPr lang="en-US" dirty="0"/>
          </a:p>
          <a:p>
            <a:pPr marL="45720" indent="0" algn="ctr">
              <a:buNone/>
            </a:pPr>
            <a:r>
              <a:rPr lang="en-US" sz="4400" b="1" dirty="0">
                <a:solidFill>
                  <a:schemeClr val="tx1">
                    <a:lumMod val="50000"/>
                  </a:schemeClr>
                </a:solidFill>
                <a:latin typeface="Arial" panose="020B0604020202020204" pitchFamily="34" charset="0"/>
                <a:cs typeface="Arial" panose="020B0604020202020204" pitchFamily="34" charset="0"/>
              </a:rPr>
              <a:t>Building a Coaching Culture</a:t>
            </a:r>
          </a:p>
        </p:txBody>
      </p:sp>
      <p:pic>
        <p:nvPicPr>
          <p:cNvPr id="5" name="Picture 4">
            <a:extLst>
              <a:ext uri="{FF2B5EF4-FFF2-40B4-BE49-F238E27FC236}">
                <a16:creationId xmlns:a16="http://schemas.microsoft.com/office/drawing/2014/main" id="{F24E8FDA-FE4D-45AD-B3ED-67EB555063ED}"/>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1888434" y="403349"/>
            <a:ext cx="8348869" cy="1439545"/>
          </a:xfrm>
          <a:prstGeom prst="rect">
            <a:avLst/>
          </a:prstGeom>
        </p:spPr>
      </p:pic>
    </p:spTree>
    <p:extLst>
      <p:ext uri="{BB962C8B-B14F-4D97-AF65-F5344CB8AC3E}">
        <p14:creationId xmlns:p14="http://schemas.microsoft.com/office/powerpoint/2010/main" val="26715426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85329DD-DCF9-466A-A12F-2E6AB2D8EAA8}"/>
              </a:ext>
            </a:extLst>
          </p:cNvPr>
          <p:cNvSpPr>
            <a:spLocks noGrp="1"/>
          </p:cNvSpPr>
          <p:nvPr>
            <p:ph type="body" sz="quarter" idx="10"/>
          </p:nvPr>
        </p:nvSpPr>
        <p:spPr/>
        <p:txBody>
          <a:bodyPr/>
          <a:lstStyle/>
          <a:p>
            <a:r>
              <a:rPr lang="en-US" dirty="0"/>
              <a:t>Why Focus on Coaching Culture?</a:t>
            </a:r>
          </a:p>
        </p:txBody>
      </p:sp>
      <p:sp>
        <p:nvSpPr>
          <p:cNvPr id="3" name="Text Placeholder 2">
            <a:extLst>
              <a:ext uri="{FF2B5EF4-FFF2-40B4-BE49-F238E27FC236}">
                <a16:creationId xmlns:a16="http://schemas.microsoft.com/office/drawing/2014/main" id="{5C2F23C5-B0BD-46AF-A906-0609CDE9EB3B}"/>
              </a:ext>
            </a:extLst>
          </p:cNvPr>
          <p:cNvSpPr>
            <a:spLocks noGrp="1"/>
          </p:cNvSpPr>
          <p:nvPr>
            <p:ph type="body" sz="quarter" idx="11"/>
          </p:nvPr>
        </p:nvSpPr>
        <p:spPr/>
        <p:txBody>
          <a:bodyPr>
            <a:normAutofit fontScale="92500" lnSpcReduction="10000"/>
          </a:bodyPr>
          <a:lstStyle/>
          <a:p>
            <a:r>
              <a:rPr lang="en-US" dirty="0"/>
              <a:t>Increase in individual leadership capacity</a:t>
            </a:r>
          </a:p>
          <a:p>
            <a:r>
              <a:rPr lang="en-US" dirty="0"/>
              <a:t>Increase in distributed leadership</a:t>
            </a:r>
          </a:p>
          <a:p>
            <a:r>
              <a:rPr lang="en-US" dirty="0"/>
              <a:t>Develops an increase in and sustainment of organizational learning </a:t>
            </a:r>
          </a:p>
          <a:p>
            <a:r>
              <a:rPr lang="en-US" dirty="0"/>
              <a:t>Higher engagement with all stakeholders leading to higher creation of shared value with all stakeholders</a:t>
            </a:r>
          </a:p>
          <a:p>
            <a:r>
              <a:rPr lang="en-US" dirty="0"/>
              <a:t>Coaching leads to higher levels of intrinsic motivation</a:t>
            </a:r>
          </a:p>
          <a:p>
            <a:r>
              <a:rPr lang="en-US" dirty="0"/>
              <a:t>Coaching becomes embedded in HR and performance management processes</a:t>
            </a:r>
          </a:p>
          <a:p>
            <a:r>
              <a:rPr lang="en-US" dirty="0"/>
              <a:t>Coaching becomes the dominant style of managing</a:t>
            </a:r>
          </a:p>
          <a:p>
            <a:r>
              <a:rPr lang="en-US" dirty="0"/>
              <a:t>Coaching aligns performance behaviors with organizational strategic direction</a:t>
            </a:r>
            <a:br>
              <a:rPr lang="en-US" dirty="0"/>
            </a:br>
            <a:r>
              <a:rPr lang="en-US" dirty="0"/>
              <a:t/>
            </a:r>
            <a:br>
              <a:rPr lang="en-US" dirty="0"/>
            </a:br>
            <a:r>
              <a:rPr lang="en-US" dirty="0"/>
              <a:t/>
            </a:r>
            <a:br>
              <a:rPr lang="en-US" dirty="0"/>
            </a:br>
            <a:r>
              <a:rPr lang="en-US" sz="1200" dirty="0"/>
              <a:t>From “Creating a Coaching Culture” by Peter Hawkins</a:t>
            </a:r>
            <a:endParaRPr lang="en-US" dirty="0"/>
          </a:p>
        </p:txBody>
      </p:sp>
      <p:sp>
        <p:nvSpPr>
          <p:cNvPr id="4" name="Slide Number Placeholder 3">
            <a:extLst>
              <a:ext uri="{FF2B5EF4-FFF2-40B4-BE49-F238E27FC236}">
                <a16:creationId xmlns:a16="http://schemas.microsoft.com/office/drawing/2014/main" id="{C873D8F2-D14E-4AEC-A861-14D1075AF7B2}"/>
              </a:ext>
            </a:extLst>
          </p:cNvPr>
          <p:cNvSpPr>
            <a:spLocks noGrp="1"/>
          </p:cNvSpPr>
          <p:nvPr>
            <p:ph type="sldNum" sz="quarter" idx="4"/>
          </p:nvPr>
        </p:nvSpPr>
        <p:spPr/>
        <p:txBody>
          <a:bodyPr/>
          <a:lstStyle/>
          <a:p>
            <a:fld id="{3EFE59E3-B5CB-468F-9B39-2769E79603C8}" type="slidenum">
              <a:rPr lang="en-US" smtClean="0"/>
              <a:pPr/>
              <a:t>2</a:t>
            </a:fld>
            <a:endParaRPr lang="en-US" dirty="0"/>
          </a:p>
        </p:txBody>
      </p:sp>
    </p:spTree>
    <p:extLst>
      <p:ext uri="{BB962C8B-B14F-4D97-AF65-F5344CB8AC3E}">
        <p14:creationId xmlns:p14="http://schemas.microsoft.com/office/powerpoint/2010/main" val="4011322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1"/>
          <p:cNvGrpSpPr>
            <a:grpSpLocks/>
          </p:cNvGrpSpPr>
          <p:nvPr/>
        </p:nvGrpSpPr>
        <p:grpSpPr bwMode="auto">
          <a:xfrm>
            <a:off x="2170114" y="3736977"/>
            <a:ext cx="7680325" cy="1311128"/>
            <a:chOff x="925513" y="3032991"/>
            <a:chExt cx="7680325" cy="1312312"/>
          </a:xfrm>
        </p:grpSpPr>
        <p:sp>
          <p:nvSpPr>
            <p:cNvPr id="8" name="Rectangle 4"/>
            <p:cNvSpPr>
              <a:spLocks noChangeArrowheads="1"/>
            </p:cNvSpPr>
            <p:nvPr/>
          </p:nvSpPr>
          <p:spPr bwMode="auto">
            <a:xfrm>
              <a:off x="925513" y="3110849"/>
              <a:ext cx="3416300" cy="462379"/>
            </a:xfrm>
            <a:prstGeom prst="rect">
              <a:avLst/>
            </a:prstGeom>
            <a:noFill/>
            <a:ln w="9525" algn="ctr">
              <a:noFill/>
              <a:miter lim="800000"/>
              <a:headEnd/>
              <a:tailEnd/>
            </a:ln>
          </p:spPr>
          <p:txBody>
            <a:bodyPr lIns="91435" tIns="45718" rIns="91435" bIns="45718">
              <a:spAutoFit/>
            </a:bodyPr>
            <a:lstStyle/>
            <a:p>
              <a:pPr eaLnBrk="0" hangingPunct="0">
                <a:spcBef>
                  <a:spcPct val="50000"/>
                </a:spcBef>
                <a:defRPr/>
              </a:pPr>
              <a:r>
                <a:rPr lang="en-US" sz="2400" b="1" dirty="0">
                  <a:latin typeface="+mj-lt"/>
                  <a:ea typeface="ＭＳ Ｐゴシック"/>
                  <a:cs typeface="Arial" pitchFamily="34" charset="0"/>
                </a:rPr>
                <a:t>Strategic</a:t>
              </a:r>
            </a:p>
          </p:txBody>
        </p:sp>
        <p:sp>
          <p:nvSpPr>
            <p:cNvPr id="9" name="Rectangle 5"/>
            <p:cNvSpPr>
              <a:spLocks noChangeArrowheads="1"/>
            </p:cNvSpPr>
            <p:nvPr/>
          </p:nvSpPr>
          <p:spPr bwMode="auto">
            <a:xfrm>
              <a:off x="3890963" y="3032991"/>
              <a:ext cx="4714875" cy="1312312"/>
            </a:xfrm>
            <a:prstGeom prst="rect">
              <a:avLst/>
            </a:prstGeom>
            <a:noFill/>
            <a:ln w="9525">
              <a:noFill/>
              <a:miter lim="800000"/>
              <a:headEnd/>
              <a:tailEnd/>
            </a:ln>
          </p:spPr>
          <p:txBody>
            <a:bodyPr lIns="64008" tIns="32004" rIns="64008" bIns="32004">
              <a:spAutoFit/>
            </a:bodyPr>
            <a:lstStyle/>
            <a:p>
              <a:pPr defTabSz="639763">
                <a:lnSpc>
                  <a:spcPct val="90000"/>
                </a:lnSpc>
                <a:spcBef>
                  <a:spcPct val="50000"/>
                </a:spcBef>
                <a:defRPr/>
              </a:pPr>
              <a:r>
                <a:rPr lang="en-US" dirty="0">
                  <a:solidFill>
                    <a:schemeClr val="tx1">
                      <a:lumMod val="95000"/>
                      <a:lumOff val="5000"/>
                    </a:schemeClr>
                  </a:solidFill>
                  <a:latin typeface="Arial" panose="020B0604020202020204" pitchFamily="34" charset="0"/>
                  <a:ea typeface="ＭＳ Ｐゴシック"/>
                  <a:cs typeface="Arial" panose="020B0604020202020204" pitchFamily="34" charset="0"/>
                </a:rPr>
                <a:t>Effort expended to educate managers on business coaching competency development.  People leaders set example by consistent coaching of direct reports.  Coaching linked to business drivers.</a:t>
              </a:r>
            </a:p>
          </p:txBody>
        </p:sp>
      </p:grpSp>
      <p:grpSp>
        <p:nvGrpSpPr>
          <p:cNvPr id="3" name="Group 26"/>
          <p:cNvGrpSpPr>
            <a:grpSpLocks/>
          </p:cNvGrpSpPr>
          <p:nvPr/>
        </p:nvGrpSpPr>
        <p:grpSpPr bwMode="auto">
          <a:xfrm>
            <a:off x="2170114" y="2408237"/>
            <a:ext cx="7716837" cy="1172629"/>
            <a:chOff x="646739" y="2369686"/>
            <a:chExt cx="7716680" cy="1171564"/>
          </a:xfrm>
        </p:grpSpPr>
        <p:sp>
          <p:nvSpPr>
            <p:cNvPr id="11" name="Rectangle 3"/>
            <p:cNvSpPr>
              <a:spLocks noChangeArrowheads="1"/>
            </p:cNvSpPr>
            <p:nvPr/>
          </p:nvSpPr>
          <p:spPr bwMode="auto">
            <a:xfrm>
              <a:off x="646739" y="2369686"/>
              <a:ext cx="2119269" cy="461542"/>
            </a:xfrm>
            <a:prstGeom prst="rect">
              <a:avLst/>
            </a:prstGeom>
            <a:noFill/>
            <a:ln w="9525" algn="ctr">
              <a:noFill/>
              <a:miter lim="800000"/>
              <a:headEnd/>
              <a:tailEnd/>
            </a:ln>
          </p:spPr>
          <p:txBody>
            <a:bodyPr lIns="91435" tIns="45718" rIns="91435" bIns="45718">
              <a:spAutoFit/>
            </a:bodyPr>
            <a:lstStyle/>
            <a:p>
              <a:pPr eaLnBrk="0" hangingPunct="0">
                <a:spcBef>
                  <a:spcPct val="50000"/>
                </a:spcBef>
                <a:defRPr/>
              </a:pPr>
              <a:r>
                <a:rPr lang="en-US" sz="2400" b="1" dirty="0">
                  <a:latin typeface="+mj-lt"/>
                  <a:ea typeface="ＭＳ Ｐゴシック"/>
                  <a:cs typeface="Arial" pitchFamily="34" charset="0"/>
                </a:rPr>
                <a:t>Tactical</a:t>
              </a:r>
            </a:p>
          </p:txBody>
        </p:sp>
        <p:sp>
          <p:nvSpPr>
            <p:cNvPr id="12" name="Rectangle 7"/>
            <p:cNvSpPr>
              <a:spLocks noChangeArrowheads="1"/>
            </p:cNvSpPr>
            <p:nvPr/>
          </p:nvSpPr>
          <p:spPr bwMode="auto">
            <a:xfrm>
              <a:off x="3612129" y="2369686"/>
              <a:ext cx="4751290" cy="1171564"/>
            </a:xfrm>
            <a:prstGeom prst="rect">
              <a:avLst/>
            </a:prstGeom>
            <a:noFill/>
            <a:ln w="9525">
              <a:noFill/>
              <a:miter lim="800000"/>
              <a:headEnd/>
              <a:tailEnd/>
            </a:ln>
          </p:spPr>
          <p:txBody>
            <a:bodyPr lIns="64008" tIns="32004" rIns="64008" bIns="32004">
              <a:spAutoFit/>
            </a:bodyPr>
            <a:lstStyle/>
            <a:p>
              <a:pPr defTabSz="639763" eaLnBrk="0" hangingPunct="0">
                <a:spcBef>
                  <a:spcPct val="50000"/>
                </a:spcBef>
                <a:defRPr/>
              </a:pPr>
              <a:r>
                <a:rPr lang="en-US" dirty="0">
                  <a:solidFill>
                    <a:schemeClr val="tx1">
                      <a:lumMod val="95000"/>
                      <a:lumOff val="5000"/>
                    </a:schemeClr>
                  </a:solidFill>
                  <a:latin typeface="Arial" panose="020B0604020202020204" pitchFamily="34" charset="0"/>
                  <a:ea typeface="ＭＳ Ｐゴシック"/>
                  <a:cs typeface="Arial" panose="020B0604020202020204" pitchFamily="34" charset="0"/>
                </a:rPr>
                <a:t>Organization recognizes value of coaching but cannot consistently execute  consistently.  Coaching is not linked to internal processes or business strategy</a:t>
              </a:r>
              <a:r>
                <a:rPr lang="en-US" dirty="0">
                  <a:solidFill>
                    <a:schemeClr val="tx1">
                      <a:lumMod val="95000"/>
                      <a:lumOff val="5000"/>
                    </a:schemeClr>
                  </a:solidFill>
                  <a:latin typeface="+mj-lt"/>
                  <a:ea typeface="ＭＳ Ｐゴシック"/>
                  <a:cs typeface="ＭＳ Ｐゴシック"/>
                </a:rPr>
                <a:t>.</a:t>
              </a:r>
            </a:p>
          </p:txBody>
        </p:sp>
      </p:grpSp>
      <p:grpSp>
        <p:nvGrpSpPr>
          <p:cNvPr id="4" name="Group 22"/>
          <p:cNvGrpSpPr>
            <a:grpSpLocks/>
          </p:cNvGrpSpPr>
          <p:nvPr/>
        </p:nvGrpSpPr>
        <p:grpSpPr bwMode="auto">
          <a:xfrm>
            <a:off x="2170114" y="5041899"/>
            <a:ext cx="7793037" cy="1311128"/>
            <a:chOff x="925513" y="3924305"/>
            <a:chExt cx="7793037" cy="1231057"/>
          </a:xfrm>
        </p:grpSpPr>
        <p:sp>
          <p:nvSpPr>
            <p:cNvPr id="14" name="Rectangle 6"/>
            <p:cNvSpPr>
              <a:spLocks noChangeArrowheads="1"/>
            </p:cNvSpPr>
            <p:nvPr/>
          </p:nvSpPr>
          <p:spPr bwMode="auto">
            <a:xfrm>
              <a:off x="925513" y="3924305"/>
              <a:ext cx="3294062" cy="407463"/>
            </a:xfrm>
            <a:prstGeom prst="rect">
              <a:avLst/>
            </a:prstGeom>
            <a:noFill/>
            <a:ln w="9525">
              <a:noFill/>
              <a:miter lim="800000"/>
              <a:headEnd/>
              <a:tailEnd/>
            </a:ln>
          </p:spPr>
          <p:txBody>
            <a:bodyPr lIns="64008" tIns="32004" rIns="64008" bIns="32004">
              <a:spAutoFit/>
            </a:bodyPr>
            <a:lstStyle/>
            <a:p>
              <a:pPr defTabSz="639763" eaLnBrk="0" hangingPunct="0">
                <a:spcBef>
                  <a:spcPct val="50000"/>
                </a:spcBef>
                <a:defRPr/>
              </a:pPr>
              <a:r>
                <a:rPr lang="en-US" sz="2400" b="1" dirty="0">
                  <a:latin typeface="+mj-lt"/>
                  <a:ea typeface="ＭＳ Ｐゴシック"/>
                  <a:cs typeface="Arial" pitchFamily="34" charset="0"/>
                </a:rPr>
                <a:t>Embedded</a:t>
              </a:r>
              <a:endParaRPr lang="en-US" sz="2400" b="1" dirty="0">
                <a:solidFill>
                  <a:schemeClr val="tx2"/>
                </a:solidFill>
                <a:latin typeface="+mj-lt"/>
                <a:ea typeface="ＭＳ Ｐゴシック"/>
                <a:cs typeface="Arial" pitchFamily="34" charset="0"/>
              </a:endParaRPr>
            </a:p>
          </p:txBody>
        </p:sp>
        <p:sp>
          <p:nvSpPr>
            <p:cNvPr id="15" name="Text Box 8"/>
            <p:cNvSpPr txBox="1">
              <a:spLocks noChangeArrowheads="1"/>
            </p:cNvSpPr>
            <p:nvPr/>
          </p:nvSpPr>
          <p:spPr bwMode="auto">
            <a:xfrm>
              <a:off x="3890963" y="3924305"/>
              <a:ext cx="4827587" cy="1231057"/>
            </a:xfrm>
            <a:prstGeom prst="rect">
              <a:avLst/>
            </a:prstGeom>
            <a:noFill/>
            <a:ln w="9525" algn="ctr">
              <a:noFill/>
              <a:miter lim="800000"/>
              <a:headEnd/>
              <a:tailEnd/>
            </a:ln>
          </p:spPr>
          <p:txBody>
            <a:bodyPr lIns="64008" tIns="32004" rIns="64008" bIns="32004">
              <a:spAutoFit/>
            </a:bodyPr>
            <a:lstStyle/>
            <a:p>
              <a:pPr defTabSz="639763">
                <a:lnSpc>
                  <a:spcPct val="90000"/>
                </a:lnSpc>
                <a:spcBef>
                  <a:spcPct val="50000"/>
                </a:spcBef>
                <a:defRPr/>
              </a:pPr>
              <a:r>
                <a:rPr lang="en-US" dirty="0">
                  <a:solidFill>
                    <a:schemeClr val="tx1">
                      <a:lumMod val="95000"/>
                      <a:lumOff val="5000"/>
                    </a:schemeClr>
                  </a:solidFill>
                  <a:latin typeface="Arial" panose="020B0604020202020204" pitchFamily="34" charset="0"/>
                  <a:ea typeface="ＭＳ Ｐゴシック"/>
                  <a:cs typeface="Arial" panose="020B0604020202020204" pitchFamily="34" charset="0"/>
                </a:rPr>
                <a:t>Employees at all levels are engaged in coaching behaviors.  Difficult issues relating to alignment with business strategy are address through business coaching processes.  Coaching is valued.</a:t>
              </a:r>
            </a:p>
          </p:txBody>
        </p:sp>
      </p:grpSp>
      <p:grpSp>
        <p:nvGrpSpPr>
          <p:cNvPr id="5" name="Group 19"/>
          <p:cNvGrpSpPr>
            <a:grpSpLocks/>
          </p:cNvGrpSpPr>
          <p:nvPr/>
        </p:nvGrpSpPr>
        <p:grpSpPr bwMode="auto">
          <a:xfrm>
            <a:off x="2170114" y="1371601"/>
            <a:ext cx="7845425" cy="895630"/>
            <a:chOff x="925513" y="1658937"/>
            <a:chExt cx="7845425" cy="895934"/>
          </a:xfrm>
        </p:grpSpPr>
        <p:sp>
          <p:nvSpPr>
            <p:cNvPr id="17" name="Text Box 16"/>
            <p:cNvSpPr txBox="1">
              <a:spLocks noChangeArrowheads="1"/>
            </p:cNvSpPr>
            <p:nvPr/>
          </p:nvSpPr>
          <p:spPr bwMode="auto">
            <a:xfrm>
              <a:off x="925513" y="1658937"/>
              <a:ext cx="2843212" cy="433535"/>
            </a:xfrm>
            <a:prstGeom prst="rect">
              <a:avLst/>
            </a:prstGeom>
            <a:noFill/>
            <a:ln w="9525" algn="ctr">
              <a:noFill/>
              <a:miter lim="800000"/>
              <a:headEnd/>
              <a:tailEnd/>
            </a:ln>
          </p:spPr>
          <p:txBody>
            <a:bodyPr lIns="64008" tIns="32004" rIns="64008" bIns="32004">
              <a:spAutoFit/>
            </a:bodyPr>
            <a:lstStyle/>
            <a:p>
              <a:pPr defTabSz="639763">
                <a:spcBef>
                  <a:spcPct val="50000"/>
                </a:spcBef>
                <a:defRPr/>
              </a:pPr>
              <a:r>
                <a:rPr lang="en-US" sz="2400" b="1" dirty="0">
                  <a:latin typeface="+mj-lt"/>
                  <a:ea typeface="ＭＳ Ｐゴシック"/>
                  <a:cs typeface="ＭＳ Ｐゴシック"/>
                </a:rPr>
                <a:t>Nascent</a:t>
              </a:r>
            </a:p>
          </p:txBody>
        </p:sp>
        <p:sp>
          <p:nvSpPr>
            <p:cNvPr id="18" name="Text Box 17"/>
            <p:cNvSpPr txBox="1">
              <a:spLocks noChangeArrowheads="1"/>
            </p:cNvSpPr>
            <p:nvPr/>
          </p:nvSpPr>
          <p:spPr bwMode="auto">
            <a:xfrm>
              <a:off x="3852863" y="1658937"/>
              <a:ext cx="4918075" cy="895934"/>
            </a:xfrm>
            <a:prstGeom prst="rect">
              <a:avLst/>
            </a:prstGeom>
            <a:noFill/>
            <a:ln w="9525">
              <a:noFill/>
              <a:miter lim="800000"/>
              <a:headEnd/>
              <a:tailEnd/>
            </a:ln>
          </p:spPr>
          <p:txBody>
            <a:bodyPr lIns="64008" tIns="32004" rIns="64008" bIns="32004">
              <a:spAutoFit/>
            </a:bodyPr>
            <a:lstStyle/>
            <a:p>
              <a:pPr defTabSz="639763">
                <a:spcBef>
                  <a:spcPct val="50000"/>
                </a:spcBef>
                <a:defRPr/>
              </a:pPr>
              <a:r>
                <a:rPr lang="en-US" dirty="0">
                  <a:solidFill>
                    <a:schemeClr val="tx1">
                      <a:lumMod val="95000"/>
                      <a:lumOff val="5000"/>
                    </a:schemeClr>
                  </a:solidFill>
                  <a:latin typeface="Arial" panose="020B0604020202020204" pitchFamily="34" charset="0"/>
                  <a:ea typeface="ＭＳ Ｐゴシック"/>
                  <a:cs typeface="Arial" panose="020B0604020202020204" pitchFamily="34" charset="0"/>
                </a:rPr>
                <a:t>Little or no commitment to creating a coaching culture. Coaching may be happening but is abandoned upon more pressing issues</a:t>
              </a:r>
              <a:r>
                <a:rPr lang="en-US" dirty="0">
                  <a:solidFill>
                    <a:schemeClr val="tx1">
                      <a:lumMod val="95000"/>
                      <a:lumOff val="5000"/>
                    </a:schemeClr>
                  </a:solidFill>
                  <a:latin typeface="+mj-lt"/>
                  <a:ea typeface="ＭＳ Ｐゴシック"/>
                  <a:cs typeface="ＭＳ Ｐゴシック"/>
                </a:rPr>
                <a:t>.</a:t>
              </a:r>
            </a:p>
          </p:txBody>
        </p:sp>
      </p:grpSp>
      <p:sp>
        <p:nvSpPr>
          <p:cNvPr id="19" name="Line 2"/>
          <p:cNvSpPr>
            <a:spLocks noChangeShapeType="1"/>
          </p:cNvSpPr>
          <p:nvPr/>
        </p:nvSpPr>
        <p:spPr bwMode="auto">
          <a:xfrm flipV="1">
            <a:off x="2214564" y="2378075"/>
            <a:ext cx="7234237" cy="0"/>
          </a:xfrm>
          <a:prstGeom prst="line">
            <a:avLst/>
          </a:prstGeom>
          <a:noFill/>
          <a:ln w="9525">
            <a:solidFill>
              <a:schemeClr val="bg1">
                <a:lumMod val="75000"/>
              </a:schemeClr>
            </a:solidFill>
            <a:round/>
            <a:headEnd/>
            <a:tailEnd/>
          </a:ln>
        </p:spPr>
        <p:txBody>
          <a:bodyPr/>
          <a:lstStyle/>
          <a:p>
            <a:pPr>
              <a:defRPr/>
            </a:pPr>
            <a:endParaRPr lang="en-US" sz="2400" dirty="0">
              <a:latin typeface="+mj-lt"/>
            </a:endParaRPr>
          </a:p>
        </p:txBody>
      </p:sp>
      <p:sp>
        <p:nvSpPr>
          <p:cNvPr id="20" name="Line 2"/>
          <p:cNvSpPr>
            <a:spLocks noChangeShapeType="1"/>
          </p:cNvSpPr>
          <p:nvPr/>
        </p:nvSpPr>
        <p:spPr bwMode="auto">
          <a:xfrm flipV="1">
            <a:off x="2214563" y="3733800"/>
            <a:ext cx="7372350" cy="0"/>
          </a:xfrm>
          <a:prstGeom prst="line">
            <a:avLst/>
          </a:prstGeom>
          <a:noFill/>
          <a:ln w="9525">
            <a:solidFill>
              <a:schemeClr val="bg1">
                <a:lumMod val="75000"/>
              </a:schemeClr>
            </a:solidFill>
            <a:round/>
            <a:headEnd/>
            <a:tailEnd/>
          </a:ln>
        </p:spPr>
        <p:txBody>
          <a:bodyPr/>
          <a:lstStyle/>
          <a:p>
            <a:pPr>
              <a:defRPr/>
            </a:pPr>
            <a:endParaRPr lang="en-US" sz="2400" dirty="0">
              <a:latin typeface="+mj-lt"/>
            </a:endParaRPr>
          </a:p>
        </p:txBody>
      </p:sp>
      <p:sp>
        <p:nvSpPr>
          <p:cNvPr id="21" name="Line 2"/>
          <p:cNvSpPr>
            <a:spLocks noChangeShapeType="1"/>
          </p:cNvSpPr>
          <p:nvPr/>
        </p:nvSpPr>
        <p:spPr bwMode="auto">
          <a:xfrm flipV="1">
            <a:off x="2214564" y="5029200"/>
            <a:ext cx="7386637" cy="0"/>
          </a:xfrm>
          <a:prstGeom prst="line">
            <a:avLst/>
          </a:prstGeom>
          <a:noFill/>
          <a:ln w="9525">
            <a:solidFill>
              <a:schemeClr val="bg1">
                <a:lumMod val="75000"/>
              </a:schemeClr>
            </a:solidFill>
            <a:round/>
            <a:headEnd/>
            <a:tailEnd/>
          </a:ln>
        </p:spPr>
        <p:txBody>
          <a:bodyPr/>
          <a:lstStyle/>
          <a:p>
            <a:pPr>
              <a:defRPr/>
            </a:pPr>
            <a:endParaRPr lang="en-US" sz="2400" dirty="0">
              <a:latin typeface="+mj-lt"/>
            </a:endParaRPr>
          </a:p>
        </p:txBody>
      </p:sp>
      <p:sp>
        <p:nvSpPr>
          <p:cNvPr id="22" name="Isosceles Triangle 21"/>
          <p:cNvSpPr/>
          <p:nvPr/>
        </p:nvSpPr>
        <p:spPr>
          <a:xfrm rot="10800000">
            <a:off x="2286000" y="1905001"/>
            <a:ext cx="990600" cy="238125"/>
          </a:xfrm>
          <a:prstGeom prs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800" dirty="0">
              <a:solidFill>
                <a:srgbClr val="003150"/>
              </a:solidFill>
              <a:latin typeface="+mj-lt"/>
            </a:endParaRPr>
          </a:p>
        </p:txBody>
      </p:sp>
      <p:sp>
        <p:nvSpPr>
          <p:cNvPr id="23" name="Isosceles Triangle 22"/>
          <p:cNvSpPr/>
          <p:nvPr/>
        </p:nvSpPr>
        <p:spPr>
          <a:xfrm rot="10800000">
            <a:off x="2286000" y="3048001"/>
            <a:ext cx="990600" cy="238125"/>
          </a:xfrm>
          <a:prstGeom prs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800" dirty="0">
              <a:latin typeface="+mj-lt"/>
            </a:endParaRPr>
          </a:p>
        </p:txBody>
      </p:sp>
      <p:sp>
        <p:nvSpPr>
          <p:cNvPr id="24" name="Isosceles Triangle 23"/>
          <p:cNvSpPr/>
          <p:nvPr/>
        </p:nvSpPr>
        <p:spPr>
          <a:xfrm rot="10800000">
            <a:off x="2286000" y="4419601"/>
            <a:ext cx="990600" cy="238125"/>
          </a:xfrm>
          <a:prstGeom prst="triangle">
            <a:avLst/>
          </a:prstGeom>
          <a:solidFill>
            <a:srgbClr val="0031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800" dirty="0">
              <a:latin typeface="+mj-lt"/>
            </a:endParaRPr>
          </a:p>
        </p:txBody>
      </p:sp>
      <p:sp>
        <p:nvSpPr>
          <p:cNvPr id="26" name="Isosceles Triangle 25"/>
          <p:cNvSpPr/>
          <p:nvPr/>
        </p:nvSpPr>
        <p:spPr>
          <a:xfrm rot="10800000">
            <a:off x="2286000" y="5543551"/>
            <a:ext cx="990600" cy="295275"/>
          </a:xfrm>
          <a:prstGeom prst="triangle">
            <a:avLst>
              <a:gd name="adj" fmla="val 51112"/>
            </a:avLst>
          </a:prstGeom>
          <a:solidFill>
            <a:srgbClr val="00315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2800" dirty="0">
              <a:latin typeface="+mj-lt"/>
            </a:endParaRPr>
          </a:p>
        </p:txBody>
      </p:sp>
      <p:sp>
        <p:nvSpPr>
          <p:cNvPr id="25" name="Text Placeholder 24"/>
          <p:cNvSpPr>
            <a:spLocks noGrp="1"/>
          </p:cNvSpPr>
          <p:nvPr>
            <p:ph type="body" sz="quarter" idx="10"/>
          </p:nvPr>
        </p:nvSpPr>
        <p:spPr>
          <a:xfrm>
            <a:off x="731520" y="278296"/>
            <a:ext cx="10607040" cy="520219"/>
          </a:xfrm>
        </p:spPr>
        <p:txBody>
          <a:bodyPr/>
          <a:lstStyle/>
          <a:p>
            <a:r>
              <a:rPr lang="en-US" dirty="0"/>
              <a:t>Stages of Coaching Cultures</a:t>
            </a:r>
          </a:p>
        </p:txBody>
      </p:sp>
      <p:sp>
        <p:nvSpPr>
          <p:cNvPr id="28" name="Slide Number Placeholder 27"/>
          <p:cNvSpPr>
            <a:spLocks noGrp="1"/>
          </p:cNvSpPr>
          <p:nvPr>
            <p:ph type="sldNum" sz="quarter" idx="4"/>
          </p:nvPr>
        </p:nvSpPr>
        <p:spPr/>
        <p:txBody>
          <a:bodyPr/>
          <a:lstStyle/>
          <a:p>
            <a:fld id="{3EFE59E3-B5CB-468F-9B39-2769E79603C8}" type="slidenum">
              <a:rPr lang="en-US" smtClean="0"/>
              <a:pPr/>
              <a:t>3</a:t>
            </a:fld>
            <a:endParaRPr lang="en-US" dirty="0"/>
          </a:p>
        </p:txBody>
      </p:sp>
    </p:spTree>
    <p:extLst>
      <p:ext uri="{BB962C8B-B14F-4D97-AF65-F5344CB8AC3E}">
        <p14:creationId xmlns:p14="http://schemas.microsoft.com/office/powerpoint/2010/main" val="72093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0"/>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24"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Critical Factors of Successful coaching</a:t>
            </a:r>
          </a:p>
        </p:txBody>
      </p:sp>
      <p:sp>
        <p:nvSpPr>
          <p:cNvPr id="3" name="Text Placeholder 2"/>
          <p:cNvSpPr>
            <a:spLocks noGrp="1"/>
          </p:cNvSpPr>
          <p:nvPr>
            <p:ph type="body" sz="quarter" idx="11"/>
          </p:nvPr>
        </p:nvSpPr>
        <p:spPr/>
        <p:txBody>
          <a:bodyPr/>
          <a:lstStyle/>
          <a:p>
            <a:pPr>
              <a:buNone/>
            </a:pPr>
            <a:r>
              <a:rPr lang="en-US" b="1" dirty="0"/>
              <a:t>Coach Related</a:t>
            </a:r>
            <a:r>
              <a:rPr lang="en-US" dirty="0"/>
              <a:t>:</a:t>
            </a:r>
          </a:p>
          <a:p>
            <a:pPr>
              <a:buFont typeface="Arial" pitchFamily="34" charset="0"/>
              <a:buChar char="•"/>
            </a:pPr>
            <a:r>
              <a:rPr lang="en-US" dirty="0"/>
              <a:t>Relationship-Coach/Client</a:t>
            </a:r>
          </a:p>
          <a:p>
            <a:pPr>
              <a:buNone/>
            </a:pPr>
            <a:r>
              <a:rPr lang="en-US" b="1" dirty="0"/>
              <a:t>Client Related:</a:t>
            </a:r>
          </a:p>
          <a:p>
            <a:pPr>
              <a:buFont typeface="Arial" pitchFamily="34" charset="0"/>
              <a:buChar char="•"/>
            </a:pPr>
            <a:r>
              <a:rPr lang="en-US" dirty="0"/>
              <a:t>Motivation-Readiness to Change</a:t>
            </a:r>
          </a:p>
          <a:p>
            <a:pPr>
              <a:buFont typeface="Arial" pitchFamily="34" charset="0"/>
              <a:buChar char="•"/>
            </a:pPr>
            <a:r>
              <a:rPr lang="en-US" dirty="0"/>
              <a:t>Worldview-Openness</a:t>
            </a:r>
          </a:p>
          <a:p>
            <a:pPr>
              <a:buFont typeface="Arial" pitchFamily="34" charset="0"/>
              <a:buChar char="•"/>
            </a:pPr>
            <a:r>
              <a:rPr lang="en-US" dirty="0"/>
              <a:t>Accountability</a:t>
            </a:r>
          </a:p>
        </p:txBody>
      </p:sp>
      <p:sp>
        <p:nvSpPr>
          <p:cNvPr id="4" name="Slide Number Placeholder 3"/>
          <p:cNvSpPr>
            <a:spLocks noGrp="1"/>
          </p:cNvSpPr>
          <p:nvPr>
            <p:ph type="sldNum" sz="quarter" idx="4"/>
          </p:nvPr>
        </p:nvSpPr>
        <p:spPr/>
        <p:txBody>
          <a:bodyPr/>
          <a:lstStyle/>
          <a:p>
            <a:fld id="{3EFE59E3-B5CB-468F-9B39-2769E79603C8}" type="slidenum">
              <a:rPr lang="en-US" smtClean="0"/>
              <a:pPr/>
              <a:t>4</a:t>
            </a:fld>
            <a:endParaRPr lang="en-US" dirty="0"/>
          </a:p>
        </p:txBody>
      </p:sp>
    </p:spTree>
    <p:extLst>
      <p:ext uri="{BB962C8B-B14F-4D97-AF65-F5344CB8AC3E}">
        <p14:creationId xmlns:p14="http://schemas.microsoft.com/office/powerpoint/2010/main" val="1361578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sz="quarter" idx="10"/>
          </p:nvPr>
        </p:nvSpPr>
        <p:spPr/>
        <p:txBody>
          <a:bodyPr/>
          <a:lstStyle/>
          <a:p>
            <a:r>
              <a:rPr lang="en-US" dirty="0"/>
              <a:t>Importance of effective coaching</a:t>
            </a:r>
          </a:p>
        </p:txBody>
      </p:sp>
      <p:sp>
        <p:nvSpPr>
          <p:cNvPr id="7" name="Text Placeholder 6"/>
          <p:cNvSpPr>
            <a:spLocks noGrp="1"/>
          </p:cNvSpPr>
          <p:nvPr>
            <p:ph type="body" sz="quarter" idx="11"/>
          </p:nvPr>
        </p:nvSpPr>
        <p:spPr>
          <a:xfrm>
            <a:off x="2072640" y="1549401"/>
            <a:ext cx="8412481" cy="4668519"/>
          </a:xfrm>
        </p:spPr>
        <p:txBody>
          <a:bodyPr/>
          <a:lstStyle/>
          <a:p>
            <a:pPr>
              <a:buNone/>
            </a:pPr>
            <a:r>
              <a:rPr lang="en-US" sz="2400" dirty="0"/>
              <a:t>“The key to maximizing value of training efforts is coaching.”       </a:t>
            </a:r>
          </a:p>
          <a:p>
            <a:pPr algn="r">
              <a:buNone/>
            </a:pPr>
            <a:r>
              <a:rPr lang="en-US" sz="1800" i="1" dirty="0">
                <a:solidFill>
                  <a:schemeClr val="tx1">
                    <a:lumMod val="95000"/>
                    <a:lumOff val="5000"/>
                  </a:schemeClr>
                </a:solidFill>
              </a:rPr>
              <a:t>- Sales Executive Council</a:t>
            </a:r>
          </a:p>
          <a:p>
            <a:endParaRPr lang="en-US" dirty="0"/>
          </a:p>
        </p:txBody>
      </p:sp>
      <p:pic>
        <p:nvPicPr>
          <p:cNvPr id="4" name="Content Placeholder 3"/>
          <p:cNvPicPr>
            <a:picLocks noGrp="1" noChangeAspect="1" noChangeArrowheads="1"/>
          </p:cNvPicPr>
          <p:nvPr>
            <p:ph idx="4294967295"/>
          </p:nvPr>
        </p:nvPicPr>
        <p:blipFill>
          <a:blip r:embed="rId3" cstate="print"/>
          <a:srcRect t="20258"/>
          <a:stretch>
            <a:fillRect/>
          </a:stretch>
        </p:blipFill>
        <p:spPr bwMode="auto">
          <a:xfrm>
            <a:off x="2147964" y="2788560"/>
            <a:ext cx="7575550" cy="3411537"/>
          </a:xfrm>
          <a:prstGeom prst="rect">
            <a:avLst/>
          </a:prstGeom>
          <a:noFill/>
          <a:ln w="9525">
            <a:noFill/>
            <a:miter lim="800000"/>
            <a:headEnd/>
            <a:tailEnd/>
          </a:ln>
        </p:spPr>
      </p:pic>
      <p:sp>
        <p:nvSpPr>
          <p:cNvPr id="8" name="Slide Number Placeholder 7"/>
          <p:cNvSpPr>
            <a:spLocks noGrp="1"/>
          </p:cNvSpPr>
          <p:nvPr>
            <p:ph type="sldNum" sz="quarter" idx="4"/>
          </p:nvPr>
        </p:nvSpPr>
        <p:spPr/>
        <p:txBody>
          <a:bodyPr/>
          <a:lstStyle/>
          <a:p>
            <a:fld id="{3EFE59E3-B5CB-468F-9B39-2769E79603C8}" type="slidenum">
              <a:rPr lang="en-US" smtClean="0"/>
              <a:pPr/>
              <a:t>5</a:t>
            </a:fld>
            <a:endParaRPr lang="en-US" dirty="0"/>
          </a:p>
        </p:txBody>
      </p:sp>
    </p:spTree>
    <p:extLst>
      <p:ext uri="{BB962C8B-B14F-4D97-AF65-F5344CB8AC3E}">
        <p14:creationId xmlns:p14="http://schemas.microsoft.com/office/powerpoint/2010/main" val="1049631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8CE6EC9-7948-43AA-BD04-FD46953EF04A}"/>
              </a:ext>
            </a:extLst>
          </p:cNvPr>
          <p:cNvSpPr>
            <a:spLocks noGrp="1"/>
          </p:cNvSpPr>
          <p:nvPr>
            <p:ph type="body" sz="quarter" idx="10"/>
          </p:nvPr>
        </p:nvSpPr>
        <p:spPr/>
        <p:txBody>
          <a:bodyPr/>
          <a:lstStyle/>
          <a:p>
            <a:r>
              <a:rPr lang="en-US" dirty="0"/>
              <a:t>NW Definition of Coaching</a:t>
            </a:r>
          </a:p>
        </p:txBody>
      </p:sp>
      <p:sp>
        <p:nvSpPr>
          <p:cNvPr id="3" name="Text Placeholder 2">
            <a:extLst>
              <a:ext uri="{FF2B5EF4-FFF2-40B4-BE49-F238E27FC236}">
                <a16:creationId xmlns:a16="http://schemas.microsoft.com/office/drawing/2014/main" id="{1352C72F-7734-4D33-BF10-09EB283BE3C5}"/>
              </a:ext>
            </a:extLst>
          </p:cNvPr>
          <p:cNvSpPr>
            <a:spLocks noGrp="1"/>
          </p:cNvSpPr>
          <p:nvPr>
            <p:ph type="body" sz="quarter" idx="11"/>
          </p:nvPr>
        </p:nvSpPr>
        <p:spPr/>
        <p:txBody>
          <a:bodyPr>
            <a:normAutofit/>
          </a:bodyPr>
          <a:lstStyle/>
          <a:p>
            <a:pPr marL="45720" indent="0">
              <a:buNone/>
            </a:pPr>
            <a:r>
              <a:rPr lang="en-US" sz="4000" dirty="0"/>
              <a:t>An intervention that helps associates embrace, make and sustain change that aligns with business strategies and objectives.  The intervention occurs within a supportive environment but challenges each associate to become the best version of self.</a:t>
            </a:r>
          </a:p>
        </p:txBody>
      </p:sp>
      <p:sp>
        <p:nvSpPr>
          <p:cNvPr id="4" name="Slide Number Placeholder 3">
            <a:extLst>
              <a:ext uri="{FF2B5EF4-FFF2-40B4-BE49-F238E27FC236}">
                <a16:creationId xmlns:a16="http://schemas.microsoft.com/office/drawing/2014/main" id="{8839BE9D-2421-41FE-9488-3851F9044577}"/>
              </a:ext>
            </a:extLst>
          </p:cNvPr>
          <p:cNvSpPr>
            <a:spLocks noGrp="1"/>
          </p:cNvSpPr>
          <p:nvPr>
            <p:ph type="sldNum" sz="quarter" idx="4"/>
          </p:nvPr>
        </p:nvSpPr>
        <p:spPr/>
        <p:txBody>
          <a:bodyPr/>
          <a:lstStyle/>
          <a:p>
            <a:fld id="{3EFE59E3-B5CB-468F-9B39-2769E79603C8}" type="slidenum">
              <a:rPr lang="en-US" smtClean="0"/>
              <a:pPr/>
              <a:t>6</a:t>
            </a:fld>
            <a:endParaRPr lang="en-US" dirty="0"/>
          </a:p>
        </p:txBody>
      </p:sp>
    </p:spTree>
    <p:extLst>
      <p:ext uri="{BB962C8B-B14F-4D97-AF65-F5344CB8AC3E}">
        <p14:creationId xmlns:p14="http://schemas.microsoft.com/office/powerpoint/2010/main" val="3380788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1FA41FFB-8777-407A-8882-7292EF4DCCC8}"/>
              </a:ext>
            </a:extLst>
          </p:cNvPr>
          <p:cNvSpPr>
            <a:spLocks noGrp="1"/>
          </p:cNvSpPr>
          <p:nvPr>
            <p:ph type="body" sz="quarter" idx="10"/>
          </p:nvPr>
        </p:nvSpPr>
        <p:spPr/>
        <p:txBody>
          <a:bodyPr/>
          <a:lstStyle/>
          <a:p>
            <a:r>
              <a:rPr lang="en-US" dirty="0"/>
              <a:t>Pillars of NW Coaching</a:t>
            </a:r>
          </a:p>
        </p:txBody>
      </p:sp>
      <p:sp>
        <p:nvSpPr>
          <p:cNvPr id="4" name="Slide Number Placeholder 3">
            <a:extLst>
              <a:ext uri="{FF2B5EF4-FFF2-40B4-BE49-F238E27FC236}">
                <a16:creationId xmlns:a16="http://schemas.microsoft.com/office/drawing/2014/main" id="{13A2166B-7220-4974-81BD-0B978B5B4C4E}"/>
              </a:ext>
            </a:extLst>
          </p:cNvPr>
          <p:cNvSpPr>
            <a:spLocks noGrp="1"/>
          </p:cNvSpPr>
          <p:nvPr>
            <p:ph type="sldNum" sz="quarter" idx="4"/>
          </p:nvPr>
        </p:nvSpPr>
        <p:spPr/>
        <p:txBody>
          <a:bodyPr/>
          <a:lstStyle/>
          <a:p>
            <a:fld id="{3EFE59E3-B5CB-468F-9B39-2769E79603C8}" type="slidenum">
              <a:rPr lang="en-US" smtClean="0"/>
              <a:pPr/>
              <a:t>7</a:t>
            </a:fld>
            <a:endParaRPr lang="en-US" dirty="0"/>
          </a:p>
        </p:txBody>
      </p:sp>
      <p:grpSp>
        <p:nvGrpSpPr>
          <p:cNvPr id="5" name="Group 4">
            <a:extLst>
              <a:ext uri="{FF2B5EF4-FFF2-40B4-BE49-F238E27FC236}">
                <a16:creationId xmlns:a16="http://schemas.microsoft.com/office/drawing/2014/main" id="{AF9D5575-080D-4E32-95F1-B21AEF13C7DD}"/>
              </a:ext>
            </a:extLst>
          </p:cNvPr>
          <p:cNvGrpSpPr/>
          <p:nvPr/>
        </p:nvGrpSpPr>
        <p:grpSpPr>
          <a:xfrm>
            <a:off x="1729409" y="1928190"/>
            <a:ext cx="8140148" cy="4049567"/>
            <a:chOff x="914400" y="1737360"/>
            <a:chExt cx="6951476" cy="3966991"/>
          </a:xfrm>
        </p:grpSpPr>
        <p:grpSp>
          <p:nvGrpSpPr>
            <p:cNvPr id="6" name="Group 5">
              <a:extLst>
                <a:ext uri="{FF2B5EF4-FFF2-40B4-BE49-F238E27FC236}">
                  <a16:creationId xmlns:a16="http://schemas.microsoft.com/office/drawing/2014/main" id="{5FAA23B1-B3F9-4F4A-8C15-AD878C35CC08}"/>
                </a:ext>
              </a:extLst>
            </p:cNvPr>
            <p:cNvGrpSpPr/>
            <p:nvPr/>
          </p:nvGrpSpPr>
          <p:grpSpPr>
            <a:xfrm>
              <a:off x="914400" y="1737360"/>
              <a:ext cx="2364663" cy="3966990"/>
              <a:chOff x="914400" y="1737360"/>
              <a:chExt cx="2364663" cy="3966990"/>
            </a:xfrm>
          </p:grpSpPr>
          <p:grpSp>
            <p:nvGrpSpPr>
              <p:cNvPr id="21" name="Group 20">
                <a:extLst>
                  <a:ext uri="{FF2B5EF4-FFF2-40B4-BE49-F238E27FC236}">
                    <a16:creationId xmlns:a16="http://schemas.microsoft.com/office/drawing/2014/main" id="{9D0ACA33-A131-421D-97EE-4C80D3C2B526}"/>
                  </a:ext>
                </a:extLst>
              </p:cNvPr>
              <p:cNvGrpSpPr/>
              <p:nvPr/>
            </p:nvGrpSpPr>
            <p:grpSpPr>
              <a:xfrm>
                <a:off x="914400" y="1737360"/>
                <a:ext cx="2364663" cy="3966990"/>
                <a:chOff x="1111939" y="1737360"/>
                <a:chExt cx="2364663" cy="3966990"/>
              </a:xfrm>
            </p:grpSpPr>
            <p:grpSp>
              <p:nvGrpSpPr>
                <p:cNvPr id="23" name="Group 22">
                  <a:extLst>
                    <a:ext uri="{FF2B5EF4-FFF2-40B4-BE49-F238E27FC236}">
                      <a16:creationId xmlns:a16="http://schemas.microsoft.com/office/drawing/2014/main" id="{92B38D46-F1DC-4632-AF97-A0945AB68E73}"/>
                    </a:ext>
                  </a:extLst>
                </p:cNvPr>
                <p:cNvGrpSpPr/>
                <p:nvPr/>
              </p:nvGrpSpPr>
              <p:grpSpPr>
                <a:xfrm>
                  <a:off x="1111939" y="1737360"/>
                  <a:ext cx="2013716" cy="3966990"/>
                  <a:chOff x="1111939" y="1737360"/>
                  <a:chExt cx="2013716" cy="3966990"/>
                </a:xfrm>
              </p:grpSpPr>
              <p:sp>
                <p:nvSpPr>
                  <p:cNvPr id="25" name="Freeform 2244">
                    <a:extLst>
                      <a:ext uri="{FF2B5EF4-FFF2-40B4-BE49-F238E27FC236}">
                        <a16:creationId xmlns:a16="http://schemas.microsoft.com/office/drawing/2014/main" id="{ACEB3646-88D8-4C4E-B9CD-801D28AF6B33}"/>
                      </a:ext>
                    </a:extLst>
                  </p:cNvPr>
                  <p:cNvSpPr>
                    <a:spLocks noChangeAspect="1" noChangeArrowheads="1"/>
                  </p:cNvSpPr>
                  <p:nvPr/>
                </p:nvSpPr>
                <p:spPr bwMode="auto">
                  <a:xfrm>
                    <a:off x="1671545" y="1737360"/>
                    <a:ext cx="901819" cy="914400"/>
                  </a:xfrm>
                  <a:custGeom>
                    <a:avLst/>
                    <a:gdLst>
                      <a:gd name="T0" fmla="*/ 958 w 959"/>
                      <a:gd name="T1" fmla="*/ 483 h 968"/>
                      <a:gd name="T2" fmla="*/ 958 w 959"/>
                      <a:gd name="T3" fmla="*/ 483 h 968"/>
                      <a:gd name="T4" fmla="*/ 484 w 959"/>
                      <a:gd name="T5" fmla="*/ 967 h 968"/>
                      <a:gd name="T6" fmla="*/ 0 w 959"/>
                      <a:gd name="T7" fmla="*/ 483 h 968"/>
                      <a:gd name="T8" fmla="*/ 484 w 959"/>
                      <a:gd name="T9" fmla="*/ 0 h 968"/>
                      <a:gd name="T10" fmla="*/ 958 w 959"/>
                      <a:gd name="T11" fmla="*/ 483 h 968"/>
                    </a:gdLst>
                    <a:ahLst/>
                    <a:cxnLst>
                      <a:cxn ang="0">
                        <a:pos x="T0" y="T1"/>
                      </a:cxn>
                      <a:cxn ang="0">
                        <a:pos x="T2" y="T3"/>
                      </a:cxn>
                      <a:cxn ang="0">
                        <a:pos x="T4" y="T5"/>
                      </a:cxn>
                      <a:cxn ang="0">
                        <a:pos x="T6" y="T7"/>
                      </a:cxn>
                      <a:cxn ang="0">
                        <a:pos x="T8" y="T9"/>
                      </a:cxn>
                      <a:cxn ang="0">
                        <a:pos x="T10" y="T11"/>
                      </a:cxn>
                    </a:cxnLst>
                    <a:rect l="0" t="0" r="r" b="b"/>
                    <a:pathLst>
                      <a:path w="959" h="968">
                        <a:moveTo>
                          <a:pt x="958" y="483"/>
                        </a:moveTo>
                        <a:lnTo>
                          <a:pt x="958" y="483"/>
                        </a:lnTo>
                        <a:cubicBezTo>
                          <a:pt x="958" y="746"/>
                          <a:pt x="746" y="967"/>
                          <a:pt x="484" y="967"/>
                        </a:cubicBezTo>
                        <a:cubicBezTo>
                          <a:pt x="212" y="967"/>
                          <a:pt x="0" y="746"/>
                          <a:pt x="0" y="483"/>
                        </a:cubicBezTo>
                        <a:cubicBezTo>
                          <a:pt x="0" y="221"/>
                          <a:pt x="212" y="0"/>
                          <a:pt x="484" y="0"/>
                        </a:cubicBezTo>
                        <a:cubicBezTo>
                          <a:pt x="746" y="0"/>
                          <a:pt x="958" y="221"/>
                          <a:pt x="958" y="483"/>
                        </a:cubicBezTo>
                      </a:path>
                    </a:pathLst>
                  </a:custGeom>
                  <a:solidFill>
                    <a:schemeClr val="accent1"/>
                  </a:solidFill>
                  <a:ln>
                    <a:noFill/>
                  </a:ln>
                  <a:effectLst/>
                  <a:extLst/>
                </p:spPr>
                <p:txBody>
                  <a:bodyPr wrap="none" lIns="0" tIns="0" rIns="0" bIns="0" anchor="ctr"/>
                  <a:lstStyle/>
                  <a:p>
                    <a:endParaRPr lang="en-US" sz="1050" dirty="0">
                      <a:latin typeface="Arial" pitchFamily="34" charset="0"/>
                      <a:cs typeface="Arial" pitchFamily="34" charset="0"/>
                    </a:endParaRPr>
                  </a:p>
                </p:txBody>
              </p:sp>
              <p:grpSp>
                <p:nvGrpSpPr>
                  <p:cNvPr id="26" name="Group 25">
                    <a:extLst>
                      <a:ext uri="{FF2B5EF4-FFF2-40B4-BE49-F238E27FC236}">
                        <a16:creationId xmlns:a16="http://schemas.microsoft.com/office/drawing/2014/main" id="{E4D09196-B89B-46A6-AC7C-BC35D6404684}"/>
                      </a:ext>
                    </a:extLst>
                  </p:cNvPr>
                  <p:cNvGrpSpPr/>
                  <p:nvPr/>
                </p:nvGrpSpPr>
                <p:grpSpPr>
                  <a:xfrm>
                    <a:off x="1111939" y="2742915"/>
                    <a:ext cx="2013716" cy="2961435"/>
                    <a:chOff x="1111939" y="2742915"/>
                    <a:chExt cx="2013716" cy="2961435"/>
                  </a:xfrm>
                </p:grpSpPr>
                <p:sp>
                  <p:nvSpPr>
                    <p:cNvPr id="27" name="Freeform 165">
                      <a:extLst>
                        <a:ext uri="{FF2B5EF4-FFF2-40B4-BE49-F238E27FC236}">
                          <a16:creationId xmlns:a16="http://schemas.microsoft.com/office/drawing/2014/main" id="{7FFBEE0A-8F61-49F9-A593-1960BC53FE71}"/>
                        </a:ext>
                      </a:extLst>
                    </p:cNvPr>
                    <p:cNvSpPr>
                      <a:spLocks noChangeArrowheads="1"/>
                    </p:cNvSpPr>
                    <p:nvPr/>
                  </p:nvSpPr>
                  <p:spPr bwMode="auto">
                    <a:xfrm>
                      <a:off x="1111940" y="3052590"/>
                      <a:ext cx="2013715" cy="2651760"/>
                    </a:xfrm>
                    <a:custGeom>
                      <a:avLst/>
                      <a:gdLst>
                        <a:gd name="T0" fmla="*/ 1665 w 1666"/>
                        <a:gd name="T1" fmla="*/ 3493 h 3494"/>
                        <a:gd name="T2" fmla="*/ 0 w 1666"/>
                        <a:gd name="T3" fmla="*/ 3493 h 3494"/>
                        <a:gd name="T4" fmla="*/ 0 w 1666"/>
                        <a:gd name="T5" fmla="*/ 0 h 3494"/>
                        <a:gd name="T6" fmla="*/ 1665 w 1666"/>
                        <a:gd name="T7" fmla="*/ 0 h 3494"/>
                        <a:gd name="T8" fmla="*/ 1665 w 1666"/>
                        <a:gd name="T9" fmla="*/ 3493 h 3494"/>
                      </a:gdLst>
                      <a:ahLst/>
                      <a:cxnLst>
                        <a:cxn ang="0">
                          <a:pos x="T0" y="T1"/>
                        </a:cxn>
                        <a:cxn ang="0">
                          <a:pos x="T2" y="T3"/>
                        </a:cxn>
                        <a:cxn ang="0">
                          <a:pos x="T4" y="T5"/>
                        </a:cxn>
                        <a:cxn ang="0">
                          <a:pos x="T6" y="T7"/>
                        </a:cxn>
                        <a:cxn ang="0">
                          <a:pos x="T8" y="T9"/>
                        </a:cxn>
                      </a:cxnLst>
                      <a:rect l="0" t="0" r="r" b="b"/>
                      <a:pathLst>
                        <a:path w="1666" h="3494">
                          <a:moveTo>
                            <a:pt x="1665" y="3493"/>
                          </a:moveTo>
                          <a:lnTo>
                            <a:pt x="0" y="3493"/>
                          </a:lnTo>
                          <a:lnTo>
                            <a:pt x="0" y="0"/>
                          </a:lnTo>
                          <a:lnTo>
                            <a:pt x="1665" y="0"/>
                          </a:lnTo>
                          <a:lnTo>
                            <a:pt x="1665" y="3493"/>
                          </a:lnTo>
                        </a:path>
                      </a:pathLst>
                    </a:custGeom>
                    <a:solidFill>
                      <a:schemeClr val="accent1"/>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28" name="Freeform 171">
                      <a:extLst>
                        <a:ext uri="{FF2B5EF4-FFF2-40B4-BE49-F238E27FC236}">
                          <a16:creationId xmlns:a16="http://schemas.microsoft.com/office/drawing/2014/main" id="{AED7D770-C1C4-43E3-A003-B026299483EA}"/>
                        </a:ext>
                      </a:extLst>
                    </p:cNvPr>
                    <p:cNvSpPr>
                      <a:spLocks noChangeArrowheads="1"/>
                    </p:cNvSpPr>
                    <p:nvPr/>
                  </p:nvSpPr>
                  <p:spPr bwMode="auto">
                    <a:xfrm>
                      <a:off x="1111939" y="2742915"/>
                      <a:ext cx="2013716" cy="318033"/>
                    </a:xfrm>
                    <a:custGeom>
                      <a:avLst/>
                      <a:gdLst>
                        <a:gd name="T0" fmla="*/ 1665 w 1666"/>
                        <a:gd name="T1" fmla="*/ 0 h 502"/>
                        <a:gd name="T2" fmla="*/ 0 w 1666"/>
                        <a:gd name="T3" fmla="*/ 0 h 502"/>
                        <a:gd name="T4" fmla="*/ 0 w 1666"/>
                        <a:gd name="T5" fmla="*/ 501 h 502"/>
                        <a:gd name="T6" fmla="*/ 1665 w 1666"/>
                        <a:gd name="T7" fmla="*/ 501 h 502"/>
                        <a:gd name="T8" fmla="*/ 1665 w 1666"/>
                        <a:gd name="T9" fmla="*/ 0 h 502"/>
                      </a:gdLst>
                      <a:ahLst/>
                      <a:cxnLst>
                        <a:cxn ang="0">
                          <a:pos x="T0" y="T1"/>
                        </a:cxn>
                        <a:cxn ang="0">
                          <a:pos x="T2" y="T3"/>
                        </a:cxn>
                        <a:cxn ang="0">
                          <a:pos x="T4" y="T5"/>
                        </a:cxn>
                        <a:cxn ang="0">
                          <a:pos x="T6" y="T7"/>
                        </a:cxn>
                        <a:cxn ang="0">
                          <a:pos x="T8" y="T9"/>
                        </a:cxn>
                      </a:cxnLst>
                      <a:rect l="0" t="0" r="r" b="b"/>
                      <a:pathLst>
                        <a:path w="1666" h="502">
                          <a:moveTo>
                            <a:pt x="1665" y="0"/>
                          </a:moveTo>
                          <a:lnTo>
                            <a:pt x="0" y="0"/>
                          </a:lnTo>
                          <a:lnTo>
                            <a:pt x="0" y="501"/>
                          </a:lnTo>
                          <a:lnTo>
                            <a:pt x="1665" y="501"/>
                          </a:lnTo>
                          <a:lnTo>
                            <a:pt x="1665" y="0"/>
                          </a:lnTo>
                        </a:path>
                      </a:pathLst>
                    </a:custGeom>
                    <a:solidFill>
                      <a:schemeClr val="accent1">
                        <a:lumMod val="75000"/>
                      </a:schemeClr>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29" name="TextBox 28">
                      <a:extLst>
                        <a:ext uri="{FF2B5EF4-FFF2-40B4-BE49-F238E27FC236}">
                          <a16:creationId xmlns:a16="http://schemas.microsoft.com/office/drawing/2014/main" id="{DD1709B1-455D-406E-B5F2-BE146C092836}"/>
                        </a:ext>
                      </a:extLst>
                    </p:cNvPr>
                    <p:cNvSpPr txBox="1"/>
                    <p:nvPr/>
                  </p:nvSpPr>
                  <p:spPr>
                    <a:xfrm>
                      <a:off x="1218814" y="3067112"/>
                      <a:ext cx="1799966" cy="2298754"/>
                    </a:xfrm>
                    <a:prstGeom prst="rect">
                      <a:avLst/>
                    </a:prstGeom>
                    <a:noFill/>
                  </p:spPr>
                  <p:txBody>
                    <a:bodyPr wrap="square" lIns="0" tIns="0" rIns="0" bIns="0" rtlCol="0">
                      <a:spAutoFit/>
                    </a:bodyPr>
                    <a:lstStyle/>
                    <a:p>
                      <a:pPr marL="128656" indent="-128656">
                        <a:lnSpc>
                          <a:spcPct val="110000"/>
                        </a:lnSpc>
                        <a:buFont typeface="Arial"/>
                        <a:buChar char="•"/>
                      </a:pPr>
                      <a:endParaRPr lang="en-US" sz="1050" dirty="0">
                        <a:solidFill>
                          <a:schemeClr val="bg1"/>
                        </a:solidFill>
                        <a:latin typeface="Arial" pitchFamily="34" charset="0"/>
                        <a:cs typeface="Arial" pitchFamily="34" charset="0"/>
                      </a:endParaRPr>
                    </a:p>
                    <a:p>
                      <a:pPr marL="128656" indent="-128656">
                        <a:spcBef>
                          <a:spcPts val="450"/>
                        </a:spcBef>
                        <a:buFont typeface="Arial"/>
                        <a:buChar char="•"/>
                      </a:pPr>
                      <a:r>
                        <a:rPr lang="en-US" sz="1050" dirty="0">
                          <a:solidFill>
                            <a:schemeClr val="bg1"/>
                          </a:solidFill>
                          <a:latin typeface="Arial" pitchFamily="34" charset="0"/>
                          <a:cs typeface="Arial" pitchFamily="34" charset="0"/>
                        </a:rPr>
                        <a:t>Advance Coaching Skills</a:t>
                      </a:r>
                    </a:p>
                    <a:p>
                      <a:pPr marL="128656" indent="-128656">
                        <a:spcBef>
                          <a:spcPts val="450"/>
                        </a:spcBef>
                        <a:buFont typeface="Arial"/>
                        <a:buChar char="•"/>
                      </a:pPr>
                      <a:r>
                        <a:rPr lang="en-US" sz="1050" dirty="0">
                          <a:solidFill>
                            <a:schemeClr val="bg1"/>
                          </a:solidFill>
                          <a:latin typeface="Arial" pitchFamily="34" charset="0"/>
                          <a:cs typeface="Arial" pitchFamily="34" charset="0"/>
                        </a:rPr>
                        <a:t>Emotional Intelligence</a:t>
                      </a:r>
                    </a:p>
                    <a:p>
                      <a:pPr marL="128656" indent="-128656">
                        <a:spcBef>
                          <a:spcPts val="450"/>
                        </a:spcBef>
                        <a:buFont typeface="Arial"/>
                        <a:buChar char="•"/>
                      </a:pPr>
                      <a:r>
                        <a:rPr lang="en-US" sz="1050" dirty="0">
                          <a:solidFill>
                            <a:schemeClr val="bg1"/>
                          </a:solidFill>
                          <a:latin typeface="Arial" pitchFamily="34" charset="0"/>
                          <a:cs typeface="Arial" pitchFamily="34" charset="0"/>
                        </a:rPr>
                        <a:t>Skill Gaps</a:t>
                      </a:r>
                    </a:p>
                    <a:p>
                      <a:pPr marL="128656" indent="-128656">
                        <a:spcBef>
                          <a:spcPts val="450"/>
                        </a:spcBef>
                        <a:buFont typeface="Arial"/>
                        <a:buChar char="•"/>
                      </a:pPr>
                      <a:r>
                        <a:rPr lang="en-US" sz="1050" dirty="0">
                          <a:solidFill>
                            <a:schemeClr val="bg1"/>
                          </a:solidFill>
                          <a:latin typeface="Arial" pitchFamily="34" charset="0"/>
                          <a:cs typeface="Arial" pitchFamily="34" charset="0"/>
                        </a:rPr>
                        <a:t>Integration &amp; Application of Learning</a:t>
                      </a:r>
                    </a:p>
                    <a:p>
                      <a:pPr marL="128656" indent="-128656">
                        <a:spcBef>
                          <a:spcPts val="450"/>
                        </a:spcBef>
                        <a:buFont typeface="Arial"/>
                        <a:buChar char="•"/>
                      </a:pPr>
                      <a:r>
                        <a:rPr lang="en-US" sz="1050" dirty="0">
                          <a:solidFill>
                            <a:schemeClr val="bg1"/>
                          </a:solidFill>
                          <a:latin typeface="Arial" pitchFamily="34" charset="0"/>
                          <a:cs typeface="Arial" pitchFamily="34" charset="0"/>
                        </a:rPr>
                        <a:t>Managerial Courage</a:t>
                      </a:r>
                    </a:p>
                    <a:p>
                      <a:pPr marL="128656" indent="-128656">
                        <a:spcBef>
                          <a:spcPts val="450"/>
                        </a:spcBef>
                        <a:buFont typeface="Arial"/>
                        <a:buChar char="•"/>
                      </a:pPr>
                      <a:r>
                        <a:rPr lang="en-US" sz="1050" dirty="0">
                          <a:solidFill>
                            <a:schemeClr val="bg1"/>
                          </a:solidFill>
                          <a:latin typeface="Arial" pitchFamily="34" charset="0"/>
                          <a:cs typeface="Arial" pitchFamily="34" charset="0"/>
                        </a:rPr>
                        <a:t>Strategic Thinking</a:t>
                      </a:r>
                    </a:p>
                    <a:p>
                      <a:pPr marL="128656" indent="-128656">
                        <a:spcBef>
                          <a:spcPts val="450"/>
                        </a:spcBef>
                        <a:buFont typeface="Arial"/>
                        <a:buChar char="•"/>
                      </a:pPr>
                      <a:r>
                        <a:rPr lang="en-US" sz="1050" dirty="0">
                          <a:solidFill>
                            <a:schemeClr val="bg1"/>
                          </a:solidFill>
                          <a:latin typeface="Arial" pitchFamily="34" charset="0"/>
                          <a:cs typeface="Arial" pitchFamily="34" charset="0"/>
                        </a:rPr>
                        <a:t>Change Agency</a:t>
                      </a:r>
                    </a:p>
                    <a:p>
                      <a:pPr marL="128656" indent="-128656">
                        <a:spcBef>
                          <a:spcPts val="450"/>
                        </a:spcBef>
                        <a:buFont typeface="Arial"/>
                        <a:buChar char="•"/>
                      </a:pPr>
                      <a:r>
                        <a:rPr lang="en-US" sz="1050" dirty="0">
                          <a:solidFill>
                            <a:schemeClr val="bg1"/>
                          </a:solidFill>
                          <a:latin typeface="Arial" pitchFamily="34" charset="0"/>
                          <a:cs typeface="Arial" pitchFamily="34" charset="0"/>
                        </a:rPr>
                        <a:t>Professional Development</a:t>
                      </a:r>
                    </a:p>
                    <a:p>
                      <a:pPr marL="128656" indent="-128656">
                        <a:spcBef>
                          <a:spcPts val="450"/>
                        </a:spcBef>
                        <a:buFont typeface="Arial"/>
                        <a:buChar char="•"/>
                      </a:pPr>
                      <a:r>
                        <a:rPr lang="en-US" sz="1050" dirty="0">
                          <a:solidFill>
                            <a:schemeClr val="bg1"/>
                          </a:solidFill>
                          <a:latin typeface="Arial" pitchFamily="34" charset="0"/>
                          <a:cs typeface="Arial" pitchFamily="34" charset="0"/>
                        </a:rPr>
                        <a:t>Strategic Alignment</a:t>
                      </a:r>
                    </a:p>
                    <a:p>
                      <a:pPr marL="128656" indent="-128656">
                        <a:spcBef>
                          <a:spcPts val="450"/>
                        </a:spcBef>
                        <a:buFont typeface="Arial"/>
                        <a:buChar char="•"/>
                      </a:pPr>
                      <a:r>
                        <a:rPr lang="en-US" sz="1050" dirty="0">
                          <a:solidFill>
                            <a:schemeClr val="bg1"/>
                          </a:solidFill>
                          <a:latin typeface="Arial" pitchFamily="34" charset="0"/>
                          <a:cs typeface="Arial" pitchFamily="34" charset="0"/>
                        </a:rPr>
                        <a:t>Business Acumen</a:t>
                      </a:r>
                    </a:p>
                  </p:txBody>
                </p:sp>
              </p:grpSp>
            </p:grpSp>
            <p:sp>
              <p:nvSpPr>
                <p:cNvPr id="24" name="Freeform 102">
                  <a:extLst>
                    <a:ext uri="{FF2B5EF4-FFF2-40B4-BE49-F238E27FC236}">
                      <a16:creationId xmlns:a16="http://schemas.microsoft.com/office/drawing/2014/main" id="{A3EBC07E-E8DE-4BA6-BDAB-5FBCF74DEC1B}"/>
                    </a:ext>
                  </a:extLst>
                </p:cNvPr>
                <p:cNvSpPr>
                  <a:spLocks noChangeArrowheads="1"/>
                </p:cNvSpPr>
                <p:nvPr/>
              </p:nvSpPr>
              <p:spPr bwMode="auto">
                <a:xfrm flipH="1">
                  <a:off x="3243369" y="3460991"/>
                  <a:ext cx="233233" cy="519726"/>
                </a:xfrm>
                <a:custGeom>
                  <a:avLst/>
                  <a:gdLst>
                    <a:gd name="T0" fmla="*/ 739 w 740"/>
                    <a:gd name="T1" fmla="*/ 1662 h 1663"/>
                    <a:gd name="T2" fmla="*/ 0 w 740"/>
                    <a:gd name="T3" fmla="*/ 830 h 1663"/>
                    <a:gd name="T4" fmla="*/ 739 w 740"/>
                    <a:gd name="T5" fmla="*/ 0 h 1663"/>
                    <a:gd name="T6" fmla="*/ 739 w 740"/>
                    <a:gd name="T7" fmla="*/ 1662 h 1663"/>
                  </a:gdLst>
                  <a:ahLst/>
                  <a:cxnLst>
                    <a:cxn ang="0">
                      <a:pos x="T0" y="T1"/>
                    </a:cxn>
                    <a:cxn ang="0">
                      <a:pos x="T2" y="T3"/>
                    </a:cxn>
                    <a:cxn ang="0">
                      <a:pos x="T4" y="T5"/>
                    </a:cxn>
                    <a:cxn ang="0">
                      <a:pos x="T6" y="T7"/>
                    </a:cxn>
                  </a:cxnLst>
                  <a:rect l="0" t="0" r="r" b="b"/>
                  <a:pathLst>
                    <a:path w="740" h="1663">
                      <a:moveTo>
                        <a:pt x="739" y="1662"/>
                      </a:moveTo>
                      <a:lnTo>
                        <a:pt x="0" y="830"/>
                      </a:lnTo>
                      <a:lnTo>
                        <a:pt x="739" y="0"/>
                      </a:lnTo>
                      <a:lnTo>
                        <a:pt x="739" y="1662"/>
                      </a:lnTo>
                    </a:path>
                  </a:pathLst>
                </a:custGeom>
                <a:solidFill>
                  <a:schemeClr val="accent1"/>
                </a:solidFill>
                <a:ln>
                  <a:noFill/>
                </a:ln>
                <a:effectLst/>
              </p:spPr>
              <p:txBody>
                <a:bodyPr wrap="none" lIns="0" tIns="0" rIns="0" bIns="0" anchor="ctr"/>
                <a:lstStyle/>
                <a:p>
                  <a:endParaRPr lang="en-US" sz="1050" dirty="0">
                    <a:latin typeface="Arial" pitchFamily="34" charset="0"/>
                    <a:cs typeface="Arial" pitchFamily="34" charset="0"/>
                  </a:endParaRPr>
                </a:p>
              </p:txBody>
            </p:sp>
          </p:grpSp>
          <p:sp>
            <p:nvSpPr>
              <p:cNvPr id="22" name="Text Box 250">
                <a:extLst>
                  <a:ext uri="{FF2B5EF4-FFF2-40B4-BE49-F238E27FC236}">
                    <a16:creationId xmlns:a16="http://schemas.microsoft.com/office/drawing/2014/main" id="{8C93E23E-0E26-4B9C-9689-92CA59DC5CB9}"/>
                  </a:ext>
                </a:extLst>
              </p:cNvPr>
              <p:cNvSpPr txBox="1">
                <a:spLocks noChangeArrowheads="1"/>
              </p:cNvSpPr>
              <p:nvPr/>
            </p:nvSpPr>
            <p:spPr bwMode="auto">
              <a:xfrm>
                <a:off x="1612044" y="1945155"/>
                <a:ext cx="618427" cy="490498"/>
              </a:xfrm>
              <a:prstGeom prst="rect">
                <a:avLst/>
              </a:prstGeom>
              <a:noFill/>
              <a:ln w="9525" cap="flat">
                <a:noFill/>
                <a:round/>
                <a:headEnd/>
                <a:tailEnd/>
              </a:ln>
              <a:effectLst/>
              <a:extLst/>
            </p:spPr>
            <p:txBody>
              <a:bodyPr wrap="none" lIns="0" tIns="0" rIns="0" bIns="0">
                <a:spAutoFit/>
              </a:bodyPr>
              <a:lstStyle>
                <a:lvl1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1pPr>
                <a:lvl2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2pPr>
                <a:lvl3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3pPr>
                <a:lvl4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4pPr>
                <a:lvl5pPr>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5pPr>
                <a:lvl6pPr marL="25146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6pPr>
                <a:lvl7pPr marL="29718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7pPr>
                <a:lvl8pPr marL="34290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8pPr>
                <a:lvl9pPr marL="3886200" indent="-228600" fontAlgn="base" hangingPunct="0">
                  <a:lnSpc>
                    <a:spcPct val="93000"/>
                  </a:lnSpc>
                  <a:spcBef>
                    <a:spcPct val="0"/>
                  </a:spcBef>
                  <a:spcAft>
                    <a:spcPct val="0"/>
                  </a:spcAft>
                  <a:buClr>
                    <a:srgbClr val="000000"/>
                  </a:buClr>
                  <a:buSzPct val="100000"/>
                  <a:buFont typeface="Times New Roman" charset="0"/>
                  <a:tabLst>
                    <a:tab pos="0" algn="l"/>
                    <a:tab pos="457200" algn="l"/>
                    <a:tab pos="914400" algn="l"/>
                    <a:tab pos="1371600" algn="l"/>
                    <a:tab pos="1828800" algn="l"/>
                    <a:tab pos="2286000" algn="l"/>
                    <a:tab pos="2743200" algn="l"/>
                    <a:tab pos="3200400" algn="l"/>
                    <a:tab pos="3657600" algn="l"/>
                    <a:tab pos="4114800" algn="l"/>
                    <a:tab pos="4572000" algn="l"/>
                    <a:tab pos="5029200" algn="l"/>
                    <a:tab pos="5486400" algn="l"/>
                    <a:tab pos="5943600" algn="l"/>
                    <a:tab pos="6400800" algn="l"/>
                    <a:tab pos="6858000" algn="l"/>
                    <a:tab pos="7315200" algn="l"/>
                    <a:tab pos="7772400" algn="l"/>
                    <a:tab pos="8229600" algn="l"/>
                    <a:tab pos="8686800" algn="l"/>
                    <a:tab pos="9144000" algn="l"/>
                  </a:tabLst>
                  <a:defRPr>
                    <a:solidFill>
                      <a:srgbClr val="000000"/>
                    </a:solidFill>
                    <a:latin typeface="Arial" charset="0"/>
                    <a:ea typeface="SimSun" charset="0"/>
                    <a:cs typeface="SimSun" charset="0"/>
                  </a:defRPr>
                </a:lvl9pPr>
              </a:lstStyle>
              <a:p>
                <a:pPr algn="ctr"/>
                <a:r>
                  <a:rPr lang="en-US" sz="1200" b="1" dirty="0">
                    <a:solidFill>
                      <a:schemeClr val="bg1"/>
                    </a:solidFill>
                    <a:latin typeface="Arial" pitchFamily="34" charset="0"/>
                    <a:cs typeface="Arial" pitchFamily="34" charset="0"/>
                  </a:rPr>
                  <a:t>Leader </a:t>
                </a:r>
              </a:p>
              <a:p>
                <a:pPr algn="ctr"/>
                <a:r>
                  <a:rPr lang="en-US" sz="1200" b="1" dirty="0">
                    <a:solidFill>
                      <a:schemeClr val="bg1"/>
                    </a:solidFill>
                    <a:latin typeface="Arial" pitchFamily="34" charset="0"/>
                    <a:cs typeface="Arial" pitchFamily="34" charset="0"/>
                  </a:rPr>
                  <a:t>Coaching </a:t>
                </a:r>
              </a:p>
              <a:p>
                <a:pPr algn="ctr"/>
                <a:r>
                  <a:rPr lang="en-US" sz="1200" b="1" dirty="0">
                    <a:solidFill>
                      <a:schemeClr val="bg1"/>
                    </a:solidFill>
                    <a:latin typeface="Arial" pitchFamily="34" charset="0"/>
                    <a:cs typeface="Arial" pitchFamily="34" charset="0"/>
                  </a:rPr>
                  <a:t>Skills</a:t>
                </a:r>
              </a:p>
            </p:txBody>
          </p:sp>
        </p:grpSp>
        <p:grpSp>
          <p:nvGrpSpPr>
            <p:cNvPr id="7" name="Group 6">
              <a:extLst>
                <a:ext uri="{FF2B5EF4-FFF2-40B4-BE49-F238E27FC236}">
                  <a16:creationId xmlns:a16="http://schemas.microsoft.com/office/drawing/2014/main" id="{7E24BABF-0F41-4F26-BC15-F5DACEA4BDB4}"/>
                </a:ext>
              </a:extLst>
            </p:cNvPr>
            <p:cNvGrpSpPr/>
            <p:nvPr/>
          </p:nvGrpSpPr>
          <p:grpSpPr>
            <a:xfrm>
              <a:off x="3383280" y="1737360"/>
              <a:ext cx="2364663" cy="3966991"/>
              <a:chOff x="1111939" y="1737359"/>
              <a:chExt cx="2364663" cy="3966991"/>
            </a:xfrm>
          </p:grpSpPr>
          <p:grpSp>
            <p:nvGrpSpPr>
              <p:cNvPr id="14" name="Group 13">
                <a:extLst>
                  <a:ext uri="{FF2B5EF4-FFF2-40B4-BE49-F238E27FC236}">
                    <a16:creationId xmlns:a16="http://schemas.microsoft.com/office/drawing/2014/main" id="{FF70B512-5E02-4338-AB43-0A052FD67924}"/>
                  </a:ext>
                </a:extLst>
              </p:cNvPr>
              <p:cNvGrpSpPr/>
              <p:nvPr/>
            </p:nvGrpSpPr>
            <p:grpSpPr>
              <a:xfrm>
                <a:off x="1111939" y="1737359"/>
                <a:ext cx="2013716" cy="3966991"/>
                <a:chOff x="1111939" y="1737359"/>
                <a:chExt cx="2013716" cy="3966991"/>
              </a:xfrm>
            </p:grpSpPr>
            <p:sp>
              <p:nvSpPr>
                <p:cNvPr id="16" name="Freeform 2244">
                  <a:extLst>
                    <a:ext uri="{FF2B5EF4-FFF2-40B4-BE49-F238E27FC236}">
                      <a16:creationId xmlns:a16="http://schemas.microsoft.com/office/drawing/2014/main" id="{0B2B4F29-2F75-4D5C-A515-5B59564F67B4}"/>
                    </a:ext>
                  </a:extLst>
                </p:cNvPr>
                <p:cNvSpPr>
                  <a:spLocks noChangeAspect="1" noChangeArrowheads="1"/>
                </p:cNvSpPr>
                <p:nvPr/>
              </p:nvSpPr>
              <p:spPr bwMode="auto">
                <a:xfrm>
                  <a:off x="1667888" y="1737359"/>
                  <a:ext cx="901819" cy="914400"/>
                </a:xfrm>
                <a:custGeom>
                  <a:avLst/>
                  <a:gdLst>
                    <a:gd name="T0" fmla="*/ 958 w 959"/>
                    <a:gd name="T1" fmla="*/ 483 h 968"/>
                    <a:gd name="T2" fmla="*/ 958 w 959"/>
                    <a:gd name="T3" fmla="*/ 483 h 968"/>
                    <a:gd name="T4" fmla="*/ 484 w 959"/>
                    <a:gd name="T5" fmla="*/ 967 h 968"/>
                    <a:gd name="T6" fmla="*/ 0 w 959"/>
                    <a:gd name="T7" fmla="*/ 483 h 968"/>
                    <a:gd name="T8" fmla="*/ 484 w 959"/>
                    <a:gd name="T9" fmla="*/ 0 h 968"/>
                    <a:gd name="T10" fmla="*/ 958 w 959"/>
                    <a:gd name="T11" fmla="*/ 483 h 968"/>
                  </a:gdLst>
                  <a:ahLst/>
                  <a:cxnLst>
                    <a:cxn ang="0">
                      <a:pos x="T0" y="T1"/>
                    </a:cxn>
                    <a:cxn ang="0">
                      <a:pos x="T2" y="T3"/>
                    </a:cxn>
                    <a:cxn ang="0">
                      <a:pos x="T4" y="T5"/>
                    </a:cxn>
                    <a:cxn ang="0">
                      <a:pos x="T6" y="T7"/>
                    </a:cxn>
                    <a:cxn ang="0">
                      <a:pos x="T8" y="T9"/>
                    </a:cxn>
                    <a:cxn ang="0">
                      <a:pos x="T10" y="T11"/>
                    </a:cxn>
                  </a:cxnLst>
                  <a:rect l="0" t="0" r="r" b="b"/>
                  <a:pathLst>
                    <a:path w="959" h="968">
                      <a:moveTo>
                        <a:pt x="958" y="483"/>
                      </a:moveTo>
                      <a:lnTo>
                        <a:pt x="958" y="483"/>
                      </a:lnTo>
                      <a:cubicBezTo>
                        <a:pt x="958" y="746"/>
                        <a:pt x="746" y="967"/>
                        <a:pt x="484" y="967"/>
                      </a:cubicBezTo>
                      <a:cubicBezTo>
                        <a:pt x="212" y="967"/>
                        <a:pt x="0" y="746"/>
                        <a:pt x="0" y="483"/>
                      </a:cubicBezTo>
                      <a:cubicBezTo>
                        <a:pt x="0" y="221"/>
                        <a:pt x="212" y="0"/>
                        <a:pt x="484" y="0"/>
                      </a:cubicBezTo>
                      <a:cubicBezTo>
                        <a:pt x="746" y="0"/>
                        <a:pt x="958" y="221"/>
                        <a:pt x="958" y="483"/>
                      </a:cubicBezTo>
                    </a:path>
                  </a:pathLst>
                </a:custGeom>
                <a:solidFill>
                  <a:schemeClr val="accent5"/>
                </a:solidFill>
                <a:ln>
                  <a:noFill/>
                </a:ln>
                <a:effectLst/>
                <a:extLst/>
              </p:spPr>
              <p:txBody>
                <a:bodyPr wrap="none" lIns="0" tIns="0" rIns="0" bIns="0" anchor="ctr"/>
                <a:lstStyle/>
                <a:p>
                  <a:r>
                    <a:rPr lang="en-US" sz="1200" dirty="0">
                      <a:solidFill>
                        <a:schemeClr val="bg1"/>
                      </a:solidFill>
                      <a:latin typeface="Arial" pitchFamily="34" charset="0"/>
                      <a:cs typeface="Arial" pitchFamily="34" charset="0"/>
                    </a:rPr>
                    <a:t>      </a:t>
                  </a:r>
                  <a:r>
                    <a:rPr lang="en-US" sz="1200" b="1" dirty="0">
                      <a:solidFill>
                        <a:schemeClr val="bg1"/>
                      </a:solidFill>
                      <a:latin typeface="Arial" pitchFamily="34" charset="0"/>
                      <a:cs typeface="Arial" pitchFamily="34" charset="0"/>
                    </a:rPr>
                    <a:t>Closing </a:t>
                  </a:r>
                </a:p>
                <a:p>
                  <a:r>
                    <a:rPr lang="en-US" sz="1200" b="1" dirty="0">
                      <a:solidFill>
                        <a:schemeClr val="bg1"/>
                      </a:solidFill>
                      <a:latin typeface="Arial" pitchFamily="34" charset="0"/>
                      <a:cs typeface="Arial" pitchFamily="34" charset="0"/>
                    </a:rPr>
                    <a:t>     Knowing</a:t>
                  </a:r>
                </a:p>
                <a:p>
                  <a:r>
                    <a:rPr lang="en-US" sz="1200" b="1" dirty="0">
                      <a:solidFill>
                        <a:schemeClr val="bg1"/>
                      </a:solidFill>
                      <a:latin typeface="Arial" pitchFamily="34" charset="0"/>
                      <a:cs typeface="Arial" pitchFamily="34" charset="0"/>
                    </a:rPr>
                    <a:t>       Doing</a:t>
                  </a:r>
                </a:p>
                <a:p>
                  <a:r>
                    <a:rPr lang="en-US" sz="1200" b="1" dirty="0">
                      <a:solidFill>
                        <a:schemeClr val="bg1"/>
                      </a:solidFill>
                      <a:latin typeface="Arial" pitchFamily="34" charset="0"/>
                      <a:cs typeface="Arial" pitchFamily="34" charset="0"/>
                    </a:rPr>
                    <a:t>       Gaps</a:t>
                  </a:r>
                </a:p>
              </p:txBody>
            </p:sp>
            <p:grpSp>
              <p:nvGrpSpPr>
                <p:cNvPr id="17" name="Group 16">
                  <a:extLst>
                    <a:ext uri="{FF2B5EF4-FFF2-40B4-BE49-F238E27FC236}">
                      <a16:creationId xmlns:a16="http://schemas.microsoft.com/office/drawing/2014/main" id="{36282DFD-71AD-4B9A-9A8E-25010ABEFC54}"/>
                    </a:ext>
                  </a:extLst>
                </p:cNvPr>
                <p:cNvGrpSpPr/>
                <p:nvPr/>
              </p:nvGrpSpPr>
              <p:grpSpPr>
                <a:xfrm>
                  <a:off x="1111939" y="2742915"/>
                  <a:ext cx="2013716" cy="2961435"/>
                  <a:chOff x="1111939" y="2742915"/>
                  <a:chExt cx="2013716" cy="2961435"/>
                </a:xfrm>
              </p:grpSpPr>
              <p:sp>
                <p:nvSpPr>
                  <p:cNvPr id="18" name="Freeform 165">
                    <a:extLst>
                      <a:ext uri="{FF2B5EF4-FFF2-40B4-BE49-F238E27FC236}">
                        <a16:creationId xmlns:a16="http://schemas.microsoft.com/office/drawing/2014/main" id="{994BAA37-839A-40EC-9774-D1BA768867E5}"/>
                      </a:ext>
                    </a:extLst>
                  </p:cNvPr>
                  <p:cNvSpPr>
                    <a:spLocks noChangeArrowheads="1"/>
                  </p:cNvSpPr>
                  <p:nvPr/>
                </p:nvSpPr>
                <p:spPr bwMode="auto">
                  <a:xfrm>
                    <a:off x="1111940" y="3052590"/>
                    <a:ext cx="2013715" cy="2651760"/>
                  </a:xfrm>
                  <a:custGeom>
                    <a:avLst/>
                    <a:gdLst>
                      <a:gd name="T0" fmla="*/ 1665 w 1666"/>
                      <a:gd name="T1" fmla="*/ 3493 h 3494"/>
                      <a:gd name="T2" fmla="*/ 0 w 1666"/>
                      <a:gd name="T3" fmla="*/ 3493 h 3494"/>
                      <a:gd name="T4" fmla="*/ 0 w 1666"/>
                      <a:gd name="T5" fmla="*/ 0 h 3494"/>
                      <a:gd name="T6" fmla="*/ 1665 w 1666"/>
                      <a:gd name="T7" fmla="*/ 0 h 3494"/>
                      <a:gd name="T8" fmla="*/ 1665 w 1666"/>
                      <a:gd name="T9" fmla="*/ 3493 h 3494"/>
                    </a:gdLst>
                    <a:ahLst/>
                    <a:cxnLst>
                      <a:cxn ang="0">
                        <a:pos x="T0" y="T1"/>
                      </a:cxn>
                      <a:cxn ang="0">
                        <a:pos x="T2" y="T3"/>
                      </a:cxn>
                      <a:cxn ang="0">
                        <a:pos x="T4" y="T5"/>
                      </a:cxn>
                      <a:cxn ang="0">
                        <a:pos x="T6" y="T7"/>
                      </a:cxn>
                      <a:cxn ang="0">
                        <a:pos x="T8" y="T9"/>
                      </a:cxn>
                    </a:cxnLst>
                    <a:rect l="0" t="0" r="r" b="b"/>
                    <a:pathLst>
                      <a:path w="1666" h="3494">
                        <a:moveTo>
                          <a:pt x="1665" y="3493"/>
                        </a:moveTo>
                        <a:lnTo>
                          <a:pt x="0" y="3493"/>
                        </a:lnTo>
                        <a:lnTo>
                          <a:pt x="0" y="0"/>
                        </a:lnTo>
                        <a:lnTo>
                          <a:pt x="1665" y="0"/>
                        </a:lnTo>
                        <a:lnTo>
                          <a:pt x="1665" y="3493"/>
                        </a:lnTo>
                      </a:path>
                    </a:pathLst>
                  </a:custGeom>
                  <a:solidFill>
                    <a:schemeClr val="accent5"/>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19" name="Freeform 171">
                    <a:extLst>
                      <a:ext uri="{FF2B5EF4-FFF2-40B4-BE49-F238E27FC236}">
                        <a16:creationId xmlns:a16="http://schemas.microsoft.com/office/drawing/2014/main" id="{D3C77B07-F841-438C-B207-C6094A4BF69F}"/>
                      </a:ext>
                    </a:extLst>
                  </p:cNvPr>
                  <p:cNvSpPr>
                    <a:spLocks noChangeArrowheads="1"/>
                  </p:cNvSpPr>
                  <p:nvPr/>
                </p:nvSpPr>
                <p:spPr bwMode="auto">
                  <a:xfrm>
                    <a:off x="1111939" y="2742915"/>
                    <a:ext cx="2013716" cy="318033"/>
                  </a:xfrm>
                  <a:custGeom>
                    <a:avLst/>
                    <a:gdLst>
                      <a:gd name="T0" fmla="*/ 1665 w 1666"/>
                      <a:gd name="T1" fmla="*/ 0 h 502"/>
                      <a:gd name="T2" fmla="*/ 0 w 1666"/>
                      <a:gd name="T3" fmla="*/ 0 h 502"/>
                      <a:gd name="T4" fmla="*/ 0 w 1666"/>
                      <a:gd name="T5" fmla="*/ 501 h 502"/>
                      <a:gd name="T6" fmla="*/ 1665 w 1666"/>
                      <a:gd name="T7" fmla="*/ 501 h 502"/>
                      <a:gd name="T8" fmla="*/ 1665 w 1666"/>
                      <a:gd name="T9" fmla="*/ 0 h 502"/>
                    </a:gdLst>
                    <a:ahLst/>
                    <a:cxnLst>
                      <a:cxn ang="0">
                        <a:pos x="T0" y="T1"/>
                      </a:cxn>
                      <a:cxn ang="0">
                        <a:pos x="T2" y="T3"/>
                      </a:cxn>
                      <a:cxn ang="0">
                        <a:pos x="T4" y="T5"/>
                      </a:cxn>
                      <a:cxn ang="0">
                        <a:pos x="T6" y="T7"/>
                      </a:cxn>
                      <a:cxn ang="0">
                        <a:pos x="T8" y="T9"/>
                      </a:cxn>
                    </a:cxnLst>
                    <a:rect l="0" t="0" r="r" b="b"/>
                    <a:pathLst>
                      <a:path w="1666" h="502">
                        <a:moveTo>
                          <a:pt x="1665" y="0"/>
                        </a:moveTo>
                        <a:lnTo>
                          <a:pt x="0" y="0"/>
                        </a:lnTo>
                        <a:lnTo>
                          <a:pt x="0" y="501"/>
                        </a:lnTo>
                        <a:lnTo>
                          <a:pt x="1665" y="501"/>
                        </a:lnTo>
                        <a:lnTo>
                          <a:pt x="1665" y="0"/>
                        </a:lnTo>
                      </a:path>
                    </a:pathLst>
                  </a:custGeom>
                  <a:solidFill>
                    <a:schemeClr val="accent5">
                      <a:lumMod val="75000"/>
                    </a:schemeClr>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20" name="TextBox 19">
                    <a:extLst>
                      <a:ext uri="{FF2B5EF4-FFF2-40B4-BE49-F238E27FC236}">
                        <a16:creationId xmlns:a16="http://schemas.microsoft.com/office/drawing/2014/main" id="{D89EF3BD-7FAE-455B-8E97-2A303165875E}"/>
                      </a:ext>
                    </a:extLst>
                  </p:cNvPr>
                  <p:cNvSpPr txBox="1"/>
                  <p:nvPr/>
                </p:nvSpPr>
                <p:spPr>
                  <a:xfrm>
                    <a:off x="1218814" y="3067112"/>
                    <a:ext cx="1799966" cy="1499425"/>
                  </a:xfrm>
                  <a:prstGeom prst="rect">
                    <a:avLst/>
                  </a:prstGeom>
                  <a:noFill/>
                </p:spPr>
                <p:txBody>
                  <a:bodyPr wrap="square" lIns="0" tIns="0" rIns="0" bIns="0" rtlCol="0">
                    <a:spAutoFit/>
                  </a:bodyPr>
                  <a:lstStyle/>
                  <a:p>
                    <a:pPr marL="128656" indent="-128656">
                      <a:lnSpc>
                        <a:spcPct val="110000"/>
                      </a:lnSpc>
                      <a:buFont typeface="Arial"/>
                      <a:buChar char="•"/>
                    </a:pPr>
                    <a:endParaRPr lang="en-US" sz="1050" dirty="0">
                      <a:solidFill>
                        <a:schemeClr val="bg1"/>
                      </a:solidFill>
                      <a:latin typeface="Arial" pitchFamily="34" charset="0"/>
                      <a:cs typeface="Arial" pitchFamily="34" charset="0"/>
                    </a:endParaRPr>
                  </a:p>
                  <a:p>
                    <a:pPr marL="128656" indent="-128656">
                      <a:spcBef>
                        <a:spcPts val="450"/>
                      </a:spcBef>
                      <a:buFont typeface="Arial"/>
                      <a:buChar char="•"/>
                    </a:pPr>
                    <a:r>
                      <a:rPr lang="en-US" sz="1050" dirty="0">
                        <a:solidFill>
                          <a:schemeClr val="bg1"/>
                        </a:solidFill>
                        <a:latin typeface="Arial" pitchFamily="34" charset="0"/>
                        <a:cs typeface="Arial" pitchFamily="34" charset="0"/>
                      </a:rPr>
                      <a:t>Monthly Side-By-Side</a:t>
                    </a:r>
                    <a:br>
                      <a:rPr lang="en-US" sz="1050" dirty="0">
                        <a:solidFill>
                          <a:schemeClr val="bg1"/>
                        </a:solidFill>
                        <a:latin typeface="Arial" pitchFamily="34" charset="0"/>
                        <a:cs typeface="Arial" pitchFamily="34" charset="0"/>
                      </a:rPr>
                    </a:br>
                    <a:r>
                      <a:rPr lang="en-US" sz="1050" dirty="0">
                        <a:solidFill>
                          <a:schemeClr val="bg1"/>
                        </a:solidFill>
                        <a:latin typeface="Arial" pitchFamily="34" charset="0"/>
                        <a:cs typeface="Arial" pitchFamily="34" charset="0"/>
                      </a:rPr>
                      <a:t>Observations</a:t>
                    </a:r>
                  </a:p>
                  <a:p>
                    <a:pPr marL="128656" indent="-128656">
                      <a:spcBef>
                        <a:spcPts val="450"/>
                      </a:spcBef>
                      <a:buFont typeface="Arial"/>
                      <a:buChar char="•"/>
                    </a:pPr>
                    <a:r>
                      <a:rPr lang="en-US" sz="1050" dirty="0">
                        <a:solidFill>
                          <a:schemeClr val="bg1"/>
                        </a:solidFill>
                        <a:latin typeface="Arial" pitchFamily="34" charset="0"/>
                        <a:cs typeface="Arial" pitchFamily="34" charset="0"/>
                      </a:rPr>
                      <a:t>Development Plans</a:t>
                    </a:r>
                  </a:p>
                  <a:p>
                    <a:pPr marL="128656" indent="-128656">
                      <a:spcBef>
                        <a:spcPts val="450"/>
                      </a:spcBef>
                      <a:buFont typeface="Arial"/>
                      <a:buChar char="•"/>
                    </a:pPr>
                    <a:r>
                      <a:rPr lang="en-US" sz="1050" dirty="0">
                        <a:solidFill>
                          <a:schemeClr val="bg1"/>
                        </a:solidFill>
                        <a:latin typeface="Arial" pitchFamily="34" charset="0"/>
                        <a:cs typeface="Arial" pitchFamily="34" charset="0"/>
                      </a:rPr>
                      <a:t>Competency Development</a:t>
                    </a:r>
                  </a:p>
                  <a:p>
                    <a:pPr marL="128656" indent="-128656">
                      <a:spcBef>
                        <a:spcPts val="450"/>
                      </a:spcBef>
                      <a:buFont typeface="Arial"/>
                      <a:buChar char="•"/>
                    </a:pPr>
                    <a:r>
                      <a:rPr lang="en-US" sz="1050" dirty="0">
                        <a:solidFill>
                          <a:schemeClr val="bg1"/>
                        </a:solidFill>
                        <a:latin typeface="Arial" pitchFamily="34" charset="0"/>
                        <a:cs typeface="Arial" pitchFamily="34" charset="0"/>
                      </a:rPr>
                      <a:t>Skill Will Assessment</a:t>
                    </a:r>
                  </a:p>
                  <a:p>
                    <a:pPr marL="128656" indent="-128656">
                      <a:spcBef>
                        <a:spcPts val="450"/>
                      </a:spcBef>
                      <a:buFont typeface="Arial"/>
                      <a:buChar char="•"/>
                    </a:pPr>
                    <a:r>
                      <a:rPr lang="en-US" sz="1050" dirty="0">
                        <a:solidFill>
                          <a:schemeClr val="bg1"/>
                        </a:solidFill>
                        <a:latin typeface="Arial" pitchFamily="34" charset="0"/>
                        <a:cs typeface="Arial" pitchFamily="34" charset="0"/>
                      </a:rPr>
                      <a:t>Behavioral Action Cycle</a:t>
                    </a:r>
                  </a:p>
                  <a:p>
                    <a:pPr marL="128656" indent="-128656">
                      <a:spcBef>
                        <a:spcPts val="450"/>
                      </a:spcBef>
                      <a:buFont typeface="Arial"/>
                      <a:buChar char="•"/>
                    </a:pPr>
                    <a:r>
                      <a:rPr lang="en-US" sz="1050" dirty="0">
                        <a:solidFill>
                          <a:schemeClr val="bg1"/>
                        </a:solidFill>
                        <a:latin typeface="Arial" pitchFamily="34" charset="0"/>
                        <a:cs typeface="Arial" pitchFamily="34" charset="0"/>
                      </a:rPr>
                      <a:t>Resource Referral</a:t>
                    </a:r>
                  </a:p>
                </p:txBody>
              </p:sp>
            </p:grpSp>
          </p:grpSp>
          <p:sp>
            <p:nvSpPr>
              <p:cNvPr id="15" name="Freeform 102">
                <a:extLst>
                  <a:ext uri="{FF2B5EF4-FFF2-40B4-BE49-F238E27FC236}">
                    <a16:creationId xmlns:a16="http://schemas.microsoft.com/office/drawing/2014/main" id="{B73D52CA-09B2-4AB7-9E83-193DD73ED6A6}"/>
                  </a:ext>
                </a:extLst>
              </p:cNvPr>
              <p:cNvSpPr>
                <a:spLocks noChangeArrowheads="1"/>
              </p:cNvSpPr>
              <p:nvPr/>
            </p:nvSpPr>
            <p:spPr bwMode="auto">
              <a:xfrm flipH="1">
                <a:off x="3243369" y="3460991"/>
                <a:ext cx="233233" cy="519726"/>
              </a:xfrm>
              <a:custGeom>
                <a:avLst/>
                <a:gdLst>
                  <a:gd name="T0" fmla="*/ 739 w 740"/>
                  <a:gd name="T1" fmla="*/ 1662 h 1663"/>
                  <a:gd name="T2" fmla="*/ 0 w 740"/>
                  <a:gd name="T3" fmla="*/ 830 h 1663"/>
                  <a:gd name="T4" fmla="*/ 739 w 740"/>
                  <a:gd name="T5" fmla="*/ 0 h 1663"/>
                  <a:gd name="T6" fmla="*/ 739 w 740"/>
                  <a:gd name="T7" fmla="*/ 1662 h 1663"/>
                </a:gdLst>
                <a:ahLst/>
                <a:cxnLst>
                  <a:cxn ang="0">
                    <a:pos x="T0" y="T1"/>
                  </a:cxn>
                  <a:cxn ang="0">
                    <a:pos x="T2" y="T3"/>
                  </a:cxn>
                  <a:cxn ang="0">
                    <a:pos x="T4" y="T5"/>
                  </a:cxn>
                  <a:cxn ang="0">
                    <a:pos x="T6" y="T7"/>
                  </a:cxn>
                </a:cxnLst>
                <a:rect l="0" t="0" r="r" b="b"/>
                <a:pathLst>
                  <a:path w="740" h="1663">
                    <a:moveTo>
                      <a:pt x="739" y="1662"/>
                    </a:moveTo>
                    <a:lnTo>
                      <a:pt x="0" y="830"/>
                    </a:lnTo>
                    <a:lnTo>
                      <a:pt x="739" y="0"/>
                    </a:lnTo>
                    <a:lnTo>
                      <a:pt x="739" y="1662"/>
                    </a:lnTo>
                  </a:path>
                </a:pathLst>
              </a:custGeom>
              <a:solidFill>
                <a:schemeClr val="accent5"/>
              </a:solidFill>
              <a:ln>
                <a:noFill/>
              </a:ln>
              <a:effectLst/>
            </p:spPr>
            <p:txBody>
              <a:bodyPr wrap="none" lIns="0" tIns="0" rIns="0" bIns="0" anchor="ctr"/>
              <a:lstStyle/>
              <a:p>
                <a:endParaRPr lang="en-US" sz="1050" dirty="0">
                  <a:latin typeface="Arial" pitchFamily="34" charset="0"/>
                  <a:cs typeface="Arial" pitchFamily="34" charset="0"/>
                </a:endParaRPr>
              </a:p>
            </p:txBody>
          </p:sp>
        </p:grpSp>
        <p:grpSp>
          <p:nvGrpSpPr>
            <p:cNvPr id="8" name="Group 7">
              <a:extLst>
                <a:ext uri="{FF2B5EF4-FFF2-40B4-BE49-F238E27FC236}">
                  <a16:creationId xmlns:a16="http://schemas.microsoft.com/office/drawing/2014/main" id="{A4C9FDF1-9C08-472D-B54B-CDA293217C86}"/>
                </a:ext>
              </a:extLst>
            </p:cNvPr>
            <p:cNvGrpSpPr/>
            <p:nvPr/>
          </p:nvGrpSpPr>
          <p:grpSpPr>
            <a:xfrm>
              <a:off x="5852160" y="1737360"/>
              <a:ext cx="2013716" cy="3966991"/>
              <a:chOff x="1111939" y="1737359"/>
              <a:chExt cx="2013716" cy="3966991"/>
            </a:xfrm>
          </p:grpSpPr>
          <p:sp>
            <p:nvSpPr>
              <p:cNvPr id="9" name="Freeform 2244">
                <a:extLst>
                  <a:ext uri="{FF2B5EF4-FFF2-40B4-BE49-F238E27FC236}">
                    <a16:creationId xmlns:a16="http://schemas.microsoft.com/office/drawing/2014/main" id="{C1477A2B-C4EC-413E-86AF-F2C4CC54CC95}"/>
                  </a:ext>
                </a:extLst>
              </p:cNvPr>
              <p:cNvSpPr>
                <a:spLocks noChangeAspect="1" noChangeArrowheads="1"/>
              </p:cNvSpPr>
              <p:nvPr/>
            </p:nvSpPr>
            <p:spPr bwMode="auto">
              <a:xfrm>
                <a:off x="1667888" y="1737359"/>
                <a:ext cx="901819" cy="914400"/>
              </a:xfrm>
              <a:custGeom>
                <a:avLst/>
                <a:gdLst>
                  <a:gd name="T0" fmla="*/ 958 w 959"/>
                  <a:gd name="T1" fmla="*/ 483 h 968"/>
                  <a:gd name="T2" fmla="*/ 958 w 959"/>
                  <a:gd name="T3" fmla="*/ 483 h 968"/>
                  <a:gd name="T4" fmla="*/ 484 w 959"/>
                  <a:gd name="T5" fmla="*/ 967 h 968"/>
                  <a:gd name="T6" fmla="*/ 0 w 959"/>
                  <a:gd name="T7" fmla="*/ 483 h 968"/>
                  <a:gd name="T8" fmla="*/ 484 w 959"/>
                  <a:gd name="T9" fmla="*/ 0 h 968"/>
                  <a:gd name="T10" fmla="*/ 958 w 959"/>
                  <a:gd name="T11" fmla="*/ 483 h 968"/>
                </a:gdLst>
                <a:ahLst/>
                <a:cxnLst>
                  <a:cxn ang="0">
                    <a:pos x="T0" y="T1"/>
                  </a:cxn>
                  <a:cxn ang="0">
                    <a:pos x="T2" y="T3"/>
                  </a:cxn>
                  <a:cxn ang="0">
                    <a:pos x="T4" y="T5"/>
                  </a:cxn>
                  <a:cxn ang="0">
                    <a:pos x="T6" y="T7"/>
                  </a:cxn>
                  <a:cxn ang="0">
                    <a:pos x="T8" y="T9"/>
                  </a:cxn>
                  <a:cxn ang="0">
                    <a:pos x="T10" y="T11"/>
                  </a:cxn>
                </a:cxnLst>
                <a:rect l="0" t="0" r="r" b="b"/>
                <a:pathLst>
                  <a:path w="959" h="968">
                    <a:moveTo>
                      <a:pt x="958" y="483"/>
                    </a:moveTo>
                    <a:lnTo>
                      <a:pt x="958" y="483"/>
                    </a:lnTo>
                    <a:cubicBezTo>
                      <a:pt x="958" y="746"/>
                      <a:pt x="746" y="967"/>
                      <a:pt x="484" y="967"/>
                    </a:cubicBezTo>
                    <a:cubicBezTo>
                      <a:pt x="212" y="967"/>
                      <a:pt x="0" y="746"/>
                      <a:pt x="0" y="483"/>
                    </a:cubicBezTo>
                    <a:cubicBezTo>
                      <a:pt x="0" y="221"/>
                      <a:pt x="212" y="0"/>
                      <a:pt x="484" y="0"/>
                    </a:cubicBezTo>
                    <a:cubicBezTo>
                      <a:pt x="746" y="0"/>
                      <a:pt x="958" y="221"/>
                      <a:pt x="958" y="483"/>
                    </a:cubicBezTo>
                  </a:path>
                </a:pathLst>
              </a:custGeom>
              <a:solidFill>
                <a:schemeClr val="accent3"/>
              </a:solidFill>
              <a:ln>
                <a:noFill/>
              </a:ln>
              <a:effectLst/>
              <a:extLst/>
            </p:spPr>
            <p:txBody>
              <a:bodyPr wrap="none" lIns="0" tIns="0" rIns="0" bIns="0" anchor="ctr"/>
              <a:lstStyle/>
              <a:p>
                <a:r>
                  <a:rPr lang="en-US" sz="1200" b="1" dirty="0">
                    <a:latin typeface="Arial" pitchFamily="34" charset="0"/>
                    <a:cs typeface="Arial" pitchFamily="34" charset="0"/>
                  </a:rPr>
                  <a:t>    </a:t>
                </a:r>
                <a:r>
                  <a:rPr lang="en-US" sz="1200" b="1" dirty="0">
                    <a:solidFill>
                      <a:schemeClr val="bg1"/>
                    </a:solidFill>
                    <a:latin typeface="Arial" pitchFamily="34" charset="0"/>
                    <a:cs typeface="Arial" pitchFamily="34" charset="0"/>
                  </a:rPr>
                  <a:t>Business </a:t>
                </a:r>
              </a:p>
              <a:p>
                <a:r>
                  <a:rPr lang="en-US" sz="1200" b="1" dirty="0">
                    <a:solidFill>
                      <a:schemeClr val="bg1"/>
                    </a:solidFill>
                    <a:latin typeface="Arial" pitchFamily="34" charset="0"/>
                    <a:cs typeface="Arial" pitchFamily="34" charset="0"/>
                  </a:rPr>
                  <a:t>       Unit</a:t>
                </a:r>
              </a:p>
              <a:p>
                <a:r>
                  <a:rPr lang="en-US" sz="1200" b="1" dirty="0">
                    <a:solidFill>
                      <a:schemeClr val="bg1"/>
                    </a:solidFill>
                    <a:latin typeface="Arial" pitchFamily="34" charset="0"/>
                    <a:cs typeface="Arial" pitchFamily="34" charset="0"/>
                  </a:rPr>
                  <a:t>    Alignment</a:t>
                </a:r>
              </a:p>
            </p:txBody>
          </p:sp>
          <p:grpSp>
            <p:nvGrpSpPr>
              <p:cNvPr id="10" name="Group 9">
                <a:extLst>
                  <a:ext uri="{FF2B5EF4-FFF2-40B4-BE49-F238E27FC236}">
                    <a16:creationId xmlns:a16="http://schemas.microsoft.com/office/drawing/2014/main" id="{1A9D5C31-1E0D-4649-B130-B3995A51FF72}"/>
                  </a:ext>
                </a:extLst>
              </p:cNvPr>
              <p:cNvGrpSpPr/>
              <p:nvPr/>
            </p:nvGrpSpPr>
            <p:grpSpPr>
              <a:xfrm>
                <a:off x="1111939" y="2742915"/>
                <a:ext cx="2013716" cy="2961435"/>
                <a:chOff x="1111939" y="2742915"/>
                <a:chExt cx="2013716" cy="2961435"/>
              </a:xfrm>
            </p:grpSpPr>
            <p:sp>
              <p:nvSpPr>
                <p:cNvPr id="11" name="Freeform 165">
                  <a:extLst>
                    <a:ext uri="{FF2B5EF4-FFF2-40B4-BE49-F238E27FC236}">
                      <a16:creationId xmlns:a16="http://schemas.microsoft.com/office/drawing/2014/main" id="{C1AE79C6-3E0E-491A-9545-7369369141F1}"/>
                    </a:ext>
                  </a:extLst>
                </p:cNvPr>
                <p:cNvSpPr>
                  <a:spLocks noChangeArrowheads="1"/>
                </p:cNvSpPr>
                <p:nvPr/>
              </p:nvSpPr>
              <p:spPr bwMode="auto">
                <a:xfrm>
                  <a:off x="1111940" y="3052590"/>
                  <a:ext cx="2013715" cy="2651760"/>
                </a:xfrm>
                <a:custGeom>
                  <a:avLst/>
                  <a:gdLst>
                    <a:gd name="T0" fmla="*/ 1665 w 1666"/>
                    <a:gd name="T1" fmla="*/ 3493 h 3494"/>
                    <a:gd name="T2" fmla="*/ 0 w 1666"/>
                    <a:gd name="T3" fmla="*/ 3493 h 3494"/>
                    <a:gd name="T4" fmla="*/ 0 w 1666"/>
                    <a:gd name="T5" fmla="*/ 0 h 3494"/>
                    <a:gd name="T6" fmla="*/ 1665 w 1666"/>
                    <a:gd name="T7" fmla="*/ 0 h 3494"/>
                    <a:gd name="T8" fmla="*/ 1665 w 1666"/>
                    <a:gd name="T9" fmla="*/ 3493 h 3494"/>
                  </a:gdLst>
                  <a:ahLst/>
                  <a:cxnLst>
                    <a:cxn ang="0">
                      <a:pos x="T0" y="T1"/>
                    </a:cxn>
                    <a:cxn ang="0">
                      <a:pos x="T2" y="T3"/>
                    </a:cxn>
                    <a:cxn ang="0">
                      <a:pos x="T4" y="T5"/>
                    </a:cxn>
                    <a:cxn ang="0">
                      <a:pos x="T6" y="T7"/>
                    </a:cxn>
                    <a:cxn ang="0">
                      <a:pos x="T8" y="T9"/>
                    </a:cxn>
                  </a:cxnLst>
                  <a:rect l="0" t="0" r="r" b="b"/>
                  <a:pathLst>
                    <a:path w="1666" h="3494">
                      <a:moveTo>
                        <a:pt x="1665" y="3493"/>
                      </a:moveTo>
                      <a:lnTo>
                        <a:pt x="0" y="3493"/>
                      </a:lnTo>
                      <a:lnTo>
                        <a:pt x="0" y="0"/>
                      </a:lnTo>
                      <a:lnTo>
                        <a:pt x="1665" y="0"/>
                      </a:lnTo>
                      <a:lnTo>
                        <a:pt x="1665" y="3493"/>
                      </a:lnTo>
                    </a:path>
                  </a:pathLst>
                </a:custGeom>
                <a:solidFill>
                  <a:schemeClr val="accent3"/>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12" name="Freeform 171">
                  <a:extLst>
                    <a:ext uri="{FF2B5EF4-FFF2-40B4-BE49-F238E27FC236}">
                      <a16:creationId xmlns:a16="http://schemas.microsoft.com/office/drawing/2014/main" id="{6D199CC7-D919-4EF7-8CF1-A8EF0123F334}"/>
                    </a:ext>
                  </a:extLst>
                </p:cNvPr>
                <p:cNvSpPr>
                  <a:spLocks noChangeArrowheads="1"/>
                </p:cNvSpPr>
                <p:nvPr/>
              </p:nvSpPr>
              <p:spPr bwMode="auto">
                <a:xfrm>
                  <a:off x="1111939" y="2742915"/>
                  <a:ext cx="2013716" cy="318033"/>
                </a:xfrm>
                <a:custGeom>
                  <a:avLst/>
                  <a:gdLst>
                    <a:gd name="T0" fmla="*/ 1665 w 1666"/>
                    <a:gd name="T1" fmla="*/ 0 h 502"/>
                    <a:gd name="T2" fmla="*/ 0 w 1666"/>
                    <a:gd name="T3" fmla="*/ 0 h 502"/>
                    <a:gd name="T4" fmla="*/ 0 w 1666"/>
                    <a:gd name="T5" fmla="*/ 501 h 502"/>
                    <a:gd name="T6" fmla="*/ 1665 w 1666"/>
                    <a:gd name="T7" fmla="*/ 501 h 502"/>
                    <a:gd name="T8" fmla="*/ 1665 w 1666"/>
                    <a:gd name="T9" fmla="*/ 0 h 502"/>
                  </a:gdLst>
                  <a:ahLst/>
                  <a:cxnLst>
                    <a:cxn ang="0">
                      <a:pos x="T0" y="T1"/>
                    </a:cxn>
                    <a:cxn ang="0">
                      <a:pos x="T2" y="T3"/>
                    </a:cxn>
                    <a:cxn ang="0">
                      <a:pos x="T4" y="T5"/>
                    </a:cxn>
                    <a:cxn ang="0">
                      <a:pos x="T6" y="T7"/>
                    </a:cxn>
                    <a:cxn ang="0">
                      <a:pos x="T8" y="T9"/>
                    </a:cxn>
                  </a:cxnLst>
                  <a:rect l="0" t="0" r="r" b="b"/>
                  <a:pathLst>
                    <a:path w="1666" h="502">
                      <a:moveTo>
                        <a:pt x="1665" y="0"/>
                      </a:moveTo>
                      <a:lnTo>
                        <a:pt x="0" y="0"/>
                      </a:lnTo>
                      <a:lnTo>
                        <a:pt x="0" y="501"/>
                      </a:lnTo>
                      <a:lnTo>
                        <a:pt x="1665" y="501"/>
                      </a:lnTo>
                      <a:lnTo>
                        <a:pt x="1665" y="0"/>
                      </a:lnTo>
                    </a:path>
                  </a:pathLst>
                </a:custGeom>
                <a:solidFill>
                  <a:schemeClr val="accent3">
                    <a:lumMod val="75000"/>
                  </a:schemeClr>
                </a:solidFill>
                <a:ln>
                  <a:noFill/>
                </a:ln>
                <a:effectLst/>
                <a:extLst/>
              </p:spPr>
              <p:txBody>
                <a:bodyPr wrap="none" lIns="0" tIns="0" rIns="0" bIns="0" anchor="ctr"/>
                <a:lstStyle/>
                <a:p>
                  <a:endParaRPr lang="en-US" sz="1050" dirty="0">
                    <a:latin typeface="Arial" pitchFamily="34" charset="0"/>
                    <a:cs typeface="Arial" pitchFamily="34" charset="0"/>
                  </a:endParaRPr>
                </a:p>
              </p:txBody>
            </p:sp>
            <p:sp>
              <p:nvSpPr>
                <p:cNvPr id="13" name="TextBox 12">
                  <a:extLst>
                    <a:ext uri="{FF2B5EF4-FFF2-40B4-BE49-F238E27FC236}">
                      <a16:creationId xmlns:a16="http://schemas.microsoft.com/office/drawing/2014/main" id="{C868F42F-4416-44C3-AC4E-9301304E6C3B}"/>
                    </a:ext>
                  </a:extLst>
                </p:cNvPr>
                <p:cNvSpPr txBox="1"/>
                <p:nvPr/>
              </p:nvSpPr>
              <p:spPr>
                <a:xfrm>
                  <a:off x="1218814" y="3067112"/>
                  <a:ext cx="1799966" cy="1442653"/>
                </a:xfrm>
                <a:prstGeom prst="rect">
                  <a:avLst/>
                </a:prstGeom>
                <a:noFill/>
              </p:spPr>
              <p:txBody>
                <a:bodyPr wrap="square" lIns="0" tIns="0" rIns="0" bIns="0" rtlCol="0">
                  <a:spAutoFit/>
                </a:bodyPr>
                <a:lstStyle/>
                <a:p>
                  <a:pPr marL="128656" indent="-128656">
                    <a:lnSpc>
                      <a:spcPct val="110000"/>
                    </a:lnSpc>
                    <a:buFont typeface="Arial"/>
                    <a:buChar char="•"/>
                  </a:pPr>
                  <a:endParaRPr lang="en-US" sz="1050" dirty="0">
                    <a:solidFill>
                      <a:schemeClr val="bg1"/>
                    </a:solidFill>
                    <a:latin typeface="Arial" pitchFamily="34" charset="0"/>
                    <a:cs typeface="Arial" pitchFamily="34" charset="0"/>
                  </a:endParaRPr>
                </a:p>
                <a:p>
                  <a:pPr marL="128656" indent="-128656">
                    <a:spcBef>
                      <a:spcPts val="450"/>
                    </a:spcBef>
                    <a:buFont typeface="Arial"/>
                    <a:buChar char="•"/>
                  </a:pPr>
                  <a:r>
                    <a:rPr lang="en-US" sz="1050" dirty="0">
                      <a:solidFill>
                        <a:schemeClr val="bg1"/>
                      </a:solidFill>
                      <a:latin typeface="Arial" pitchFamily="34" charset="0"/>
                      <a:cs typeface="Arial" pitchFamily="34" charset="0"/>
                    </a:rPr>
                    <a:t>Connecting Business Unit Strategy to Practice</a:t>
                  </a:r>
                </a:p>
                <a:p>
                  <a:pPr marL="128656" indent="-128656">
                    <a:spcBef>
                      <a:spcPts val="450"/>
                    </a:spcBef>
                    <a:buFont typeface="Arial"/>
                    <a:buChar char="•"/>
                  </a:pPr>
                  <a:r>
                    <a:rPr lang="en-US" sz="1050" dirty="0">
                      <a:solidFill>
                        <a:schemeClr val="bg1"/>
                      </a:solidFill>
                      <a:latin typeface="Arial" pitchFamily="34" charset="0"/>
                      <a:cs typeface="Arial" pitchFamily="34" charset="0"/>
                    </a:rPr>
                    <a:t>Continued Culture Development</a:t>
                  </a:r>
                </a:p>
                <a:p>
                  <a:pPr marL="128656" indent="-128656">
                    <a:spcBef>
                      <a:spcPts val="450"/>
                    </a:spcBef>
                    <a:buFont typeface="Arial"/>
                    <a:buChar char="•"/>
                  </a:pPr>
                  <a:r>
                    <a:rPr lang="en-US" sz="1050" dirty="0">
                      <a:solidFill>
                        <a:schemeClr val="bg1"/>
                      </a:solidFill>
                      <a:latin typeface="Arial" pitchFamily="34" charset="0"/>
                      <a:cs typeface="Arial" pitchFamily="34" charset="0"/>
                    </a:rPr>
                    <a:t>Actions that Align with Compliance</a:t>
                  </a:r>
                </a:p>
                <a:p>
                  <a:pPr marL="128656" indent="-128656">
                    <a:spcBef>
                      <a:spcPts val="450"/>
                    </a:spcBef>
                    <a:buFont typeface="Arial"/>
                    <a:buChar char="•"/>
                  </a:pPr>
                  <a:r>
                    <a:rPr lang="en-US" sz="1050" dirty="0">
                      <a:solidFill>
                        <a:schemeClr val="bg1"/>
                      </a:solidFill>
                      <a:latin typeface="Arial" pitchFamily="34" charset="0"/>
                      <a:cs typeface="Arial" pitchFamily="34" charset="0"/>
                    </a:rPr>
                    <a:t>NW Values</a:t>
                  </a:r>
                </a:p>
                <a:p>
                  <a:pPr marL="128656" indent="-128656">
                    <a:spcBef>
                      <a:spcPts val="450"/>
                    </a:spcBef>
                    <a:buFont typeface="Arial"/>
                    <a:buChar char="•"/>
                  </a:pPr>
                  <a:endParaRPr lang="en-US" sz="1050" dirty="0">
                    <a:solidFill>
                      <a:schemeClr val="bg1"/>
                    </a:solidFill>
                    <a:latin typeface="Arial" pitchFamily="34" charset="0"/>
                    <a:cs typeface="Arial" pitchFamily="34" charset="0"/>
                  </a:endParaRPr>
                </a:p>
              </p:txBody>
            </p:sp>
          </p:grpSp>
        </p:grpSp>
      </p:grpSp>
    </p:spTree>
    <p:extLst>
      <p:ext uri="{BB962C8B-B14F-4D97-AF65-F5344CB8AC3E}">
        <p14:creationId xmlns:p14="http://schemas.microsoft.com/office/powerpoint/2010/main" val="26240383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Coaching Culture</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1223344976"/>
              </p:ext>
            </p:extLst>
          </p:nvPr>
        </p:nvGraphicFramePr>
        <p:xfrm>
          <a:off x="556590" y="924560"/>
          <a:ext cx="10803836" cy="5072761"/>
        </p:xfrm>
        <a:graphic>
          <a:graphicData uri="http://schemas.openxmlformats.org/drawingml/2006/table">
            <a:tbl>
              <a:tblPr firstRow="1" bandRow="1">
                <a:tableStyleId>{073A0DAA-6AF3-43AB-8588-CEC1D06C72B9}</a:tableStyleId>
              </a:tblPr>
              <a:tblGrid>
                <a:gridCol w="5401918">
                  <a:extLst>
                    <a:ext uri="{9D8B030D-6E8A-4147-A177-3AD203B41FA5}">
                      <a16:colId xmlns:a16="http://schemas.microsoft.com/office/drawing/2014/main" val="20000"/>
                    </a:ext>
                  </a:extLst>
                </a:gridCol>
                <a:gridCol w="5401918">
                  <a:extLst>
                    <a:ext uri="{9D8B030D-6E8A-4147-A177-3AD203B41FA5}">
                      <a16:colId xmlns:a16="http://schemas.microsoft.com/office/drawing/2014/main" val="20001"/>
                    </a:ext>
                  </a:extLst>
                </a:gridCol>
              </a:tblGrid>
              <a:tr h="294640">
                <a:tc>
                  <a:txBody>
                    <a:bodyPr/>
                    <a:lstStyle/>
                    <a:p>
                      <a:pPr algn="ctr"/>
                      <a:r>
                        <a:rPr lang="en-US" sz="1400" dirty="0"/>
                        <a:t>CULTURE</a:t>
                      </a:r>
                      <a:r>
                        <a:rPr lang="en-US" sz="1400" baseline="0" dirty="0"/>
                        <a:t> BUILD INITIATIVES</a:t>
                      </a:r>
                      <a:endParaRPr lang="en-US" sz="1400" dirty="0"/>
                    </a:p>
                  </a:txBody>
                  <a:tcPr/>
                </a:tc>
                <a:tc>
                  <a:txBody>
                    <a:bodyPr/>
                    <a:lstStyle/>
                    <a:p>
                      <a:pPr algn="ctr"/>
                      <a:r>
                        <a:rPr lang="en-US" sz="1400" dirty="0"/>
                        <a:t>DEMONSTRATION</a:t>
                      </a:r>
                    </a:p>
                  </a:txBody>
                  <a:tcPr/>
                </a:tc>
                <a:extLst>
                  <a:ext uri="{0D108BD9-81ED-4DB2-BD59-A6C34878D82A}">
                    <a16:rowId xmlns:a16="http://schemas.microsoft.com/office/drawing/2014/main" val="10000"/>
                  </a:ext>
                </a:extLst>
              </a:tr>
              <a:tr h="866779">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Key organization performance measures include coaching outputs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Alignment of behaviors with business unit strategy</a:t>
                      </a:r>
                      <a:endParaRPr lang="en-US" sz="1000" dirty="0">
                        <a:latin typeface="Calibri"/>
                        <a:ea typeface="Calibri"/>
                        <a:cs typeface="Times New Roman"/>
                      </a:endParaRP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Improved performance</a:t>
                      </a:r>
                      <a:endParaRPr lang="en-US" sz="1000" dirty="0">
                        <a:latin typeface="Calibri"/>
                        <a:ea typeface="Calibri"/>
                        <a:cs typeface="Times New Roman"/>
                      </a:endParaRP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Retaining key talent</a:t>
                      </a:r>
                      <a:endParaRPr lang="en-US" sz="1000" dirty="0">
                        <a:latin typeface="Calibri"/>
                        <a:ea typeface="Calibri"/>
                        <a:cs typeface="Times New Roman"/>
                      </a:endParaRP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Closing knowing-doing gaps</a:t>
                      </a: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Improved team work</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1"/>
                  </a:ext>
                </a:extLst>
              </a:tr>
              <a:tr h="26606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Coaching is widely used to develop a high performing organization</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Performance/People Plans,</a:t>
                      </a:r>
                      <a:r>
                        <a:rPr lang="en-US" sz="1000" baseline="0" dirty="0">
                          <a:latin typeface="Arial"/>
                          <a:ea typeface="Calibri"/>
                          <a:cs typeface="Times New Roman"/>
                        </a:rPr>
                        <a:t> Business reviews, </a:t>
                      </a:r>
                      <a:r>
                        <a:rPr lang="en-US" sz="1000" dirty="0">
                          <a:latin typeface="Arial"/>
                          <a:ea typeface="Calibri"/>
                          <a:cs typeface="Times New Roman"/>
                        </a:rPr>
                        <a:t>MSAs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2"/>
                  </a:ext>
                </a:extLst>
              </a:tr>
              <a:tr h="36681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Senior group demonstrates the use of coaching in achieving goals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All levels participate as coach candidates</a:t>
                      </a:r>
                      <a:endParaRPr lang="en-US" sz="1000" dirty="0">
                        <a:latin typeface="Calibri"/>
                        <a:ea typeface="Calibri"/>
                        <a:cs typeface="Times New Roman"/>
                      </a:endParaRP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Promotion at leadership meetings, culture builds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3"/>
                  </a:ext>
                </a:extLst>
              </a:tr>
              <a:tr h="283902">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Coaches live the link between management style, coaching and culture</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Happiness Advantage, Before Happiness, Leadership Summits, DISC, etc.</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4"/>
                  </a:ext>
                </a:extLst>
              </a:tr>
              <a:tr h="253326">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Candidates have on-going support from peers and oversight coaches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Fall Sales Leader Meetings, PODS, Regional Calls, Roundtables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5"/>
                  </a:ext>
                </a:extLst>
              </a:tr>
              <a:tr h="228629">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Candidates seek feedback on their coaching </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360 degree assessments, Coaching Oversights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6"/>
                  </a:ext>
                </a:extLst>
              </a:tr>
              <a:tr h="290582">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Certification and coach training are woven into the development of coaches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RCC, CBC, CMBC,</a:t>
                      </a:r>
                      <a:r>
                        <a:rPr lang="en-US" sz="1000" baseline="0" dirty="0">
                          <a:latin typeface="Arial"/>
                          <a:ea typeface="Calibri"/>
                          <a:cs typeface="Times New Roman"/>
                        </a:rPr>
                        <a:t> </a:t>
                      </a:r>
                      <a:r>
                        <a:rPr lang="en-US" sz="1000" dirty="0">
                          <a:latin typeface="Arial"/>
                          <a:ea typeface="Calibri"/>
                          <a:cs typeface="Times New Roman"/>
                        </a:rPr>
                        <a:t>Middlesex Diploma and Degree</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7"/>
                  </a:ext>
                </a:extLst>
              </a:tr>
              <a:tr h="281675">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Coaching integrates individual goals and shared organizational vision</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Performance plans, Development plans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8"/>
                  </a:ext>
                </a:extLst>
              </a:tr>
              <a:tr h="304800">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External customers and seek coaching resources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Exportation of coaching to focus firms and asset managers (Plan Sponsors)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09"/>
                  </a:ext>
                </a:extLst>
              </a:tr>
              <a:tr h="36681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Organization blind spots and weaknesses are addressed in coaching relationships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Monthly strategy discussions and on-going oversight of leaders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10"/>
                  </a:ext>
                </a:extLst>
              </a:tr>
              <a:tr h="36681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Candidates take responsibility for their own performance accountably and in a no-blame way</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The Oz Principle, Feedback, Take</a:t>
                      </a:r>
                      <a:r>
                        <a:rPr lang="en-US" sz="1000" baseline="0" dirty="0">
                          <a:latin typeface="Arial"/>
                          <a:ea typeface="Calibri"/>
                          <a:cs typeface="Times New Roman"/>
                        </a:rPr>
                        <a:t> Action</a:t>
                      </a:r>
                      <a:endParaRPr lang="en-US" sz="1000" dirty="0">
                        <a:latin typeface="Arial"/>
                        <a:ea typeface="Calibri"/>
                        <a:cs typeface="Times New Roman"/>
                      </a:endParaRPr>
                    </a:p>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Coach Training, Oversights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11"/>
                  </a:ext>
                </a:extLst>
              </a:tr>
              <a:tr h="26223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Knowledge sharing upward, downward and between coaches is a way of life</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Roundtables, Fall Sales Leader Meetings, Monthly regional calls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12"/>
                  </a:ext>
                </a:extLst>
              </a:tr>
              <a:tr h="366811">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Common language and processes have been adopted within the organization</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DISC, Performance Management, Sales Process,</a:t>
                      </a:r>
                      <a:r>
                        <a:rPr lang="en-US" sz="1000" baseline="0" dirty="0">
                          <a:latin typeface="Arial"/>
                          <a:ea typeface="Calibri"/>
                          <a:cs typeface="Times New Roman"/>
                        </a:rPr>
                        <a:t> </a:t>
                      </a:r>
                      <a:r>
                        <a:rPr lang="en-US" sz="1000" dirty="0">
                          <a:latin typeface="Arial"/>
                          <a:ea typeface="Calibri"/>
                          <a:cs typeface="Times New Roman"/>
                        </a:rPr>
                        <a:t>Scorecard calibration</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13"/>
                  </a:ext>
                </a:extLst>
              </a:tr>
              <a:tr h="262732">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Experienced certified coaches model the way for new coaches</a:t>
                      </a:r>
                      <a:endParaRPr lang="en-US" sz="1000" dirty="0">
                        <a:latin typeface="Calibri"/>
                        <a:ea typeface="Calibri"/>
                        <a:cs typeface="Times New Roman"/>
                      </a:endParaRPr>
                    </a:p>
                  </a:txBody>
                  <a:tcPr marL="68580" marR="68580" marT="0" marB="0" anchor="ctr"/>
                </a:tc>
                <a:tc>
                  <a:txBody>
                    <a:bodyPr/>
                    <a:lstStyle/>
                    <a:p>
                      <a:pPr marL="0" marR="0">
                        <a:lnSpc>
                          <a:spcPct val="115000"/>
                        </a:lnSpc>
                        <a:spcBef>
                          <a:spcPts val="0"/>
                        </a:spcBef>
                        <a:spcAft>
                          <a:spcPts val="0"/>
                        </a:spcAft>
                        <a:buFont typeface="Arial" pitchFamily="34" charset="0"/>
                        <a:buChar char="•"/>
                      </a:pPr>
                      <a:r>
                        <a:rPr lang="en-US" sz="1000" dirty="0">
                          <a:latin typeface="Arial"/>
                          <a:ea typeface="Calibri"/>
                          <a:cs typeface="Times New Roman"/>
                        </a:rPr>
                        <a:t>PODS, Roundtables, Team Meetings, Oversights</a:t>
                      </a:r>
                      <a:endParaRPr lang="en-US" sz="1000" dirty="0">
                        <a:latin typeface="Calibri"/>
                        <a:ea typeface="Calibri"/>
                        <a:cs typeface="Times New Roman"/>
                      </a:endParaRPr>
                    </a:p>
                  </a:txBody>
                  <a:tcPr marL="68580" marR="68580" marT="0" marB="0" anchor="ctr"/>
                </a:tc>
                <a:extLst>
                  <a:ext uri="{0D108BD9-81ED-4DB2-BD59-A6C34878D82A}">
                    <a16:rowId xmlns:a16="http://schemas.microsoft.com/office/drawing/2014/main" val="10014"/>
                  </a:ext>
                </a:extLst>
              </a:tr>
            </a:tbl>
          </a:graphicData>
        </a:graphic>
      </p:graphicFrame>
    </p:spTree>
    <p:extLst>
      <p:ext uri="{BB962C8B-B14F-4D97-AF65-F5344CB8AC3E}">
        <p14:creationId xmlns:p14="http://schemas.microsoft.com/office/powerpoint/2010/main" val="3041359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ight Arrow 4"/>
          <p:cNvSpPr/>
          <p:nvPr/>
        </p:nvSpPr>
        <p:spPr>
          <a:xfrm>
            <a:off x="2002611" y="640056"/>
            <a:ext cx="8633122" cy="5573608"/>
          </a:xfrm>
          <a:custGeom>
            <a:avLst/>
            <a:gdLst>
              <a:gd name="connsiteX0" fmla="*/ 0 w 5562600"/>
              <a:gd name="connsiteY0" fmla="*/ 533400 h 2133600"/>
              <a:gd name="connsiteX1" fmla="*/ 4495800 w 5562600"/>
              <a:gd name="connsiteY1" fmla="*/ 533400 h 2133600"/>
              <a:gd name="connsiteX2" fmla="*/ 4495800 w 5562600"/>
              <a:gd name="connsiteY2" fmla="*/ 0 h 2133600"/>
              <a:gd name="connsiteX3" fmla="*/ 5562600 w 5562600"/>
              <a:gd name="connsiteY3" fmla="*/ 1066800 h 2133600"/>
              <a:gd name="connsiteX4" fmla="*/ 4495800 w 5562600"/>
              <a:gd name="connsiteY4" fmla="*/ 2133600 h 2133600"/>
              <a:gd name="connsiteX5" fmla="*/ 4495800 w 5562600"/>
              <a:gd name="connsiteY5" fmla="*/ 1600200 h 2133600"/>
              <a:gd name="connsiteX6" fmla="*/ 0 w 5562600"/>
              <a:gd name="connsiteY6" fmla="*/ 1600200 h 2133600"/>
              <a:gd name="connsiteX7" fmla="*/ 0 w 5562600"/>
              <a:gd name="connsiteY7" fmla="*/ 533400 h 2133600"/>
              <a:gd name="connsiteX0" fmla="*/ 0 w 5562600"/>
              <a:gd name="connsiteY0" fmla="*/ 1600200 h 2133600"/>
              <a:gd name="connsiteX1" fmla="*/ 4495800 w 5562600"/>
              <a:gd name="connsiteY1" fmla="*/ 533400 h 2133600"/>
              <a:gd name="connsiteX2" fmla="*/ 4495800 w 5562600"/>
              <a:gd name="connsiteY2" fmla="*/ 0 h 2133600"/>
              <a:gd name="connsiteX3" fmla="*/ 5562600 w 5562600"/>
              <a:gd name="connsiteY3" fmla="*/ 1066800 h 2133600"/>
              <a:gd name="connsiteX4" fmla="*/ 4495800 w 5562600"/>
              <a:gd name="connsiteY4" fmla="*/ 2133600 h 2133600"/>
              <a:gd name="connsiteX5" fmla="*/ 4495800 w 5562600"/>
              <a:gd name="connsiteY5" fmla="*/ 1600200 h 2133600"/>
              <a:gd name="connsiteX6" fmla="*/ 0 w 5562600"/>
              <a:gd name="connsiteY6" fmla="*/ 1600200 h 2133600"/>
              <a:gd name="connsiteX0" fmla="*/ 0 w 5535304"/>
              <a:gd name="connsiteY0" fmla="*/ 1040641 h 2133600"/>
              <a:gd name="connsiteX1" fmla="*/ 4468504 w 5535304"/>
              <a:gd name="connsiteY1" fmla="*/ 533400 h 2133600"/>
              <a:gd name="connsiteX2" fmla="*/ 4468504 w 5535304"/>
              <a:gd name="connsiteY2" fmla="*/ 0 h 2133600"/>
              <a:gd name="connsiteX3" fmla="*/ 5535304 w 5535304"/>
              <a:gd name="connsiteY3" fmla="*/ 1066800 h 2133600"/>
              <a:gd name="connsiteX4" fmla="*/ 4468504 w 5535304"/>
              <a:gd name="connsiteY4" fmla="*/ 2133600 h 2133600"/>
              <a:gd name="connsiteX5" fmla="*/ 4468504 w 5535304"/>
              <a:gd name="connsiteY5" fmla="*/ 1600200 h 2133600"/>
              <a:gd name="connsiteX6" fmla="*/ 0 w 5535304"/>
              <a:gd name="connsiteY6" fmla="*/ 1040641 h 2133600"/>
              <a:gd name="connsiteX0" fmla="*/ 0 w 5577312"/>
              <a:gd name="connsiteY0" fmla="*/ 767421 h 2133600"/>
              <a:gd name="connsiteX1" fmla="*/ 4510512 w 5577312"/>
              <a:gd name="connsiteY1" fmla="*/ 533400 h 2133600"/>
              <a:gd name="connsiteX2" fmla="*/ 4510512 w 5577312"/>
              <a:gd name="connsiteY2" fmla="*/ 0 h 2133600"/>
              <a:gd name="connsiteX3" fmla="*/ 5577312 w 5577312"/>
              <a:gd name="connsiteY3" fmla="*/ 1066800 h 2133600"/>
              <a:gd name="connsiteX4" fmla="*/ 4510512 w 5577312"/>
              <a:gd name="connsiteY4" fmla="*/ 2133600 h 2133600"/>
              <a:gd name="connsiteX5" fmla="*/ 4510512 w 5577312"/>
              <a:gd name="connsiteY5" fmla="*/ 1600200 h 2133600"/>
              <a:gd name="connsiteX6" fmla="*/ 0 w 5577312"/>
              <a:gd name="connsiteY6" fmla="*/ 767421 h 2133600"/>
              <a:gd name="connsiteX0" fmla="*/ 0 w 5602517"/>
              <a:gd name="connsiteY0" fmla="*/ 702842 h 2133600"/>
              <a:gd name="connsiteX1" fmla="*/ 4535717 w 5602517"/>
              <a:gd name="connsiteY1" fmla="*/ 533400 h 2133600"/>
              <a:gd name="connsiteX2" fmla="*/ 4535717 w 5602517"/>
              <a:gd name="connsiteY2" fmla="*/ 0 h 2133600"/>
              <a:gd name="connsiteX3" fmla="*/ 5602517 w 5602517"/>
              <a:gd name="connsiteY3" fmla="*/ 1066800 h 2133600"/>
              <a:gd name="connsiteX4" fmla="*/ 4535717 w 5602517"/>
              <a:gd name="connsiteY4" fmla="*/ 2133600 h 2133600"/>
              <a:gd name="connsiteX5" fmla="*/ 4535717 w 5602517"/>
              <a:gd name="connsiteY5" fmla="*/ 1600200 h 2133600"/>
              <a:gd name="connsiteX6" fmla="*/ 0 w 5602517"/>
              <a:gd name="connsiteY6" fmla="*/ 702842 h 2133600"/>
              <a:gd name="connsiteX0" fmla="*/ 0 w 5804157"/>
              <a:gd name="connsiteY0" fmla="*/ 673036 h 2133600"/>
              <a:gd name="connsiteX1" fmla="*/ 4737357 w 5804157"/>
              <a:gd name="connsiteY1" fmla="*/ 533400 h 2133600"/>
              <a:gd name="connsiteX2" fmla="*/ 4737357 w 5804157"/>
              <a:gd name="connsiteY2" fmla="*/ 0 h 2133600"/>
              <a:gd name="connsiteX3" fmla="*/ 5804157 w 5804157"/>
              <a:gd name="connsiteY3" fmla="*/ 1066800 h 2133600"/>
              <a:gd name="connsiteX4" fmla="*/ 4737357 w 5804157"/>
              <a:gd name="connsiteY4" fmla="*/ 2133600 h 2133600"/>
              <a:gd name="connsiteX5" fmla="*/ 4737357 w 5804157"/>
              <a:gd name="connsiteY5" fmla="*/ 1600200 h 2133600"/>
              <a:gd name="connsiteX6" fmla="*/ 0 w 5804157"/>
              <a:gd name="connsiteY6"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 name="connsiteX0" fmla="*/ 10766 w 5814923"/>
              <a:gd name="connsiteY0" fmla="*/ 673036 h 2133600"/>
              <a:gd name="connsiteX1" fmla="*/ 4748123 w 5814923"/>
              <a:gd name="connsiteY1" fmla="*/ 533400 h 2133600"/>
              <a:gd name="connsiteX2" fmla="*/ 4748123 w 5814923"/>
              <a:gd name="connsiteY2" fmla="*/ 0 h 2133600"/>
              <a:gd name="connsiteX3" fmla="*/ 5814923 w 5814923"/>
              <a:gd name="connsiteY3" fmla="*/ 1066800 h 2133600"/>
              <a:gd name="connsiteX4" fmla="*/ 4748123 w 5814923"/>
              <a:gd name="connsiteY4" fmla="*/ 2133600 h 2133600"/>
              <a:gd name="connsiteX5" fmla="*/ 4748123 w 5814923"/>
              <a:gd name="connsiteY5" fmla="*/ 1600200 h 2133600"/>
              <a:gd name="connsiteX6" fmla="*/ 0 w 5814923"/>
              <a:gd name="connsiteY6" fmla="*/ 989491 h 2133600"/>
              <a:gd name="connsiteX7" fmla="*/ 10766 w 5814923"/>
              <a:gd name="connsiteY7" fmla="*/ 673036 h 21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14923" h="2133600">
                <a:moveTo>
                  <a:pt x="10766" y="673036"/>
                </a:moveTo>
                <a:lnTo>
                  <a:pt x="4748123" y="533400"/>
                </a:lnTo>
                <a:lnTo>
                  <a:pt x="4748123" y="0"/>
                </a:lnTo>
                <a:lnTo>
                  <a:pt x="5814923" y="1066800"/>
                </a:lnTo>
                <a:lnTo>
                  <a:pt x="4748123" y="2133600"/>
                </a:lnTo>
                <a:lnTo>
                  <a:pt x="4748123" y="1600200"/>
                </a:lnTo>
                <a:cubicBezTo>
                  <a:pt x="3118506" y="1372362"/>
                  <a:pt x="1603230" y="1201727"/>
                  <a:pt x="0" y="989491"/>
                </a:cubicBezTo>
                <a:cubicBezTo>
                  <a:pt x="3589" y="686387"/>
                  <a:pt x="7177" y="929336"/>
                  <a:pt x="10766" y="673036"/>
                </a:cubicBezTo>
                <a:close/>
              </a:path>
            </a:pathLst>
          </a:custGeom>
          <a:gradFill flip="none" rotWithShape="1">
            <a:gsLst>
              <a:gs pos="63000">
                <a:schemeClr val="accent6">
                  <a:lumMod val="75000"/>
                </a:schemeClr>
              </a:gs>
              <a:gs pos="0">
                <a:srgbClr val="FFC000"/>
              </a:gs>
            </a:gsLst>
            <a:lin ang="10800000" scaled="1"/>
            <a:tileRect/>
          </a:gradFill>
          <a:ln>
            <a:noFill/>
          </a:ln>
          <a:scene3d>
            <a:camera prst="orthographicFront">
              <a:rot lat="17222692" lon="18162154" rev="4074046"/>
            </a:camera>
            <a:lightRig rig="threePt" dir="t"/>
          </a:scene3d>
          <a:sp3d extrusionH="254000">
            <a:bevelT w="190500" h="508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Text Placeholder 32"/>
          <p:cNvSpPr>
            <a:spLocks noGrp="1"/>
          </p:cNvSpPr>
          <p:nvPr>
            <p:ph type="body" sz="quarter" idx="10"/>
          </p:nvPr>
        </p:nvSpPr>
        <p:spPr>
          <a:xfrm>
            <a:off x="2118360" y="914400"/>
            <a:ext cx="7955280" cy="635000"/>
          </a:xfrm>
        </p:spPr>
        <p:txBody>
          <a:bodyPr/>
          <a:lstStyle/>
          <a:p>
            <a:r>
              <a:rPr lang="en-US" dirty="0"/>
              <a:t>History of Nf coaching program</a:t>
            </a:r>
          </a:p>
        </p:txBody>
      </p:sp>
      <p:sp>
        <p:nvSpPr>
          <p:cNvPr id="28" name="TextBox 27"/>
          <p:cNvSpPr txBox="1"/>
          <p:nvPr/>
        </p:nvSpPr>
        <p:spPr>
          <a:xfrm>
            <a:off x="1863078" y="2875415"/>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2007</a:t>
            </a:r>
          </a:p>
        </p:txBody>
      </p:sp>
      <p:sp>
        <p:nvSpPr>
          <p:cNvPr id="29" name="TextBox 28"/>
          <p:cNvSpPr txBox="1"/>
          <p:nvPr/>
        </p:nvSpPr>
        <p:spPr>
          <a:xfrm>
            <a:off x="4214169" y="2417973"/>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2010</a:t>
            </a:r>
          </a:p>
        </p:txBody>
      </p:sp>
      <p:sp>
        <p:nvSpPr>
          <p:cNvPr id="30" name="TextBox 29"/>
          <p:cNvSpPr txBox="1"/>
          <p:nvPr/>
        </p:nvSpPr>
        <p:spPr>
          <a:xfrm>
            <a:off x="5443306" y="2208206"/>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2011</a:t>
            </a:r>
          </a:p>
        </p:txBody>
      </p:sp>
      <p:sp>
        <p:nvSpPr>
          <p:cNvPr id="31" name="TextBox 30"/>
          <p:cNvSpPr txBox="1"/>
          <p:nvPr/>
        </p:nvSpPr>
        <p:spPr>
          <a:xfrm>
            <a:off x="7228107" y="1774668"/>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2014</a:t>
            </a:r>
          </a:p>
        </p:txBody>
      </p:sp>
      <p:sp>
        <p:nvSpPr>
          <p:cNvPr id="32" name="TextBox 31"/>
          <p:cNvSpPr txBox="1"/>
          <p:nvPr/>
        </p:nvSpPr>
        <p:spPr>
          <a:xfrm>
            <a:off x="8374132" y="1298055"/>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2018</a:t>
            </a:r>
          </a:p>
        </p:txBody>
      </p:sp>
      <p:grpSp>
        <p:nvGrpSpPr>
          <p:cNvPr id="2" name="Group 38"/>
          <p:cNvGrpSpPr>
            <a:grpSpLocks noChangeAspect="1"/>
          </p:cNvGrpSpPr>
          <p:nvPr/>
        </p:nvGrpSpPr>
        <p:grpSpPr>
          <a:xfrm>
            <a:off x="2022881" y="3459329"/>
            <a:ext cx="1298374" cy="735434"/>
            <a:chOff x="6453494" y="2317132"/>
            <a:chExt cx="3367647" cy="1907525"/>
          </a:xfrm>
        </p:grpSpPr>
        <p:sp>
          <p:nvSpPr>
            <p:cNvPr id="40" name="Oval 39"/>
            <p:cNvSpPr/>
            <p:nvPr/>
          </p:nvSpPr>
          <p:spPr>
            <a:xfrm>
              <a:off x="6453494" y="3532110"/>
              <a:ext cx="3367647"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Oval 40"/>
            <p:cNvSpPr/>
            <p:nvPr/>
          </p:nvSpPr>
          <p:spPr>
            <a:xfrm>
              <a:off x="6581145" y="2317132"/>
              <a:ext cx="1741714" cy="1741713"/>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42" name="Oval 41"/>
            <p:cNvSpPr/>
            <p:nvPr/>
          </p:nvSpPr>
          <p:spPr>
            <a:xfrm>
              <a:off x="6766203" y="2374552"/>
              <a:ext cx="1371602" cy="1206004"/>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sz="1400" kern="0" dirty="0">
                <a:solidFill>
                  <a:sysClr val="window" lastClr="FFFFFF"/>
                </a:solidFill>
                <a:latin typeface="Calibri"/>
              </a:endParaRPr>
            </a:p>
          </p:txBody>
        </p:sp>
      </p:grpSp>
      <p:grpSp>
        <p:nvGrpSpPr>
          <p:cNvPr id="3" name="Group 43"/>
          <p:cNvGrpSpPr>
            <a:grpSpLocks noChangeAspect="1"/>
          </p:cNvGrpSpPr>
          <p:nvPr/>
        </p:nvGrpSpPr>
        <p:grpSpPr>
          <a:xfrm>
            <a:off x="4400700" y="2971770"/>
            <a:ext cx="759414" cy="789224"/>
            <a:chOff x="6453494" y="2317132"/>
            <a:chExt cx="1969724" cy="2047043"/>
          </a:xfrm>
        </p:grpSpPr>
        <p:sp>
          <p:nvSpPr>
            <p:cNvPr id="45" name="Oval 44"/>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Oval 45"/>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47" name="Oval 46"/>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grpSp>
        <p:nvGrpSpPr>
          <p:cNvPr id="4" name="Group 71"/>
          <p:cNvGrpSpPr>
            <a:grpSpLocks noChangeAspect="1"/>
          </p:cNvGrpSpPr>
          <p:nvPr/>
        </p:nvGrpSpPr>
        <p:grpSpPr>
          <a:xfrm>
            <a:off x="5522280" y="2742276"/>
            <a:ext cx="759414" cy="789224"/>
            <a:chOff x="6453494" y="2317132"/>
            <a:chExt cx="1969724" cy="2047043"/>
          </a:xfrm>
        </p:grpSpPr>
        <p:sp>
          <p:nvSpPr>
            <p:cNvPr id="73" name="Oval 72"/>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Oval 73"/>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75" name="Oval 74"/>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grpSp>
        <p:nvGrpSpPr>
          <p:cNvPr id="6" name="Group 75"/>
          <p:cNvGrpSpPr>
            <a:grpSpLocks noChangeAspect="1"/>
          </p:cNvGrpSpPr>
          <p:nvPr/>
        </p:nvGrpSpPr>
        <p:grpSpPr>
          <a:xfrm>
            <a:off x="7414638" y="2334506"/>
            <a:ext cx="759414" cy="789224"/>
            <a:chOff x="6453494" y="2317132"/>
            <a:chExt cx="1969724" cy="2047043"/>
          </a:xfrm>
        </p:grpSpPr>
        <p:sp>
          <p:nvSpPr>
            <p:cNvPr id="77" name="Oval 76"/>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Oval 77"/>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79" name="Oval 78"/>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grpSp>
        <p:nvGrpSpPr>
          <p:cNvPr id="7" name="Group 79"/>
          <p:cNvGrpSpPr>
            <a:grpSpLocks noChangeAspect="1"/>
          </p:cNvGrpSpPr>
          <p:nvPr/>
        </p:nvGrpSpPr>
        <p:grpSpPr>
          <a:xfrm>
            <a:off x="8382000" y="1870015"/>
            <a:ext cx="1111858" cy="1155503"/>
            <a:chOff x="6453494" y="2317132"/>
            <a:chExt cx="1969724" cy="2047043"/>
          </a:xfrm>
        </p:grpSpPr>
        <p:sp>
          <p:nvSpPr>
            <p:cNvPr id="81" name="Oval 80"/>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Oval 81"/>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83" name="Oval 82"/>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sp>
        <p:nvSpPr>
          <p:cNvPr id="84" name="Oval 83"/>
          <p:cNvSpPr/>
          <p:nvPr/>
        </p:nvSpPr>
        <p:spPr>
          <a:xfrm rot="21109716">
            <a:off x="1994991" y="3853440"/>
            <a:ext cx="7676559" cy="582836"/>
          </a:xfrm>
          <a:prstGeom prst="ellipse">
            <a:avLst/>
          </a:prstGeom>
          <a:gradFill flip="none" rotWithShape="1">
            <a:gsLst>
              <a:gs pos="0">
                <a:schemeClr val="tx1">
                  <a:lumMod val="85000"/>
                  <a:lumOff val="15000"/>
                  <a:alpha val="93000"/>
                </a:schemeClr>
              </a:gs>
              <a:gs pos="100000">
                <a:sysClr val="window" lastClr="FFFFFF">
                  <a:alpha val="0"/>
                  <a:lumMod val="100000"/>
                </a:sysClr>
              </a:gs>
            </a:gsLst>
            <a:path path="shape">
              <a:fillToRect l="50000" t="50000" r="50000" b="50000"/>
            </a:path>
            <a:tileRect/>
          </a:gradFill>
          <a:ln w="254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sp>
        <p:nvSpPr>
          <p:cNvPr id="34" name="Slide Number Placeholder 33"/>
          <p:cNvSpPr>
            <a:spLocks noGrp="1"/>
          </p:cNvSpPr>
          <p:nvPr>
            <p:ph type="sldNum" sz="quarter" idx="4"/>
          </p:nvPr>
        </p:nvSpPr>
        <p:spPr/>
        <p:txBody>
          <a:bodyPr/>
          <a:lstStyle/>
          <a:p>
            <a:fld id="{3EFE59E3-B5CB-468F-9B39-2769E79603C8}" type="slidenum">
              <a:rPr lang="en-US" smtClean="0"/>
              <a:pPr/>
              <a:t>9</a:t>
            </a:fld>
            <a:endParaRPr lang="en-US" dirty="0"/>
          </a:p>
        </p:txBody>
      </p:sp>
      <p:sp>
        <p:nvSpPr>
          <p:cNvPr id="35" name="TextBox 34"/>
          <p:cNvSpPr txBox="1"/>
          <p:nvPr/>
        </p:nvSpPr>
        <p:spPr>
          <a:xfrm>
            <a:off x="3000303" y="2656437"/>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2009</a:t>
            </a:r>
          </a:p>
        </p:txBody>
      </p:sp>
      <p:grpSp>
        <p:nvGrpSpPr>
          <p:cNvPr id="36" name="Group 43"/>
          <p:cNvGrpSpPr>
            <a:grpSpLocks noChangeAspect="1"/>
          </p:cNvGrpSpPr>
          <p:nvPr/>
        </p:nvGrpSpPr>
        <p:grpSpPr>
          <a:xfrm>
            <a:off x="3286187" y="3210234"/>
            <a:ext cx="759414" cy="789224"/>
            <a:chOff x="6453494" y="2317132"/>
            <a:chExt cx="1969724" cy="2047043"/>
          </a:xfrm>
        </p:grpSpPr>
        <p:sp>
          <p:nvSpPr>
            <p:cNvPr id="37" name="Oval 36"/>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Oval 37"/>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39" name="Oval 38"/>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sp>
        <p:nvSpPr>
          <p:cNvPr id="43" name="TextBox 42"/>
          <p:cNvSpPr txBox="1"/>
          <p:nvPr/>
        </p:nvSpPr>
        <p:spPr>
          <a:xfrm>
            <a:off x="1831088" y="4712532"/>
            <a:ext cx="1143000" cy="1118255"/>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2 Coaches</a:t>
            </a:r>
          </a:p>
          <a:p>
            <a:pPr>
              <a:lnSpc>
                <a:spcPts val="2000"/>
              </a:lnSpc>
              <a:buFont typeface="Wingdings" pitchFamily="2" charset="2"/>
              <a:buChar char="ü"/>
            </a:pPr>
            <a:r>
              <a:rPr lang="en-US" sz="1400" b="1" dirty="0">
                <a:solidFill>
                  <a:schemeClr val="tx1">
                    <a:lumMod val="75000"/>
                    <a:lumOff val="25000"/>
                  </a:schemeClr>
                </a:solidFill>
              </a:rPr>
              <a:t>40 Leaders</a:t>
            </a:r>
          </a:p>
        </p:txBody>
      </p:sp>
      <p:sp>
        <p:nvSpPr>
          <p:cNvPr id="44" name="TextBox 43"/>
          <p:cNvSpPr txBox="1"/>
          <p:nvPr/>
        </p:nvSpPr>
        <p:spPr>
          <a:xfrm>
            <a:off x="3071169" y="4562285"/>
            <a:ext cx="1143000" cy="1118255"/>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2 Coaches</a:t>
            </a:r>
          </a:p>
          <a:p>
            <a:pPr>
              <a:lnSpc>
                <a:spcPts val="2000"/>
              </a:lnSpc>
              <a:buFont typeface="Wingdings" pitchFamily="2" charset="2"/>
              <a:buChar char="ü"/>
            </a:pPr>
            <a:r>
              <a:rPr lang="en-US" sz="1400" b="1" dirty="0">
                <a:solidFill>
                  <a:schemeClr val="tx1">
                    <a:lumMod val="75000"/>
                    <a:lumOff val="25000"/>
                  </a:schemeClr>
                </a:solidFill>
              </a:rPr>
              <a:t>60 Leaders</a:t>
            </a:r>
          </a:p>
        </p:txBody>
      </p:sp>
      <p:sp>
        <p:nvSpPr>
          <p:cNvPr id="48" name="TextBox 47"/>
          <p:cNvSpPr txBox="1"/>
          <p:nvPr/>
        </p:nvSpPr>
        <p:spPr>
          <a:xfrm>
            <a:off x="4095927" y="4379763"/>
            <a:ext cx="1688101" cy="1631216"/>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3 Coaches</a:t>
            </a:r>
          </a:p>
          <a:p>
            <a:pPr>
              <a:lnSpc>
                <a:spcPts val="2000"/>
              </a:lnSpc>
              <a:buFont typeface="Wingdings" pitchFamily="2" charset="2"/>
              <a:buChar char="ü"/>
            </a:pPr>
            <a:r>
              <a:rPr lang="en-US" sz="1400" b="1" dirty="0">
                <a:solidFill>
                  <a:schemeClr val="tx1">
                    <a:lumMod val="75000"/>
                    <a:lumOff val="25000"/>
                  </a:schemeClr>
                </a:solidFill>
              </a:rPr>
              <a:t>60 Leaders</a:t>
            </a:r>
          </a:p>
          <a:p>
            <a:pPr marL="119063" indent="-119063">
              <a:lnSpc>
                <a:spcPts val="2000"/>
              </a:lnSpc>
              <a:buFont typeface="Wingdings" pitchFamily="2" charset="2"/>
              <a:buChar char="ü"/>
            </a:pPr>
            <a:r>
              <a:rPr lang="en-US" sz="1400" b="1" dirty="0">
                <a:solidFill>
                  <a:schemeClr val="tx1">
                    <a:lumMod val="75000"/>
                    <a:lumOff val="25000"/>
                  </a:schemeClr>
                </a:solidFill>
              </a:rPr>
              <a:t>WABC CBC™ Designation Approved</a:t>
            </a:r>
          </a:p>
          <a:p>
            <a:pPr marL="119063" indent="-119063">
              <a:lnSpc>
                <a:spcPts val="2000"/>
              </a:lnSpc>
              <a:buFont typeface="Wingdings" pitchFamily="2" charset="2"/>
              <a:buChar char="ü"/>
            </a:pPr>
            <a:r>
              <a:rPr lang="en-US" sz="1400" b="1" dirty="0">
                <a:solidFill>
                  <a:schemeClr val="tx1">
                    <a:lumMod val="75000"/>
                    <a:lumOff val="25000"/>
                  </a:schemeClr>
                </a:solidFill>
              </a:rPr>
              <a:t>20 CBC™</a:t>
            </a:r>
          </a:p>
        </p:txBody>
      </p:sp>
      <p:sp>
        <p:nvSpPr>
          <p:cNvPr id="49" name="TextBox 48"/>
          <p:cNvSpPr txBox="1"/>
          <p:nvPr/>
        </p:nvSpPr>
        <p:spPr>
          <a:xfrm>
            <a:off x="6305757" y="2005592"/>
            <a:ext cx="1143000" cy="352404"/>
          </a:xfrm>
          <a:prstGeom prst="rect">
            <a:avLst/>
          </a:prstGeom>
          <a:noFill/>
        </p:spPr>
        <p:txBody>
          <a:bodyPr wrap="square" rtlCol="0">
            <a:spAutoFit/>
          </a:bodyPr>
          <a:lstStyle/>
          <a:p>
            <a:pPr algn="ctr">
              <a:lnSpc>
                <a:spcPts val="2000"/>
              </a:lnSpc>
            </a:pPr>
            <a:r>
              <a:rPr lang="en-US" sz="2000" b="1" dirty="0">
                <a:solidFill>
                  <a:schemeClr val="tx1">
                    <a:lumMod val="75000"/>
                    <a:lumOff val="25000"/>
                  </a:schemeClr>
                </a:solidFill>
              </a:rPr>
              <a:t>2013</a:t>
            </a:r>
          </a:p>
        </p:txBody>
      </p:sp>
      <p:grpSp>
        <p:nvGrpSpPr>
          <p:cNvPr id="50" name="Group 71"/>
          <p:cNvGrpSpPr>
            <a:grpSpLocks noChangeAspect="1"/>
          </p:cNvGrpSpPr>
          <p:nvPr/>
        </p:nvGrpSpPr>
        <p:grpSpPr>
          <a:xfrm>
            <a:off x="6561698" y="2539662"/>
            <a:ext cx="759414" cy="789224"/>
            <a:chOff x="6453494" y="2317132"/>
            <a:chExt cx="1969724" cy="2047043"/>
          </a:xfrm>
        </p:grpSpPr>
        <p:sp>
          <p:nvSpPr>
            <p:cNvPr id="51" name="Oval 50"/>
            <p:cNvSpPr/>
            <p:nvPr/>
          </p:nvSpPr>
          <p:spPr>
            <a:xfrm>
              <a:off x="6453494" y="3671628"/>
              <a:ext cx="1969724" cy="692547"/>
            </a:xfrm>
            <a:prstGeom prst="ellipse">
              <a:avLst/>
            </a:prstGeom>
            <a:gradFill flip="none" rotWithShape="1">
              <a:gsLst>
                <a:gs pos="0">
                  <a:schemeClr val="tx1">
                    <a:lumMod val="0"/>
                  </a:schemeClr>
                </a:gs>
                <a:gs pos="100000">
                  <a:schemeClr val="bg1">
                    <a:alpha val="0"/>
                    <a:lumMod val="0"/>
                    <a:lumOff val="100000"/>
                  </a:schemeClr>
                </a:gs>
              </a:gsLst>
              <a:path path="shape">
                <a:fillToRect l="50000" t="50000" r="50000" b="50000"/>
              </a:path>
              <a:tileRect/>
            </a:gra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Oval 51"/>
            <p:cNvSpPr/>
            <p:nvPr/>
          </p:nvSpPr>
          <p:spPr>
            <a:xfrm>
              <a:off x="6581146" y="2317132"/>
              <a:ext cx="1741714" cy="1741714"/>
            </a:xfrm>
            <a:prstGeom prst="ellipse">
              <a:avLst/>
            </a:prstGeom>
            <a:gradFill>
              <a:gsLst>
                <a:gs pos="13000">
                  <a:srgbClr val="0070C0"/>
                </a:gs>
                <a:gs pos="71000">
                  <a:srgbClr val="00B0F0"/>
                </a:gs>
              </a:gsLst>
              <a:lin ang="5400000" scaled="1"/>
            </a:gradFill>
            <a:ln w="12700" cap="flat" cmpd="sng" algn="ctr">
              <a:solidFill>
                <a:srgbClr val="002060"/>
              </a:solidFill>
              <a:prstDash val="solid"/>
            </a:ln>
            <a:effectLst/>
          </p:spPr>
          <p:txBody>
            <a:bodyPr rtlCol="0" anchor="ctr"/>
            <a:lstStyle/>
            <a:p>
              <a:pPr algn="ctr"/>
              <a:endParaRPr lang="en-US" kern="0" dirty="0">
                <a:solidFill>
                  <a:sysClr val="window" lastClr="FFFFFF"/>
                </a:solidFill>
                <a:latin typeface="Calibri"/>
              </a:endParaRPr>
            </a:p>
          </p:txBody>
        </p:sp>
        <p:sp>
          <p:nvSpPr>
            <p:cNvPr id="53" name="Oval 52"/>
            <p:cNvSpPr/>
            <p:nvPr/>
          </p:nvSpPr>
          <p:spPr>
            <a:xfrm>
              <a:off x="6766204" y="2374552"/>
              <a:ext cx="1371601" cy="1206005"/>
            </a:xfrm>
            <a:prstGeom prst="ellipse">
              <a:avLst/>
            </a:prstGeom>
            <a:gradFill>
              <a:gsLst>
                <a:gs pos="0">
                  <a:sysClr val="window" lastClr="FFFFFF">
                    <a:lumMod val="100000"/>
                    <a:alpha val="80000"/>
                  </a:sysClr>
                </a:gs>
                <a:gs pos="100000">
                  <a:sysClr val="window" lastClr="FFFFFF">
                    <a:alpha val="0"/>
                  </a:sysClr>
                </a:gs>
              </a:gsLst>
              <a:lin ang="5400000" scaled="1"/>
            </a:gradFill>
            <a:ln w="12700" cap="flat" cmpd="sng" algn="ctr">
              <a:noFill/>
              <a:prstDash val="solid"/>
            </a:ln>
            <a:effectLst/>
          </p:spPr>
          <p:txBody>
            <a:bodyPr rtlCol="0" anchor="ctr"/>
            <a:lstStyle/>
            <a:p>
              <a:pPr algn="ctr">
                <a:defRPr/>
              </a:pPr>
              <a:endParaRPr lang="en-US" kern="0" dirty="0">
                <a:solidFill>
                  <a:sysClr val="window" lastClr="FFFFFF"/>
                </a:solidFill>
                <a:latin typeface="Calibri"/>
              </a:endParaRPr>
            </a:p>
          </p:txBody>
        </p:sp>
      </p:grpSp>
      <p:sp>
        <p:nvSpPr>
          <p:cNvPr id="54" name="TextBox 53"/>
          <p:cNvSpPr txBox="1"/>
          <p:nvPr/>
        </p:nvSpPr>
        <p:spPr>
          <a:xfrm>
            <a:off x="5437577" y="4305804"/>
            <a:ext cx="1143000" cy="1093313"/>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5 Coaches</a:t>
            </a:r>
          </a:p>
          <a:p>
            <a:pPr>
              <a:lnSpc>
                <a:spcPts val="2000"/>
              </a:lnSpc>
              <a:buFont typeface="Wingdings" pitchFamily="2" charset="2"/>
              <a:buChar char="ü"/>
            </a:pPr>
            <a:r>
              <a:rPr lang="en-US" sz="1400" b="1" dirty="0">
                <a:solidFill>
                  <a:schemeClr val="tx1">
                    <a:lumMod val="75000"/>
                    <a:lumOff val="25000"/>
                  </a:schemeClr>
                </a:solidFill>
              </a:rPr>
              <a:t>100 Leaders</a:t>
            </a:r>
          </a:p>
        </p:txBody>
      </p:sp>
      <p:sp>
        <p:nvSpPr>
          <p:cNvPr id="55" name="TextBox 54"/>
          <p:cNvSpPr txBox="1"/>
          <p:nvPr/>
        </p:nvSpPr>
        <p:spPr>
          <a:xfrm>
            <a:off x="6476955" y="4130215"/>
            <a:ext cx="1329511" cy="861774"/>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6 Coaches</a:t>
            </a:r>
          </a:p>
          <a:p>
            <a:pPr>
              <a:lnSpc>
                <a:spcPts val="2000"/>
              </a:lnSpc>
              <a:buFont typeface="Wingdings" pitchFamily="2" charset="2"/>
              <a:buChar char="ü"/>
            </a:pPr>
            <a:r>
              <a:rPr lang="en-US" sz="1400" b="1" dirty="0">
                <a:solidFill>
                  <a:schemeClr val="tx1">
                    <a:lumMod val="75000"/>
                    <a:lumOff val="25000"/>
                  </a:schemeClr>
                </a:solidFill>
              </a:rPr>
              <a:t>120 Leaders</a:t>
            </a:r>
          </a:p>
        </p:txBody>
      </p:sp>
      <p:sp>
        <p:nvSpPr>
          <p:cNvPr id="56" name="TextBox 55"/>
          <p:cNvSpPr txBox="1"/>
          <p:nvPr/>
        </p:nvSpPr>
        <p:spPr>
          <a:xfrm>
            <a:off x="7619955" y="3926178"/>
            <a:ext cx="1143941" cy="1093313"/>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8 Coaches</a:t>
            </a:r>
          </a:p>
          <a:p>
            <a:pPr>
              <a:lnSpc>
                <a:spcPts val="2000"/>
              </a:lnSpc>
              <a:buFont typeface="Wingdings" pitchFamily="2" charset="2"/>
              <a:buChar char="ü"/>
            </a:pPr>
            <a:r>
              <a:rPr lang="en-US" sz="1400" b="1" dirty="0">
                <a:solidFill>
                  <a:schemeClr val="tx1">
                    <a:lumMod val="75000"/>
                    <a:lumOff val="25000"/>
                  </a:schemeClr>
                </a:solidFill>
              </a:rPr>
              <a:t>185 Leaders</a:t>
            </a:r>
          </a:p>
        </p:txBody>
      </p:sp>
      <p:sp>
        <p:nvSpPr>
          <p:cNvPr id="57" name="TextBox 56"/>
          <p:cNvSpPr txBox="1"/>
          <p:nvPr/>
        </p:nvSpPr>
        <p:spPr>
          <a:xfrm>
            <a:off x="8601549" y="3806744"/>
            <a:ext cx="2034184" cy="2119234"/>
          </a:xfrm>
          <a:prstGeom prst="rect">
            <a:avLst/>
          </a:prstGeom>
          <a:noFill/>
        </p:spPr>
        <p:txBody>
          <a:bodyPr wrap="square" rtlCol="0">
            <a:spAutoFit/>
          </a:bodyPr>
          <a:lstStyle/>
          <a:p>
            <a:pPr>
              <a:lnSpc>
                <a:spcPts val="2000"/>
              </a:lnSpc>
              <a:buFont typeface="Wingdings" pitchFamily="2" charset="2"/>
              <a:buChar char="ü"/>
            </a:pPr>
            <a:r>
              <a:rPr lang="en-US" sz="1400" b="1" dirty="0">
                <a:solidFill>
                  <a:schemeClr val="tx1">
                    <a:lumMod val="75000"/>
                    <a:lumOff val="25000"/>
                  </a:schemeClr>
                </a:solidFill>
              </a:rPr>
              <a:t>9 Coaches</a:t>
            </a:r>
          </a:p>
          <a:p>
            <a:pPr>
              <a:lnSpc>
                <a:spcPts val="2000"/>
              </a:lnSpc>
              <a:buFont typeface="Wingdings" pitchFamily="2" charset="2"/>
              <a:buChar char="ü"/>
            </a:pPr>
            <a:r>
              <a:rPr lang="en-US" sz="1400" b="1" dirty="0">
                <a:solidFill>
                  <a:schemeClr val="tx1">
                    <a:lumMod val="75000"/>
                    <a:lumOff val="25000"/>
                  </a:schemeClr>
                </a:solidFill>
              </a:rPr>
              <a:t>250 Leaders</a:t>
            </a:r>
          </a:p>
          <a:p>
            <a:pPr>
              <a:lnSpc>
                <a:spcPts val="2000"/>
              </a:lnSpc>
              <a:buFont typeface="Wingdings" pitchFamily="2" charset="2"/>
              <a:buChar char="ü"/>
            </a:pPr>
            <a:r>
              <a:rPr lang="en-US" sz="1400" b="1" dirty="0">
                <a:solidFill>
                  <a:schemeClr val="tx1">
                    <a:lumMod val="75000"/>
                    <a:lumOff val="25000"/>
                  </a:schemeClr>
                </a:solidFill>
              </a:rPr>
              <a:t>150 Leaders </a:t>
            </a:r>
            <a:br>
              <a:rPr lang="en-US" sz="1400" b="1" dirty="0">
                <a:solidFill>
                  <a:schemeClr val="tx1">
                    <a:lumMod val="75000"/>
                    <a:lumOff val="25000"/>
                  </a:schemeClr>
                </a:solidFill>
              </a:rPr>
            </a:br>
            <a:r>
              <a:rPr lang="en-US" sz="1400" b="1" dirty="0">
                <a:solidFill>
                  <a:schemeClr val="tx1">
                    <a:lumMod val="75000"/>
                    <a:lumOff val="25000"/>
                  </a:schemeClr>
                </a:solidFill>
              </a:rPr>
              <a:t>   CBC™</a:t>
            </a:r>
          </a:p>
          <a:p>
            <a:pPr>
              <a:lnSpc>
                <a:spcPts val="2000"/>
              </a:lnSpc>
              <a:buFont typeface="Wingdings" pitchFamily="2" charset="2"/>
              <a:buChar char="ü"/>
            </a:pPr>
            <a:r>
              <a:rPr lang="en-US" sz="1400" b="1" dirty="0">
                <a:solidFill>
                  <a:schemeClr val="tx1">
                    <a:lumMod val="75000"/>
                    <a:lumOff val="25000"/>
                  </a:schemeClr>
                </a:solidFill>
              </a:rPr>
              <a:t>100 Leaders</a:t>
            </a:r>
            <a:br>
              <a:rPr lang="en-US" sz="1400" b="1" dirty="0">
                <a:solidFill>
                  <a:schemeClr val="tx1">
                    <a:lumMod val="75000"/>
                    <a:lumOff val="25000"/>
                  </a:schemeClr>
                </a:solidFill>
              </a:rPr>
            </a:br>
            <a:r>
              <a:rPr lang="en-US" sz="1400" b="1" dirty="0">
                <a:solidFill>
                  <a:schemeClr val="tx1">
                    <a:lumMod val="75000"/>
                    <a:lumOff val="25000"/>
                  </a:schemeClr>
                </a:solidFill>
              </a:rPr>
              <a:t>    RCC™   </a:t>
            </a:r>
          </a:p>
          <a:p>
            <a:pPr marL="171450" indent="-171450">
              <a:lnSpc>
                <a:spcPts val="2000"/>
              </a:lnSpc>
              <a:buFont typeface="Wingdings" pitchFamily="2" charset="2"/>
              <a:buChar char="ü"/>
            </a:pPr>
            <a:r>
              <a:rPr lang="en-US" sz="1400" b="1" dirty="0">
                <a:solidFill>
                  <a:schemeClr val="tx1">
                    <a:lumMod val="75000"/>
                    <a:lumOff val="25000"/>
                  </a:schemeClr>
                </a:solidFill>
              </a:rPr>
              <a:t>25 Leaders CMBC™</a:t>
            </a:r>
          </a:p>
        </p:txBody>
      </p:sp>
    </p:spTree>
    <p:extLst>
      <p:ext uri="{BB962C8B-B14F-4D97-AF65-F5344CB8AC3E}">
        <p14:creationId xmlns:p14="http://schemas.microsoft.com/office/powerpoint/2010/main" val="2443107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Embedding the coaching culture</a:t>
            </a:r>
          </a:p>
        </p:txBody>
      </p:sp>
      <p:sp>
        <p:nvSpPr>
          <p:cNvPr id="3" name="Text Placeholder 2"/>
          <p:cNvSpPr>
            <a:spLocks noGrp="1"/>
          </p:cNvSpPr>
          <p:nvPr>
            <p:ph type="body" sz="quarter" idx="11"/>
          </p:nvPr>
        </p:nvSpPr>
        <p:spPr/>
        <p:txBody>
          <a:bodyPr>
            <a:normAutofit fontScale="92500" lnSpcReduction="20000"/>
          </a:bodyPr>
          <a:lstStyle/>
          <a:p>
            <a:r>
              <a:rPr lang="en-US" sz="2600" dirty="0">
                <a:latin typeface="Arial" charset="0"/>
                <a:cs typeface="Arial" charset="0"/>
              </a:rPr>
              <a:t>Business Coaching </a:t>
            </a:r>
            <a:r>
              <a:rPr lang="en-US" sz="2600" b="1" dirty="0">
                <a:latin typeface="Arial" charset="0"/>
                <a:cs typeface="Arial" charset="0"/>
              </a:rPr>
              <a:t>Aligned</a:t>
            </a:r>
            <a:r>
              <a:rPr lang="en-US" sz="2600" dirty="0">
                <a:latin typeface="Arial" charset="0"/>
                <a:cs typeface="Arial" charset="0"/>
              </a:rPr>
              <a:t> to Business Strategy and Initiatives</a:t>
            </a:r>
          </a:p>
          <a:p>
            <a:endParaRPr lang="en-US" sz="2600" dirty="0">
              <a:latin typeface="Arial" charset="0"/>
              <a:cs typeface="Arial" charset="0"/>
            </a:endParaRPr>
          </a:p>
          <a:p>
            <a:r>
              <a:rPr lang="en-US" sz="2600" dirty="0">
                <a:latin typeface="Arial" charset="0"/>
                <a:cs typeface="Arial" charset="0"/>
              </a:rPr>
              <a:t>Business Coaching is </a:t>
            </a:r>
            <a:r>
              <a:rPr lang="en-US" sz="2600" b="1" dirty="0">
                <a:latin typeface="Arial" charset="0"/>
                <a:cs typeface="Arial" charset="0"/>
              </a:rPr>
              <a:t>Encouraged and Supported at all levels</a:t>
            </a:r>
          </a:p>
          <a:p>
            <a:endParaRPr lang="en-US" sz="2600" b="1" dirty="0">
              <a:latin typeface="Arial" charset="0"/>
              <a:cs typeface="Arial" charset="0"/>
            </a:endParaRPr>
          </a:p>
          <a:p>
            <a:r>
              <a:rPr lang="en-US" sz="2600" dirty="0">
                <a:latin typeface="Arial" charset="0"/>
                <a:cs typeface="Arial" charset="0"/>
              </a:rPr>
              <a:t>In-house </a:t>
            </a:r>
            <a:r>
              <a:rPr lang="en-US" sz="2600" b="1" dirty="0">
                <a:latin typeface="Arial" charset="0"/>
                <a:cs typeface="Arial" charset="0"/>
              </a:rPr>
              <a:t>Business Coach Training</a:t>
            </a:r>
          </a:p>
          <a:p>
            <a:pPr>
              <a:buNone/>
            </a:pPr>
            <a:endParaRPr lang="en-US" sz="2600" b="1" dirty="0">
              <a:latin typeface="Arial" charset="0"/>
              <a:cs typeface="Arial" charset="0"/>
            </a:endParaRPr>
          </a:p>
          <a:p>
            <a:r>
              <a:rPr lang="en-US" sz="2600" b="1" dirty="0">
                <a:latin typeface="Arial" charset="0"/>
                <a:cs typeface="Arial" charset="0"/>
              </a:rPr>
              <a:t>Reward and Recognition </a:t>
            </a:r>
            <a:r>
              <a:rPr lang="en-US" sz="2600" dirty="0">
                <a:latin typeface="Arial" charset="0"/>
                <a:cs typeface="Arial" charset="0"/>
              </a:rPr>
              <a:t>for Coaching by Leaders</a:t>
            </a:r>
          </a:p>
          <a:p>
            <a:endParaRPr lang="en-US" sz="2600" dirty="0">
              <a:latin typeface="Arial" charset="0"/>
              <a:cs typeface="Arial" charset="0"/>
            </a:endParaRPr>
          </a:p>
          <a:p>
            <a:r>
              <a:rPr lang="en-US" sz="2600" b="1" dirty="0">
                <a:latin typeface="Arial" charset="0"/>
                <a:cs typeface="Arial" charset="0"/>
              </a:rPr>
              <a:t>Wholistic</a:t>
            </a:r>
            <a:r>
              <a:rPr lang="en-US" sz="2600" dirty="0">
                <a:latin typeface="Arial" charset="0"/>
                <a:cs typeface="Arial" charset="0"/>
              </a:rPr>
              <a:t> Perspective is taken</a:t>
            </a:r>
          </a:p>
          <a:p>
            <a:pPr>
              <a:buNone/>
            </a:pPr>
            <a:endParaRPr lang="en-US" dirty="0"/>
          </a:p>
        </p:txBody>
      </p:sp>
      <p:sp>
        <p:nvSpPr>
          <p:cNvPr id="4" name="Slide Number Placeholder 3"/>
          <p:cNvSpPr>
            <a:spLocks noGrp="1"/>
          </p:cNvSpPr>
          <p:nvPr>
            <p:ph type="sldNum" sz="quarter" idx="4"/>
          </p:nvPr>
        </p:nvSpPr>
        <p:spPr/>
        <p:txBody>
          <a:bodyPr/>
          <a:lstStyle/>
          <a:p>
            <a:fld id="{3EFE59E3-B5CB-468F-9B39-2769E79603C8}" type="slidenum">
              <a:rPr lang="en-US" smtClean="0"/>
              <a:pPr/>
              <a:t>10</a:t>
            </a:fld>
            <a:endParaRPr lang="en-US" dirty="0"/>
          </a:p>
        </p:txBody>
      </p:sp>
    </p:spTree>
    <p:extLst>
      <p:ext uri="{BB962C8B-B14F-4D97-AF65-F5344CB8AC3E}">
        <p14:creationId xmlns:p14="http://schemas.microsoft.com/office/powerpoint/2010/main" val="3497194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72640" y="907745"/>
            <a:ext cx="7955280" cy="635000"/>
          </a:xfrm>
        </p:spPr>
        <p:txBody>
          <a:bodyPr/>
          <a:lstStyle/>
          <a:p>
            <a:r>
              <a:rPr lang="en-US" dirty="0"/>
              <a:t>Partnership goal</a:t>
            </a:r>
          </a:p>
        </p:txBody>
      </p:sp>
      <p:sp>
        <p:nvSpPr>
          <p:cNvPr id="4" name="Slide Number Placeholder 3"/>
          <p:cNvSpPr>
            <a:spLocks noGrp="1"/>
          </p:cNvSpPr>
          <p:nvPr>
            <p:ph type="sldNum" sz="quarter" idx="4"/>
          </p:nvPr>
        </p:nvSpPr>
        <p:spPr/>
        <p:txBody>
          <a:bodyPr/>
          <a:lstStyle/>
          <a:p>
            <a:fld id="{3EFE59E3-B5CB-468F-9B39-2769E79603C8}" type="slidenum">
              <a:rPr lang="en-US" smtClean="0"/>
              <a:pPr/>
              <a:t>11</a:t>
            </a:fld>
            <a:endParaRPr lang="en-US" dirty="0"/>
          </a:p>
        </p:txBody>
      </p:sp>
      <p:grpSp>
        <p:nvGrpSpPr>
          <p:cNvPr id="20" name="Group 19"/>
          <p:cNvGrpSpPr/>
          <p:nvPr/>
        </p:nvGrpSpPr>
        <p:grpSpPr>
          <a:xfrm>
            <a:off x="3289403" y="846268"/>
            <a:ext cx="5618458" cy="5769755"/>
            <a:chOff x="2036892" y="1257627"/>
            <a:chExt cx="4803843" cy="5116675"/>
          </a:xfrm>
        </p:grpSpPr>
        <p:sp>
          <p:nvSpPr>
            <p:cNvPr id="6" name="Freeform 5"/>
            <p:cNvSpPr>
              <a:spLocks/>
            </p:cNvSpPr>
            <p:nvPr/>
          </p:nvSpPr>
          <p:spPr bwMode="auto">
            <a:xfrm rot="10800000">
              <a:off x="4438813" y="3264843"/>
              <a:ext cx="2401922" cy="2727165"/>
            </a:xfrm>
            <a:custGeom>
              <a:avLst/>
              <a:gdLst>
                <a:gd name="T0" fmla="*/ 383 w 492"/>
                <a:gd name="T1" fmla="*/ 329 h 582"/>
                <a:gd name="T2" fmla="*/ 382 w 492"/>
                <a:gd name="T3" fmla="*/ 301 h 582"/>
                <a:gd name="T4" fmla="*/ 492 w 492"/>
                <a:gd name="T5" fmla="*/ 68 h 582"/>
                <a:gd name="T6" fmla="*/ 301 w 492"/>
                <a:gd name="T7" fmla="*/ 0 h 582"/>
                <a:gd name="T8" fmla="*/ 0 w 492"/>
                <a:gd name="T9" fmla="*/ 301 h 582"/>
                <a:gd name="T10" fmla="*/ 192 w 492"/>
                <a:gd name="T11" fmla="*/ 582 h 582"/>
                <a:gd name="T12" fmla="*/ 383 w 492"/>
                <a:gd name="T13" fmla="*/ 329 h 582"/>
              </a:gdLst>
              <a:ahLst/>
              <a:cxnLst>
                <a:cxn ang="0">
                  <a:pos x="T0" y="T1"/>
                </a:cxn>
                <a:cxn ang="0">
                  <a:pos x="T2" y="T3"/>
                </a:cxn>
                <a:cxn ang="0">
                  <a:pos x="T4" y="T5"/>
                </a:cxn>
                <a:cxn ang="0">
                  <a:pos x="T6" y="T7"/>
                </a:cxn>
                <a:cxn ang="0">
                  <a:pos x="T8" y="T9"/>
                </a:cxn>
                <a:cxn ang="0">
                  <a:pos x="T10" y="T11"/>
                </a:cxn>
                <a:cxn ang="0">
                  <a:pos x="T12" y="T13"/>
                </a:cxn>
              </a:cxnLst>
              <a:rect l="0" t="0" r="r" b="b"/>
              <a:pathLst>
                <a:path w="492" h="582">
                  <a:moveTo>
                    <a:pt x="383" y="329"/>
                  </a:moveTo>
                  <a:cubicBezTo>
                    <a:pt x="382" y="320"/>
                    <a:pt x="382" y="310"/>
                    <a:pt x="382" y="301"/>
                  </a:cubicBezTo>
                  <a:cubicBezTo>
                    <a:pt x="382" y="207"/>
                    <a:pt x="425" y="123"/>
                    <a:pt x="492" y="68"/>
                  </a:cubicBezTo>
                  <a:cubicBezTo>
                    <a:pt x="440" y="25"/>
                    <a:pt x="374" y="0"/>
                    <a:pt x="301" y="0"/>
                  </a:cubicBezTo>
                  <a:cubicBezTo>
                    <a:pt x="135" y="0"/>
                    <a:pt x="0" y="135"/>
                    <a:pt x="0" y="301"/>
                  </a:cubicBezTo>
                  <a:cubicBezTo>
                    <a:pt x="0" y="429"/>
                    <a:pt x="80" y="538"/>
                    <a:pt x="192" y="582"/>
                  </a:cubicBezTo>
                  <a:cubicBezTo>
                    <a:pt x="203" y="466"/>
                    <a:pt x="279" y="370"/>
                    <a:pt x="383" y="329"/>
                  </a:cubicBezTo>
                  <a:close/>
                </a:path>
              </a:pathLst>
            </a:custGeom>
            <a:solidFill>
              <a:schemeClr val="tx2">
                <a:lumMod val="60000"/>
                <a:lumOff val="40000"/>
              </a:schemeClr>
            </a:solidFill>
            <a:ln>
              <a:solidFill>
                <a:schemeClr val="bg1"/>
              </a:solidFill>
            </a:ln>
            <a:effectLst>
              <a:innerShdw blurRad="190500">
                <a:prstClr val="black">
                  <a:alpha val="90000"/>
                </a:prstClr>
              </a:innerShdw>
            </a:effectLst>
            <a:ex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7" name="Freeform 7"/>
            <p:cNvSpPr>
              <a:spLocks/>
            </p:cNvSpPr>
            <p:nvPr/>
          </p:nvSpPr>
          <p:spPr bwMode="auto">
            <a:xfrm rot="10800000">
              <a:off x="2036892" y="3264843"/>
              <a:ext cx="2401922" cy="2727165"/>
            </a:xfrm>
            <a:custGeom>
              <a:avLst/>
              <a:gdLst>
                <a:gd name="T0" fmla="*/ 492 w 492"/>
                <a:gd name="T1" fmla="*/ 301 h 582"/>
                <a:gd name="T2" fmla="*/ 191 w 492"/>
                <a:gd name="T3" fmla="*/ 0 h 582"/>
                <a:gd name="T4" fmla="*/ 0 w 492"/>
                <a:gd name="T5" fmla="*/ 68 h 582"/>
                <a:gd name="T6" fmla="*/ 110 w 492"/>
                <a:gd name="T7" fmla="*/ 301 h 582"/>
                <a:gd name="T8" fmla="*/ 109 w 492"/>
                <a:gd name="T9" fmla="*/ 329 h 582"/>
                <a:gd name="T10" fmla="*/ 300 w 492"/>
                <a:gd name="T11" fmla="*/ 582 h 582"/>
                <a:gd name="T12" fmla="*/ 492 w 492"/>
                <a:gd name="T13" fmla="*/ 301 h 582"/>
              </a:gdLst>
              <a:ahLst/>
              <a:cxnLst>
                <a:cxn ang="0">
                  <a:pos x="T0" y="T1"/>
                </a:cxn>
                <a:cxn ang="0">
                  <a:pos x="T2" y="T3"/>
                </a:cxn>
                <a:cxn ang="0">
                  <a:pos x="T4" y="T5"/>
                </a:cxn>
                <a:cxn ang="0">
                  <a:pos x="T6" y="T7"/>
                </a:cxn>
                <a:cxn ang="0">
                  <a:pos x="T8" y="T9"/>
                </a:cxn>
                <a:cxn ang="0">
                  <a:pos x="T10" y="T11"/>
                </a:cxn>
                <a:cxn ang="0">
                  <a:pos x="T12" y="T13"/>
                </a:cxn>
              </a:cxnLst>
              <a:rect l="0" t="0" r="r" b="b"/>
              <a:pathLst>
                <a:path w="492" h="582">
                  <a:moveTo>
                    <a:pt x="492" y="301"/>
                  </a:moveTo>
                  <a:cubicBezTo>
                    <a:pt x="492" y="135"/>
                    <a:pt x="357" y="0"/>
                    <a:pt x="191" y="0"/>
                  </a:cubicBezTo>
                  <a:cubicBezTo>
                    <a:pt x="118" y="0"/>
                    <a:pt x="52" y="25"/>
                    <a:pt x="0" y="68"/>
                  </a:cubicBezTo>
                  <a:cubicBezTo>
                    <a:pt x="67" y="123"/>
                    <a:pt x="110" y="207"/>
                    <a:pt x="110" y="301"/>
                  </a:cubicBezTo>
                  <a:cubicBezTo>
                    <a:pt x="110" y="310"/>
                    <a:pt x="110" y="320"/>
                    <a:pt x="109" y="329"/>
                  </a:cubicBezTo>
                  <a:cubicBezTo>
                    <a:pt x="213" y="370"/>
                    <a:pt x="289" y="466"/>
                    <a:pt x="300" y="582"/>
                  </a:cubicBezTo>
                  <a:cubicBezTo>
                    <a:pt x="412" y="538"/>
                    <a:pt x="492" y="429"/>
                    <a:pt x="492" y="301"/>
                  </a:cubicBezTo>
                  <a:close/>
                </a:path>
              </a:pathLst>
            </a:custGeom>
            <a:solidFill>
              <a:srgbClr val="558ED6"/>
            </a:solidFill>
            <a:ln>
              <a:solidFill>
                <a:schemeClr val="bg1"/>
              </a:solid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8" name="Freeform 8"/>
            <p:cNvSpPr>
              <a:spLocks/>
            </p:cNvSpPr>
            <p:nvPr/>
          </p:nvSpPr>
          <p:spPr bwMode="auto">
            <a:xfrm rot="10800000">
              <a:off x="3901380" y="4449790"/>
              <a:ext cx="1072803" cy="1224644"/>
            </a:xfrm>
            <a:custGeom>
              <a:avLst/>
              <a:gdLst>
                <a:gd name="T0" fmla="*/ 0 w 220"/>
                <a:gd name="T1" fmla="*/ 233 h 261"/>
                <a:gd name="T2" fmla="*/ 1 w 220"/>
                <a:gd name="T3" fmla="*/ 261 h 261"/>
                <a:gd name="T4" fmla="*/ 110 w 220"/>
                <a:gd name="T5" fmla="*/ 241 h 261"/>
                <a:gd name="T6" fmla="*/ 219 w 220"/>
                <a:gd name="T7" fmla="*/ 261 h 261"/>
                <a:gd name="T8" fmla="*/ 220 w 220"/>
                <a:gd name="T9" fmla="*/ 233 h 261"/>
                <a:gd name="T10" fmla="*/ 110 w 220"/>
                <a:gd name="T11" fmla="*/ 0 h 261"/>
                <a:gd name="T12" fmla="*/ 0 w 220"/>
                <a:gd name="T13" fmla="*/ 233 h 261"/>
              </a:gdLst>
              <a:ahLst/>
              <a:cxnLst>
                <a:cxn ang="0">
                  <a:pos x="T0" y="T1"/>
                </a:cxn>
                <a:cxn ang="0">
                  <a:pos x="T2" y="T3"/>
                </a:cxn>
                <a:cxn ang="0">
                  <a:pos x="T4" y="T5"/>
                </a:cxn>
                <a:cxn ang="0">
                  <a:pos x="T6" y="T7"/>
                </a:cxn>
                <a:cxn ang="0">
                  <a:pos x="T8" y="T9"/>
                </a:cxn>
                <a:cxn ang="0">
                  <a:pos x="T10" y="T11"/>
                </a:cxn>
                <a:cxn ang="0">
                  <a:pos x="T12" y="T13"/>
                </a:cxn>
              </a:cxnLst>
              <a:rect l="0" t="0" r="r" b="b"/>
              <a:pathLst>
                <a:path w="220" h="261">
                  <a:moveTo>
                    <a:pt x="0" y="233"/>
                  </a:moveTo>
                  <a:cubicBezTo>
                    <a:pt x="0" y="242"/>
                    <a:pt x="0" y="252"/>
                    <a:pt x="1" y="261"/>
                  </a:cubicBezTo>
                  <a:cubicBezTo>
                    <a:pt x="35" y="248"/>
                    <a:pt x="72" y="241"/>
                    <a:pt x="110" y="241"/>
                  </a:cubicBezTo>
                  <a:cubicBezTo>
                    <a:pt x="149" y="241"/>
                    <a:pt x="185" y="248"/>
                    <a:pt x="219" y="261"/>
                  </a:cubicBezTo>
                  <a:cubicBezTo>
                    <a:pt x="220" y="252"/>
                    <a:pt x="220" y="242"/>
                    <a:pt x="220" y="233"/>
                  </a:cubicBezTo>
                  <a:cubicBezTo>
                    <a:pt x="220" y="139"/>
                    <a:pt x="177" y="55"/>
                    <a:pt x="110" y="0"/>
                  </a:cubicBezTo>
                  <a:cubicBezTo>
                    <a:pt x="43" y="55"/>
                    <a:pt x="0" y="139"/>
                    <a:pt x="0" y="233"/>
                  </a:cubicBezTo>
                  <a:close/>
                </a:path>
              </a:pathLst>
            </a:custGeom>
            <a:solidFill>
              <a:srgbClr val="9BBB59"/>
            </a:solidFill>
            <a:ln>
              <a:no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9" name="Freeform 9"/>
            <p:cNvSpPr>
              <a:spLocks/>
            </p:cNvSpPr>
            <p:nvPr/>
          </p:nvSpPr>
          <p:spPr bwMode="auto">
            <a:xfrm rot="10800000">
              <a:off x="2969136" y="1722626"/>
              <a:ext cx="2939357" cy="1766504"/>
            </a:xfrm>
            <a:custGeom>
              <a:avLst/>
              <a:gdLst>
                <a:gd name="T0" fmla="*/ 301 w 602"/>
                <a:gd name="T1" fmla="*/ 0 h 377"/>
                <a:gd name="T2" fmla="*/ 110 w 602"/>
                <a:gd name="T3" fmla="*/ 68 h 377"/>
                <a:gd name="T4" fmla="*/ 1 w 602"/>
                <a:gd name="T5" fmla="*/ 48 h 377"/>
                <a:gd name="T6" fmla="*/ 0 w 602"/>
                <a:gd name="T7" fmla="*/ 76 h 377"/>
                <a:gd name="T8" fmla="*/ 301 w 602"/>
                <a:gd name="T9" fmla="*/ 377 h 377"/>
                <a:gd name="T10" fmla="*/ 602 w 602"/>
                <a:gd name="T11" fmla="*/ 76 h 377"/>
                <a:gd name="T12" fmla="*/ 601 w 602"/>
                <a:gd name="T13" fmla="*/ 48 h 377"/>
                <a:gd name="T14" fmla="*/ 492 w 602"/>
                <a:gd name="T15" fmla="*/ 68 h 377"/>
                <a:gd name="T16" fmla="*/ 301 w 602"/>
                <a:gd name="T17" fmla="*/ 0 h 3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02" h="377">
                  <a:moveTo>
                    <a:pt x="301" y="0"/>
                  </a:moveTo>
                  <a:cubicBezTo>
                    <a:pt x="249" y="42"/>
                    <a:pt x="183" y="68"/>
                    <a:pt x="110" y="68"/>
                  </a:cubicBezTo>
                  <a:cubicBezTo>
                    <a:pt x="72" y="68"/>
                    <a:pt x="35" y="61"/>
                    <a:pt x="1" y="48"/>
                  </a:cubicBezTo>
                  <a:cubicBezTo>
                    <a:pt x="1" y="57"/>
                    <a:pt x="0" y="66"/>
                    <a:pt x="0" y="76"/>
                  </a:cubicBezTo>
                  <a:cubicBezTo>
                    <a:pt x="0" y="242"/>
                    <a:pt x="135" y="377"/>
                    <a:pt x="301" y="377"/>
                  </a:cubicBezTo>
                  <a:cubicBezTo>
                    <a:pt x="467" y="377"/>
                    <a:pt x="602" y="242"/>
                    <a:pt x="602" y="76"/>
                  </a:cubicBezTo>
                  <a:cubicBezTo>
                    <a:pt x="602" y="66"/>
                    <a:pt x="602" y="57"/>
                    <a:pt x="601" y="48"/>
                  </a:cubicBezTo>
                  <a:cubicBezTo>
                    <a:pt x="567" y="61"/>
                    <a:pt x="530" y="68"/>
                    <a:pt x="492" y="68"/>
                  </a:cubicBezTo>
                  <a:cubicBezTo>
                    <a:pt x="419" y="68"/>
                    <a:pt x="353" y="42"/>
                    <a:pt x="301" y="0"/>
                  </a:cubicBezTo>
                  <a:close/>
                </a:path>
              </a:pathLst>
            </a:custGeom>
            <a:solidFill>
              <a:srgbClr val="558ED5"/>
            </a:solidFill>
            <a:ln>
              <a:solidFill>
                <a:schemeClr val="bg1"/>
              </a:solid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10" name="Freeform 10"/>
            <p:cNvSpPr>
              <a:spLocks/>
            </p:cNvSpPr>
            <p:nvPr/>
          </p:nvSpPr>
          <p:spPr bwMode="auto">
            <a:xfrm rot="10800000">
              <a:off x="4438813" y="3169571"/>
              <a:ext cx="1463477" cy="1280220"/>
            </a:xfrm>
            <a:custGeom>
              <a:avLst/>
              <a:gdLst>
                <a:gd name="T0" fmla="*/ 300 w 300"/>
                <a:gd name="T1" fmla="*/ 205 h 273"/>
                <a:gd name="T2" fmla="*/ 191 w 300"/>
                <a:gd name="T3" fmla="*/ 0 h 273"/>
                <a:gd name="T4" fmla="*/ 0 w 300"/>
                <a:gd name="T5" fmla="*/ 253 h 273"/>
                <a:gd name="T6" fmla="*/ 109 w 300"/>
                <a:gd name="T7" fmla="*/ 273 h 273"/>
                <a:gd name="T8" fmla="*/ 300 w 300"/>
                <a:gd name="T9" fmla="*/ 205 h 273"/>
              </a:gdLst>
              <a:ahLst/>
              <a:cxnLst>
                <a:cxn ang="0">
                  <a:pos x="T0" y="T1"/>
                </a:cxn>
                <a:cxn ang="0">
                  <a:pos x="T2" y="T3"/>
                </a:cxn>
                <a:cxn ang="0">
                  <a:pos x="T4" y="T5"/>
                </a:cxn>
                <a:cxn ang="0">
                  <a:pos x="T6" y="T7"/>
                </a:cxn>
                <a:cxn ang="0">
                  <a:pos x="T8" y="T9"/>
                </a:cxn>
              </a:cxnLst>
              <a:rect l="0" t="0" r="r" b="b"/>
              <a:pathLst>
                <a:path w="300" h="273">
                  <a:moveTo>
                    <a:pt x="300" y="205"/>
                  </a:moveTo>
                  <a:cubicBezTo>
                    <a:pt x="240" y="155"/>
                    <a:pt x="199" y="83"/>
                    <a:pt x="191" y="0"/>
                  </a:cubicBezTo>
                  <a:cubicBezTo>
                    <a:pt x="87" y="41"/>
                    <a:pt x="11" y="137"/>
                    <a:pt x="0" y="253"/>
                  </a:cubicBezTo>
                  <a:cubicBezTo>
                    <a:pt x="34" y="266"/>
                    <a:pt x="71" y="273"/>
                    <a:pt x="109" y="273"/>
                  </a:cubicBezTo>
                  <a:cubicBezTo>
                    <a:pt x="182" y="273"/>
                    <a:pt x="248" y="247"/>
                    <a:pt x="300" y="205"/>
                  </a:cubicBezTo>
                  <a:close/>
                </a:path>
              </a:pathLst>
            </a:custGeom>
            <a:solidFill>
              <a:srgbClr val="9BBB59"/>
            </a:solidFill>
            <a:ln>
              <a:no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11" name="Freeform 11"/>
            <p:cNvSpPr>
              <a:spLocks/>
            </p:cNvSpPr>
            <p:nvPr/>
          </p:nvSpPr>
          <p:spPr bwMode="auto">
            <a:xfrm rot="10800000">
              <a:off x="2973270" y="3169571"/>
              <a:ext cx="1465544" cy="1280220"/>
            </a:xfrm>
            <a:custGeom>
              <a:avLst/>
              <a:gdLst>
                <a:gd name="T0" fmla="*/ 109 w 300"/>
                <a:gd name="T1" fmla="*/ 0 h 273"/>
                <a:gd name="T2" fmla="*/ 0 w 300"/>
                <a:gd name="T3" fmla="*/ 205 h 273"/>
                <a:gd name="T4" fmla="*/ 191 w 300"/>
                <a:gd name="T5" fmla="*/ 273 h 273"/>
                <a:gd name="T6" fmla="*/ 300 w 300"/>
                <a:gd name="T7" fmla="*/ 253 h 273"/>
                <a:gd name="T8" fmla="*/ 109 w 300"/>
                <a:gd name="T9" fmla="*/ 0 h 273"/>
              </a:gdLst>
              <a:ahLst/>
              <a:cxnLst>
                <a:cxn ang="0">
                  <a:pos x="T0" y="T1"/>
                </a:cxn>
                <a:cxn ang="0">
                  <a:pos x="T2" y="T3"/>
                </a:cxn>
                <a:cxn ang="0">
                  <a:pos x="T4" y="T5"/>
                </a:cxn>
                <a:cxn ang="0">
                  <a:pos x="T6" y="T7"/>
                </a:cxn>
                <a:cxn ang="0">
                  <a:pos x="T8" y="T9"/>
                </a:cxn>
              </a:cxnLst>
              <a:rect l="0" t="0" r="r" b="b"/>
              <a:pathLst>
                <a:path w="300" h="273">
                  <a:moveTo>
                    <a:pt x="109" y="0"/>
                  </a:moveTo>
                  <a:cubicBezTo>
                    <a:pt x="101" y="83"/>
                    <a:pt x="61" y="155"/>
                    <a:pt x="0" y="205"/>
                  </a:cubicBezTo>
                  <a:cubicBezTo>
                    <a:pt x="52" y="247"/>
                    <a:pt x="118" y="273"/>
                    <a:pt x="191" y="273"/>
                  </a:cubicBezTo>
                  <a:cubicBezTo>
                    <a:pt x="229" y="273"/>
                    <a:pt x="266" y="266"/>
                    <a:pt x="300" y="253"/>
                  </a:cubicBezTo>
                  <a:cubicBezTo>
                    <a:pt x="289" y="137"/>
                    <a:pt x="213" y="41"/>
                    <a:pt x="109" y="0"/>
                  </a:cubicBezTo>
                  <a:close/>
                </a:path>
              </a:pathLst>
            </a:custGeom>
            <a:solidFill>
              <a:srgbClr val="9BBB59"/>
            </a:solidFill>
            <a:ln>
              <a:no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12" name="Freeform 12"/>
            <p:cNvSpPr>
              <a:spLocks/>
            </p:cNvSpPr>
            <p:nvPr/>
          </p:nvSpPr>
          <p:spPr bwMode="auto">
            <a:xfrm rot="10800000">
              <a:off x="3905513" y="3489130"/>
              <a:ext cx="1064534" cy="1055933"/>
            </a:xfrm>
            <a:custGeom>
              <a:avLst/>
              <a:gdLst>
                <a:gd name="T0" fmla="*/ 0 w 218"/>
                <a:gd name="T1" fmla="*/ 20 h 225"/>
                <a:gd name="T2" fmla="*/ 109 w 218"/>
                <a:gd name="T3" fmla="*/ 225 h 225"/>
                <a:gd name="T4" fmla="*/ 218 w 218"/>
                <a:gd name="T5" fmla="*/ 20 h 225"/>
                <a:gd name="T6" fmla="*/ 109 w 218"/>
                <a:gd name="T7" fmla="*/ 0 h 225"/>
                <a:gd name="T8" fmla="*/ 0 w 218"/>
                <a:gd name="T9" fmla="*/ 20 h 225"/>
              </a:gdLst>
              <a:ahLst/>
              <a:cxnLst>
                <a:cxn ang="0">
                  <a:pos x="T0" y="T1"/>
                </a:cxn>
                <a:cxn ang="0">
                  <a:pos x="T2" y="T3"/>
                </a:cxn>
                <a:cxn ang="0">
                  <a:pos x="T4" y="T5"/>
                </a:cxn>
                <a:cxn ang="0">
                  <a:pos x="T6" y="T7"/>
                </a:cxn>
                <a:cxn ang="0">
                  <a:pos x="T8" y="T9"/>
                </a:cxn>
              </a:cxnLst>
              <a:rect l="0" t="0" r="r" b="b"/>
              <a:pathLst>
                <a:path w="218" h="225">
                  <a:moveTo>
                    <a:pt x="0" y="20"/>
                  </a:moveTo>
                  <a:cubicBezTo>
                    <a:pt x="8" y="103"/>
                    <a:pt x="49" y="175"/>
                    <a:pt x="109" y="225"/>
                  </a:cubicBezTo>
                  <a:cubicBezTo>
                    <a:pt x="170" y="175"/>
                    <a:pt x="210" y="103"/>
                    <a:pt x="218" y="20"/>
                  </a:cubicBezTo>
                  <a:cubicBezTo>
                    <a:pt x="184" y="7"/>
                    <a:pt x="148" y="0"/>
                    <a:pt x="109" y="0"/>
                  </a:cubicBezTo>
                  <a:cubicBezTo>
                    <a:pt x="71" y="0"/>
                    <a:pt x="34" y="7"/>
                    <a:pt x="0" y="20"/>
                  </a:cubicBezTo>
                  <a:close/>
                </a:path>
              </a:pathLst>
            </a:custGeom>
            <a:solidFill>
              <a:srgbClr val="9BBB59"/>
            </a:solidFill>
            <a:ln>
              <a:noFill/>
            </a:ln>
            <a:effectLst>
              <a:innerShdw blurRad="190500">
                <a:prstClr val="black">
                  <a:alpha val="9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latin typeface="Arial" pitchFamily="34" charset="0"/>
                <a:cs typeface="Arial" pitchFamily="34" charset="0"/>
              </a:endParaRPr>
            </a:p>
          </p:txBody>
        </p:sp>
        <p:sp>
          <p:nvSpPr>
            <p:cNvPr id="13" name="Oval 12"/>
            <p:cNvSpPr/>
            <p:nvPr/>
          </p:nvSpPr>
          <p:spPr>
            <a:xfrm>
              <a:off x="4819446" y="3602590"/>
              <a:ext cx="1885983" cy="2771712"/>
            </a:xfrm>
            <a:prstGeom prst="ellipse">
              <a:avLst/>
            </a:prstGeom>
            <a:gradFill>
              <a:gsLst>
                <a:gs pos="100000">
                  <a:schemeClr val="bg1">
                    <a:alpha val="0"/>
                  </a:schemeClr>
                </a:gs>
                <a:gs pos="0">
                  <a:schemeClr val="bg1">
                    <a:alpha val="6500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itchFamily="34" charset="0"/>
                  <a:cs typeface="Arial" pitchFamily="34" charset="0"/>
                </a:rPr>
                <a:t>HR</a:t>
              </a:r>
            </a:p>
          </p:txBody>
        </p:sp>
        <p:sp>
          <p:nvSpPr>
            <p:cNvPr id="14" name="Oval 13"/>
            <p:cNvSpPr/>
            <p:nvPr/>
          </p:nvSpPr>
          <p:spPr>
            <a:xfrm flipH="1">
              <a:off x="2118875" y="3619765"/>
              <a:ext cx="1885983" cy="2680626"/>
            </a:xfrm>
            <a:prstGeom prst="ellipse">
              <a:avLst/>
            </a:prstGeom>
            <a:gradFill>
              <a:gsLst>
                <a:gs pos="100000">
                  <a:schemeClr val="bg1">
                    <a:alpha val="0"/>
                  </a:schemeClr>
                </a:gs>
                <a:gs pos="0">
                  <a:schemeClr val="bg1">
                    <a:alpha val="6500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itchFamily="34" charset="0"/>
                  <a:cs typeface="Arial" pitchFamily="34" charset="0"/>
                </a:rPr>
                <a:t>Training</a:t>
              </a:r>
            </a:p>
          </p:txBody>
        </p:sp>
        <p:sp>
          <p:nvSpPr>
            <p:cNvPr id="18" name="Oval 17"/>
            <p:cNvSpPr/>
            <p:nvPr/>
          </p:nvSpPr>
          <p:spPr>
            <a:xfrm>
              <a:off x="2967066" y="3489130"/>
              <a:ext cx="2935223" cy="985959"/>
            </a:xfrm>
            <a:prstGeom prst="ellipse">
              <a:avLst/>
            </a:prstGeom>
            <a:gradFill>
              <a:gsLst>
                <a:gs pos="100000">
                  <a:schemeClr val="bg1">
                    <a:alpha val="0"/>
                  </a:schemeClr>
                </a:gs>
                <a:gs pos="0">
                  <a:schemeClr val="bg1">
                    <a:alpha val="2700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latin typeface="Arial" pitchFamily="34" charset="0"/>
                  <a:cs typeface="Arial" pitchFamily="34" charset="0"/>
                </a:rPr>
                <a:t>Business Coach Strategy</a:t>
              </a:r>
            </a:p>
          </p:txBody>
        </p:sp>
        <p:sp>
          <p:nvSpPr>
            <p:cNvPr id="19" name="Oval 18"/>
            <p:cNvSpPr/>
            <p:nvPr/>
          </p:nvSpPr>
          <p:spPr>
            <a:xfrm flipH="1">
              <a:off x="3501771" y="1257627"/>
              <a:ext cx="1984626" cy="2680626"/>
            </a:xfrm>
            <a:prstGeom prst="ellipse">
              <a:avLst/>
            </a:prstGeom>
            <a:gradFill>
              <a:gsLst>
                <a:gs pos="100000">
                  <a:schemeClr val="bg1">
                    <a:alpha val="0"/>
                  </a:schemeClr>
                </a:gs>
                <a:gs pos="0">
                  <a:schemeClr val="bg1">
                    <a:alpha val="65000"/>
                  </a:schemeClr>
                </a:gs>
              </a:gsLst>
              <a:path path="shap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latin typeface="Arial" pitchFamily="34" charset="0"/>
                  <a:cs typeface="Arial" pitchFamily="34" charset="0"/>
                </a:rPr>
                <a:t>Coaching</a:t>
              </a:r>
            </a:p>
          </p:txBody>
        </p:sp>
      </p:grpSp>
    </p:spTree>
    <p:extLst>
      <p:ext uri="{BB962C8B-B14F-4D97-AF65-F5344CB8AC3E}">
        <p14:creationId xmlns:p14="http://schemas.microsoft.com/office/powerpoint/2010/main" val="2780479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sz="quarter" idx="10"/>
          </p:nvPr>
        </p:nvSpPr>
        <p:spPr>
          <a:xfrm>
            <a:off x="1192696" y="357809"/>
            <a:ext cx="8835224" cy="692777"/>
          </a:xfrm>
        </p:spPr>
        <p:txBody>
          <a:bodyPr/>
          <a:lstStyle/>
          <a:p>
            <a:r>
              <a:rPr lang="en-US" dirty="0"/>
              <a:t>NF Coaching model</a:t>
            </a:r>
          </a:p>
        </p:txBody>
      </p:sp>
      <p:sp>
        <p:nvSpPr>
          <p:cNvPr id="6" name="Slide Number Placeholder 5"/>
          <p:cNvSpPr>
            <a:spLocks noGrp="1"/>
          </p:cNvSpPr>
          <p:nvPr>
            <p:ph type="sldNum" sz="quarter" idx="4"/>
          </p:nvPr>
        </p:nvSpPr>
        <p:spPr/>
        <p:txBody>
          <a:bodyPr/>
          <a:lstStyle/>
          <a:p>
            <a:fld id="{3EFE59E3-B5CB-468F-9B39-2769E79603C8}" type="slidenum">
              <a:rPr lang="en-US" smtClean="0"/>
              <a:pPr/>
              <a:t>12</a:t>
            </a:fld>
            <a:endParaRPr lang="en-US" dirty="0"/>
          </a:p>
        </p:txBody>
      </p:sp>
      <p:grpSp>
        <p:nvGrpSpPr>
          <p:cNvPr id="11" name="Group 10"/>
          <p:cNvGrpSpPr/>
          <p:nvPr/>
        </p:nvGrpSpPr>
        <p:grpSpPr>
          <a:xfrm>
            <a:off x="2782957" y="894522"/>
            <a:ext cx="7345017" cy="5108713"/>
            <a:chOff x="835371" y="1396999"/>
            <a:chExt cx="7371652" cy="4789312"/>
          </a:xfrm>
        </p:grpSpPr>
        <p:graphicFrame>
          <p:nvGraphicFramePr>
            <p:cNvPr id="7" name="Diagram 6"/>
            <p:cNvGraphicFramePr/>
            <p:nvPr/>
          </p:nvGraphicFramePr>
          <p:xfrm>
            <a:off x="835371" y="1396999"/>
            <a:ext cx="7371652" cy="4789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ounded Rectangle 9"/>
            <p:cNvSpPr/>
            <p:nvPr/>
          </p:nvSpPr>
          <p:spPr>
            <a:xfrm>
              <a:off x="3741195" y="3216535"/>
              <a:ext cx="1581374" cy="1043492"/>
            </a:xfrm>
            <a:prstGeom prst="roundRect">
              <a:avLst/>
            </a:prstGeom>
            <a:solidFill>
              <a:srgbClr val="4F81BD"/>
            </a:solidFill>
            <a:ln>
              <a:solidFill>
                <a:schemeClr val="accent1">
                  <a:lumMod val="75000"/>
                </a:schemeClr>
              </a:solidFill>
            </a:ln>
            <a:effectLst/>
            <a:scene3d>
              <a:camera prst="orthographicFront">
                <a:rot lat="0" lon="0" rev="0"/>
              </a:camera>
              <a:lightRig rig="threePt" dir="t">
                <a:rot lat="0" lon="0" rev="1200000"/>
              </a:lightRig>
            </a:scene3d>
            <a:sp3d/>
          </p:spPr>
          <p:style>
            <a:lnRef idx="0">
              <a:schemeClr val="accent1"/>
            </a:lnRef>
            <a:fillRef idx="3">
              <a:schemeClr val="accent1"/>
            </a:fillRef>
            <a:effectRef idx="3">
              <a:schemeClr val="accent1"/>
            </a:effectRef>
            <a:fontRef idx="minor">
              <a:schemeClr val="lt1"/>
            </a:fontRef>
          </p:style>
          <p:txBody>
            <a:bodyPr rtlCol="0" anchor="ctr"/>
            <a:lstStyle/>
            <a:p>
              <a:pPr algn="ctr"/>
              <a:r>
                <a:rPr lang="en-US" dirty="0"/>
                <a:t>Embedded Coaching Culture</a:t>
              </a:r>
            </a:p>
          </p:txBody>
        </p:sp>
      </p:grpSp>
    </p:spTree>
    <p:extLst>
      <p:ext uri="{BB962C8B-B14F-4D97-AF65-F5344CB8AC3E}">
        <p14:creationId xmlns:p14="http://schemas.microsoft.com/office/powerpoint/2010/main" val="18360024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 Placeholder 22"/>
          <p:cNvSpPr>
            <a:spLocks noGrp="1"/>
          </p:cNvSpPr>
          <p:nvPr>
            <p:ph type="body" sz="quarter" idx="10"/>
          </p:nvPr>
        </p:nvSpPr>
        <p:spPr/>
        <p:txBody>
          <a:bodyPr/>
          <a:lstStyle/>
          <a:p>
            <a:r>
              <a:rPr lang="en-US" dirty="0"/>
              <a:t>Nf coach development model</a:t>
            </a:r>
          </a:p>
        </p:txBody>
      </p:sp>
      <p:sp>
        <p:nvSpPr>
          <p:cNvPr id="25" name="Slide Number Placeholder 24"/>
          <p:cNvSpPr>
            <a:spLocks noGrp="1"/>
          </p:cNvSpPr>
          <p:nvPr>
            <p:ph type="sldNum" sz="quarter" idx="4"/>
          </p:nvPr>
        </p:nvSpPr>
        <p:spPr/>
        <p:txBody>
          <a:bodyPr/>
          <a:lstStyle/>
          <a:p>
            <a:fld id="{3EFE59E3-B5CB-468F-9B39-2769E79603C8}" type="slidenum">
              <a:rPr lang="en-US" smtClean="0"/>
              <a:pPr/>
              <a:t>13</a:t>
            </a:fld>
            <a:endParaRPr lang="en-US" dirty="0"/>
          </a:p>
        </p:txBody>
      </p:sp>
      <p:sp>
        <p:nvSpPr>
          <p:cNvPr id="1028" name="AutoShape 4" descr="NandEagle Vert NW 3C.eps"/>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sp>
        <p:nvSpPr>
          <p:cNvPr id="1030" name="AutoShape 6" descr="NandEagle Vert NW 3C.eps"/>
          <p:cNvSpPr>
            <a:spLocks noChangeAspect="1" noChangeArrowheads="1"/>
          </p:cNvSpPr>
          <p:nvPr/>
        </p:nvSpPr>
        <p:spPr bwMode="auto">
          <a:xfrm>
            <a:off x="1679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grpSp>
        <p:nvGrpSpPr>
          <p:cNvPr id="26" name="Group 25"/>
          <p:cNvGrpSpPr/>
          <p:nvPr/>
        </p:nvGrpSpPr>
        <p:grpSpPr>
          <a:xfrm>
            <a:off x="3170583" y="1549400"/>
            <a:ext cx="5128591" cy="3857487"/>
            <a:chOff x="1978025" y="1537713"/>
            <a:chExt cx="5210175" cy="4599562"/>
          </a:xfrm>
        </p:grpSpPr>
        <p:grpSp>
          <p:nvGrpSpPr>
            <p:cNvPr id="2" name="Group 32"/>
            <p:cNvGrpSpPr>
              <a:grpSpLocks/>
            </p:cNvGrpSpPr>
            <p:nvPr/>
          </p:nvGrpSpPr>
          <p:grpSpPr bwMode="auto">
            <a:xfrm>
              <a:off x="1978025" y="2276475"/>
              <a:ext cx="5210175" cy="3860800"/>
              <a:chOff x="1824990" y="2108200"/>
              <a:chExt cx="5211233" cy="3876675"/>
            </a:xfrm>
          </p:grpSpPr>
          <p:grpSp>
            <p:nvGrpSpPr>
              <p:cNvPr id="3" name="Group 30"/>
              <p:cNvGrpSpPr>
                <a:grpSpLocks/>
              </p:cNvGrpSpPr>
              <p:nvPr/>
            </p:nvGrpSpPr>
            <p:grpSpPr bwMode="auto">
              <a:xfrm>
                <a:off x="1824990" y="2108200"/>
                <a:ext cx="4629785" cy="3876675"/>
                <a:chOff x="1824990" y="2108200"/>
                <a:chExt cx="4629785" cy="3876675"/>
              </a:xfrm>
            </p:grpSpPr>
            <p:grpSp>
              <p:nvGrpSpPr>
                <p:cNvPr id="5" name="Group 20"/>
                <p:cNvGrpSpPr>
                  <a:grpSpLocks/>
                </p:cNvGrpSpPr>
                <p:nvPr/>
              </p:nvGrpSpPr>
              <p:grpSpPr bwMode="auto">
                <a:xfrm>
                  <a:off x="2366963" y="2108200"/>
                  <a:ext cx="4087812" cy="3876675"/>
                  <a:chOff x="2366963" y="2108200"/>
                  <a:chExt cx="4087812" cy="3876675"/>
                </a:xfrm>
              </p:grpSpPr>
              <p:sp>
                <p:nvSpPr>
                  <p:cNvPr id="51" name="Oval 10"/>
                  <p:cNvSpPr/>
                  <p:nvPr/>
                </p:nvSpPr>
                <p:spPr bwMode="auto">
                  <a:xfrm>
                    <a:off x="2409309" y="2108200"/>
                    <a:ext cx="3948915" cy="3771469"/>
                  </a:xfrm>
                  <a:prstGeom prst="ellipse">
                    <a:avLst/>
                  </a:prstGeom>
                  <a:noFill/>
                  <a:ln w="57150" cmpd="thickThin">
                    <a:solidFill>
                      <a:schemeClr val="accent1">
                        <a:lumMod val="7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52" name="Chevron 11"/>
                  <p:cNvSpPr/>
                  <p:nvPr/>
                </p:nvSpPr>
                <p:spPr bwMode="auto">
                  <a:xfrm rot="18495006">
                    <a:off x="2800279" y="2583003"/>
                    <a:ext cx="219976" cy="296923"/>
                  </a:xfrm>
                  <a:prstGeom prst="chevron">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53" name="Chevron 52"/>
                  <p:cNvSpPr/>
                  <p:nvPr/>
                </p:nvSpPr>
                <p:spPr bwMode="auto">
                  <a:xfrm rot="2659993">
                    <a:off x="5786607" y="2635824"/>
                    <a:ext cx="223882" cy="296489"/>
                  </a:xfrm>
                  <a:prstGeom prst="chevron">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54" name="Chevron 53"/>
                  <p:cNvSpPr/>
                  <p:nvPr/>
                </p:nvSpPr>
                <p:spPr bwMode="auto">
                  <a:xfrm rot="4451804">
                    <a:off x="6198222" y="3357697"/>
                    <a:ext cx="218382" cy="295335"/>
                  </a:xfrm>
                  <a:prstGeom prst="chevron">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55" name="Chevron 54"/>
                  <p:cNvSpPr/>
                  <p:nvPr/>
                </p:nvSpPr>
                <p:spPr bwMode="auto">
                  <a:xfrm rot="17445350">
                    <a:off x="2403334" y="3303488"/>
                    <a:ext cx="215193" cy="288984"/>
                  </a:xfrm>
                  <a:prstGeom prst="chevron">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sp>
                <p:nvSpPr>
                  <p:cNvPr id="56" name="Chevron 55"/>
                  <p:cNvSpPr/>
                  <p:nvPr/>
                </p:nvSpPr>
                <p:spPr bwMode="auto">
                  <a:xfrm rot="11891892">
                    <a:off x="3868518" y="5672446"/>
                    <a:ext cx="212768" cy="312429"/>
                  </a:xfrm>
                  <a:prstGeom prst="chevron">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schemeClr val="tx1"/>
                      </a:solidFill>
                    </a:endParaRPr>
                  </a:p>
                </p:txBody>
              </p:sp>
            </p:grpSp>
            <p:grpSp>
              <p:nvGrpSpPr>
                <p:cNvPr id="6" name="Group 29"/>
                <p:cNvGrpSpPr>
                  <a:grpSpLocks/>
                </p:cNvGrpSpPr>
                <p:nvPr/>
              </p:nvGrpSpPr>
              <p:grpSpPr bwMode="auto">
                <a:xfrm>
                  <a:off x="1824990" y="4347810"/>
                  <a:ext cx="1508432" cy="1405932"/>
                  <a:chOff x="1824990" y="4347810"/>
                  <a:chExt cx="1508432" cy="1405932"/>
                </a:xfrm>
              </p:grpSpPr>
              <p:sp>
                <p:nvSpPr>
                  <p:cNvPr id="47" name="Oval 46"/>
                  <p:cNvSpPr/>
                  <p:nvPr/>
                </p:nvSpPr>
                <p:spPr bwMode="auto">
                  <a:xfrm>
                    <a:off x="1864686" y="4347810"/>
                    <a:ext cx="1441743" cy="1405932"/>
                  </a:xfrm>
                  <a:prstGeom prst="ellipse">
                    <a:avLst/>
                  </a:prstGeom>
                  <a:solidFill>
                    <a:schemeClr val="accent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46096" name="TextBox 35"/>
                  <p:cNvSpPr txBox="1">
                    <a:spLocks noChangeArrowheads="1"/>
                  </p:cNvSpPr>
                  <p:nvPr/>
                </p:nvSpPr>
                <p:spPr bwMode="auto">
                  <a:xfrm>
                    <a:off x="1824990" y="4580538"/>
                    <a:ext cx="1508432" cy="648989"/>
                  </a:xfrm>
                  <a:prstGeom prst="rect">
                    <a:avLst/>
                  </a:prstGeom>
                  <a:noFill/>
                  <a:ln w="9525">
                    <a:noFill/>
                    <a:miter lim="800000"/>
                    <a:headEnd/>
                    <a:tailEnd/>
                  </a:ln>
                </p:spPr>
                <p:txBody>
                  <a:bodyPr>
                    <a:spAutoFit/>
                  </a:bodyPr>
                  <a:lstStyle/>
                  <a:p>
                    <a:pPr algn="ctr">
                      <a:defRPr/>
                    </a:pPr>
                    <a:r>
                      <a:rPr lang="en-US" b="1" dirty="0">
                        <a:solidFill>
                          <a:schemeClr val="tx2">
                            <a:lumMod val="75000"/>
                          </a:schemeClr>
                        </a:solidFill>
                        <a:latin typeface="Calibri" pitchFamily="34" charset="0"/>
                      </a:rPr>
                      <a:t>COACHING </a:t>
                    </a:r>
                    <a:r>
                      <a:rPr lang="en-US" b="1" dirty="0">
                        <a:solidFill>
                          <a:schemeClr val="bg1"/>
                        </a:solidFill>
                        <a:latin typeface="Calibri" pitchFamily="34" charset="0"/>
                      </a:rPr>
                      <a:t>PRACTICE</a:t>
                    </a:r>
                  </a:p>
                </p:txBody>
              </p:sp>
            </p:grpSp>
          </p:grpSp>
          <p:grpSp>
            <p:nvGrpSpPr>
              <p:cNvPr id="7" name="Group 31"/>
              <p:cNvGrpSpPr>
                <a:grpSpLocks/>
              </p:cNvGrpSpPr>
              <p:nvPr/>
            </p:nvGrpSpPr>
            <p:grpSpPr bwMode="auto">
              <a:xfrm>
                <a:off x="5546845" y="4402006"/>
                <a:ext cx="1489378" cy="1404338"/>
                <a:chOff x="5546845" y="4402006"/>
                <a:chExt cx="1489378" cy="1404338"/>
              </a:xfrm>
            </p:grpSpPr>
            <p:sp>
              <p:nvSpPr>
                <p:cNvPr id="43" name="Oval 42"/>
                <p:cNvSpPr/>
                <p:nvPr/>
              </p:nvSpPr>
              <p:spPr bwMode="auto">
                <a:xfrm>
                  <a:off x="5580190" y="4402006"/>
                  <a:ext cx="1416338" cy="1404338"/>
                </a:xfrm>
                <a:prstGeom prst="ellipse">
                  <a:avLst/>
                </a:prstGeom>
                <a:solidFill>
                  <a:schemeClr val="accent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sp>
              <p:nvSpPr>
                <p:cNvPr id="46092" name="TextBox 32"/>
                <p:cNvSpPr txBox="1">
                  <a:spLocks noChangeArrowheads="1"/>
                </p:cNvSpPr>
                <p:nvPr/>
              </p:nvSpPr>
              <p:spPr bwMode="auto">
                <a:xfrm>
                  <a:off x="5546845" y="4623576"/>
                  <a:ext cx="1489378" cy="648989"/>
                </a:xfrm>
                <a:prstGeom prst="rect">
                  <a:avLst/>
                </a:prstGeom>
                <a:noFill/>
                <a:ln w="9525">
                  <a:noFill/>
                  <a:miter lim="800000"/>
                  <a:headEnd/>
                  <a:tailEnd/>
                </a:ln>
              </p:spPr>
              <p:txBody>
                <a:bodyPr>
                  <a:spAutoFit/>
                </a:bodyPr>
                <a:lstStyle/>
                <a:p>
                  <a:pPr algn="ctr">
                    <a:defRPr/>
                  </a:pPr>
                  <a:r>
                    <a:rPr lang="en-US" b="1" dirty="0">
                      <a:solidFill>
                        <a:schemeClr val="tx2">
                          <a:lumMod val="75000"/>
                        </a:schemeClr>
                      </a:solidFill>
                      <a:latin typeface="Calibri" pitchFamily="34" charset="0"/>
                    </a:rPr>
                    <a:t>COACHING</a:t>
                  </a:r>
                </a:p>
                <a:p>
                  <a:pPr algn="ctr">
                    <a:defRPr/>
                  </a:pPr>
                  <a:r>
                    <a:rPr lang="en-US" b="1" dirty="0">
                      <a:solidFill>
                        <a:schemeClr val="bg1"/>
                      </a:solidFill>
                      <a:latin typeface="Calibri" pitchFamily="34" charset="0"/>
                    </a:rPr>
                    <a:t>OVERSIGHT</a:t>
                  </a:r>
                </a:p>
              </p:txBody>
            </p:sp>
          </p:grpSp>
        </p:grpSp>
        <p:sp>
          <p:nvSpPr>
            <p:cNvPr id="24" name="Oval 23"/>
            <p:cNvSpPr/>
            <p:nvPr/>
          </p:nvSpPr>
          <p:spPr bwMode="auto">
            <a:xfrm>
              <a:off x="3819756" y="1537713"/>
              <a:ext cx="1441450" cy="1400175"/>
            </a:xfrm>
            <a:prstGeom prst="ellipse">
              <a:avLst/>
            </a:prstGeom>
            <a:solidFill>
              <a:srgbClr val="4F81BD"/>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p>
          </p:txBody>
        </p:sp>
      </p:grpSp>
      <p:sp>
        <p:nvSpPr>
          <p:cNvPr id="28" name="TextBox 24"/>
          <p:cNvSpPr txBox="1">
            <a:spLocks noChangeArrowheads="1"/>
          </p:cNvSpPr>
          <p:nvPr/>
        </p:nvSpPr>
        <p:spPr bwMode="auto">
          <a:xfrm>
            <a:off x="4328754" y="1828126"/>
            <a:ext cx="2504661" cy="584775"/>
          </a:xfrm>
          <a:prstGeom prst="rect">
            <a:avLst/>
          </a:prstGeom>
          <a:noFill/>
          <a:ln w="9525">
            <a:noFill/>
            <a:miter lim="800000"/>
            <a:headEnd/>
            <a:tailEnd/>
          </a:ln>
        </p:spPr>
        <p:txBody>
          <a:bodyPr wrap="square">
            <a:spAutoFit/>
          </a:bodyPr>
          <a:lstStyle/>
          <a:p>
            <a:pPr algn="ctr">
              <a:defRPr/>
            </a:pPr>
            <a:r>
              <a:rPr lang="en-US" sz="1600" b="1" dirty="0">
                <a:solidFill>
                  <a:schemeClr val="tx2">
                    <a:lumMod val="75000"/>
                  </a:schemeClr>
                </a:solidFill>
              </a:rPr>
              <a:t>     COACH </a:t>
            </a:r>
          </a:p>
          <a:p>
            <a:pPr algn="ctr">
              <a:defRPr/>
            </a:pPr>
            <a:r>
              <a:rPr lang="en-US" sz="1600" b="1" dirty="0">
                <a:solidFill>
                  <a:schemeClr val="bg1"/>
                </a:solidFill>
              </a:rPr>
              <a:t>       TRAINING</a:t>
            </a:r>
          </a:p>
        </p:txBody>
      </p:sp>
    </p:spTree>
    <p:extLst>
      <p:ext uri="{BB962C8B-B14F-4D97-AF65-F5344CB8AC3E}">
        <p14:creationId xmlns:p14="http://schemas.microsoft.com/office/powerpoint/2010/main" val="42190067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a:xfrm>
            <a:off x="2072640" y="761995"/>
            <a:ext cx="7955280" cy="635000"/>
          </a:xfrm>
        </p:spPr>
        <p:txBody>
          <a:bodyPr/>
          <a:lstStyle/>
          <a:p>
            <a:r>
              <a:rPr lang="en-US" dirty="0"/>
              <a:t>coach development program</a:t>
            </a:r>
          </a:p>
        </p:txBody>
      </p:sp>
      <p:sp>
        <p:nvSpPr>
          <p:cNvPr id="4" name="Slide Number Placeholder 3"/>
          <p:cNvSpPr>
            <a:spLocks noGrp="1"/>
          </p:cNvSpPr>
          <p:nvPr>
            <p:ph type="sldNum" sz="quarter" idx="4"/>
          </p:nvPr>
        </p:nvSpPr>
        <p:spPr/>
        <p:txBody>
          <a:bodyPr/>
          <a:lstStyle/>
          <a:p>
            <a:fld id="{3EFE59E3-B5CB-468F-9B39-2769E79603C8}" type="slidenum">
              <a:rPr lang="en-US" smtClean="0"/>
              <a:pPr/>
              <a:t>14</a:t>
            </a:fld>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2094217696"/>
              </p:ext>
            </p:extLst>
          </p:nvPr>
        </p:nvGraphicFramePr>
        <p:xfrm>
          <a:off x="2072640" y="1230740"/>
          <a:ext cx="7955281" cy="3413760"/>
        </p:xfrm>
        <a:graphic>
          <a:graphicData uri="http://schemas.openxmlformats.org/drawingml/2006/table">
            <a:tbl>
              <a:tblPr firstRow="1" bandRow="1">
                <a:effectLst/>
                <a:tableStyleId>{5C22544A-7EE6-4342-B048-85BDC9FD1C3A}</a:tableStyleId>
              </a:tblPr>
              <a:tblGrid>
                <a:gridCol w="1556385">
                  <a:extLst>
                    <a:ext uri="{9D8B030D-6E8A-4147-A177-3AD203B41FA5}">
                      <a16:colId xmlns:a16="http://schemas.microsoft.com/office/drawing/2014/main" val="20000"/>
                    </a:ext>
                  </a:extLst>
                </a:gridCol>
                <a:gridCol w="1095375">
                  <a:extLst>
                    <a:ext uri="{9D8B030D-6E8A-4147-A177-3AD203B41FA5}">
                      <a16:colId xmlns:a16="http://schemas.microsoft.com/office/drawing/2014/main" val="20001"/>
                    </a:ext>
                  </a:extLst>
                </a:gridCol>
                <a:gridCol w="871330">
                  <a:extLst>
                    <a:ext uri="{9D8B030D-6E8A-4147-A177-3AD203B41FA5}">
                      <a16:colId xmlns:a16="http://schemas.microsoft.com/office/drawing/2014/main" val="20002"/>
                    </a:ext>
                  </a:extLst>
                </a:gridCol>
                <a:gridCol w="1205120">
                  <a:extLst>
                    <a:ext uri="{9D8B030D-6E8A-4147-A177-3AD203B41FA5}">
                      <a16:colId xmlns:a16="http://schemas.microsoft.com/office/drawing/2014/main" val="20003"/>
                    </a:ext>
                  </a:extLst>
                </a:gridCol>
                <a:gridCol w="1454439">
                  <a:extLst>
                    <a:ext uri="{9D8B030D-6E8A-4147-A177-3AD203B41FA5}">
                      <a16:colId xmlns:a16="http://schemas.microsoft.com/office/drawing/2014/main" val="20004"/>
                    </a:ext>
                  </a:extLst>
                </a:gridCol>
                <a:gridCol w="1772632">
                  <a:extLst>
                    <a:ext uri="{9D8B030D-6E8A-4147-A177-3AD203B41FA5}">
                      <a16:colId xmlns:a16="http://schemas.microsoft.com/office/drawing/2014/main" val="20005"/>
                    </a:ext>
                  </a:extLst>
                </a:gridCol>
              </a:tblGrid>
              <a:tr h="245942">
                <a:tc>
                  <a:txBody>
                    <a:bodyPr/>
                    <a:lstStyle/>
                    <a:p>
                      <a:r>
                        <a:rPr lang="en-US" sz="1200" dirty="0"/>
                        <a:t>WABC™ Designation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200" dirty="0"/>
                        <a:t>Time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200" dirty="0"/>
                        <a:t>Learning</a:t>
                      </a:r>
                    </a:p>
                    <a:p>
                      <a:pPr algn="ctr"/>
                      <a:r>
                        <a:rPr lang="en-US" sz="1200" dirty="0"/>
                        <a:t>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200" dirty="0"/>
                        <a:t>Oversight</a:t>
                      </a:r>
                    </a:p>
                    <a:p>
                      <a:pPr algn="ctr"/>
                      <a:r>
                        <a:rPr lang="en-US" sz="1200" dirty="0"/>
                        <a:t>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200" dirty="0"/>
                        <a:t>Practice</a:t>
                      </a:r>
                    </a:p>
                    <a:p>
                      <a:pPr algn="ctr"/>
                      <a:r>
                        <a:rPr lang="en-US" sz="1200" dirty="0"/>
                        <a:t>Hours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US" sz="1200" dirty="0"/>
                        <a:t>Continuing</a:t>
                      </a:r>
                      <a:r>
                        <a:rPr lang="en-US" sz="1200" baseline="0" dirty="0"/>
                        <a:t> Education</a:t>
                      </a:r>
                    </a:p>
                    <a:p>
                      <a:pPr algn="ctr"/>
                      <a:r>
                        <a:rPr lang="en-US" sz="1200" baseline="0" dirty="0"/>
                        <a:t>Hours</a:t>
                      </a:r>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45942">
                <a:tc>
                  <a:txBody>
                    <a:bodyPr/>
                    <a:lstStyle/>
                    <a:p>
                      <a:pPr algn="ctr"/>
                      <a:endParaRPr lang="en-US" sz="1200" b="1"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2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2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2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2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endParaRPr lang="en-US" sz="12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09903">
                <a:tc>
                  <a:txBody>
                    <a:bodyPr/>
                    <a:lstStyle/>
                    <a:p>
                      <a:pPr algn="ctr"/>
                      <a:r>
                        <a:rPr lang="en-US" sz="1400" b="1" dirty="0"/>
                        <a:t>RCC </a:t>
                      </a:r>
                    </a:p>
                    <a:p>
                      <a:pPr algn="ctr"/>
                      <a:r>
                        <a:rPr lang="en-US" sz="1400" b="1" dirty="0"/>
                        <a:t>(Non</a:t>
                      </a:r>
                      <a:r>
                        <a:rPr lang="en-US" sz="1400" b="1" baseline="0" dirty="0"/>
                        <a:t> CBC Track)</a:t>
                      </a:r>
                      <a:endParaRPr lang="en-US"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10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15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35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b="1" dirty="0"/>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2"/>
                  </a:ext>
                </a:extLst>
              </a:tr>
              <a:tr h="245942">
                <a:tc>
                  <a:txBody>
                    <a:bodyPr/>
                    <a:lstStyle/>
                    <a:p>
                      <a:pPr algn="ct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endParaRPr lang="en-US" sz="1400" dirty="0"/>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409903">
                <a:tc>
                  <a:txBody>
                    <a:bodyPr/>
                    <a:lstStyle/>
                    <a:p>
                      <a:pPr algn="ctr"/>
                      <a:r>
                        <a:rPr lang="en-US" sz="1400" b="1" dirty="0"/>
                        <a:t>RCC </a:t>
                      </a:r>
                    </a:p>
                    <a:p>
                      <a:pPr algn="ctr"/>
                      <a:r>
                        <a:rPr lang="en-US" sz="1400" b="1" dirty="0"/>
                        <a:t>(CBC Track)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a:t>
                      </a:r>
                      <a:r>
                        <a:rPr lang="en-US" sz="1400" baseline="30000" dirty="0"/>
                        <a:t>st</a:t>
                      </a:r>
                      <a:r>
                        <a:rPr lang="en-US" sz="1400" dirty="0"/>
                        <a:t> 6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30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42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t>N/A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4"/>
                  </a:ext>
                </a:extLst>
              </a:tr>
              <a:tr h="245942">
                <a:tc rowSpan="2">
                  <a:txBody>
                    <a:bodyPr/>
                    <a:lstStyle/>
                    <a:p>
                      <a:pPr algn="ctr"/>
                      <a:r>
                        <a:rPr lang="en-US" sz="1400" b="1" dirty="0"/>
                        <a:t>CBC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2</a:t>
                      </a:r>
                      <a:r>
                        <a:rPr lang="en-US" sz="1400" baseline="30000" dirty="0"/>
                        <a:t>nd</a:t>
                      </a:r>
                      <a:r>
                        <a:rPr lang="en-US" sz="1400" dirty="0"/>
                        <a:t> 6 Months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120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t>N/A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5"/>
                  </a:ext>
                </a:extLst>
              </a:tr>
              <a:tr h="245942">
                <a:tc vMerge="1">
                  <a:txBody>
                    <a:bodyPr/>
                    <a:lstStyle/>
                    <a:p>
                      <a:endParaRPr lang="en-US" sz="12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2</a:t>
                      </a:r>
                      <a:r>
                        <a:rPr lang="en-US" sz="1400" baseline="30000" dirty="0"/>
                        <a:t>nd</a:t>
                      </a:r>
                      <a:r>
                        <a:rPr lang="en-US" sz="1400" baseline="0" dirty="0"/>
                        <a:t> </a:t>
                      </a:r>
                      <a:r>
                        <a:rPr lang="en-US" sz="1400" dirty="0"/>
                        <a:t> Year</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36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36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dirty="0"/>
                        <a:t>114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400" dirty="0"/>
                        <a:t>N/A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6"/>
                  </a:ext>
                </a:extLst>
              </a:tr>
              <a:tr h="245942">
                <a:tc>
                  <a:txBody>
                    <a:bodyPr/>
                    <a:lstStyle/>
                    <a:p>
                      <a:pPr algn="ctr"/>
                      <a:r>
                        <a:rPr lang="en-US" sz="1400" b="1" dirty="0"/>
                        <a:t>Total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2</a:t>
                      </a:r>
                      <a:r>
                        <a:rPr lang="en-US" sz="1400" b="1" baseline="0" dirty="0"/>
                        <a:t> Years</a:t>
                      </a:r>
                      <a:endParaRPr lang="en-US"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84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72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294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algn="ctr"/>
                      <a:r>
                        <a:rPr lang="en-US" sz="1400" b="1" dirty="0"/>
                        <a:t>24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0007"/>
                  </a:ext>
                </a:extLst>
              </a:tr>
            </a:tbl>
          </a:graphicData>
        </a:graphic>
      </p:graphicFrame>
      <p:sp>
        <p:nvSpPr>
          <p:cNvPr id="3" name="TextBox 2">
            <a:extLst>
              <a:ext uri="{FF2B5EF4-FFF2-40B4-BE49-F238E27FC236}">
                <a16:creationId xmlns:a16="http://schemas.microsoft.com/office/drawing/2014/main" id="{D3F65E12-4919-468C-A8FC-74DC7A3217FF}"/>
              </a:ext>
            </a:extLst>
          </p:cNvPr>
          <p:cNvSpPr txBox="1"/>
          <p:nvPr/>
        </p:nvSpPr>
        <p:spPr>
          <a:xfrm>
            <a:off x="2074849" y="5237921"/>
            <a:ext cx="8085151" cy="738664"/>
          </a:xfrm>
          <a:prstGeom prst="rect">
            <a:avLst/>
          </a:prstGeom>
          <a:noFill/>
        </p:spPr>
        <p:txBody>
          <a:bodyPr wrap="square" rtlCol="0">
            <a:spAutoFit/>
          </a:bodyPr>
          <a:lstStyle/>
          <a:p>
            <a:r>
              <a:rPr lang="en-US" sz="1400" b="1" dirty="0">
                <a:latin typeface="Arial" panose="020B0604020202020204" pitchFamily="34" charset="0"/>
                <a:cs typeface="Arial" panose="020B0604020202020204" pitchFamily="34" charset="0"/>
              </a:rPr>
              <a:t>WABC™-The Worldwide Association of Business Coaches™ was chosen as the accrediting body for coach training, oversight and practice due to academic rigor and business coaching focus.  For more information-www.wabccoaches.com</a:t>
            </a:r>
          </a:p>
        </p:txBody>
      </p:sp>
    </p:spTree>
    <p:extLst>
      <p:ext uri="{BB962C8B-B14F-4D97-AF65-F5344CB8AC3E}">
        <p14:creationId xmlns:p14="http://schemas.microsoft.com/office/powerpoint/2010/main" val="2634309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Developing Coaching Competencies</a:t>
            </a:r>
          </a:p>
        </p:txBody>
      </p:sp>
      <p:sp>
        <p:nvSpPr>
          <p:cNvPr id="3" name="Text Placeholder 2"/>
          <p:cNvSpPr>
            <a:spLocks noGrp="1"/>
          </p:cNvSpPr>
          <p:nvPr>
            <p:ph type="body" sz="quarter" idx="11"/>
          </p:nvPr>
        </p:nvSpPr>
        <p:spPr/>
        <p:txBody>
          <a:bodyPr>
            <a:normAutofit/>
          </a:bodyPr>
          <a:lstStyle/>
          <a:p>
            <a:pPr>
              <a:buFont typeface="Arial" pitchFamily="34" charset="0"/>
              <a:buChar char="•"/>
            </a:pPr>
            <a:r>
              <a:rPr lang="en-US" sz="2400" dirty="0"/>
              <a:t>Differentiating Coaching from Mentoring, Leading and Counseling</a:t>
            </a:r>
          </a:p>
          <a:p>
            <a:pPr>
              <a:buFont typeface="Arial" pitchFamily="34" charset="0"/>
              <a:buChar char="•"/>
            </a:pPr>
            <a:r>
              <a:rPr lang="en-US" sz="2400" dirty="0"/>
              <a:t>Relating</a:t>
            </a:r>
          </a:p>
          <a:p>
            <a:pPr>
              <a:buFont typeface="Arial" pitchFamily="34" charset="0"/>
              <a:buChar char="•"/>
            </a:pPr>
            <a:r>
              <a:rPr lang="en-US" sz="2400" dirty="0"/>
              <a:t>Assessing</a:t>
            </a:r>
          </a:p>
          <a:p>
            <a:pPr>
              <a:buFont typeface="Arial" pitchFamily="34" charset="0"/>
              <a:buChar char="•"/>
            </a:pPr>
            <a:r>
              <a:rPr lang="en-US" sz="2400" dirty="0"/>
              <a:t>Questioning</a:t>
            </a:r>
          </a:p>
          <a:p>
            <a:pPr>
              <a:buFont typeface="Arial" pitchFamily="34" charset="0"/>
              <a:buChar char="•"/>
            </a:pPr>
            <a:r>
              <a:rPr lang="en-US" sz="2400" dirty="0"/>
              <a:t>Feedback</a:t>
            </a:r>
          </a:p>
          <a:p>
            <a:pPr>
              <a:buFont typeface="Arial" pitchFamily="34" charset="0"/>
              <a:buChar char="•"/>
            </a:pPr>
            <a:r>
              <a:rPr lang="en-US" sz="2400" dirty="0"/>
              <a:t>Set Goals/Take Action</a:t>
            </a:r>
          </a:p>
        </p:txBody>
      </p:sp>
      <p:sp>
        <p:nvSpPr>
          <p:cNvPr id="4" name="Slide Number Placeholder 3"/>
          <p:cNvSpPr>
            <a:spLocks noGrp="1"/>
          </p:cNvSpPr>
          <p:nvPr>
            <p:ph type="sldNum" sz="quarter" idx="4"/>
          </p:nvPr>
        </p:nvSpPr>
        <p:spPr/>
        <p:txBody>
          <a:bodyPr/>
          <a:lstStyle/>
          <a:p>
            <a:fld id="{3EFE59E3-B5CB-468F-9B39-2769E79603C8}" type="slidenum">
              <a:rPr lang="en-US" smtClean="0"/>
              <a:pPr/>
              <a:t>15</a:t>
            </a:fld>
            <a:endParaRPr lang="en-US" dirty="0"/>
          </a:p>
        </p:txBody>
      </p:sp>
    </p:spTree>
    <p:extLst>
      <p:ext uri="{BB962C8B-B14F-4D97-AF65-F5344CB8AC3E}">
        <p14:creationId xmlns:p14="http://schemas.microsoft.com/office/powerpoint/2010/main" val="4034504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01B36FED-8907-4F92-B73A-AB67CFF1DC15}"/>
              </a:ext>
            </a:extLst>
          </p:cNvPr>
          <p:cNvSpPr>
            <a:spLocks noGrp="1"/>
          </p:cNvSpPr>
          <p:nvPr>
            <p:ph type="body" sz="quarter" idx="10"/>
          </p:nvPr>
        </p:nvSpPr>
        <p:spPr/>
        <p:txBody>
          <a:bodyPr/>
          <a:lstStyle/>
          <a:p>
            <a:r>
              <a:rPr lang="en-US" dirty="0"/>
              <a:t>Coach oversight</a:t>
            </a:r>
          </a:p>
        </p:txBody>
      </p:sp>
      <p:sp>
        <p:nvSpPr>
          <p:cNvPr id="3" name="Text Placeholder 2">
            <a:extLst>
              <a:ext uri="{FF2B5EF4-FFF2-40B4-BE49-F238E27FC236}">
                <a16:creationId xmlns:a16="http://schemas.microsoft.com/office/drawing/2014/main" id="{04DD562C-7735-437E-9F07-7521E956ABA6}"/>
              </a:ext>
            </a:extLst>
          </p:cNvPr>
          <p:cNvSpPr>
            <a:spLocks noGrp="1"/>
          </p:cNvSpPr>
          <p:nvPr>
            <p:ph type="body" sz="quarter" idx="11"/>
          </p:nvPr>
        </p:nvSpPr>
        <p:spPr/>
        <p:txBody>
          <a:bodyPr/>
          <a:lstStyle/>
          <a:p>
            <a:r>
              <a:rPr lang="en-US" sz="2400" dirty="0"/>
              <a:t>Provided by certified coaches while candidates are coaching</a:t>
            </a:r>
          </a:p>
          <a:p>
            <a:r>
              <a:rPr lang="en-US" sz="2400" dirty="0"/>
              <a:t>Reinforces learning and focuses on behavioral gaps from training</a:t>
            </a:r>
          </a:p>
          <a:p>
            <a:r>
              <a:rPr lang="en-US" sz="2400" dirty="0"/>
              <a:t>Aligns with business unit strategies</a:t>
            </a:r>
          </a:p>
          <a:p>
            <a:r>
              <a:rPr lang="en-US" sz="2400" dirty="0"/>
              <a:t>Assists coach candidates to close associate knowing-doing gaps</a:t>
            </a:r>
          </a:p>
          <a:p>
            <a:r>
              <a:rPr lang="en-US" sz="2400" dirty="0"/>
              <a:t>Provides sounding board for developing coaches to discuss coaching challenges</a:t>
            </a:r>
          </a:p>
          <a:p>
            <a:endParaRPr lang="en-US" dirty="0"/>
          </a:p>
        </p:txBody>
      </p:sp>
      <p:sp>
        <p:nvSpPr>
          <p:cNvPr id="4" name="Slide Number Placeholder 3">
            <a:extLst>
              <a:ext uri="{FF2B5EF4-FFF2-40B4-BE49-F238E27FC236}">
                <a16:creationId xmlns:a16="http://schemas.microsoft.com/office/drawing/2014/main" id="{E358C9D7-8F49-47D2-9016-4490ED17B9E0}"/>
              </a:ext>
            </a:extLst>
          </p:cNvPr>
          <p:cNvSpPr>
            <a:spLocks noGrp="1"/>
          </p:cNvSpPr>
          <p:nvPr>
            <p:ph type="sldNum" sz="quarter" idx="4"/>
          </p:nvPr>
        </p:nvSpPr>
        <p:spPr/>
        <p:txBody>
          <a:bodyPr/>
          <a:lstStyle/>
          <a:p>
            <a:fld id="{3EFE59E3-B5CB-468F-9B39-2769E79603C8}" type="slidenum">
              <a:rPr lang="en-US" smtClean="0"/>
              <a:pPr/>
              <a:t>16</a:t>
            </a:fld>
            <a:endParaRPr lang="en-US" dirty="0"/>
          </a:p>
        </p:txBody>
      </p:sp>
    </p:spTree>
    <p:extLst>
      <p:ext uri="{BB962C8B-B14F-4D97-AF65-F5344CB8AC3E}">
        <p14:creationId xmlns:p14="http://schemas.microsoft.com/office/powerpoint/2010/main" val="3281078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Measurement of Training-Kirkpatrick</a:t>
            </a:r>
          </a:p>
        </p:txBody>
      </p:sp>
      <p:sp>
        <p:nvSpPr>
          <p:cNvPr id="3" name="Text Placeholder 2"/>
          <p:cNvSpPr>
            <a:spLocks noGrp="1"/>
          </p:cNvSpPr>
          <p:nvPr>
            <p:ph type="body" sz="quarter" idx="11"/>
          </p:nvPr>
        </p:nvSpPr>
        <p:spPr>
          <a:xfrm>
            <a:off x="731520" y="2246243"/>
            <a:ext cx="10607040" cy="3971676"/>
          </a:xfrm>
        </p:spPr>
        <p:txBody>
          <a:bodyPr>
            <a:normAutofit/>
          </a:bodyPr>
          <a:lstStyle/>
          <a:p>
            <a:pPr>
              <a:buFont typeface="Wingdings" panose="05000000000000000000" pitchFamily="2" charset="2"/>
              <a:buChar char="q"/>
            </a:pPr>
            <a:r>
              <a:rPr lang="en-US" sz="2800" dirty="0"/>
              <a:t> </a:t>
            </a:r>
            <a:r>
              <a:rPr lang="en-US" sz="2400" dirty="0"/>
              <a:t>Reaction-how was the training received?</a:t>
            </a:r>
          </a:p>
          <a:p>
            <a:pPr>
              <a:buFont typeface="Wingdings" panose="05000000000000000000" pitchFamily="2" charset="2"/>
              <a:buChar char="q"/>
            </a:pPr>
            <a:r>
              <a:rPr lang="en-US" sz="2400" dirty="0"/>
              <a:t> Learning-did the training meet the learning and behavioral objectives?</a:t>
            </a:r>
          </a:p>
          <a:p>
            <a:pPr>
              <a:buFont typeface="Wingdings" panose="05000000000000000000" pitchFamily="2" charset="2"/>
              <a:buChar char="q"/>
            </a:pPr>
            <a:r>
              <a:rPr lang="en-US" sz="2400" dirty="0"/>
              <a:t> Behavior-after training did the coach candidate demonstrate knowledge</a:t>
            </a:r>
            <a:br>
              <a:rPr lang="en-US" sz="2400" dirty="0"/>
            </a:br>
            <a:r>
              <a:rPr lang="en-US" sz="2400" dirty="0"/>
              <a:t> and behaviors learned during training?</a:t>
            </a:r>
          </a:p>
          <a:p>
            <a:pPr>
              <a:buFont typeface="Wingdings" panose="05000000000000000000" pitchFamily="2" charset="2"/>
              <a:buChar char="q"/>
            </a:pPr>
            <a:r>
              <a:rPr lang="en-US" sz="2400" dirty="0"/>
              <a:t> Results-documentation of knowledge and behavioral changes in both </a:t>
            </a:r>
            <a:br>
              <a:rPr lang="en-US" sz="2400" dirty="0"/>
            </a:br>
            <a:r>
              <a:rPr lang="en-US" sz="2400" dirty="0"/>
              <a:t> coach candidate and associate determine ROI</a:t>
            </a:r>
          </a:p>
        </p:txBody>
      </p:sp>
      <p:sp>
        <p:nvSpPr>
          <p:cNvPr id="4" name="Slide Number Placeholder 3"/>
          <p:cNvSpPr>
            <a:spLocks noGrp="1"/>
          </p:cNvSpPr>
          <p:nvPr>
            <p:ph type="sldNum" sz="quarter" idx="4"/>
          </p:nvPr>
        </p:nvSpPr>
        <p:spPr/>
        <p:txBody>
          <a:bodyPr/>
          <a:lstStyle/>
          <a:p>
            <a:fld id="{3EFE59E3-B5CB-468F-9B39-2769E79603C8}" type="slidenum">
              <a:rPr lang="en-US" smtClean="0"/>
              <a:pPr/>
              <a:t>17</a:t>
            </a:fld>
            <a:endParaRPr lang="en-US" dirty="0"/>
          </a:p>
        </p:txBody>
      </p:sp>
    </p:spTree>
    <p:extLst>
      <p:ext uri="{BB962C8B-B14F-4D97-AF65-F5344CB8AC3E}">
        <p14:creationId xmlns:p14="http://schemas.microsoft.com/office/powerpoint/2010/main" val="1168875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Other Measurement</a:t>
            </a:r>
          </a:p>
        </p:txBody>
      </p:sp>
      <p:sp>
        <p:nvSpPr>
          <p:cNvPr id="3" name="Text Placeholder 2"/>
          <p:cNvSpPr>
            <a:spLocks noGrp="1"/>
          </p:cNvSpPr>
          <p:nvPr>
            <p:ph type="body" sz="quarter" idx="11"/>
          </p:nvPr>
        </p:nvSpPr>
        <p:spPr>
          <a:xfrm>
            <a:off x="556591" y="1549401"/>
            <a:ext cx="9471329" cy="4668519"/>
          </a:xfrm>
        </p:spPr>
        <p:txBody>
          <a:bodyPr/>
          <a:lstStyle/>
          <a:p>
            <a:r>
              <a:rPr lang="en-US" b="1" dirty="0">
                <a:solidFill>
                  <a:schemeClr val="tx1">
                    <a:lumMod val="95000"/>
                    <a:lumOff val="5000"/>
                  </a:schemeClr>
                </a:solidFill>
                <a:ea typeface="ＭＳ Ｐゴシック"/>
                <a:cs typeface="ＭＳ Ｐゴシック"/>
              </a:rPr>
              <a:t>Annual 360 Degree Assessment of Coaches</a:t>
            </a:r>
          </a:p>
          <a:p>
            <a:pPr lvl="1"/>
            <a:r>
              <a:rPr lang="en-US" dirty="0">
                <a:solidFill>
                  <a:schemeClr val="tx1">
                    <a:lumMod val="95000"/>
                    <a:lumOff val="5000"/>
                  </a:schemeClr>
                </a:solidFill>
                <a:ea typeface="ＭＳ Ｐゴシック"/>
              </a:rPr>
              <a:t>Input from Supervisor, Wholesalers, Coaches, Self</a:t>
            </a:r>
          </a:p>
          <a:p>
            <a:r>
              <a:rPr lang="en-US" dirty="0">
                <a:solidFill>
                  <a:schemeClr val="tx1">
                    <a:lumMod val="95000"/>
                    <a:lumOff val="5000"/>
                  </a:schemeClr>
                </a:solidFill>
                <a:ea typeface="ＭＳ Ｐゴシック"/>
              </a:rPr>
              <a:t>Success with Development Plans</a:t>
            </a:r>
          </a:p>
          <a:p>
            <a:r>
              <a:rPr lang="en-US" dirty="0">
                <a:solidFill>
                  <a:schemeClr val="tx1">
                    <a:lumMod val="95000"/>
                    <a:lumOff val="5000"/>
                  </a:schemeClr>
                </a:solidFill>
                <a:ea typeface="ＭＳ Ｐゴシック"/>
              </a:rPr>
              <a:t>Reports by Individual and Channel</a:t>
            </a:r>
          </a:p>
          <a:p>
            <a:r>
              <a:rPr lang="en-US" dirty="0">
                <a:solidFill>
                  <a:schemeClr val="tx1">
                    <a:lumMod val="95000"/>
                    <a:lumOff val="5000"/>
                  </a:schemeClr>
                </a:solidFill>
              </a:rPr>
              <a:t>Engagement Scores</a:t>
            </a:r>
          </a:p>
          <a:p>
            <a:r>
              <a:rPr lang="en-US" dirty="0">
                <a:solidFill>
                  <a:schemeClr val="tx1">
                    <a:lumMod val="95000"/>
                    <a:lumOff val="5000"/>
                  </a:schemeClr>
                </a:solidFill>
              </a:rPr>
              <a:t>Customer Analytics</a:t>
            </a:r>
          </a:p>
          <a:p>
            <a:r>
              <a:rPr lang="en-US" dirty="0">
                <a:solidFill>
                  <a:schemeClr val="tx1">
                    <a:lumMod val="95000"/>
                    <a:lumOff val="5000"/>
                  </a:schemeClr>
                </a:solidFill>
              </a:rPr>
              <a:t>Performance Year over Year</a:t>
            </a:r>
          </a:p>
          <a:p>
            <a:r>
              <a:rPr lang="en-US" dirty="0">
                <a:solidFill>
                  <a:schemeClr val="tx1">
                    <a:lumMod val="95000"/>
                    <a:lumOff val="5000"/>
                  </a:schemeClr>
                </a:solidFill>
              </a:rPr>
              <a:t>Associate Retention</a:t>
            </a:r>
          </a:p>
          <a:p>
            <a:endParaRPr lang="en-US" dirty="0"/>
          </a:p>
        </p:txBody>
      </p:sp>
      <p:sp>
        <p:nvSpPr>
          <p:cNvPr id="4" name="Slide Number Placeholder 3"/>
          <p:cNvSpPr>
            <a:spLocks noGrp="1"/>
          </p:cNvSpPr>
          <p:nvPr>
            <p:ph type="sldNum" sz="quarter" idx="4"/>
          </p:nvPr>
        </p:nvSpPr>
        <p:spPr/>
        <p:txBody>
          <a:bodyPr/>
          <a:lstStyle/>
          <a:p>
            <a:fld id="{3EFE59E3-B5CB-468F-9B39-2769E79603C8}" type="slidenum">
              <a:rPr lang="en-US" smtClean="0"/>
              <a:pPr/>
              <a:t>18</a:t>
            </a:fld>
            <a:endParaRPr lang="en-US" dirty="0"/>
          </a:p>
        </p:txBody>
      </p:sp>
    </p:spTree>
    <p:extLst>
      <p:ext uri="{BB962C8B-B14F-4D97-AF65-F5344CB8AC3E}">
        <p14:creationId xmlns:p14="http://schemas.microsoft.com/office/powerpoint/2010/main" val="2070683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Sample KPIs</a:t>
            </a:r>
          </a:p>
        </p:txBody>
      </p:sp>
      <p:sp>
        <p:nvSpPr>
          <p:cNvPr id="6" name="Text Placeholder 5"/>
          <p:cNvSpPr>
            <a:spLocks noGrp="1"/>
          </p:cNvSpPr>
          <p:nvPr>
            <p:ph type="body" sz="quarter" idx="10"/>
          </p:nvPr>
        </p:nvSpPr>
        <p:spPr/>
        <p:txBody>
          <a:bodyPr/>
          <a:lstStyle/>
          <a:p>
            <a:endParaRPr lang="en-US" dirty="0"/>
          </a:p>
        </p:txBody>
      </p:sp>
      <p:sp>
        <p:nvSpPr>
          <p:cNvPr id="110" name="Content Placeholder 2"/>
          <p:cNvSpPr txBox="1">
            <a:spLocks/>
          </p:cNvSpPr>
          <p:nvPr/>
        </p:nvSpPr>
        <p:spPr bwMode="auto">
          <a:xfrm>
            <a:off x="5155629" y="3402342"/>
            <a:ext cx="377667" cy="353943"/>
          </a:xfrm>
          <a:prstGeom prst="rect">
            <a:avLst/>
          </a:prstGeom>
        </p:spPr>
        <p:txBody>
          <a:bodyPr wrap="none" lIns="45720" tIns="22860" rIns="45720" bIns="2286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02</a:t>
            </a:r>
          </a:p>
        </p:txBody>
      </p:sp>
      <p:grpSp>
        <p:nvGrpSpPr>
          <p:cNvPr id="25" name="Group 24"/>
          <p:cNvGrpSpPr/>
          <p:nvPr/>
        </p:nvGrpSpPr>
        <p:grpSpPr>
          <a:xfrm>
            <a:off x="944217" y="1019174"/>
            <a:ext cx="10356573" cy="4848226"/>
            <a:chOff x="457200" y="1737360"/>
            <a:chExt cx="8382000" cy="4130040"/>
          </a:xfrm>
        </p:grpSpPr>
        <p:grpSp>
          <p:nvGrpSpPr>
            <p:cNvPr id="22" name="Group 21"/>
            <p:cNvGrpSpPr/>
            <p:nvPr/>
          </p:nvGrpSpPr>
          <p:grpSpPr>
            <a:xfrm>
              <a:off x="457200" y="1737360"/>
              <a:ext cx="5029200" cy="4075722"/>
              <a:chOff x="457200" y="1737360"/>
              <a:chExt cx="5029200" cy="4075722"/>
            </a:xfrm>
          </p:grpSpPr>
          <p:grpSp>
            <p:nvGrpSpPr>
              <p:cNvPr id="12" name="Group 11"/>
              <p:cNvGrpSpPr/>
              <p:nvPr/>
            </p:nvGrpSpPr>
            <p:grpSpPr>
              <a:xfrm>
                <a:off x="457200" y="4419600"/>
                <a:ext cx="1190793" cy="1393482"/>
                <a:chOff x="2514600" y="3844358"/>
                <a:chExt cx="1190793" cy="1393482"/>
              </a:xfrm>
            </p:grpSpPr>
            <p:grpSp>
              <p:nvGrpSpPr>
                <p:cNvPr id="11" name="Group 10"/>
                <p:cNvGrpSpPr/>
                <p:nvPr/>
              </p:nvGrpSpPr>
              <p:grpSpPr>
                <a:xfrm>
                  <a:off x="2514600" y="3844358"/>
                  <a:ext cx="914400" cy="1393482"/>
                  <a:chOff x="2514600" y="3844358"/>
                  <a:chExt cx="914400" cy="1393482"/>
                </a:xfrm>
              </p:grpSpPr>
              <p:grpSp>
                <p:nvGrpSpPr>
                  <p:cNvPr id="2" name="Group 47"/>
                  <p:cNvGrpSpPr/>
                  <p:nvPr/>
                </p:nvGrpSpPr>
                <p:grpSpPr>
                  <a:xfrm>
                    <a:off x="2514600" y="3861073"/>
                    <a:ext cx="914400" cy="1376767"/>
                    <a:chOff x="907132" y="2460578"/>
                    <a:chExt cx="762001" cy="1337196"/>
                  </a:xfrm>
                </p:grpSpPr>
                <p:sp>
                  <p:nvSpPr>
                    <p:cNvPr id="49" name="Pentagon 48"/>
                    <p:cNvSpPr/>
                    <p:nvPr/>
                  </p:nvSpPr>
                  <p:spPr>
                    <a:xfrm rot="5400000">
                      <a:off x="640432" y="2769074"/>
                      <a:ext cx="1295400" cy="762000"/>
                    </a:xfrm>
                    <a:prstGeom prst="homePlate">
                      <a:avLst/>
                    </a:prstGeom>
                    <a:solidFill>
                      <a:schemeClr val="accent3"/>
                    </a:solidFill>
                    <a:ln w="63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latin typeface="Arial" pitchFamily="34" charset="0"/>
                        <a:cs typeface="Arial" pitchFamily="34" charset="0"/>
                      </a:endParaRPr>
                    </a:p>
                  </p:txBody>
                </p:sp>
                <p:sp>
                  <p:nvSpPr>
                    <p:cNvPr id="50" name="Round Same Side Corner Rectangle 49"/>
                    <p:cNvSpPr/>
                    <p:nvPr/>
                  </p:nvSpPr>
                  <p:spPr>
                    <a:xfrm>
                      <a:off x="907132" y="2460578"/>
                      <a:ext cx="762001" cy="304800"/>
                    </a:xfrm>
                    <a:prstGeom prst="round2Same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300" dirty="0">
                        <a:latin typeface="Arial" pitchFamily="34" charset="0"/>
                        <a:cs typeface="Arial" pitchFamily="34" charset="0"/>
                      </a:endParaRPr>
                    </a:p>
                  </p:txBody>
                </p:sp>
              </p:grpSp>
              <p:sp>
                <p:nvSpPr>
                  <p:cNvPr id="105" name="Content Placeholder 2"/>
                  <p:cNvSpPr txBox="1">
                    <a:spLocks/>
                  </p:cNvSpPr>
                  <p:nvPr/>
                </p:nvSpPr>
                <p:spPr bwMode="auto">
                  <a:xfrm>
                    <a:off x="2829131" y="3844358"/>
                    <a:ext cx="285335" cy="307777"/>
                  </a:xfrm>
                  <a:prstGeom prst="rect">
                    <a:avLst/>
                  </a:prstGeom>
                </p:spPr>
                <p:txBody>
                  <a:bodyPr wrap="none" lIns="0" tIns="0" rIns="0" bIns="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01</a:t>
                    </a:r>
                  </a:p>
                </p:txBody>
              </p:sp>
            </p:grpSp>
            <p:cxnSp>
              <p:nvCxnSpPr>
                <p:cNvPr id="4" name="Elbow Connector 3"/>
                <p:cNvCxnSpPr/>
                <p:nvPr/>
              </p:nvCxnSpPr>
              <p:spPr>
                <a:xfrm flipV="1">
                  <a:off x="3019582" y="4970462"/>
                  <a:ext cx="685811" cy="267014"/>
                </a:xfrm>
                <a:prstGeom prst="bentConnector3">
                  <a:avLst>
                    <a:gd name="adj1" fmla="val 50000"/>
                  </a:avLst>
                </a:prstGeom>
                <a:ln>
                  <a:solidFill>
                    <a:schemeClr val="accent3"/>
                  </a:solidFill>
                  <a:tailEnd type="arrow"/>
                </a:ln>
              </p:spPr>
              <p:style>
                <a:lnRef idx="2">
                  <a:schemeClr val="accent1"/>
                </a:lnRef>
                <a:fillRef idx="0">
                  <a:schemeClr val="accent1"/>
                </a:fillRef>
                <a:effectRef idx="1">
                  <a:schemeClr val="accent1"/>
                </a:effectRef>
                <a:fontRef idx="minor">
                  <a:schemeClr val="tx1"/>
                </a:fontRef>
              </p:style>
            </p:cxnSp>
          </p:grpSp>
          <p:grpSp>
            <p:nvGrpSpPr>
              <p:cNvPr id="59" name="Group 58"/>
              <p:cNvGrpSpPr/>
              <p:nvPr/>
            </p:nvGrpSpPr>
            <p:grpSpPr>
              <a:xfrm>
                <a:off x="1416801" y="3711918"/>
                <a:ext cx="1190793" cy="1393482"/>
                <a:chOff x="2514600" y="3844358"/>
                <a:chExt cx="1190793" cy="1393482"/>
              </a:xfrm>
            </p:grpSpPr>
            <p:grpSp>
              <p:nvGrpSpPr>
                <p:cNvPr id="60" name="Group 59"/>
                <p:cNvGrpSpPr/>
                <p:nvPr/>
              </p:nvGrpSpPr>
              <p:grpSpPr>
                <a:xfrm>
                  <a:off x="2514600" y="3844358"/>
                  <a:ext cx="914400" cy="1393482"/>
                  <a:chOff x="2514600" y="3844358"/>
                  <a:chExt cx="914400" cy="1393482"/>
                </a:xfrm>
              </p:grpSpPr>
              <p:grpSp>
                <p:nvGrpSpPr>
                  <p:cNvPr id="62" name="Group 47"/>
                  <p:cNvGrpSpPr/>
                  <p:nvPr/>
                </p:nvGrpSpPr>
                <p:grpSpPr>
                  <a:xfrm>
                    <a:off x="2514600" y="3861073"/>
                    <a:ext cx="914400" cy="1376767"/>
                    <a:chOff x="907132" y="2460578"/>
                    <a:chExt cx="762001" cy="1337196"/>
                  </a:xfrm>
                </p:grpSpPr>
                <p:sp>
                  <p:nvSpPr>
                    <p:cNvPr id="64" name="Pentagon 63"/>
                    <p:cNvSpPr/>
                    <p:nvPr/>
                  </p:nvSpPr>
                  <p:spPr>
                    <a:xfrm rot="5400000">
                      <a:off x="640432" y="2769074"/>
                      <a:ext cx="1295400" cy="762000"/>
                    </a:xfrm>
                    <a:prstGeom prst="homePlat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latin typeface="Arial" pitchFamily="34" charset="0"/>
                        <a:cs typeface="Arial" pitchFamily="34" charset="0"/>
                      </a:endParaRPr>
                    </a:p>
                  </p:txBody>
                </p:sp>
                <p:sp>
                  <p:nvSpPr>
                    <p:cNvPr id="65" name="Round Same Side Corner Rectangle 64"/>
                    <p:cNvSpPr/>
                    <p:nvPr/>
                  </p:nvSpPr>
                  <p:spPr>
                    <a:xfrm>
                      <a:off x="907132" y="2460578"/>
                      <a:ext cx="762001" cy="304800"/>
                    </a:xfrm>
                    <a:prstGeom prst="round2Same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300" dirty="0">
                        <a:latin typeface="Arial" pitchFamily="34" charset="0"/>
                        <a:cs typeface="Arial" pitchFamily="34" charset="0"/>
                      </a:endParaRPr>
                    </a:p>
                  </p:txBody>
                </p:sp>
              </p:grpSp>
              <p:sp>
                <p:nvSpPr>
                  <p:cNvPr id="63" name="Content Placeholder 2"/>
                  <p:cNvSpPr txBox="1">
                    <a:spLocks/>
                  </p:cNvSpPr>
                  <p:nvPr/>
                </p:nvSpPr>
                <p:spPr bwMode="auto">
                  <a:xfrm>
                    <a:off x="2829132" y="3844358"/>
                    <a:ext cx="285335" cy="307777"/>
                  </a:xfrm>
                  <a:prstGeom prst="rect">
                    <a:avLst/>
                  </a:prstGeom>
                </p:spPr>
                <p:txBody>
                  <a:bodyPr wrap="none" lIns="0" tIns="0" rIns="0" bIns="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02</a:t>
                    </a:r>
                  </a:p>
                </p:txBody>
              </p:sp>
            </p:grpSp>
            <p:cxnSp>
              <p:nvCxnSpPr>
                <p:cNvPr id="61" name="Elbow Connector 60"/>
                <p:cNvCxnSpPr/>
                <p:nvPr/>
              </p:nvCxnSpPr>
              <p:spPr>
                <a:xfrm flipV="1">
                  <a:off x="3019582" y="4970462"/>
                  <a:ext cx="685811" cy="267014"/>
                </a:xfrm>
                <a:prstGeom prst="bentConnector3">
                  <a:avLst>
                    <a:gd name="adj1" fmla="val 50000"/>
                  </a:avLst>
                </a:prstGeom>
                <a:ln>
                  <a:solidFill>
                    <a:schemeClr val="accent3"/>
                  </a:solidFill>
                  <a:tailEnd type="arrow"/>
                </a:ln>
              </p:spPr>
              <p:style>
                <a:lnRef idx="2">
                  <a:schemeClr val="accent1"/>
                </a:lnRef>
                <a:fillRef idx="0">
                  <a:schemeClr val="accent1"/>
                </a:fillRef>
                <a:effectRef idx="1">
                  <a:schemeClr val="accent1"/>
                </a:effectRef>
                <a:fontRef idx="minor">
                  <a:schemeClr val="tx1"/>
                </a:fontRef>
              </p:style>
            </p:cxnSp>
          </p:grpSp>
          <p:grpSp>
            <p:nvGrpSpPr>
              <p:cNvPr id="66" name="Group 65"/>
              <p:cNvGrpSpPr/>
              <p:nvPr/>
            </p:nvGrpSpPr>
            <p:grpSpPr>
              <a:xfrm>
                <a:off x="2376402" y="3026118"/>
                <a:ext cx="1190794" cy="1393482"/>
                <a:chOff x="2514599" y="3844358"/>
                <a:chExt cx="1190794" cy="1393482"/>
              </a:xfrm>
            </p:grpSpPr>
            <p:grpSp>
              <p:nvGrpSpPr>
                <p:cNvPr id="67" name="Group 66"/>
                <p:cNvGrpSpPr/>
                <p:nvPr/>
              </p:nvGrpSpPr>
              <p:grpSpPr>
                <a:xfrm>
                  <a:off x="2514599" y="3844358"/>
                  <a:ext cx="914400" cy="1393482"/>
                  <a:chOff x="2514599" y="3844358"/>
                  <a:chExt cx="914400" cy="1393482"/>
                </a:xfrm>
              </p:grpSpPr>
              <p:grpSp>
                <p:nvGrpSpPr>
                  <p:cNvPr id="69" name="Group 47"/>
                  <p:cNvGrpSpPr/>
                  <p:nvPr/>
                </p:nvGrpSpPr>
                <p:grpSpPr>
                  <a:xfrm>
                    <a:off x="2514599" y="3861073"/>
                    <a:ext cx="914400" cy="1376767"/>
                    <a:chOff x="907131" y="2460578"/>
                    <a:chExt cx="762001" cy="1337196"/>
                  </a:xfrm>
                </p:grpSpPr>
                <p:sp>
                  <p:nvSpPr>
                    <p:cNvPr id="71" name="Pentagon 70"/>
                    <p:cNvSpPr/>
                    <p:nvPr/>
                  </p:nvSpPr>
                  <p:spPr>
                    <a:xfrm rot="5400000">
                      <a:off x="640432" y="2769074"/>
                      <a:ext cx="1295400" cy="76200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latin typeface="Arial" pitchFamily="34" charset="0"/>
                        <a:cs typeface="Arial" pitchFamily="34" charset="0"/>
                      </a:endParaRPr>
                    </a:p>
                  </p:txBody>
                </p:sp>
                <p:sp>
                  <p:nvSpPr>
                    <p:cNvPr id="72" name="Round Same Side Corner Rectangle 71"/>
                    <p:cNvSpPr/>
                    <p:nvPr/>
                  </p:nvSpPr>
                  <p:spPr>
                    <a:xfrm>
                      <a:off x="907131" y="2460578"/>
                      <a:ext cx="762001" cy="304800"/>
                    </a:xfrm>
                    <a:prstGeom prst="round2Same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300" dirty="0">
                        <a:latin typeface="Arial" pitchFamily="34" charset="0"/>
                        <a:cs typeface="Arial" pitchFamily="34" charset="0"/>
                      </a:endParaRPr>
                    </a:p>
                  </p:txBody>
                </p:sp>
              </p:grpSp>
              <p:sp>
                <p:nvSpPr>
                  <p:cNvPr id="70" name="Content Placeholder 2"/>
                  <p:cNvSpPr txBox="1">
                    <a:spLocks/>
                  </p:cNvSpPr>
                  <p:nvPr/>
                </p:nvSpPr>
                <p:spPr bwMode="auto">
                  <a:xfrm>
                    <a:off x="2829131" y="3844358"/>
                    <a:ext cx="285335" cy="307777"/>
                  </a:xfrm>
                  <a:prstGeom prst="rect">
                    <a:avLst/>
                  </a:prstGeom>
                </p:spPr>
                <p:txBody>
                  <a:bodyPr wrap="none" lIns="0" tIns="0" rIns="0" bIns="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03</a:t>
                    </a:r>
                  </a:p>
                </p:txBody>
              </p:sp>
            </p:grpSp>
            <p:cxnSp>
              <p:nvCxnSpPr>
                <p:cNvPr id="68" name="Elbow Connector 67"/>
                <p:cNvCxnSpPr/>
                <p:nvPr/>
              </p:nvCxnSpPr>
              <p:spPr>
                <a:xfrm flipV="1">
                  <a:off x="3019582" y="4970462"/>
                  <a:ext cx="685811" cy="267014"/>
                </a:xfrm>
                <a:prstGeom prst="bentConnector3">
                  <a:avLst>
                    <a:gd name="adj1" fmla="val 50000"/>
                  </a:avLst>
                </a:prstGeom>
                <a:ln>
                  <a:solidFill>
                    <a:schemeClr val="accent3"/>
                  </a:solidFill>
                  <a:tailEnd type="arrow"/>
                </a:ln>
              </p:spPr>
              <p:style>
                <a:lnRef idx="2">
                  <a:schemeClr val="accent1"/>
                </a:lnRef>
                <a:fillRef idx="0">
                  <a:schemeClr val="accent1"/>
                </a:fillRef>
                <a:effectRef idx="1">
                  <a:schemeClr val="accent1"/>
                </a:effectRef>
                <a:fontRef idx="minor">
                  <a:schemeClr val="tx1"/>
                </a:fontRef>
              </p:style>
            </p:cxnSp>
          </p:grpSp>
          <p:grpSp>
            <p:nvGrpSpPr>
              <p:cNvPr id="73" name="Group 72"/>
              <p:cNvGrpSpPr/>
              <p:nvPr/>
            </p:nvGrpSpPr>
            <p:grpSpPr>
              <a:xfrm>
                <a:off x="3336004" y="2362200"/>
                <a:ext cx="1190794" cy="1393482"/>
                <a:chOff x="2514599" y="3844358"/>
                <a:chExt cx="1190794" cy="1393482"/>
              </a:xfrm>
            </p:grpSpPr>
            <p:grpSp>
              <p:nvGrpSpPr>
                <p:cNvPr id="74" name="Group 73"/>
                <p:cNvGrpSpPr/>
                <p:nvPr/>
              </p:nvGrpSpPr>
              <p:grpSpPr>
                <a:xfrm>
                  <a:off x="2514599" y="3844358"/>
                  <a:ext cx="914400" cy="1393482"/>
                  <a:chOff x="2514599" y="3844358"/>
                  <a:chExt cx="914400" cy="1393482"/>
                </a:xfrm>
              </p:grpSpPr>
              <p:grpSp>
                <p:nvGrpSpPr>
                  <p:cNvPr id="76" name="Group 47"/>
                  <p:cNvGrpSpPr/>
                  <p:nvPr/>
                </p:nvGrpSpPr>
                <p:grpSpPr>
                  <a:xfrm>
                    <a:off x="2514599" y="3861073"/>
                    <a:ext cx="914400" cy="1376767"/>
                    <a:chOff x="907131" y="2460578"/>
                    <a:chExt cx="762001" cy="1337196"/>
                  </a:xfrm>
                </p:grpSpPr>
                <p:sp>
                  <p:nvSpPr>
                    <p:cNvPr id="78" name="Pentagon 77"/>
                    <p:cNvSpPr/>
                    <p:nvPr/>
                  </p:nvSpPr>
                  <p:spPr>
                    <a:xfrm rot="5400000">
                      <a:off x="640432" y="2769074"/>
                      <a:ext cx="1295400" cy="762000"/>
                    </a:xfrm>
                    <a:prstGeom prst="homePlat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latin typeface="Arial" pitchFamily="34" charset="0"/>
                        <a:cs typeface="Arial" pitchFamily="34" charset="0"/>
                      </a:endParaRPr>
                    </a:p>
                  </p:txBody>
                </p:sp>
                <p:sp>
                  <p:nvSpPr>
                    <p:cNvPr id="79" name="Round Same Side Corner Rectangle 78"/>
                    <p:cNvSpPr/>
                    <p:nvPr/>
                  </p:nvSpPr>
                  <p:spPr>
                    <a:xfrm>
                      <a:off x="907131" y="2460578"/>
                      <a:ext cx="762001" cy="304800"/>
                    </a:xfrm>
                    <a:prstGeom prst="round2Same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300" dirty="0">
                        <a:latin typeface="Arial" pitchFamily="34" charset="0"/>
                        <a:cs typeface="Arial" pitchFamily="34" charset="0"/>
                      </a:endParaRPr>
                    </a:p>
                  </p:txBody>
                </p:sp>
              </p:grpSp>
              <p:sp>
                <p:nvSpPr>
                  <p:cNvPr id="77" name="Content Placeholder 2"/>
                  <p:cNvSpPr txBox="1">
                    <a:spLocks/>
                  </p:cNvSpPr>
                  <p:nvPr/>
                </p:nvSpPr>
                <p:spPr bwMode="auto">
                  <a:xfrm>
                    <a:off x="2829131" y="3844358"/>
                    <a:ext cx="285335" cy="307777"/>
                  </a:xfrm>
                  <a:prstGeom prst="rect">
                    <a:avLst/>
                  </a:prstGeom>
                </p:spPr>
                <p:txBody>
                  <a:bodyPr wrap="none" lIns="0" tIns="0" rIns="0" bIns="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04</a:t>
                    </a:r>
                  </a:p>
                </p:txBody>
              </p:sp>
            </p:grpSp>
            <p:cxnSp>
              <p:nvCxnSpPr>
                <p:cNvPr id="75" name="Elbow Connector 74"/>
                <p:cNvCxnSpPr/>
                <p:nvPr/>
              </p:nvCxnSpPr>
              <p:spPr>
                <a:xfrm flipV="1">
                  <a:off x="3019582" y="4970462"/>
                  <a:ext cx="685811" cy="267014"/>
                </a:xfrm>
                <a:prstGeom prst="bentConnector3">
                  <a:avLst>
                    <a:gd name="adj1" fmla="val 50000"/>
                  </a:avLst>
                </a:prstGeom>
                <a:ln>
                  <a:solidFill>
                    <a:schemeClr val="accent3"/>
                  </a:solidFill>
                  <a:tailEnd type="arrow"/>
                </a:ln>
              </p:spPr>
              <p:style>
                <a:lnRef idx="2">
                  <a:schemeClr val="accent1"/>
                </a:lnRef>
                <a:fillRef idx="0">
                  <a:schemeClr val="accent1"/>
                </a:fillRef>
                <a:effectRef idx="1">
                  <a:schemeClr val="accent1"/>
                </a:effectRef>
                <a:fontRef idx="minor">
                  <a:schemeClr val="tx1"/>
                </a:fontRef>
              </p:style>
            </p:cxnSp>
          </p:grpSp>
          <p:grpSp>
            <p:nvGrpSpPr>
              <p:cNvPr id="80" name="Group 79"/>
              <p:cNvGrpSpPr/>
              <p:nvPr/>
            </p:nvGrpSpPr>
            <p:grpSpPr>
              <a:xfrm>
                <a:off x="4295606" y="1737360"/>
                <a:ext cx="1190794" cy="1393482"/>
                <a:chOff x="2514599" y="3844358"/>
                <a:chExt cx="1190794" cy="1393482"/>
              </a:xfrm>
            </p:grpSpPr>
            <p:grpSp>
              <p:nvGrpSpPr>
                <p:cNvPr id="81" name="Group 80"/>
                <p:cNvGrpSpPr/>
                <p:nvPr/>
              </p:nvGrpSpPr>
              <p:grpSpPr>
                <a:xfrm>
                  <a:off x="2514599" y="3844358"/>
                  <a:ext cx="914400" cy="1393482"/>
                  <a:chOff x="2514599" y="3844358"/>
                  <a:chExt cx="914400" cy="1393482"/>
                </a:xfrm>
              </p:grpSpPr>
              <p:grpSp>
                <p:nvGrpSpPr>
                  <p:cNvPr id="83" name="Group 47"/>
                  <p:cNvGrpSpPr/>
                  <p:nvPr/>
                </p:nvGrpSpPr>
                <p:grpSpPr>
                  <a:xfrm>
                    <a:off x="2514599" y="3861073"/>
                    <a:ext cx="914400" cy="1376767"/>
                    <a:chOff x="907131" y="2460578"/>
                    <a:chExt cx="762001" cy="1337196"/>
                  </a:xfrm>
                </p:grpSpPr>
                <p:sp>
                  <p:nvSpPr>
                    <p:cNvPr id="86" name="Pentagon 85"/>
                    <p:cNvSpPr/>
                    <p:nvPr/>
                  </p:nvSpPr>
                  <p:spPr>
                    <a:xfrm rot="5400000">
                      <a:off x="640432" y="2769074"/>
                      <a:ext cx="1295400" cy="762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1400" dirty="0">
                        <a:latin typeface="Arial" pitchFamily="34" charset="0"/>
                        <a:cs typeface="Arial" pitchFamily="34" charset="0"/>
                      </a:endParaRPr>
                    </a:p>
                  </p:txBody>
                </p:sp>
                <p:sp>
                  <p:nvSpPr>
                    <p:cNvPr id="88" name="Round Same Side Corner Rectangle 87"/>
                    <p:cNvSpPr/>
                    <p:nvPr/>
                  </p:nvSpPr>
                  <p:spPr>
                    <a:xfrm>
                      <a:off x="907131" y="2460578"/>
                      <a:ext cx="762001" cy="304800"/>
                    </a:xfrm>
                    <a:prstGeom prst="round2Same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a:endParaRPr lang="en-US" sz="300" dirty="0">
                        <a:latin typeface="Arial" pitchFamily="34" charset="0"/>
                        <a:cs typeface="Arial" pitchFamily="34" charset="0"/>
                      </a:endParaRPr>
                    </a:p>
                  </p:txBody>
                </p:sp>
              </p:grpSp>
              <p:sp>
                <p:nvSpPr>
                  <p:cNvPr id="84" name="Content Placeholder 2"/>
                  <p:cNvSpPr txBox="1">
                    <a:spLocks/>
                  </p:cNvSpPr>
                  <p:nvPr/>
                </p:nvSpPr>
                <p:spPr bwMode="auto">
                  <a:xfrm>
                    <a:off x="2829131" y="3844358"/>
                    <a:ext cx="285335" cy="307777"/>
                  </a:xfrm>
                  <a:prstGeom prst="rect">
                    <a:avLst/>
                  </a:prstGeom>
                </p:spPr>
                <p:txBody>
                  <a:bodyPr wrap="none" lIns="0" tIns="0" rIns="0" bIns="0">
                    <a:spAutoFit/>
                  </a:bodyPr>
                  <a:lstStyle>
                    <a:lvl1pPr marL="342900" indent="-342900" algn="l" defTabSz="914400" rtl="0" eaLnBrk="1" latinLnBrk="0" hangingPunct="1">
                      <a:spcBef>
                        <a:spcPct val="20000"/>
                      </a:spcBef>
                      <a:buFont typeface="Arial" pitchFamily="34" charset="0"/>
                      <a:buChar char="•"/>
                      <a:defRPr sz="1400" kern="1200">
                        <a:solidFill>
                          <a:schemeClr val="bg1">
                            <a:lumMod val="65000"/>
                          </a:schemeClr>
                        </a:solidFill>
                        <a:latin typeface="+mn-lt"/>
                        <a:ea typeface="+mn-ea"/>
                        <a:cs typeface="+mn-cs"/>
                      </a:defRPr>
                    </a:lvl1pPr>
                    <a:lvl2pPr marL="742950" indent="-285750" algn="l" defTabSz="914400" rtl="0" eaLnBrk="1" latinLnBrk="0" hangingPunct="1">
                      <a:spcBef>
                        <a:spcPct val="20000"/>
                      </a:spcBef>
                      <a:buFont typeface="Arial" pitchFamily="34" charset="0"/>
                      <a:buChar char="–"/>
                      <a:defRPr sz="1200" kern="1200">
                        <a:solidFill>
                          <a:schemeClr val="bg1">
                            <a:lumMod val="65000"/>
                          </a:schemeClr>
                        </a:solidFill>
                        <a:latin typeface="+mn-lt"/>
                        <a:ea typeface="+mn-ea"/>
                        <a:cs typeface="+mn-cs"/>
                      </a:defRPr>
                    </a:lvl2pPr>
                    <a:lvl3pPr marL="1143000" indent="-228600" algn="l" defTabSz="914400" rtl="0" eaLnBrk="1" latinLnBrk="0" hangingPunct="1">
                      <a:spcBef>
                        <a:spcPct val="20000"/>
                      </a:spcBef>
                      <a:buFont typeface="Arial" pitchFamily="34" charset="0"/>
                      <a:buChar char="•"/>
                      <a:defRPr sz="1100" kern="1200">
                        <a:solidFill>
                          <a:schemeClr val="bg1">
                            <a:lumMod val="65000"/>
                          </a:schemeClr>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050" kern="1200">
                        <a:solidFill>
                          <a:schemeClr val="bg1">
                            <a:lumMod val="6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defRPr/>
                    </a:pPr>
                    <a:r>
                      <a:rPr lang="en-US" sz="2000" b="1" dirty="0">
                        <a:solidFill>
                          <a:schemeClr val="bg1"/>
                        </a:solidFill>
                        <a:latin typeface="Arial" pitchFamily="34" charset="0"/>
                        <a:cs typeface="Arial" pitchFamily="34" charset="0"/>
                      </a:rPr>
                      <a:t>05</a:t>
                    </a:r>
                  </a:p>
                </p:txBody>
              </p:sp>
            </p:grpSp>
            <p:cxnSp>
              <p:nvCxnSpPr>
                <p:cNvPr id="82" name="Elbow Connector 81"/>
                <p:cNvCxnSpPr/>
                <p:nvPr/>
              </p:nvCxnSpPr>
              <p:spPr>
                <a:xfrm flipV="1">
                  <a:off x="3019582" y="4970462"/>
                  <a:ext cx="685811" cy="267014"/>
                </a:xfrm>
                <a:prstGeom prst="bentConnector3">
                  <a:avLst>
                    <a:gd name="adj1" fmla="val 50000"/>
                  </a:avLst>
                </a:prstGeom>
                <a:ln>
                  <a:solidFill>
                    <a:schemeClr val="accent3"/>
                  </a:solidFill>
                  <a:tailEnd type="arrow"/>
                </a:ln>
              </p:spPr>
              <p:style>
                <a:lnRef idx="2">
                  <a:schemeClr val="accent1"/>
                </a:lnRef>
                <a:fillRef idx="0">
                  <a:schemeClr val="accent1"/>
                </a:fillRef>
                <a:effectRef idx="1">
                  <a:schemeClr val="accent1"/>
                </a:effectRef>
                <a:fontRef idx="minor">
                  <a:schemeClr val="tx1"/>
                </a:fontRef>
              </p:style>
            </p:cxnSp>
          </p:grpSp>
        </p:grpSp>
        <p:grpSp>
          <p:nvGrpSpPr>
            <p:cNvPr id="24" name="Group 23"/>
            <p:cNvGrpSpPr/>
            <p:nvPr/>
          </p:nvGrpSpPr>
          <p:grpSpPr>
            <a:xfrm>
              <a:off x="1828800" y="2560320"/>
              <a:ext cx="7010400" cy="3307080"/>
              <a:chOff x="1828800" y="2560320"/>
              <a:chExt cx="7010400" cy="3307080"/>
            </a:xfrm>
          </p:grpSpPr>
          <p:sp>
            <p:nvSpPr>
              <p:cNvPr id="89" name="Text Placeholder 32"/>
              <p:cNvSpPr txBox="1">
                <a:spLocks/>
              </p:cNvSpPr>
              <p:nvPr/>
            </p:nvSpPr>
            <p:spPr>
              <a:xfrm>
                <a:off x="1828800" y="5465446"/>
                <a:ext cx="4533054" cy="401954"/>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sz="1100" b="1" dirty="0">
                    <a:latin typeface="+mn-lt"/>
                  </a:rPr>
                  <a:t>Coaching Forms</a:t>
                </a:r>
                <a:br>
                  <a:rPr lang="en-US" sz="1100" b="1" dirty="0">
                    <a:latin typeface="+mn-lt"/>
                  </a:rPr>
                </a:br>
                <a:r>
                  <a:rPr lang="en-US" sz="1100" b="1" dirty="0">
                    <a:latin typeface="+mn-lt"/>
                  </a:rPr>
                  <a:t>Increase coaching forms submission to 80% by end of 2017</a:t>
                </a:r>
                <a:endParaRPr lang="en-US" dirty="0"/>
              </a:p>
            </p:txBody>
          </p:sp>
          <p:sp>
            <p:nvSpPr>
              <p:cNvPr id="90" name="Text Placeholder 32"/>
              <p:cNvSpPr txBox="1">
                <a:spLocks/>
              </p:cNvSpPr>
              <p:nvPr/>
            </p:nvSpPr>
            <p:spPr>
              <a:xfrm>
                <a:off x="2743200" y="4899216"/>
                <a:ext cx="5181600" cy="290004"/>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nSpc>
                    <a:spcPct val="100000"/>
                  </a:lnSpc>
                  <a:spcBef>
                    <a:spcPts val="0"/>
                  </a:spcBef>
                  <a:buNone/>
                </a:pPr>
                <a:r>
                  <a:rPr lang="en-US" sz="1100" b="1" dirty="0">
                    <a:latin typeface="+mn-lt"/>
                  </a:rPr>
                  <a:t>Sales Process</a:t>
                </a:r>
                <a:br>
                  <a:rPr lang="en-US" sz="1100" b="1" dirty="0">
                    <a:latin typeface="+mn-lt"/>
                  </a:rPr>
                </a:br>
                <a:r>
                  <a:rPr lang="en-US" sz="1100" b="1" dirty="0">
                    <a:latin typeface="+mn-lt"/>
                  </a:rPr>
                  <a:t>Average at least 3.3 out of 5 on Sales Process Behaviors</a:t>
                </a:r>
                <a:r>
                  <a:rPr lang="en-US" dirty="0"/>
                  <a:t/>
                </a:r>
                <a:br>
                  <a:rPr lang="en-US" dirty="0"/>
                </a:br>
                <a:endParaRPr lang="en-US" sz="1400" dirty="0">
                  <a:latin typeface="+mj-lt"/>
                  <a:cs typeface="Arial" pitchFamily="34" charset="0"/>
                </a:endParaRPr>
              </a:p>
            </p:txBody>
          </p:sp>
          <p:sp>
            <p:nvSpPr>
              <p:cNvPr id="91" name="Text Placeholder 32"/>
              <p:cNvSpPr txBox="1">
                <a:spLocks/>
              </p:cNvSpPr>
              <p:nvPr/>
            </p:nvSpPr>
            <p:spPr>
              <a:xfrm>
                <a:off x="3733800" y="4106576"/>
                <a:ext cx="3352800" cy="389223"/>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sz="1100" b="1" dirty="0">
                    <a:latin typeface="+mn-lt"/>
                  </a:rPr>
                  <a:t>Technology Behaviors</a:t>
                </a:r>
                <a:br>
                  <a:rPr lang="en-US" sz="1100" b="1" dirty="0">
                    <a:latin typeface="+mn-lt"/>
                  </a:rPr>
                </a:br>
                <a:r>
                  <a:rPr lang="en-US" sz="1100" b="1" dirty="0">
                    <a:latin typeface="+mn-lt"/>
                  </a:rPr>
                  <a:t>Average at least 3 out of 5 on technology behaviors</a:t>
                </a:r>
              </a:p>
            </p:txBody>
          </p:sp>
          <p:sp>
            <p:nvSpPr>
              <p:cNvPr id="93" name="Text Placeholder 32"/>
              <p:cNvSpPr txBox="1">
                <a:spLocks/>
              </p:cNvSpPr>
              <p:nvPr/>
            </p:nvSpPr>
            <p:spPr>
              <a:xfrm>
                <a:off x="4648200" y="3464592"/>
                <a:ext cx="3733800" cy="368268"/>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sz="1100" b="1" dirty="0">
                    <a:latin typeface="+mn-lt"/>
                  </a:rPr>
                  <a:t>Coaching Follow Through</a:t>
                </a:r>
                <a:br>
                  <a:rPr lang="en-US" sz="1100" b="1" dirty="0">
                    <a:latin typeface="+mn-lt"/>
                  </a:rPr>
                </a:br>
                <a:r>
                  <a:rPr lang="en-US" sz="1100" b="1" dirty="0">
                    <a:latin typeface="+mn-lt"/>
                  </a:rPr>
                  <a:t>80% compliance with action step wholesaler agreed to take</a:t>
                </a:r>
              </a:p>
            </p:txBody>
          </p:sp>
          <p:sp>
            <p:nvSpPr>
              <p:cNvPr id="94" name="Text Placeholder 32"/>
              <p:cNvSpPr txBox="1">
                <a:spLocks/>
              </p:cNvSpPr>
              <p:nvPr/>
            </p:nvSpPr>
            <p:spPr>
              <a:xfrm>
                <a:off x="5638800" y="2560320"/>
                <a:ext cx="3200400" cy="640080"/>
              </a:xfrm>
              <a:prstGeom prst="rect">
                <a:avLst/>
              </a:prstGeom>
            </p:spPr>
            <p:txBody>
              <a:bodyPr lIns="0" tIns="0" rIns="0" bIns="0">
                <a:no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Neris Thin" panose="00000300000000000000" pitchFamily="50" charset="0"/>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Neris Thin" panose="00000300000000000000" pitchFamily="50" charset="0"/>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Neris Thin" panose="00000300000000000000" pitchFamily="50" charset="0"/>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Neris Thin" panose="00000300000000000000" pitchFamily="50" charset="0"/>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buNone/>
                </a:pPr>
                <a:r>
                  <a:rPr lang="en-US" sz="1100" b="1" dirty="0">
                    <a:latin typeface="+mn-lt"/>
                  </a:rPr>
                  <a:t>Thrive/Resilience</a:t>
                </a:r>
                <a:br>
                  <a:rPr lang="en-US" sz="1100" b="1" dirty="0">
                    <a:latin typeface="+mn-lt"/>
                  </a:rPr>
                </a:br>
                <a:r>
                  <a:rPr lang="en-US" sz="1100" b="1" dirty="0">
                    <a:latin typeface="+mn-lt"/>
                  </a:rPr>
                  <a:t>Prepare for, focus on and execute on change through Leadership Summit, Regional Calls, and other resources</a:t>
                </a:r>
              </a:p>
            </p:txBody>
          </p:sp>
        </p:grpSp>
      </p:grpSp>
    </p:spTree>
    <p:extLst>
      <p:ext uri="{BB962C8B-B14F-4D97-AF65-F5344CB8AC3E}">
        <p14:creationId xmlns:p14="http://schemas.microsoft.com/office/powerpoint/2010/main" val="3764470340"/>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a:bodyPr>
          <a:lstStyle/>
          <a:p>
            <a:r>
              <a:rPr lang="en-US" dirty="0"/>
              <a:t>Personal and Professional Development</a:t>
            </a:r>
          </a:p>
        </p:txBody>
      </p:sp>
      <p:sp>
        <p:nvSpPr>
          <p:cNvPr id="3" name="Text Placeholder 2"/>
          <p:cNvSpPr>
            <a:spLocks noGrp="1"/>
          </p:cNvSpPr>
          <p:nvPr>
            <p:ph type="body" sz="quarter" idx="11"/>
          </p:nvPr>
        </p:nvSpPr>
        <p:spPr/>
        <p:txBody>
          <a:bodyPr>
            <a:normAutofit lnSpcReduction="10000"/>
          </a:bodyPr>
          <a:lstStyle/>
          <a:p>
            <a:pPr>
              <a:buFont typeface="Arial" pitchFamily="34" charset="0"/>
              <a:buChar char="•"/>
            </a:pPr>
            <a:r>
              <a:rPr lang="en-US" dirty="0"/>
              <a:t>Human Performance Institute-Energy Management</a:t>
            </a:r>
          </a:p>
          <a:p>
            <a:pPr>
              <a:buFont typeface="Arial" pitchFamily="34" charset="0"/>
              <a:buChar char="•"/>
            </a:pPr>
            <a:r>
              <a:rPr lang="en-US" dirty="0"/>
              <a:t>Culture Builds-Leverage Scholar/Practice Books</a:t>
            </a:r>
            <a:br>
              <a:rPr lang="en-US" dirty="0"/>
            </a:br>
            <a:r>
              <a:rPr lang="en-US" dirty="0"/>
              <a:t>-The Happiness Advantage</a:t>
            </a:r>
            <a:br>
              <a:rPr lang="en-US" dirty="0"/>
            </a:br>
            <a:r>
              <a:rPr lang="en-US" dirty="0"/>
              <a:t>-The Oz Principle</a:t>
            </a:r>
            <a:br>
              <a:rPr lang="en-US" dirty="0"/>
            </a:br>
            <a:r>
              <a:rPr lang="en-US" dirty="0"/>
              <a:t>-Leading at the Edge</a:t>
            </a:r>
            <a:br>
              <a:rPr lang="en-US" dirty="0"/>
            </a:br>
            <a:r>
              <a:rPr lang="en-US" dirty="0"/>
              <a:t>-Strengths Based Leadership</a:t>
            </a:r>
            <a:br>
              <a:rPr lang="en-US" dirty="0"/>
            </a:br>
            <a:r>
              <a:rPr lang="en-US" dirty="0"/>
              <a:t>-Before Happiness</a:t>
            </a:r>
            <a:br>
              <a:rPr lang="en-US" dirty="0"/>
            </a:br>
            <a:r>
              <a:rPr lang="en-US" dirty="0"/>
              <a:t>-Go Givers Sell More</a:t>
            </a:r>
            <a:br>
              <a:rPr lang="en-US" dirty="0"/>
            </a:br>
            <a:r>
              <a:rPr lang="en-US" dirty="0"/>
              <a:t>-The Five Dysfunctions of Team</a:t>
            </a:r>
            <a:br>
              <a:rPr lang="en-US" dirty="0"/>
            </a:br>
            <a:r>
              <a:rPr lang="en-US" dirty="0"/>
              <a:t>-Performance Under Pressure</a:t>
            </a:r>
          </a:p>
          <a:p>
            <a:pPr>
              <a:buFont typeface="Arial" pitchFamily="34" charset="0"/>
              <a:buChar char="•"/>
            </a:pPr>
            <a:r>
              <a:rPr lang="en-US" dirty="0"/>
              <a:t>Integrated Learning</a:t>
            </a:r>
            <a:br>
              <a:rPr lang="en-US" dirty="0"/>
            </a:br>
            <a:r>
              <a:rPr lang="en-US" dirty="0"/>
              <a:t>-Emotional Intelligence</a:t>
            </a:r>
            <a:br>
              <a:rPr lang="en-US" dirty="0"/>
            </a:br>
            <a:r>
              <a:rPr lang="en-US" dirty="0"/>
              <a:t>-Habits</a:t>
            </a:r>
            <a:br>
              <a:rPr lang="en-US" dirty="0"/>
            </a:br>
            <a:r>
              <a:rPr lang="en-US" dirty="0"/>
              <a:t>-Resilience</a:t>
            </a:r>
            <a:br>
              <a:rPr lang="en-US" dirty="0"/>
            </a:br>
            <a:r>
              <a:rPr lang="en-US" dirty="0"/>
              <a:t>-Team Effectiveness</a:t>
            </a:r>
          </a:p>
          <a:p>
            <a:pPr>
              <a:buFont typeface="Arial" pitchFamily="34" charset="0"/>
              <a:buChar char="•"/>
            </a:pPr>
            <a:endParaRPr lang="en-US" dirty="0"/>
          </a:p>
        </p:txBody>
      </p:sp>
      <p:sp>
        <p:nvSpPr>
          <p:cNvPr id="4" name="Slide Number Placeholder 3"/>
          <p:cNvSpPr>
            <a:spLocks noGrp="1"/>
          </p:cNvSpPr>
          <p:nvPr>
            <p:ph type="sldNum" sz="quarter" idx="4"/>
          </p:nvPr>
        </p:nvSpPr>
        <p:spPr/>
        <p:txBody>
          <a:bodyPr/>
          <a:lstStyle/>
          <a:p>
            <a:fld id="{3EFE59E3-B5CB-468F-9B39-2769E79603C8}" type="slidenum">
              <a:rPr lang="en-US" smtClean="0"/>
              <a:pPr/>
              <a:t>20</a:t>
            </a:fld>
            <a:endParaRPr lang="en-US" dirty="0"/>
          </a:p>
        </p:txBody>
      </p:sp>
    </p:spTree>
    <p:extLst>
      <p:ext uri="{BB962C8B-B14F-4D97-AF65-F5344CB8AC3E}">
        <p14:creationId xmlns:p14="http://schemas.microsoft.com/office/powerpoint/2010/main" val="37335386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360 Degree Customized Assessment for coaches</a:t>
            </a:r>
          </a:p>
        </p:txBody>
      </p:sp>
      <p:sp>
        <p:nvSpPr>
          <p:cNvPr id="3" name="Text Placeholder 2"/>
          <p:cNvSpPr>
            <a:spLocks noGrp="1"/>
          </p:cNvSpPr>
          <p:nvPr>
            <p:ph type="body" sz="quarter" idx="11"/>
          </p:nvPr>
        </p:nvSpPr>
        <p:spPr>
          <a:xfrm>
            <a:off x="731520" y="2067339"/>
            <a:ext cx="10607040" cy="4150580"/>
          </a:xfrm>
        </p:spPr>
        <p:txBody>
          <a:bodyPr>
            <a:normAutofit/>
          </a:bodyPr>
          <a:lstStyle/>
          <a:p>
            <a:r>
              <a:rPr lang="en-US" sz="2400" dirty="0"/>
              <a:t>30 Behavioral Questions for Foundational Coaching plus 20 Behavioral</a:t>
            </a:r>
            <a:br>
              <a:rPr lang="en-US" sz="2400" dirty="0"/>
            </a:br>
            <a:r>
              <a:rPr lang="en-US" sz="2400" dirty="0"/>
              <a:t> Questions for Integrated Learning</a:t>
            </a:r>
          </a:p>
          <a:p>
            <a:r>
              <a:rPr lang="en-US" sz="2400" dirty="0"/>
              <a:t>Taken from Oversight Coaching Form</a:t>
            </a:r>
          </a:p>
          <a:p>
            <a:r>
              <a:rPr lang="en-US" sz="2400" dirty="0"/>
              <a:t>Used to Create Development Plan for the Coach Candidate</a:t>
            </a:r>
          </a:p>
          <a:p>
            <a:r>
              <a:rPr lang="en-US" sz="2400" dirty="0"/>
              <a:t>Engages Associates in Leader Behaviors</a:t>
            </a:r>
          </a:p>
        </p:txBody>
      </p:sp>
      <p:sp>
        <p:nvSpPr>
          <p:cNvPr id="4" name="Slide Number Placeholder 3"/>
          <p:cNvSpPr>
            <a:spLocks noGrp="1"/>
          </p:cNvSpPr>
          <p:nvPr>
            <p:ph type="sldNum" sz="quarter" idx="4"/>
          </p:nvPr>
        </p:nvSpPr>
        <p:spPr/>
        <p:txBody>
          <a:bodyPr/>
          <a:lstStyle/>
          <a:p>
            <a:fld id="{3EFE59E3-B5CB-468F-9B39-2769E79603C8}" type="slidenum">
              <a:rPr lang="en-US" smtClean="0"/>
              <a:pPr/>
              <a:t>21</a:t>
            </a:fld>
            <a:endParaRPr lang="en-US" dirty="0"/>
          </a:p>
        </p:txBody>
      </p:sp>
    </p:spTree>
    <p:extLst>
      <p:ext uri="{BB962C8B-B14F-4D97-AF65-F5344CB8AC3E}">
        <p14:creationId xmlns:p14="http://schemas.microsoft.com/office/powerpoint/2010/main" val="22557886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dirty="0"/>
              <a:t>Coaching Assessments offered</a:t>
            </a:r>
          </a:p>
        </p:txBody>
      </p:sp>
      <p:sp>
        <p:nvSpPr>
          <p:cNvPr id="3" name="Text Placeholder 2"/>
          <p:cNvSpPr>
            <a:spLocks noGrp="1"/>
          </p:cNvSpPr>
          <p:nvPr>
            <p:ph type="body" sz="quarter" idx="11"/>
          </p:nvPr>
        </p:nvSpPr>
        <p:spPr/>
        <p:txBody>
          <a:bodyPr/>
          <a:lstStyle/>
          <a:p>
            <a:r>
              <a:rPr lang="en-US" dirty="0"/>
              <a:t>DISC/MOTIVATORS-</a:t>
            </a:r>
            <a:r>
              <a:rPr lang="en-US" b="1" dirty="0"/>
              <a:t>REQUIRED</a:t>
            </a:r>
          </a:p>
          <a:p>
            <a:r>
              <a:rPr lang="en-US" dirty="0"/>
              <a:t>HOGAN DERAILERS</a:t>
            </a:r>
          </a:p>
          <a:p>
            <a:r>
              <a:rPr lang="en-US" dirty="0"/>
              <a:t>MYERS BRIGGS TYPE INDICATOR</a:t>
            </a:r>
          </a:p>
          <a:p>
            <a:r>
              <a:rPr lang="en-US" dirty="0"/>
              <a:t>STRENGTHS FINDERS</a:t>
            </a:r>
          </a:p>
          <a:p>
            <a:r>
              <a:rPr lang="en-US" dirty="0"/>
              <a:t>LEADERSHIP 360s</a:t>
            </a:r>
          </a:p>
          <a:p>
            <a:r>
              <a:rPr lang="en-US" dirty="0"/>
              <a:t>PERSONALYSIS</a:t>
            </a:r>
          </a:p>
        </p:txBody>
      </p:sp>
      <p:sp>
        <p:nvSpPr>
          <p:cNvPr id="4" name="Slide Number Placeholder 3"/>
          <p:cNvSpPr>
            <a:spLocks noGrp="1"/>
          </p:cNvSpPr>
          <p:nvPr>
            <p:ph type="sldNum" sz="quarter" idx="4"/>
          </p:nvPr>
        </p:nvSpPr>
        <p:spPr/>
        <p:txBody>
          <a:bodyPr/>
          <a:lstStyle/>
          <a:p>
            <a:fld id="{3EFE59E3-B5CB-468F-9B39-2769E79603C8}" type="slidenum">
              <a:rPr lang="en-US" smtClean="0"/>
              <a:pPr/>
              <a:t>22</a:t>
            </a:fld>
            <a:endParaRPr lang="en-US" dirty="0"/>
          </a:p>
        </p:txBody>
      </p:sp>
    </p:spTree>
    <p:extLst>
      <p:ext uri="{BB962C8B-B14F-4D97-AF65-F5344CB8AC3E}">
        <p14:creationId xmlns:p14="http://schemas.microsoft.com/office/powerpoint/2010/main" val="20495101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39B330A9-A8C3-4549-9FD9-C03ABAD919A4}"/>
              </a:ext>
            </a:extLst>
          </p:cNvPr>
          <p:cNvSpPr>
            <a:spLocks noGrp="1"/>
          </p:cNvSpPr>
          <p:nvPr>
            <p:ph type="body" sz="quarter" idx="10"/>
          </p:nvPr>
        </p:nvSpPr>
        <p:spPr/>
        <p:txBody>
          <a:bodyPr/>
          <a:lstStyle/>
          <a:p>
            <a:r>
              <a:rPr lang="en-US" dirty="0"/>
              <a:t>Reinvestment of Tribal Knowledge</a:t>
            </a:r>
          </a:p>
        </p:txBody>
      </p:sp>
      <p:sp>
        <p:nvSpPr>
          <p:cNvPr id="3" name="Text Placeholder 2">
            <a:extLst>
              <a:ext uri="{FF2B5EF4-FFF2-40B4-BE49-F238E27FC236}">
                <a16:creationId xmlns:a16="http://schemas.microsoft.com/office/drawing/2014/main" id="{817EBD7B-5FC5-4A52-B4A0-A8E86F002016}"/>
              </a:ext>
            </a:extLst>
          </p:cNvPr>
          <p:cNvSpPr>
            <a:spLocks noGrp="1"/>
          </p:cNvSpPr>
          <p:nvPr>
            <p:ph type="body" sz="quarter" idx="11"/>
          </p:nvPr>
        </p:nvSpPr>
        <p:spPr/>
        <p:txBody>
          <a:bodyPr>
            <a:normAutofit lnSpcReduction="10000"/>
          </a:bodyPr>
          <a:lstStyle/>
          <a:p>
            <a:r>
              <a:rPr lang="en-US" dirty="0"/>
              <a:t>Gratitude in the Workplace</a:t>
            </a:r>
          </a:p>
          <a:p>
            <a:r>
              <a:rPr lang="en-US" dirty="0"/>
              <a:t>Impact of Coaching on Discretionary Effort</a:t>
            </a:r>
          </a:p>
          <a:p>
            <a:r>
              <a:rPr lang="en-US" dirty="0"/>
              <a:t>Women’s Way of Leading</a:t>
            </a:r>
          </a:p>
          <a:p>
            <a:r>
              <a:rPr lang="en-US" dirty="0"/>
              <a:t>Coaching Generations</a:t>
            </a:r>
          </a:p>
          <a:p>
            <a:r>
              <a:rPr lang="en-US" dirty="0"/>
              <a:t>Coaching to Adoption of New Initiatives</a:t>
            </a:r>
          </a:p>
          <a:p>
            <a:r>
              <a:rPr lang="en-US" dirty="0"/>
              <a:t>Coaching and Adult Learning</a:t>
            </a:r>
          </a:p>
          <a:p>
            <a:r>
              <a:rPr lang="en-US" dirty="0"/>
              <a:t>Behavioral Biases in Decision Making</a:t>
            </a:r>
          </a:p>
          <a:p>
            <a:r>
              <a:rPr lang="en-US" dirty="0"/>
              <a:t>Differences Between Average and Top Performance</a:t>
            </a:r>
          </a:p>
          <a:p>
            <a:r>
              <a:rPr lang="en-US" dirty="0"/>
              <a:t>Development </a:t>
            </a:r>
            <a:r>
              <a:rPr lang="en-US"/>
              <a:t>in Mid-Stage Careers</a:t>
            </a:r>
            <a:br>
              <a:rPr lang="en-US"/>
            </a:br>
            <a:endParaRPr lang="en-US" dirty="0"/>
          </a:p>
          <a:p>
            <a:endParaRPr lang="en-US" dirty="0"/>
          </a:p>
        </p:txBody>
      </p:sp>
      <p:sp>
        <p:nvSpPr>
          <p:cNvPr id="4" name="Slide Number Placeholder 3">
            <a:extLst>
              <a:ext uri="{FF2B5EF4-FFF2-40B4-BE49-F238E27FC236}">
                <a16:creationId xmlns:a16="http://schemas.microsoft.com/office/drawing/2014/main" id="{5F9608F1-B6FB-44CE-8ED0-8E50FB0078D9}"/>
              </a:ext>
            </a:extLst>
          </p:cNvPr>
          <p:cNvSpPr>
            <a:spLocks noGrp="1"/>
          </p:cNvSpPr>
          <p:nvPr>
            <p:ph type="sldNum" sz="quarter" idx="4"/>
          </p:nvPr>
        </p:nvSpPr>
        <p:spPr/>
        <p:txBody>
          <a:bodyPr/>
          <a:lstStyle/>
          <a:p>
            <a:fld id="{3EFE59E3-B5CB-468F-9B39-2769E79603C8}" type="slidenum">
              <a:rPr lang="en-US" smtClean="0"/>
              <a:pPr/>
              <a:t>23</a:t>
            </a:fld>
            <a:endParaRPr lang="en-US" dirty="0"/>
          </a:p>
        </p:txBody>
      </p:sp>
    </p:spTree>
    <p:extLst>
      <p:ext uri="{BB962C8B-B14F-4D97-AF65-F5344CB8AC3E}">
        <p14:creationId xmlns:p14="http://schemas.microsoft.com/office/powerpoint/2010/main" val="2370305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a:off x="2051143" y="1524000"/>
            <a:ext cx="7936827" cy="4504730"/>
            <a:chOff x="0" y="1524000"/>
            <a:chExt cx="7936827" cy="4504730"/>
          </a:xfrm>
        </p:grpSpPr>
        <p:sp>
          <p:nvSpPr>
            <p:cNvPr id="23" name="Rectangle 22"/>
            <p:cNvSpPr/>
            <p:nvPr/>
          </p:nvSpPr>
          <p:spPr>
            <a:xfrm>
              <a:off x="3657600" y="2075678"/>
              <a:ext cx="4279227" cy="259479"/>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p:cNvSpPr/>
            <p:nvPr/>
          </p:nvSpPr>
          <p:spPr>
            <a:xfrm>
              <a:off x="3657600" y="3721199"/>
              <a:ext cx="4279227" cy="259479"/>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p:cNvSpPr/>
            <p:nvPr/>
          </p:nvSpPr>
          <p:spPr>
            <a:xfrm>
              <a:off x="3657600" y="5334000"/>
              <a:ext cx="4279227" cy="280632"/>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p:cNvSpPr/>
            <p:nvPr/>
          </p:nvSpPr>
          <p:spPr>
            <a:xfrm>
              <a:off x="0" y="1524000"/>
              <a:ext cx="3728542" cy="4495800"/>
            </a:xfrm>
            <a:prstGeom prst="rect">
              <a:avLst/>
            </a:prstGeom>
            <a:solidFill>
              <a:schemeClr val="tx2">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228600" y="5105400"/>
              <a:ext cx="3429000" cy="923330"/>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Align Behaviors with  Business Unit Strategy</a:t>
              </a:r>
            </a:p>
            <a:p>
              <a:pPr>
                <a:spcBef>
                  <a:spcPts val="600"/>
                </a:spcBef>
                <a:buFont typeface="Wingdings" pitchFamily="2" charset="2"/>
                <a:buChar char="ü"/>
              </a:pPr>
              <a:r>
                <a:rPr lang="en-US" sz="1100" b="1" dirty="0">
                  <a:latin typeface="Arial" pitchFamily="34" charset="0"/>
                  <a:cs typeface="Arial" pitchFamily="34" charset="0"/>
                </a:rPr>
                <a:t> Shifting Extrinsic to Intrinsic Motivations</a:t>
              </a:r>
            </a:p>
            <a:p>
              <a:pPr>
                <a:spcBef>
                  <a:spcPts val="600"/>
                </a:spcBef>
                <a:buFont typeface="Wingdings" pitchFamily="2" charset="2"/>
                <a:buChar char="ü"/>
              </a:pPr>
              <a:r>
                <a:rPr lang="en-US" sz="1100" b="1" dirty="0">
                  <a:latin typeface="Arial" pitchFamily="34" charset="0"/>
                  <a:cs typeface="Arial" pitchFamily="34" charset="0"/>
                </a:rPr>
                <a:t> Establish Common Language Culture Build </a:t>
              </a:r>
              <a:br>
                <a:rPr lang="en-US" sz="1100" b="1" dirty="0">
                  <a:latin typeface="Arial" pitchFamily="34" charset="0"/>
                  <a:cs typeface="Arial" pitchFamily="34" charset="0"/>
                </a:rPr>
              </a:br>
              <a:r>
                <a:rPr lang="en-US" sz="1100" b="1" dirty="0">
                  <a:latin typeface="Arial" pitchFamily="34" charset="0"/>
                  <a:cs typeface="Arial" pitchFamily="34" charset="0"/>
                </a:rPr>
                <a:t>    Activities</a:t>
              </a:r>
            </a:p>
          </p:txBody>
        </p:sp>
        <p:sp>
          <p:nvSpPr>
            <p:cNvPr id="16" name="TextBox 15"/>
            <p:cNvSpPr txBox="1"/>
            <p:nvPr/>
          </p:nvSpPr>
          <p:spPr>
            <a:xfrm>
              <a:off x="228600" y="3173105"/>
              <a:ext cx="3429000" cy="1508105"/>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Embedded Coaching Culture</a:t>
              </a:r>
            </a:p>
            <a:p>
              <a:pPr>
                <a:spcBef>
                  <a:spcPts val="600"/>
                </a:spcBef>
                <a:buFont typeface="Wingdings" pitchFamily="2" charset="2"/>
                <a:buChar char="ü"/>
              </a:pPr>
              <a:r>
                <a:rPr lang="en-US" sz="1100" b="1" dirty="0">
                  <a:latin typeface="Arial" pitchFamily="34" charset="0"/>
                  <a:cs typeface="Arial" pitchFamily="34" charset="0"/>
                </a:rPr>
                <a:t> Coaching Cascades from Senior Leaders to </a:t>
              </a:r>
              <a:br>
                <a:rPr lang="en-US" sz="1100" b="1" dirty="0">
                  <a:latin typeface="Arial" pitchFamily="34" charset="0"/>
                  <a:cs typeface="Arial" pitchFamily="34" charset="0"/>
                </a:rPr>
              </a:br>
              <a:r>
                <a:rPr lang="en-US" sz="1100" b="1" dirty="0">
                  <a:latin typeface="Arial" pitchFamily="34" charset="0"/>
                  <a:cs typeface="Arial" pitchFamily="34" charset="0"/>
                </a:rPr>
                <a:t>    Front-Line Managers to Associates to </a:t>
              </a:r>
              <a:br>
                <a:rPr lang="en-US" sz="1100" b="1" dirty="0">
                  <a:latin typeface="Arial" pitchFamily="34" charset="0"/>
                  <a:cs typeface="Arial" pitchFamily="34" charset="0"/>
                </a:rPr>
              </a:br>
              <a:r>
                <a:rPr lang="en-US" sz="1100" b="1" dirty="0">
                  <a:latin typeface="Arial" pitchFamily="34" charset="0"/>
                  <a:cs typeface="Arial" pitchFamily="34" charset="0"/>
                </a:rPr>
                <a:t>    Customers</a:t>
              </a:r>
            </a:p>
            <a:p>
              <a:pPr>
                <a:spcBef>
                  <a:spcPts val="600"/>
                </a:spcBef>
                <a:buFont typeface="Wingdings" pitchFamily="2" charset="2"/>
                <a:buChar char="ü"/>
              </a:pPr>
              <a:r>
                <a:rPr lang="en-US" sz="1100" b="1" dirty="0">
                  <a:latin typeface="Arial" pitchFamily="34" charset="0"/>
                  <a:cs typeface="Arial" pitchFamily="34" charset="0"/>
                </a:rPr>
                <a:t> Coaching Used with Cross-Functional Teams </a:t>
              </a:r>
              <a:br>
                <a:rPr lang="en-US" sz="1100" b="1" dirty="0">
                  <a:latin typeface="Arial" pitchFamily="34" charset="0"/>
                  <a:cs typeface="Arial" pitchFamily="34" charset="0"/>
                </a:rPr>
              </a:br>
              <a:r>
                <a:rPr lang="en-US" sz="1100" b="1" dirty="0">
                  <a:latin typeface="Arial" pitchFamily="34" charset="0"/>
                  <a:cs typeface="Arial" pitchFamily="34" charset="0"/>
                </a:rPr>
                <a:t>    to Increase Team Performance</a:t>
              </a:r>
            </a:p>
            <a:p>
              <a:pPr>
                <a:spcBef>
                  <a:spcPts val="600"/>
                </a:spcBef>
                <a:buFont typeface="Wingdings" pitchFamily="2" charset="2"/>
                <a:buChar char="ü"/>
              </a:pPr>
              <a:r>
                <a:rPr lang="en-US" sz="1100" b="1" dirty="0">
                  <a:latin typeface="Arial" pitchFamily="34" charset="0"/>
                  <a:cs typeface="Arial" pitchFamily="34" charset="0"/>
                </a:rPr>
                <a:t> Attain Core Business Coaching Competency</a:t>
              </a:r>
            </a:p>
          </p:txBody>
        </p:sp>
        <p:sp>
          <p:nvSpPr>
            <p:cNvPr id="22" name="TextBox 21"/>
            <p:cNvSpPr txBox="1"/>
            <p:nvPr/>
          </p:nvSpPr>
          <p:spPr>
            <a:xfrm>
              <a:off x="228600" y="1650593"/>
              <a:ext cx="3429000" cy="1092607"/>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Creation of Focused Mentoring Activities</a:t>
              </a:r>
            </a:p>
            <a:p>
              <a:pPr>
                <a:spcBef>
                  <a:spcPts val="600"/>
                </a:spcBef>
                <a:buFont typeface="Wingdings" pitchFamily="2" charset="2"/>
                <a:buChar char="ü"/>
              </a:pPr>
              <a:r>
                <a:rPr lang="en-US" sz="1100" b="1" dirty="0">
                  <a:latin typeface="Arial" pitchFamily="34" charset="0"/>
                  <a:cs typeface="Arial" pitchFamily="34" charset="0"/>
                </a:rPr>
                <a:t> System Perspective that Unites Mission and </a:t>
              </a:r>
              <a:br>
                <a:rPr lang="en-US" sz="1100" b="1" dirty="0">
                  <a:latin typeface="Arial" pitchFamily="34" charset="0"/>
                  <a:cs typeface="Arial" pitchFamily="34" charset="0"/>
                </a:rPr>
              </a:br>
              <a:r>
                <a:rPr lang="en-US" sz="1100" b="1" dirty="0">
                  <a:latin typeface="Arial" pitchFamily="34" charset="0"/>
                  <a:cs typeface="Arial" pitchFamily="34" charset="0"/>
                </a:rPr>
                <a:t>    Purpose</a:t>
              </a:r>
            </a:p>
            <a:p>
              <a:pPr>
                <a:spcBef>
                  <a:spcPts val="600"/>
                </a:spcBef>
                <a:buFont typeface="Wingdings" pitchFamily="2" charset="2"/>
                <a:buChar char="ü"/>
              </a:pPr>
              <a:r>
                <a:rPr lang="en-US" sz="1100" b="1" dirty="0">
                  <a:latin typeface="Arial" pitchFamily="34" charset="0"/>
                  <a:cs typeface="Arial" pitchFamily="34" charset="0"/>
                </a:rPr>
                <a:t>  Peer Led Conversations and Master Projects </a:t>
              </a:r>
              <a:br>
                <a:rPr lang="en-US" sz="1100" b="1" dirty="0">
                  <a:latin typeface="Arial" pitchFamily="34" charset="0"/>
                  <a:cs typeface="Arial" pitchFamily="34" charset="0"/>
                </a:rPr>
              </a:br>
              <a:r>
                <a:rPr lang="en-US" sz="1100" b="1" dirty="0">
                  <a:latin typeface="Arial" pitchFamily="34" charset="0"/>
                  <a:cs typeface="Arial" pitchFamily="34" charset="0"/>
                </a:rPr>
                <a:t>     to Generate “Tribal Knowledge”</a:t>
              </a:r>
            </a:p>
          </p:txBody>
        </p:sp>
        <p:cxnSp>
          <p:nvCxnSpPr>
            <p:cNvPr id="52" name="Straight Connector 51"/>
            <p:cNvCxnSpPr/>
            <p:nvPr/>
          </p:nvCxnSpPr>
          <p:spPr>
            <a:xfrm>
              <a:off x="162092" y="4800600"/>
              <a:ext cx="3495508" cy="0"/>
            </a:xfrm>
            <a:prstGeom prst="line">
              <a:avLst/>
            </a:prstGeom>
            <a:ln w="279400" cap="sq" cmpd="sng">
              <a:solidFill>
                <a:schemeClr val="bg1"/>
              </a:solidFill>
              <a:bevel/>
            </a:ln>
            <a:effectLst>
              <a:outerShdw blurRad="50800" dist="38100" dir="2700000" algn="tl" rotWithShape="0">
                <a:prstClr val="black">
                  <a:alpha val="40000"/>
                </a:prstClr>
              </a:outerShdw>
              <a:reflection blurRad="6350" stA="52000" endA="300" endPos="35000" dir="5400000" sy="-100000" algn="bl" rotWithShape="0"/>
            </a:effectLst>
            <a:scene3d>
              <a:camera prst="orthographicFront"/>
              <a:lightRig rig="threePt" dir="t"/>
            </a:scene3d>
            <a:sp3d>
              <a:bevelT w="152400" h="50800" prst="softRound"/>
            </a:sp3d>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62092" y="2971800"/>
              <a:ext cx="3495508" cy="0"/>
            </a:xfrm>
            <a:prstGeom prst="line">
              <a:avLst/>
            </a:prstGeom>
            <a:ln w="279400" cap="sq" cmpd="sng">
              <a:solidFill>
                <a:schemeClr val="bg1"/>
              </a:solidFill>
              <a:bevel/>
              <a:headEnd type="none"/>
            </a:ln>
            <a:effectLst>
              <a:outerShdw blurRad="50800" dist="38100" dir="2700000" algn="tl" rotWithShape="0">
                <a:prstClr val="black">
                  <a:alpha val="40000"/>
                </a:prstClr>
              </a:outerShdw>
              <a:reflection blurRad="6350" stA="52000" endA="300" endPos="35000" dir="5400000" sy="-100000" algn="bl" rotWithShape="0"/>
            </a:effectLst>
            <a:scene3d>
              <a:camera prst="orthographicFront"/>
              <a:lightRig rig="threePt" dir="t"/>
            </a:scene3d>
            <a:sp3d>
              <a:bevelT w="152400" h="50800" prst="softRound"/>
            </a:sp3d>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3886200" y="5276078"/>
              <a:ext cx="3124200" cy="338554"/>
            </a:xfrm>
            <a:prstGeom prst="rect">
              <a:avLst/>
            </a:prstGeom>
            <a:noFill/>
          </p:spPr>
          <p:txBody>
            <a:bodyPr wrap="square" rtlCol="0">
              <a:spAutoFit/>
            </a:bodyPr>
            <a:lstStyle/>
            <a:p>
              <a:r>
                <a:rPr lang="en-US" sz="1600" b="1" dirty="0">
                  <a:latin typeface="Calibri" pitchFamily="34" charset="0"/>
                  <a:cs typeface="Arial" pitchFamily="34" charset="0"/>
                </a:rPr>
                <a:t>REGISTERED CORPORATE COACH</a:t>
              </a:r>
            </a:p>
          </p:txBody>
        </p:sp>
        <p:sp>
          <p:nvSpPr>
            <p:cNvPr id="27" name="TextBox 26"/>
            <p:cNvSpPr txBox="1"/>
            <p:nvPr/>
          </p:nvSpPr>
          <p:spPr>
            <a:xfrm>
              <a:off x="3886200" y="3675878"/>
              <a:ext cx="3429000" cy="338554"/>
            </a:xfrm>
            <a:prstGeom prst="rect">
              <a:avLst/>
            </a:prstGeom>
            <a:noFill/>
          </p:spPr>
          <p:txBody>
            <a:bodyPr wrap="square" rtlCol="0">
              <a:spAutoFit/>
            </a:bodyPr>
            <a:lstStyle/>
            <a:p>
              <a:r>
                <a:rPr lang="en-US" sz="1600" b="1" dirty="0">
                  <a:latin typeface="Calibri" pitchFamily="34" charset="0"/>
                  <a:cs typeface="Arial" pitchFamily="34" charset="0"/>
                </a:rPr>
                <a:t>CERTIFIED BUSINESS COACH</a:t>
              </a:r>
            </a:p>
          </p:txBody>
        </p:sp>
        <p:sp>
          <p:nvSpPr>
            <p:cNvPr id="28" name="TextBox 27"/>
            <p:cNvSpPr txBox="1"/>
            <p:nvPr/>
          </p:nvSpPr>
          <p:spPr>
            <a:xfrm>
              <a:off x="3886200" y="2041924"/>
              <a:ext cx="3810000" cy="338554"/>
            </a:xfrm>
            <a:prstGeom prst="rect">
              <a:avLst/>
            </a:prstGeom>
            <a:noFill/>
          </p:spPr>
          <p:txBody>
            <a:bodyPr wrap="square" rtlCol="0">
              <a:spAutoFit/>
            </a:bodyPr>
            <a:lstStyle/>
            <a:p>
              <a:r>
                <a:rPr lang="en-US" sz="1600" b="1" dirty="0">
                  <a:latin typeface="Calibri" pitchFamily="34" charset="0"/>
                  <a:cs typeface="Arial" pitchFamily="34" charset="0"/>
                </a:rPr>
                <a:t>CERTIFIED MASTER BUSINESS COACH</a:t>
              </a:r>
            </a:p>
          </p:txBody>
        </p:sp>
      </p:grpSp>
      <p:sp>
        <p:nvSpPr>
          <p:cNvPr id="19" name="Text Placeholder 18"/>
          <p:cNvSpPr>
            <a:spLocks noGrp="1"/>
          </p:cNvSpPr>
          <p:nvPr>
            <p:ph type="body" sz="quarter" idx="10"/>
          </p:nvPr>
        </p:nvSpPr>
        <p:spPr>
          <a:xfrm>
            <a:off x="2072640" y="889000"/>
            <a:ext cx="7955280" cy="635000"/>
          </a:xfrm>
        </p:spPr>
        <p:txBody>
          <a:bodyPr/>
          <a:lstStyle/>
          <a:p>
            <a:r>
              <a:rPr lang="en-US" dirty="0"/>
              <a:t>Developmental goals</a:t>
            </a:r>
          </a:p>
        </p:txBody>
      </p:sp>
      <p:sp>
        <p:nvSpPr>
          <p:cNvPr id="21" name="Slide Number Placeholder 20"/>
          <p:cNvSpPr>
            <a:spLocks noGrp="1"/>
          </p:cNvSpPr>
          <p:nvPr>
            <p:ph type="sldNum" sz="quarter" idx="4"/>
          </p:nvPr>
        </p:nvSpPr>
        <p:spPr/>
        <p:txBody>
          <a:bodyPr/>
          <a:lstStyle/>
          <a:p>
            <a:fld id="{3EFE59E3-B5CB-468F-9B39-2769E79603C8}" type="slidenum">
              <a:rPr lang="en-US" smtClean="0"/>
              <a:pPr/>
              <a:t>24</a:t>
            </a:fld>
            <a:endParaRPr lang="en-US" dirty="0"/>
          </a:p>
        </p:txBody>
      </p:sp>
    </p:spTree>
    <p:extLst>
      <p:ext uri="{BB962C8B-B14F-4D97-AF65-F5344CB8AC3E}">
        <p14:creationId xmlns:p14="http://schemas.microsoft.com/office/powerpoint/2010/main" val="2135073665"/>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18"/>
          <p:cNvGrpSpPr/>
          <p:nvPr/>
        </p:nvGrpSpPr>
        <p:grpSpPr>
          <a:xfrm>
            <a:off x="2413278" y="1545516"/>
            <a:ext cx="7620000" cy="4495800"/>
            <a:chOff x="1524000" y="1524000"/>
            <a:chExt cx="7620000" cy="4495800"/>
          </a:xfrm>
        </p:grpSpPr>
        <p:sp>
          <p:nvSpPr>
            <p:cNvPr id="33" name="Rectangle 32"/>
            <p:cNvSpPr/>
            <p:nvPr/>
          </p:nvSpPr>
          <p:spPr>
            <a:xfrm>
              <a:off x="1524000" y="2057400"/>
              <a:ext cx="3950055" cy="259479"/>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p:cNvSpPr/>
            <p:nvPr/>
          </p:nvSpPr>
          <p:spPr>
            <a:xfrm>
              <a:off x="1524000" y="3702921"/>
              <a:ext cx="4279227" cy="259479"/>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p:cNvSpPr/>
            <p:nvPr/>
          </p:nvSpPr>
          <p:spPr>
            <a:xfrm>
              <a:off x="1524000" y="5315722"/>
              <a:ext cx="4361519" cy="246878"/>
            </a:xfrm>
            <a:prstGeom prst="rect">
              <a:avLst/>
            </a:prstGeom>
            <a:gradFill flip="none" rotWithShape="1">
              <a:gsLst>
                <a:gs pos="0">
                  <a:schemeClr val="tx2">
                    <a:lumMod val="40000"/>
                    <a:lumOff val="60000"/>
                    <a:tint val="66000"/>
                    <a:satMod val="160000"/>
                  </a:schemeClr>
                </a:gs>
                <a:gs pos="50000">
                  <a:schemeClr val="tx2">
                    <a:lumMod val="40000"/>
                    <a:lumOff val="60000"/>
                    <a:tint val="44500"/>
                    <a:satMod val="160000"/>
                  </a:schemeClr>
                </a:gs>
                <a:gs pos="100000">
                  <a:schemeClr val="tx2">
                    <a:lumMod val="40000"/>
                    <a:lumOff val="60000"/>
                    <a:tint val="23500"/>
                    <a:satMod val="16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p:cNvSpPr/>
            <p:nvPr/>
          </p:nvSpPr>
          <p:spPr>
            <a:xfrm>
              <a:off x="5415458" y="1524000"/>
              <a:ext cx="3728542" cy="4495800"/>
            </a:xfrm>
            <a:prstGeom prst="rect">
              <a:avLst/>
            </a:prstGeom>
            <a:solidFill>
              <a:schemeClr val="tx2">
                <a:lumMod val="20000"/>
                <a:lumOff val="8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extBox 14"/>
            <p:cNvSpPr txBox="1"/>
            <p:nvPr/>
          </p:nvSpPr>
          <p:spPr>
            <a:xfrm>
              <a:off x="5556517" y="5105400"/>
              <a:ext cx="3495508" cy="768678"/>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Scorecard Improvement</a:t>
              </a:r>
            </a:p>
            <a:p>
              <a:pPr>
                <a:spcBef>
                  <a:spcPts val="600"/>
                </a:spcBef>
                <a:buFont typeface="Wingdings" pitchFamily="2" charset="2"/>
                <a:buChar char="ü"/>
              </a:pPr>
              <a:r>
                <a:rPr lang="en-US" sz="1100" b="1" dirty="0">
                  <a:latin typeface="Arial" pitchFamily="34" charset="0"/>
                  <a:cs typeface="Arial" pitchFamily="34" charset="0"/>
                </a:rPr>
                <a:t> Discretionary Effort Expended</a:t>
              </a:r>
            </a:p>
            <a:p>
              <a:pPr>
                <a:spcBef>
                  <a:spcPts val="600"/>
                </a:spcBef>
                <a:buFont typeface="Wingdings" pitchFamily="2" charset="2"/>
                <a:buChar char="ü"/>
              </a:pPr>
              <a:r>
                <a:rPr lang="en-US" sz="1100" b="1" dirty="0">
                  <a:latin typeface="Arial" pitchFamily="34" charset="0"/>
                  <a:cs typeface="Arial" pitchFamily="34" charset="0"/>
                </a:rPr>
                <a:t> Strengthening of Teams</a:t>
              </a:r>
            </a:p>
          </p:txBody>
        </p:sp>
        <p:sp>
          <p:nvSpPr>
            <p:cNvPr id="16" name="TextBox 15"/>
            <p:cNvSpPr txBox="1"/>
            <p:nvPr/>
          </p:nvSpPr>
          <p:spPr>
            <a:xfrm>
              <a:off x="5556517" y="3128768"/>
              <a:ext cx="3495508" cy="1443232"/>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Key Competitive Differentiator</a:t>
              </a:r>
            </a:p>
            <a:p>
              <a:pPr>
                <a:spcBef>
                  <a:spcPts val="600"/>
                </a:spcBef>
                <a:buFont typeface="Wingdings" pitchFamily="2" charset="2"/>
                <a:buChar char="ü"/>
              </a:pPr>
              <a:r>
                <a:rPr lang="en-US" sz="1100" b="1" dirty="0">
                  <a:latin typeface="Arial" pitchFamily="34" charset="0"/>
                  <a:cs typeface="Arial" pitchFamily="34" charset="0"/>
                </a:rPr>
                <a:t> Continued team Score Card Improvement</a:t>
              </a:r>
            </a:p>
            <a:p>
              <a:pPr>
                <a:spcBef>
                  <a:spcPts val="600"/>
                </a:spcBef>
                <a:buFont typeface="Wingdings" pitchFamily="2" charset="2"/>
                <a:buChar char="ü"/>
              </a:pPr>
              <a:r>
                <a:rPr lang="en-US" sz="1100" b="1" dirty="0">
                  <a:latin typeface="Arial" pitchFamily="34" charset="0"/>
                  <a:cs typeface="Arial" pitchFamily="34" charset="0"/>
                </a:rPr>
                <a:t> CEM Improvement</a:t>
              </a:r>
            </a:p>
            <a:p>
              <a:pPr>
                <a:spcBef>
                  <a:spcPts val="600"/>
                </a:spcBef>
                <a:buFont typeface="Wingdings" pitchFamily="2" charset="2"/>
                <a:buChar char="ü"/>
              </a:pPr>
              <a:r>
                <a:rPr lang="en-US" sz="1100" b="1" dirty="0">
                  <a:latin typeface="Arial" pitchFamily="34" charset="0"/>
                  <a:cs typeface="Arial" pitchFamily="34" charset="0"/>
                </a:rPr>
                <a:t> Quicker Adoption of New Initiatives</a:t>
              </a:r>
            </a:p>
            <a:p>
              <a:pPr>
                <a:spcBef>
                  <a:spcPts val="600"/>
                </a:spcBef>
                <a:buFont typeface="Wingdings" pitchFamily="2" charset="2"/>
                <a:buChar char="ü"/>
              </a:pPr>
              <a:r>
                <a:rPr lang="en-US" sz="1100" b="1" dirty="0">
                  <a:latin typeface="Arial" pitchFamily="34" charset="0"/>
                  <a:cs typeface="Arial" pitchFamily="34" charset="0"/>
                </a:rPr>
                <a:t> Accelerated and Expedient Identification of </a:t>
              </a:r>
              <a:br>
                <a:rPr lang="en-US" sz="1100" b="1" dirty="0">
                  <a:latin typeface="Arial" pitchFamily="34" charset="0"/>
                  <a:cs typeface="Arial" pitchFamily="34" charset="0"/>
                </a:rPr>
              </a:br>
              <a:r>
                <a:rPr lang="en-US" sz="1100" b="1" dirty="0">
                  <a:latin typeface="Arial" pitchFamily="34" charset="0"/>
                  <a:cs typeface="Arial" pitchFamily="34" charset="0"/>
                </a:rPr>
                <a:t>    Gaps and Solutions</a:t>
              </a:r>
            </a:p>
          </p:txBody>
        </p:sp>
        <p:sp>
          <p:nvSpPr>
            <p:cNvPr id="22" name="TextBox 21"/>
            <p:cNvSpPr txBox="1"/>
            <p:nvPr/>
          </p:nvSpPr>
          <p:spPr>
            <a:xfrm>
              <a:off x="5556517" y="1629401"/>
              <a:ext cx="3495508" cy="1113799"/>
            </a:xfrm>
            <a:prstGeom prst="rect">
              <a:avLst/>
            </a:prstGeom>
            <a:noFill/>
          </p:spPr>
          <p:txBody>
            <a:bodyPr wrap="square" rtlCol="0">
              <a:spAutoFit/>
            </a:bodyPr>
            <a:lstStyle/>
            <a:p>
              <a:pPr>
                <a:spcBef>
                  <a:spcPts val="600"/>
                </a:spcBef>
                <a:buFont typeface="Wingdings" pitchFamily="2" charset="2"/>
                <a:buChar char="ü"/>
              </a:pPr>
              <a:r>
                <a:rPr lang="en-US" sz="1100" b="1" dirty="0">
                  <a:latin typeface="Arial" pitchFamily="34" charset="0"/>
                  <a:cs typeface="Arial" pitchFamily="34" charset="0"/>
                </a:rPr>
                <a:t> Adaptability of Innovation</a:t>
              </a:r>
            </a:p>
            <a:p>
              <a:pPr>
                <a:spcBef>
                  <a:spcPts val="600"/>
                </a:spcBef>
                <a:buFont typeface="Wingdings" pitchFamily="2" charset="2"/>
                <a:buChar char="ü"/>
              </a:pPr>
              <a:r>
                <a:rPr lang="en-US" sz="1100" b="1" dirty="0">
                  <a:latin typeface="Arial" pitchFamily="34" charset="0"/>
                  <a:cs typeface="Arial" pitchFamily="34" charset="0"/>
                </a:rPr>
                <a:t> Recruitment and Retention Tool for Top </a:t>
              </a:r>
              <a:br>
                <a:rPr lang="en-US" sz="1100" b="1" dirty="0">
                  <a:latin typeface="Arial" pitchFamily="34" charset="0"/>
                  <a:cs typeface="Arial" pitchFamily="34" charset="0"/>
                </a:rPr>
              </a:br>
              <a:r>
                <a:rPr lang="en-US" sz="1100" b="1" dirty="0">
                  <a:latin typeface="Arial" pitchFamily="34" charset="0"/>
                  <a:cs typeface="Arial" pitchFamily="34" charset="0"/>
                </a:rPr>
                <a:t>    Performance Leaders</a:t>
              </a:r>
            </a:p>
            <a:p>
              <a:pPr>
                <a:spcBef>
                  <a:spcPts val="600"/>
                </a:spcBef>
                <a:buFont typeface="Wingdings" pitchFamily="2" charset="2"/>
                <a:buChar char="ü"/>
              </a:pPr>
              <a:r>
                <a:rPr lang="en-US" sz="1100" b="1" dirty="0">
                  <a:latin typeface="Arial" pitchFamily="34" charset="0"/>
                  <a:cs typeface="Arial" pitchFamily="34" charset="0"/>
                </a:rPr>
                <a:t> Reinvestment of Tribal Knowledge  =</a:t>
              </a:r>
              <a:br>
                <a:rPr lang="en-US" sz="1100" b="1" dirty="0">
                  <a:latin typeface="Arial" pitchFamily="34" charset="0"/>
                  <a:cs typeface="Arial" pitchFamily="34" charset="0"/>
                </a:rPr>
              </a:br>
              <a:r>
                <a:rPr lang="en-US" sz="1100" b="1" dirty="0">
                  <a:latin typeface="Arial" pitchFamily="34" charset="0"/>
                  <a:cs typeface="Arial" pitchFamily="34" charset="0"/>
                </a:rPr>
                <a:t>    Best-in-Class Practices</a:t>
              </a:r>
            </a:p>
          </p:txBody>
        </p:sp>
        <p:cxnSp>
          <p:nvCxnSpPr>
            <p:cNvPr id="64" name="Straight Connector 63"/>
            <p:cNvCxnSpPr/>
            <p:nvPr/>
          </p:nvCxnSpPr>
          <p:spPr>
            <a:xfrm>
              <a:off x="5496092" y="4800600"/>
              <a:ext cx="3495508" cy="0"/>
            </a:xfrm>
            <a:prstGeom prst="line">
              <a:avLst/>
            </a:prstGeom>
            <a:ln w="279400" cap="sq" cmpd="sng">
              <a:solidFill>
                <a:schemeClr val="bg1"/>
              </a:solidFill>
              <a:bevel/>
            </a:ln>
            <a:effectLst>
              <a:outerShdw blurRad="50800" dist="38100" dir="2700000" algn="tl" rotWithShape="0">
                <a:prstClr val="black">
                  <a:alpha val="40000"/>
                </a:prstClr>
              </a:outerShdw>
              <a:reflection blurRad="6350" stA="52000" endA="300" endPos="35000" dir="5400000" sy="-100000" algn="bl" rotWithShape="0"/>
            </a:effectLst>
            <a:scene3d>
              <a:camera prst="orthographicFront"/>
              <a:lightRig rig="threePt" dir="t"/>
            </a:scene3d>
            <a:sp3d>
              <a:bevelT w="152400" h="50800" prst="softRound"/>
            </a:sp3d>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5486400" y="2895600"/>
              <a:ext cx="3495508" cy="0"/>
            </a:xfrm>
            <a:prstGeom prst="line">
              <a:avLst/>
            </a:prstGeom>
            <a:ln w="279400" cap="sq" cmpd="sng">
              <a:solidFill>
                <a:schemeClr val="bg1"/>
              </a:solidFill>
              <a:bevel/>
              <a:headEnd type="none"/>
            </a:ln>
            <a:effectLst>
              <a:outerShdw blurRad="50800" dist="38100" dir="2700000" algn="tl" rotWithShape="0">
                <a:prstClr val="black">
                  <a:alpha val="40000"/>
                </a:prstClr>
              </a:outerShdw>
              <a:reflection blurRad="6350" stA="52000" endA="300" endPos="35000" dir="5400000" sy="-100000" algn="bl" rotWithShape="0"/>
            </a:effectLst>
            <a:scene3d>
              <a:camera prst="orthographicFront"/>
              <a:lightRig rig="threePt" dir="t"/>
            </a:scene3d>
            <a:sp3d>
              <a:bevelT w="152400" h="50800" prst="softRound"/>
            </a:sp3d>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1752600" y="5257800"/>
              <a:ext cx="3124200" cy="338554"/>
            </a:xfrm>
            <a:prstGeom prst="rect">
              <a:avLst/>
            </a:prstGeom>
            <a:noFill/>
          </p:spPr>
          <p:txBody>
            <a:bodyPr wrap="square" rtlCol="0">
              <a:spAutoFit/>
            </a:bodyPr>
            <a:lstStyle/>
            <a:p>
              <a:r>
                <a:rPr lang="en-US" sz="1600" b="1" dirty="0">
                  <a:latin typeface="Calibri" pitchFamily="34" charset="0"/>
                  <a:cs typeface="Arial" pitchFamily="34" charset="0"/>
                </a:rPr>
                <a:t>REGISTERED CORPORATE COACH</a:t>
              </a:r>
            </a:p>
          </p:txBody>
        </p:sp>
        <p:sp>
          <p:nvSpPr>
            <p:cNvPr id="31" name="TextBox 30"/>
            <p:cNvSpPr txBox="1"/>
            <p:nvPr/>
          </p:nvSpPr>
          <p:spPr>
            <a:xfrm>
              <a:off x="1752600" y="3657600"/>
              <a:ext cx="3429000" cy="338554"/>
            </a:xfrm>
            <a:prstGeom prst="rect">
              <a:avLst/>
            </a:prstGeom>
            <a:noFill/>
          </p:spPr>
          <p:txBody>
            <a:bodyPr wrap="square" rtlCol="0">
              <a:spAutoFit/>
            </a:bodyPr>
            <a:lstStyle/>
            <a:p>
              <a:r>
                <a:rPr lang="en-US" sz="1600" b="1" dirty="0">
                  <a:latin typeface="Calibri" pitchFamily="34" charset="0"/>
                  <a:cs typeface="Arial" pitchFamily="34" charset="0"/>
                </a:rPr>
                <a:t>CERTIFIED BUSINESS COACH</a:t>
              </a:r>
            </a:p>
          </p:txBody>
        </p:sp>
        <p:sp>
          <p:nvSpPr>
            <p:cNvPr id="32" name="TextBox 31"/>
            <p:cNvSpPr txBox="1"/>
            <p:nvPr/>
          </p:nvSpPr>
          <p:spPr>
            <a:xfrm>
              <a:off x="1752600" y="2023646"/>
              <a:ext cx="3810000" cy="338554"/>
            </a:xfrm>
            <a:prstGeom prst="rect">
              <a:avLst/>
            </a:prstGeom>
            <a:noFill/>
          </p:spPr>
          <p:txBody>
            <a:bodyPr wrap="square" rtlCol="0">
              <a:spAutoFit/>
            </a:bodyPr>
            <a:lstStyle/>
            <a:p>
              <a:r>
                <a:rPr lang="en-US" sz="1600" b="1" dirty="0">
                  <a:latin typeface="Calibri" pitchFamily="34" charset="0"/>
                  <a:cs typeface="Arial" pitchFamily="34" charset="0"/>
                </a:rPr>
                <a:t>CERTIFIED MASTER BUSINESS COACH</a:t>
              </a:r>
            </a:p>
          </p:txBody>
        </p:sp>
      </p:grpSp>
      <p:sp>
        <p:nvSpPr>
          <p:cNvPr id="17" name="Text Placeholder 16"/>
          <p:cNvSpPr>
            <a:spLocks noGrp="1"/>
          </p:cNvSpPr>
          <p:nvPr>
            <p:ph type="body" sz="quarter" idx="10"/>
          </p:nvPr>
        </p:nvSpPr>
        <p:spPr/>
        <p:txBody>
          <a:bodyPr/>
          <a:lstStyle/>
          <a:p>
            <a:r>
              <a:rPr lang="en-US" dirty="0"/>
              <a:t>Business impact</a:t>
            </a:r>
          </a:p>
        </p:txBody>
      </p:sp>
      <p:sp>
        <p:nvSpPr>
          <p:cNvPr id="20" name="Slide Number Placeholder 19"/>
          <p:cNvSpPr>
            <a:spLocks noGrp="1"/>
          </p:cNvSpPr>
          <p:nvPr>
            <p:ph type="sldNum" sz="quarter" idx="4"/>
          </p:nvPr>
        </p:nvSpPr>
        <p:spPr/>
        <p:txBody>
          <a:bodyPr/>
          <a:lstStyle/>
          <a:p>
            <a:fld id="{3EFE59E3-B5CB-468F-9B39-2769E79603C8}" type="slidenum">
              <a:rPr lang="en-US" smtClean="0"/>
              <a:pPr/>
              <a:t>25</a:t>
            </a:fld>
            <a:endParaRPr lang="en-US" dirty="0"/>
          </a:p>
        </p:txBody>
      </p:sp>
    </p:spTree>
    <p:extLst>
      <p:ext uri="{BB962C8B-B14F-4D97-AF65-F5344CB8AC3E}">
        <p14:creationId xmlns:p14="http://schemas.microsoft.com/office/powerpoint/2010/main" val="1146055588"/>
      </p:ext>
    </p:extLst>
  </p:cSld>
  <p:clrMapOvr>
    <a:masterClrMapping/>
  </p:clrMapOvr>
  <p:transition spd="slow"/>
</p:sld>
</file>

<file path=ppt/theme/theme1.xml><?xml version="1.0" encoding="utf-8"?>
<a:theme xmlns:a="http://schemas.openxmlformats.org/drawingml/2006/main" name="Sheer Green 16x9">
  <a:themeElements>
    <a:clrScheme name="Sheer Green">
      <a:dk1>
        <a:srgbClr val="624D38"/>
      </a:dk1>
      <a:lt1>
        <a:srgbClr val="FFFFFF"/>
      </a:lt1>
      <a:dk2>
        <a:srgbClr val="404040"/>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C5747AC-80AD-4ABE-94D9-19832B174F3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Sheer green border design presentation (widescreen)</Template>
  <TotalTime>0</TotalTime>
  <Words>1772</Words>
  <Application>Microsoft Office PowerPoint</Application>
  <PresentationFormat>Widescreen</PresentationFormat>
  <Paragraphs>379</Paragraphs>
  <Slides>25</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ＭＳ Ｐゴシック</vt:lpstr>
      <vt:lpstr>SimSun</vt:lpstr>
      <vt:lpstr>Arial</vt:lpstr>
      <vt:lpstr>Calibri</vt:lpstr>
      <vt:lpstr>Century Gothic</vt:lpstr>
      <vt:lpstr>Gotham Medium</vt:lpstr>
      <vt:lpstr>Neris Thin</vt:lpstr>
      <vt:lpstr>Times New Roman</vt:lpstr>
      <vt:lpstr>Wingdings</vt:lpstr>
      <vt:lpstr>Sheer Green 16x9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Coaching Culture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Sample KPIs</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2017-08-30T22:13:47Z</dcterms:created>
  <dcterms:modified xsi:type="dcterms:W3CDTF">2018-04-26T07:41:53Z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