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oland nwaosu" initials="rn" lastIdx="3" clrIdx="0">
    <p:extLst>
      <p:ext uri="{19B8F6BF-5375-455C-9EA6-DF929625EA0E}">
        <p15:presenceInfo xmlns:p15="http://schemas.microsoft.com/office/powerpoint/2012/main" userId="db4de9cf904d4a9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125" d="100"/>
          <a:sy n="125" d="100"/>
        </p:scale>
        <p:origin x="-2856" y="-18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DF0F7-4E8E-4BD4-BFDA-CD06EB26EA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7326CC-5237-4899-B516-2F0F18DAA2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3272FA-5F19-4E06-8B19-15DA03226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06/08/2021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F390E1-755B-4F31-93F0-4D85B3120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FD5099-F392-4A7A-8AA4-2600B8C26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6520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FC2BA-7EA0-41AD-8AB5-358E0C8DB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F4962A-21E8-4711-8C94-504EF98B6D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1081FC-42C3-4514-ADB1-1EABDDF41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06/08/2021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2AE23C-98FC-485F-9F21-3E013D0CC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E3F907-A911-408A-AB06-BD28A72EA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6184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DAA72-8CCF-4814-9961-2D86C36EB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461034-F4AA-40C9-823D-8040EA13F4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F40AB4-3196-4A37-8CC5-47A0CD865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06/08/2021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CD19C-88DF-417F-874E-FF96996A3D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70220D-7A24-4027-837C-B2174CDFD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1281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75B66-70B3-433D-8B56-01A8ADB46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197ED0-F091-4181-819A-971A9355BC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F1DAE3-518C-46ED-BAF6-44C5E3F73D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46F341-B327-40E1-8EED-536683A98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06/08/2021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BA8E0D-9172-475C-A690-D8B56A4C1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621783-D97C-4DC8-9BBC-F841D0958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896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7299D-B6EE-41C4-BE50-44462DE2F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C21CE6-BC4D-4D6D-92F8-9F1F28D607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3FE63B-A31D-4560-B5D0-D5DB1145F8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04E56A-1DB8-45CA-9F64-B6F561F771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95B422-756D-44DC-9A62-286A5579CF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487175-0388-4874-ABF2-D8456B152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06/08/2021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74538B-BD6F-4A56-A479-A97D3C9E5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B32661B-F8F5-4B75-B5CD-FC121C696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536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CE6D3-31AE-41C3-8245-6A6CA02A1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69F138-8196-4882-9369-3C6231CB4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06/08/2021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AEF500-F84E-490B-B576-6A6800130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0ED19-9D1F-4ADD-9180-95146C10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8156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C60785-B0B7-46E4-B09A-11BA6DC52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06/08/2021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A69350-5D51-46B7-8410-B078E0170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A4993F-9E27-4D0A-9BC9-2EFE4BA97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7693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6086E5-8CE0-40ED-961D-0B78F97C2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6DC49-E25F-4BD5-8AF2-046750C994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8CC0FC-74D9-4920-8E35-FB72D7B8AC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8C124B-9CDB-4851-85A9-0CC9F73B1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06/08/2021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39243B-0077-4FDA-9EFE-39936A4F7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344981-D768-4B48-8849-8F74655DE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0565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EA54C-94B8-4F55-AA32-EA7589CD70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AC843E-519D-4E4D-89FB-6E859C8ECF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0E5294-EA6B-455E-9177-0C48D36D26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D0268A-424E-4232-86D1-4313B4F3D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06/08/2021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2CF69B-52E5-4584-A59D-44C105C13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A6EF42-B6F4-429B-A50E-7E2AFFED9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5670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25FAC-D56C-4288-B1CA-298C56C16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5F06C6-9D41-44D9-B658-2218007147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F10F0-EA0A-47DC-B570-AAD043C91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06/08/2021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CE488A-226A-41E2-B0B9-917C37677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1AAF9C-5267-4105-A96C-5C87BD568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412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00933E-835C-45E3-85FA-A1C91E1C64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924868-5CFF-44F8-9213-AFBEAD58C8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C9F109-FA34-41DB-AE3D-13917C1EA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06/08/2021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C24C14-14AA-4C69-A912-B6A0F812F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3E128-5EFF-4F1D-B71D-2F67192D2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1834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339464-C59E-44DA-8A4D-24CCBD42E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7572B1-3D32-4EB3-B7A8-C989DB00C5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62C4B2-C8BF-4398-AEC6-9E94DE14DB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1222D-1497-48C5-AB7E-D38FF1BE8D50}" type="datetimeFigureOut">
              <a:rPr lang="en-GB" smtClean="0"/>
              <a:t>06/08/2021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7AAAA8-B015-4476-9C0C-CE8AA6F0B8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3EA97A-3650-4644-9DD1-3C2791C35C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9412C-A950-4FEA-8934-3DE23815A0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632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773A46-0DE7-4BDA-B877-86201B8CE35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Introduction to Research</a:t>
            </a:r>
            <a:br>
              <a:rPr lang="en-GB" sz="4400" dirty="0"/>
            </a:br>
            <a:r>
              <a:rPr lang="en-GB" sz="4400" dirty="0"/>
              <a:t>Viva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AD54F1-95E5-440C-B085-1E65C00D8C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Student Name: Roland Nwaosu</a:t>
            </a:r>
          </a:p>
          <a:p>
            <a:r>
              <a:rPr lang="en-GB" dirty="0"/>
              <a:t>Student Number: 1917495</a:t>
            </a:r>
          </a:p>
        </p:txBody>
      </p:sp>
    </p:spTree>
    <p:extLst>
      <p:ext uri="{BB962C8B-B14F-4D97-AF65-F5344CB8AC3E}">
        <p14:creationId xmlns:p14="http://schemas.microsoft.com/office/powerpoint/2010/main" val="19950363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B95FD-75B9-45E4-993D-A06DD4DE0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   Literature Review Focus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55405F-B1B5-4DEF-B747-6D8A425C7D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l" rtl="0" fontAlgn="base">
              <a:buNone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</a:rPr>
              <a:t>      Research Question: What are the anti-smoking policies available for tobacco and cannabis?</a:t>
            </a:r>
            <a:r>
              <a:rPr lang="en-US" sz="1800" b="0" i="0" dirty="0">
                <a:solidFill>
                  <a:srgbClr val="000000"/>
                </a:solidFill>
                <a:effectLst/>
              </a:rPr>
              <a:t>​</a:t>
            </a:r>
          </a:p>
          <a:p>
            <a:pPr marL="0" indent="0" algn="l" rtl="0" fontAlgn="base">
              <a:buNone/>
            </a:pPr>
            <a:r>
              <a:rPr lang="en-US" sz="1800" dirty="0">
                <a:solidFill>
                  <a:srgbClr val="000000"/>
                </a:solidFill>
              </a:rPr>
              <a:t>       </a:t>
            </a:r>
          </a:p>
          <a:p>
            <a:pPr marL="0" indent="0" algn="l" rtl="0" fontAlgn="base">
              <a:buNone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</a:rPr>
              <a:t>      Aim: This is to find out anti-smoking policies for tobacco and cannabis </a:t>
            </a:r>
            <a:r>
              <a:rPr lang="en-US" sz="1800" b="0" i="0" dirty="0">
                <a:solidFill>
                  <a:srgbClr val="000000"/>
                </a:solidFill>
                <a:effectLst/>
              </a:rPr>
              <a:t>​</a:t>
            </a:r>
          </a:p>
          <a:p>
            <a:pPr marL="0" indent="0" algn="l" rtl="0" fontAlgn="base">
              <a:buNone/>
            </a:pPr>
            <a:endParaRPr lang="en-US" sz="1800" b="0" i="0" dirty="0">
              <a:solidFill>
                <a:srgbClr val="000000"/>
              </a:solidFill>
              <a:effectLst/>
            </a:endParaRPr>
          </a:p>
          <a:p>
            <a:pPr marL="0" indent="0" algn="l" rtl="0" fontAlgn="base">
              <a:buNone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</a:rPr>
              <a:t>     Objectives: This is to explore anti-smoking policies.</a:t>
            </a:r>
            <a:r>
              <a:rPr lang="en-GB" sz="1800" b="0" i="0" dirty="0">
                <a:solidFill>
                  <a:srgbClr val="000000"/>
                </a:solidFill>
                <a:effectLst/>
              </a:rPr>
              <a:t>​</a:t>
            </a:r>
          </a:p>
          <a:p>
            <a:pPr marL="0" indent="0">
              <a:buNone/>
            </a:pPr>
            <a:r>
              <a:rPr lang="en-GB" sz="1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12845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0E2F0E-0041-485B-A017-7B44BEB42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Methods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42EDA8-78A7-48B7-9C96-97679DE6DE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276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en-GB" sz="1600" b="0" i="0" u="none" strike="noStrike" dirty="0">
                <a:effectLst/>
              </a:rPr>
              <a:t>Secondary Research – Systematic literature Review of 20 articles on smoking in adolescence</a:t>
            </a:r>
            <a:r>
              <a:rPr lang="en-GB" sz="1600" b="0" i="0" u="none" strike="noStrike" dirty="0">
                <a:solidFill>
                  <a:srgbClr val="0070C0"/>
                </a:solidFill>
                <a:effectLst/>
              </a:rPr>
              <a:t>.</a:t>
            </a:r>
            <a:r>
              <a:rPr lang="en-GB" sz="1600" b="0" i="0" dirty="0">
                <a:solidFill>
                  <a:srgbClr val="000000"/>
                </a:solidFill>
                <a:effectLst/>
              </a:rPr>
              <a:t>​ 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1600" dirty="0"/>
              <a:t>Keywords used:   Smoking, tobacco, cannabis, adolescence, interventions, policies.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1600" dirty="0"/>
              <a:t>Data sources:   </a:t>
            </a:r>
            <a:r>
              <a:rPr lang="en-US" sz="1600" dirty="0" err="1"/>
              <a:t>EbscoHost</a:t>
            </a:r>
            <a:r>
              <a:rPr lang="en-US" sz="1600" dirty="0"/>
              <a:t>, Google Scholar, </a:t>
            </a:r>
            <a:r>
              <a:rPr lang="en-US" sz="1600" dirty="0" err="1"/>
              <a:t>Pubmed</a:t>
            </a:r>
            <a:r>
              <a:rPr lang="en-US" sz="1600" dirty="0"/>
              <a:t>, ProQuest,</a:t>
            </a:r>
            <a:r>
              <a:rPr lang="en-GB" sz="16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ncbi.nlm.nih.gov/</a:t>
            </a:r>
            <a:r>
              <a:rPr lang="en-GB" sz="16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pmc</a:t>
            </a:r>
            <a:r>
              <a:rPr lang="en-GB" sz="16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, BMJ Journal, </a:t>
            </a:r>
            <a:r>
              <a:rPr lang="en-US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Epidemiology and Community Healt</a:t>
            </a:r>
            <a:r>
              <a:rPr lang="en-US" sz="1600" dirty="0">
                <a:ea typeface="Calibri" panose="020F0502020204030204" pitchFamily="34" charset="0"/>
                <a:cs typeface="Times New Roman" panose="02020603050405020304" pitchFamily="18" charset="0"/>
              </a:rPr>
              <a:t>h.</a:t>
            </a:r>
            <a:r>
              <a:rPr lang="en-GB" sz="16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600" dirty="0"/>
              <a:t> 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1600" dirty="0"/>
              <a:t>Inclusion criteria:   Year 2010 – Present, Adolescence, tobacco and cannabis smoking, articles based in United Kingdom.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1600" dirty="0"/>
              <a:t> Exclusion criteria:    Inclusions: Source more of. Exclusions: Alcohol abuse, class A drugs, Adult smoking.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274947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0EAA8-394C-495A-8ADE-02A487113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Literature Review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E015688-109E-44EE-8228-480161D6B8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83059785"/>
              </p:ext>
            </p:extLst>
          </p:nvPr>
        </p:nvGraphicFramePr>
        <p:xfrm>
          <a:off x="922020" y="2229803"/>
          <a:ext cx="7627620" cy="7351242"/>
        </p:xfrm>
        <a:graphic>
          <a:graphicData uri="http://schemas.openxmlformats.org/drawingml/2006/table">
            <a:tbl>
              <a:tblPr firstRow="1" firstCol="1" bandRow="1"/>
              <a:tblGrid>
                <a:gridCol w="1242060">
                  <a:extLst>
                    <a:ext uri="{9D8B030D-6E8A-4147-A177-3AD203B41FA5}">
                      <a16:colId xmlns:a16="http://schemas.microsoft.com/office/drawing/2014/main" val="2791120806"/>
                    </a:ext>
                  </a:extLst>
                </a:gridCol>
                <a:gridCol w="1958340">
                  <a:extLst>
                    <a:ext uri="{9D8B030D-6E8A-4147-A177-3AD203B41FA5}">
                      <a16:colId xmlns:a16="http://schemas.microsoft.com/office/drawing/2014/main" val="3589850242"/>
                    </a:ext>
                  </a:extLst>
                </a:gridCol>
                <a:gridCol w="1912620">
                  <a:extLst>
                    <a:ext uri="{9D8B030D-6E8A-4147-A177-3AD203B41FA5}">
                      <a16:colId xmlns:a16="http://schemas.microsoft.com/office/drawing/2014/main" val="2229489048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2241838310"/>
                    </a:ext>
                  </a:extLst>
                </a:gridCol>
              </a:tblGrid>
              <a:tr h="521182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Author and title 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Research Questions or Research Objectives  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Methods and Sample 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Evaluation of the Article 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1238234"/>
                  </a:ext>
                </a:extLst>
              </a:tr>
              <a:tr h="35138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 (Fulton, et al.,         2018)  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Adolescent beliefs regarding  Electronic Cigarettes.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Questionnaire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499 participant with 14.1 yeas average.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Increase number of adolescents using Electronic Cigarettes only.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Few participants.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3058983"/>
                  </a:ext>
                </a:extLst>
              </a:tr>
              <a:tr h="35138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 (Conner, et al., 2017) 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Does Electronic cigarettes lead to initiation or escalation of cigarette use.  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2836 adolescents participated through questionnaires</a:t>
                      </a: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Electronic cigarette influences escalation and initiation of cigarette use in adolescence.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3808911"/>
                  </a:ext>
                </a:extLst>
              </a:tr>
              <a:tr h="35138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(</a:t>
                      </a:r>
                      <a:r>
                        <a:rPr lang="en-GB" sz="12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Katikireddi</a:t>
                      </a: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et al., 2016)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Association between smoke-free legislation and adolescence.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Survey</a:t>
                      </a: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Smoke-free legislation reduced adolescent's uptake of smoking. Participants number unavailable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531736"/>
                  </a:ext>
                </a:extLst>
              </a:tr>
              <a:tr h="35138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(Van </a:t>
                      </a:r>
                      <a:r>
                        <a:rPr lang="fr-FR" sz="12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Gastel</a:t>
                      </a:r>
                      <a:r>
                        <a:rPr lang="fr-F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W. et al., 2012)</a:t>
                      </a: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Cannabis as risk factor for psychotic disorder.</a:t>
                      </a:r>
                      <a:endParaRPr lang="en-GB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+mn-lt"/>
                        </a:rPr>
                        <a:t>Survey 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+mn-lt"/>
                        </a:rPr>
                        <a:t>10324 participants between 11-16 years old</a:t>
                      </a: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Cannabis may be a risk factor for poor psychosocial functioning.</a:t>
                      </a:r>
                      <a:endParaRPr lang="en-GB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8670791"/>
                  </a:ext>
                </a:extLst>
              </a:tr>
              <a:tr h="351385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(Page, N. et al., 2020)</a:t>
                      </a: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Has cannabis stalled tobacco smoking reduction amongst youths? </a:t>
                      </a:r>
                      <a:endParaRPr lang="en-GB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+mn-lt"/>
                        </a:rPr>
                        <a:t>Survey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dirty="0">
                          <a:latin typeface="+mn-lt"/>
                        </a:rPr>
                        <a:t>263 333 responses; 9055 from 2013, 32 391 from 2015, 103 971 from 2017 and 117 916 from 2019. </a:t>
                      </a:r>
                      <a:endParaRPr lang="en-GB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Cannabis use stalled prospective reduction of smoking of tobacco amongst youths</a:t>
                      </a:r>
                      <a:endParaRPr lang="en-GB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3772935"/>
                  </a:ext>
                </a:extLst>
              </a:tr>
              <a:tr h="365287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 (</a:t>
                      </a:r>
                      <a:r>
                        <a:rPr lang="en-GB" sz="12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Banzer</a:t>
                      </a: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et al., 2017) </a:t>
                      </a:r>
                      <a:endParaRPr lang="en-GB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Risk and influencing factors for smoking in adolescence.</a:t>
                      </a:r>
                      <a:endParaRPr lang="en-GB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+mn-lt"/>
                        </a:rPr>
                        <a:t>Questionnaire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+mn-lt"/>
                        </a:rPr>
                        <a:t>Out of 12395 participants, 67 responses were excluded. Male/female; 55.2%/44.8% </a:t>
                      </a: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Adolescent smoking impacts on psychological and family problems. Result should have been categorised  according to community. </a:t>
                      </a:r>
                      <a:endParaRPr lang="en-GB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0521594"/>
                  </a:ext>
                </a:extLst>
              </a:tr>
              <a:tr h="35138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 (Cranwell, et al., 2016) </a:t>
                      </a:r>
                      <a:endParaRPr lang="en-GB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Relationship between video games and adolescent tobacco and alcohol use.  </a:t>
                      </a:r>
                      <a:endParaRPr lang="en-GB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Secondary data from electronic databases and other sources </a:t>
                      </a:r>
                      <a:endParaRPr lang="en-GB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Games contain alcohol and tobacco contents could lead to experimentation.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effectLst/>
                          <a:latin typeface="+mn-lt"/>
                        </a:rPr>
                        <a:t>Exposure level not mentioned.</a:t>
                      </a: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6113051"/>
                  </a:ext>
                </a:extLst>
              </a:tr>
              <a:tr h="35138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8. (</a:t>
                      </a:r>
                      <a:r>
                        <a:rPr lang="en-GB" sz="12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Rathmann</a:t>
                      </a: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et al., 2016) 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Association of smoking in adolescence and educational differentiation.</a:t>
                      </a: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Questionnaire.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48,025 15-year-old students from 27 European and North American countries. 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 relationship between educational  differentiation and smoking in adolescence.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6106556"/>
                  </a:ext>
                </a:extLst>
              </a:tr>
              <a:tr h="35138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 (William, et al., 2012)  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cost-effectiveness analysis of a school-based “peer-led” intervention. 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Randomized controlled trial.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10730 participants, aged 12-13 years.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The intervention is cost effective. Unfortunately, it  not carried out in the whole United Kingdom.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4183117"/>
                  </a:ext>
                </a:extLst>
              </a:tr>
              <a:tr h="35138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10. (Heron, et al., 2011) 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Adolescence smoking behaviour development.</a:t>
                      </a: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Questionnaire’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7322 young adolescent participated.</a:t>
                      </a: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There is experimentation with tobacco smoking by age 16 years that does not lead to regular smoking.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635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11314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9340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6B467-C08C-466F-BE6B-7F9ED5E6F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1600" b="1" dirty="0"/>
              <a:t>   Findings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0CCD17-28FE-496A-8B33-DCC80EBEBE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1825625"/>
            <a:ext cx="10515600" cy="4351338"/>
          </a:xfrm>
        </p:spPr>
        <p:txBody>
          <a:bodyPr>
            <a:normAutofit/>
          </a:bodyPr>
          <a:lstStyle/>
          <a:p>
            <a:r>
              <a:rPr lang="en-US" sz="1600" i="0" dirty="0">
                <a:solidFill>
                  <a:srgbClr val="1D2228"/>
                </a:solidFill>
                <a:effectLst/>
              </a:rPr>
              <a:t>Anti-smoking legislation has drastically reduced smoking in adolescence.</a:t>
            </a:r>
          </a:p>
          <a:p>
            <a:r>
              <a:rPr lang="en-US" sz="1600" i="0" dirty="0">
                <a:solidFill>
                  <a:srgbClr val="1D2228"/>
                </a:solidFill>
                <a:effectLst/>
              </a:rPr>
              <a:t>A</a:t>
            </a:r>
            <a:r>
              <a:rPr lang="en-GB" sz="1600" i="0" dirty="0" err="1">
                <a:solidFill>
                  <a:srgbClr val="1D2228"/>
                </a:solidFill>
                <a:effectLst/>
              </a:rPr>
              <a:t>dolescents</a:t>
            </a:r>
            <a:r>
              <a:rPr lang="en-GB" sz="1600" i="0" dirty="0">
                <a:solidFill>
                  <a:srgbClr val="1D2228"/>
                </a:solidFill>
                <a:effectLst/>
              </a:rPr>
              <a:t> influenced into smoking by family and peer group.</a:t>
            </a:r>
          </a:p>
          <a:p>
            <a:r>
              <a:rPr lang="en-GB" sz="1600" i="0" dirty="0">
                <a:solidFill>
                  <a:srgbClr val="1D2228"/>
                </a:solidFill>
                <a:effectLst/>
              </a:rPr>
              <a:t>E</a:t>
            </a:r>
            <a:r>
              <a:rPr lang="en-GB" sz="1600" dirty="0">
                <a:solidFill>
                  <a:srgbClr val="1D2228"/>
                </a:solidFill>
              </a:rPr>
              <a:t>l</a:t>
            </a:r>
            <a:r>
              <a:rPr lang="en-GB" sz="1600" i="0" dirty="0">
                <a:solidFill>
                  <a:srgbClr val="1D2228"/>
                </a:solidFill>
                <a:effectLst/>
              </a:rPr>
              <a:t>ectronic cigarette online video games may lead to initiation and escalation adolescence tobacco smoking.</a:t>
            </a:r>
          </a:p>
          <a:p>
            <a:r>
              <a:rPr lang="en-GB" sz="1600" i="0" dirty="0">
                <a:solidFill>
                  <a:srgbClr val="1D2228"/>
                </a:solidFill>
                <a:effectLst/>
              </a:rPr>
              <a:t>Growth in cannabis use has stalled the prospective reduction of adolescence tobacco smoking.</a:t>
            </a:r>
          </a:p>
          <a:p>
            <a:r>
              <a:rPr lang="en-GB" sz="1600" i="0" dirty="0">
                <a:solidFill>
                  <a:srgbClr val="1D2228"/>
                </a:solidFill>
                <a:effectLst/>
              </a:rPr>
              <a:t>Cannabis is risk factor for general mental healt</a:t>
            </a:r>
            <a:r>
              <a:rPr lang="en-GB" sz="1600" dirty="0">
                <a:solidFill>
                  <a:srgbClr val="1D2228"/>
                </a:solidFill>
              </a:rPr>
              <a:t>h problem</a:t>
            </a:r>
            <a:endParaRPr lang="en-US" sz="1600" dirty="0"/>
          </a:p>
          <a:p>
            <a:pPr marL="0" indent="0">
              <a:buNone/>
            </a:pPr>
            <a:r>
              <a:rPr lang="en-US" sz="2400" b="1" dirty="0"/>
              <a:t>Identified Key themes</a:t>
            </a:r>
            <a:endParaRPr lang="en-US" sz="1600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sz="1600" dirty="0"/>
              <a:t>Smoke free legislation influences adolescence smoking.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1600" dirty="0"/>
              <a:t>There is association between tobacco and cannabis use.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1600" dirty="0"/>
              <a:t>Growth of cannabis use may stalled prospective reduction of tobacco smoking.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1600" dirty="0"/>
              <a:t>Cannabis is risk factor for psychotic disorder. </a:t>
            </a:r>
          </a:p>
        </p:txBody>
      </p:sp>
    </p:spTree>
    <p:extLst>
      <p:ext uri="{BB962C8B-B14F-4D97-AF65-F5344CB8AC3E}">
        <p14:creationId xmlns:p14="http://schemas.microsoft.com/office/powerpoint/2010/main" val="421126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8306</TotalTime>
  <Words>718</Words>
  <Application>Microsoft Office PowerPoint</Application>
  <PresentationFormat>Widescreen</PresentationFormat>
  <Paragraphs>82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Wingdings</vt:lpstr>
      <vt:lpstr>Office Theme</vt:lpstr>
      <vt:lpstr>Introduction to Research Viva</vt:lpstr>
      <vt:lpstr>   Literature Review Focus</vt:lpstr>
      <vt:lpstr>Methods</vt:lpstr>
      <vt:lpstr>Literature Review</vt:lpstr>
      <vt:lpstr>   Findings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Barbara Chinyani</dc:creator>
  <cp:lastModifiedBy>roland nwaosu</cp:lastModifiedBy>
  <cp:revision>9</cp:revision>
  <dcterms:created xsi:type="dcterms:W3CDTF">2020-04-30T09:56:57Z</dcterms:created>
  <dcterms:modified xsi:type="dcterms:W3CDTF">2021-08-11T17:41:43Z</dcterms:modified>
</cp:coreProperties>
</file>