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mp4" ContentType="video/mp4"/>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61"/>
  </p:notesMasterIdLst>
  <p:sldIdLst>
    <p:sldId id="268" r:id="rId2"/>
    <p:sldId id="271" r:id="rId3"/>
    <p:sldId id="272" r:id="rId4"/>
    <p:sldId id="274" r:id="rId5"/>
    <p:sldId id="276" r:id="rId6"/>
    <p:sldId id="277" r:id="rId7"/>
    <p:sldId id="367" r:id="rId8"/>
    <p:sldId id="279" r:id="rId9"/>
    <p:sldId id="289" r:id="rId10"/>
    <p:sldId id="290" r:id="rId11"/>
    <p:sldId id="291" r:id="rId12"/>
    <p:sldId id="292" r:id="rId13"/>
    <p:sldId id="294" r:id="rId14"/>
    <p:sldId id="364" r:id="rId15"/>
    <p:sldId id="369" r:id="rId16"/>
    <p:sldId id="370" r:id="rId17"/>
    <p:sldId id="371" r:id="rId18"/>
    <p:sldId id="376" r:id="rId19"/>
    <p:sldId id="297" r:id="rId20"/>
    <p:sldId id="299" r:id="rId21"/>
    <p:sldId id="300" r:id="rId22"/>
    <p:sldId id="301" r:id="rId23"/>
    <p:sldId id="380" r:id="rId24"/>
    <p:sldId id="393" r:id="rId25"/>
    <p:sldId id="377" r:id="rId26"/>
    <p:sldId id="395" r:id="rId27"/>
    <p:sldId id="396" r:id="rId28"/>
    <p:sldId id="397" r:id="rId29"/>
    <p:sldId id="398" r:id="rId30"/>
    <p:sldId id="394" r:id="rId31"/>
    <p:sldId id="399" r:id="rId32"/>
    <p:sldId id="400" r:id="rId33"/>
    <p:sldId id="401" r:id="rId34"/>
    <p:sldId id="391" r:id="rId35"/>
    <p:sldId id="392" r:id="rId36"/>
    <p:sldId id="350" r:id="rId37"/>
    <p:sldId id="381" r:id="rId38"/>
    <p:sldId id="353" r:id="rId39"/>
    <p:sldId id="382" r:id="rId40"/>
    <p:sldId id="383" r:id="rId41"/>
    <p:sldId id="388" r:id="rId42"/>
    <p:sldId id="359" r:id="rId43"/>
    <p:sldId id="390" r:id="rId44"/>
    <p:sldId id="408" r:id="rId45"/>
    <p:sldId id="403" r:id="rId46"/>
    <p:sldId id="404" r:id="rId47"/>
    <p:sldId id="366" r:id="rId48"/>
    <p:sldId id="362" r:id="rId49"/>
    <p:sldId id="361" r:id="rId50"/>
    <p:sldId id="374" r:id="rId51"/>
    <p:sldId id="385" r:id="rId52"/>
    <p:sldId id="384" r:id="rId53"/>
    <p:sldId id="387" r:id="rId54"/>
    <p:sldId id="386" r:id="rId55"/>
    <p:sldId id="405" r:id="rId56"/>
    <p:sldId id="406" r:id="rId57"/>
    <p:sldId id="349" r:id="rId58"/>
    <p:sldId id="372" r:id="rId59"/>
    <p:sldId id="363" r:id="rId60"/>
  </p:sldIdLst>
  <p:sldSz cx="9144000" cy="6858000" type="screen4x3"/>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614" autoAdjust="0"/>
    <p:restoredTop sz="82394" autoAdjust="0"/>
  </p:normalViewPr>
  <p:slideViewPr>
    <p:cSldViewPr>
      <p:cViewPr varScale="1">
        <p:scale>
          <a:sx n="93" d="100"/>
          <a:sy n="93" d="100"/>
        </p:scale>
        <p:origin x="2070" y="8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a:defRPr sz="1200"/>
            </a:lvl1pPr>
          </a:lstStyle>
          <a:p>
            <a:fld id="{8CF5D1B5-579F-429B-885A-96B18F19E905}" type="datetimeFigureOut">
              <a:rPr lang="en-GB" smtClean="0"/>
              <a:pPr/>
              <a:t>10/02/2020</a:t>
            </a:fld>
            <a:endParaRPr lang="en-GB" dirty="0"/>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a:defRPr sz="1200"/>
            </a:lvl1pPr>
          </a:lstStyle>
          <a:p>
            <a:fld id="{693016B7-4E03-4F3F-84ED-DD538701D8FF}" type="slidenum">
              <a:rPr lang="en-GB" smtClean="0"/>
              <a:pPr/>
              <a:t>‹#›</a:t>
            </a:fld>
            <a:endParaRPr lang="en-GB" dirty="0"/>
          </a:p>
        </p:txBody>
      </p:sp>
    </p:spTree>
    <p:extLst>
      <p:ext uri="{BB962C8B-B14F-4D97-AF65-F5344CB8AC3E}">
        <p14:creationId xmlns:p14="http://schemas.microsoft.com/office/powerpoint/2010/main" val="1870940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3" Type="http://schemas.openxmlformats.org/officeDocument/2006/relationships/hyperlink" Target="https://en.wikipedia.org/wiki/Armed_Response_Vehicle" TargetMode="External"/><Relationship Id="rId2" Type="http://schemas.openxmlformats.org/officeDocument/2006/relationships/slide" Target="../slides/slide22.xml"/><Relationship Id="rId1" Type="http://schemas.openxmlformats.org/officeDocument/2006/relationships/notesMaster" Target="../notesMasters/notesMaster1.xml"/><Relationship Id="rId5" Type="http://schemas.openxmlformats.org/officeDocument/2006/relationships/hyperlink" Target="https://en.wikipedia.org/wiki/Authorised_Firearms_Officer" TargetMode="External"/><Relationship Id="rId4" Type="http://schemas.openxmlformats.org/officeDocument/2006/relationships/hyperlink" Target="https://en.wikipedia.org/wiki/West_Yorkshire_Police" TargetMode="Externa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3" Type="http://schemas.openxmlformats.org/officeDocument/2006/relationships/hyperlink" Target="https://www.gov.uk/government/publications/spending-round-2019-document/spending-round-2019" TargetMode="External"/><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31726/police-workforce-mar19-hosb1119.pdf" TargetMode="External"/><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815102/police-funding-england-and-wales-2015-to-2020-hosb1019.pdf" TargetMode="External"/><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6498" name="Rectangle 1"/>
          <p:cNvSpPr>
            <a:spLocks noGrp="1" noRot="1" noChangeAspect="1" noChangeArrowheads="1" noTextEdit="1"/>
          </p:cNvSpPr>
          <p:nvPr>
            <p:ph type="sldImg"/>
          </p:nvPr>
        </p:nvSpPr>
        <p:spPr>
          <a:solidFill>
            <a:srgbClr val="FFFFFF"/>
          </a:solidFill>
          <a:ln/>
        </p:spPr>
      </p:sp>
      <p:sp>
        <p:nvSpPr>
          <p:cNvPr id="106499"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u="none" strike="noStrike" kern="1200" dirty="0">
                <a:solidFill>
                  <a:schemeClr val="tx1"/>
                </a:solidFill>
                <a:effectLst/>
                <a:latin typeface="+mn-lt"/>
                <a:ea typeface="+mn-ea"/>
                <a:cs typeface="+mn-cs"/>
              </a:rPr>
              <a:t>Possession is </a:t>
            </a:r>
            <a:r>
              <a:rPr lang="en-GB" sz="1200" b="1" i="0" u="none" strike="noStrike" kern="1200" dirty="0">
                <a:solidFill>
                  <a:schemeClr val="tx1"/>
                </a:solidFill>
                <a:effectLst/>
                <a:latin typeface="+mn-lt"/>
                <a:ea typeface="+mn-ea"/>
                <a:cs typeface="+mn-cs"/>
              </a:rPr>
              <a:t>nine</a:t>
            </a:r>
            <a:r>
              <a:rPr lang="en-GB" sz="1200" b="0" i="0" u="none" strike="noStrike" kern="1200" dirty="0">
                <a:solidFill>
                  <a:schemeClr val="tx1"/>
                </a:solidFill>
                <a:effectLst/>
                <a:latin typeface="+mn-lt"/>
                <a:ea typeface="+mn-ea"/>
                <a:cs typeface="+mn-cs"/>
              </a:rPr>
              <a:t>-tenths of the </a:t>
            </a:r>
            <a:r>
              <a:rPr lang="en-GB" sz="1200" b="1" i="0" u="none" strike="noStrike" kern="1200" dirty="0">
                <a:solidFill>
                  <a:schemeClr val="tx1"/>
                </a:solidFill>
                <a:effectLst/>
                <a:latin typeface="+mn-lt"/>
                <a:ea typeface="+mn-ea"/>
                <a:cs typeface="+mn-cs"/>
              </a:rPr>
              <a:t>law</a:t>
            </a:r>
            <a:r>
              <a:rPr lang="en-GB" sz="1200" b="0" i="0" u="none" strike="noStrike" kern="1200" dirty="0">
                <a:solidFill>
                  <a:schemeClr val="tx1"/>
                </a:solidFill>
                <a:effectLst/>
                <a:latin typeface="+mn-lt"/>
                <a:ea typeface="+mn-ea"/>
                <a:cs typeface="+mn-cs"/>
              </a:rPr>
              <a:t> is an expression meaning that ownership is easier to maintain if one has possession of something, or difficult to enforce if one does not.</a:t>
            </a:r>
            <a:endParaRPr lang="en-US" altLang="en-US" sz="2200" b="1" u="sng" dirty="0">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33840353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8546" name="Rectangle 1"/>
          <p:cNvSpPr>
            <a:spLocks noGrp="1" noRot="1" noChangeAspect="1" noChangeArrowheads="1" noTextEdit="1"/>
          </p:cNvSpPr>
          <p:nvPr>
            <p:ph type="sldImg"/>
          </p:nvPr>
        </p:nvSpPr>
        <p:spPr>
          <a:solidFill>
            <a:srgbClr val="FFFFFF"/>
          </a:solidFill>
          <a:ln/>
        </p:spPr>
      </p:sp>
      <p:sp>
        <p:nvSpPr>
          <p:cNvPr id="108547"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321823508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9570" name="Rectangle 1"/>
          <p:cNvSpPr>
            <a:spLocks noGrp="1" noRot="1" noChangeAspect="1" noChangeArrowheads="1" noTextEdit="1"/>
          </p:cNvSpPr>
          <p:nvPr>
            <p:ph type="sldImg"/>
          </p:nvPr>
        </p:nvSpPr>
        <p:spPr>
          <a:solidFill>
            <a:srgbClr val="FFFFFF"/>
          </a:solidFill>
          <a:ln/>
        </p:spPr>
      </p:sp>
      <p:sp>
        <p:nvSpPr>
          <p:cNvPr id="10957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2200" dirty="0">
                <a:latin typeface="Lucida Grande" pitchFamily="-112" charset="0"/>
                <a:ea typeface="ＭＳ Ｐゴシック" pitchFamily="34" charset="-128"/>
                <a:sym typeface="Lucida Grande" pitchFamily="-112" charset="0"/>
              </a:rPr>
              <a:t>Gate keepers</a:t>
            </a:r>
          </a:p>
        </p:txBody>
      </p:sp>
    </p:spTree>
    <p:extLst>
      <p:ext uri="{BB962C8B-B14F-4D97-AF65-F5344CB8AC3E}">
        <p14:creationId xmlns:p14="http://schemas.microsoft.com/office/powerpoint/2010/main" val="184119213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1618" name="Rectangle 1"/>
          <p:cNvSpPr>
            <a:spLocks noGrp="1" noRot="1" noChangeAspect="1" noChangeArrowheads="1" noTextEdit="1"/>
          </p:cNvSpPr>
          <p:nvPr>
            <p:ph type="sldImg"/>
          </p:nvPr>
        </p:nvSpPr>
        <p:spPr>
          <a:solidFill>
            <a:srgbClr val="FFFFFF"/>
          </a:solidFill>
          <a:ln/>
        </p:spPr>
      </p:sp>
      <p:sp>
        <p:nvSpPr>
          <p:cNvPr id="111619"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u="none" strike="noStrike" kern="1200" dirty="0">
                <a:solidFill>
                  <a:schemeClr val="tx1"/>
                </a:solidFill>
                <a:effectLst/>
                <a:latin typeface="+mn-lt"/>
                <a:ea typeface="+mn-ea"/>
                <a:cs typeface="+mn-cs"/>
              </a:rPr>
              <a:t>Edward I's reign saw a determination to enforce law and order. After complaining that local people were reluctant to do justice to strangers, the statute declared that each district would be held responsible for unsolved crimes. Each man was to keep arms to take part in the hue and cry when necessary.</a:t>
            </a:r>
          </a:p>
          <a:p>
            <a:pPr eaLnBrk="1" hangingPunct="1"/>
            <a:r>
              <a:rPr lang="en-GB" sz="1200" b="0" i="0" u="none" strike="noStrike" kern="1200" dirty="0">
                <a:solidFill>
                  <a:schemeClr val="tx1"/>
                </a:solidFill>
                <a:effectLst/>
                <a:latin typeface="+mn-lt"/>
                <a:ea typeface="+mn-ea"/>
                <a:cs typeface="+mn-cs"/>
              </a:rPr>
              <a:t>loud cry calling for the pursuit and capture of a criminal. In former English law, the cry had to be raised by the inhabitants of a hundred in which a robbery had been committed, if they were not to become liable for the damages suffered by the victim.</a:t>
            </a:r>
          </a:p>
          <a:p>
            <a:pPr eaLnBrk="1" hangingPunct="1"/>
            <a:r>
              <a:rPr lang="en-GB" sz="1200" b="0" i="0" u="none" strike="noStrike" kern="1200" dirty="0">
                <a:solidFill>
                  <a:schemeClr val="tx1"/>
                </a:solidFill>
                <a:effectLst/>
                <a:latin typeface="+mn-lt"/>
                <a:ea typeface="+mn-ea"/>
                <a:cs typeface="+mn-cs"/>
              </a:rPr>
              <a:t>In 1285, King Edward I signed </a:t>
            </a:r>
            <a:r>
              <a:rPr lang="en-GB" sz="1200" b="0" i="1" u="none" strike="noStrike" kern="1200" dirty="0">
                <a:solidFill>
                  <a:schemeClr val="tx1"/>
                </a:solidFill>
                <a:effectLst/>
                <a:latin typeface="+mn-lt"/>
                <a:ea typeface="+mn-ea"/>
                <a:cs typeface="+mn-cs"/>
              </a:rPr>
              <a:t>The Statute of Winchester</a:t>
            </a:r>
            <a:r>
              <a:rPr lang="en-GB" sz="1200" b="0" i="0" u="none" strike="noStrike" kern="1200" dirty="0">
                <a:solidFill>
                  <a:schemeClr val="tx1"/>
                </a:solidFill>
                <a:effectLst/>
                <a:latin typeface="+mn-lt"/>
                <a:ea typeface="+mn-ea"/>
                <a:cs typeface="+mn-cs"/>
              </a:rPr>
              <a:t> into a law, stating that if citizens saw a crime they had to not only report it, but take up a cry to alert the police. This Hue and Cry meant if a criminal was running down the street, then each person they passed by would be required to yell out, usually some word like ''thief'' or ''wolf'' to make help the police identify and catch the criminal. The cries would literally follow the criminal as they ran. Additionally, if citizens were physically able they also were supposed to run after the criminal, do what we call now a </a:t>
            </a:r>
            <a:r>
              <a:rPr lang="en-GB" sz="1200" b="1" i="0" u="none" strike="noStrike" kern="1200" dirty="0">
                <a:solidFill>
                  <a:schemeClr val="tx1"/>
                </a:solidFill>
                <a:effectLst/>
                <a:latin typeface="+mn-lt"/>
                <a:ea typeface="+mn-ea"/>
                <a:cs typeface="+mn-cs"/>
              </a:rPr>
              <a:t>citizen's arrest</a:t>
            </a:r>
            <a:r>
              <a:rPr lang="en-GB" sz="1200" b="0" i="0" u="none" strike="noStrike" kern="1200" dirty="0">
                <a:solidFill>
                  <a:schemeClr val="tx1"/>
                </a:solidFill>
                <a:effectLst/>
                <a:latin typeface="+mn-lt"/>
                <a:ea typeface="+mn-ea"/>
                <a:cs typeface="+mn-cs"/>
              </a:rPr>
              <a:t> and then wait for the police to arrive. </a:t>
            </a:r>
            <a:endParaRPr lang="en-US" altLang="en-US" sz="2200" dirty="0">
              <a:solidFill>
                <a:srgbClr val="262626"/>
              </a:solidFill>
              <a:latin typeface="Lucida Grande" pitchFamily="-112" charset="0"/>
              <a:ea typeface="ＭＳ Ｐゴシック" pitchFamily="34" charset="-128"/>
              <a:sym typeface="Lucida Grande" pitchFamily="-112" charset="0"/>
            </a:endParaRPr>
          </a:p>
          <a:p>
            <a:pPr eaLnBrk="1" hangingPunct="1"/>
            <a:endParaRPr lang="en-US" altLang="en-US" sz="2200" dirty="0">
              <a:solidFill>
                <a:srgbClr val="262626"/>
              </a:solidFill>
              <a:latin typeface="Lucida Grande" pitchFamily="-112" charset="0"/>
              <a:ea typeface="ＭＳ Ｐゴシック" pitchFamily="34" charset="-128"/>
              <a:sym typeface="Lucida Grande" pitchFamily="-112" charset="0"/>
            </a:endParaRPr>
          </a:p>
          <a:p>
            <a:pPr eaLnBrk="1" hangingPunct="1"/>
            <a:endParaRPr lang="en-US" altLang="en-US" sz="2200" dirty="0">
              <a:solidFill>
                <a:srgbClr val="262626"/>
              </a:solidFill>
              <a:latin typeface="Lucida Grande" pitchFamily="-112" charset="0"/>
              <a:ea typeface="ＭＳ Ｐゴシック" pitchFamily="34" charset="-128"/>
              <a:sym typeface="Lucida Grande" pitchFamily="-112" charset="0"/>
            </a:endParaRPr>
          </a:p>
          <a:p>
            <a:pPr eaLnBrk="1" hangingPunct="1"/>
            <a:r>
              <a:rPr lang="en-US" altLang="en-US" sz="2200" dirty="0">
                <a:solidFill>
                  <a:srgbClr val="262626"/>
                </a:solidFill>
                <a:latin typeface="Lucida Grande" pitchFamily="-112" charset="0"/>
                <a:ea typeface="ＭＳ Ｐゴシック" pitchFamily="34" charset="-128"/>
                <a:sym typeface="Lucida Grande" pitchFamily="-112" charset="0"/>
              </a:rPr>
              <a:t>    </a:t>
            </a:r>
          </a:p>
          <a:p>
            <a:pPr eaLnBrk="1" hangingPunct="1"/>
            <a:endParaRPr lang="en-US" altLang="en-US" sz="2200" dirty="0">
              <a:solidFill>
                <a:srgbClr val="262626"/>
              </a:solidFill>
              <a:latin typeface="Lucida Grande" pitchFamily="-112" charset="0"/>
              <a:ea typeface="ＭＳ Ｐゴシック" pitchFamily="34" charset="-128"/>
              <a:sym typeface="Lucida Grande" pitchFamily="-112" charset="0"/>
            </a:endParaRPr>
          </a:p>
          <a:p>
            <a:pPr eaLnBrk="1" hangingPunct="1"/>
            <a:endParaRPr lang="en-US" altLang="en-US" sz="2200" dirty="0">
              <a:solidFill>
                <a:srgbClr val="262626"/>
              </a:solidFill>
              <a:latin typeface="Lucida Grande" pitchFamily="-112" charset="0"/>
              <a:ea typeface="ＭＳ Ｐゴシック" pitchFamily="34" charset="-128"/>
              <a:sym typeface="Lucida Grande" pitchFamily="-112" charset="0"/>
            </a:endParaRPr>
          </a:p>
          <a:p>
            <a:pPr eaLnBrk="1" hangingPunct="1"/>
            <a:endParaRPr lang="en-US" altLang="en-US" sz="2200" dirty="0">
              <a:solidFill>
                <a:srgbClr val="262626"/>
              </a:solidFill>
              <a:latin typeface="Lucida Grande" pitchFamily="-112" charset="0"/>
              <a:ea typeface="ＭＳ Ｐゴシック" pitchFamily="34" charset="-128"/>
              <a:sym typeface="Lucida Grande" pitchFamily="-112" charset="0"/>
            </a:endParaRPr>
          </a:p>
          <a:p>
            <a:pPr eaLnBrk="1" hangingPunct="1"/>
            <a:r>
              <a:rPr lang="en-US" altLang="en-US" sz="2200" dirty="0">
                <a:solidFill>
                  <a:srgbClr val="262626"/>
                </a:solidFill>
                <a:latin typeface="Lucida Grande" pitchFamily="-112" charset="0"/>
                <a:ea typeface="ＭＳ Ｐゴシック" pitchFamily="34" charset="-128"/>
                <a:sym typeface="Lucida Grande" pitchFamily="-112" charset="0"/>
              </a:rPr>
              <a:t>    </a:t>
            </a:r>
            <a:endParaRPr lang="en-US" altLang="en-US" sz="2200" dirty="0">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17776929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3666" name="Rectangle 1"/>
          <p:cNvSpPr>
            <a:spLocks noGrp="1" noRot="1" noChangeAspect="1" noChangeArrowheads="1" noTextEdit="1"/>
          </p:cNvSpPr>
          <p:nvPr>
            <p:ph type="sldImg"/>
          </p:nvPr>
        </p:nvSpPr>
        <p:spPr>
          <a:solidFill>
            <a:srgbClr val="FFFFFF"/>
          </a:solidFill>
          <a:ln/>
        </p:spPr>
      </p:sp>
      <p:sp>
        <p:nvSpPr>
          <p:cNvPr id="113667"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206338887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4690" name="Rectangle 1"/>
          <p:cNvSpPr>
            <a:spLocks noGrp="1" noRot="1" noChangeAspect="1" noChangeArrowheads="1" noTextEdit="1"/>
          </p:cNvSpPr>
          <p:nvPr>
            <p:ph type="sldImg"/>
          </p:nvPr>
        </p:nvSpPr>
        <p:spPr>
          <a:solidFill>
            <a:srgbClr val="FFFFFF"/>
          </a:solidFill>
          <a:ln/>
        </p:spPr>
      </p:sp>
      <p:sp>
        <p:nvSpPr>
          <p:cNvPr id="11469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0" i="0" u="none" strike="noStrike" kern="1200" dirty="0">
                <a:solidFill>
                  <a:schemeClr val="tx1"/>
                </a:solidFill>
                <a:effectLst/>
                <a:latin typeface="+mn-lt"/>
                <a:ea typeface="+mn-ea"/>
                <a:cs typeface="+mn-cs"/>
              </a:rPr>
              <a:t>outside his post on Brixton Road c1850. He carries the traditional lantern, has a cutlass attached to his waist and a rattle tucked beneath his sash to attract attention.</a:t>
            </a:r>
            <a:endParaRPr lang="en-US" altLang="en-US" sz="2200" dirty="0">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26113020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7</a:t>
            </a:fld>
            <a:endParaRPr lang="en-GB" dirty="0"/>
          </a:p>
        </p:txBody>
      </p:sp>
    </p:spTree>
    <p:extLst>
      <p:ext uri="{BB962C8B-B14F-4D97-AF65-F5344CB8AC3E}">
        <p14:creationId xmlns:p14="http://schemas.microsoft.com/office/powerpoint/2010/main" val="34551510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6738" name="Rectangle 1"/>
          <p:cNvSpPr>
            <a:spLocks noGrp="1" noRot="1" noChangeAspect="1" noChangeArrowheads="1" noTextEdit="1"/>
          </p:cNvSpPr>
          <p:nvPr>
            <p:ph type="sldImg"/>
          </p:nvPr>
        </p:nvSpPr>
        <p:spPr>
          <a:solidFill>
            <a:srgbClr val="FFFFFF"/>
          </a:solidFill>
          <a:ln/>
        </p:spPr>
      </p:sp>
      <p:sp>
        <p:nvSpPr>
          <p:cNvPr id="116739"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330412875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Introduced new policing.</a:t>
            </a:r>
          </a:p>
          <a:p>
            <a:r>
              <a:rPr lang="en-GB" sz="1200" b="0" i="0" u="none" strike="noStrike" kern="1200" dirty="0">
                <a:solidFill>
                  <a:schemeClr val="tx1"/>
                </a:solidFill>
                <a:effectLst/>
                <a:latin typeface="+mn-lt"/>
                <a:ea typeface="+mn-ea"/>
                <a:cs typeface="+mn-cs"/>
              </a:rPr>
              <a:t>Not just in London but surrounding counties</a:t>
            </a:r>
          </a:p>
          <a:p>
            <a:r>
              <a:rPr lang="en-GB" sz="1200" b="0" i="0" u="none" strike="noStrike" kern="1200" dirty="0">
                <a:solidFill>
                  <a:schemeClr val="tx1"/>
                </a:solidFill>
                <a:effectLst/>
                <a:latin typeface="+mn-lt"/>
                <a:ea typeface="+mn-ea"/>
                <a:cs typeface="+mn-cs"/>
              </a:rPr>
              <a:t>outlined the powers of the new police force. A constable was empowered to apprehend "all loose, idle and disorderly Persons whom he shall find disturbing the public Peace, or whom he shall have just Cause to suspect of any evil Designs, and all Persons whom he shall find between sunset and the Hour of Eight in the Forenoon lying in any Highway, Yard, or other Place, or loitering therein, and not giving a satisfactory Account of themselves ..." </a:t>
            </a:r>
            <a:endParaRPr lang="en-GB" dirty="0"/>
          </a:p>
        </p:txBody>
      </p:sp>
      <p:sp>
        <p:nvSpPr>
          <p:cNvPr id="4" name="Slide Number Placeholder 3"/>
          <p:cNvSpPr>
            <a:spLocks noGrp="1"/>
          </p:cNvSpPr>
          <p:nvPr>
            <p:ph type="sldNum" sz="quarter" idx="5"/>
          </p:nvPr>
        </p:nvSpPr>
        <p:spPr/>
        <p:txBody>
          <a:bodyPr/>
          <a:lstStyle/>
          <a:p>
            <a:fld id="{693016B7-4E03-4F3F-84ED-DD538701D8FF}" type="slidenum">
              <a:rPr lang="en-GB" smtClean="0"/>
              <a:pPr/>
              <a:t>9</a:t>
            </a:fld>
            <a:endParaRPr lang="en-GB"/>
          </a:p>
        </p:txBody>
      </p:sp>
    </p:spTree>
    <p:extLst>
      <p:ext uri="{BB962C8B-B14F-4D97-AF65-F5344CB8AC3E}">
        <p14:creationId xmlns:p14="http://schemas.microsoft.com/office/powerpoint/2010/main" val="93993451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8786" name="Rectangle 1"/>
          <p:cNvSpPr>
            <a:spLocks noGrp="1" noRot="1" noChangeAspect="1" noChangeArrowheads="1" noTextEdit="1"/>
          </p:cNvSpPr>
          <p:nvPr>
            <p:ph type="sldImg"/>
          </p:nvPr>
        </p:nvSpPr>
        <p:spPr>
          <a:solidFill>
            <a:srgbClr val="FFFFFF"/>
          </a:solidFill>
          <a:ln/>
        </p:spPr>
      </p:sp>
      <p:sp>
        <p:nvSpPr>
          <p:cNvPr id="118787"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spcBef>
                <a:spcPts val="1000"/>
              </a:spcBef>
            </a:pPr>
            <a:endParaRPr lang="en-US" altLang="en-US" sz="2200" dirty="0">
              <a:latin typeface="Lucida Grande" pitchFamily="-112" charset="0"/>
              <a:ea typeface="ＭＳ Ｐゴシック" pitchFamily="34" charset="-128"/>
              <a:sym typeface="Lucida Grande" pitchFamily="-112" charset="0"/>
            </a:endParaRPr>
          </a:p>
          <a:p>
            <a:pPr algn="just" eaLnBrk="1" hangingPunct="1">
              <a:spcBef>
                <a:spcPts val="1000"/>
              </a:spcBef>
            </a:pPr>
            <a:r>
              <a:rPr lang="en-US" altLang="en-US" sz="2200" dirty="0">
                <a:latin typeface="Lucida Grande" pitchFamily="-112" charset="0"/>
                <a:ea typeface="ＭＳ Ｐゴシック" pitchFamily="34" charset="-128"/>
                <a:sym typeface="Lucida Grande" pitchFamily="-112" charset="0"/>
              </a:rPr>
              <a:t>	Charles Rowan (ex military) became the  </a:t>
            </a:r>
            <a:r>
              <a:rPr lang="en-GB" sz="1200" b="0" i="0" u="none" strike="noStrike" kern="1200" dirty="0">
                <a:solidFill>
                  <a:schemeClr val="tx1"/>
                </a:solidFill>
                <a:effectLst/>
                <a:latin typeface="+mn-lt"/>
                <a:ea typeface="+mn-ea"/>
                <a:cs typeface="+mn-cs"/>
              </a:rPr>
              <a:t>senior Commissioner of the Metropolitan Police </a:t>
            </a:r>
          </a:p>
          <a:p>
            <a:pPr algn="just" eaLnBrk="1" hangingPunct="1">
              <a:spcBef>
                <a:spcPts val="1000"/>
              </a:spcBef>
            </a:pPr>
            <a:r>
              <a:rPr lang="en-GB" sz="1200" b="0" i="0" u="none" strike="noStrike" kern="1200" dirty="0">
                <a:solidFill>
                  <a:schemeClr val="tx1"/>
                </a:solidFill>
                <a:effectLst/>
                <a:latin typeface="+mn-lt"/>
                <a:ea typeface="+mn-ea"/>
                <a:cs typeface="+mn-cs"/>
              </a:rPr>
              <a:t>Richard Mayne also commissioner of the Met</a:t>
            </a:r>
          </a:p>
          <a:p>
            <a:pPr marL="0" marR="0" lvl="0" indent="0" algn="just" defTabSz="914400" rtl="0" eaLnBrk="1" fontAlgn="auto" latinLnBrk="0" hangingPunct="1">
              <a:lnSpc>
                <a:spcPct val="100000"/>
              </a:lnSpc>
              <a:spcBef>
                <a:spcPts val="1000"/>
              </a:spcBef>
              <a:spcAft>
                <a:spcPts val="0"/>
              </a:spcAft>
              <a:buClrTx/>
              <a:buSzTx/>
              <a:buFontTx/>
              <a:buNone/>
              <a:tabLst/>
              <a:defRPr/>
            </a:pPr>
            <a:r>
              <a:rPr lang="en-GB" sz="1200" dirty="0"/>
              <a:t>(1822–27 and 1828–30). He is regarded as the father of modern British Policing </a:t>
            </a:r>
            <a:endParaRPr lang="en-US" altLang="en-US" sz="2200" dirty="0">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38600186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9810" name="Rectangle 1"/>
          <p:cNvSpPr>
            <a:spLocks noGrp="1" noRot="1" noChangeAspect="1" noChangeArrowheads="1" noTextEdit="1"/>
          </p:cNvSpPr>
          <p:nvPr>
            <p:ph type="sldImg"/>
          </p:nvPr>
        </p:nvSpPr>
        <p:spPr>
          <a:solidFill>
            <a:srgbClr val="FFFFFF"/>
          </a:solidFill>
          <a:ln/>
        </p:spPr>
      </p:sp>
      <p:sp>
        <p:nvSpPr>
          <p:cNvPr id="11981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gn="just" eaLnBrk="1" hangingPunct="1">
              <a:spcBef>
                <a:spcPts val="1000"/>
              </a:spcBef>
            </a:pPr>
            <a:endParaRPr lang="en-US" altLang="en-US" sz="2200">
              <a:latin typeface="Lucida Grande" pitchFamily="-112" charset="0"/>
              <a:ea typeface="ＭＳ Ｐゴシック" pitchFamily="34" charset="-128"/>
              <a:sym typeface="Lucida Grande" pitchFamily="-112" charset="0"/>
            </a:endParaRPr>
          </a:p>
          <a:p>
            <a:pPr algn="just" eaLnBrk="1" hangingPunct="1">
              <a:spcBef>
                <a:spcPts val="1000"/>
              </a:spcBef>
            </a:pPr>
            <a:endParaRPr lang="en-US" altLang="en-US" sz="2200">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2024315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0834" name="Rectangle 1"/>
          <p:cNvSpPr>
            <a:spLocks noGrp="1" noRot="1" noChangeAspect="1" noChangeArrowheads="1" noTextEdit="1"/>
          </p:cNvSpPr>
          <p:nvPr>
            <p:ph type="sldImg"/>
          </p:nvPr>
        </p:nvSpPr>
        <p:spPr>
          <a:solidFill>
            <a:srgbClr val="FFFFFF"/>
          </a:solidFill>
          <a:ln/>
        </p:spPr>
      </p:sp>
      <p:sp>
        <p:nvSpPr>
          <p:cNvPr id="120835"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b="1" u="sng">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6119125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8" name="Slide Image Placeholder 1"/>
          <p:cNvSpPr>
            <a:spLocks noGrp="1" noRot="1" noChangeAspect="1" noTextEdit="1"/>
          </p:cNvSpPr>
          <p:nvPr>
            <p:ph type="sldImg"/>
          </p:nvPr>
        </p:nvSpPr>
        <p:spPr>
          <a:ln/>
        </p:spPr>
      </p:sp>
      <p:sp>
        <p:nvSpPr>
          <p:cNvPr id="12185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dirty="0">
                <a:latin typeface="Baskerville" pitchFamily="-112" charset="0"/>
                <a:ea typeface="ＭＳ Ｐゴシック" pitchFamily="34" charset="-128"/>
              </a:rPr>
              <a:t>Written</a:t>
            </a:r>
            <a:r>
              <a:rPr lang="en-US" altLang="en-US" baseline="0" dirty="0">
                <a:latin typeface="Baskerville" pitchFamily="-112" charset="0"/>
                <a:ea typeface="ＭＳ Ｐゴシック" pitchFamily="34" charset="-128"/>
              </a:rPr>
              <a:t> in 1828</a:t>
            </a:r>
            <a:endParaRPr lang="en-US" altLang="en-US" dirty="0">
              <a:latin typeface="Baskerville" pitchFamily="-112" charset="0"/>
              <a:ea typeface="ＭＳ Ｐゴシック" pitchFamily="34" charset="-128"/>
            </a:endParaRPr>
          </a:p>
          <a:p>
            <a:pPr eaLnBrk="1" hangingPunct="1"/>
            <a:r>
              <a:rPr lang="en-US" altLang="en-US" dirty="0">
                <a:latin typeface="Baskerville" pitchFamily="-112" charset="0"/>
                <a:ea typeface="ＭＳ Ｐゴシック" pitchFamily="34" charset="-128"/>
              </a:rPr>
              <a:t>Peel wanted an ethical police force</a:t>
            </a:r>
          </a:p>
          <a:p>
            <a:pPr eaLnBrk="1" hangingPunct="1"/>
            <a:r>
              <a:rPr lang="en-GB" altLang="en-US" dirty="0">
                <a:latin typeface="Baskerville" pitchFamily="-112" charset="0"/>
                <a:ea typeface="ＭＳ Ｐゴシック" pitchFamily="34" charset="-128"/>
              </a:rPr>
              <a:t> ‘the police are  the public and the public are the police’. Peel’s principles focus heavily on the importance of public support and emphasise the need for the police to ‘secure and maintain public respect’. This Code of Ethics remains true to the founding principles of British policing and highlights the responsibility of those of us who work in policing to behave in a manner most likely to win the trust and support of fellow citizens. </a:t>
            </a:r>
          </a:p>
          <a:p>
            <a:pPr eaLnBrk="1" hangingPunct="1"/>
            <a:r>
              <a:rPr lang="en-GB" altLang="en-US" dirty="0">
                <a:latin typeface="Baskerville" pitchFamily="-112" charset="0"/>
                <a:ea typeface="ＭＳ Ｐゴシック" pitchFamily="34" charset="-128"/>
              </a:rPr>
              <a:t>The Code of Ethics is a first for everyone who works in policing in England and Wales. It sets out the principles and standards of behaviour we expect to see from police professionals. It applies to every individual who works in policing, whether a warranted officer, member of police staff, volunteer or someone contracted to work in a police force.  </a:t>
            </a:r>
            <a:endParaRPr lang="en-US" altLang="en-US" dirty="0">
              <a:latin typeface="Baskerville" pitchFamily="-112" charset="0"/>
              <a:ea typeface="ＭＳ Ｐゴシック" pitchFamily="34" charset="-128"/>
            </a:endParaRPr>
          </a:p>
        </p:txBody>
      </p:sp>
    </p:spTree>
    <p:extLst>
      <p:ext uri="{BB962C8B-B14F-4D97-AF65-F5344CB8AC3E}">
        <p14:creationId xmlns:p14="http://schemas.microsoft.com/office/powerpoint/2010/main" val="24867783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14</a:t>
            </a:fld>
            <a:endParaRPr lang="en-GB" dirty="0"/>
          </a:p>
        </p:txBody>
      </p:sp>
    </p:spTree>
    <p:extLst>
      <p:ext uri="{BB962C8B-B14F-4D97-AF65-F5344CB8AC3E}">
        <p14:creationId xmlns:p14="http://schemas.microsoft.com/office/powerpoint/2010/main" val="424256164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I will, to the best of my power, cause the peace to be kept and preserved and prevent all offences against people and property…..</a:t>
            </a:r>
          </a:p>
        </p:txBody>
      </p:sp>
      <p:sp>
        <p:nvSpPr>
          <p:cNvPr id="4" name="Slide Number Placeholder 3"/>
          <p:cNvSpPr>
            <a:spLocks noGrp="1"/>
          </p:cNvSpPr>
          <p:nvPr>
            <p:ph type="sldNum" sz="quarter" idx="10"/>
          </p:nvPr>
        </p:nvSpPr>
        <p:spPr/>
        <p:txBody>
          <a:bodyPr/>
          <a:lstStyle/>
          <a:p>
            <a:fld id="{693016B7-4E03-4F3F-84ED-DD538701D8FF}" type="slidenum">
              <a:rPr lang="en-GB" smtClean="0"/>
              <a:pPr/>
              <a:t>15</a:t>
            </a:fld>
            <a:endParaRPr lang="en-GB" dirty="0"/>
          </a:p>
        </p:txBody>
      </p:sp>
    </p:spTree>
    <p:extLst>
      <p:ext uri="{BB962C8B-B14F-4D97-AF65-F5344CB8AC3E}">
        <p14:creationId xmlns:p14="http://schemas.microsoft.com/office/powerpoint/2010/main" val="39541594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1829 peels principles are still relevant </a:t>
            </a:r>
            <a:r>
              <a:rPr lang="en-GB" dirty="0" smtClean="0"/>
              <a:t>today</a:t>
            </a:r>
          </a:p>
          <a:p>
            <a:r>
              <a:rPr lang="en-GB" dirty="0" smtClean="0"/>
              <a:t>191 year on Peels principles still have a place in todays policing </a:t>
            </a:r>
            <a:endParaRPr lang="en-GB" dirty="0"/>
          </a:p>
        </p:txBody>
      </p:sp>
      <p:sp>
        <p:nvSpPr>
          <p:cNvPr id="4" name="Slide Number Placeholder 3"/>
          <p:cNvSpPr>
            <a:spLocks noGrp="1"/>
          </p:cNvSpPr>
          <p:nvPr>
            <p:ph type="sldNum" sz="quarter" idx="5"/>
          </p:nvPr>
        </p:nvSpPr>
        <p:spPr/>
        <p:txBody>
          <a:bodyPr/>
          <a:lstStyle/>
          <a:p>
            <a:fld id="{693016B7-4E03-4F3F-84ED-DD538701D8FF}" type="slidenum">
              <a:rPr lang="en-GB" smtClean="0"/>
              <a:pPr/>
              <a:t>16</a:t>
            </a:fld>
            <a:endParaRPr lang="en-GB"/>
          </a:p>
        </p:txBody>
      </p:sp>
    </p:spTree>
    <p:extLst>
      <p:ext uri="{BB962C8B-B14F-4D97-AF65-F5344CB8AC3E}">
        <p14:creationId xmlns:p14="http://schemas.microsoft.com/office/powerpoint/2010/main" val="91499826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17</a:t>
            </a:fld>
            <a:endParaRPr lang="en-GB" dirty="0"/>
          </a:p>
        </p:txBody>
      </p:sp>
    </p:spTree>
    <p:extLst>
      <p:ext uri="{BB962C8B-B14F-4D97-AF65-F5344CB8AC3E}">
        <p14:creationId xmlns:p14="http://schemas.microsoft.com/office/powerpoint/2010/main" val="29584495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18</a:t>
            </a:fld>
            <a:endParaRPr lang="en-GB" dirty="0"/>
          </a:p>
        </p:txBody>
      </p:sp>
    </p:spTree>
    <p:extLst>
      <p:ext uri="{BB962C8B-B14F-4D97-AF65-F5344CB8AC3E}">
        <p14:creationId xmlns:p14="http://schemas.microsoft.com/office/powerpoint/2010/main" val="236630136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882" name="Rectangle 1"/>
          <p:cNvSpPr>
            <a:spLocks noGrp="1" noRot="1" noChangeAspect="1" noChangeArrowheads="1" noTextEdit="1"/>
          </p:cNvSpPr>
          <p:nvPr>
            <p:ph type="sldImg"/>
          </p:nvPr>
        </p:nvSpPr>
        <p:spPr>
          <a:solidFill>
            <a:srgbClr val="FFFFFF"/>
          </a:solidFill>
          <a:ln/>
        </p:spPr>
      </p:sp>
      <p:sp>
        <p:nvSpPr>
          <p:cNvPr id="122883"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sz="2200" dirty="0">
              <a:latin typeface="Lucida Grande" pitchFamily="-112" charset="0"/>
              <a:ea typeface="ＭＳ Ｐゴシック" pitchFamily="34" charset="-128"/>
              <a:sym typeface="Lucida Grande" pitchFamily="-112" charset="0"/>
            </a:endParaRPr>
          </a:p>
          <a:p>
            <a:pPr eaLnBrk="1" hangingPunct="1"/>
            <a:r>
              <a:rPr lang="en-US" altLang="en-US" sz="2200" dirty="0">
                <a:latin typeface="Lucida Grande" pitchFamily="-112" charset="0"/>
                <a:ea typeface="ＭＳ Ｐゴシック" pitchFamily="34" charset="-128"/>
                <a:sym typeface="Lucida Grande" pitchFamily="-112" charset="0"/>
              </a:rPr>
              <a:t>	</a:t>
            </a:r>
          </a:p>
        </p:txBody>
      </p:sp>
    </p:spTree>
    <p:extLst>
      <p:ext uri="{BB962C8B-B14F-4D97-AF65-F5344CB8AC3E}">
        <p14:creationId xmlns:p14="http://schemas.microsoft.com/office/powerpoint/2010/main" val="357409247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4930" name="Rectangle 1"/>
          <p:cNvSpPr>
            <a:spLocks noGrp="1" noRot="1" noChangeAspect="1" noChangeArrowheads="1" noTextEdit="1"/>
          </p:cNvSpPr>
          <p:nvPr>
            <p:ph type="sldImg"/>
          </p:nvPr>
        </p:nvSpPr>
        <p:spPr>
          <a:solidFill>
            <a:srgbClr val="FFFFFF"/>
          </a:solidFill>
          <a:ln/>
        </p:spPr>
      </p:sp>
      <p:sp>
        <p:nvSpPr>
          <p:cNvPr id="124931"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sz="1200" b="1" i="0" u="none" strike="noStrike" kern="1200" dirty="0">
                <a:solidFill>
                  <a:schemeClr val="tx1"/>
                </a:solidFill>
                <a:effectLst/>
                <a:latin typeface="+mn-lt"/>
                <a:ea typeface="+mn-ea"/>
                <a:cs typeface="+mn-cs"/>
              </a:rPr>
              <a:t>Peel and his ministerial colleagues saw the increase in criminal activity as a threat to the stability of society.</a:t>
            </a:r>
          </a:p>
          <a:p>
            <a:pPr eaLnBrk="1" hangingPunct="1"/>
            <a:r>
              <a:rPr lang="en-GB" sz="2400" b="0" dirty="0"/>
              <a:t>By 1851 there were around 13,000 police in England and Wales, although existing legislation did not compel local authorities to establish local forces.</a:t>
            </a:r>
            <a:endParaRPr lang="en-US" altLang="en-US" sz="2200" dirty="0">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33337393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1"/>
          <p:cNvSpPr>
            <a:spLocks noGrp="1" noRot="1" noChangeAspect="1" noChangeArrowheads="1" noTextEdit="1"/>
          </p:cNvSpPr>
          <p:nvPr>
            <p:ph type="sldImg"/>
          </p:nvPr>
        </p:nvSpPr>
        <p:spPr>
          <a:solidFill>
            <a:srgbClr val="FFFFFF"/>
          </a:solidFill>
          <a:ln/>
        </p:spPr>
      </p:sp>
      <p:sp>
        <p:nvSpPr>
          <p:cNvPr id="125955"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ts val="3000"/>
              </a:spcBef>
            </a:pPr>
            <a:r>
              <a:rPr lang="en-GB" sz="1200" b="0" i="0" u="none" strike="noStrike" kern="1200" dirty="0">
                <a:solidFill>
                  <a:schemeClr val="tx1"/>
                </a:solidFill>
                <a:effectLst/>
                <a:latin typeface="+mn-lt"/>
                <a:ea typeface="+mn-ea"/>
                <a:cs typeface="+mn-cs"/>
              </a:rPr>
              <a:t>The legislation was based on the recommendations of a royal commission appointed in 1836 to "inquire into the best means of establishing an efficient constabulary force in the counties of England and Wales". </a:t>
            </a:r>
          </a:p>
          <a:p>
            <a:pPr fontAlgn="base"/>
            <a:r>
              <a:rPr lang="en-GB" sz="1200" b="0" i="0" u="none" strike="noStrike" kern="1200" dirty="0">
                <a:solidFill>
                  <a:schemeClr val="tx1"/>
                </a:solidFill>
                <a:effectLst/>
                <a:latin typeface="+mn-lt"/>
                <a:ea typeface="+mn-ea"/>
                <a:cs typeface="+mn-cs"/>
              </a:rPr>
              <a:t>By 1851 there were around 13,000 police in England and Wales, although existing legislation did not compel local authorities to establish local forces.</a:t>
            </a:r>
          </a:p>
          <a:p>
            <a:pPr fontAlgn="base"/>
            <a:r>
              <a:rPr lang="en-GB" sz="1200" b="0" i="0" u="none" strike="noStrike" kern="1200" dirty="0">
                <a:solidFill>
                  <a:schemeClr val="tx1"/>
                </a:solidFill>
                <a:effectLst/>
                <a:latin typeface="+mn-lt"/>
                <a:ea typeface="+mn-ea"/>
                <a:cs typeface="+mn-cs"/>
              </a:rPr>
              <a:t>Account their existence by reporting back to inspector. Making them more official.</a:t>
            </a:r>
          </a:p>
          <a:p>
            <a:pPr fontAlgn="base"/>
            <a:r>
              <a:rPr lang="en-GB" sz="1200" b="0" i="0" u="none" strike="noStrike" kern="1200" dirty="0">
                <a:solidFill>
                  <a:schemeClr val="tx1"/>
                </a:solidFill>
                <a:effectLst/>
                <a:latin typeface="+mn-lt"/>
                <a:ea typeface="+mn-ea"/>
                <a:cs typeface="+mn-cs"/>
              </a:rPr>
              <a:t>Grants ensured better work – work hard = apply for grant.</a:t>
            </a:r>
          </a:p>
          <a:p>
            <a:pPr eaLnBrk="1" hangingPunct="1">
              <a:spcBef>
                <a:spcPts val="3000"/>
              </a:spcBef>
            </a:pPr>
            <a:endParaRPr lang="en-US" altLang="en-US" sz="2200" dirty="0">
              <a:latin typeface="Lucida Grande" pitchFamily="-112" charset="0"/>
              <a:ea typeface="ＭＳ Ｐゴシック" pitchFamily="34" charset="-128"/>
              <a:sym typeface="Lucida Grande" pitchFamily="-112" charset="0"/>
            </a:endParaRPr>
          </a:p>
        </p:txBody>
      </p:sp>
    </p:spTree>
    <p:extLst>
      <p:ext uri="{BB962C8B-B14F-4D97-AF65-F5344CB8AC3E}">
        <p14:creationId xmlns:p14="http://schemas.microsoft.com/office/powerpoint/2010/main" val="238424390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6978" name="Rectangle 1"/>
          <p:cNvSpPr>
            <a:spLocks noGrp="1" noRot="1" noChangeAspect="1" noChangeArrowheads="1" noTextEdit="1"/>
          </p:cNvSpPr>
          <p:nvPr>
            <p:ph type="sldImg"/>
          </p:nvPr>
        </p:nvSpPr>
        <p:spPr>
          <a:solidFill>
            <a:srgbClr val="FFFFFF"/>
          </a:solidFill>
          <a:ln/>
        </p:spPr>
      </p:sp>
      <p:sp>
        <p:nvSpPr>
          <p:cNvPr id="126979" name="Rectangle 2"/>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tLang="en-US" sz="2200" dirty="0">
                <a:latin typeface="Lucida Grande" pitchFamily="-112" charset="0"/>
                <a:ea typeface="ＭＳ Ｐゴシック" pitchFamily="34" charset="-128"/>
                <a:sym typeface="Lucida Grande" pitchFamily="-112" charset="0"/>
              </a:rPr>
              <a:t>Between 1973 and 2013 PACE 1984; Various other acts introduced</a:t>
            </a:r>
          </a:p>
          <a:p>
            <a:pPr eaLnBrk="1" hangingPunct="1"/>
            <a:r>
              <a:rPr lang="en-US" altLang="en-US" sz="2200" dirty="0">
                <a:latin typeface="Lucida Grande" pitchFamily="-112" charset="0"/>
                <a:ea typeface="ＭＳ Ｐゴシック" pitchFamily="34" charset="-128"/>
                <a:sym typeface="Lucida Grande" pitchFamily="-112" charset="0"/>
              </a:rPr>
              <a:t> police carrying weapons  tasers 2004</a:t>
            </a:r>
          </a:p>
          <a:p>
            <a:pPr eaLnBrk="1" hangingPunct="1"/>
            <a:r>
              <a:rPr lang="en-GB" sz="1200" b="0" i="0" u="none" strike="noStrike" kern="1200" dirty="0">
                <a:solidFill>
                  <a:schemeClr val="tx1"/>
                </a:solidFill>
                <a:effectLst/>
                <a:latin typeface="+mn-lt"/>
                <a:ea typeface="+mn-ea"/>
                <a:cs typeface="+mn-cs"/>
                <a:hlinkClick r:id="rId3" tooltip="Armed Response Vehicle"/>
              </a:rPr>
              <a:t>Armed Response Vehicles</a:t>
            </a:r>
            <a:r>
              <a:rPr lang="en-GB" sz="1200" b="0" i="0" u="none" strike="noStrike" kern="1200" dirty="0">
                <a:solidFill>
                  <a:schemeClr val="tx1"/>
                </a:solidFill>
                <a:effectLst/>
                <a:latin typeface="+mn-lt"/>
                <a:ea typeface="+mn-ea"/>
                <a:cs typeface="+mn-cs"/>
              </a:rPr>
              <a:t> (ARVs). ARVs were modelled on the Instant Response Cars introduced by the </a:t>
            </a:r>
            <a:r>
              <a:rPr lang="en-GB" sz="1200" b="0" i="0" u="none" strike="noStrike" kern="1200" dirty="0">
                <a:solidFill>
                  <a:schemeClr val="tx1"/>
                </a:solidFill>
                <a:effectLst/>
                <a:latin typeface="+mn-lt"/>
                <a:ea typeface="+mn-ea"/>
                <a:cs typeface="+mn-cs"/>
                <a:hlinkClick r:id="rId4" tooltip="West Yorkshire Police"/>
              </a:rPr>
              <a:t>West Yorkshire Police</a:t>
            </a:r>
            <a:r>
              <a:rPr lang="en-GB" sz="1200" b="0" i="0" u="none" strike="noStrike" kern="1200" dirty="0">
                <a:solidFill>
                  <a:schemeClr val="tx1"/>
                </a:solidFill>
                <a:effectLst/>
                <a:latin typeface="+mn-lt"/>
                <a:ea typeface="+mn-ea"/>
                <a:cs typeface="+mn-cs"/>
              </a:rPr>
              <a:t> in 1976, and were first introduced in London in 1991, with 132 armed deployments being made that year. </a:t>
            </a:r>
            <a:endParaRPr lang="en-US" altLang="en-US" sz="2200" dirty="0">
              <a:latin typeface="Lucida Grande" pitchFamily="-112" charset="0"/>
              <a:ea typeface="ＭＳ Ｐゴシック" pitchFamily="34" charset="-128"/>
              <a:sym typeface="Lucida Grande" pitchFamily="-112" charset="0"/>
            </a:endParaRPr>
          </a:p>
          <a:p>
            <a:pPr eaLnBrk="1" hangingPunct="1"/>
            <a:r>
              <a:rPr lang="en-US" altLang="en-US" sz="2200" dirty="0">
                <a:latin typeface="Lucida Grande" pitchFamily="-112" charset="0"/>
                <a:ea typeface="ＭＳ Ｐゴシック" pitchFamily="34" charset="-128"/>
                <a:sym typeface="Lucida Grande" pitchFamily="-112" charset="0"/>
              </a:rPr>
              <a:t>Technology causing different crime</a:t>
            </a:r>
          </a:p>
          <a:p>
            <a:pPr eaLnBrk="1" hangingPunct="1"/>
            <a:r>
              <a:rPr lang="en-US" altLang="en-US" sz="2200" dirty="0">
                <a:latin typeface="Lucida Grande" pitchFamily="-112" charset="0"/>
                <a:ea typeface="ＭＳ Ｐゴシック" pitchFamily="34" charset="-128"/>
                <a:sym typeface="Lucida Grande" pitchFamily="-112" charset="0"/>
              </a:rPr>
              <a:t>Terrorism – IRA, 9/11 7/07 London, killing of Lee Rigby 2013</a:t>
            </a:r>
          </a:p>
          <a:p>
            <a:pPr eaLnBrk="1" hangingPunct="1"/>
            <a:r>
              <a:rPr lang="en-GB" sz="1200" b="0" i="0" u="none" strike="noStrike" kern="1200" dirty="0">
                <a:solidFill>
                  <a:schemeClr val="tx1"/>
                </a:solidFill>
                <a:effectLst/>
                <a:latin typeface="+mn-lt"/>
                <a:ea typeface="+mn-ea"/>
                <a:cs typeface="+mn-cs"/>
              </a:rPr>
              <a:t>In relation to specialist firearms officers, in the year 2011–12, there were 6,756 </a:t>
            </a:r>
            <a:r>
              <a:rPr lang="en-GB" sz="1200" b="0" i="0" u="sng" kern="1200" dirty="0">
                <a:solidFill>
                  <a:schemeClr val="tx1"/>
                </a:solidFill>
                <a:effectLst/>
                <a:latin typeface="+mn-lt"/>
                <a:ea typeface="+mn-ea"/>
                <a:cs typeface="+mn-cs"/>
                <a:hlinkClick r:id="rId5"/>
              </a:rPr>
              <a:t>Authorised Firearms Officers</a:t>
            </a:r>
            <a:endParaRPr lang="en-GB" sz="1200" b="0" i="0" u="sng" kern="1200" dirty="0">
              <a:solidFill>
                <a:schemeClr val="tx1"/>
              </a:solidFill>
              <a:effectLst/>
              <a:latin typeface="+mn-lt"/>
              <a:ea typeface="+mn-ea"/>
              <a:cs typeface="+mn-cs"/>
            </a:endParaRPr>
          </a:p>
          <a:p>
            <a:pPr eaLnBrk="1" hangingPunct="1"/>
            <a:r>
              <a:rPr lang="en-GB" sz="1200" b="0" i="0" u="none" kern="1200" dirty="0">
                <a:solidFill>
                  <a:schemeClr val="tx1"/>
                </a:solidFill>
                <a:effectLst/>
                <a:latin typeface="+mn-lt"/>
                <a:ea typeface="+mn-ea"/>
                <a:cs typeface="+mn-cs"/>
              </a:rPr>
              <a:t>new</a:t>
            </a:r>
            <a:r>
              <a:rPr lang="en-GB" sz="1200" b="0" i="0" u="none" kern="1200" baseline="0" dirty="0">
                <a:solidFill>
                  <a:schemeClr val="tx1"/>
                </a:solidFill>
                <a:effectLst/>
                <a:latin typeface="+mn-lt"/>
                <a:ea typeface="+mn-ea"/>
                <a:cs typeface="+mn-cs"/>
              </a:rPr>
              <a:t> training of offers to deal with PACE, fire arms etc. all impacting on the budget</a:t>
            </a:r>
            <a:endParaRPr lang="en-GB" sz="1200" b="0" i="0" u="none" kern="1200" dirty="0">
              <a:solidFill>
                <a:schemeClr val="tx1"/>
              </a:solidFill>
              <a:effectLst/>
              <a:latin typeface="+mn-lt"/>
              <a:ea typeface="+mn-ea"/>
              <a:cs typeface="+mn-cs"/>
            </a:endParaRPr>
          </a:p>
        </p:txBody>
      </p:sp>
    </p:spTree>
    <p:extLst>
      <p:ext uri="{BB962C8B-B14F-4D97-AF65-F5344CB8AC3E}">
        <p14:creationId xmlns:p14="http://schemas.microsoft.com/office/powerpoint/2010/main" val="7674415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200" b="0" dirty="0">
                <a:latin typeface="Baskerville"/>
                <a:ea typeface="ＭＳ Ｐゴシック" pitchFamily="34" charset="-128"/>
                <a:cs typeface="Arial" panose="020B0604020202020204" pitchFamily="34" charset="0"/>
                <a:sym typeface="Lucida Grande" pitchFamily="-112" charset="0"/>
              </a:rPr>
              <a:t>PCC’s - to hold police forces accountable and respond to the needs of the public</a:t>
            </a:r>
            <a:r>
              <a:rPr lang="en-GB" b="0" dirty="0"/>
              <a:t>. </a:t>
            </a:r>
          </a:p>
          <a:p>
            <a:r>
              <a:rPr lang="en-GB" b="0" dirty="0"/>
              <a:t>These impact on funding that the police must secure and deliver in crime prevention</a:t>
            </a:r>
            <a:endParaRPr lang="en-GB" dirty="0"/>
          </a:p>
        </p:txBody>
      </p:sp>
      <p:sp>
        <p:nvSpPr>
          <p:cNvPr id="4" name="Slide Number Placeholder 3"/>
          <p:cNvSpPr>
            <a:spLocks noGrp="1"/>
          </p:cNvSpPr>
          <p:nvPr>
            <p:ph type="sldNum" sz="quarter" idx="5"/>
          </p:nvPr>
        </p:nvSpPr>
        <p:spPr/>
        <p:txBody>
          <a:bodyPr/>
          <a:lstStyle/>
          <a:p>
            <a:fld id="{693016B7-4E03-4F3F-84ED-DD538701D8FF}" type="slidenum">
              <a:rPr lang="en-GB" smtClean="0"/>
              <a:pPr/>
              <a:t>23</a:t>
            </a:fld>
            <a:endParaRPr lang="en-GB" dirty="0"/>
          </a:p>
        </p:txBody>
      </p:sp>
    </p:spTree>
    <p:extLst>
      <p:ext uri="{BB962C8B-B14F-4D97-AF65-F5344CB8AC3E}">
        <p14:creationId xmlns:p14="http://schemas.microsoft.com/office/powerpoint/2010/main" val="168247345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Specialist crime reduction = more funding to tackle </a:t>
            </a:r>
          </a:p>
          <a:p>
            <a:r>
              <a:rPr lang="en-GB" dirty="0"/>
              <a:t>More money needed to fund each year</a:t>
            </a:r>
          </a:p>
        </p:txBody>
      </p:sp>
      <p:sp>
        <p:nvSpPr>
          <p:cNvPr id="4" name="Slide Number Placeholder 3"/>
          <p:cNvSpPr>
            <a:spLocks noGrp="1"/>
          </p:cNvSpPr>
          <p:nvPr>
            <p:ph type="sldNum" sz="quarter" idx="5"/>
          </p:nvPr>
        </p:nvSpPr>
        <p:spPr/>
        <p:txBody>
          <a:bodyPr/>
          <a:lstStyle/>
          <a:p>
            <a:fld id="{693016B7-4E03-4F3F-84ED-DD538701D8FF}" type="slidenum">
              <a:rPr lang="en-GB" smtClean="0"/>
              <a:pPr/>
              <a:t>25</a:t>
            </a:fld>
            <a:endParaRPr lang="en-GB" dirty="0"/>
          </a:p>
        </p:txBody>
      </p:sp>
    </p:spTree>
    <p:extLst>
      <p:ext uri="{BB962C8B-B14F-4D97-AF65-F5344CB8AC3E}">
        <p14:creationId xmlns:p14="http://schemas.microsoft.com/office/powerpoint/2010/main" val="52076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Austerity, otherwise known as balancing the budget, is a political-economic term referring to policies that aim to reduce government budget deficits through spending cuts, tax increases, or a combination of both. </a:t>
            </a:r>
            <a:endParaRPr lang="en-GB" b="1" dirty="0"/>
          </a:p>
        </p:txBody>
      </p:sp>
      <p:sp>
        <p:nvSpPr>
          <p:cNvPr id="4" name="Slide Number Placeholder 3"/>
          <p:cNvSpPr>
            <a:spLocks noGrp="1"/>
          </p:cNvSpPr>
          <p:nvPr>
            <p:ph type="sldNum" sz="quarter" idx="10"/>
          </p:nvPr>
        </p:nvSpPr>
        <p:spPr/>
        <p:txBody>
          <a:bodyPr/>
          <a:lstStyle/>
          <a:p>
            <a:fld id="{693016B7-4E03-4F3F-84ED-DD538701D8FF}" type="slidenum">
              <a:rPr lang="en-GB" smtClean="0"/>
              <a:pPr/>
              <a:t>34</a:t>
            </a:fld>
            <a:endParaRPr lang="en-GB" dirty="0"/>
          </a:p>
        </p:txBody>
      </p:sp>
    </p:spTree>
    <p:extLst>
      <p:ext uri="{BB962C8B-B14F-4D97-AF65-F5344CB8AC3E}">
        <p14:creationId xmlns:p14="http://schemas.microsoft.com/office/powerpoint/2010/main" val="88394431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35</a:t>
            </a:fld>
            <a:endParaRPr lang="en-GB" dirty="0"/>
          </a:p>
        </p:txBody>
      </p:sp>
    </p:spTree>
    <p:extLst>
      <p:ext uri="{BB962C8B-B14F-4D97-AF65-F5344CB8AC3E}">
        <p14:creationId xmlns:p14="http://schemas.microsoft.com/office/powerpoint/2010/main" val="244957673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36</a:t>
            </a:fld>
            <a:endParaRPr lang="en-GB" dirty="0"/>
          </a:p>
        </p:txBody>
      </p:sp>
    </p:spTree>
    <p:extLst>
      <p:ext uri="{BB962C8B-B14F-4D97-AF65-F5344CB8AC3E}">
        <p14:creationId xmlns:p14="http://schemas.microsoft.com/office/powerpoint/2010/main" val="278762672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Manchester</a:t>
            </a:r>
            <a:r>
              <a:rPr lang="en-GB" baseline="0" dirty="0" smtClean="0"/>
              <a:t> Bombing May 2017</a:t>
            </a:r>
          </a:p>
          <a:p>
            <a:endParaRPr lang="en-GB" dirty="0"/>
          </a:p>
        </p:txBody>
      </p:sp>
      <p:sp>
        <p:nvSpPr>
          <p:cNvPr id="4" name="Slide Number Placeholder 3"/>
          <p:cNvSpPr>
            <a:spLocks noGrp="1"/>
          </p:cNvSpPr>
          <p:nvPr>
            <p:ph type="sldNum" sz="quarter" idx="10"/>
          </p:nvPr>
        </p:nvSpPr>
        <p:spPr/>
        <p:txBody>
          <a:bodyPr/>
          <a:lstStyle/>
          <a:p>
            <a:fld id="{693016B7-4E03-4F3F-84ED-DD538701D8FF}" type="slidenum">
              <a:rPr lang="en-GB" smtClean="0"/>
              <a:pPr/>
              <a:t>37</a:t>
            </a:fld>
            <a:endParaRPr lang="en-GB" dirty="0"/>
          </a:p>
        </p:txBody>
      </p:sp>
    </p:spTree>
    <p:extLst>
      <p:ext uri="{BB962C8B-B14F-4D97-AF65-F5344CB8AC3E}">
        <p14:creationId xmlns:p14="http://schemas.microsoft.com/office/powerpoint/2010/main" val="365582768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It is for Chief Officers and Police and Crime Commissioners (PCCs) to decide whether to run a voluntary exit scheme in their force</a:t>
            </a:r>
          </a:p>
          <a:p>
            <a:r>
              <a:rPr lang="en-GB" dirty="0" smtClean="0">
                <a:effectLst/>
              </a:rPr>
              <a:t>Five police forces faced paying out millions of pounds after officers who were forced to retire after 30 years service won an age discrimination claim.</a:t>
            </a:r>
          </a:p>
          <a:p>
            <a:r>
              <a:rPr lang="en-GB" dirty="0" smtClean="0">
                <a:effectLst/>
              </a:rPr>
              <a:t>An Employment Tribunal has ruled that five police forces acted unlawfully when using regulation A19 of the Police Pension Regulations 1987 requiring the compulsory retirement of officers with 30 years service to meet budget cuts imposed by the Government.</a:t>
            </a:r>
          </a:p>
          <a:p>
            <a:r>
              <a:rPr lang="en-GB" dirty="0" smtClean="0">
                <a:effectLst/>
              </a:rPr>
              <a:t>Under regulation A19, a police authority may require an officer of the rank of chief superintendent or below to retire if it considers their retention is not ‘in the general interests of efficiency of the force’.  This is on the basis that the officer has sufficient service to qualify for a pension of at least 2/3 of their average pensionable pay.</a:t>
            </a:r>
          </a:p>
          <a:p>
            <a:r>
              <a:rPr lang="en-GB" dirty="0" smtClean="0">
                <a:effectLst/>
              </a:rPr>
              <a:t>A large number of officers brought age discrimination claims in the Employment Tribunals.  Five test cases from Nottingham, Devon and Cornwall, West Midlands, North Wales and South Wales were heard together.  The London Central Employment Tribunal held that the police forces’ use of regulation A19 was not justified and amounted to unlawful indirect discrimination.</a:t>
            </a:r>
          </a:p>
          <a:p>
            <a:endParaRPr lang="en-GB" dirty="0"/>
          </a:p>
        </p:txBody>
      </p:sp>
      <p:sp>
        <p:nvSpPr>
          <p:cNvPr id="4" name="Slide Number Placeholder 3"/>
          <p:cNvSpPr>
            <a:spLocks noGrp="1"/>
          </p:cNvSpPr>
          <p:nvPr>
            <p:ph type="sldNum" sz="quarter" idx="10"/>
          </p:nvPr>
        </p:nvSpPr>
        <p:spPr/>
        <p:txBody>
          <a:bodyPr/>
          <a:lstStyle/>
          <a:p>
            <a:fld id="{693016B7-4E03-4F3F-84ED-DD538701D8FF}" type="slidenum">
              <a:rPr lang="en-GB" smtClean="0"/>
              <a:pPr/>
              <a:t>38</a:t>
            </a:fld>
            <a:endParaRPr lang="en-GB" dirty="0"/>
          </a:p>
        </p:txBody>
      </p:sp>
    </p:spTree>
    <p:extLst>
      <p:ext uri="{BB962C8B-B14F-4D97-AF65-F5344CB8AC3E}">
        <p14:creationId xmlns:p14="http://schemas.microsoft.com/office/powerpoint/2010/main" val="425173904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39</a:t>
            </a:fld>
            <a:endParaRPr lang="en-GB" dirty="0"/>
          </a:p>
        </p:txBody>
      </p:sp>
    </p:spTree>
    <p:extLst>
      <p:ext uri="{BB962C8B-B14F-4D97-AF65-F5344CB8AC3E}">
        <p14:creationId xmlns:p14="http://schemas.microsoft.com/office/powerpoint/2010/main" val="3909842683"/>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40</a:t>
            </a:fld>
            <a:endParaRPr lang="en-GB" dirty="0"/>
          </a:p>
        </p:txBody>
      </p:sp>
    </p:spTree>
    <p:extLst>
      <p:ext uri="{BB962C8B-B14F-4D97-AF65-F5344CB8AC3E}">
        <p14:creationId xmlns:p14="http://schemas.microsoft.com/office/powerpoint/2010/main" val="313245802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41</a:t>
            </a:fld>
            <a:endParaRPr lang="en-GB" dirty="0"/>
          </a:p>
        </p:txBody>
      </p:sp>
    </p:spTree>
    <p:extLst>
      <p:ext uri="{BB962C8B-B14F-4D97-AF65-F5344CB8AC3E}">
        <p14:creationId xmlns:p14="http://schemas.microsoft.com/office/powerpoint/2010/main" val="81723742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42</a:t>
            </a:fld>
            <a:endParaRPr lang="en-GB" dirty="0"/>
          </a:p>
        </p:txBody>
      </p:sp>
    </p:spTree>
    <p:extLst>
      <p:ext uri="{BB962C8B-B14F-4D97-AF65-F5344CB8AC3E}">
        <p14:creationId xmlns:p14="http://schemas.microsoft.com/office/powerpoint/2010/main" val="54084104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43</a:t>
            </a:fld>
            <a:endParaRPr lang="en-GB" dirty="0"/>
          </a:p>
        </p:txBody>
      </p:sp>
    </p:spTree>
    <p:extLst>
      <p:ext uri="{BB962C8B-B14F-4D97-AF65-F5344CB8AC3E}">
        <p14:creationId xmlns:p14="http://schemas.microsoft.com/office/powerpoint/2010/main" val="3249951343"/>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hlinkClick r:id="rId3"/>
              </a:rPr>
              <a:t>https://www.gov.uk/government/publications/spending-round-2019-document/spending-round-2019</a:t>
            </a:r>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44</a:t>
            </a:fld>
            <a:endParaRPr lang="en-GB" dirty="0"/>
          </a:p>
        </p:txBody>
      </p:sp>
    </p:spTree>
    <p:extLst>
      <p:ext uri="{BB962C8B-B14F-4D97-AF65-F5344CB8AC3E}">
        <p14:creationId xmlns:p14="http://schemas.microsoft.com/office/powerpoint/2010/main" val="2555764731"/>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Reconstruction by serving Police Officers at Royston Police Station.</a:t>
            </a:r>
            <a:endParaRPr lang="en-GB" dirty="0"/>
          </a:p>
        </p:txBody>
      </p:sp>
      <p:sp>
        <p:nvSpPr>
          <p:cNvPr id="4" name="Slide Number Placeholder 3"/>
          <p:cNvSpPr>
            <a:spLocks noGrp="1"/>
          </p:cNvSpPr>
          <p:nvPr>
            <p:ph type="sldNum" sz="quarter" idx="5"/>
          </p:nvPr>
        </p:nvSpPr>
        <p:spPr/>
        <p:txBody>
          <a:bodyPr/>
          <a:lstStyle/>
          <a:p>
            <a:fld id="{693016B7-4E03-4F3F-84ED-DD538701D8FF}" type="slidenum">
              <a:rPr lang="en-GB" smtClean="0"/>
              <a:pPr/>
              <a:t>47</a:t>
            </a:fld>
            <a:endParaRPr lang="en-GB" dirty="0"/>
          </a:p>
        </p:txBody>
      </p:sp>
    </p:spTree>
    <p:extLst>
      <p:ext uri="{BB962C8B-B14F-4D97-AF65-F5344CB8AC3E}">
        <p14:creationId xmlns:p14="http://schemas.microsoft.com/office/powerpoint/2010/main" val="718967899"/>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Special grants – terrorism, cyber</a:t>
            </a:r>
            <a:r>
              <a:rPr lang="en-GB" baseline="0" dirty="0"/>
              <a:t> crime this money is ring fenced/protected</a:t>
            </a:r>
            <a:endParaRPr lang="en-GB" dirty="0"/>
          </a:p>
        </p:txBody>
      </p:sp>
      <p:sp>
        <p:nvSpPr>
          <p:cNvPr id="4" name="Slide Number Placeholder 3"/>
          <p:cNvSpPr>
            <a:spLocks noGrp="1"/>
          </p:cNvSpPr>
          <p:nvPr>
            <p:ph type="sldNum" sz="quarter" idx="10"/>
          </p:nvPr>
        </p:nvSpPr>
        <p:spPr/>
        <p:txBody>
          <a:bodyPr/>
          <a:lstStyle/>
          <a:p>
            <a:fld id="{693016B7-4E03-4F3F-84ED-DD538701D8FF}" type="slidenum">
              <a:rPr lang="en-GB" smtClean="0"/>
              <a:pPr/>
              <a:t>48</a:t>
            </a:fld>
            <a:endParaRPr lang="en-GB" dirty="0"/>
          </a:p>
        </p:txBody>
      </p:sp>
    </p:spTree>
    <p:extLst>
      <p:ext uri="{BB962C8B-B14F-4D97-AF65-F5344CB8AC3E}">
        <p14:creationId xmlns:p14="http://schemas.microsoft.com/office/powerpoint/2010/main" val="292094115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49</a:t>
            </a:fld>
            <a:endParaRPr lang="en-GB" dirty="0"/>
          </a:p>
        </p:txBody>
      </p:sp>
    </p:spTree>
    <p:extLst>
      <p:ext uri="{BB962C8B-B14F-4D97-AF65-F5344CB8AC3E}">
        <p14:creationId xmlns:p14="http://schemas.microsoft.com/office/powerpoint/2010/main" val="212671231"/>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50</a:t>
            </a:fld>
            <a:endParaRPr lang="en-GB" dirty="0"/>
          </a:p>
        </p:txBody>
      </p:sp>
    </p:spTree>
    <p:extLst>
      <p:ext uri="{BB962C8B-B14F-4D97-AF65-F5344CB8AC3E}">
        <p14:creationId xmlns:p14="http://schemas.microsoft.com/office/powerpoint/2010/main" val="2525110379"/>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51</a:t>
            </a:fld>
            <a:endParaRPr lang="en-GB" dirty="0"/>
          </a:p>
        </p:txBody>
      </p:sp>
    </p:spTree>
    <p:extLst>
      <p:ext uri="{BB962C8B-B14F-4D97-AF65-F5344CB8AC3E}">
        <p14:creationId xmlns:p14="http://schemas.microsoft.com/office/powerpoint/2010/main" val="2331750861"/>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calculate percentage change (increase or decrease):</a:t>
            </a:r>
          </a:p>
          <a:p>
            <a:r>
              <a:rPr lang="en-GB" sz="1200" b="0" i="0" u="none" strike="noStrike" kern="1200" dirty="0">
                <a:solidFill>
                  <a:schemeClr val="tx1"/>
                </a:solidFill>
                <a:effectLst/>
                <a:latin typeface="+mn-lt"/>
                <a:ea typeface="+mn-ea"/>
                <a:cs typeface="+mn-cs"/>
              </a:rPr>
              <a:t>Calculate the difference between the two numbers being compared:</a:t>
            </a:r>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Difference = New Number - Original Number</a:t>
            </a:r>
            <a:endParaRPr lang="en-GB" sz="1200" b="0" i="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693016B7-4E03-4F3F-84ED-DD538701D8FF}" type="slidenum">
              <a:rPr lang="en-GB" smtClean="0"/>
              <a:pPr/>
              <a:t>52</a:t>
            </a:fld>
            <a:endParaRPr lang="en-GB" dirty="0"/>
          </a:p>
        </p:txBody>
      </p:sp>
    </p:spTree>
    <p:extLst>
      <p:ext uri="{BB962C8B-B14F-4D97-AF65-F5344CB8AC3E}">
        <p14:creationId xmlns:p14="http://schemas.microsoft.com/office/powerpoint/2010/main" val="83379266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Unison Website information</a:t>
            </a:r>
          </a:p>
        </p:txBody>
      </p:sp>
      <p:sp>
        <p:nvSpPr>
          <p:cNvPr id="4" name="Slide Number Placeholder 3"/>
          <p:cNvSpPr>
            <a:spLocks noGrp="1"/>
          </p:cNvSpPr>
          <p:nvPr>
            <p:ph type="sldNum" sz="quarter" idx="5"/>
          </p:nvPr>
        </p:nvSpPr>
        <p:spPr/>
        <p:txBody>
          <a:bodyPr/>
          <a:lstStyle/>
          <a:p>
            <a:fld id="{693016B7-4E03-4F3F-84ED-DD538701D8FF}" type="slidenum">
              <a:rPr lang="en-GB" smtClean="0"/>
              <a:pPr/>
              <a:t>53</a:t>
            </a:fld>
            <a:endParaRPr lang="en-GB" dirty="0"/>
          </a:p>
        </p:txBody>
      </p:sp>
    </p:spTree>
    <p:extLst>
      <p:ext uri="{BB962C8B-B14F-4D97-AF65-F5344CB8AC3E}">
        <p14:creationId xmlns:p14="http://schemas.microsoft.com/office/powerpoint/2010/main" val="242805415"/>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54</a:t>
            </a:fld>
            <a:endParaRPr lang="en-GB" dirty="0"/>
          </a:p>
        </p:txBody>
      </p:sp>
    </p:spTree>
    <p:extLst>
      <p:ext uri="{BB962C8B-B14F-4D97-AF65-F5344CB8AC3E}">
        <p14:creationId xmlns:p14="http://schemas.microsoft.com/office/powerpoint/2010/main" val="4143281976"/>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https://assets.publishing.service.gov.uk/government/uploads/system/uploads/attachment_data/file/831726/police-workforce-mar19-hosb1119.pdf</a:t>
            </a:r>
            <a:endParaRPr lang="en-GB" dirty="0"/>
          </a:p>
        </p:txBody>
      </p:sp>
      <p:sp>
        <p:nvSpPr>
          <p:cNvPr id="4" name="Slide Number Placeholder 3"/>
          <p:cNvSpPr>
            <a:spLocks noGrp="1"/>
          </p:cNvSpPr>
          <p:nvPr>
            <p:ph type="sldNum" sz="quarter" idx="10"/>
          </p:nvPr>
        </p:nvSpPr>
        <p:spPr/>
        <p:txBody>
          <a:bodyPr/>
          <a:lstStyle/>
          <a:p>
            <a:fld id="{693016B7-4E03-4F3F-84ED-DD538701D8FF}" type="slidenum">
              <a:rPr lang="en-GB" smtClean="0"/>
              <a:pPr/>
              <a:t>55</a:t>
            </a:fld>
            <a:endParaRPr lang="en-GB" dirty="0"/>
          </a:p>
        </p:txBody>
      </p:sp>
    </p:spTree>
    <p:extLst>
      <p:ext uri="{BB962C8B-B14F-4D97-AF65-F5344CB8AC3E}">
        <p14:creationId xmlns:p14="http://schemas.microsoft.com/office/powerpoint/2010/main" val="1301365252"/>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hlinkClick r:id="rId3"/>
              </a:rPr>
              <a:t>https://assets.publishing.service.gov.uk/government/uploads/system/uploads/attachment_data/file/815102/police-funding-england-and-wales-2015-to-2020-hosb1019.pdf</a:t>
            </a:r>
            <a:endParaRPr lang="en-GB" dirty="0"/>
          </a:p>
        </p:txBody>
      </p:sp>
      <p:sp>
        <p:nvSpPr>
          <p:cNvPr id="4" name="Slide Number Placeholder 3"/>
          <p:cNvSpPr>
            <a:spLocks noGrp="1"/>
          </p:cNvSpPr>
          <p:nvPr>
            <p:ph type="sldNum" sz="quarter" idx="10"/>
          </p:nvPr>
        </p:nvSpPr>
        <p:spPr/>
        <p:txBody>
          <a:bodyPr/>
          <a:lstStyle/>
          <a:p>
            <a:fld id="{693016B7-4E03-4F3F-84ED-DD538701D8FF}" type="slidenum">
              <a:rPr lang="en-GB" smtClean="0"/>
              <a:pPr/>
              <a:t>56</a:t>
            </a:fld>
            <a:endParaRPr lang="en-GB" dirty="0"/>
          </a:p>
        </p:txBody>
      </p:sp>
    </p:spTree>
    <p:extLst>
      <p:ext uri="{BB962C8B-B14F-4D97-AF65-F5344CB8AC3E}">
        <p14:creationId xmlns:p14="http://schemas.microsoft.com/office/powerpoint/2010/main" val="378550987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57</a:t>
            </a:fld>
            <a:endParaRPr lang="en-GB" dirty="0"/>
          </a:p>
        </p:txBody>
      </p:sp>
    </p:spTree>
    <p:extLst>
      <p:ext uri="{BB962C8B-B14F-4D97-AF65-F5344CB8AC3E}">
        <p14:creationId xmlns:p14="http://schemas.microsoft.com/office/powerpoint/2010/main" val="1304573464"/>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58</a:t>
            </a:fld>
            <a:endParaRPr lang="en-GB" dirty="0"/>
          </a:p>
        </p:txBody>
      </p:sp>
    </p:spTree>
    <p:extLst>
      <p:ext uri="{BB962C8B-B14F-4D97-AF65-F5344CB8AC3E}">
        <p14:creationId xmlns:p14="http://schemas.microsoft.com/office/powerpoint/2010/main" val="1337052614"/>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693016B7-4E03-4F3F-84ED-DD538701D8FF}" type="slidenum">
              <a:rPr lang="en-GB" smtClean="0"/>
              <a:pPr/>
              <a:t>59</a:t>
            </a:fld>
            <a:endParaRPr lang="en-GB" dirty="0"/>
          </a:p>
        </p:txBody>
      </p:sp>
    </p:spTree>
    <p:extLst>
      <p:ext uri="{BB962C8B-B14F-4D97-AF65-F5344CB8AC3E}">
        <p14:creationId xmlns:p14="http://schemas.microsoft.com/office/powerpoint/2010/main" val="15692490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71316" cy="6874935"/>
            <a:chOff x="-8466" y="-8468"/>
            <a:chExt cx="9171316" cy="6874935"/>
          </a:xfrm>
        </p:grpSpPr>
        <p:cxnSp>
          <p:nvCxnSpPr>
            <p:cNvPr id="28" name="Straight Connector 2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9" name="Straight Connector 2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30" name="Freeform 2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Freeform 3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3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Freeform 3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Freeform 3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Freeform 3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Freeform 3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1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29539252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4000">
                <a:solidFill>
                  <a:schemeClr val="tx1"/>
                </a:solidFill>
                <a:latin typeface="+mn-lt"/>
              </a:defRPr>
            </a:lvl1pPr>
          </a:lstStyle>
          <a:p>
            <a:r>
              <a:rPr lang="en-US" dirty="0"/>
              <a:t>Click to edit Master title style</a:t>
            </a:r>
          </a:p>
        </p:txBody>
      </p:sp>
      <p:sp>
        <p:nvSpPr>
          <p:cNvPr id="3" name="Content Placeholder 2"/>
          <p:cNvSpPr>
            <a:spLocks noGrp="1"/>
          </p:cNvSpPr>
          <p:nvPr>
            <p:ph idx="1"/>
          </p:nvPr>
        </p:nvSpPr>
        <p:spPr/>
        <p:txBody>
          <a:bodyPr/>
          <a:lstStyle>
            <a:lvl1pPr>
              <a:defRPr sz="2000" b="1" i="0" baseline="0">
                <a:latin typeface="+mj-lt"/>
              </a:defRPr>
            </a:lvl1pPr>
            <a:lvl2pPr>
              <a:defRPr sz="2000" b="1" i="0" baseline="0">
                <a:latin typeface="+mj-lt"/>
              </a:defRPr>
            </a:lvl2pPr>
            <a:lvl3pPr>
              <a:defRPr sz="2000" b="1" i="0" baseline="0">
                <a:latin typeface="+mj-lt"/>
              </a:defRPr>
            </a:lvl3pPr>
            <a:lvl4pPr>
              <a:defRPr sz="2000" b="1" i="0" baseline="0">
                <a:latin typeface="+mj-lt"/>
              </a:defRPr>
            </a:lvl4pPr>
            <a:lvl5pPr>
              <a:defRPr sz="2000" b="1" i="0" baseline="0">
                <a:latin typeface="+mj-lt"/>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40160055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29813062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11847385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37199885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11629782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13580485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Edit Master text styles</a:t>
            </a:r>
          </a:p>
        </p:txBody>
      </p:sp>
      <p:sp>
        <p:nvSpPr>
          <p:cNvPr id="5" name="Date Placeholder 4"/>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12910788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8557013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80700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00EB22-C7B7-4054-8839-99B71956A011}" type="slidenum">
              <a:rPr lang="en-GB" smtClean="0"/>
              <a:pPr/>
              <a:t>‹#›</a:t>
            </a:fld>
            <a:endParaRPr lang="en-GB"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68437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8785275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00EB22-C7B7-4054-8839-99B71956A011}" type="slidenum">
              <a:rPr lang="en-GB" smtClean="0"/>
              <a:pPr/>
              <a:t>‹#›</a:t>
            </a:fld>
            <a:endParaRPr lang="en-GB" dirty="0"/>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710220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27355647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27609297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1475074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alpha val="80000"/>
          </a:schemeClr>
        </a:solidFill>
        <a:effectLst/>
      </p:bgPr>
    </p:bg>
    <p:spTree>
      <p:nvGrpSpPr>
        <p:cNvPr id="1" name=""/>
        <p:cNvGrpSpPr/>
        <p:nvPr/>
      </p:nvGrpSpPr>
      <p:grpSpPr>
        <a:xfrm>
          <a:off x="0" y="0"/>
          <a:ext cx="0" cy="0"/>
          <a:chOff x="0" y="0"/>
          <a:chExt cx="0" cy="0"/>
        </a:xfrm>
      </p:grpSpPr>
      <p:grpSp>
        <p:nvGrpSpPr>
          <p:cNvPr id="17" name="Group 16"/>
          <p:cNvGrpSpPr/>
          <p:nvPr/>
        </p:nvGrpSpPr>
        <p:grpSpPr>
          <a:xfrm>
            <a:off x="-8467" y="-8468"/>
            <a:ext cx="9171317" cy="6874935"/>
            <a:chOff x="-8467" y="-8468"/>
            <a:chExt cx="9171317"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94165"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2">
                <a:lumMod val="75000"/>
                <a:alpha val="8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8764"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ACED8962-FBBF-4F24-94B9-6D2F1D7B8907}" type="datetimeFigureOut">
              <a:rPr lang="en-GB" smtClean="0"/>
              <a:pPr/>
              <a:t>10/02/2020</a:t>
            </a:fld>
            <a:endParaRPr lang="en-GB" dirty="0"/>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fld id="{5800EB22-C7B7-4054-8839-99B71956A011}" type="slidenum">
              <a:rPr lang="en-GB" smtClean="0"/>
              <a:pPr/>
              <a:t>‹#›</a:t>
            </a:fld>
            <a:endParaRPr lang="en-GB" dirty="0"/>
          </a:p>
        </p:txBody>
      </p:sp>
    </p:spTree>
    <p:extLst>
      <p:ext uri="{BB962C8B-B14F-4D97-AF65-F5344CB8AC3E}">
        <p14:creationId xmlns:p14="http://schemas.microsoft.com/office/powerpoint/2010/main" val="3155188991"/>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 id="2147483768" r:id="rId12"/>
    <p:sldLayoutId id="2147483769" r:id="rId13"/>
    <p:sldLayoutId id="2147483770" r:id="rId14"/>
    <p:sldLayoutId id="2147483771" r:id="rId15"/>
    <p:sldLayoutId id="2147483772"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36.xm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notesSlide" Target="../notesSlides/notesSlide42.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44.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45.xm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3" Type="http://schemas.openxmlformats.org/officeDocument/2006/relationships/hyperlink" Target="http://www.independent.co.uk/news/uk/crime/the-big-question-are-there-too-many-police-forces-and-does-the-system-need-an-overhaul-1823872.html" TargetMode="External"/><Relationship Id="rId2" Type="http://schemas.openxmlformats.org/officeDocument/2006/relationships/notesSlide" Target="../notesSlides/notesSlide46.xml"/><Relationship Id="rId1" Type="http://schemas.openxmlformats.org/officeDocument/2006/relationships/slideLayout" Target="../slideLayouts/slideLayout2.xml"/><Relationship Id="rId6" Type="http://schemas.openxmlformats.org/officeDocument/2006/relationships/hyperlink" Target="https://homeofficemedia.blog.gov.uk/2017/12/19/fact-sheet-police-funding-for-2018-19-explained/" TargetMode="External"/><Relationship Id="rId5" Type="http://schemas.openxmlformats.org/officeDocument/2006/relationships/hyperlink" Target="http://www.justiceinspectorates.gov.uk/hmic/media/adapting-to-austerity-20110721.pdf" TargetMode="External"/><Relationship Id="rId4" Type="http://schemas.openxmlformats.org/officeDocument/2006/relationships/hyperlink" Target="http://independentpolicecommission.org.uk/uploads/37d80308-be23-9684-054d-e4958bb9d518.pdf" TargetMode="External"/></Relationships>
</file>

<file path=ppt/slides/_rels/slide58.xml.rels><?xml version="1.0" encoding="UTF-8" standalone="yes"?>
<Relationships xmlns="http://schemas.openxmlformats.org/package/2006/relationships"><Relationship Id="rId8" Type="http://schemas.openxmlformats.org/officeDocument/2006/relationships/hyperlink" Target="https://www.unison.org.uk/at-work/police-and-justice-staff/key-issues/cut-crime-not-police/" TargetMode="External"/><Relationship Id="rId3" Type="http://schemas.openxmlformats.org/officeDocument/2006/relationships/hyperlink" Target="https://seneddresearch.blog/2019/02/08/assembly-to-debate-police-funding-2019-20/" TargetMode="External"/><Relationship Id="rId7" Type="http://schemas.openxmlformats.org/officeDocument/2006/relationships/hyperlink" Target="https://www.telegraph.co.uk/men/thinking-man/exposed-drug-zombies-wrexham-bus-station/" TargetMode="External"/><Relationship Id="rId2" Type="http://schemas.openxmlformats.org/officeDocument/2006/relationships/notesSlide" Target="../notesSlides/notesSlide47.xml"/><Relationship Id="rId1" Type="http://schemas.openxmlformats.org/officeDocument/2006/relationships/slideLayout" Target="../slideLayouts/slideLayout2.xml"/><Relationship Id="rId6" Type="http://schemas.openxmlformats.org/officeDocument/2006/relationships/hyperlink" Target="https://www.gov.uk/government/publications/serious-and-organised-crime-strategy-2018" TargetMode="External"/><Relationship Id="rId5" Type="http://schemas.openxmlformats.org/officeDocument/2006/relationships/hyperlink" Target="http://www.nationalcrimeagency.gov.uk/crime-threats/organised-crime-groups" TargetMode="External"/><Relationship Id="rId4" Type="http://schemas.openxmlformats.org/officeDocument/2006/relationships/hyperlink" Target="https://www.theguardian.com/politics/2010/oct/20/spending-review-police-cuts" TargetMode="External"/></Relationships>
</file>

<file path=ppt/slides/_rels/slide5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24.png"/><Relationship Id="rId4" Type="http://schemas.openxmlformats.org/officeDocument/2006/relationships/notesSlide" Target="../notesSlides/notesSlide4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69" name="Rectangle 1"/>
          <p:cNvSpPr>
            <a:spLocks noGrp="1" noChangeArrowheads="1"/>
          </p:cNvSpPr>
          <p:nvPr>
            <p:ph type="title"/>
          </p:nvPr>
        </p:nvSpPr>
        <p:spPr>
          <a:xfrm>
            <a:off x="714375" y="5517232"/>
            <a:ext cx="7715250" cy="888777"/>
          </a:xfrm>
        </p:spPr>
        <p:txBody>
          <a:bodyPr>
            <a:normAutofit fontScale="90000"/>
          </a:bodyPr>
          <a:lstStyle/>
          <a:p>
            <a:pPr algn="ctr">
              <a:defRPr/>
            </a:pPr>
            <a:r>
              <a:rPr lang="en-US" altLang="en-US" b="1" dirty="0"/>
              <a:t>Policing – </a:t>
            </a:r>
            <a:br>
              <a:rPr lang="en-US" altLang="en-US" b="1" dirty="0"/>
            </a:br>
            <a:r>
              <a:rPr lang="en-US" altLang="en-US" b="1" dirty="0"/>
              <a:t>Nine Pints of the Law</a:t>
            </a:r>
            <a:r>
              <a:rPr lang="en-US" altLang="en-US" dirty="0"/>
              <a:t/>
            </a:r>
            <a:br>
              <a:rPr lang="en-US" altLang="en-US" dirty="0"/>
            </a:br>
            <a:endParaRPr lang="en-US" altLang="en-US" dirty="0"/>
          </a:p>
        </p:txBody>
      </p:sp>
      <p:pic>
        <p:nvPicPr>
          <p:cNvPr id="2048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3528" y="260648"/>
            <a:ext cx="8106097" cy="504056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Tree>
    <p:extLst>
      <p:ext uri="{BB962C8B-B14F-4D97-AF65-F5344CB8AC3E}">
        <p14:creationId xmlns:p14="http://schemas.microsoft.com/office/powerpoint/2010/main" val="99995897"/>
      </p:ext>
    </p:extLst>
  </p:cSld>
  <p:clrMapOvr>
    <a:masterClrMapping/>
  </p:clrMapOvr>
  <p:transition spd="slow">
    <p:dissolve/>
  </p:transition>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7889" name="Rectangle 1"/>
          <p:cNvSpPr>
            <a:spLocks noGrp="1" noChangeArrowheads="1"/>
          </p:cNvSpPr>
          <p:nvPr>
            <p:ph idx="1"/>
          </p:nvPr>
        </p:nvSpPr>
        <p:spPr>
          <a:xfrm>
            <a:off x="714375" y="1124744"/>
            <a:ext cx="7715250" cy="4752528"/>
          </a:xfrm>
        </p:spPr>
        <p:txBody>
          <a:bodyPr>
            <a:normAutofit/>
          </a:bodyPr>
          <a:lstStyle/>
          <a:p>
            <a:pPr algn="just" eaLnBrk="1" hangingPunct="1">
              <a:buSzPct val="125000"/>
            </a:pPr>
            <a:endParaRPr lang="en-US" altLang="en-US" dirty="0">
              <a:latin typeface="Baskerville Bold" charset="0"/>
              <a:sym typeface="Baskerville Bold" charset="0"/>
            </a:endParaRPr>
          </a:p>
          <a:p>
            <a:pPr algn="just" eaLnBrk="1" hangingPunct="1">
              <a:buSzPct val="125000"/>
            </a:pPr>
            <a:r>
              <a:rPr lang="en-US" altLang="en-US" sz="2800" dirty="0">
                <a:latin typeface="Baskerville Bold" charset="0"/>
                <a:sym typeface="Baskerville Bold" charset="0"/>
              </a:rPr>
              <a:t>Policing in some shape or form has always been there</a:t>
            </a:r>
          </a:p>
          <a:p>
            <a:pPr algn="just" eaLnBrk="1" hangingPunct="1">
              <a:buSzPct val="125000"/>
            </a:pPr>
            <a:endParaRPr lang="en-US" altLang="en-US" sz="2800" dirty="0">
              <a:latin typeface="Baskerville Bold" charset="0"/>
              <a:ea typeface="ヒラギノ明朝 ProN W6" pitchFamily="-112" charset="-128"/>
              <a:sym typeface="Baskerville Bold" charset="0"/>
            </a:endParaRPr>
          </a:p>
          <a:p>
            <a:pPr algn="just" eaLnBrk="1" hangingPunct="1">
              <a:buSzPct val="125000"/>
            </a:pPr>
            <a:r>
              <a:rPr lang="en-US" altLang="en-US" sz="2800" dirty="0">
                <a:latin typeface="Baskerville Bold" charset="0"/>
                <a:sym typeface="Baskerville Bold" charset="0"/>
              </a:rPr>
              <a:t>Periods of dramatic change in society have had a profound impact on policing</a:t>
            </a:r>
          </a:p>
          <a:p>
            <a:pPr algn="just" eaLnBrk="1" hangingPunct="1">
              <a:buSzPct val="125000"/>
            </a:pPr>
            <a:endParaRPr lang="en-US" altLang="en-US" sz="2800" dirty="0">
              <a:latin typeface="Baskerville Bold" charset="0"/>
              <a:ea typeface="ヒラギノ明朝 ProN W6" pitchFamily="-112" charset="-128"/>
              <a:sym typeface="Baskerville Bold" charset="0"/>
            </a:endParaRPr>
          </a:p>
          <a:p>
            <a:pPr algn="just">
              <a:buSzPct val="125000"/>
            </a:pPr>
            <a:r>
              <a:rPr lang="en-US" altLang="en-US" sz="2800" dirty="0">
                <a:latin typeface="Baskerville Bold" charset="0"/>
                <a:sym typeface="Baskerville Bold" charset="0"/>
              </a:rPr>
              <a:t>The word constable originates from </a:t>
            </a:r>
            <a:r>
              <a:rPr lang="en-US" altLang="en-US" sz="2800" dirty="0">
                <a:latin typeface="Baskerville Bold Italic" charset="0"/>
                <a:ea typeface="ヒラギノ明朝 ProN W3" pitchFamily="-112" charset="-128"/>
                <a:sym typeface="Baskerville Bold Italic" charset="0"/>
              </a:rPr>
              <a:t>comes </a:t>
            </a:r>
            <a:r>
              <a:rPr lang="en-US" altLang="en-US" sz="2800" dirty="0" err="1">
                <a:latin typeface="Baskerville Bold Italic" charset="0"/>
                <a:ea typeface="ヒラギノ明朝 ProN W3" pitchFamily="-112" charset="-128"/>
                <a:sym typeface="Baskerville Bold Italic" charset="0"/>
              </a:rPr>
              <a:t>stabuli</a:t>
            </a:r>
            <a:r>
              <a:rPr lang="en-US" altLang="en-US" sz="2800" dirty="0">
                <a:latin typeface="Baskerville Bold" charset="0"/>
                <a:ea typeface="ヒラギノ明朝 ProN W3" pitchFamily="-112" charset="-128"/>
                <a:sym typeface="Baskerville Bold" charset="0"/>
              </a:rPr>
              <a:t> - count of the stables</a:t>
            </a:r>
          </a:p>
          <a:p>
            <a:pPr marL="0" indent="0" eaLnBrk="1" hangingPunct="1">
              <a:buSzPct val="125000"/>
              <a:buNone/>
            </a:pPr>
            <a:endParaRPr lang="en-US" altLang="en-US" dirty="0">
              <a:latin typeface="Baskerville Bold" charset="0"/>
              <a:ea typeface="ヒラギノ明朝 ProN W6" pitchFamily="-112" charset="-128"/>
              <a:sym typeface="Baskerville Bold" charset="0"/>
            </a:endParaRPr>
          </a:p>
        </p:txBody>
      </p:sp>
    </p:spTree>
    <p:extLst>
      <p:ext uri="{BB962C8B-B14F-4D97-AF65-F5344CB8AC3E}">
        <p14:creationId xmlns:p14="http://schemas.microsoft.com/office/powerpoint/2010/main" val="1133660792"/>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7889">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7889">
                                            <p:txEl>
                                              <p:pRg st="3" end="3"/>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788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7889" grpId="0" build="p" bldLvl="5" autoUpdateAnimBg="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4578" name="Group 3"/>
          <p:cNvGrpSpPr>
            <a:grpSpLocks/>
          </p:cNvGrpSpPr>
          <p:nvPr/>
        </p:nvGrpSpPr>
        <p:grpSpPr bwMode="auto">
          <a:xfrm>
            <a:off x="251520" y="1404192"/>
            <a:ext cx="8352928" cy="5453807"/>
            <a:chOff x="0" y="0"/>
            <a:chExt cx="5296" cy="4192"/>
          </a:xfrm>
        </p:grpSpPr>
        <p:pic>
          <p:nvPicPr>
            <p:cNvPr id="24580"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t="3767" b="3708"/>
            <a:stretch>
              <a:fillRect/>
            </a:stretch>
          </p:blipFill>
          <p:spPr bwMode="auto">
            <a:xfrm>
              <a:off x="328" y="320"/>
              <a:ext cx="4640" cy="3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4581" name="Picture 2"/>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5296" cy="4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41988" name="Rectangle 4"/>
          <p:cNvSpPr>
            <a:spLocks noGrp="1" noChangeArrowheads="1"/>
          </p:cNvSpPr>
          <p:nvPr>
            <p:ph type="title"/>
          </p:nvPr>
        </p:nvSpPr>
        <p:spPr>
          <a:xfrm>
            <a:off x="251520" y="274638"/>
            <a:ext cx="8640960" cy="1143000"/>
          </a:xfrm>
        </p:spPr>
        <p:txBody>
          <a:bodyPr>
            <a:normAutofit fontScale="90000"/>
          </a:bodyPr>
          <a:lstStyle/>
          <a:p>
            <a:pPr>
              <a:defRPr/>
            </a:pPr>
            <a:r>
              <a:rPr lang="en-US" altLang="en-US" sz="3800" dirty="0"/>
              <a:t>Policing Prior to the Metropolitan Police Act 1829</a:t>
            </a:r>
          </a:p>
        </p:txBody>
      </p:sp>
    </p:spTree>
    <p:extLst>
      <p:ext uri="{BB962C8B-B14F-4D97-AF65-F5344CB8AC3E}">
        <p14:creationId xmlns:p14="http://schemas.microsoft.com/office/powerpoint/2010/main" val="2772211220"/>
      </p:ext>
    </p:extLst>
  </p:cSld>
  <p:clrMapOvr>
    <a:masterClrMapping/>
  </p:clrMapOvr>
  <p:transition spd="slow"/>
</p:sld>
</file>

<file path=ppt/slides/slide4.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3554" name="Rectangle 1"/>
          <p:cNvSpPr>
            <a:spLocks noGrp="1" noChangeArrowheads="1"/>
          </p:cNvSpPr>
          <p:nvPr>
            <p:ph type="title"/>
          </p:nvPr>
        </p:nvSpPr>
        <p:spPr>
          <a:xfrm>
            <a:off x="1455539" y="348258"/>
            <a:ext cx="6643688" cy="1375172"/>
          </a:xfrm>
        </p:spPr>
        <p:txBody>
          <a:bodyPr>
            <a:normAutofit/>
          </a:bodyPr>
          <a:lstStyle/>
          <a:p>
            <a:pPr algn="ctr">
              <a:defRPr/>
            </a:pPr>
            <a:r>
              <a:rPr lang="en-US" altLang="en-US" b="1" dirty="0">
                <a:latin typeface="Copperplate Bold" charset="0"/>
                <a:sym typeface="Copperplate Bold" charset="0"/>
              </a:rPr>
              <a:t>Statute of </a:t>
            </a:r>
            <a:br>
              <a:rPr lang="en-US" altLang="en-US" b="1" dirty="0">
                <a:latin typeface="Copperplate Bold" charset="0"/>
                <a:sym typeface="Copperplate Bold" charset="0"/>
              </a:rPr>
            </a:br>
            <a:r>
              <a:rPr lang="en-US" altLang="en-US" b="1" dirty="0">
                <a:latin typeface="Copperplate Bold" charset="0"/>
                <a:sym typeface="Copperplate Bold" charset="0"/>
              </a:rPr>
              <a:t>Winchester 1285</a:t>
            </a:r>
            <a:endParaRPr lang="en-US" altLang="en-US" b="1" dirty="0">
              <a:latin typeface="Copperplate Bold" charset="0"/>
              <a:ea typeface="ヒラギノ明朝 ProN W6" pitchFamily="-112" charset="-128"/>
              <a:sym typeface="Copperplate Bold" charset="0"/>
            </a:endParaRPr>
          </a:p>
        </p:txBody>
      </p:sp>
      <p:pic>
        <p:nvPicPr>
          <p:cNvPr id="26627"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42020" y="392906"/>
            <a:ext cx="1080492" cy="1286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6628"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670602" y="392906"/>
            <a:ext cx="1080492" cy="12869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46084" name="Rectangle 4"/>
          <p:cNvSpPr>
            <a:spLocks/>
          </p:cNvSpPr>
          <p:nvPr/>
        </p:nvSpPr>
        <p:spPr bwMode="auto">
          <a:xfrm>
            <a:off x="508992" y="1844824"/>
            <a:ext cx="8117086" cy="43204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535762" indent="-267881">
              <a:spcBef>
                <a:spcPts val="2672"/>
              </a:spcBef>
              <a:buClr>
                <a:srgbClr val="908971"/>
              </a:buClr>
              <a:buSzPct val="100000"/>
              <a:buFont typeface="Baskerville Bold" charset="0"/>
              <a:buChar char="•"/>
            </a:pPr>
            <a:r>
              <a:rPr lang="en-US" altLang="en-US" sz="2400" b="1" dirty="0">
                <a:latin typeface="Baskerville Bold" charset="0"/>
                <a:ea typeface="ヒラギノ明朝 ProN W3" pitchFamily="-112" charset="-128"/>
                <a:sym typeface="Baskerville Bold" charset="0"/>
              </a:rPr>
              <a:t>Introduced during the reign of King Edward I (1272-1307) and legally established:</a:t>
            </a:r>
          </a:p>
          <a:p>
            <a:pPr marL="535762" indent="-267881">
              <a:spcBef>
                <a:spcPts val="2672"/>
              </a:spcBef>
              <a:buClr>
                <a:srgbClr val="908971"/>
              </a:buClr>
              <a:buSzPct val="100000"/>
              <a:buFont typeface="Baskerville Bold" charset="0"/>
              <a:buChar char="•"/>
            </a:pPr>
            <a:r>
              <a:rPr lang="en-US" altLang="en-US" sz="2400" b="1" dirty="0">
                <a:latin typeface="Baskerville Bold" charset="0"/>
                <a:ea typeface="ヒラギノ明朝 ProN W3" pitchFamily="-112" charset="-128"/>
                <a:sym typeface="Baskerville Bold" charset="0"/>
              </a:rPr>
              <a:t>System of law and order</a:t>
            </a:r>
          </a:p>
          <a:p>
            <a:pPr marL="535762" indent="-267881">
              <a:spcBef>
                <a:spcPts val="2672"/>
              </a:spcBef>
              <a:buClr>
                <a:srgbClr val="908971"/>
              </a:buClr>
              <a:buSzPct val="100000"/>
              <a:buFont typeface="Baskerville Bold" charset="0"/>
              <a:buChar char="•"/>
            </a:pPr>
            <a:r>
              <a:rPr lang="en-US" altLang="en-US" sz="2400" b="1" dirty="0">
                <a:latin typeface="Baskerville Bold" charset="0"/>
                <a:ea typeface="ヒラギノ明朝 ProN W3" pitchFamily="-112" charset="-128"/>
                <a:sym typeface="Baskerville Bold" charset="0"/>
              </a:rPr>
              <a:t>The Hue and Cry – stating that all citizens were to engage in alerting </a:t>
            </a:r>
            <a:r>
              <a:rPr lang="en-US" altLang="en-US" sz="2400" b="1" dirty="0" smtClean="0">
                <a:latin typeface="Baskerville Bold" charset="0"/>
                <a:ea typeface="ヒラギノ明朝 ProN W3" pitchFamily="-112" charset="-128"/>
                <a:sym typeface="Baskerville Bold" charset="0"/>
              </a:rPr>
              <a:t>that there was a </a:t>
            </a:r>
            <a:r>
              <a:rPr lang="en-US" altLang="en-US" sz="2400" b="1" dirty="0">
                <a:latin typeface="Baskerville Bold" charset="0"/>
                <a:ea typeface="ヒラギノ明朝 ProN W3" pitchFamily="-112" charset="-128"/>
                <a:sym typeface="Baskerville Bold" charset="0"/>
              </a:rPr>
              <a:t>criminal and detain them ‘citizen’s arrest</a:t>
            </a:r>
            <a:r>
              <a:rPr lang="en-US" altLang="en-US" sz="2400" b="1" dirty="0" smtClean="0">
                <a:latin typeface="Baskerville Bold" charset="0"/>
                <a:ea typeface="ヒラギノ明朝 ProN W3" pitchFamily="-112" charset="-128"/>
                <a:sym typeface="Baskerville Bold" charset="0"/>
              </a:rPr>
              <a:t>’</a:t>
            </a:r>
          </a:p>
          <a:p>
            <a:pPr marL="535762" indent="-267881">
              <a:spcBef>
                <a:spcPts val="2672"/>
              </a:spcBef>
              <a:buClr>
                <a:srgbClr val="908971"/>
              </a:buClr>
              <a:buSzPct val="100000"/>
              <a:buFont typeface="Baskerville Bold" charset="0"/>
              <a:buChar char="•"/>
            </a:pPr>
            <a:r>
              <a:rPr lang="en-US" altLang="en-US" sz="2400" b="1" dirty="0" smtClean="0">
                <a:latin typeface="Baskerville Bold" charset="0"/>
                <a:ea typeface="ヒラギノ明朝 ProN W3" pitchFamily="-112" charset="-128"/>
                <a:sym typeface="Baskerville Bold" charset="0"/>
              </a:rPr>
              <a:t>Failure to do = liable for the damages suffered by the victim</a:t>
            </a:r>
            <a:endParaRPr lang="en-US" altLang="en-US" sz="2400" b="1" dirty="0">
              <a:latin typeface="Baskerville Bold" charset="0"/>
              <a:ea typeface="ヒラギノ明朝 ProN W3" pitchFamily="-112" charset="-128"/>
              <a:sym typeface="Baskerville Bold" charset="0"/>
            </a:endParaRPr>
          </a:p>
        </p:txBody>
      </p:sp>
    </p:spTree>
    <p:extLst>
      <p:ext uri="{BB962C8B-B14F-4D97-AF65-F5344CB8AC3E}">
        <p14:creationId xmlns:p14="http://schemas.microsoft.com/office/powerpoint/2010/main" val="3845655583"/>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4608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4608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4608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4608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084"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1"/>
          <p:cNvSpPr>
            <a:spLocks noGrp="1" noChangeArrowheads="1"/>
          </p:cNvSpPr>
          <p:nvPr>
            <p:ph idx="1"/>
          </p:nvPr>
        </p:nvSpPr>
        <p:spPr>
          <a:xfrm>
            <a:off x="457200" y="1556792"/>
            <a:ext cx="8229600" cy="4569371"/>
          </a:xfrm>
        </p:spPr>
        <p:txBody>
          <a:bodyPr>
            <a:normAutofit/>
          </a:bodyPr>
          <a:lstStyle/>
          <a:p>
            <a:pPr marL="365741" indent="-256019">
              <a:spcBef>
                <a:spcPts val="400"/>
              </a:spcBef>
              <a:buFont typeface="Wingdings 3"/>
              <a:buChar char=""/>
              <a:defRPr/>
            </a:pPr>
            <a:r>
              <a:rPr lang="en-US" altLang="en-US" sz="2800" dirty="0">
                <a:latin typeface="Baskerville Bold" charset="0"/>
                <a:sym typeface="Baskerville Bold" charset="0"/>
              </a:rPr>
              <a:t>As population increased and communities grew, policing required constant attention </a:t>
            </a:r>
            <a:endParaRPr lang="en-US" altLang="en-US" sz="2800" dirty="0">
              <a:latin typeface="Baskerville Bold" charset="0"/>
              <a:ea typeface="ヒラギノ明朝 ProN W6" pitchFamily="-112" charset="-128"/>
              <a:sym typeface="Baskerville Bold" charset="0"/>
            </a:endParaRPr>
          </a:p>
          <a:p>
            <a:pPr marL="365741" indent="-256019">
              <a:spcBef>
                <a:spcPts val="3613"/>
              </a:spcBef>
              <a:buFont typeface="Wingdings 3"/>
              <a:buChar char=""/>
              <a:defRPr/>
            </a:pPr>
            <a:r>
              <a:rPr lang="en-US" altLang="en-US" sz="2800" dirty="0">
                <a:latin typeface="Baskerville Bold" charset="0"/>
                <a:sym typeface="Baskerville Bold" charset="0"/>
              </a:rPr>
              <a:t>Wealthy citizens with business or trades paid people to carry out their ‘policing’ duties</a:t>
            </a:r>
            <a:endParaRPr lang="en-US" altLang="en-US" sz="2800" dirty="0">
              <a:latin typeface="Baskerville Bold" charset="0"/>
              <a:ea typeface="ヒラギノ明朝 ProN W6" pitchFamily="-112" charset="-128"/>
              <a:sym typeface="Baskerville Bold" charset="0"/>
            </a:endParaRPr>
          </a:p>
          <a:p>
            <a:pPr marL="365741" indent="-256019">
              <a:spcBef>
                <a:spcPts val="3613"/>
              </a:spcBef>
              <a:buFont typeface="Wingdings 3"/>
              <a:buChar char=""/>
              <a:defRPr/>
            </a:pPr>
            <a:r>
              <a:rPr lang="en-US" altLang="en-US" sz="2800" dirty="0">
                <a:latin typeface="Baskerville Bold" charset="0"/>
                <a:sym typeface="Baskerville Bold" charset="0"/>
              </a:rPr>
              <a:t>1663 City of London began to employ paid watchmen to guard the City at night, nicknamed ‘Charlies’ - possibly after reigning monarch Charles II</a:t>
            </a:r>
            <a:endParaRPr lang="en-US" altLang="en-US" sz="2800" dirty="0">
              <a:latin typeface="Baskerville Bold" charset="0"/>
              <a:ea typeface="ヒラギノ明朝 ProN W6" pitchFamily="-112" charset="-128"/>
              <a:sym typeface="Baskerville Bold" charset="0"/>
            </a:endParaRPr>
          </a:p>
        </p:txBody>
      </p:sp>
    </p:spTree>
    <p:extLst>
      <p:ext uri="{BB962C8B-B14F-4D97-AF65-F5344CB8AC3E}">
        <p14:creationId xmlns:p14="http://schemas.microsoft.com/office/powerpoint/2010/main" val="3674083715"/>
      </p:ext>
    </p:extLst>
  </p:cSld>
  <p:clrMapOvr>
    <a:masterClrMapping/>
  </p:clrMapOvr>
  <p:transition spd="slow"/>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5602">
                                            <p:txEl>
                                              <p:pRg st="0" end="0"/>
                                            </p:txEl>
                                          </p:spTgt>
                                        </p:tgtEl>
                                        <p:attrNameLst>
                                          <p:attrName>style.visibility</p:attrName>
                                        </p:attrNameLst>
                                      </p:cBhvr>
                                      <p:to>
                                        <p:strVal val="visible"/>
                                      </p:to>
                                    </p:set>
                                    <p:animEffect transition="in" filter="fade">
                                      <p:cBhvr>
                                        <p:cTn id="7" dur="1000"/>
                                        <p:tgtEl>
                                          <p:spTgt spid="25602">
                                            <p:txEl>
                                              <p:pRg st="0" end="0"/>
                                            </p:txEl>
                                          </p:spTgt>
                                        </p:tgtEl>
                                      </p:cBhvr>
                                    </p:animEffect>
                                    <p:anim calcmode="lin" valueType="num">
                                      <p:cBhvr>
                                        <p:cTn id="8" dur="1000" fill="hold"/>
                                        <p:tgtEl>
                                          <p:spTgt spid="2560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560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5602">
                                            <p:txEl>
                                              <p:pRg st="1" end="1"/>
                                            </p:txEl>
                                          </p:spTgt>
                                        </p:tgtEl>
                                        <p:attrNameLst>
                                          <p:attrName>style.visibility</p:attrName>
                                        </p:attrNameLst>
                                      </p:cBhvr>
                                      <p:to>
                                        <p:strVal val="visible"/>
                                      </p:to>
                                    </p:set>
                                    <p:animEffect transition="in" filter="fade">
                                      <p:cBhvr>
                                        <p:cTn id="14" dur="1000"/>
                                        <p:tgtEl>
                                          <p:spTgt spid="25602">
                                            <p:txEl>
                                              <p:pRg st="1" end="1"/>
                                            </p:txEl>
                                          </p:spTgt>
                                        </p:tgtEl>
                                      </p:cBhvr>
                                    </p:animEffect>
                                    <p:anim calcmode="lin" valueType="num">
                                      <p:cBhvr>
                                        <p:cTn id="15" dur="1000" fill="hold"/>
                                        <p:tgtEl>
                                          <p:spTgt spid="2560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560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25602">
                                            <p:txEl>
                                              <p:pRg st="2" end="2"/>
                                            </p:txEl>
                                          </p:spTgt>
                                        </p:tgtEl>
                                        <p:attrNameLst>
                                          <p:attrName>style.visibility</p:attrName>
                                        </p:attrNameLst>
                                      </p:cBhvr>
                                      <p:to>
                                        <p:strVal val="visible"/>
                                      </p:to>
                                    </p:set>
                                    <p:animEffect transition="in" filter="fade">
                                      <p:cBhvr>
                                        <p:cTn id="21" dur="1000"/>
                                        <p:tgtEl>
                                          <p:spTgt spid="25602">
                                            <p:txEl>
                                              <p:pRg st="2" end="2"/>
                                            </p:txEl>
                                          </p:spTgt>
                                        </p:tgtEl>
                                      </p:cBhvr>
                                    </p:animEffect>
                                    <p:anim calcmode="lin" valueType="num">
                                      <p:cBhvr>
                                        <p:cTn id="22" dur="1000" fill="hold"/>
                                        <p:tgtEl>
                                          <p:spTgt spid="2560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560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grpSp>
        <p:nvGrpSpPr>
          <p:cNvPr id="29698" name="Group 3"/>
          <p:cNvGrpSpPr>
            <a:grpSpLocks/>
          </p:cNvGrpSpPr>
          <p:nvPr/>
        </p:nvGrpSpPr>
        <p:grpSpPr bwMode="auto">
          <a:xfrm>
            <a:off x="5663961" y="-77349"/>
            <a:ext cx="3509367" cy="4482703"/>
            <a:chOff x="0" y="0"/>
            <a:chExt cx="3144" cy="4016"/>
          </a:xfrm>
        </p:grpSpPr>
        <p:pic>
          <p:nvPicPr>
            <p:cNvPr id="29702"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t="8743" r="148" b="8646"/>
            <a:stretch>
              <a:fillRect/>
            </a:stretch>
          </p:blipFill>
          <p:spPr bwMode="auto">
            <a:xfrm>
              <a:off x="228" y="224"/>
              <a:ext cx="2684" cy="3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29703" name="Picture 2"/>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3144" cy="40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52228" name="Rectangle 4"/>
          <p:cNvSpPr>
            <a:spLocks noGrp="1" noChangeArrowheads="1"/>
          </p:cNvSpPr>
          <p:nvPr>
            <p:ph idx="1"/>
          </p:nvPr>
        </p:nvSpPr>
        <p:spPr>
          <a:xfrm>
            <a:off x="482203" y="464344"/>
            <a:ext cx="4509492" cy="5929313"/>
          </a:xfrm>
        </p:spPr>
        <p:txBody>
          <a:bodyPr>
            <a:noAutofit/>
          </a:bodyPr>
          <a:lstStyle/>
          <a:p>
            <a:pPr marL="258952" indent="-258952">
              <a:buSzPct val="125000"/>
            </a:pPr>
            <a:r>
              <a:rPr lang="en-US" altLang="en-US" sz="2400" dirty="0">
                <a:latin typeface="Baskerville Bold" charset="0"/>
                <a:sym typeface="Baskerville Bold" charset="0"/>
              </a:rPr>
              <a:t>Equipment included a lamp, rattle and staff for self-defence (By 18th century were provided with a cutlass)</a:t>
            </a:r>
            <a:endParaRPr lang="en-US" altLang="en-US" sz="2400" dirty="0">
              <a:latin typeface="Baskerville Bold" charset="0"/>
              <a:ea typeface="ヒラギノ明朝 ProN W6" pitchFamily="-112" charset="-128"/>
              <a:sym typeface="Baskerville Bold" charset="0"/>
            </a:endParaRPr>
          </a:p>
          <a:p>
            <a:pPr marL="258952" indent="-258952">
              <a:spcBef>
                <a:spcPts val="1863"/>
              </a:spcBef>
              <a:buSzPct val="125000"/>
            </a:pPr>
            <a:r>
              <a:rPr lang="en-US" altLang="en-US" sz="2400" dirty="0">
                <a:latin typeface="Baskerville Bold" charset="0"/>
                <a:sym typeface="Baskerville Bold" charset="0"/>
              </a:rPr>
              <a:t>Poorly paid and as they were in the main:</a:t>
            </a:r>
            <a:endParaRPr lang="en-US" altLang="en-US" sz="2400" dirty="0">
              <a:latin typeface="Baskerville Bold" charset="0"/>
              <a:ea typeface="ヒラギノ明朝 ProN W6" pitchFamily="-112" charset="-128"/>
              <a:sym typeface="Baskerville Bold" charset="0"/>
            </a:endParaRPr>
          </a:p>
          <a:p>
            <a:pPr marL="535762" lvl="1">
              <a:spcBef>
                <a:spcPts val="1863"/>
              </a:spcBef>
              <a:buSzPct val="125000"/>
            </a:pPr>
            <a:r>
              <a:rPr lang="en-US" altLang="en-US" sz="2400" dirty="0">
                <a:latin typeface="Baskerville Bold" charset="0"/>
                <a:sym typeface="Baskerville Bold" charset="0"/>
              </a:rPr>
              <a:t>uneducated,</a:t>
            </a:r>
            <a:endParaRPr lang="en-US" altLang="en-US" sz="2400" dirty="0">
              <a:latin typeface="Baskerville Bold" charset="0"/>
              <a:ea typeface="ヒラギノ明朝 ProN W6" pitchFamily="-112" charset="-128"/>
              <a:sym typeface="Baskerville Bold" charset="0"/>
            </a:endParaRPr>
          </a:p>
          <a:p>
            <a:pPr marL="535762" lvl="1">
              <a:spcBef>
                <a:spcPts val="1863"/>
              </a:spcBef>
              <a:buSzPct val="125000"/>
            </a:pPr>
            <a:r>
              <a:rPr lang="en-US" altLang="en-US" sz="2400" dirty="0">
                <a:latin typeface="Baskerville Bold" charset="0"/>
                <a:sym typeface="Baskerville Bold" charset="0"/>
              </a:rPr>
              <a:t>lacked intelligence, </a:t>
            </a:r>
            <a:endParaRPr lang="en-US" altLang="en-US" sz="2400" dirty="0">
              <a:latin typeface="Baskerville Bold" charset="0"/>
              <a:ea typeface="ヒラギノ明朝 ProN W6" pitchFamily="-112" charset="-128"/>
              <a:sym typeface="Baskerville Bold" charset="0"/>
            </a:endParaRPr>
          </a:p>
          <a:p>
            <a:pPr marL="535762" lvl="1">
              <a:spcBef>
                <a:spcPts val="1863"/>
              </a:spcBef>
              <a:buSzPct val="125000"/>
            </a:pPr>
            <a:r>
              <a:rPr lang="en-US" altLang="en-US" sz="2400" dirty="0">
                <a:latin typeface="Baskerville Bold" charset="0"/>
                <a:sym typeface="Baskerville Bold" charset="0"/>
              </a:rPr>
              <a:t>of “low class” </a:t>
            </a:r>
            <a:endParaRPr lang="en-US" altLang="en-US" sz="2400" dirty="0">
              <a:latin typeface="Baskerville Bold" charset="0"/>
              <a:ea typeface="ヒラギノ明朝 ProN W6" pitchFamily="-112" charset="-128"/>
              <a:sym typeface="Baskerville Bold" charset="0"/>
            </a:endParaRPr>
          </a:p>
          <a:p>
            <a:pPr marL="535762" lvl="1">
              <a:spcBef>
                <a:spcPts val="1863"/>
              </a:spcBef>
              <a:buSzPct val="125000"/>
            </a:pPr>
            <a:r>
              <a:rPr lang="en-US" altLang="en-US" sz="2400" dirty="0">
                <a:latin typeface="Baskerville Bold" charset="0"/>
                <a:sym typeface="Baskerville Bold" charset="0"/>
              </a:rPr>
              <a:t>old and weak, and </a:t>
            </a:r>
            <a:endParaRPr lang="en-US" altLang="en-US" sz="2400" dirty="0">
              <a:latin typeface="Baskerville Bold" charset="0"/>
              <a:ea typeface="ヒラギノ明朝 ProN W6" pitchFamily="-112" charset="-128"/>
              <a:sym typeface="Baskerville Bold" charset="0"/>
            </a:endParaRPr>
          </a:p>
          <a:p>
            <a:pPr marL="535762" lvl="1">
              <a:spcBef>
                <a:spcPts val="1863"/>
              </a:spcBef>
              <a:buSzPct val="125000"/>
            </a:pPr>
            <a:r>
              <a:rPr lang="en-US" altLang="en-US" sz="2400" dirty="0">
                <a:latin typeface="Baskerville Bold" charset="0"/>
                <a:sym typeface="Baskerville Bold" charset="0"/>
              </a:rPr>
              <a:t>unfit for other work </a:t>
            </a:r>
          </a:p>
          <a:p>
            <a:pPr marL="535762" lvl="1">
              <a:spcBef>
                <a:spcPts val="1863"/>
              </a:spcBef>
              <a:buSzPct val="125000"/>
            </a:pPr>
            <a:r>
              <a:rPr lang="en-US" altLang="en-US" sz="1400" dirty="0">
                <a:latin typeface="Baskerville Bold" charset="0"/>
                <a:ea typeface="ヒラギノ明朝 ProN W6" pitchFamily="-112" charset="-128"/>
                <a:sym typeface="Baskerville Bold" charset="0"/>
              </a:rPr>
              <a:t>Charlie outside his post </a:t>
            </a:r>
            <a:r>
              <a:rPr lang="en-US" altLang="en-US" sz="1400" dirty="0" smtClean="0">
                <a:latin typeface="Baskerville Bold" charset="0"/>
                <a:ea typeface="ヒラギノ明朝 ProN W6" pitchFamily="-112" charset="-128"/>
                <a:sym typeface="Baskerville Bold" charset="0"/>
              </a:rPr>
              <a:t>1850 Brixton Road</a:t>
            </a:r>
            <a:endParaRPr lang="en-US" altLang="en-US" sz="1400" dirty="0">
              <a:latin typeface="Baskerville Bold" charset="0"/>
              <a:ea typeface="ヒラギノ明朝 ProN W6" pitchFamily="-112" charset="-128"/>
              <a:sym typeface="Baskerville Bold" charset="0"/>
            </a:endParaRPr>
          </a:p>
        </p:txBody>
      </p:sp>
      <p:sp>
        <p:nvSpPr>
          <p:cNvPr id="29700" name="Rectangle 5"/>
          <p:cNvSpPr>
            <a:spLocks/>
          </p:cNvSpPr>
          <p:nvPr/>
        </p:nvSpPr>
        <p:spPr bwMode="auto">
          <a:xfrm>
            <a:off x="5200427" y="3214688"/>
            <a:ext cx="2562820" cy="428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algn="ctr" eaLnBrk="1" hangingPunct="1"/>
            <a:endParaRPr lang="en-US" altLang="en-US" sz="1300" dirty="0">
              <a:ea typeface="ヒラギノ明朝 ProN W3" pitchFamily="-112" charset="-128"/>
            </a:endParaRPr>
          </a:p>
        </p:txBody>
      </p:sp>
      <p:sp>
        <p:nvSpPr>
          <p:cNvPr id="29701" name="Rectangle 6"/>
          <p:cNvSpPr>
            <a:spLocks/>
          </p:cNvSpPr>
          <p:nvPr/>
        </p:nvSpPr>
        <p:spPr bwMode="auto">
          <a:xfrm>
            <a:off x="4860032" y="4914297"/>
            <a:ext cx="4260098" cy="246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wrap="square" lIns="0" tIns="0" rIns="0" bIns="0" anchor="ctr">
            <a:spAutoFit/>
          </a:bodyPr>
          <a:lstStyle/>
          <a:p>
            <a:pPr algn="ctr" eaLnBrk="1" hangingPunct="1"/>
            <a:r>
              <a:rPr lang="en-US" altLang="en-US" sz="1600" b="1" dirty="0">
                <a:latin typeface="Baskerville Bold" charset="0"/>
                <a:ea typeface="ヒラギノ明朝 ProN W3" pitchFamily="-112" charset="-128"/>
                <a:sym typeface="Baskerville Bold" charset="0"/>
              </a:rPr>
              <a:t>Charlie Rouse - London’s Last Watchman </a:t>
            </a:r>
          </a:p>
        </p:txBody>
      </p:sp>
    </p:spTree>
    <p:extLst>
      <p:ext uri="{BB962C8B-B14F-4D97-AF65-F5344CB8AC3E}">
        <p14:creationId xmlns:p14="http://schemas.microsoft.com/office/powerpoint/2010/main" val="429344340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2228">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52228">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2228">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52228">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52228">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52228">
                                            <p:txEl>
                                              <p:pRg st="5" end="5"/>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52228">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52228">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8" grpId="0" build="p" bldLvl="5" autoUpdateAnimBg="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2F2D205-EFF3-40FF-A056-D4BFF3F102B4}"/>
              </a:ext>
            </a:extLst>
          </p:cNvPr>
          <p:cNvSpPr>
            <a:spLocks noGrp="1"/>
          </p:cNvSpPr>
          <p:nvPr>
            <p:ph type="title"/>
          </p:nvPr>
        </p:nvSpPr>
        <p:spPr>
          <a:xfrm>
            <a:off x="609599" y="609600"/>
            <a:ext cx="6347713" cy="803176"/>
          </a:xfrm>
        </p:spPr>
        <p:txBody>
          <a:bodyPr/>
          <a:lstStyle/>
          <a:p>
            <a:pPr algn="ctr"/>
            <a:r>
              <a:rPr lang="en-GB" b="1" dirty="0"/>
              <a:t>‘Charlies’</a:t>
            </a:r>
          </a:p>
        </p:txBody>
      </p:sp>
      <p:sp>
        <p:nvSpPr>
          <p:cNvPr id="3" name="Content Placeholder 2">
            <a:extLst>
              <a:ext uri="{FF2B5EF4-FFF2-40B4-BE49-F238E27FC236}">
                <a16:creationId xmlns:a16="http://schemas.microsoft.com/office/drawing/2014/main" xmlns="" id="{F35E8E7C-FA93-4EA2-A16F-1185C4395CF7}"/>
              </a:ext>
            </a:extLst>
          </p:cNvPr>
          <p:cNvSpPr>
            <a:spLocks noGrp="1"/>
          </p:cNvSpPr>
          <p:nvPr>
            <p:ph idx="1"/>
          </p:nvPr>
        </p:nvSpPr>
        <p:spPr>
          <a:xfrm>
            <a:off x="609599" y="1340768"/>
            <a:ext cx="6347714" cy="4700595"/>
          </a:xfrm>
        </p:spPr>
        <p:txBody>
          <a:bodyPr>
            <a:normAutofit fontScale="92500" lnSpcReduction="10000"/>
          </a:bodyPr>
          <a:lstStyle/>
          <a:p>
            <a:pPr marL="258952" indent="-258952">
              <a:spcBef>
                <a:spcPts val="1863"/>
              </a:spcBef>
              <a:buSzPct val="125000"/>
            </a:pPr>
            <a:r>
              <a:rPr lang="en-GB" sz="2800" dirty="0">
                <a:latin typeface="+mn-lt"/>
              </a:rPr>
              <a:t>Patrolled the streets between 9 pm until sunrise, and were expected to examine all suspicious characters.</a:t>
            </a:r>
          </a:p>
          <a:p>
            <a:pPr marL="258952" indent="-258952">
              <a:spcBef>
                <a:spcPts val="1863"/>
              </a:spcBef>
              <a:buSzPct val="125000"/>
            </a:pPr>
            <a:r>
              <a:rPr lang="en-GB" sz="2800" dirty="0">
                <a:latin typeface="+mn-lt"/>
              </a:rPr>
              <a:t>Their primary responsibilities was to apprehend minor offenders and to act as a deterrent against more serious offences.</a:t>
            </a:r>
          </a:p>
          <a:p>
            <a:pPr>
              <a:spcBef>
                <a:spcPts val="1863"/>
              </a:spcBef>
              <a:buSzPct val="125000"/>
            </a:pPr>
            <a:r>
              <a:rPr lang="en-US" altLang="en-US" sz="2800" dirty="0">
                <a:latin typeface="+mn-lt"/>
                <a:sym typeface="Baskerville Bold" charset="0"/>
              </a:rPr>
              <a:t>E</a:t>
            </a:r>
            <a:r>
              <a:rPr lang="en-US" altLang="en-US" sz="2800" dirty="0" smtClean="0">
                <a:latin typeface="+mn-lt"/>
                <a:sym typeface="Baskerville Bold" charset="0"/>
              </a:rPr>
              <a:t>ffective </a:t>
            </a:r>
            <a:r>
              <a:rPr lang="en-US" altLang="en-US" sz="2800" dirty="0">
                <a:latin typeface="+mn-lt"/>
                <a:sym typeface="Baskerville Bold" charset="0"/>
              </a:rPr>
              <a:t>night police anywhere in the country</a:t>
            </a:r>
          </a:p>
          <a:p>
            <a:pPr marL="258952" indent="-258952">
              <a:spcBef>
                <a:spcPts val="1863"/>
              </a:spcBef>
              <a:buSzPct val="125000"/>
            </a:pPr>
            <a:r>
              <a:rPr lang="en-US" altLang="en-US" sz="2800" dirty="0">
                <a:latin typeface="+mn-lt"/>
                <a:sym typeface="Baskerville Bold" charset="0"/>
              </a:rPr>
              <a:t>This system of policing lasted well into the 19th Century</a:t>
            </a:r>
            <a:endParaRPr lang="en-US" altLang="en-US" sz="2400" dirty="0">
              <a:latin typeface="Baskerville Bold" charset="0"/>
              <a:ea typeface="ヒラギノ明朝 ProN W6" pitchFamily="-112" charset="-128"/>
              <a:sym typeface="Baskerville Bold" charset="0"/>
            </a:endParaRPr>
          </a:p>
          <a:p>
            <a:pPr marL="0" indent="0">
              <a:buNone/>
            </a:pPr>
            <a:endParaRPr lang="en-GB" dirty="0"/>
          </a:p>
        </p:txBody>
      </p:sp>
    </p:spTree>
    <p:extLst>
      <p:ext uri="{BB962C8B-B14F-4D97-AF65-F5344CB8AC3E}">
        <p14:creationId xmlns:p14="http://schemas.microsoft.com/office/powerpoint/2010/main" val="36023064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1"/>
          <p:cNvSpPr>
            <a:spLocks noGrp="1" noChangeArrowheads="1"/>
          </p:cNvSpPr>
          <p:nvPr>
            <p:ph type="title"/>
          </p:nvPr>
        </p:nvSpPr>
        <p:spPr>
          <a:xfrm>
            <a:off x="2000250" y="383977"/>
            <a:ext cx="5143500" cy="1303734"/>
          </a:xfrm>
        </p:spPr>
        <p:txBody>
          <a:bodyPr>
            <a:normAutofit/>
          </a:bodyPr>
          <a:lstStyle/>
          <a:p>
            <a:pPr>
              <a:defRPr/>
            </a:pPr>
            <a:r>
              <a:rPr lang="en-US" altLang="en-US" dirty="0">
                <a:latin typeface="Copperplate Bold" charset="0"/>
                <a:sym typeface="Copperplate Bold" charset="0"/>
              </a:rPr>
              <a:t>Bow Street Runners</a:t>
            </a:r>
            <a:endParaRPr lang="en-US" altLang="en-US" dirty="0">
              <a:latin typeface="Copperplate Bold" charset="0"/>
              <a:ea typeface="ヒラギノ明朝 ProN W6" pitchFamily="-112" charset="-128"/>
              <a:sym typeface="Copperplate Bold" charset="0"/>
            </a:endParaRPr>
          </a:p>
        </p:txBody>
      </p:sp>
      <p:pic>
        <p:nvPicPr>
          <p:cNvPr id="583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878459" y="2029272"/>
            <a:ext cx="2108522" cy="41076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58372" name="Picture 4"/>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505402" y="265658"/>
            <a:ext cx="1285875" cy="16787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sp>
        <p:nvSpPr>
          <p:cNvPr id="58373" name="Rectangle 5"/>
          <p:cNvSpPr>
            <a:spLocks/>
          </p:cNvSpPr>
          <p:nvPr/>
        </p:nvSpPr>
        <p:spPr bwMode="auto">
          <a:xfrm>
            <a:off x="3982640" y="4768453"/>
            <a:ext cx="4813102" cy="16162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267881" indent="-267881">
              <a:spcBef>
                <a:spcPts val="2672"/>
              </a:spcBef>
              <a:buClr>
                <a:srgbClr val="908971"/>
              </a:buClr>
              <a:buSzPct val="100000"/>
              <a:buFont typeface="Baskerville" pitchFamily="-112" charset="0"/>
              <a:buChar char="•"/>
            </a:pPr>
            <a:r>
              <a:rPr lang="en-US" altLang="en-US" sz="2200">
                <a:latin typeface="Baskerville Bold" charset="0"/>
                <a:ea typeface="ヒラギノ明朝 ProN W3" pitchFamily="-112" charset="-128"/>
                <a:sym typeface="Baskerville Bold" charset="0"/>
              </a:rPr>
              <a:t>Brought about a dramatic reduction of highwaymen, thieves and robbers</a:t>
            </a:r>
          </a:p>
          <a:p>
            <a:pPr marL="267881" indent="-267881">
              <a:spcBef>
                <a:spcPts val="2672"/>
              </a:spcBef>
              <a:buClr>
                <a:srgbClr val="908971"/>
              </a:buClr>
              <a:buSzPct val="100000"/>
              <a:buFont typeface="Baskerville" pitchFamily="-112" charset="0"/>
              <a:buChar char="•"/>
            </a:pPr>
            <a:r>
              <a:rPr lang="en-US" altLang="en-US" sz="2200">
                <a:latin typeface="Baskerville Bold" charset="0"/>
                <a:ea typeface="ヒラギノ明朝 ProN W3" pitchFamily="-112" charset="-128"/>
                <a:sym typeface="Baskerville Bold" charset="0"/>
              </a:rPr>
              <a:t>Set the trend for more active policing </a:t>
            </a:r>
          </a:p>
        </p:txBody>
      </p:sp>
      <p:sp>
        <p:nvSpPr>
          <p:cNvPr id="58374" name="Rectangle 6"/>
          <p:cNvSpPr>
            <a:spLocks/>
          </p:cNvSpPr>
          <p:nvPr/>
        </p:nvSpPr>
        <p:spPr bwMode="auto">
          <a:xfrm>
            <a:off x="3929063" y="1875235"/>
            <a:ext cx="4848820" cy="56257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267881" indent="-267881">
              <a:spcBef>
                <a:spcPts val="2672"/>
              </a:spcBef>
              <a:buClr>
                <a:srgbClr val="908971"/>
              </a:buClr>
              <a:buSzPct val="100000"/>
              <a:buFont typeface="Baskerville" pitchFamily="-112" charset="0"/>
              <a:buChar char="•"/>
            </a:pPr>
            <a:r>
              <a:rPr lang="en-US" altLang="en-US" sz="2200">
                <a:latin typeface="Baskerville Bold" charset="0"/>
                <a:ea typeface="ヒラギノ明朝 ProN W3" pitchFamily="-112" charset="-128"/>
                <a:sym typeface="Baskerville Bold" charset="0"/>
              </a:rPr>
              <a:t>Henry Fielding</a:t>
            </a:r>
            <a:r>
              <a:rPr lang="en-US" altLang="en-US" sz="2400">
                <a:latin typeface="Baskerville Bold" charset="0"/>
                <a:ea typeface="ヒラギノ明朝 ProN W3" pitchFamily="-112" charset="-128"/>
                <a:sym typeface="Baskerville Bold" charset="0"/>
              </a:rPr>
              <a:t> </a:t>
            </a:r>
          </a:p>
        </p:txBody>
      </p:sp>
      <p:sp>
        <p:nvSpPr>
          <p:cNvPr id="58375" name="Rectangle 7"/>
          <p:cNvSpPr>
            <a:spLocks/>
          </p:cNvSpPr>
          <p:nvPr/>
        </p:nvSpPr>
        <p:spPr bwMode="auto">
          <a:xfrm>
            <a:off x="3929063" y="3053953"/>
            <a:ext cx="4848820" cy="4822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267881" indent="-267881">
              <a:spcBef>
                <a:spcPts val="2672"/>
              </a:spcBef>
              <a:buClr>
                <a:srgbClr val="908971"/>
              </a:buClr>
              <a:buSzPct val="100000"/>
              <a:buFont typeface="Baskerville" pitchFamily="-112" charset="0"/>
              <a:buChar char="•"/>
            </a:pPr>
            <a:endParaRPr lang="en-US" altLang="en-US" sz="2200">
              <a:latin typeface="Baskerville Bold" charset="0"/>
              <a:ea typeface="ヒラギノ明朝 ProN W3" pitchFamily="-112" charset="-128"/>
              <a:sym typeface="Baskerville Bold" charset="0"/>
            </a:endParaRPr>
          </a:p>
          <a:p>
            <a:pPr marL="267881" indent="-267881">
              <a:spcBef>
                <a:spcPts val="2672"/>
              </a:spcBef>
              <a:buClr>
                <a:srgbClr val="908971"/>
              </a:buClr>
              <a:buSzPct val="100000"/>
              <a:buFont typeface="Baskerville" pitchFamily="-112" charset="0"/>
              <a:buChar char="•"/>
            </a:pPr>
            <a:endParaRPr lang="en-US" altLang="en-US" sz="2200">
              <a:latin typeface="Baskerville Bold" charset="0"/>
              <a:ea typeface="ヒラギノ明朝 ProN W3" pitchFamily="-112" charset="-128"/>
              <a:sym typeface="Baskerville Bold" charset="0"/>
            </a:endParaRPr>
          </a:p>
          <a:p>
            <a:pPr marL="267881" indent="-267881">
              <a:spcBef>
                <a:spcPts val="2672"/>
              </a:spcBef>
              <a:buClr>
                <a:srgbClr val="908971"/>
              </a:buClr>
              <a:buSzPct val="100000"/>
              <a:buFont typeface="Baskerville" pitchFamily="-112" charset="0"/>
              <a:buChar char="•"/>
            </a:pPr>
            <a:r>
              <a:rPr lang="en-US" altLang="en-US" sz="2200">
                <a:latin typeface="Baskerville Bold" charset="0"/>
                <a:ea typeface="ヒラギノ明朝 ProN W3" pitchFamily="-112" charset="-128"/>
                <a:sym typeface="Baskerville Bold" charset="0"/>
              </a:rPr>
              <a:t>Became Chief Magistrate at Bow Street Court in 1748</a:t>
            </a:r>
          </a:p>
          <a:p>
            <a:pPr marL="267881" indent="-267881">
              <a:spcBef>
                <a:spcPts val="2672"/>
              </a:spcBef>
              <a:buClr>
                <a:srgbClr val="908971"/>
              </a:buClr>
              <a:buSzPct val="100000"/>
              <a:buFont typeface="Baskerville" pitchFamily="-112" charset="0"/>
              <a:buChar char="•"/>
            </a:pPr>
            <a:r>
              <a:rPr lang="en-US" altLang="en-US" sz="2200">
                <a:latin typeface="Baskerville Bold" charset="0"/>
                <a:ea typeface="ヒラギノ明朝 ProN W3" pitchFamily="-112" charset="-128"/>
                <a:sym typeface="Baskerville Bold" charset="0"/>
              </a:rPr>
              <a:t>To combat lawlessness in London, he created the Bow Street Runners </a:t>
            </a:r>
          </a:p>
          <a:p>
            <a:pPr marL="267881" indent="-267881">
              <a:spcBef>
                <a:spcPts val="2672"/>
              </a:spcBef>
              <a:buClr>
                <a:srgbClr val="908971"/>
              </a:buClr>
              <a:buSzPct val="100000"/>
              <a:buFont typeface="Baskerville" pitchFamily="-112" charset="0"/>
              <a:buChar char="•"/>
            </a:pPr>
            <a:endParaRPr lang="en-US" altLang="en-US" sz="2200">
              <a:latin typeface="Baskerville Bold" charset="0"/>
              <a:ea typeface="ヒラギノ明朝 ProN W3" pitchFamily="-112" charset="-128"/>
              <a:sym typeface="Baskerville Bold" charset="0"/>
            </a:endParaRPr>
          </a:p>
        </p:txBody>
      </p:sp>
    </p:spTree>
    <p:extLst>
      <p:ext uri="{BB962C8B-B14F-4D97-AF65-F5344CB8AC3E}">
        <p14:creationId xmlns:p14="http://schemas.microsoft.com/office/powerpoint/2010/main" val="570526336"/>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8374">
                                            <p:txEl>
                                              <p:pRg st="0" end="0"/>
                                            </p:txEl>
                                          </p:spTgt>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nodeType="afterEffect">
                                  <p:stCondLst>
                                    <p:cond delay="0"/>
                                  </p:stCondLst>
                                  <p:childTnLst>
                                    <p:set>
                                      <p:cBhvr>
                                        <p:cTn id="9" dur="1" fill="hold">
                                          <p:stCondLst>
                                            <p:cond delay="499"/>
                                          </p:stCondLst>
                                        </p:cTn>
                                        <p:tgtEl>
                                          <p:spTgt spid="58372"/>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grpId="0" nodeType="clickEffect">
                                  <p:stCondLst>
                                    <p:cond delay="0"/>
                                  </p:stCondLst>
                                  <p:childTnLst>
                                    <p:set>
                                      <p:cBhvr>
                                        <p:cTn id="13" dur="1" fill="hold">
                                          <p:stCondLst>
                                            <p:cond delay="499"/>
                                          </p:stCondLst>
                                        </p:cTn>
                                        <p:tgtEl>
                                          <p:spTgt spid="58375">
                                            <p:txEl>
                                              <p:pRg st="2" end="2"/>
                                            </p:txEl>
                                          </p:spTgt>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499"/>
                                          </p:stCondLst>
                                        </p:cTn>
                                        <p:tgtEl>
                                          <p:spTgt spid="58375">
                                            <p:txEl>
                                              <p:pRg st="3" end="3"/>
                                            </p:txEl>
                                          </p:spTgt>
                                        </p:tgtEl>
                                        <p:attrNameLst>
                                          <p:attrName>style.visibility</p:attrName>
                                        </p:attrNameLst>
                                      </p:cBhvr>
                                      <p:to>
                                        <p:strVal val="visible"/>
                                      </p:to>
                                    </p:set>
                                  </p:childTnLst>
                                </p:cTn>
                              </p:par>
                            </p:childTnLst>
                          </p:cTn>
                        </p:par>
                        <p:par>
                          <p:cTn id="18" fill="hold" nodeType="afterGroup">
                            <p:stCondLst>
                              <p:cond delay="500"/>
                            </p:stCondLst>
                            <p:childTnLst>
                              <p:par>
                                <p:cTn id="19" presetID="1" presetClass="entr" presetSubtype="0" fill="hold" nodeType="afterEffect">
                                  <p:stCondLst>
                                    <p:cond delay="1000"/>
                                  </p:stCondLst>
                                  <p:childTnLst>
                                    <p:set>
                                      <p:cBhvr>
                                        <p:cTn id="20" dur="1" fill="hold">
                                          <p:stCondLst>
                                            <p:cond delay="499"/>
                                          </p:stCondLst>
                                        </p:cTn>
                                        <p:tgtEl>
                                          <p:spTgt spid="58370"/>
                                        </p:tgtEl>
                                        <p:attrNameLst>
                                          <p:attrName>style.visibility</p:attrName>
                                        </p:attrNameLst>
                                      </p:cBhvr>
                                      <p:to>
                                        <p:strVal val="visible"/>
                                      </p:to>
                                    </p:set>
                                  </p:childTnLst>
                                </p:cTn>
                              </p:par>
                            </p:childTnLst>
                          </p:cTn>
                        </p:par>
                      </p:childTnLst>
                    </p:cTn>
                  </p:par>
                  <p:par>
                    <p:cTn id="21" fill="hold" nodeType="clickPar">
                      <p:stCondLst>
                        <p:cond delay="indefinite"/>
                      </p:stCondLst>
                      <p:childTnLst>
                        <p:par>
                          <p:cTn id="22" fill="hold" nodeType="withGroup">
                            <p:stCondLst>
                              <p:cond delay="0"/>
                            </p:stCondLst>
                            <p:childTnLst>
                              <p:par>
                                <p:cTn id="23" presetID="1" presetClass="entr" presetSubtype="0" fill="hold" grpId="0" nodeType="clickEffect">
                                  <p:stCondLst>
                                    <p:cond delay="0"/>
                                  </p:stCondLst>
                                  <p:childTnLst>
                                    <p:set>
                                      <p:cBhvr>
                                        <p:cTn id="24" dur="1" fill="hold">
                                          <p:stCondLst>
                                            <p:cond delay="499"/>
                                          </p:stCondLst>
                                        </p:cTn>
                                        <p:tgtEl>
                                          <p:spTgt spid="58373">
                                            <p:txEl>
                                              <p:pRg st="0" end="0"/>
                                            </p:txEl>
                                          </p:spTgt>
                                        </p:tgtEl>
                                        <p:attrNameLst>
                                          <p:attrName>style.visibility</p:attrName>
                                        </p:attrNameLst>
                                      </p:cBhvr>
                                      <p:to>
                                        <p:strVal val="visible"/>
                                      </p:to>
                                    </p:set>
                                  </p:childTnLst>
                                </p:cTn>
                              </p:par>
                            </p:childTnLst>
                          </p:cTn>
                        </p:par>
                      </p:childTnLst>
                    </p:cTn>
                  </p:par>
                  <p:par>
                    <p:cTn id="25" fill="hold" nodeType="clickPar">
                      <p:stCondLst>
                        <p:cond delay="indefinite"/>
                      </p:stCondLst>
                      <p:childTnLst>
                        <p:par>
                          <p:cTn id="26" fill="hold" nodeType="withGroup">
                            <p:stCondLst>
                              <p:cond delay="0"/>
                            </p:stCondLst>
                            <p:childTnLst>
                              <p:par>
                                <p:cTn id="27" presetID="1" presetClass="entr" presetSubtype="0" fill="hold" grpId="0" nodeType="clickEffect">
                                  <p:stCondLst>
                                    <p:cond delay="0"/>
                                  </p:stCondLst>
                                  <p:childTnLst>
                                    <p:set>
                                      <p:cBhvr>
                                        <p:cTn id="28" dur="1" fill="hold">
                                          <p:stCondLst>
                                            <p:cond delay="499"/>
                                          </p:stCondLst>
                                        </p:cTn>
                                        <p:tgtEl>
                                          <p:spTgt spid="5837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8373" grpId="0" build="p" autoUpdateAnimBg="0"/>
      <p:bldP spid="58374" grpId="0" build="p" autoUpdateAnimBg="0"/>
      <p:bldP spid="58375"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41986" name="Group 3"/>
          <p:cNvGrpSpPr>
            <a:grpSpLocks/>
          </p:cNvGrpSpPr>
          <p:nvPr/>
        </p:nvGrpSpPr>
        <p:grpSpPr bwMode="auto">
          <a:xfrm>
            <a:off x="107504" y="1909832"/>
            <a:ext cx="9036496" cy="4679156"/>
            <a:chOff x="0" y="0"/>
            <a:chExt cx="5296" cy="4192"/>
          </a:xfrm>
        </p:grpSpPr>
        <p:pic>
          <p:nvPicPr>
            <p:cNvPr id="41988" name="Picture 1"/>
            <p:cNvPicPr>
              <a:picLocks noChangeAspect="1" noChangeArrowheads="1"/>
            </p:cNvPicPr>
            <p:nvPr/>
          </p:nvPicPr>
          <p:blipFill>
            <a:blip r:embed="rId3" cstate="print">
              <a:extLst>
                <a:ext uri="{28A0092B-C50C-407E-A947-70E740481C1C}">
                  <a14:useLocalDpi xmlns:a14="http://schemas.microsoft.com/office/drawing/2010/main" val="0"/>
                </a:ext>
              </a:extLst>
            </a:blip>
            <a:srcRect l="5923" r="5969"/>
            <a:stretch>
              <a:fillRect/>
            </a:stretch>
          </p:blipFill>
          <p:spPr bwMode="auto">
            <a:xfrm>
              <a:off x="328" y="320"/>
              <a:ext cx="4640" cy="35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1989" name="Picture 2"/>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5296" cy="4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63492" name="Rectangle 4"/>
          <p:cNvSpPr>
            <a:spLocks noGrp="1" noChangeArrowheads="1"/>
          </p:cNvSpPr>
          <p:nvPr>
            <p:ph type="title"/>
          </p:nvPr>
        </p:nvSpPr>
        <p:spPr/>
        <p:txBody>
          <a:bodyPr>
            <a:normAutofit fontScale="90000"/>
          </a:bodyPr>
          <a:lstStyle/>
          <a:p>
            <a:pPr>
              <a:defRPr/>
            </a:pPr>
            <a:r>
              <a:rPr lang="en-US" altLang="en-US" sz="3800" dirty="0"/>
              <a:t>The New Police</a:t>
            </a:r>
            <a:br>
              <a:rPr lang="en-US" altLang="en-US" sz="3800" dirty="0"/>
            </a:br>
            <a:r>
              <a:rPr lang="en-US" altLang="en-US" sz="3800" dirty="0"/>
              <a:t>The Metropolitan Police Act 1829</a:t>
            </a:r>
          </a:p>
        </p:txBody>
      </p:sp>
    </p:spTree>
    <p:extLst>
      <p:ext uri="{BB962C8B-B14F-4D97-AF65-F5344CB8AC3E}">
        <p14:creationId xmlns:p14="http://schemas.microsoft.com/office/powerpoint/2010/main" val="2102375954"/>
      </p:ext>
    </p:extLst>
  </p:cSld>
  <p:clrMapOvr>
    <a:masterClrMapping/>
  </p:clrMapOvr>
  <p:transition spd="slow"/>
</p:sld>
</file>

<file path=ppt/slides/slide1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4513" name="Rectangle 1"/>
          <p:cNvSpPr>
            <a:spLocks noGrp="1" noChangeArrowheads="1"/>
          </p:cNvSpPr>
          <p:nvPr>
            <p:ph idx="1"/>
          </p:nvPr>
        </p:nvSpPr>
        <p:spPr>
          <a:xfrm>
            <a:off x="276820" y="625078"/>
            <a:ext cx="5384602" cy="571674"/>
          </a:xfrm>
        </p:spPr>
        <p:txBody>
          <a:bodyPr>
            <a:noAutofit/>
          </a:bodyPr>
          <a:lstStyle/>
          <a:p>
            <a:pPr eaLnBrk="1" hangingPunct="1">
              <a:buSzPct val="125000"/>
              <a:buFont typeface="Baskerville Bold" charset="0"/>
              <a:buChar char="•"/>
            </a:pPr>
            <a:r>
              <a:rPr lang="en-US" altLang="en-US" sz="2400" dirty="0">
                <a:latin typeface="Baskerville Bold" charset="0"/>
                <a:sym typeface="Baskerville Bold" charset="0"/>
              </a:rPr>
              <a:t>Introduced by the Home Secretary, Robert Peel 1822 – 27 &amp; 1828 - 30</a:t>
            </a:r>
            <a:endParaRPr lang="en-US" altLang="en-US" sz="2400" dirty="0">
              <a:latin typeface="Baskerville Bold" charset="0"/>
              <a:ea typeface="ヒラギノ明朝 ProN W6" pitchFamily="-112" charset="-128"/>
              <a:sym typeface="Baskerville Bold" charset="0"/>
            </a:endParaRPr>
          </a:p>
        </p:txBody>
      </p:sp>
      <p:grpSp>
        <p:nvGrpSpPr>
          <p:cNvPr id="2" name="Group 4"/>
          <p:cNvGrpSpPr>
            <a:grpSpLocks/>
          </p:cNvGrpSpPr>
          <p:nvPr/>
        </p:nvGrpSpPr>
        <p:grpSpPr bwMode="auto">
          <a:xfrm>
            <a:off x="5804297" y="348258"/>
            <a:ext cx="2294930" cy="2294930"/>
            <a:chOff x="0" y="0"/>
            <a:chExt cx="2056" cy="2056"/>
          </a:xfrm>
        </p:grpSpPr>
        <p:pic>
          <p:nvPicPr>
            <p:cNvPr id="43023"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6" y="176"/>
              <a:ext cx="1704" cy="17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3024" name="Picture 3"/>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2056" cy="20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64517" name="Rectangle 5"/>
          <p:cNvSpPr>
            <a:spLocks/>
          </p:cNvSpPr>
          <p:nvPr/>
        </p:nvSpPr>
        <p:spPr bwMode="auto">
          <a:xfrm>
            <a:off x="223242" y="4625578"/>
            <a:ext cx="4839891" cy="634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267881" indent="-267881">
              <a:spcBef>
                <a:spcPts val="2672"/>
              </a:spcBef>
              <a:buClr>
                <a:srgbClr val="908971"/>
              </a:buClr>
              <a:buSzPct val="125000"/>
              <a:buFont typeface="Baskerville Bold" charset="0"/>
              <a:buChar char="•"/>
            </a:pPr>
            <a:r>
              <a:rPr lang="en-US" altLang="en-US" sz="2400" dirty="0">
                <a:latin typeface="Baskerville Bold" charset="0"/>
                <a:ea typeface="ヒラギノ明朝 ProN W3" pitchFamily="-112" charset="-128"/>
                <a:sym typeface="Baskerville Bold" charset="0"/>
              </a:rPr>
              <a:t>Two commissioners:</a:t>
            </a:r>
          </a:p>
        </p:txBody>
      </p:sp>
      <p:sp>
        <p:nvSpPr>
          <p:cNvPr id="64518" name="Rectangle 6"/>
          <p:cNvSpPr>
            <a:spLocks/>
          </p:cNvSpPr>
          <p:nvPr/>
        </p:nvSpPr>
        <p:spPr bwMode="auto">
          <a:xfrm>
            <a:off x="285750" y="1669851"/>
            <a:ext cx="4714875" cy="149125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267881" indent="-267881">
              <a:spcBef>
                <a:spcPts val="2672"/>
              </a:spcBef>
              <a:buClr>
                <a:srgbClr val="908971"/>
              </a:buClr>
              <a:buSzPct val="125000"/>
              <a:buFont typeface="Baskerville Bold" charset="0"/>
              <a:buChar char="•"/>
            </a:pPr>
            <a:r>
              <a:rPr lang="en-US" altLang="en-US" sz="2400" dirty="0">
                <a:latin typeface="Baskerville Bold" charset="0"/>
                <a:ea typeface="ヒラギノ明朝 ProN W3" pitchFamily="-112" charset="-128"/>
                <a:sym typeface="Baskerville Bold" charset="0"/>
              </a:rPr>
              <a:t>Provided for a police force across London and the surrounding areas</a:t>
            </a:r>
          </a:p>
        </p:txBody>
      </p:sp>
      <p:grpSp>
        <p:nvGrpSpPr>
          <p:cNvPr id="3" name="Group 9"/>
          <p:cNvGrpSpPr>
            <a:grpSpLocks/>
          </p:cNvGrpSpPr>
          <p:nvPr/>
        </p:nvGrpSpPr>
        <p:grpSpPr bwMode="auto">
          <a:xfrm>
            <a:off x="6465094" y="4496098"/>
            <a:ext cx="1884164" cy="2169914"/>
            <a:chOff x="0" y="0"/>
            <a:chExt cx="1688" cy="1944"/>
          </a:xfrm>
        </p:grpSpPr>
        <p:pic>
          <p:nvPicPr>
            <p:cNvPr id="43021" name="Picture 7"/>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6" y="176"/>
              <a:ext cx="1336" cy="1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3022" name="Picture 8"/>
            <p:cNvPicPr>
              <a:picLocks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0" y="0"/>
              <a:ext cx="1688" cy="19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grpSp>
        <p:nvGrpSpPr>
          <p:cNvPr id="4" name="Group 12"/>
          <p:cNvGrpSpPr>
            <a:grpSpLocks/>
          </p:cNvGrpSpPr>
          <p:nvPr/>
        </p:nvGrpSpPr>
        <p:grpSpPr bwMode="auto">
          <a:xfrm>
            <a:off x="3679031" y="4516298"/>
            <a:ext cx="1785938" cy="2196703"/>
            <a:chOff x="0" y="0"/>
            <a:chExt cx="1600" cy="1968"/>
          </a:xfrm>
        </p:grpSpPr>
        <p:pic>
          <p:nvPicPr>
            <p:cNvPr id="43019" name="Picture 10"/>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176" y="176"/>
              <a:ext cx="1244" cy="16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3020" name="Picture 11"/>
            <p:cNvPicPr>
              <a:picLocks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0" y="0"/>
              <a:ext cx="1600" cy="19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64525" name="Rectangle 13"/>
          <p:cNvSpPr>
            <a:spLocks/>
          </p:cNvSpPr>
          <p:nvPr/>
        </p:nvSpPr>
        <p:spPr bwMode="auto">
          <a:xfrm>
            <a:off x="303609" y="3406676"/>
            <a:ext cx="4670227" cy="108942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267881" indent="-267881">
              <a:spcBef>
                <a:spcPts val="2672"/>
              </a:spcBef>
              <a:buClr>
                <a:srgbClr val="908971"/>
              </a:buClr>
              <a:buSzPct val="125000"/>
              <a:buFont typeface="Baskerville Bold" charset="0"/>
              <a:buChar char="•"/>
            </a:pPr>
            <a:r>
              <a:rPr lang="en-US" altLang="en-US" sz="2300" dirty="0">
                <a:latin typeface="Baskerville Bold" charset="0"/>
                <a:ea typeface="ヒラギノ明朝 ProN W3" pitchFamily="-112" charset="-128"/>
                <a:sym typeface="Baskerville Bold" charset="0"/>
              </a:rPr>
              <a:t>Under overall control of the Home Secretary with HQ at Scotland Yard</a:t>
            </a:r>
          </a:p>
        </p:txBody>
      </p:sp>
      <p:sp>
        <p:nvSpPr>
          <p:cNvPr id="64526" name="Rectangle 14"/>
          <p:cNvSpPr>
            <a:spLocks/>
          </p:cNvSpPr>
          <p:nvPr/>
        </p:nvSpPr>
        <p:spPr bwMode="auto">
          <a:xfrm>
            <a:off x="285750" y="5206008"/>
            <a:ext cx="4670227" cy="634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535762" indent="-267881">
              <a:spcBef>
                <a:spcPts val="2672"/>
              </a:spcBef>
              <a:buClr>
                <a:srgbClr val="908971"/>
              </a:buClr>
              <a:buSzPct val="125000"/>
              <a:buFont typeface="Baskerville Bold" charset="0"/>
              <a:buChar char="•"/>
            </a:pPr>
            <a:r>
              <a:rPr lang="en-US" altLang="en-US" sz="2400" dirty="0">
                <a:latin typeface="Baskerville Bold" charset="0"/>
                <a:ea typeface="ヒラギノ明朝 ProN W3" pitchFamily="-112" charset="-128"/>
                <a:sym typeface="Baskerville Bold" charset="0"/>
              </a:rPr>
              <a:t>Charles Rowan </a:t>
            </a:r>
          </a:p>
        </p:txBody>
      </p:sp>
      <p:sp>
        <p:nvSpPr>
          <p:cNvPr id="64527" name="Rectangle 15"/>
          <p:cNvSpPr>
            <a:spLocks/>
          </p:cNvSpPr>
          <p:nvPr/>
        </p:nvSpPr>
        <p:spPr bwMode="auto">
          <a:xfrm>
            <a:off x="241102" y="5786437"/>
            <a:ext cx="4714875" cy="6340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535762" indent="-267881">
              <a:spcBef>
                <a:spcPts val="2672"/>
              </a:spcBef>
              <a:buClr>
                <a:srgbClr val="908971"/>
              </a:buClr>
              <a:buSzPct val="125000"/>
              <a:buFont typeface="Baskerville Bold" charset="0"/>
              <a:buChar char="•"/>
            </a:pPr>
            <a:r>
              <a:rPr lang="en-US" altLang="en-US" sz="2400" dirty="0">
                <a:latin typeface="Baskerville Bold" charset="0"/>
                <a:ea typeface="ヒラギノ明朝 ProN W3" pitchFamily="-112" charset="-128"/>
                <a:sym typeface="Baskerville Bold" charset="0"/>
              </a:rPr>
              <a:t>Richard </a:t>
            </a:r>
            <a:r>
              <a:rPr lang="en-US" altLang="en-US" sz="2400" dirty="0" err="1">
                <a:latin typeface="Baskerville Bold" charset="0"/>
                <a:ea typeface="ヒラギノ明朝 ProN W3" pitchFamily="-112" charset="-128"/>
                <a:sym typeface="Baskerville Bold" charset="0"/>
              </a:rPr>
              <a:t>Mayne</a:t>
            </a:r>
            <a:endParaRPr lang="en-US" altLang="en-US" sz="2400" dirty="0">
              <a:latin typeface="Baskerville Bold" charset="0"/>
              <a:ea typeface="ヒラギノ明朝 ProN W3" pitchFamily="-112" charset="-128"/>
              <a:sym typeface="Baskerville Bold" charset="0"/>
            </a:endParaRPr>
          </a:p>
        </p:txBody>
      </p:sp>
    </p:spTree>
    <p:extLst>
      <p:ext uri="{BB962C8B-B14F-4D97-AF65-F5344CB8AC3E}">
        <p14:creationId xmlns:p14="http://schemas.microsoft.com/office/powerpoint/2010/main" val="3092271056"/>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4513"/>
                                        </p:tgtEl>
                                        <p:attrNameLst>
                                          <p:attrName>style.visibility</p:attrName>
                                        </p:attrNameLst>
                                      </p:cBhvr>
                                      <p:to>
                                        <p:strVal val="visible"/>
                                      </p:to>
                                    </p:set>
                                  </p:childTnLst>
                                </p:cTn>
                              </p:par>
                            </p:childTnLst>
                          </p:cTn>
                        </p:par>
                        <p:par>
                          <p:cTn id="7" fill="hold" nodeType="afterGroup">
                            <p:stCondLst>
                              <p:cond delay="500"/>
                            </p:stCondLst>
                            <p:childTnLst>
                              <p:par>
                                <p:cTn id="8" presetID="1" presetClass="entr" presetSubtype="0" fill="hold" nodeType="afterEffect">
                                  <p:stCondLst>
                                    <p:cond delay="0"/>
                                  </p:stCondLst>
                                  <p:childTnLst>
                                    <p:set>
                                      <p:cBhvr>
                                        <p:cTn id="9" dur="1" fill="hold">
                                          <p:stCondLst>
                                            <p:cond delay="499"/>
                                          </p:stCondLst>
                                        </p:cTn>
                                        <p:tgtEl>
                                          <p:spTgt spid="2"/>
                                        </p:tgtEl>
                                        <p:attrNameLst>
                                          <p:attrName>style.visibility</p:attrName>
                                        </p:attrNameLst>
                                      </p:cBhvr>
                                      <p:to>
                                        <p:strVal val="visible"/>
                                      </p:to>
                                    </p:set>
                                  </p:childTnLst>
                                </p:cTn>
                              </p:par>
                            </p:childTnLst>
                          </p:cTn>
                        </p:par>
                      </p:childTnLst>
                    </p:cTn>
                  </p:par>
                  <p:par>
                    <p:cTn id="10" fill="hold" nodeType="clickPar">
                      <p:stCondLst>
                        <p:cond delay="indefinite"/>
                      </p:stCondLst>
                      <p:childTnLst>
                        <p:par>
                          <p:cTn id="11" fill="hold" nodeType="withGroup">
                            <p:stCondLst>
                              <p:cond delay="0"/>
                            </p:stCondLst>
                            <p:childTnLst>
                              <p:par>
                                <p:cTn id="12" presetID="1" presetClass="entr" presetSubtype="0" fill="hold" grpId="0" nodeType="clickEffect">
                                  <p:stCondLst>
                                    <p:cond delay="0"/>
                                  </p:stCondLst>
                                  <p:childTnLst>
                                    <p:set>
                                      <p:cBhvr>
                                        <p:cTn id="13" dur="1" fill="hold">
                                          <p:stCondLst>
                                            <p:cond delay="499"/>
                                          </p:stCondLst>
                                        </p:cTn>
                                        <p:tgtEl>
                                          <p:spTgt spid="64518"/>
                                        </p:tgtEl>
                                        <p:attrNameLst>
                                          <p:attrName>style.visibility</p:attrName>
                                        </p:attrNameLst>
                                      </p:cBhvr>
                                      <p:to>
                                        <p:strVal val="visible"/>
                                      </p:to>
                                    </p:set>
                                  </p:childTnLst>
                                </p:cTn>
                              </p:par>
                            </p:childTnLst>
                          </p:cTn>
                        </p:par>
                      </p:childTnLst>
                    </p:cTn>
                  </p:par>
                  <p:par>
                    <p:cTn id="14" fill="hold" nodeType="clickPar">
                      <p:stCondLst>
                        <p:cond delay="indefinite"/>
                      </p:stCondLst>
                      <p:childTnLst>
                        <p:par>
                          <p:cTn id="15" fill="hold" nodeType="withGroup">
                            <p:stCondLst>
                              <p:cond delay="0"/>
                            </p:stCondLst>
                            <p:childTnLst>
                              <p:par>
                                <p:cTn id="16" presetID="1" presetClass="entr" presetSubtype="0" fill="hold" grpId="0" nodeType="clickEffect">
                                  <p:stCondLst>
                                    <p:cond delay="0"/>
                                  </p:stCondLst>
                                  <p:childTnLst>
                                    <p:set>
                                      <p:cBhvr>
                                        <p:cTn id="17" dur="1" fill="hold">
                                          <p:stCondLst>
                                            <p:cond delay="499"/>
                                          </p:stCondLst>
                                        </p:cTn>
                                        <p:tgtEl>
                                          <p:spTgt spid="64525"/>
                                        </p:tgtEl>
                                        <p:attrNameLst>
                                          <p:attrName>style.visibility</p:attrName>
                                        </p:attrNameLst>
                                      </p:cBhvr>
                                      <p:to>
                                        <p:strVal val="visible"/>
                                      </p:to>
                                    </p:set>
                                  </p:childTnLst>
                                </p:cTn>
                              </p:par>
                            </p:childTnLst>
                          </p:cTn>
                        </p:par>
                      </p:childTnLst>
                    </p:cTn>
                  </p:par>
                  <p:par>
                    <p:cTn id="18" fill="hold" nodeType="clickPar">
                      <p:stCondLst>
                        <p:cond delay="indefinite"/>
                      </p:stCondLst>
                      <p:childTnLst>
                        <p:par>
                          <p:cTn id="19" fill="hold" nodeType="withGroup">
                            <p:stCondLst>
                              <p:cond delay="0"/>
                            </p:stCondLst>
                            <p:childTnLst>
                              <p:par>
                                <p:cTn id="20" presetID="1" presetClass="entr" presetSubtype="0" fill="hold" grpId="0" nodeType="clickEffect">
                                  <p:stCondLst>
                                    <p:cond delay="0"/>
                                  </p:stCondLst>
                                  <p:childTnLst>
                                    <p:set>
                                      <p:cBhvr>
                                        <p:cTn id="21" dur="1" fill="hold">
                                          <p:stCondLst>
                                            <p:cond delay="499"/>
                                          </p:stCondLst>
                                        </p:cTn>
                                        <p:tgtEl>
                                          <p:spTgt spid="64517"/>
                                        </p:tgtEl>
                                        <p:attrNameLst>
                                          <p:attrName>style.visibility</p:attrName>
                                        </p:attrNameLst>
                                      </p:cBhvr>
                                      <p:to>
                                        <p:strVal val="visible"/>
                                      </p:to>
                                    </p:set>
                                  </p:childTnLst>
                                </p:cTn>
                              </p:par>
                            </p:childTnLst>
                          </p:cTn>
                        </p:par>
                      </p:childTnLst>
                    </p:cTn>
                  </p:par>
                  <p:par>
                    <p:cTn id="22" fill="hold" nodeType="clickPar">
                      <p:stCondLst>
                        <p:cond delay="indefinite"/>
                      </p:stCondLst>
                      <p:childTnLst>
                        <p:par>
                          <p:cTn id="23" fill="hold" nodeType="withGroup">
                            <p:stCondLst>
                              <p:cond delay="0"/>
                            </p:stCondLst>
                            <p:childTnLst>
                              <p:par>
                                <p:cTn id="24" presetID="1" presetClass="entr" presetSubtype="0" fill="hold" grpId="0" nodeType="clickEffect">
                                  <p:stCondLst>
                                    <p:cond delay="0"/>
                                  </p:stCondLst>
                                  <p:childTnLst>
                                    <p:set>
                                      <p:cBhvr>
                                        <p:cTn id="25" dur="1" fill="hold">
                                          <p:stCondLst>
                                            <p:cond delay="499"/>
                                          </p:stCondLst>
                                        </p:cTn>
                                        <p:tgtEl>
                                          <p:spTgt spid="64526"/>
                                        </p:tgtEl>
                                        <p:attrNameLst>
                                          <p:attrName>style.visibility</p:attrName>
                                        </p:attrNameLst>
                                      </p:cBhvr>
                                      <p:to>
                                        <p:strVal val="visible"/>
                                      </p:to>
                                    </p:set>
                                  </p:childTnLst>
                                </p:cTn>
                              </p:par>
                            </p:childTnLst>
                          </p:cTn>
                        </p:par>
                        <p:par>
                          <p:cTn id="26" fill="hold" nodeType="afterGroup">
                            <p:stCondLst>
                              <p:cond delay="500"/>
                            </p:stCondLst>
                            <p:childTnLst>
                              <p:par>
                                <p:cTn id="27" presetID="1" presetClass="entr" presetSubtype="0" fill="hold" nodeType="afterEffect">
                                  <p:stCondLst>
                                    <p:cond delay="0"/>
                                  </p:stCondLst>
                                  <p:childTnLst>
                                    <p:set>
                                      <p:cBhvr>
                                        <p:cTn id="28" dur="1" fill="hold">
                                          <p:stCondLst>
                                            <p:cond delay="499"/>
                                          </p:stCondLst>
                                        </p:cTn>
                                        <p:tgtEl>
                                          <p:spTgt spid="4"/>
                                        </p:tgtEl>
                                        <p:attrNameLst>
                                          <p:attrName>style.visibility</p:attrName>
                                        </p:attrNameLst>
                                      </p:cBhvr>
                                      <p:to>
                                        <p:strVal val="visible"/>
                                      </p:to>
                                    </p:set>
                                  </p:childTnLst>
                                </p:cTn>
                              </p:par>
                            </p:childTnLst>
                          </p:cTn>
                        </p:par>
                      </p:childTnLst>
                    </p:cTn>
                  </p:par>
                  <p:par>
                    <p:cTn id="29" fill="hold" nodeType="clickPar">
                      <p:stCondLst>
                        <p:cond delay="indefinite"/>
                      </p:stCondLst>
                      <p:childTnLst>
                        <p:par>
                          <p:cTn id="30" fill="hold" nodeType="withGroup">
                            <p:stCondLst>
                              <p:cond delay="0"/>
                            </p:stCondLst>
                            <p:childTnLst>
                              <p:par>
                                <p:cTn id="31" presetID="1" presetClass="entr" presetSubtype="0" fill="hold" grpId="0" nodeType="clickEffect">
                                  <p:stCondLst>
                                    <p:cond delay="0"/>
                                  </p:stCondLst>
                                  <p:childTnLst>
                                    <p:set>
                                      <p:cBhvr>
                                        <p:cTn id="32" dur="1" fill="hold">
                                          <p:stCondLst>
                                            <p:cond delay="499"/>
                                          </p:stCondLst>
                                        </p:cTn>
                                        <p:tgtEl>
                                          <p:spTgt spid="64527"/>
                                        </p:tgtEl>
                                        <p:attrNameLst>
                                          <p:attrName>style.visibility</p:attrName>
                                        </p:attrNameLst>
                                      </p:cBhvr>
                                      <p:to>
                                        <p:strVal val="visible"/>
                                      </p:to>
                                    </p:set>
                                  </p:childTnLst>
                                </p:cTn>
                              </p:par>
                            </p:childTnLst>
                          </p:cTn>
                        </p:par>
                        <p:par>
                          <p:cTn id="33" fill="hold" nodeType="afterGroup">
                            <p:stCondLst>
                              <p:cond delay="500"/>
                            </p:stCondLst>
                            <p:childTnLst>
                              <p:par>
                                <p:cTn id="34" presetID="1" presetClass="entr" presetSubtype="0" fill="hold" nodeType="afterEffect">
                                  <p:stCondLst>
                                    <p:cond delay="0"/>
                                  </p:stCondLst>
                                  <p:childTnLst>
                                    <p:set>
                                      <p:cBhvr>
                                        <p:cTn id="35" dur="1" fill="hold">
                                          <p:stCondLst>
                                            <p:cond delay="499"/>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4513" grpId="0" autoUpdateAnimBg="0"/>
      <p:bldP spid="64517" grpId="0" autoUpdateAnimBg="0"/>
      <p:bldP spid="64518" grpId="0" autoUpdateAnimBg="0"/>
      <p:bldP spid="64525" grpId="0" autoUpdateAnimBg="0"/>
      <p:bldP spid="64526" grpId="0" autoUpdateAnimBg="0"/>
      <p:bldP spid="64527" grpId="0" autoUpdateAnimBg="0"/>
    </p:bldLst>
  </p:timing>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1"/>
          <p:cNvSpPr>
            <a:spLocks noGrp="1" noChangeArrowheads="1"/>
          </p:cNvSpPr>
          <p:nvPr>
            <p:ph type="title"/>
          </p:nvPr>
        </p:nvSpPr>
        <p:spPr>
          <a:xfrm>
            <a:off x="714375" y="383977"/>
            <a:ext cx="7715250" cy="1143000"/>
          </a:xfrm>
        </p:spPr>
        <p:txBody>
          <a:bodyPr/>
          <a:lstStyle/>
          <a:p>
            <a:pPr>
              <a:defRPr/>
            </a:pPr>
            <a:r>
              <a:rPr lang="en-US" altLang="en-US">
                <a:latin typeface="Copperplate Bold" charset="0"/>
                <a:sym typeface="Copperplate Bold" charset="0"/>
              </a:rPr>
              <a:t>The New Police</a:t>
            </a:r>
            <a:endParaRPr lang="en-US" altLang="en-US">
              <a:latin typeface="Copperplate Bold" charset="0"/>
              <a:ea typeface="ヒラギノ明朝 ProN W6" pitchFamily="-112" charset="-128"/>
              <a:sym typeface="Copperplate Bold" charset="0"/>
            </a:endParaRPr>
          </a:p>
        </p:txBody>
      </p:sp>
      <p:sp>
        <p:nvSpPr>
          <p:cNvPr id="66562" name="Rectangle 2"/>
          <p:cNvSpPr>
            <a:spLocks noGrp="1" noChangeArrowheads="1"/>
          </p:cNvSpPr>
          <p:nvPr>
            <p:ph idx="1"/>
          </p:nvPr>
        </p:nvSpPr>
        <p:spPr>
          <a:xfrm>
            <a:off x="392906" y="1741289"/>
            <a:ext cx="4491633" cy="4420195"/>
          </a:xfrm>
        </p:spPr>
        <p:txBody>
          <a:bodyPr/>
          <a:lstStyle/>
          <a:p>
            <a:pPr eaLnBrk="1" hangingPunct="1">
              <a:buSzPct val="125000"/>
              <a:buFont typeface="Baskerville Bold" charset="0"/>
              <a:buChar char="•"/>
            </a:pPr>
            <a:r>
              <a:rPr lang="en-US" altLang="en-US" sz="3400" dirty="0">
                <a:latin typeface="Baskerville Bold" charset="0"/>
                <a:sym typeface="Baskerville Bold" charset="0"/>
              </a:rPr>
              <a:t>Uniformed</a:t>
            </a:r>
            <a:endParaRPr lang="en-US" altLang="en-US" sz="3400" dirty="0">
              <a:latin typeface="Baskerville Bold" charset="0"/>
              <a:ea typeface="ヒラギノ明朝 ProN W6" pitchFamily="-112" charset="-128"/>
              <a:sym typeface="Baskerville Bold" charset="0"/>
            </a:endParaRPr>
          </a:p>
          <a:p>
            <a:pPr eaLnBrk="1" hangingPunct="1">
              <a:buSzPct val="125000"/>
              <a:buFont typeface="Baskerville Bold" charset="0"/>
              <a:buChar char="•"/>
            </a:pPr>
            <a:endParaRPr lang="en-US" altLang="en-US" sz="3400" dirty="0">
              <a:latin typeface="Baskerville Bold" charset="0"/>
              <a:sym typeface="Baskerville Bold" charset="0"/>
            </a:endParaRPr>
          </a:p>
          <a:p>
            <a:pPr eaLnBrk="1" hangingPunct="1">
              <a:buSzPct val="125000"/>
              <a:buFont typeface="Baskerville Bold" charset="0"/>
              <a:buChar char="•"/>
            </a:pPr>
            <a:r>
              <a:rPr lang="en-US" altLang="en-US" sz="3400" dirty="0">
                <a:latin typeface="Baskerville Bold" charset="0"/>
                <a:sym typeface="Baskerville Bold" charset="0"/>
              </a:rPr>
              <a:t>Relatively unarmed</a:t>
            </a:r>
            <a:endParaRPr lang="en-US" altLang="en-US" sz="3400" dirty="0">
              <a:latin typeface="Baskerville Bold" charset="0"/>
              <a:ea typeface="ヒラギノ明朝 ProN W6" pitchFamily="-112" charset="-128"/>
              <a:sym typeface="Baskerville Bold" charset="0"/>
            </a:endParaRPr>
          </a:p>
          <a:p>
            <a:pPr eaLnBrk="1" hangingPunct="1">
              <a:buSzPct val="125000"/>
              <a:buFont typeface="Baskerville Bold" charset="0"/>
              <a:buChar char="•"/>
            </a:pPr>
            <a:endParaRPr lang="en-US" altLang="en-US" sz="3400" dirty="0">
              <a:latin typeface="Baskerville Bold" charset="0"/>
              <a:sym typeface="Baskerville Bold" charset="0"/>
            </a:endParaRPr>
          </a:p>
          <a:p>
            <a:pPr eaLnBrk="1" hangingPunct="1">
              <a:buSzPct val="125000"/>
              <a:buFont typeface="Baskerville Bold" charset="0"/>
              <a:buChar char="•"/>
            </a:pPr>
            <a:r>
              <a:rPr lang="en-US" altLang="en-US" sz="3400" dirty="0">
                <a:latin typeface="Baskerville Bold" charset="0"/>
                <a:sym typeface="Baskerville Bold" charset="0"/>
              </a:rPr>
              <a:t>Military characteristics</a:t>
            </a:r>
            <a:endParaRPr lang="en-US" altLang="en-US" sz="3400" dirty="0">
              <a:latin typeface="Baskerville Bold" charset="0"/>
              <a:ea typeface="ヒラギノ明朝 ProN W6" pitchFamily="-112" charset="-128"/>
              <a:sym typeface="Baskerville Bold" charset="0"/>
            </a:endParaRPr>
          </a:p>
        </p:txBody>
      </p:sp>
      <p:grpSp>
        <p:nvGrpSpPr>
          <p:cNvPr id="44036" name="Group 5"/>
          <p:cNvGrpSpPr>
            <a:grpSpLocks/>
          </p:cNvGrpSpPr>
          <p:nvPr/>
        </p:nvGrpSpPr>
        <p:grpSpPr bwMode="auto">
          <a:xfrm>
            <a:off x="4992812" y="1495723"/>
            <a:ext cx="3830836" cy="4902398"/>
            <a:chOff x="0" y="0"/>
            <a:chExt cx="3432" cy="4392"/>
          </a:xfrm>
        </p:grpSpPr>
        <p:pic>
          <p:nvPicPr>
            <p:cNvPr id="44037"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t="2559" r="148" b="2704"/>
            <a:stretch>
              <a:fillRect/>
            </a:stretch>
          </p:blipFill>
          <p:spPr bwMode="auto">
            <a:xfrm>
              <a:off x="228" y="224"/>
              <a:ext cx="2968" cy="392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4038" name="Picture 4"/>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3432" cy="43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Tree>
    <p:extLst>
      <p:ext uri="{BB962C8B-B14F-4D97-AF65-F5344CB8AC3E}">
        <p14:creationId xmlns:p14="http://schemas.microsoft.com/office/powerpoint/2010/main" val="2555767422"/>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6656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6656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6656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6562" grpId="0" build="p" bldLvl="5"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1"/>
          <p:cNvSpPr>
            <a:spLocks noGrp="1" noChangeArrowheads="1"/>
          </p:cNvSpPr>
          <p:nvPr>
            <p:ph type="title"/>
          </p:nvPr>
        </p:nvSpPr>
        <p:spPr>
          <a:xfrm>
            <a:off x="714375" y="357188"/>
            <a:ext cx="7715250" cy="911572"/>
          </a:xfrm>
        </p:spPr>
        <p:txBody>
          <a:bodyPr>
            <a:normAutofit fontScale="90000"/>
          </a:bodyPr>
          <a:lstStyle/>
          <a:p>
            <a:pPr algn="ctr">
              <a:defRPr/>
            </a:pPr>
            <a:r>
              <a:rPr lang="en-US" altLang="en-US" sz="3300" dirty="0">
                <a:latin typeface="Copperplate Bold" charset="0"/>
                <a:sym typeface="Copperplate Bold" charset="0"/>
              </a:rPr>
              <a:t>Peel’s Nine Principles of </a:t>
            </a:r>
            <a:r>
              <a:rPr lang="en-US" altLang="en-US" sz="3300" dirty="0" smtClean="0">
                <a:latin typeface="Copperplate Bold" charset="0"/>
                <a:sym typeface="Copperplate Bold" charset="0"/>
              </a:rPr>
              <a:t>Policing – </a:t>
            </a:r>
            <a:br>
              <a:rPr lang="en-US" altLang="en-US" sz="3300" dirty="0" smtClean="0">
                <a:latin typeface="Copperplate Bold" charset="0"/>
                <a:sym typeface="Copperplate Bold" charset="0"/>
              </a:rPr>
            </a:br>
            <a:r>
              <a:rPr lang="en-US" altLang="en-US" sz="3300" dirty="0" smtClean="0">
                <a:latin typeface="Copperplate Bold" charset="0"/>
                <a:sym typeface="Copperplate Bold" charset="0"/>
              </a:rPr>
              <a:t>Why police should exist</a:t>
            </a:r>
            <a:endParaRPr lang="en-US" altLang="en-US" sz="3300" dirty="0">
              <a:latin typeface="Copperplate Bold" charset="0"/>
              <a:ea typeface="ヒラギノ明朝 ProN W6" pitchFamily="-112" charset="-128"/>
              <a:sym typeface="Copperplate Bold" charset="0"/>
            </a:endParaRPr>
          </a:p>
        </p:txBody>
      </p:sp>
      <p:grpSp>
        <p:nvGrpSpPr>
          <p:cNvPr id="45059" name="Group 4"/>
          <p:cNvGrpSpPr>
            <a:grpSpLocks/>
          </p:cNvGrpSpPr>
          <p:nvPr/>
        </p:nvGrpSpPr>
        <p:grpSpPr bwMode="auto">
          <a:xfrm>
            <a:off x="1907704" y="1628800"/>
            <a:ext cx="4864993" cy="4357688"/>
            <a:chOff x="0" y="0"/>
            <a:chExt cx="3040" cy="3904"/>
          </a:xfrm>
        </p:grpSpPr>
        <p:pic>
          <p:nvPicPr>
            <p:cNvPr id="45061" name="Picture 2"/>
            <p:cNvPicPr>
              <a:picLocks noChangeArrowheads="1"/>
            </p:cNvPicPr>
            <p:nvPr/>
          </p:nvPicPr>
          <p:blipFill>
            <a:blip r:embed="rId3" cstate="print">
              <a:extLst>
                <a:ext uri="{28A0092B-C50C-407E-A947-70E740481C1C}">
                  <a14:useLocalDpi xmlns:a14="http://schemas.microsoft.com/office/drawing/2010/main" val="0"/>
                </a:ext>
              </a:extLst>
            </a:blip>
            <a:srcRect l="2812" r="2647"/>
            <a:stretch>
              <a:fillRect/>
            </a:stretch>
          </p:blipFill>
          <p:spPr bwMode="auto">
            <a:xfrm>
              <a:off x="176" y="176"/>
              <a:ext cx="2688" cy="3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pic>
          <p:nvPicPr>
            <p:cNvPr id="45062" name="Picture 3"/>
            <p:cNvPicPr>
              <a:picLocks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0" y="0"/>
              <a:ext cx="3040" cy="39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pic>
      </p:grpSp>
      <p:sp>
        <p:nvSpPr>
          <p:cNvPr id="70661" name="Rectangle 5"/>
          <p:cNvSpPr>
            <a:spLocks/>
          </p:cNvSpPr>
          <p:nvPr/>
        </p:nvSpPr>
        <p:spPr bwMode="auto">
          <a:xfrm>
            <a:off x="711027" y="5773043"/>
            <a:ext cx="7715250" cy="723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algn="ctr" eaLnBrk="1" hangingPunct="1"/>
            <a:endParaRPr lang="en-US" altLang="en-US" sz="5100">
              <a:latin typeface="Copperplate Bold" charset="0"/>
              <a:ea typeface="ヒラギノ明朝 ProN W3" pitchFamily="-112" charset="-128"/>
              <a:sym typeface="Copperplate Bold" charset="0"/>
            </a:endParaRPr>
          </a:p>
        </p:txBody>
      </p:sp>
    </p:spTree>
    <p:extLst>
      <p:ext uri="{BB962C8B-B14F-4D97-AF65-F5344CB8AC3E}">
        <p14:creationId xmlns:p14="http://schemas.microsoft.com/office/powerpoint/2010/main" val="4164146566"/>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nodePh="1">
                                  <p:stCondLst>
                                    <p:cond delay="0"/>
                                  </p:stCondLst>
                                  <p:endCondLst>
                                    <p:cond evt="begin" delay="0">
                                      <p:tn val="5"/>
                                    </p:cond>
                                  </p:endCondLst>
                                  <p:childTnLst>
                                    <p:set>
                                      <p:cBhvr>
                                        <p:cTn id="6" dur="1" fill="hold">
                                          <p:stCondLst>
                                            <p:cond delay="499"/>
                                          </p:stCondLst>
                                        </p:cTn>
                                        <p:tgtEl>
                                          <p:spTgt spid="7066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0661" grpId="0" autoUpdateAnimBg="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5" name="Rectangle 1"/>
          <p:cNvSpPr>
            <a:spLocks/>
          </p:cNvSpPr>
          <p:nvPr/>
        </p:nvSpPr>
        <p:spPr bwMode="auto">
          <a:xfrm>
            <a:off x="500062" y="321469"/>
            <a:ext cx="8126016" cy="6179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lIns="0" tIns="0" rIns="0" bIns="0" anchor="ctr"/>
          <a:lstStyle/>
          <a:p>
            <a:pPr marL="342900" indent="-342900">
              <a:lnSpc>
                <a:spcPct val="120000"/>
              </a:lnSpc>
              <a:spcBef>
                <a:spcPts val="1969"/>
              </a:spcBef>
              <a:buFont typeface="Arial" panose="020B0604020202020204" pitchFamily="34" charset="0"/>
              <a:buChar char="•"/>
            </a:pPr>
            <a:r>
              <a:rPr lang="en-US" altLang="en-US" sz="2000" dirty="0">
                <a:latin typeface="Baskerville Bold" charset="0"/>
                <a:ea typeface="ヒラギノ明朝 ProN W3" pitchFamily="-112" charset="-128"/>
                <a:sym typeface="Baskerville Bold" charset="0"/>
              </a:rPr>
              <a:t>1828:</a:t>
            </a:r>
          </a:p>
          <a:p>
            <a:pPr marL="342900" indent="-342900">
              <a:lnSpc>
                <a:spcPct val="120000"/>
              </a:lnSpc>
              <a:spcBef>
                <a:spcPts val="1969"/>
              </a:spcBef>
              <a:buFont typeface="Arial" panose="020B0604020202020204" pitchFamily="34" charset="0"/>
              <a:buChar char="•"/>
            </a:pPr>
            <a:r>
              <a:rPr lang="en-US" altLang="en-US" sz="2000" dirty="0">
                <a:latin typeface="Baskerville Bold" charset="0"/>
                <a:ea typeface="ヒラギノ明朝 ProN W3" pitchFamily="-112" charset="-128"/>
                <a:sym typeface="Baskerville Bold" charset="0"/>
              </a:rPr>
              <a:t>The basic mission for which the police exist is to </a:t>
            </a:r>
            <a:r>
              <a:rPr lang="en-US" altLang="en-US" sz="2000" b="1" dirty="0">
                <a:latin typeface="Baskerville Bold" charset="0"/>
                <a:ea typeface="ヒラギノ明朝 ProN W3" pitchFamily="-112" charset="-128"/>
                <a:sym typeface="Baskerville Bold" charset="0"/>
              </a:rPr>
              <a:t>prevent crime and disorder</a:t>
            </a:r>
          </a:p>
          <a:p>
            <a:pPr marL="342900" indent="-342900">
              <a:lnSpc>
                <a:spcPct val="120000"/>
              </a:lnSpc>
              <a:spcBef>
                <a:spcPts val="1969"/>
              </a:spcBef>
              <a:buFont typeface="Arial" panose="020B0604020202020204" pitchFamily="34" charset="0"/>
              <a:buChar char="•"/>
            </a:pPr>
            <a:r>
              <a:rPr lang="en-US" altLang="en-US" sz="2000" dirty="0">
                <a:latin typeface="Baskerville Bold" charset="0"/>
                <a:ea typeface="ヒラギノ明朝 ProN W3" pitchFamily="-112" charset="-128"/>
                <a:sym typeface="Baskerville Bold" charset="0"/>
              </a:rPr>
              <a:t>The ability of the police to perform their duties is dependent upon </a:t>
            </a:r>
            <a:r>
              <a:rPr lang="en-US" altLang="en-US" sz="2000" b="1" dirty="0">
                <a:latin typeface="Baskerville Bold" charset="0"/>
                <a:ea typeface="ヒラギノ明朝 ProN W3" pitchFamily="-112" charset="-128"/>
                <a:sym typeface="Baskerville Bold" charset="0"/>
              </a:rPr>
              <a:t>public approval </a:t>
            </a:r>
            <a:r>
              <a:rPr lang="en-US" altLang="en-US" sz="2000" dirty="0">
                <a:latin typeface="Baskerville Bold" charset="0"/>
                <a:ea typeface="ヒラギノ明朝 ProN W3" pitchFamily="-112" charset="-128"/>
                <a:sym typeface="Baskerville Bold" charset="0"/>
              </a:rPr>
              <a:t>of police actions.</a:t>
            </a:r>
          </a:p>
          <a:p>
            <a:pPr marL="342900" indent="-342900">
              <a:lnSpc>
                <a:spcPct val="120000"/>
              </a:lnSpc>
              <a:spcBef>
                <a:spcPts val="1969"/>
              </a:spcBef>
              <a:buFont typeface="Arial" panose="020B0604020202020204" pitchFamily="34" charset="0"/>
              <a:buChar char="•"/>
            </a:pPr>
            <a:r>
              <a:rPr lang="en-US" altLang="en-US" sz="2000" dirty="0">
                <a:latin typeface="Baskerville Bold" charset="0"/>
                <a:ea typeface="ヒラギノ明朝 ProN W3" pitchFamily="-112" charset="-128"/>
                <a:sym typeface="Baskerville Bold" charset="0"/>
              </a:rPr>
              <a:t>Police must secure the willing co-operation of the public in voluntary observance of the law to be able to secure and maintain the </a:t>
            </a:r>
            <a:r>
              <a:rPr lang="en-US" altLang="en-US" sz="2000" b="1" dirty="0">
                <a:latin typeface="Baskerville Bold" charset="0"/>
                <a:ea typeface="ヒラギノ明朝 ProN W3" pitchFamily="-112" charset="-128"/>
                <a:sym typeface="Baskerville Bold" charset="0"/>
              </a:rPr>
              <a:t>respect of the public.</a:t>
            </a:r>
          </a:p>
          <a:p>
            <a:pPr marL="342900" indent="-342900">
              <a:lnSpc>
                <a:spcPct val="120000"/>
              </a:lnSpc>
              <a:spcBef>
                <a:spcPts val="1969"/>
              </a:spcBef>
              <a:buFont typeface="Arial" panose="020B0604020202020204" pitchFamily="34" charset="0"/>
              <a:buChar char="•"/>
            </a:pPr>
            <a:r>
              <a:rPr lang="en-US" altLang="en-US" sz="2000" dirty="0">
                <a:latin typeface="Baskerville Bold" charset="0"/>
                <a:ea typeface="ヒラギノ明朝 ProN W3" pitchFamily="-112" charset="-128"/>
                <a:sym typeface="Baskerville Bold" charset="0"/>
              </a:rPr>
              <a:t>The degree of co-operation of the public that can be secured diminishes the necessity of the use of </a:t>
            </a:r>
            <a:r>
              <a:rPr lang="en-US" altLang="en-US" sz="2000" b="1" dirty="0">
                <a:latin typeface="Baskerville Bold" charset="0"/>
                <a:ea typeface="ヒラギノ明朝 ProN W3" pitchFamily="-112" charset="-128"/>
                <a:sym typeface="Baskerville Bold" charset="0"/>
              </a:rPr>
              <a:t>physical force.</a:t>
            </a:r>
          </a:p>
          <a:p>
            <a:pPr marL="342900" indent="-342900">
              <a:lnSpc>
                <a:spcPct val="120000"/>
              </a:lnSpc>
              <a:spcBef>
                <a:spcPts val="1969"/>
              </a:spcBef>
              <a:buFont typeface="Arial" panose="020B0604020202020204" pitchFamily="34" charset="0"/>
              <a:buChar char="•"/>
            </a:pPr>
            <a:r>
              <a:rPr lang="en-US" altLang="en-US" sz="2000" dirty="0">
                <a:latin typeface="Baskerville Bold" charset="0"/>
                <a:ea typeface="ヒラギノ明朝 ProN W3" pitchFamily="-112" charset="-128"/>
                <a:sym typeface="Baskerville Bold" charset="0"/>
              </a:rPr>
              <a:t>Police seek and preserve public favor not by catering to public opinion but by constantly demonstrating </a:t>
            </a:r>
            <a:r>
              <a:rPr lang="en-US" altLang="en-US" sz="2000" b="1" dirty="0">
                <a:latin typeface="Baskerville Bold" charset="0"/>
                <a:ea typeface="ヒラギノ明朝 ProN W3" pitchFamily="-112" charset="-128"/>
                <a:sym typeface="Baskerville Bold" charset="0"/>
              </a:rPr>
              <a:t>absolute impartial </a:t>
            </a:r>
            <a:r>
              <a:rPr lang="en-US" altLang="en-US" sz="2000" dirty="0">
                <a:latin typeface="Baskerville Bold" charset="0"/>
                <a:ea typeface="ヒラギノ明朝 ProN W3" pitchFamily="-112" charset="-128"/>
                <a:sym typeface="Baskerville Bold" charset="0"/>
              </a:rPr>
              <a:t>service to the law.</a:t>
            </a:r>
          </a:p>
        </p:txBody>
      </p:sp>
    </p:spTree>
    <p:extLst>
      <p:ext uri="{BB962C8B-B14F-4D97-AF65-F5344CB8AC3E}">
        <p14:creationId xmlns:p14="http://schemas.microsoft.com/office/powerpoint/2010/main" val="790539569"/>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270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270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270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270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270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270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2705"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42C092-A5F8-482E-9C69-91E8CFF2367A}"/>
              </a:ext>
            </a:extLst>
          </p:cNvPr>
          <p:cNvSpPr>
            <a:spLocks noGrp="1"/>
          </p:cNvSpPr>
          <p:nvPr>
            <p:ph type="title"/>
          </p:nvPr>
        </p:nvSpPr>
        <p:spPr>
          <a:xfrm>
            <a:off x="609599" y="609600"/>
            <a:ext cx="6347713" cy="371128"/>
          </a:xfrm>
        </p:spPr>
        <p:txBody>
          <a:bodyPr>
            <a:normAutofit fontScale="90000"/>
          </a:bodyPr>
          <a:lstStyle/>
          <a:p>
            <a:endParaRPr lang="en-GB" dirty="0"/>
          </a:p>
        </p:txBody>
      </p:sp>
      <p:sp>
        <p:nvSpPr>
          <p:cNvPr id="3" name="Content Placeholder 2">
            <a:extLst>
              <a:ext uri="{FF2B5EF4-FFF2-40B4-BE49-F238E27FC236}">
                <a16:creationId xmlns:a16="http://schemas.microsoft.com/office/drawing/2014/main" xmlns="" id="{7AC74429-0093-48C9-A42C-7055E0995639}"/>
              </a:ext>
            </a:extLst>
          </p:cNvPr>
          <p:cNvSpPr>
            <a:spLocks noGrp="1"/>
          </p:cNvSpPr>
          <p:nvPr>
            <p:ph idx="1"/>
          </p:nvPr>
        </p:nvSpPr>
        <p:spPr>
          <a:xfrm>
            <a:off x="609598" y="1412776"/>
            <a:ext cx="7778825" cy="4628587"/>
          </a:xfrm>
        </p:spPr>
        <p:txBody>
          <a:bodyPr>
            <a:normAutofit fontScale="92500"/>
          </a:bodyPr>
          <a:lstStyle/>
          <a:p>
            <a:pPr>
              <a:lnSpc>
                <a:spcPct val="120000"/>
              </a:lnSpc>
              <a:spcBef>
                <a:spcPts val="1969"/>
              </a:spcBef>
            </a:pPr>
            <a:r>
              <a:rPr lang="en-US" altLang="en-US" b="0" dirty="0">
                <a:latin typeface="Baskerville Bold" charset="0"/>
                <a:ea typeface="ヒラギノ明朝 ProN W3" pitchFamily="-112" charset="-128"/>
                <a:sym typeface="Baskerville Bold" charset="0"/>
              </a:rPr>
              <a:t>Police use </a:t>
            </a:r>
            <a:r>
              <a:rPr lang="en-US" altLang="en-US" dirty="0">
                <a:latin typeface="Baskerville Bold" charset="0"/>
                <a:ea typeface="ヒラギノ明朝 ProN W3" pitchFamily="-112" charset="-128"/>
                <a:sym typeface="Baskerville Bold" charset="0"/>
              </a:rPr>
              <a:t>physical force to the extent necessary </a:t>
            </a:r>
            <a:r>
              <a:rPr lang="en-US" altLang="en-US" b="0" dirty="0">
                <a:latin typeface="Baskerville Bold" charset="0"/>
                <a:ea typeface="ヒラギノ明朝 ProN W3" pitchFamily="-112" charset="-128"/>
                <a:sym typeface="Baskerville Bold" charset="0"/>
              </a:rPr>
              <a:t>to secure observance of the law or to restore order only when the exercise of persuasion, advice and warning is found to be insufficient.</a:t>
            </a:r>
          </a:p>
          <a:p>
            <a:pPr>
              <a:lnSpc>
                <a:spcPct val="120000"/>
              </a:lnSpc>
              <a:spcBef>
                <a:spcPts val="1969"/>
              </a:spcBef>
            </a:pPr>
            <a:r>
              <a:rPr lang="en-US" altLang="en-US" b="0" dirty="0">
                <a:latin typeface="Baskerville Bold" charset="0"/>
                <a:ea typeface="ヒラギノ明朝 ProN W3" pitchFamily="-112" charset="-128"/>
                <a:sym typeface="Baskerville Bold" charset="0"/>
              </a:rPr>
              <a:t>Police, at all times, should </a:t>
            </a:r>
            <a:r>
              <a:rPr lang="en-US" altLang="en-US" dirty="0">
                <a:latin typeface="Baskerville Bold" charset="0"/>
                <a:ea typeface="ヒラギノ明朝 ProN W3" pitchFamily="-112" charset="-128"/>
                <a:sym typeface="Baskerville Bold" charset="0"/>
              </a:rPr>
              <a:t>maintain a relationship with the public </a:t>
            </a:r>
            <a:r>
              <a:rPr lang="en-US" altLang="en-US" b="0" dirty="0">
                <a:latin typeface="Baskerville Bold" charset="0"/>
                <a:ea typeface="ヒラギノ明朝 ProN W3" pitchFamily="-112" charset="-128"/>
                <a:sym typeface="Baskerville Bold" charset="0"/>
              </a:rPr>
              <a:t>that gives reality to the historic tradition that the </a:t>
            </a:r>
            <a:r>
              <a:rPr lang="en-US" altLang="en-US" dirty="0">
                <a:latin typeface="Baskerville Bold" charset="0"/>
                <a:ea typeface="ヒラギノ明朝 ProN W3" pitchFamily="-112" charset="-128"/>
                <a:sym typeface="Baskerville Bold" charset="0"/>
              </a:rPr>
              <a:t>police are the public and the public are the police; </a:t>
            </a:r>
          </a:p>
          <a:p>
            <a:pPr>
              <a:lnSpc>
                <a:spcPct val="120000"/>
              </a:lnSpc>
              <a:spcBef>
                <a:spcPts val="1969"/>
              </a:spcBef>
            </a:pPr>
            <a:r>
              <a:rPr lang="en-US" altLang="en-US" b="0" dirty="0">
                <a:latin typeface="Baskerville Bold" charset="0"/>
                <a:ea typeface="ヒラギノ明朝 ProN W3" pitchFamily="-112" charset="-128"/>
                <a:sym typeface="Baskerville Bold" charset="0"/>
              </a:rPr>
              <a:t>Police should always direct their action </a:t>
            </a:r>
            <a:r>
              <a:rPr lang="en-US" altLang="en-US" dirty="0">
                <a:latin typeface="Baskerville Bold" charset="0"/>
                <a:ea typeface="ヒラギノ明朝 ProN W3" pitchFamily="-112" charset="-128"/>
                <a:sym typeface="Baskerville Bold" charset="0"/>
              </a:rPr>
              <a:t>strictly towards their functions</a:t>
            </a:r>
            <a:r>
              <a:rPr lang="en-US" altLang="en-US" b="0" dirty="0">
                <a:latin typeface="Baskerville Bold" charset="0"/>
                <a:ea typeface="ヒラギノ明朝 ProN W3" pitchFamily="-112" charset="-128"/>
                <a:sym typeface="Baskerville Bold" charset="0"/>
              </a:rPr>
              <a:t> and never appear to </a:t>
            </a:r>
            <a:r>
              <a:rPr lang="en-US" altLang="en-US" dirty="0">
                <a:latin typeface="Baskerville Bold" charset="0"/>
                <a:ea typeface="ヒラギノ明朝 ProN W3" pitchFamily="-112" charset="-128"/>
                <a:sym typeface="Baskerville Bold" charset="0"/>
              </a:rPr>
              <a:t>usurp the powers of the judiciary.</a:t>
            </a:r>
          </a:p>
          <a:p>
            <a:pPr>
              <a:lnSpc>
                <a:spcPct val="120000"/>
              </a:lnSpc>
              <a:spcBef>
                <a:spcPts val="1969"/>
              </a:spcBef>
            </a:pPr>
            <a:r>
              <a:rPr lang="en-US" altLang="en-US" b="0" dirty="0">
                <a:latin typeface="Baskerville Bold" charset="0"/>
                <a:ea typeface="ヒラギノ明朝 ProN W3" pitchFamily="-112" charset="-128"/>
                <a:sym typeface="Baskerville Bold" charset="0"/>
              </a:rPr>
              <a:t>The test of </a:t>
            </a:r>
            <a:r>
              <a:rPr lang="en-US" altLang="en-US" dirty="0">
                <a:latin typeface="Baskerville Bold" charset="0"/>
                <a:ea typeface="ヒラギノ明朝 ProN W3" pitchFamily="-112" charset="-128"/>
                <a:sym typeface="Baskerville Bold" charset="0"/>
              </a:rPr>
              <a:t>police efficiency is the absence of crime and disorder</a:t>
            </a:r>
            <a:r>
              <a:rPr lang="en-US" altLang="en-US" b="0" dirty="0">
                <a:latin typeface="Baskerville Bold" charset="0"/>
                <a:ea typeface="ヒラギノ明朝 ProN W3" pitchFamily="-112" charset="-128"/>
                <a:sym typeface="Baskerville Bold" charset="0"/>
              </a:rPr>
              <a:t>, not the visible evidence of police action in dealing with it.</a:t>
            </a:r>
          </a:p>
          <a:p>
            <a:endParaRPr lang="en-GB" dirty="0"/>
          </a:p>
        </p:txBody>
      </p:sp>
    </p:spTree>
    <p:extLst>
      <p:ext uri="{BB962C8B-B14F-4D97-AF65-F5344CB8AC3E}">
        <p14:creationId xmlns:p14="http://schemas.microsoft.com/office/powerpoint/2010/main" val="3243537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333F336-5E96-465F-93E6-909BE358485A}"/>
              </a:ext>
            </a:extLst>
          </p:cNvPr>
          <p:cNvSpPr>
            <a:spLocks noGrp="1"/>
          </p:cNvSpPr>
          <p:nvPr>
            <p:ph type="title"/>
          </p:nvPr>
        </p:nvSpPr>
        <p:spPr>
          <a:xfrm>
            <a:off x="609599" y="609600"/>
            <a:ext cx="6347713" cy="731168"/>
          </a:xfrm>
        </p:spPr>
        <p:txBody>
          <a:bodyPr>
            <a:normAutofit/>
          </a:bodyPr>
          <a:lstStyle/>
          <a:p>
            <a:r>
              <a:rPr lang="en-GB" sz="2800" dirty="0"/>
              <a:t>Peels Principles in todays policing</a:t>
            </a:r>
          </a:p>
        </p:txBody>
      </p:sp>
      <p:sp>
        <p:nvSpPr>
          <p:cNvPr id="3" name="Content Placeholder 2">
            <a:extLst>
              <a:ext uri="{FF2B5EF4-FFF2-40B4-BE49-F238E27FC236}">
                <a16:creationId xmlns:a16="http://schemas.microsoft.com/office/drawing/2014/main" xmlns="" id="{A48E8761-2641-437E-90FD-8CE0D7980E1A}"/>
              </a:ext>
            </a:extLst>
          </p:cNvPr>
          <p:cNvSpPr>
            <a:spLocks noGrp="1"/>
          </p:cNvSpPr>
          <p:nvPr>
            <p:ph idx="1"/>
          </p:nvPr>
        </p:nvSpPr>
        <p:spPr>
          <a:xfrm>
            <a:off x="609599" y="1556792"/>
            <a:ext cx="6347714" cy="4484571"/>
          </a:xfrm>
        </p:spPr>
        <p:txBody>
          <a:bodyPr/>
          <a:lstStyle/>
          <a:p>
            <a:r>
              <a:rPr lang="en-US" altLang="en-US" sz="2800" dirty="0">
                <a:latin typeface="Baskerville Bold" charset="0"/>
                <a:ea typeface="ヒラギノ明朝 ProN W3" pitchFamily="-112" charset="-128"/>
                <a:sym typeface="Baskerville Bold" charset="0"/>
              </a:rPr>
              <a:t>prevent crime and disorder – </a:t>
            </a:r>
            <a:r>
              <a:rPr lang="en-US" altLang="en-US" sz="2800" b="0" dirty="0">
                <a:latin typeface="Baskerville Bold" charset="0"/>
                <a:ea typeface="ヒラギノ明朝 ProN W3" pitchFamily="-112" charset="-128"/>
                <a:sym typeface="Baskerville Bold" charset="0"/>
              </a:rPr>
              <a:t>One of the main principles of policing today</a:t>
            </a:r>
          </a:p>
          <a:p>
            <a:r>
              <a:rPr lang="en-US" altLang="en-US" sz="2800" dirty="0">
                <a:latin typeface="Baskerville Bold" charset="0"/>
                <a:ea typeface="ヒラギノ明朝 ProN W3" pitchFamily="-112" charset="-128"/>
                <a:sym typeface="Baskerville Bold" charset="0"/>
              </a:rPr>
              <a:t>public approval of police actions -  </a:t>
            </a:r>
            <a:r>
              <a:rPr lang="en-US" altLang="en-US" sz="2800" b="0" dirty="0">
                <a:latin typeface="Baskerville Bold" charset="0"/>
                <a:ea typeface="ヒラギノ明朝 ProN W3" pitchFamily="-112" charset="-128"/>
                <a:sym typeface="Baskerville Bold" charset="0"/>
              </a:rPr>
              <a:t>for police to do their role they must secure and maintain public support</a:t>
            </a:r>
          </a:p>
          <a:p>
            <a:r>
              <a:rPr lang="en-US" altLang="en-US" sz="2800" dirty="0">
                <a:latin typeface="Baskerville Bold" charset="0"/>
                <a:ea typeface="ヒラギノ明朝 ProN W3" pitchFamily="-112" charset="-128"/>
                <a:sym typeface="Baskerville Bold" charset="0"/>
              </a:rPr>
              <a:t>Police must secure respect of the public – </a:t>
            </a:r>
            <a:r>
              <a:rPr lang="en-US" altLang="en-US" sz="2800" b="0" dirty="0">
                <a:latin typeface="Baskerville Bold" charset="0"/>
                <a:ea typeface="ヒラギノ明朝 ProN W3" pitchFamily="-112" charset="-128"/>
                <a:sym typeface="Baskerville Bold" charset="0"/>
              </a:rPr>
              <a:t>willing corporation from the public in helping prevent crime </a:t>
            </a:r>
          </a:p>
          <a:p>
            <a:endParaRPr lang="en-US" altLang="en-US" sz="2800" dirty="0">
              <a:latin typeface="Baskerville Bold" charset="0"/>
              <a:ea typeface="ヒラギノ明朝 ProN W3" pitchFamily="-112" charset="-128"/>
              <a:sym typeface="Baskerville Bold" charset="0"/>
            </a:endParaRPr>
          </a:p>
          <a:p>
            <a:endParaRPr lang="en-GB" dirty="0"/>
          </a:p>
        </p:txBody>
      </p:sp>
    </p:spTree>
    <p:extLst>
      <p:ext uri="{BB962C8B-B14F-4D97-AF65-F5344CB8AC3E}">
        <p14:creationId xmlns:p14="http://schemas.microsoft.com/office/powerpoint/2010/main" val="32670574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0E309B0-D07F-4891-9383-D6CCBC88180B}"/>
              </a:ext>
            </a:extLst>
          </p:cNvPr>
          <p:cNvSpPr>
            <a:spLocks noGrp="1"/>
          </p:cNvSpPr>
          <p:nvPr>
            <p:ph type="title"/>
          </p:nvPr>
        </p:nvSpPr>
        <p:spPr>
          <a:xfrm>
            <a:off x="609599" y="609600"/>
            <a:ext cx="6347713" cy="1091208"/>
          </a:xfrm>
        </p:spPr>
        <p:txBody>
          <a:bodyPr>
            <a:normAutofit/>
          </a:bodyPr>
          <a:lstStyle/>
          <a:p>
            <a:r>
              <a:rPr lang="en-GB" sz="2800" dirty="0"/>
              <a:t>Peels Principles in todays policing</a:t>
            </a:r>
          </a:p>
        </p:txBody>
      </p:sp>
      <p:sp>
        <p:nvSpPr>
          <p:cNvPr id="3" name="Content Placeholder 2">
            <a:extLst>
              <a:ext uri="{FF2B5EF4-FFF2-40B4-BE49-F238E27FC236}">
                <a16:creationId xmlns:a16="http://schemas.microsoft.com/office/drawing/2014/main" xmlns="" id="{561F01DE-BC88-42D4-966F-072FEFAEFEE8}"/>
              </a:ext>
            </a:extLst>
          </p:cNvPr>
          <p:cNvSpPr>
            <a:spLocks noGrp="1"/>
          </p:cNvSpPr>
          <p:nvPr>
            <p:ph idx="1"/>
          </p:nvPr>
        </p:nvSpPr>
        <p:spPr>
          <a:xfrm>
            <a:off x="580967" y="1700808"/>
            <a:ext cx="6347714" cy="4384829"/>
          </a:xfrm>
        </p:spPr>
        <p:txBody>
          <a:bodyPr>
            <a:normAutofit lnSpcReduction="10000"/>
          </a:bodyPr>
          <a:lstStyle/>
          <a:p>
            <a:r>
              <a:rPr lang="en-US" altLang="en-US" sz="2800" dirty="0">
                <a:latin typeface="Baskerville"/>
                <a:ea typeface="ヒラギノ明朝 ProN W3" pitchFamily="-112" charset="-128"/>
                <a:sym typeface="Baskerville Bold" charset="0"/>
              </a:rPr>
              <a:t>co-operation of the public will prevent the use of physical force – </a:t>
            </a:r>
            <a:r>
              <a:rPr lang="en-GB" altLang="en-US" sz="2800" b="0" dirty="0">
                <a:latin typeface="Baskerville"/>
                <a:ea typeface="ヒラギノ明朝 ProN W3" pitchFamily="-112" charset="-128"/>
                <a:sym typeface="Baskerville Bold" charset="0"/>
              </a:rPr>
              <a:t>ex</a:t>
            </a:r>
            <a:r>
              <a:rPr lang="en-GB" sz="2800" b="0" dirty="0">
                <a:latin typeface="Baskerville"/>
              </a:rPr>
              <a:t>cessive force is  disapproving</a:t>
            </a:r>
          </a:p>
          <a:p>
            <a:r>
              <a:rPr lang="en-US" altLang="en-US" sz="2800" dirty="0">
                <a:latin typeface="Baskerville Bold" charset="0"/>
                <a:ea typeface="ヒラギノ明朝 ProN W3" pitchFamily="-112" charset="-128"/>
                <a:sym typeface="Baskerville Bold" charset="0"/>
              </a:rPr>
              <a:t>absolute impartial service to the law – </a:t>
            </a:r>
            <a:r>
              <a:rPr lang="en-US" altLang="en-US" sz="2800" b="0" dirty="0">
                <a:latin typeface="Baskerville Bold" charset="0"/>
                <a:ea typeface="ヒラギノ明朝 ProN W3" pitchFamily="-112" charset="-128"/>
                <a:sym typeface="Baskerville Bold" charset="0"/>
              </a:rPr>
              <a:t>maintain the same standards to everyone</a:t>
            </a:r>
            <a:endParaRPr lang="en-US" altLang="en-US" sz="2800" dirty="0">
              <a:latin typeface="Baskerville"/>
              <a:ea typeface="ヒラギノ明朝 ProN W3" pitchFamily="-112" charset="-128"/>
              <a:sym typeface="Baskerville Bold" charset="0"/>
            </a:endParaRPr>
          </a:p>
          <a:p>
            <a:r>
              <a:rPr lang="en-US" altLang="en-US" sz="2800" dirty="0">
                <a:latin typeface="Baskerville Bold" charset="0"/>
                <a:ea typeface="ヒラギノ明朝 ProN W3" pitchFamily="-112" charset="-128"/>
                <a:sym typeface="Baskerville Bold" charset="0"/>
              </a:rPr>
              <a:t>physical force only necessary to restore order – </a:t>
            </a:r>
            <a:r>
              <a:rPr lang="en-US" altLang="en-US" sz="2800" b="0" dirty="0">
                <a:latin typeface="Baskerville Bold" charset="0"/>
                <a:ea typeface="ヒラギノ明朝 ProN W3" pitchFamily="-112" charset="-128"/>
                <a:sym typeface="Baskerville Bold" charset="0"/>
              </a:rPr>
              <a:t>public understand self-defense but excess force is not acceptable </a:t>
            </a:r>
          </a:p>
          <a:p>
            <a:pPr marL="0" indent="0">
              <a:buNone/>
            </a:pPr>
            <a:endParaRPr lang="en-GB" sz="2400" dirty="0"/>
          </a:p>
        </p:txBody>
      </p:sp>
    </p:spTree>
    <p:extLst>
      <p:ext uri="{BB962C8B-B14F-4D97-AF65-F5344CB8AC3E}">
        <p14:creationId xmlns:p14="http://schemas.microsoft.com/office/powerpoint/2010/main" val="1330450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C368B357-0D93-4FA0-9BAC-58EF824D05E2}"/>
              </a:ext>
            </a:extLst>
          </p:cNvPr>
          <p:cNvSpPr>
            <a:spLocks noGrp="1"/>
          </p:cNvSpPr>
          <p:nvPr>
            <p:ph type="title"/>
          </p:nvPr>
        </p:nvSpPr>
        <p:spPr>
          <a:xfrm>
            <a:off x="609599" y="609600"/>
            <a:ext cx="6347713" cy="731168"/>
          </a:xfrm>
        </p:spPr>
        <p:txBody>
          <a:bodyPr>
            <a:normAutofit/>
          </a:bodyPr>
          <a:lstStyle/>
          <a:p>
            <a:r>
              <a:rPr lang="en-GB" sz="2800" dirty="0"/>
              <a:t>Peels Principles in todays policing</a:t>
            </a:r>
          </a:p>
        </p:txBody>
      </p:sp>
      <p:sp>
        <p:nvSpPr>
          <p:cNvPr id="3" name="Content Placeholder 2">
            <a:extLst>
              <a:ext uri="{FF2B5EF4-FFF2-40B4-BE49-F238E27FC236}">
                <a16:creationId xmlns:a16="http://schemas.microsoft.com/office/drawing/2014/main" xmlns="" id="{76F275B9-EF5E-4E09-8567-DEABE3EB5576}"/>
              </a:ext>
            </a:extLst>
          </p:cNvPr>
          <p:cNvSpPr>
            <a:spLocks noGrp="1"/>
          </p:cNvSpPr>
          <p:nvPr>
            <p:ph idx="1"/>
          </p:nvPr>
        </p:nvSpPr>
        <p:spPr>
          <a:xfrm>
            <a:off x="609599" y="1340768"/>
            <a:ext cx="6347714" cy="4968552"/>
          </a:xfrm>
        </p:spPr>
        <p:txBody>
          <a:bodyPr>
            <a:normAutofit fontScale="70000" lnSpcReduction="20000"/>
          </a:bodyPr>
          <a:lstStyle/>
          <a:p>
            <a:r>
              <a:rPr lang="en-US" altLang="en-US" sz="3300" dirty="0">
                <a:latin typeface="Baskerville Bold" charset="0"/>
                <a:ea typeface="ヒラギノ明朝 ProN W3" pitchFamily="-112" charset="-128"/>
                <a:sym typeface="Baskerville Bold" charset="0"/>
              </a:rPr>
              <a:t>police are the public and the public are the police – </a:t>
            </a:r>
            <a:r>
              <a:rPr lang="en-US" altLang="en-US" sz="3300" b="0" dirty="0">
                <a:latin typeface="Baskerville Bold" charset="0"/>
                <a:ea typeface="ヒラギノ明朝 ProN W3" pitchFamily="-112" charset="-128"/>
                <a:sym typeface="Baskerville Bold" charset="0"/>
              </a:rPr>
              <a:t>the only difference is the training, uniform and oath to serve. Both need each other to do safeguard society</a:t>
            </a:r>
          </a:p>
          <a:p>
            <a:r>
              <a:rPr lang="en-US" altLang="en-US" sz="3300" dirty="0">
                <a:latin typeface="Baskerville Bold" charset="0"/>
                <a:ea typeface="ヒラギノ明朝 ProN W3" pitchFamily="-112" charset="-128"/>
                <a:sym typeface="Baskerville Bold" charset="0"/>
              </a:rPr>
              <a:t>Direct their actions towards their functions and never appear to assume the powers of the courts – </a:t>
            </a:r>
            <a:r>
              <a:rPr lang="en-US" altLang="en-US" sz="3300" b="0" dirty="0">
                <a:latin typeface="Baskerville Bold" charset="0"/>
                <a:ea typeface="ヒラギノ明朝 ProN W3" pitchFamily="-112" charset="-128"/>
                <a:sym typeface="Baskerville Bold" charset="0"/>
              </a:rPr>
              <a:t>police are not judge, jury, barristers. </a:t>
            </a:r>
          </a:p>
          <a:p>
            <a:r>
              <a:rPr lang="en-US" altLang="en-US" sz="3300" dirty="0">
                <a:latin typeface="Baskerville Bold" charset="0"/>
                <a:ea typeface="ヒラギノ明朝 ProN W3" pitchFamily="-112" charset="-128"/>
                <a:sym typeface="Baskerville Bold" charset="0"/>
              </a:rPr>
              <a:t>Test of police efficiency is the absence of crime and disorder, not the visible evidence of police action in dealing with it – </a:t>
            </a:r>
            <a:r>
              <a:rPr lang="en-US" altLang="en-US" sz="3300" b="0" dirty="0">
                <a:latin typeface="Baskerville Bold" charset="0"/>
                <a:ea typeface="ヒラギノ明朝 ProN W3" pitchFamily="-112" charset="-128"/>
                <a:sym typeface="Baskerville Bold" charset="0"/>
              </a:rPr>
              <a:t>police targets = crime numbers. Modern policing keep us safe = effective policing.</a:t>
            </a:r>
          </a:p>
          <a:p>
            <a:endParaRPr lang="en-GB" dirty="0"/>
          </a:p>
        </p:txBody>
      </p:sp>
    </p:spTree>
    <p:extLst>
      <p:ext uri="{BB962C8B-B14F-4D97-AF65-F5344CB8AC3E}">
        <p14:creationId xmlns:p14="http://schemas.microsoft.com/office/powerpoint/2010/main" val="37335494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09163135-FF7B-4561-AAE7-E13219F870F8}"/>
              </a:ext>
            </a:extLst>
          </p:cNvPr>
          <p:cNvSpPr>
            <a:spLocks noGrp="1"/>
          </p:cNvSpPr>
          <p:nvPr>
            <p:ph type="title"/>
          </p:nvPr>
        </p:nvSpPr>
        <p:spPr>
          <a:xfrm>
            <a:off x="609599" y="609600"/>
            <a:ext cx="6347713" cy="803176"/>
          </a:xfrm>
        </p:spPr>
        <p:txBody>
          <a:bodyPr/>
          <a:lstStyle/>
          <a:p>
            <a:r>
              <a:rPr lang="en-GB" dirty="0"/>
              <a:t>Police Vision 2025</a:t>
            </a:r>
          </a:p>
        </p:txBody>
      </p:sp>
      <p:sp>
        <p:nvSpPr>
          <p:cNvPr id="3" name="Content Placeholder 2">
            <a:extLst>
              <a:ext uri="{FF2B5EF4-FFF2-40B4-BE49-F238E27FC236}">
                <a16:creationId xmlns:a16="http://schemas.microsoft.com/office/drawing/2014/main" xmlns="" id="{3B9C35CC-112C-4844-AC26-EC2659841FB6}"/>
              </a:ext>
            </a:extLst>
          </p:cNvPr>
          <p:cNvSpPr>
            <a:spLocks noGrp="1"/>
          </p:cNvSpPr>
          <p:nvPr>
            <p:ph idx="1"/>
          </p:nvPr>
        </p:nvSpPr>
        <p:spPr>
          <a:xfrm>
            <a:off x="609599" y="1700808"/>
            <a:ext cx="6347714" cy="4340555"/>
          </a:xfrm>
        </p:spPr>
        <p:txBody>
          <a:bodyPr>
            <a:normAutofit/>
          </a:bodyPr>
          <a:lstStyle/>
          <a:p>
            <a:r>
              <a:rPr lang="en-GB" sz="2800" dirty="0"/>
              <a:t>to make communities safer by upholding the law fairly and firmly; preventing crime and antisocial behaviour; keeping the peace; protecting and reassuring communities; investigating crime and bringing offenders to justice. </a:t>
            </a:r>
          </a:p>
          <a:p>
            <a:endParaRPr lang="en-GB" sz="2800" dirty="0"/>
          </a:p>
          <a:p>
            <a:pPr marL="0" indent="0">
              <a:buNone/>
            </a:pPr>
            <a:r>
              <a:rPr lang="en-GB" sz="1800" b="0" dirty="0"/>
              <a:t>National Police Chiefs’ Council </a:t>
            </a:r>
            <a:r>
              <a:rPr lang="en-GB" sz="1800" b="0" i="1" dirty="0"/>
              <a:t>Police Vision 2025 available at: </a:t>
            </a:r>
            <a:r>
              <a:rPr lang="en-GB" sz="1800" b="0" dirty="0"/>
              <a:t>https://www.npcc.police.uk/documents/Policing%20Vision.pdf</a:t>
            </a:r>
          </a:p>
        </p:txBody>
      </p:sp>
    </p:spTree>
    <p:extLst>
      <p:ext uri="{BB962C8B-B14F-4D97-AF65-F5344CB8AC3E}">
        <p14:creationId xmlns:p14="http://schemas.microsoft.com/office/powerpoint/2010/main" val="307666763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5" name="Rectangle 2"/>
          <p:cNvSpPr>
            <a:spLocks noGrp="1" noChangeArrowheads="1"/>
          </p:cNvSpPr>
          <p:nvPr>
            <p:ph type="title"/>
          </p:nvPr>
        </p:nvSpPr>
        <p:spPr>
          <a:xfrm>
            <a:off x="714375" y="383977"/>
            <a:ext cx="7715250" cy="1604863"/>
          </a:xfrm>
        </p:spPr>
        <p:txBody>
          <a:bodyPr>
            <a:normAutofit/>
          </a:bodyPr>
          <a:lstStyle/>
          <a:p>
            <a:pPr>
              <a:defRPr/>
            </a:pPr>
            <a:r>
              <a:rPr lang="en-US" altLang="en-US" sz="2500" dirty="0">
                <a:latin typeface="Copperplate Bold" charset="0"/>
                <a:sym typeface="Copperplate Bold" charset="0"/>
              </a:rPr>
              <a:t/>
            </a:r>
            <a:br>
              <a:rPr lang="en-US" altLang="en-US" sz="2500" dirty="0">
                <a:latin typeface="Copperplate Bold" charset="0"/>
                <a:sym typeface="Copperplate Bold" charset="0"/>
              </a:rPr>
            </a:br>
            <a:r>
              <a:rPr lang="en-US" altLang="en-US" sz="2500" dirty="0">
                <a:latin typeface="Copperplate Bold" charset="0"/>
                <a:sym typeface="Copperplate Bold" charset="0"/>
              </a:rPr>
              <a:t/>
            </a:r>
            <a:br>
              <a:rPr lang="en-US" altLang="en-US" sz="2500" dirty="0">
                <a:latin typeface="Copperplate Bold" charset="0"/>
                <a:sym typeface="Copperplate Bold" charset="0"/>
              </a:rPr>
            </a:br>
            <a:r>
              <a:rPr lang="en-US" altLang="en-US" dirty="0">
                <a:latin typeface="Copperplate Bold" charset="0"/>
                <a:sym typeface="Copperplate Bold" charset="0"/>
              </a:rPr>
              <a:t>Criticism of Peel’s  ‘New Police’ </a:t>
            </a:r>
            <a:endParaRPr lang="en-US" altLang="en-US" dirty="0">
              <a:latin typeface="Copperplate Bold" charset="0"/>
              <a:ea typeface="ヒラギノ明朝 ProN W6" pitchFamily="-112" charset="-128"/>
              <a:sym typeface="Copperplate Bold" charset="0"/>
            </a:endParaRPr>
          </a:p>
        </p:txBody>
      </p:sp>
      <p:sp>
        <p:nvSpPr>
          <p:cNvPr id="75777" name="Rectangle 1"/>
          <p:cNvSpPr>
            <a:spLocks noGrp="1" noChangeArrowheads="1"/>
          </p:cNvSpPr>
          <p:nvPr>
            <p:ph idx="1"/>
          </p:nvPr>
        </p:nvSpPr>
        <p:spPr>
          <a:xfrm>
            <a:off x="714375" y="2276871"/>
            <a:ext cx="7715250" cy="3643511"/>
          </a:xfrm>
        </p:spPr>
        <p:txBody>
          <a:bodyPr>
            <a:normAutofit/>
          </a:bodyPr>
          <a:lstStyle/>
          <a:p>
            <a:pPr marL="365741" indent="-256019">
              <a:spcBef>
                <a:spcPts val="400"/>
              </a:spcBef>
              <a:buFont typeface="Wingdings 3"/>
              <a:buChar char=""/>
              <a:defRPr/>
            </a:pPr>
            <a:r>
              <a:rPr lang="en-US" altLang="en-US" sz="2800" dirty="0">
                <a:latin typeface="Baskerville Bold" charset="0"/>
                <a:sym typeface="Baskerville Bold" charset="0"/>
              </a:rPr>
              <a:t>New era for civilians</a:t>
            </a:r>
          </a:p>
          <a:p>
            <a:pPr marL="109722" indent="0">
              <a:spcBef>
                <a:spcPts val="400"/>
              </a:spcBef>
              <a:buNone/>
              <a:defRPr/>
            </a:pPr>
            <a:r>
              <a:rPr lang="en-US" altLang="en-US" sz="2800" dirty="0">
                <a:latin typeface="Baskerville Bold" charset="0"/>
                <a:sym typeface="Baskerville Bold" charset="0"/>
              </a:rPr>
              <a:t> </a:t>
            </a:r>
          </a:p>
          <a:p>
            <a:pPr marL="365741" indent="-256019">
              <a:spcBef>
                <a:spcPts val="400"/>
              </a:spcBef>
              <a:buFont typeface="Wingdings 3"/>
              <a:buChar char=""/>
              <a:defRPr/>
            </a:pPr>
            <a:r>
              <a:rPr lang="en-US" altLang="en-US" sz="2800" dirty="0">
                <a:latin typeface="Baskerville Bold" charset="0"/>
                <a:sym typeface="Baskerville Bold" charset="0"/>
              </a:rPr>
              <a:t>Threat to civil liberties </a:t>
            </a:r>
            <a:endParaRPr lang="en-US" altLang="en-US" sz="2800" dirty="0">
              <a:latin typeface="Baskerville Bold" charset="0"/>
              <a:ea typeface="ヒラギノ明朝 ProN W6" pitchFamily="-112" charset="-128"/>
              <a:sym typeface="Baskerville Bold" charset="0"/>
            </a:endParaRPr>
          </a:p>
          <a:p>
            <a:pPr marL="365741" indent="-256019">
              <a:spcBef>
                <a:spcPts val="1793"/>
              </a:spcBef>
              <a:buFont typeface="Wingdings 3"/>
              <a:buChar char=""/>
              <a:defRPr/>
            </a:pPr>
            <a:r>
              <a:rPr lang="en-US" altLang="en-US" sz="2800" dirty="0">
                <a:latin typeface="Baskerville Bold" charset="0"/>
                <a:sym typeface="Baskerville Bold" charset="0"/>
              </a:rPr>
              <a:t>Fears of potential abuse</a:t>
            </a:r>
            <a:endParaRPr lang="en-US" altLang="en-US" sz="2800" dirty="0">
              <a:latin typeface="Baskerville Bold" charset="0"/>
              <a:ea typeface="ヒラギノ明朝 ProN W6" pitchFamily="-112" charset="-128"/>
              <a:sym typeface="Baskerville Bold" charset="0"/>
            </a:endParaRPr>
          </a:p>
          <a:p>
            <a:pPr marL="365741" indent="-256019">
              <a:spcBef>
                <a:spcPts val="1793"/>
              </a:spcBef>
              <a:buFont typeface="Wingdings 3"/>
              <a:buChar char=""/>
              <a:defRPr/>
            </a:pPr>
            <a:r>
              <a:rPr lang="en-US" altLang="en-US" sz="2800" dirty="0">
                <a:latin typeface="Baskerville Bold" charset="0"/>
                <a:sym typeface="Baskerville Bold" charset="0"/>
              </a:rPr>
              <a:t>Cost</a:t>
            </a:r>
          </a:p>
          <a:p>
            <a:pPr marL="365741" indent="-256019">
              <a:spcBef>
                <a:spcPts val="1793"/>
              </a:spcBef>
              <a:buFont typeface="Wingdings 3"/>
              <a:buChar char=""/>
              <a:defRPr/>
            </a:pPr>
            <a:r>
              <a:rPr lang="en-US" altLang="en-US" sz="2800" dirty="0">
                <a:latin typeface="Baskerville Bold" charset="0"/>
                <a:ea typeface="ヒラギノ明朝 ProN W6" pitchFamily="-112" charset="-128"/>
                <a:sym typeface="Baskerville Bold" charset="0"/>
              </a:rPr>
              <a:t>Quality of recruits</a:t>
            </a:r>
          </a:p>
          <a:p>
            <a:pPr marL="365741" indent="-256019">
              <a:spcBef>
                <a:spcPts val="1793"/>
              </a:spcBef>
              <a:buFont typeface="Wingdings 3"/>
              <a:buChar char=""/>
              <a:defRPr/>
            </a:pPr>
            <a:endParaRPr lang="en-US" altLang="en-US" sz="2800" dirty="0">
              <a:latin typeface="Baskerville Bold" charset="0"/>
              <a:ea typeface="ヒラギノ明朝 ProN W6" pitchFamily="-112" charset="-128"/>
              <a:sym typeface="Baskerville Bold" charset="0"/>
            </a:endParaRPr>
          </a:p>
          <a:p>
            <a:pPr marL="109722" indent="0">
              <a:spcBef>
                <a:spcPts val="1793"/>
              </a:spcBef>
              <a:buNone/>
              <a:defRPr/>
            </a:pPr>
            <a:endParaRPr lang="en-US" altLang="en-US" sz="2800" dirty="0">
              <a:latin typeface="Baskerville Bold" charset="0"/>
              <a:ea typeface="ヒラギノ明朝 ProN W6" pitchFamily="-112" charset="-128"/>
              <a:sym typeface="Baskerville Bold" charset="0"/>
            </a:endParaRPr>
          </a:p>
          <a:p>
            <a:pPr marL="109722" indent="0">
              <a:spcBef>
                <a:spcPts val="1793"/>
              </a:spcBef>
              <a:buNone/>
              <a:defRPr/>
            </a:pPr>
            <a:endParaRPr lang="en-US" altLang="en-US" sz="2800" dirty="0">
              <a:latin typeface="Baskerville Bold" charset="0"/>
              <a:sym typeface="Baskerville Bold" charset="0"/>
            </a:endParaRPr>
          </a:p>
        </p:txBody>
      </p:sp>
    </p:spTree>
    <p:extLst>
      <p:ext uri="{BB962C8B-B14F-4D97-AF65-F5344CB8AC3E}">
        <p14:creationId xmlns:p14="http://schemas.microsoft.com/office/powerpoint/2010/main" val="3436875567"/>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577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577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577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577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577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75777">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7" grpId="0" build="p" bldLvl="5"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2226" name="Rectangle 1"/>
          <p:cNvSpPr>
            <a:spLocks noGrp="1" noChangeArrowheads="1"/>
          </p:cNvSpPr>
          <p:nvPr>
            <p:ph type="title"/>
          </p:nvPr>
        </p:nvSpPr>
        <p:spPr>
          <a:xfrm>
            <a:off x="714375" y="383976"/>
            <a:ext cx="7715250" cy="919758"/>
          </a:xfrm>
        </p:spPr>
        <p:txBody>
          <a:bodyPr>
            <a:normAutofit/>
          </a:bodyPr>
          <a:lstStyle/>
          <a:p>
            <a:pPr>
              <a:defRPr/>
            </a:pPr>
            <a:r>
              <a:rPr lang="en-US" altLang="en-US" sz="3200" dirty="0">
                <a:latin typeface="Copperplate Bold" charset="0"/>
                <a:sym typeface="Copperplate Bold" charset="0"/>
              </a:rPr>
              <a:t>The Rural Constabulary Act 1839</a:t>
            </a:r>
            <a:r>
              <a:rPr lang="en-US" altLang="en-US" sz="3200" dirty="0">
                <a:latin typeface="Copperplate Bold" charset="0"/>
                <a:ea typeface="ヒラギノ明朝 ProN W6" pitchFamily="-112" charset="-128"/>
                <a:sym typeface="Copperplate Bold" charset="0"/>
              </a:rPr>
              <a:t/>
            </a:r>
            <a:br>
              <a:rPr lang="en-US" altLang="en-US" sz="3200" dirty="0">
                <a:latin typeface="Copperplate Bold" charset="0"/>
                <a:ea typeface="ヒラギノ明朝 ProN W6" pitchFamily="-112" charset="-128"/>
                <a:sym typeface="Copperplate Bold" charset="0"/>
              </a:rPr>
            </a:br>
            <a:r>
              <a:rPr lang="en-US" altLang="en-US" sz="1600" dirty="0">
                <a:latin typeface="Copperplate Bold" charset="0"/>
                <a:sym typeface="Copperplate Bold" charset="0"/>
              </a:rPr>
              <a:t>(aka The County Police Act 1839)</a:t>
            </a:r>
            <a:endParaRPr lang="en-US" altLang="en-US" sz="1600" dirty="0">
              <a:latin typeface="Copperplate Bold" charset="0"/>
              <a:ea typeface="ヒラギノ明朝 ProN W6" pitchFamily="-112" charset="-128"/>
              <a:sym typeface="Copperplate Bold" charset="0"/>
            </a:endParaRPr>
          </a:p>
        </p:txBody>
      </p:sp>
      <p:sp>
        <p:nvSpPr>
          <p:cNvPr id="83970" name="Rectangle 2"/>
          <p:cNvSpPr>
            <a:spLocks noGrp="1" noChangeArrowheads="1"/>
          </p:cNvSpPr>
          <p:nvPr>
            <p:ph idx="1"/>
          </p:nvPr>
        </p:nvSpPr>
        <p:spPr>
          <a:xfrm>
            <a:off x="714375" y="1700808"/>
            <a:ext cx="7715250" cy="4598789"/>
          </a:xfrm>
        </p:spPr>
        <p:txBody>
          <a:bodyPr>
            <a:noAutofit/>
          </a:bodyPr>
          <a:lstStyle/>
          <a:p>
            <a:pPr algn="just">
              <a:spcBef>
                <a:spcPts val="1705"/>
              </a:spcBef>
              <a:buSzPct val="125000"/>
            </a:pPr>
            <a:r>
              <a:rPr lang="en-US" altLang="en-US" sz="2400" dirty="0">
                <a:latin typeface="Baskerville"/>
                <a:sym typeface="Baskerville Bold" charset="0"/>
              </a:rPr>
              <a:t>Was the result of the Royal Commission on Constabulary Forces of 1839</a:t>
            </a:r>
            <a:endParaRPr lang="en-US" altLang="en-US" sz="2400" dirty="0">
              <a:latin typeface="Baskerville"/>
              <a:ea typeface="ヒラギノ明朝 ProN W6" pitchFamily="-112" charset="-128"/>
              <a:sym typeface="Baskerville Bold" charset="0"/>
            </a:endParaRPr>
          </a:p>
          <a:p>
            <a:pPr algn="just">
              <a:spcBef>
                <a:spcPts val="1705"/>
              </a:spcBef>
              <a:buFont typeface="Times" pitchFamily="-112" charset="0"/>
              <a:buChar char="•"/>
            </a:pPr>
            <a:r>
              <a:rPr lang="en-US" altLang="en-US" sz="2400" dirty="0">
                <a:latin typeface="Baskerville"/>
                <a:cs typeface="Times" pitchFamily="-112" charset="0"/>
                <a:sym typeface="Times" pitchFamily="-112" charset="0"/>
              </a:rPr>
              <a:t>Empowered magistrates to establish ‘new’ police forces throughout the county</a:t>
            </a:r>
            <a:endParaRPr lang="en-US" altLang="en-US" sz="2400" dirty="0">
              <a:latin typeface="Baskerville"/>
              <a:ea typeface="ヒラギノ明朝 ProN W6" pitchFamily="-112" charset="-128"/>
              <a:sym typeface="Times" pitchFamily="-112" charset="0"/>
            </a:endParaRPr>
          </a:p>
          <a:p>
            <a:pPr algn="just">
              <a:spcBef>
                <a:spcPts val="1705"/>
              </a:spcBef>
              <a:buFont typeface="Times" pitchFamily="-112" charset="0"/>
              <a:buChar char="•"/>
            </a:pPr>
            <a:r>
              <a:rPr lang="en-US" altLang="en-US" sz="2400" dirty="0">
                <a:latin typeface="Baskerville"/>
                <a:cs typeface="Times" pitchFamily="-112" charset="0"/>
                <a:sym typeface="Times" pitchFamily="-112" charset="0"/>
              </a:rPr>
              <a:t>Was optional </a:t>
            </a:r>
          </a:p>
          <a:p>
            <a:pPr algn="just">
              <a:spcBef>
                <a:spcPts val="1705"/>
              </a:spcBef>
              <a:buFont typeface="Times" pitchFamily="-112" charset="0"/>
              <a:buChar char="•"/>
            </a:pPr>
            <a:r>
              <a:rPr lang="en-US" altLang="en-US" sz="2400" dirty="0">
                <a:latin typeface="Baskerville"/>
                <a:cs typeface="Times" pitchFamily="-112" charset="0"/>
                <a:sym typeface="Times" pitchFamily="-112" charset="0"/>
              </a:rPr>
              <a:t>By 1851 13,000 police </a:t>
            </a:r>
          </a:p>
          <a:p>
            <a:pPr algn="just">
              <a:spcBef>
                <a:spcPts val="1705"/>
              </a:spcBef>
              <a:buFont typeface="Times" pitchFamily="-112" charset="0"/>
              <a:buChar char="•"/>
            </a:pPr>
            <a:r>
              <a:rPr lang="en-US" altLang="en-US" sz="2400" dirty="0">
                <a:latin typeface="Baskerville"/>
                <a:cs typeface="Times" pitchFamily="-112" charset="0"/>
                <a:sym typeface="Times" pitchFamily="-112" charset="0"/>
              </a:rPr>
              <a:t>Failed to address requirements of a national police force be established under the control of the Metropolitan Police</a:t>
            </a:r>
            <a:endParaRPr lang="en-US" altLang="en-US" sz="2400" dirty="0">
              <a:latin typeface="Baskerville"/>
              <a:ea typeface="ヒラギノ明朝 ProN W6" pitchFamily="-112" charset="-128"/>
              <a:sym typeface="Times" pitchFamily="-112" charset="0"/>
            </a:endParaRPr>
          </a:p>
        </p:txBody>
      </p:sp>
    </p:spTree>
    <p:extLst>
      <p:ext uri="{BB962C8B-B14F-4D97-AF65-F5344CB8AC3E}">
        <p14:creationId xmlns:p14="http://schemas.microsoft.com/office/powerpoint/2010/main" val="3379994993"/>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3970">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3970">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3970">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3970">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83970">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0" grpId="0" build="p" bldLvl="5"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4274" name="Rectangle 1"/>
          <p:cNvSpPr>
            <a:spLocks noGrp="1" noChangeArrowheads="1"/>
          </p:cNvSpPr>
          <p:nvPr>
            <p:ph type="title"/>
          </p:nvPr>
        </p:nvSpPr>
        <p:spPr>
          <a:xfrm>
            <a:off x="714375" y="383977"/>
            <a:ext cx="7715250" cy="1000125"/>
          </a:xfrm>
        </p:spPr>
        <p:txBody>
          <a:bodyPr>
            <a:normAutofit/>
          </a:bodyPr>
          <a:lstStyle/>
          <a:p>
            <a:pPr>
              <a:defRPr/>
            </a:pPr>
            <a:r>
              <a:rPr lang="en-US" altLang="en-US" sz="3500" dirty="0">
                <a:latin typeface="Copperplate Bold" charset="0"/>
                <a:sym typeface="Copperplate Bold" charset="0"/>
              </a:rPr>
              <a:t>County and Borough Police Act 1856</a:t>
            </a:r>
            <a:endParaRPr lang="en-US" altLang="en-US" sz="3500" dirty="0">
              <a:latin typeface="Copperplate Bold" charset="0"/>
              <a:ea typeface="ヒラギノ明朝 ProN W6" pitchFamily="-112" charset="-128"/>
              <a:sym typeface="Copperplate Bold" charset="0"/>
            </a:endParaRPr>
          </a:p>
        </p:txBody>
      </p:sp>
      <p:sp>
        <p:nvSpPr>
          <p:cNvPr id="88066" name="Rectangle 2"/>
          <p:cNvSpPr>
            <a:spLocks noGrp="1" noChangeArrowheads="1"/>
          </p:cNvSpPr>
          <p:nvPr>
            <p:ph idx="1"/>
          </p:nvPr>
        </p:nvSpPr>
        <p:spPr>
          <a:xfrm>
            <a:off x="348258" y="1518047"/>
            <a:ext cx="8438555" cy="4791273"/>
          </a:xfrm>
        </p:spPr>
        <p:txBody>
          <a:bodyPr>
            <a:normAutofit fontScale="85000" lnSpcReduction="20000"/>
          </a:bodyPr>
          <a:lstStyle/>
          <a:p>
            <a:pPr eaLnBrk="1" hangingPunct="1"/>
            <a:endParaRPr lang="en-US" altLang="en-US" dirty="0">
              <a:latin typeface="Baskerville Bold" charset="0"/>
              <a:sym typeface="Baskerville Bold" charset="0"/>
            </a:endParaRPr>
          </a:p>
          <a:p>
            <a:pPr eaLnBrk="1" hangingPunct="1"/>
            <a:endParaRPr lang="en-US" altLang="en-US" dirty="0">
              <a:latin typeface="Baskerville Bold" charset="0"/>
              <a:sym typeface="Baskerville Bold" charset="0"/>
            </a:endParaRPr>
          </a:p>
          <a:p>
            <a:pPr eaLnBrk="1" hangingPunct="1"/>
            <a:r>
              <a:rPr lang="en-US" altLang="en-US" sz="2800" dirty="0">
                <a:latin typeface="Baskerville Bold" charset="0"/>
                <a:sym typeface="Baskerville Bold" charset="0"/>
              </a:rPr>
              <a:t>Establishment of ‘new’ police forces made Compulsory </a:t>
            </a:r>
          </a:p>
          <a:p>
            <a:pPr eaLnBrk="1" hangingPunct="1"/>
            <a:endParaRPr lang="en-US" altLang="en-US" sz="2800" dirty="0">
              <a:latin typeface="Baskerville Bold" charset="0"/>
              <a:ea typeface="ヒラギノ明朝 ProN W6" pitchFamily="-112" charset="-128"/>
              <a:sym typeface="Baskerville Bold" charset="0"/>
            </a:endParaRPr>
          </a:p>
          <a:p>
            <a:pPr eaLnBrk="1" hangingPunct="1"/>
            <a:r>
              <a:rPr lang="en-US" altLang="en-US" sz="2800" dirty="0">
                <a:latin typeface="Baskerville Bold" charset="0"/>
                <a:sym typeface="Baskerville Bold" charset="0"/>
              </a:rPr>
              <a:t>Established a central inspectorate of constabulary </a:t>
            </a:r>
          </a:p>
          <a:p>
            <a:pPr eaLnBrk="1" hangingPunct="1"/>
            <a:endParaRPr lang="en-US" altLang="en-US" sz="2800" dirty="0">
              <a:latin typeface="Baskerville Bold" charset="0"/>
              <a:ea typeface="ヒラギノ明朝 ProN W6" pitchFamily="-112" charset="-128"/>
              <a:sym typeface="Baskerville Bold" charset="0"/>
            </a:endParaRPr>
          </a:p>
          <a:p>
            <a:pPr eaLnBrk="1" hangingPunct="1"/>
            <a:r>
              <a:rPr lang="en-US" altLang="en-US" sz="2800" dirty="0">
                <a:latin typeface="Baskerville Bold" charset="0"/>
                <a:sym typeface="Baskerville Bold" charset="0"/>
              </a:rPr>
              <a:t>Made provision for efficiency based grants</a:t>
            </a:r>
          </a:p>
          <a:p>
            <a:pPr marL="0" indent="0" eaLnBrk="1" hangingPunct="1">
              <a:buNone/>
            </a:pPr>
            <a:endParaRPr lang="en-US" altLang="en-US" sz="2800" dirty="0">
              <a:latin typeface="Baskerville Bold" charset="0"/>
              <a:sym typeface="Baskerville Bold" charset="0"/>
            </a:endParaRPr>
          </a:p>
          <a:p>
            <a:pPr eaLnBrk="1" hangingPunct="1"/>
            <a:r>
              <a:rPr lang="en-US" altLang="en-US" sz="2800" dirty="0">
                <a:latin typeface="Baskerville Bold" charset="0"/>
                <a:sym typeface="Baskerville Bold" charset="0"/>
              </a:rPr>
              <a:t>Brough different areas in policing Criminal Investigation Department (CID), telegraph communication &amp; working with other </a:t>
            </a:r>
            <a:r>
              <a:rPr lang="en-GB" altLang="en-US" sz="2800" dirty="0">
                <a:latin typeface="Baskerville Bold" charset="0"/>
                <a:sym typeface="Baskerville Bold" charset="0"/>
              </a:rPr>
              <a:t>organisations</a:t>
            </a:r>
            <a:r>
              <a:rPr lang="en-US" altLang="en-US" sz="2800" dirty="0">
                <a:latin typeface="Baskerville Bold" charset="0"/>
                <a:sym typeface="Baskerville Bold" charset="0"/>
              </a:rPr>
              <a:t> </a:t>
            </a:r>
          </a:p>
          <a:p>
            <a:pPr marL="0" indent="0">
              <a:buNone/>
            </a:pPr>
            <a:endParaRPr lang="en-US" altLang="en-US" sz="2800" dirty="0">
              <a:latin typeface="Baskerville Bold" charset="0"/>
              <a:ea typeface="ヒラギノ明朝 ProN W6" pitchFamily="-112" charset="-128"/>
              <a:sym typeface="Baskerville Bold" charset="0"/>
            </a:endParaRPr>
          </a:p>
        </p:txBody>
      </p:sp>
    </p:spTree>
    <p:extLst>
      <p:ext uri="{BB962C8B-B14F-4D97-AF65-F5344CB8AC3E}">
        <p14:creationId xmlns:p14="http://schemas.microsoft.com/office/powerpoint/2010/main" val="3190754204"/>
      </p:ext>
    </p:extLst>
  </p:cSld>
  <p:clrMapOvr>
    <a:masterClrMapping/>
  </p:clrMapOvr>
  <p:transition spd="med"/>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8066">
                                            <p:txEl>
                                              <p:pRg st="2" end="2"/>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8066">
                                            <p:txEl>
                                              <p:pRg st="4" end="4"/>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8066">
                                            <p:txEl>
                                              <p:pRg st="6" end="6"/>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8066">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8066" grpId="0" build="p" bldLvl="5"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5298" name="Rectangle 1"/>
          <p:cNvSpPr>
            <a:spLocks noGrp="1" noChangeArrowheads="1"/>
          </p:cNvSpPr>
          <p:nvPr>
            <p:ph type="title"/>
          </p:nvPr>
        </p:nvSpPr>
        <p:spPr>
          <a:xfrm>
            <a:off x="714375" y="383977"/>
            <a:ext cx="7715250" cy="513457"/>
          </a:xfrm>
        </p:spPr>
        <p:txBody>
          <a:bodyPr>
            <a:noAutofit/>
          </a:bodyPr>
          <a:lstStyle/>
          <a:p>
            <a:pPr>
              <a:defRPr/>
            </a:pPr>
            <a:r>
              <a:rPr lang="en-US" altLang="en-US" sz="3600" dirty="0">
                <a:latin typeface="Copperplate Bold" charset="0"/>
                <a:sym typeface="Copperplate Bold" charset="0"/>
              </a:rPr>
              <a:t>Merging Forces</a:t>
            </a:r>
            <a:endParaRPr lang="en-US" altLang="en-US" sz="3600" dirty="0">
              <a:latin typeface="Copperplate Bold" charset="0"/>
              <a:ea typeface="ヒラギノ明朝 ProN W6" pitchFamily="-112" charset="-128"/>
              <a:sym typeface="Copperplate Bold" charset="0"/>
            </a:endParaRPr>
          </a:p>
        </p:txBody>
      </p:sp>
      <p:sp>
        <p:nvSpPr>
          <p:cNvPr id="90114" name="Rectangle 2"/>
          <p:cNvSpPr>
            <a:spLocks noGrp="1" noChangeArrowheads="1"/>
          </p:cNvSpPr>
          <p:nvPr>
            <p:ph idx="1"/>
          </p:nvPr>
        </p:nvSpPr>
        <p:spPr>
          <a:xfrm>
            <a:off x="714375" y="1124744"/>
            <a:ext cx="7715250" cy="5112568"/>
          </a:xfrm>
        </p:spPr>
        <p:txBody>
          <a:bodyPr>
            <a:noAutofit/>
          </a:bodyPr>
          <a:lstStyle/>
          <a:p>
            <a:pPr eaLnBrk="1" hangingPunct="1"/>
            <a:r>
              <a:rPr lang="en-US" altLang="en-US" sz="2400" dirty="0">
                <a:latin typeface="Baskerville Bold" charset="0"/>
                <a:sym typeface="Baskerville Bold" charset="0"/>
              </a:rPr>
              <a:t>In 1900 - 46,800 officers working in 243 separate forces</a:t>
            </a:r>
            <a:endParaRPr lang="en-US" altLang="en-US" sz="2400" dirty="0">
              <a:latin typeface="Baskerville Bold" charset="0"/>
              <a:ea typeface="ヒラギノ明朝 ProN W6" pitchFamily="-112" charset="-128"/>
              <a:sym typeface="Baskerville Bold" charset="0"/>
            </a:endParaRPr>
          </a:p>
          <a:p>
            <a:pPr>
              <a:spcBef>
                <a:spcPts val="1687"/>
              </a:spcBef>
            </a:pPr>
            <a:r>
              <a:rPr lang="en-US" altLang="en-US" sz="2400" dirty="0">
                <a:latin typeface="Baskerville Bold" charset="0"/>
                <a:sym typeface="Baskerville Bold" charset="0"/>
              </a:rPr>
              <a:t>Police Act 1946 - began process of merging smaller town forces with county constabularies - result 117 forces</a:t>
            </a:r>
            <a:endParaRPr lang="en-US" altLang="en-US" sz="2400" dirty="0">
              <a:latin typeface="Baskerville Bold" charset="0"/>
              <a:ea typeface="ヒラギノ明朝 ProN W6" pitchFamily="-112" charset="-128"/>
              <a:sym typeface="Baskerville Bold" charset="0"/>
            </a:endParaRPr>
          </a:p>
          <a:p>
            <a:pPr>
              <a:spcBef>
                <a:spcPts val="1687"/>
              </a:spcBef>
            </a:pPr>
            <a:r>
              <a:rPr lang="en-US" altLang="en-US" sz="2400" dirty="0">
                <a:latin typeface="Baskerville Bold" charset="0"/>
                <a:sym typeface="Baskerville Bold" charset="0"/>
              </a:rPr>
              <a:t>Police Act 1964 - further efficiency measures resulted in number of forces being reduced to 47 in England and Wales</a:t>
            </a:r>
            <a:endParaRPr lang="en-US" altLang="en-US" sz="2400" dirty="0">
              <a:latin typeface="Baskerville Bold" charset="0"/>
              <a:ea typeface="ヒラギノ明朝 ProN W6" pitchFamily="-112" charset="-128"/>
              <a:sym typeface="Baskerville Bold" charset="0"/>
            </a:endParaRPr>
          </a:p>
          <a:p>
            <a:pPr>
              <a:spcBef>
                <a:spcPts val="1687"/>
              </a:spcBef>
            </a:pPr>
            <a:r>
              <a:rPr lang="en-US" altLang="en-US" sz="2400" dirty="0">
                <a:latin typeface="Baskerville Bold" charset="0"/>
                <a:sym typeface="Baskerville Bold" charset="0"/>
              </a:rPr>
              <a:t>1974 - The police service was re-</a:t>
            </a:r>
            <a:r>
              <a:rPr lang="en-GB" altLang="en-US" sz="2400" dirty="0">
                <a:latin typeface="Baskerville Bold" charset="0"/>
                <a:sym typeface="Baskerville Bold" charset="0"/>
              </a:rPr>
              <a:t>organised</a:t>
            </a:r>
            <a:r>
              <a:rPr lang="en-US" altLang="en-US" sz="2400" dirty="0">
                <a:latin typeface="Baskerville Bold" charset="0"/>
                <a:sym typeface="Baskerville Bold" charset="0"/>
              </a:rPr>
              <a:t> into 43 forces in England and Wales.</a:t>
            </a:r>
          </a:p>
          <a:p>
            <a:pPr>
              <a:spcBef>
                <a:spcPts val="1687"/>
              </a:spcBef>
            </a:pPr>
            <a:r>
              <a:rPr lang="en-US" altLang="en-US" sz="2400" dirty="0">
                <a:latin typeface="Baskerville Bold" charset="0"/>
                <a:sym typeface="Baskerville Bold" charset="0"/>
              </a:rPr>
              <a:t>2013 – Scotland merges all forces in One.</a:t>
            </a:r>
          </a:p>
          <a:p>
            <a:pPr>
              <a:spcBef>
                <a:spcPts val="1687"/>
              </a:spcBef>
              <a:buNone/>
            </a:pPr>
            <a:endParaRPr lang="en-US" altLang="en-US" sz="2800" dirty="0">
              <a:latin typeface="Baskerville Bold" charset="0"/>
              <a:ea typeface="ヒラギノ明朝 ProN W6" pitchFamily="-112" charset="-128"/>
              <a:sym typeface="Baskerville Bold" charset="0"/>
            </a:endParaRPr>
          </a:p>
        </p:txBody>
      </p:sp>
    </p:spTree>
    <p:extLst>
      <p:ext uri="{BB962C8B-B14F-4D97-AF65-F5344CB8AC3E}">
        <p14:creationId xmlns:p14="http://schemas.microsoft.com/office/powerpoint/2010/main" val="658047123"/>
      </p:ext>
    </p:extLst>
  </p:cSld>
  <p:clrMapOvr>
    <a:masterClrMapping/>
  </p:clrMapOvr>
  <p:transition spd="med"/>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0114">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0114">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0114">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011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0114">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4" grpId="0" build="p" bldLvl="5"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AA9A0A8-0518-48AA-9735-7AC0154D71FB}"/>
              </a:ext>
            </a:extLst>
          </p:cNvPr>
          <p:cNvSpPr>
            <a:spLocks noGrp="1"/>
          </p:cNvSpPr>
          <p:nvPr>
            <p:ph type="title"/>
          </p:nvPr>
        </p:nvSpPr>
        <p:spPr>
          <a:xfrm>
            <a:off x="609599" y="609600"/>
            <a:ext cx="6347713" cy="803176"/>
          </a:xfrm>
        </p:spPr>
        <p:txBody>
          <a:bodyPr/>
          <a:lstStyle/>
          <a:p>
            <a:r>
              <a:rPr lang="en-GB" dirty="0"/>
              <a:t>1974 – present day</a:t>
            </a:r>
          </a:p>
        </p:txBody>
      </p:sp>
      <p:sp>
        <p:nvSpPr>
          <p:cNvPr id="3" name="Content Placeholder 2">
            <a:extLst>
              <a:ext uri="{FF2B5EF4-FFF2-40B4-BE49-F238E27FC236}">
                <a16:creationId xmlns:a16="http://schemas.microsoft.com/office/drawing/2014/main" xmlns="" id="{A971BC76-16DA-43A8-8309-3F1FAFABF7EF}"/>
              </a:ext>
            </a:extLst>
          </p:cNvPr>
          <p:cNvSpPr>
            <a:spLocks noGrp="1"/>
          </p:cNvSpPr>
          <p:nvPr>
            <p:ph idx="1"/>
          </p:nvPr>
        </p:nvSpPr>
        <p:spPr>
          <a:xfrm>
            <a:off x="609599" y="1700808"/>
            <a:ext cx="6347714" cy="4340555"/>
          </a:xfrm>
        </p:spPr>
        <p:txBody>
          <a:bodyPr>
            <a:normAutofit fontScale="55000" lnSpcReduction="20000"/>
          </a:bodyPr>
          <a:lstStyle/>
          <a:p>
            <a:r>
              <a:rPr lang="en-US" altLang="en-US" sz="4000" b="0" dirty="0">
                <a:latin typeface="Baskerville"/>
                <a:ea typeface="ＭＳ Ｐゴシック" pitchFamily="34" charset="-128"/>
                <a:cs typeface="Arial" panose="020B0604020202020204" pitchFamily="34" charset="0"/>
                <a:sym typeface="Lucida Grande" pitchFamily="-112" charset="0"/>
              </a:rPr>
              <a:t>Police And Criminal Evidence Act 1984 plus various other acts introduced</a:t>
            </a:r>
          </a:p>
          <a:p>
            <a:r>
              <a:rPr lang="en-US" altLang="en-US" sz="4000" b="0" dirty="0">
                <a:latin typeface="Baskerville"/>
                <a:ea typeface="ＭＳ Ｐゴシック" pitchFamily="34" charset="-128"/>
                <a:cs typeface="Arial" panose="020B0604020202020204" pitchFamily="34" charset="0"/>
                <a:sym typeface="Lucida Grande" pitchFamily="-112" charset="0"/>
              </a:rPr>
              <a:t>Armed Response Vehicles ARV’s introduced  by West Yorkshire Police</a:t>
            </a:r>
            <a:r>
              <a:rPr lang="en-GB" altLang="en-US" sz="4000" b="0" dirty="0">
                <a:solidFill>
                  <a:schemeClr val="tx1"/>
                </a:solidFill>
                <a:latin typeface="Baskerville"/>
                <a:ea typeface="ＭＳ Ｐゴシック" pitchFamily="34" charset="-128"/>
                <a:cs typeface="Arial" panose="020B0604020202020204" pitchFamily="34" charset="0"/>
                <a:sym typeface="Lucida Grande" pitchFamily="-112" charset="0"/>
              </a:rPr>
              <a:t> 1976. Introduced in London 1991</a:t>
            </a:r>
          </a:p>
          <a:p>
            <a:r>
              <a:rPr lang="en-US" altLang="en-US" sz="4000" b="0" dirty="0">
                <a:latin typeface="Baskerville"/>
                <a:ea typeface="ＭＳ Ｐゴシック" pitchFamily="34" charset="-128"/>
                <a:cs typeface="Arial" panose="020B0604020202020204" pitchFamily="34" charset="0"/>
                <a:sym typeface="Lucida Grande" pitchFamily="-112" charset="0"/>
              </a:rPr>
              <a:t>Technology causing different crime</a:t>
            </a:r>
          </a:p>
          <a:p>
            <a:r>
              <a:rPr lang="en-US" altLang="en-US" sz="4000" b="0" dirty="0">
                <a:latin typeface="Baskerville"/>
                <a:ea typeface="ＭＳ Ｐゴシック" pitchFamily="34" charset="-128"/>
                <a:cs typeface="Arial" panose="020B0604020202020204" pitchFamily="34" charset="0"/>
                <a:sym typeface="Lucida Grande" pitchFamily="-112" charset="0"/>
              </a:rPr>
              <a:t>Terrorism – IRA, 9/11 USA, 7/07 London, killing of Lee Rigby </a:t>
            </a:r>
            <a:r>
              <a:rPr lang="en-US" altLang="en-US" sz="4000" b="0" dirty="0" smtClean="0">
                <a:latin typeface="Baskerville"/>
                <a:ea typeface="ＭＳ Ｐゴシック" pitchFamily="34" charset="-128"/>
                <a:cs typeface="Arial" panose="020B0604020202020204" pitchFamily="34" charset="0"/>
                <a:sym typeface="Lucida Grande" pitchFamily="-112" charset="0"/>
              </a:rPr>
              <a:t>2013, PC Keith Palmer</a:t>
            </a:r>
            <a:endParaRPr lang="en-US" altLang="en-US" sz="4000" b="0" dirty="0">
              <a:latin typeface="Baskerville"/>
              <a:ea typeface="ＭＳ Ｐゴシック" pitchFamily="34" charset="-128"/>
              <a:cs typeface="Arial" panose="020B0604020202020204" pitchFamily="34" charset="0"/>
              <a:sym typeface="Lucida Grande" pitchFamily="-112" charset="0"/>
            </a:endParaRPr>
          </a:p>
          <a:p>
            <a:r>
              <a:rPr lang="en-US" sz="4000" b="0" dirty="0">
                <a:solidFill>
                  <a:schemeClr val="tx1"/>
                </a:solidFill>
                <a:latin typeface="Baskerville"/>
                <a:ea typeface="ＭＳ Ｐゴシック" pitchFamily="34" charset="-128"/>
                <a:cs typeface="Arial" panose="020B0604020202020204" pitchFamily="34" charset="0"/>
                <a:sym typeface="Lucida Grande" pitchFamily="-112" charset="0"/>
              </a:rPr>
              <a:t>6,756 specialist firearms officers</a:t>
            </a:r>
            <a:endParaRPr lang="en-GB" sz="4000" b="0" dirty="0">
              <a:solidFill>
                <a:schemeClr val="tx1"/>
              </a:solidFill>
              <a:latin typeface="Baskerville"/>
              <a:ea typeface="ＭＳ Ｐゴシック" pitchFamily="34" charset="-128"/>
              <a:cs typeface="Arial" panose="020B0604020202020204" pitchFamily="34" charset="0"/>
              <a:sym typeface="Lucida Grande" pitchFamily="-112" charset="0"/>
            </a:endParaRPr>
          </a:p>
          <a:p>
            <a:r>
              <a:rPr lang="en-US" altLang="en-US" sz="4000" b="0" dirty="0">
                <a:latin typeface="Baskerville"/>
                <a:ea typeface="ＭＳ Ｐゴシック" pitchFamily="34" charset="-128"/>
                <a:cs typeface="Arial" panose="020B0604020202020204" pitchFamily="34" charset="0"/>
                <a:sym typeface="Lucida Grande" pitchFamily="-112" charset="0"/>
              </a:rPr>
              <a:t>Tasers introduced in 2004 </a:t>
            </a:r>
          </a:p>
          <a:p>
            <a:r>
              <a:rPr lang="en-US" altLang="en-US" sz="4000" b="0" dirty="0">
                <a:latin typeface="Baskerville"/>
                <a:ea typeface="ＭＳ Ｐゴシック" pitchFamily="34" charset="-128"/>
                <a:cs typeface="Arial" panose="020B0604020202020204" pitchFamily="34" charset="0"/>
                <a:sym typeface="Lucida Grande" pitchFamily="-112" charset="0"/>
              </a:rPr>
              <a:t>Police Crime Commissioners 2012</a:t>
            </a:r>
          </a:p>
          <a:p>
            <a:endParaRPr lang="en-US" sz="4000" b="0" dirty="0">
              <a:solidFill>
                <a:schemeClr val="tx1"/>
              </a:solidFill>
              <a:latin typeface="Baskerville"/>
              <a:ea typeface="ＭＳ Ｐゴシック" pitchFamily="34" charset="-128"/>
              <a:cs typeface="Arial" panose="020B0604020202020204" pitchFamily="34" charset="0"/>
              <a:sym typeface="Lucida Grande" pitchFamily="-112" charset="0"/>
            </a:endParaRPr>
          </a:p>
        </p:txBody>
      </p:sp>
    </p:spTree>
    <p:extLst>
      <p:ext uri="{BB962C8B-B14F-4D97-AF65-F5344CB8AC3E}">
        <p14:creationId xmlns:p14="http://schemas.microsoft.com/office/powerpoint/2010/main" val="20412669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a:t>Challenges facing policing today:</a:t>
            </a:r>
          </a:p>
        </p:txBody>
      </p:sp>
      <p:sp>
        <p:nvSpPr>
          <p:cNvPr id="3" name="Content Placeholder 2"/>
          <p:cNvSpPr>
            <a:spLocks noGrp="1"/>
          </p:cNvSpPr>
          <p:nvPr>
            <p:ph idx="1"/>
          </p:nvPr>
        </p:nvSpPr>
        <p:spPr/>
        <p:txBody>
          <a:bodyPr>
            <a:normAutofit/>
          </a:bodyPr>
          <a:lstStyle/>
          <a:p>
            <a:r>
              <a:rPr lang="en-GB" sz="2800" dirty="0" smtClean="0"/>
              <a:t>Different crimes</a:t>
            </a:r>
          </a:p>
          <a:p>
            <a:r>
              <a:rPr lang="en-GB" sz="2800" dirty="0" smtClean="0"/>
              <a:t>Training / Specialist Training</a:t>
            </a:r>
          </a:p>
          <a:p>
            <a:r>
              <a:rPr lang="en-GB" sz="2800" dirty="0" smtClean="0"/>
              <a:t>Staff Moral</a:t>
            </a:r>
          </a:p>
          <a:p>
            <a:r>
              <a:rPr lang="en-GB" sz="2800" dirty="0" smtClean="0"/>
              <a:t>Extension of police role </a:t>
            </a:r>
          </a:p>
          <a:p>
            <a:r>
              <a:rPr lang="en-GB" sz="2800" dirty="0"/>
              <a:t>Funding and cuts</a:t>
            </a:r>
          </a:p>
          <a:p>
            <a:endParaRPr lang="en-GB" sz="2800" dirty="0"/>
          </a:p>
        </p:txBody>
      </p:sp>
    </p:spTree>
    <p:extLst>
      <p:ext uri="{BB962C8B-B14F-4D97-AF65-F5344CB8AC3E}">
        <p14:creationId xmlns:p14="http://schemas.microsoft.com/office/powerpoint/2010/main" val="64754428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AD44099-1033-44E6-8B41-0F8562745B65}"/>
              </a:ext>
            </a:extLst>
          </p:cNvPr>
          <p:cNvSpPr>
            <a:spLocks noGrp="1"/>
          </p:cNvSpPr>
          <p:nvPr>
            <p:ph type="title"/>
          </p:nvPr>
        </p:nvSpPr>
        <p:spPr>
          <a:xfrm>
            <a:off x="609599" y="609600"/>
            <a:ext cx="6347713" cy="731168"/>
          </a:xfrm>
        </p:spPr>
        <p:txBody>
          <a:bodyPr/>
          <a:lstStyle/>
          <a:p>
            <a:r>
              <a:rPr lang="en-GB" dirty="0"/>
              <a:t>Operation Challenges / Risks</a:t>
            </a:r>
          </a:p>
        </p:txBody>
      </p:sp>
      <p:sp>
        <p:nvSpPr>
          <p:cNvPr id="3" name="Content Placeholder 2">
            <a:extLst>
              <a:ext uri="{FF2B5EF4-FFF2-40B4-BE49-F238E27FC236}">
                <a16:creationId xmlns:a16="http://schemas.microsoft.com/office/drawing/2014/main" xmlns="" id="{B2F295D2-1707-4248-AA16-97054A83FF95}"/>
              </a:ext>
            </a:extLst>
          </p:cNvPr>
          <p:cNvSpPr>
            <a:spLocks noGrp="1"/>
          </p:cNvSpPr>
          <p:nvPr>
            <p:ph idx="1"/>
          </p:nvPr>
        </p:nvSpPr>
        <p:spPr>
          <a:xfrm>
            <a:off x="971600" y="1916833"/>
            <a:ext cx="6347714" cy="4248472"/>
          </a:xfrm>
        </p:spPr>
        <p:txBody>
          <a:bodyPr>
            <a:normAutofit/>
          </a:bodyPr>
          <a:lstStyle/>
          <a:p>
            <a:r>
              <a:rPr lang="en-GB" dirty="0"/>
              <a:t>Cyber crime </a:t>
            </a:r>
            <a:r>
              <a:rPr lang="en-GB" dirty="0" smtClean="0"/>
              <a:t>– </a:t>
            </a:r>
            <a:r>
              <a:rPr lang="en-GB" dirty="0"/>
              <a:t>The </a:t>
            </a:r>
            <a:r>
              <a:rPr lang="en-GB" dirty="0" smtClean="0"/>
              <a:t>National Cyber Crime Unit </a:t>
            </a:r>
            <a:r>
              <a:rPr lang="en-GB" dirty="0"/>
              <a:t>leads the UK’s response to cyber </a:t>
            </a:r>
            <a:r>
              <a:rPr lang="en-GB" dirty="0" smtClean="0"/>
              <a:t>crime. Wales </a:t>
            </a:r>
            <a:r>
              <a:rPr lang="en-GB" dirty="0"/>
              <a:t>TARIAN - the Regional Organised Crime </a:t>
            </a:r>
            <a:r>
              <a:rPr lang="en-GB" dirty="0" smtClean="0"/>
              <a:t>Unit. Working with the Welsh </a:t>
            </a:r>
            <a:r>
              <a:rPr lang="en-GB" dirty="0"/>
              <a:t>P</a:t>
            </a:r>
            <a:r>
              <a:rPr lang="en-GB" dirty="0" smtClean="0"/>
              <a:t>olice Forces. Remember the NHS ‘Ransomware’ – NHS held hostage unless they paid to access files in 2017.</a:t>
            </a:r>
          </a:p>
          <a:p>
            <a:pPr marL="0" indent="0">
              <a:buNone/>
            </a:pPr>
            <a:endParaRPr lang="en-GB" dirty="0"/>
          </a:p>
          <a:p>
            <a:r>
              <a:rPr lang="en-GB" dirty="0" smtClean="0"/>
              <a:t>Modern slavery / Human trafficking - In 2016, there were 123 referrals of victims of modern slavery in </a:t>
            </a:r>
            <a:r>
              <a:rPr lang="en-GB" dirty="0" smtClean="0"/>
              <a:t>South </a:t>
            </a:r>
            <a:r>
              <a:rPr lang="en-GB" dirty="0" smtClean="0"/>
              <a:t>Wales Police area. The current  Welsh </a:t>
            </a:r>
            <a:r>
              <a:rPr lang="en-GB" dirty="0" smtClean="0"/>
              <a:t>Government </a:t>
            </a:r>
            <a:r>
              <a:rPr lang="en-GB" dirty="0" smtClean="0"/>
              <a:t>Anti-Slavery Co-ordinator is Stephen Chapman</a:t>
            </a:r>
          </a:p>
          <a:p>
            <a:endParaRPr lang="en-GB" dirty="0"/>
          </a:p>
        </p:txBody>
      </p:sp>
    </p:spTree>
    <p:extLst>
      <p:ext uri="{BB962C8B-B14F-4D97-AF65-F5344CB8AC3E}">
        <p14:creationId xmlns:p14="http://schemas.microsoft.com/office/powerpoint/2010/main" val="19888832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947192"/>
          </a:xfrm>
        </p:spPr>
        <p:txBody>
          <a:bodyPr/>
          <a:lstStyle/>
          <a:p>
            <a:r>
              <a:rPr lang="en-GB" dirty="0" smtClean="0"/>
              <a:t>Modern Slavery</a:t>
            </a:r>
            <a:endParaRPr lang="en-GB" dirty="0"/>
          </a:p>
        </p:txBody>
      </p:sp>
      <p:sp>
        <p:nvSpPr>
          <p:cNvPr id="5" name="Content Placeholder 4"/>
          <p:cNvSpPr>
            <a:spLocks noGrp="1"/>
          </p:cNvSpPr>
          <p:nvPr>
            <p:ph idx="1"/>
          </p:nvPr>
        </p:nvSpPr>
        <p:spPr>
          <a:xfrm>
            <a:off x="609599" y="1484784"/>
            <a:ext cx="6347714" cy="4556579"/>
          </a:xfrm>
        </p:spPr>
        <p:txBody>
          <a:bodyPr/>
          <a:lstStyle/>
          <a:p>
            <a:r>
              <a:rPr lang="en-GB" dirty="0" smtClean="0"/>
              <a:t>Lincolnshire </a:t>
            </a:r>
            <a:r>
              <a:rPr lang="en-GB" dirty="0"/>
              <a:t>Police smashed a slavery ring 2017. Image show the conditions that victims were forced to stay in, while the Rooney family lived a life of luxury. </a:t>
            </a:r>
            <a:r>
              <a:rPr lang="en-GB" dirty="0" smtClean="0"/>
              <a:t>11 family members were arrested and charged. </a:t>
            </a:r>
          </a:p>
          <a:p>
            <a:pPr marL="0" indent="0">
              <a:buNone/>
            </a:pPr>
            <a:endParaRPr lang="en-GB" dirty="0"/>
          </a:p>
        </p:txBody>
      </p:sp>
      <p:pic>
        <p:nvPicPr>
          <p:cNvPr id="9" name="Picture 8" descr="One of the caravans of the victims"/>
          <p:cNvPicPr/>
          <p:nvPr/>
        </p:nvPicPr>
        <p:blipFill>
          <a:blip r:embed="rId2">
            <a:extLst>
              <a:ext uri="{28A0092B-C50C-407E-A947-70E740481C1C}">
                <a14:useLocalDpi xmlns:a14="http://schemas.microsoft.com/office/drawing/2010/main" val="0"/>
              </a:ext>
            </a:extLst>
          </a:blip>
          <a:srcRect/>
          <a:stretch>
            <a:fillRect/>
          </a:stretch>
        </p:blipFill>
        <p:spPr bwMode="auto">
          <a:xfrm>
            <a:off x="1259632" y="3429000"/>
            <a:ext cx="4752528" cy="2376264"/>
          </a:xfrm>
          <a:prstGeom prst="rect">
            <a:avLst/>
          </a:prstGeom>
          <a:noFill/>
          <a:ln>
            <a:noFill/>
          </a:ln>
        </p:spPr>
      </p:pic>
    </p:spTree>
    <p:extLst>
      <p:ext uri="{BB962C8B-B14F-4D97-AF65-F5344CB8AC3E}">
        <p14:creationId xmlns:p14="http://schemas.microsoft.com/office/powerpoint/2010/main" val="40789813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476672"/>
            <a:ext cx="6347713" cy="864096"/>
          </a:xfrm>
        </p:spPr>
        <p:txBody>
          <a:bodyPr/>
          <a:lstStyle/>
          <a:p>
            <a:r>
              <a:rPr lang="en-GB" dirty="0"/>
              <a:t>Operation Challenges</a:t>
            </a:r>
          </a:p>
        </p:txBody>
      </p:sp>
      <p:sp>
        <p:nvSpPr>
          <p:cNvPr id="3" name="Content Placeholder 2"/>
          <p:cNvSpPr>
            <a:spLocks noGrp="1"/>
          </p:cNvSpPr>
          <p:nvPr>
            <p:ph idx="1"/>
          </p:nvPr>
        </p:nvSpPr>
        <p:spPr>
          <a:xfrm>
            <a:off x="609599" y="1628800"/>
            <a:ext cx="6347714" cy="4412563"/>
          </a:xfrm>
        </p:spPr>
        <p:txBody>
          <a:bodyPr>
            <a:normAutofit lnSpcReduction="10000"/>
          </a:bodyPr>
          <a:lstStyle/>
          <a:p>
            <a:r>
              <a:rPr lang="en-GB" dirty="0"/>
              <a:t>Sexual violence (Female genital mutilation/forced marriage)</a:t>
            </a:r>
          </a:p>
          <a:p>
            <a:r>
              <a:rPr lang="en-GB" dirty="0" smtClean="0"/>
              <a:t>Female </a:t>
            </a:r>
            <a:r>
              <a:rPr lang="en-GB" dirty="0"/>
              <a:t>Genital Mutilation (FGM</a:t>
            </a:r>
            <a:r>
              <a:rPr lang="en-GB" dirty="0" smtClean="0"/>
              <a:t>)  - female circumcision. FGM </a:t>
            </a:r>
            <a:r>
              <a:rPr lang="en-GB" dirty="0"/>
              <a:t>is both physical and emotional abuse of girls and is a Child Protection issue.</a:t>
            </a:r>
          </a:p>
          <a:p>
            <a:r>
              <a:rPr lang="en-GB" dirty="0"/>
              <a:t>Forced </a:t>
            </a:r>
            <a:r>
              <a:rPr lang="en-GB" dirty="0" smtClean="0"/>
              <a:t>Marriage – where people do not consent </a:t>
            </a:r>
            <a:r>
              <a:rPr lang="en-GB" dirty="0"/>
              <a:t>to the marriage and pressure or abuse is </a:t>
            </a:r>
            <a:r>
              <a:rPr lang="en-GB" dirty="0" smtClean="0"/>
              <a:t>used to force it. In the UK it is </a:t>
            </a:r>
            <a:r>
              <a:rPr lang="en-GB" dirty="0"/>
              <a:t>recognised </a:t>
            </a:r>
            <a:r>
              <a:rPr lang="en-GB" dirty="0" smtClean="0"/>
              <a:t>as  </a:t>
            </a:r>
            <a:r>
              <a:rPr lang="en-GB" dirty="0"/>
              <a:t>violence against women and men, domestic/child abuse and a serious abuse of human rights.</a:t>
            </a:r>
          </a:p>
          <a:p>
            <a:r>
              <a:rPr lang="en-GB" dirty="0" smtClean="0"/>
              <a:t>Honour </a:t>
            </a:r>
            <a:r>
              <a:rPr lang="en-GB" dirty="0"/>
              <a:t>Based </a:t>
            </a:r>
            <a:r>
              <a:rPr lang="en-GB" dirty="0" smtClean="0"/>
              <a:t>Violence - abuse </a:t>
            </a:r>
            <a:r>
              <a:rPr lang="en-GB" dirty="0"/>
              <a:t>or violence which has or may have been committed to protect or defend the honour of a family or community. </a:t>
            </a:r>
          </a:p>
        </p:txBody>
      </p:sp>
    </p:spTree>
    <p:extLst>
      <p:ext uri="{BB962C8B-B14F-4D97-AF65-F5344CB8AC3E}">
        <p14:creationId xmlns:p14="http://schemas.microsoft.com/office/powerpoint/2010/main" val="37986754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Operational Challenges </a:t>
            </a:r>
            <a:endParaRPr lang="en-GB" dirty="0"/>
          </a:p>
        </p:txBody>
      </p:sp>
      <p:sp>
        <p:nvSpPr>
          <p:cNvPr id="3" name="Content Placeholder 2"/>
          <p:cNvSpPr>
            <a:spLocks noGrp="1"/>
          </p:cNvSpPr>
          <p:nvPr>
            <p:ph idx="1"/>
          </p:nvPr>
        </p:nvSpPr>
        <p:spPr/>
        <p:txBody>
          <a:bodyPr>
            <a:normAutofit/>
          </a:bodyPr>
          <a:lstStyle/>
          <a:p>
            <a:r>
              <a:rPr lang="en-GB" dirty="0"/>
              <a:t>Domestic abuse - physical or sexual </a:t>
            </a:r>
            <a:r>
              <a:rPr lang="en-GB" dirty="0" smtClean="0"/>
              <a:t>violence, Psychological </a:t>
            </a:r>
            <a:r>
              <a:rPr lang="en-GB" dirty="0"/>
              <a:t>and/or emotional </a:t>
            </a:r>
            <a:r>
              <a:rPr lang="en-GB" dirty="0" smtClean="0"/>
              <a:t>abuse, financial abuse, stalking and online abuse. </a:t>
            </a:r>
            <a:endParaRPr lang="en-GB" dirty="0"/>
          </a:p>
          <a:p>
            <a:pPr marL="0" indent="0">
              <a:buNone/>
            </a:pPr>
            <a:r>
              <a:rPr lang="en-GB" dirty="0"/>
              <a:t>The Domestic Violence Disclosure Scheme </a:t>
            </a:r>
            <a:r>
              <a:rPr lang="en-GB" dirty="0" smtClean="0"/>
              <a:t>– Clare’s Law you can enquiries </a:t>
            </a:r>
            <a:r>
              <a:rPr lang="en-GB" dirty="0"/>
              <a:t>about your </a:t>
            </a:r>
            <a:r>
              <a:rPr lang="en-GB" dirty="0" smtClean="0"/>
              <a:t>partner. Police will advise if there is a record of previous abuse. The </a:t>
            </a:r>
            <a:r>
              <a:rPr lang="en-GB" dirty="0"/>
              <a:t>scheme aims to help you to make a more informed decision on whether to continue a relationship, and provides further help and support</a:t>
            </a:r>
            <a:r>
              <a:rPr lang="en-GB" dirty="0" smtClean="0"/>
              <a:t>.</a:t>
            </a:r>
          </a:p>
          <a:p>
            <a:pPr marL="0" indent="0">
              <a:buNone/>
            </a:pPr>
            <a:r>
              <a:rPr lang="en-GB" dirty="0" smtClean="0"/>
              <a:t>Claire’s Law – introduced after the murder of Claire Woods by an ex-boyfriend. </a:t>
            </a:r>
            <a:endParaRPr lang="en-GB" dirty="0"/>
          </a:p>
          <a:p>
            <a:endParaRPr lang="en-GB" dirty="0"/>
          </a:p>
        </p:txBody>
      </p:sp>
    </p:spTree>
    <p:extLst>
      <p:ext uri="{BB962C8B-B14F-4D97-AF65-F5344CB8AC3E}">
        <p14:creationId xmlns:p14="http://schemas.microsoft.com/office/powerpoint/2010/main" val="20809286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Operational challenges</a:t>
            </a:r>
            <a:endParaRPr lang="en-GB" dirty="0"/>
          </a:p>
        </p:txBody>
      </p:sp>
      <p:sp>
        <p:nvSpPr>
          <p:cNvPr id="3" name="Content Placeholder 2"/>
          <p:cNvSpPr>
            <a:spLocks noGrp="1"/>
          </p:cNvSpPr>
          <p:nvPr>
            <p:ph idx="1"/>
          </p:nvPr>
        </p:nvSpPr>
        <p:spPr/>
        <p:txBody>
          <a:bodyPr>
            <a:normAutofit/>
          </a:bodyPr>
          <a:lstStyle/>
          <a:p>
            <a:r>
              <a:rPr lang="en-GB" sz="2400" u="sng" dirty="0"/>
              <a:t>C</a:t>
            </a:r>
            <a:r>
              <a:rPr lang="en-GB" sz="2400" u="sng" dirty="0" smtClean="0"/>
              <a:t>ounty lines </a:t>
            </a:r>
            <a:r>
              <a:rPr lang="en-GB" sz="2400" dirty="0" smtClean="0"/>
              <a:t>-  </a:t>
            </a:r>
            <a:r>
              <a:rPr lang="en-GB" sz="2400" dirty="0"/>
              <a:t>when gangs </a:t>
            </a:r>
            <a:r>
              <a:rPr lang="en-GB" sz="2400" dirty="0" smtClean="0"/>
              <a:t>/ organised </a:t>
            </a:r>
            <a:r>
              <a:rPr lang="en-GB" sz="2400" dirty="0"/>
              <a:t>crime networks exploit children to sell drugs. Often these children are made to travel across counties, and they use dedicated mobile phone ‘lines’ to supply drugs</a:t>
            </a:r>
            <a:r>
              <a:rPr lang="en-GB" sz="2400" dirty="0" smtClean="0"/>
              <a:t>.</a:t>
            </a:r>
          </a:p>
          <a:p>
            <a:r>
              <a:rPr lang="en-GB" sz="2400" u="sng" dirty="0"/>
              <a:t>Immigration </a:t>
            </a:r>
            <a:r>
              <a:rPr lang="en-GB" sz="2400" u="sng" dirty="0" smtClean="0"/>
              <a:t>crime </a:t>
            </a:r>
            <a:r>
              <a:rPr lang="en-GB" sz="2400" dirty="0" smtClean="0"/>
              <a:t>– 2004 Algerian </a:t>
            </a:r>
            <a:r>
              <a:rPr lang="en-GB" sz="2400" dirty="0"/>
              <a:t>illegal immigrant </a:t>
            </a:r>
            <a:r>
              <a:rPr lang="en-GB" sz="2400" dirty="0" smtClean="0"/>
              <a:t>killed </a:t>
            </a:r>
            <a:r>
              <a:rPr lang="en-GB" sz="2400" dirty="0"/>
              <a:t>Callum Oakford </a:t>
            </a:r>
            <a:r>
              <a:rPr lang="en-GB" sz="2400" dirty="0" smtClean="0"/>
              <a:t>9 yrs old in West </a:t>
            </a:r>
            <a:r>
              <a:rPr lang="en-GB" sz="2400" dirty="0"/>
              <a:t>Sussex, on New Year's Day.</a:t>
            </a:r>
          </a:p>
          <a:p>
            <a:pPr marL="0" indent="0">
              <a:buNone/>
            </a:pPr>
            <a:endParaRPr lang="en-GB" u="sng" dirty="0"/>
          </a:p>
          <a:p>
            <a:endParaRPr lang="en-GB" dirty="0"/>
          </a:p>
        </p:txBody>
      </p:sp>
    </p:spTree>
    <p:extLst>
      <p:ext uri="{BB962C8B-B14F-4D97-AF65-F5344CB8AC3E}">
        <p14:creationId xmlns:p14="http://schemas.microsoft.com/office/powerpoint/2010/main" val="9806705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947192"/>
          </a:xfrm>
        </p:spPr>
        <p:txBody>
          <a:bodyPr/>
          <a:lstStyle/>
          <a:p>
            <a:r>
              <a:rPr lang="en-GB" dirty="0" smtClean="0"/>
              <a:t>Operational challenges</a:t>
            </a:r>
            <a:endParaRPr lang="en-GB" dirty="0"/>
          </a:p>
        </p:txBody>
      </p:sp>
      <p:sp>
        <p:nvSpPr>
          <p:cNvPr id="3" name="Content Placeholder 2"/>
          <p:cNvSpPr>
            <a:spLocks noGrp="1"/>
          </p:cNvSpPr>
          <p:nvPr>
            <p:ph idx="1"/>
          </p:nvPr>
        </p:nvSpPr>
        <p:spPr/>
        <p:txBody>
          <a:bodyPr>
            <a:normAutofit fontScale="92500"/>
          </a:bodyPr>
          <a:lstStyle/>
          <a:p>
            <a:r>
              <a:rPr lang="en-GB" sz="3400" dirty="0" smtClean="0"/>
              <a:t>Protecting </a:t>
            </a:r>
            <a:r>
              <a:rPr lang="en-GB" sz="3400" dirty="0"/>
              <a:t>vulnerable children </a:t>
            </a:r>
            <a:r>
              <a:rPr lang="en-GB" sz="3400" dirty="0" smtClean="0"/>
              <a:t>from child </a:t>
            </a:r>
            <a:r>
              <a:rPr lang="en-GB" sz="3400" dirty="0"/>
              <a:t>abuse and child sexual </a:t>
            </a:r>
            <a:r>
              <a:rPr lang="en-GB" sz="3400" dirty="0" smtClean="0"/>
              <a:t>exploitation – </a:t>
            </a:r>
          </a:p>
          <a:p>
            <a:r>
              <a:rPr lang="en-GB" sz="3400" dirty="0" smtClean="0"/>
              <a:t>Child abuse happen in any family</a:t>
            </a:r>
            <a:endParaRPr lang="en-GB" sz="3400" dirty="0"/>
          </a:p>
          <a:p>
            <a:r>
              <a:rPr lang="en-GB" sz="3400" dirty="0" smtClean="0"/>
              <a:t>Child Exploitation – Rochdale Abuse; Rotherham Sex Abuse Scandal </a:t>
            </a:r>
          </a:p>
          <a:p>
            <a:endParaRPr lang="en-GB" sz="4400" dirty="0"/>
          </a:p>
          <a:p>
            <a:endParaRPr lang="en-GB" sz="4400" dirty="0" smtClean="0"/>
          </a:p>
          <a:p>
            <a:endParaRPr lang="en-GB" sz="4400" dirty="0"/>
          </a:p>
          <a:p>
            <a:endParaRPr lang="en-GB" dirty="0" smtClean="0"/>
          </a:p>
          <a:p>
            <a:endParaRPr lang="en-GB" dirty="0"/>
          </a:p>
          <a:p>
            <a:endParaRPr lang="en-GB" dirty="0" smtClean="0"/>
          </a:p>
          <a:p>
            <a:endParaRPr lang="en-GB" dirty="0"/>
          </a:p>
          <a:p>
            <a:pPr marL="0" indent="0">
              <a:buNone/>
            </a:pPr>
            <a:endParaRPr lang="en-GB" dirty="0"/>
          </a:p>
        </p:txBody>
      </p:sp>
    </p:spTree>
    <p:extLst>
      <p:ext uri="{BB962C8B-B14F-4D97-AF65-F5344CB8AC3E}">
        <p14:creationId xmlns:p14="http://schemas.microsoft.com/office/powerpoint/2010/main" val="279952357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Terrorism challenges</a:t>
            </a:r>
            <a:endParaRPr lang="en-GB" dirty="0"/>
          </a:p>
        </p:txBody>
      </p:sp>
      <p:sp>
        <p:nvSpPr>
          <p:cNvPr id="3" name="Content Placeholder 2"/>
          <p:cNvSpPr>
            <a:spLocks noGrp="1"/>
          </p:cNvSpPr>
          <p:nvPr>
            <p:ph idx="1"/>
          </p:nvPr>
        </p:nvSpPr>
        <p:spPr>
          <a:xfrm>
            <a:off x="609599" y="1628800"/>
            <a:ext cx="6347714" cy="4412563"/>
          </a:xfrm>
        </p:spPr>
        <p:txBody>
          <a:bodyPr>
            <a:normAutofit/>
          </a:bodyPr>
          <a:lstStyle/>
          <a:p>
            <a:r>
              <a:rPr lang="en-GB" dirty="0"/>
              <a:t>The Counter Terrorism Policing </a:t>
            </a:r>
            <a:r>
              <a:rPr lang="en-GB" dirty="0" smtClean="0"/>
              <a:t>working </a:t>
            </a:r>
            <a:r>
              <a:rPr lang="en-GB" dirty="0"/>
              <a:t>alongside MI5 and other partners to </a:t>
            </a:r>
            <a:r>
              <a:rPr lang="en-GB" dirty="0" smtClean="0"/>
              <a:t>tackle </a:t>
            </a:r>
            <a:r>
              <a:rPr lang="en-GB" dirty="0"/>
              <a:t>terrorist </a:t>
            </a:r>
            <a:r>
              <a:rPr lang="en-GB" dirty="0" smtClean="0"/>
              <a:t>planning/attacks</a:t>
            </a:r>
            <a:endParaRPr lang="en-GB" dirty="0"/>
          </a:p>
          <a:p>
            <a:r>
              <a:rPr lang="en-GB" dirty="0"/>
              <a:t>Threat levels are designed to give a broad indication of the likelihood of a terrorist attack.</a:t>
            </a:r>
          </a:p>
          <a:p>
            <a:r>
              <a:rPr lang="en-GB" dirty="0"/>
              <a:t>LOW means an attack is unlikely.</a:t>
            </a:r>
          </a:p>
          <a:p>
            <a:r>
              <a:rPr lang="en-GB" dirty="0"/>
              <a:t>MODERATE means an attack is possible, but not likely</a:t>
            </a:r>
          </a:p>
          <a:p>
            <a:r>
              <a:rPr lang="en-GB" dirty="0"/>
              <a:t>SUBSTANTIAL means an attack is a strong possibility</a:t>
            </a:r>
          </a:p>
          <a:p>
            <a:r>
              <a:rPr lang="en-GB" dirty="0"/>
              <a:t>SEVERE means an attack is highly likely</a:t>
            </a:r>
          </a:p>
          <a:p>
            <a:r>
              <a:rPr lang="en-GB" dirty="0"/>
              <a:t>CRITICAL means an attack is expected imminently</a:t>
            </a:r>
          </a:p>
          <a:p>
            <a:r>
              <a:rPr lang="en-GB" dirty="0" smtClean="0"/>
              <a:t>UK </a:t>
            </a:r>
            <a:r>
              <a:rPr lang="en-GB" dirty="0"/>
              <a:t>is considered as 'SEVERE</a:t>
            </a:r>
            <a:r>
              <a:rPr lang="en-GB" dirty="0" smtClean="0"/>
              <a:t>'</a:t>
            </a:r>
            <a:endParaRPr lang="en-GB" dirty="0"/>
          </a:p>
        </p:txBody>
      </p:sp>
    </p:spTree>
    <p:extLst>
      <p:ext uri="{BB962C8B-B14F-4D97-AF65-F5344CB8AC3E}">
        <p14:creationId xmlns:p14="http://schemas.microsoft.com/office/powerpoint/2010/main" val="330688200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Police Training </a:t>
            </a:r>
            <a:endParaRPr lang="en-GB" dirty="0"/>
          </a:p>
        </p:txBody>
      </p:sp>
      <p:sp>
        <p:nvSpPr>
          <p:cNvPr id="3" name="Content Placeholder 2"/>
          <p:cNvSpPr>
            <a:spLocks noGrp="1"/>
          </p:cNvSpPr>
          <p:nvPr>
            <p:ph idx="1"/>
          </p:nvPr>
        </p:nvSpPr>
        <p:spPr>
          <a:xfrm>
            <a:off x="609599" y="1412776"/>
            <a:ext cx="6347714" cy="4628587"/>
          </a:xfrm>
        </p:spPr>
        <p:txBody>
          <a:bodyPr>
            <a:normAutofit/>
          </a:bodyPr>
          <a:lstStyle/>
          <a:p>
            <a:r>
              <a:rPr lang="en-GB" dirty="0" smtClean="0"/>
              <a:t>Average £12,900 per year to train police officer</a:t>
            </a:r>
          </a:p>
          <a:p>
            <a:r>
              <a:rPr lang="en-GB" dirty="0" smtClean="0"/>
              <a:t>Cyber crime</a:t>
            </a:r>
          </a:p>
          <a:p>
            <a:r>
              <a:rPr lang="en-GB" dirty="0" smtClean="0"/>
              <a:t>Child / Domestic Abuse </a:t>
            </a:r>
            <a:r>
              <a:rPr lang="en-GB" dirty="0"/>
              <a:t>interviewers</a:t>
            </a:r>
            <a:endParaRPr lang="en-GB" dirty="0" smtClean="0"/>
          </a:p>
          <a:p>
            <a:r>
              <a:rPr lang="en-GB" dirty="0" smtClean="0"/>
              <a:t>Fire Arms training -  annual training budget £9.5m in Met Police</a:t>
            </a:r>
          </a:p>
          <a:p>
            <a:r>
              <a:rPr lang="en-GB" dirty="0" smtClean="0"/>
              <a:t>Degrees</a:t>
            </a:r>
          </a:p>
          <a:p>
            <a:r>
              <a:rPr lang="en-GB" dirty="0" smtClean="0"/>
              <a:t>Baton and Taser Training </a:t>
            </a:r>
          </a:p>
          <a:p>
            <a:r>
              <a:rPr lang="en-GB" dirty="0" smtClean="0"/>
              <a:t>Fist Aid, fitness</a:t>
            </a:r>
          </a:p>
          <a:p>
            <a:r>
              <a:rPr lang="en-GB" dirty="0" smtClean="0"/>
              <a:t>Cost before Uniform – application process, Vetting, Assessment </a:t>
            </a:r>
          </a:p>
          <a:p>
            <a:pPr marL="0" indent="0">
              <a:buNone/>
            </a:pPr>
            <a:r>
              <a:rPr lang="en-GB" dirty="0"/>
              <a:t> </a:t>
            </a:r>
          </a:p>
        </p:txBody>
      </p:sp>
    </p:spTree>
    <p:extLst>
      <p:ext uri="{BB962C8B-B14F-4D97-AF65-F5344CB8AC3E}">
        <p14:creationId xmlns:p14="http://schemas.microsoft.com/office/powerpoint/2010/main" val="50111589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Extension of police role More than Policing?</a:t>
            </a:r>
            <a:br>
              <a:rPr lang="en-GB" dirty="0" smtClean="0"/>
            </a:br>
            <a:r>
              <a:rPr lang="en-GB" dirty="0" smtClean="0"/>
              <a:t> </a:t>
            </a:r>
            <a:endParaRPr lang="en-GB" dirty="0"/>
          </a:p>
        </p:txBody>
      </p:sp>
      <p:sp>
        <p:nvSpPr>
          <p:cNvPr id="3" name="Content Placeholder 2"/>
          <p:cNvSpPr>
            <a:spLocks noGrp="1"/>
          </p:cNvSpPr>
          <p:nvPr>
            <p:ph idx="1"/>
          </p:nvPr>
        </p:nvSpPr>
        <p:spPr/>
        <p:txBody>
          <a:bodyPr/>
          <a:lstStyle/>
          <a:p>
            <a:r>
              <a:rPr lang="en-GB" sz="2800" dirty="0" smtClean="0"/>
              <a:t>Mental Health</a:t>
            </a:r>
          </a:p>
          <a:p>
            <a:r>
              <a:rPr lang="en-GB" sz="2800" dirty="0" smtClean="0"/>
              <a:t>Social Services</a:t>
            </a:r>
          </a:p>
          <a:p>
            <a:r>
              <a:rPr lang="en-GB" sz="2800" dirty="0" smtClean="0"/>
              <a:t>Housing </a:t>
            </a:r>
          </a:p>
          <a:p>
            <a:r>
              <a:rPr lang="en-GB" sz="2800" dirty="0" smtClean="0"/>
              <a:t>Support service</a:t>
            </a:r>
          </a:p>
          <a:p>
            <a:endParaRPr lang="en-GB" dirty="0"/>
          </a:p>
        </p:txBody>
      </p:sp>
    </p:spTree>
    <p:extLst>
      <p:ext uri="{BB962C8B-B14F-4D97-AF65-F5344CB8AC3E}">
        <p14:creationId xmlns:p14="http://schemas.microsoft.com/office/powerpoint/2010/main" val="21257779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BF7671D-BFF1-40AE-9AD9-983689E4FE77}"/>
              </a:ext>
            </a:extLst>
          </p:cNvPr>
          <p:cNvSpPr>
            <a:spLocks noGrp="1"/>
          </p:cNvSpPr>
          <p:nvPr>
            <p:ph type="title"/>
          </p:nvPr>
        </p:nvSpPr>
        <p:spPr>
          <a:xfrm>
            <a:off x="609599" y="609600"/>
            <a:ext cx="6347713" cy="731168"/>
          </a:xfrm>
        </p:spPr>
        <p:txBody>
          <a:bodyPr/>
          <a:lstStyle/>
          <a:p>
            <a:r>
              <a:rPr lang="en-GB" dirty="0"/>
              <a:t>Austerity, stress and policing</a:t>
            </a:r>
          </a:p>
        </p:txBody>
      </p:sp>
      <p:sp>
        <p:nvSpPr>
          <p:cNvPr id="3" name="Content Placeholder 2">
            <a:extLst>
              <a:ext uri="{FF2B5EF4-FFF2-40B4-BE49-F238E27FC236}">
                <a16:creationId xmlns:a16="http://schemas.microsoft.com/office/drawing/2014/main" xmlns="" id="{109A3D35-7C4D-4AFE-A1C9-99708BC706B1}"/>
              </a:ext>
            </a:extLst>
          </p:cNvPr>
          <p:cNvSpPr>
            <a:spLocks noGrp="1"/>
          </p:cNvSpPr>
          <p:nvPr>
            <p:ph idx="1"/>
          </p:nvPr>
        </p:nvSpPr>
        <p:spPr>
          <a:xfrm>
            <a:off x="609599" y="1700808"/>
            <a:ext cx="6347714" cy="4340555"/>
          </a:xfrm>
        </p:spPr>
        <p:txBody>
          <a:bodyPr>
            <a:normAutofit/>
          </a:bodyPr>
          <a:lstStyle/>
          <a:p>
            <a:r>
              <a:rPr lang="en-GB" b="0" dirty="0"/>
              <a:t>Police Federation survey found that 79% of respondents said they had felt stressed or anxious in the last 12 months</a:t>
            </a:r>
          </a:p>
          <a:p>
            <a:r>
              <a:rPr lang="en-GB" b="0" dirty="0"/>
              <a:t>94% of those saying their policing duties had caused these feelings or made them worse.</a:t>
            </a:r>
          </a:p>
          <a:p>
            <a:r>
              <a:rPr lang="en-GB" b="0" dirty="0"/>
              <a:t>Nine out of 10 respondents thought there were too few officers to meet the demands of the work</a:t>
            </a:r>
          </a:p>
          <a:p>
            <a:r>
              <a:rPr lang="en-GB" b="0" dirty="0"/>
              <a:t>six out of 10 had experienced a traumatic incident in the last 12 months</a:t>
            </a:r>
          </a:p>
          <a:p>
            <a:r>
              <a:rPr lang="en-GB" b="0" dirty="0"/>
              <a:t>four in 10 said they saw their role as police officers as “very or extremely stressful”.</a:t>
            </a:r>
          </a:p>
          <a:p>
            <a:endParaRPr lang="en-GB" dirty="0"/>
          </a:p>
        </p:txBody>
      </p:sp>
    </p:spTree>
    <p:extLst>
      <p:ext uri="{BB962C8B-B14F-4D97-AF65-F5344CB8AC3E}">
        <p14:creationId xmlns:p14="http://schemas.microsoft.com/office/powerpoint/2010/main" val="15577069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C64421-5933-41BC-997C-02CE8EA3DDE0}"/>
              </a:ext>
            </a:extLst>
          </p:cNvPr>
          <p:cNvSpPr>
            <a:spLocks noGrp="1"/>
          </p:cNvSpPr>
          <p:nvPr>
            <p:ph type="title"/>
          </p:nvPr>
        </p:nvSpPr>
        <p:spPr>
          <a:xfrm>
            <a:off x="609599" y="609600"/>
            <a:ext cx="6347713" cy="947192"/>
          </a:xfrm>
        </p:spPr>
        <p:txBody>
          <a:bodyPr/>
          <a:lstStyle/>
          <a:p>
            <a:r>
              <a:rPr lang="en-GB" dirty="0"/>
              <a:t>Austerity, stress and policing</a:t>
            </a:r>
          </a:p>
        </p:txBody>
      </p:sp>
      <p:sp>
        <p:nvSpPr>
          <p:cNvPr id="3" name="Content Placeholder 2">
            <a:extLst>
              <a:ext uri="{FF2B5EF4-FFF2-40B4-BE49-F238E27FC236}">
                <a16:creationId xmlns:a16="http://schemas.microsoft.com/office/drawing/2014/main" xmlns="" id="{E1B08A71-C5B7-40A9-BADA-DAC309D85072}"/>
              </a:ext>
            </a:extLst>
          </p:cNvPr>
          <p:cNvSpPr>
            <a:spLocks noGrp="1"/>
          </p:cNvSpPr>
          <p:nvPr>
            <p:ph idx="1"/>
          </p:nvPr>
        </p:nvSpPr>
        <p:spPr/>
        <p:txBody>
          <a:bodyPr>
            <a:normAutofit/>
          </a:bodyPr>
          <a:lstStyle/>
          <a:p>
            <a:r>
              <a:rPr lang="en-GB" sz="2400" b="0" dirty="0"/>
              <a:t>One police officer said that coming to work was like ‘swimming in mud’. He delayed asking for help and did not want to take sick leave because it would have placed added pressure on his already stretched team.</a:t>
            </a:r>
          </a:p>
          <a:p>
            <a:r>
              <a:rPr lang="en-GB" sz="2400" b="0" dirty="0"/>
              <a:t>Police Federation - take the wellbeing of police officers and staff very seriously. They have invested £7.5m in a new national police wellbeing service.</a:t>
            </a:r>
            <a:endParaRPr lang="en-GB" sz="2400" dirty="0"/>
          </a:p>
        </p:txBody>
      </p:sp>
    </p:spTree>
    <p:extLst>
      <p:ext uri="{BB962C8B-B14F-4D97-AF65-F5344CB8AC3E}">
        <p14:creationId xmlns:p14="http://schemas.microsoft.com/office/powerpoint/2010/main" val="235093962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Comprehensive Spending Review October 2010</a:t>
            </a:r>
          </a:p>
        </p:txBody>
      </p:sp>
      <p:sp>
        <p:nvSpPr>
          <p:cNvPr id="3" name="Content Placeholder 2"/>
          <p:cNvSpPr>
            <a:spLocks noGrp="1"/>
          </p:cNvSpPr>
          <p:nvPr>
            <p:ph idx="1"/>
          </p:nvPr>
        </p:nvSpPr>
        <p:spPr/>
        <p:txBody>
          <a:bodyPr>
            <a:normAutofit fontScale="92500" lnSpcReduction="10000"/>
          </a:bodyPr>
          <a:lstStyle/>
          <a:p>
            <a:r>
              <a:rPr lang="en-GB" sz="2800" dirty="0"/>
              <a:t>Pressures to increase efficiency, improve performance, and reduce costs have led to more strategic approaches to crime reduction.</a:t>
            </a:r>
          </a:p>
          <a:p>
            <a:r>
              <a:rPr lang="en-GB" sz="2800" dirty="0"/>
              <a:t>The 2010 Comprehensive Spending Review (CSR) brought about a 20% cut in Police funding to be made by 2014/5. </a:t>
            </a:r>
          </a:p>
          <a:p>
            <a:endParaRPr lang="en-GB" sz="2800" dirty="0"/>
          </a:p>
          <a:p>
            <a:r>
              <a:rPr lang="en-GB" sz="2800" dirty="0"/>
              <a:t>This relates to a sum of £2.1bn cash!</a:t>
            </a:r>
          </a:p>
          <a:p>
            <a:endParaRPr lang="en-GB" sz="2800"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371742872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457FEA8-8351-4429-A1B6-C6BD28A141D9}"/>
              </a:ext>
            </a:extLst>
          </p:cNvPr>
          <p:cNvSpPr>
            <a:spLocks noGrp="1"/>
          </p:cNvSpPr>
          <p:nvPr>
            <p:ph type="title"/>
          </p:nvPr>
        </p:nvSpPr>
        <p:spPr>
          <a:xfrm>
            <a:off x="609599" y="609600"/>
            <a:ext cx="6347713" cy="947192"/>
          </a:xfrm>
        </p:spPr>
        <p:txBody>
          <a:bodyPr/>
          <a:lstStyle/>
          <a:p>
            <a:r>
              <a:rPr lang="en-GB" dirty="0"/>
              <a:t>Cuts</a:t>
            </a:r>
          </a:p>
        </p:txBody>
      </p:sp>
      <p:sp>
        <p:nvSpPr>
          <p:cNvPr id="3" name="Content Placeholder 2">
            <a:extLst>
              <a:ext uri="{FF2B5EF4-FFF2-40B4-BE49-F238E27FC236}">
                <a16:creationId xmlns:a16="http://schemas.microsoft.com/office/drawing/2014/main" xmlns="" id="{325AAF84-B4F1-4305-A27E-56F990949CFF}"/>
              </a:ext>
            </a:extLst>
          </p:cNvPr>
          <p:cNvSpPr>
            <a:spLocks noGrp="1"/>
          </p:cNvSpPr>
          <p:nvPr>
            <p:ph idx="1"/>
          </p:nvPr>
        </p:nvSpPr>
        <p:spPr>
          <a:xfrm>
            <a:off x="609599" y="1484784"/>
            <a:ext cx="6347714" cy="4556579"/>
          </a:xfrm>
        </p:spPr>
        <p:txBody>
          <a:bodyPr>
            <a:normAutofit lnSpcReduction="10000"/>
          </a:bodyPr>
          <a:lstStyle/>
          <a:p>
            <a:r>
              <a:rPr lang="en-GB" sz="2400" dirty="0"/>
              <a:t>March 2012 to March 2016 police officer numbers dropped from 134,101 to 124,006</a:t>
            </a:r>
          </a:p>
          <a:p>
            <a:r>
              <a:rPr lang="en-GB" sz="2400" dirty="0"/>
              <a:t>Greater Manchester lost 1201 police officers between 2012 and 2016.</a:t>
            </a:r>
          </a:p>
          <a:p>
            <a:r>
              <a:rPr lang="en-GB" sz="2400" dirty="0"/>
              <a:t>In 2010 = 79,500 police staff working in England and Wales. March 2016 this number had dropped to 61,668.</a:t>
            </a:r>
          </a:p>
          <a:p>
            <a:r>
              <a:rPr lang="en-GB" sz="2400" dirty="0"/>
              <a:t>This represents a cut of nearly 23% in the police staff workforce.</a:t>
            </a:r>
          </a:p>
          <a:p>
            <a:r>
              <a:rPr lang="en-GB" sz="2400" dirty="0"/>
              <a:t>The Metropolitan Police has been worst affected, with over 3,000 police staff jobs going between 2012 and 2016.</a:t>
            </a:r>
          </a:p>
          <a:p>
            <a:endParaRPr lang="en-GB" dirty="0"/>
          </a:p>
        </p:txBody>
      </p:sp>
    </p:spTree>
    <p:extLst>
      <p:ext uri="{BB962C8B-B14F-4D97-AF65-F5344CB8AC3E}">
        <p14:creationId xmlns:p14="http://schemas.microsoft.com/office/powerpoint/2010/main" val="178026466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Savings and Implications</a:t>
            </a:r>
          </a:p>
        </p:txBody>
      </p:sp>
      <p:sp>
        <p:nvSpPr>
          <p:cNvPr id="3" name="Content Placeholder 2"/>
          <p:cNvSpPr>
            <a:spLocks noGrp="1"/>
          </p:cNvSpPr>
          <p:nvPr>
            <p:ph idx="1"/>
          </p:nvPr>
        </p:nvSpPr>
        <p:spPr>
          <a:xfrm>
            <a:off x="609599" y="1930400"/>
            <a:ext cx="6347714" cy="4110963"/>
          </a:xfrm>
        </p:spPr>
        <p:txBody>
          <a:bodyPr>
            <a:normAutofit/>
          </a:bodyPr>
          <a:lstStyle/>
          <a:p>
            <a:r>
              <a:rPr lang="en-GB" dirty="0"/>
              <a:t>Estimated at £1.6bn</a:t>
            </a:r>
          </a:p>
          <a:p>
            <a:r>
              <a:rPr lang="en-GB" dirty="0"/>
              <a:t>Frontline numbers reduced by 2%, and</a:t>
            </a:r>
          </a:p>
          <a:p>
            <a:r>
              <a:rPr lang="en-GB" dirty="0"/>
              <a:t>Non-frontline numbers by 11%</a:t>
            </a:r>
          </a:p>
          <a:p>
            <a:r>
              <a:rPr lang="en-GB" dirty="0"/>
              <a:t>40 forces imposed staff/Police recruitment freeze</a:t>
            </a:r>
          </a:p>
          <a:p>
            <a:r>
              <a:rPr lang="en-GB" dirty="0"/>
              <a:t>37 introduced a Voluntary redundancy programme for police staff</a:t>
            </a:r>
          </a:p>
          <a:p>
            <a:r>
              <a:rPr lang="en-GB" dirty="0"/>
              <a:t>27 Introduced compulsory redundancy for police staff, and</a:t>
            </a:r>
          </a:p>
          <a:p>
            <a:r>
              <a:rPr lang="en-GB" dirty="0"/>
              <a:t>22 introduced compulsory retirement for police officers (A19)</a:t>
            </a:r>
          </a:p>
        </p:txBody>
      </p:sp>
    </p:spTree>
    <p:extLst>
      <p:ext uri="{BB962C8B-B14F-4D97-AF65-F5344CB8AC3E}">
        <p14:creationId xmlns:p14="http://schemas.microsoft.com/office/powerpoint/2010/main" val="4270294668"/>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09A13FD-664D-4AC2-BAF2-2CB97A33A831}"/>
              </a:ext>
            </a:extLst>
          </p:cNvPr>
          <p:cNvSpPr>
            <a:spLocks noGrp="1"/>
          </p:cNvSpPr>
          <p:nvPr>
            <p:ph type="title"/>
          </p:nvPr>
        </p:nvSpPr>
        <p:spPr/>
        <p:txBody>
          <a:bodyPr/>
          <a:lstStyle/>
          <a:p>
            <a:r>
              <a:rPr lang="en-GB" dirty="0"/>
              <a:t>Cuts </a:t>
            </a:r>
          </a:p>
        </p:txBody>
      </p:sp>
      <p:sp>
        <p:nvSpPr>
          <p:cNvPr id="3" name="Content Placeholder 2">
            <a:extLst>
              <a:ext uri="{FF2B5EF4-FFF2-40B4-BE49-F238E27FC236}">
                <a16:creationId xmlns:a16="http://schemas.microsoft.com/office/drawing/2014/main" xmlns="" id="{6FB2B2C6-7310-4C74-A013-61A75B724571}"/>
              </a:ext>
            </a:extLst>
          </p:cNvPr>
          <p:cNvSpPr>
            <a:spLocks noGrp="1"/>
          </p:cNvSpPr>
          <p:nvPr>
            <p:ph idx="1"/>
          </p:nvPr>
        </p:nvSpPr>
        <p:spPr>
          <a:xfrm>
            <a:off x="609599" y="1484784"/>
            <a:ext cx="6347714" cy="4556579"/>
          </a:xfrm>
        </p:spPr>
        <p:txBody>
          <a:bodyPr>
            <a:normAutofit lnSpcReduction="10000"/>
          </a:bodyPr>
          <a:lstStyle/>
          <a:p>
            <a:r>
              <a:rPr lang="en-GB" sz="2400" dirty="0"/>
              <a:t>Police community support officers (PCSOs) once made up 75% of neighbourhood policing teams.</a:t>
            </a:r>
          </a:p>
          <a:p>
            <a:r>
              <a:rPr lang="en-GB" sz="2400" dirty="0"/>
              <a:t>PCSO jobs have been hit - 3,350 jobs disappearing between 2012 and 2016. Effect – can’t do the community policing they were suppose to. </a:t>
            </a:r>
          </a:p>
          <a:p>
            <a:r>
              <a:rPr lang="en-GB" sz="2400" dirty="0"/>
              <a:t>Cuts across the police service has damaged the ability of the police to keep the public safe. The end of 2013, serious crime against the person in England and Wales increased as police numbers have fallen.</a:t>
            </a:r>
          </a:p>
          <a:p>
            <a:endParaRPr lang="en-GB" dirty="0"/>
          </a:p>
        </p:txBody>
      </p:sp>
    </p:spTree>
    <p:extLst>
      <p:ext uri="{BB962C8B-B14F-4D97-AF65-F5344CB8AC3E}">
        <p14:creationId xmlns:p14="http://schemas.microsoft.com/office/powerpoint/2010/main" val="99315842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D6E0A35-FF1D-4163-A550-2590AAB062D6}"/>
              </a:ext>
            </a:extLst>
          </p:cNvPr>
          <p:cNvSpPr>
            <a:spLocks noGrp="1"/>
          </p:cNvSpPr>
          <p:nvPr>
            <p:ph type="title"/>
          </p:nvPr>
        </p:nvSpPr>
        <p:spPr>
          <a:xfrm>
            <a:off x="609599" y="609600"/>
            <a:ext cx="6347713" cy="731168"/>
          </a:xfrm>
        </p:spPr>
        <p:txBody>
          <a:bodyPr/>
          <a:lstStyle/>
          <a:p>
            <a:r>
              <a:rPr lang="en-GB" dirty="0"/>
              <a:t>Cuts and Crime</a:t>
            </a:r>
          </a:p>
        </p:txBody>
      </p:sp>
      <p:sp>
        <p:nvSpPr>
          <p:cNvPr id="3" name="Content Placeholder 2">
            <a:extLst>
              <a:ext uri="{FF2B5EF4-FFF2-40B4-BE49-F238E27FC236}">
                <a16:creationId xmlns:a16="http://schemas.microsoft.com/office/drawing/2014/main" xmlns="" id="{69E81BBC-D656-42A8-A11C-782C5A9DCCB6}"/>
              </a:ext>
            </a:extLst>
          </p:cNvPr>
          <p:cNvSpPr>
            <a:spLocks noGrp="1"/>
          </p:cNvSpPr>
          <p:nvPr>
            <p:ph idx="1"/>
          </p:nvPr>
        </p:nvSpPr>
        <p:spPr>
          <a:xfrm>
            <a:off x="609599" y="1628800"/>
            <a:ext cx="6347714" cy="4412563"/>
          </a:xfrm>
        </p:spPr>
        <p:txBody>
          <a:bodyPr>
            <a:normAutofit lnSpcReduction="10000"/>
          </a:bodyPr>
          <a:lstStyle/>
          <a:p>
            <a:r>
              <a:rPr lang="en-GB" sz="2400" dirty="0"/>
              <a:t>Recorded crime shows since 2013 crime rates have increased by 7.5%</a:t>
            </a:r>
          </a:p>
          <a:p>
            <a:r>
              <a:rPr lang="en-GB" sz="2400" dirty="0"/>
              <a:t>Serious crime has gone up:</a:t>
            </a:r>
          </a:p>
          <a:p>
            <a:r>
              <a:rPr lang="en-GB" sz="2400" dirty="0"/>
              <a:t>Recorded incidents of violence against a person have increased by 65.1%</a:t>
            </a:r>
          </a:p>
          <a:p>
            <a:r>
              <a:rPr lang="en-GB" sz="2400" dirty="0"/>
              <a:t>Recorded incidents of possession of a weapon have increased by 28.7%</a:t>
            </a:r>
          </a:p>
          <a:p>
            <a:r>
              <a:rPr lang="en-GB" sz="2400" dirty="0"/>
              <a:t>And recorded incidents of public order offences have increased by 54.4%</a:t>
            </a:r>
          </a:p>
          <a:p>
            <a:r>
              <a:rPr lang="en-GB" sz="2400" dirty="0"/>
              <a:t>If we want a safe society, we must have a properly funded police service.</a:t>
            </a:r>
          </a:p>
          <a:p>
            <a:endParaRPr lang="en-GB" dirty="0"/>
          </a:p>
        </p:txBody>
      </p:sp>
    </p:spTree>
    <p:extLst>
      <p:ext uri="{BB962C8B-B14F-4D97-AF65-F5344CB8AC3E}">
        <p14:creationId xmlns:p14="http://schemas.microsoft.com/office/powerpoint/2010/main" val="86677149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6FC47C8-D9FA-472C-8767-2223C0755E07}"/>
              </a:ext>
            </a:extLst>
          </p:cNvPr>
          <p:cNvSpPr>
            <a:spLocks noGrp="1"/>
          </p:cNvSpPr>
          <p:nvPr>
            <p:ph type="title"/>
          </p:nvPr>
        </p:nvSpPr>
        <p:spPr>
          <a:xfrm>
            <a:off x="609599" y="609600"/>
            <a:ext cx="6347713" cy="443136"/>
          </a:xfrm>
        </p:spPr>
        <p:txBody>
          <a:bodyPr>
            <a:normAutofit/>
          </a:bodyPr>
          <a:lstStyle/>
          <a:p>
            <a:r>
              <a:rPr lang="en-GB" sz="2000" dirty="0"/>
              <a:t>Total Crime in England &amp; Wales</a:t>
            </a:r>
          </a:p>
        </p:txBody>
      </p:sp>
      <p:graphicFrame>
        <p:nvGraphicFramePr>
          <p:cNvPr id="4" name="Content Placeholder 3">
            <a:extLst>
              <a:ext uri="{FF2B5EF4-FFF2-40B4-BE49-F238E27FC236}">
                <a16:creationId xmlns:a16="http://schemas.microsoft.com/office/drawing/2014/main" xmlns="" id="{ADFE6D10-37B1-4928-A8FB-8FC4CA65CD84}"/>
              </a:ext>
            </a:extLst>
          </p:cNvPr>
          <p:cNvGraphicFramePr>
            <a:graphicFrameLocks noGrp="1"/>
          </p:cNvGraphicFramePr>
          <p:nvPr>
            <p:ph idx="1"/>
            <p:extLst>
              <p:ext uri="{D42A27DB-BD31-4B8C-83A1-F6EECF244321}">
                <p14:modId xmlns:p14="http://schemas.microsoft.com/office/powerpoint/2010/main" val="3799911084"/>
              </p:ext>
            </p:extLst>
          </p:nvPr>
        </p:nvGraphicFramePr>
        <p:xfrm>
          <a:off x="467544" y="1052736"/>
          <a:ext cx="7992888" cy="5195669"/>
        </p:xfrm>
        <a:graphic>
          <a:graphicData uri="http://schemas.openxmlformats.org/drawingml/2006/table">
            <a:tbl>
              <a:tblPr/>
              <a:tblGrid>
                <a:gridCol w="4995555">
                  <a:extLst>
                    <a:ext uri="{9D8B030D-6E8A-4147-A177-3AD203B41FA5}">
                      <a16:colId xmlns:a16="http://schemas.microsoft.com/office/drawing/2014/main" xmlns="" val="1618931068"/>
                    </a:ext>
                  </a:extLst>
                </a:gridCol>
                <a:gridCol w="999111">
                  <a:extLst>
                    <a:ext uri="{9D8B030D-6E8A-4147-A177-3AD203B41FA5}">
                      <a16:colId xmlns:a16="http://schemas.microsoft.com/office/drawing/2014/main" xmlns="" val="3568531952"/>
                    </a:ext>
                  </a:extLst>
                </a:gridCol>
                <a:gridCol w="999111">
                  <a:extLst>
                    <a:ext uri="{9D8B030D-6E8A-4147-A177-3AD203B41FA5}">
                      <a16:colId xmlns:a16="http://schemas.microsoft.com/office/drawing/2014/main" xmlns="" val="3993278157"/>
                    </a:ext>
                  </a:extLst>
                </a:gridCol>
                <a:gridCol w="999111">
                  <a:extLst>
                    <a:ext uri="{9D8B030D-6E8A-4147-A177-3AD203B41FA5}">
                      <a16:colId xmlns:a16="http://schemas.microsoft.com/office/drawing/2014/main" xmlns="" val="708495828"/>
                    </a:ext>
                  </a:extLst>
                </a:gridCol>
              </a:tblGrid>
              <a:tr h="487443">
                <a:tc>
                  <a:txBody>
                    <a:bodyPr/>
                    <a:lstStyle/>
                    <a:p>
                      <a:pPr algn="l" fontAlgn="t"/>
                      <a:r>
                        <a:rPr lang="en-GB" sz="1100" b="1">
                          <a:effectLst/>
                        </a:rPr>
                        <a:t>Crime</a:t>
                      </a:r>
                      <a:endParaRPr lang="en-GB" sz="1100">
                        <a:effectLst/>
                      </a:endParaRP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a:noFill/>
                    </a:lnT>
                    <a:lnB w="7620" cap="flat" cmpd="sng" algn="ctr">
                      <a:solidFill>
                        <a:srgbClr val="CCCCCC"/>
                      </a:solidFill>
                      <a:prstDash val="solid"/>
                      <a:round/>
                      <a:headEnd type="none" w="med" len="med"/>
                      <a:tailEnd type="none" w="med" len="med"/>
                    </a:lnB>
                    <a:solidFill>
                      <a:srgbClr val="E2E9F1"/>
                    </a:solidFill>
                  </a:tcPr>
                </a:tc>
                <a:tc>
                  <a:txBody>
                    <a:bodyPr/>
                    <a:lstStyle/>
                    <a:p>
                      <a:pPr algn="l" fontAlgn="t"/>
                      <a:r>
                        <a:rPr lang="en-GB" sz="1100" b="1">
                          <a:effectLst/>
                        </a:rPr>
                        <a:t>Nov 2018</a:t>
                      </a:r>
                      <a:endParaRPr lang="en-GB" sz="1100">
                        <a:effectLst/>
                      </a:endParaRP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a:noFill/>
                    </a:lnT>
                    <a:lnB w="7620" cap="flat" cmpd="sng" algn="ctr">
                      <a:solidFill>
                        <a:srgbClr val="CCCCCC"/>
                      </a:solidFill>
                      <a:prstDash val="solid"/>
                      <a:round/>
                      <a:headEnd type="none" w="med" len="med"/>
                      <a:tailEnd type="none" w="med" len="med"/>
                    </a:lnB>
                    <a:solidFill>
                      <a:srgbClr val="E2E9F1"/>
                    </a:solidFill>
                  </a:tcPr>
                </a:tc>
                <a:tc>
                  <a:txBody>
                    <a:bodyPr/>
                    <a:lstStyle/>
                    <a:p>
                      <a:pPr algn="l" fontAlgn="t"/>
                      <a:r>
                        <a:rPr lang="en-GB" sz="1100" b="1">
                          <a:effectLst/>
                        </a:rPr>
                        <a:t>Dec 2018</a:t>
                      </a:r>
                      <a:endParaRPr lang="en-GB" sz="1100">
                        <a:effectLst/>
                      </a:endParaRP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a:noFill/>
                    </a:lnT>
                    <a:lnB w="7620" cap="flat" cmpd="sng" algn="ctr">
                      <a:solidFill>
                        <a:srgbClr val="CCCCCC"/>
                      </a:solidFill>
                      <a:prstDash val="solid"/>
                      <a:round/>
                      <a:headEnd type="none" w="med" len="med"/>
                      <a:tailEnd type="none" w="med" len="med"/>
                    </a:lnB>
                    <a:solidFill>
                      <a:srgbClr val="E2E9F1"/>
                    </a:solidFill>
                  </a:tcPr>
                </a:tc>
                <a:tc>
                  <a:txBody>
                    <a:bodyPr/>
                    <a:lstStyle/>
                    <a:p>
                      <a:pPr algn="l" fontAlgn="t"/>
                      <a:r>
                        <a:rPr lang="en-GB" sz="1100" b="1">
                          <a:effectLst/>
                        </a:rPr>
                        <a:t>Change</a:t>
                      </a:r>
                      <a:endParaRPr lang="en-GB" sz="1100">
                        <a:effectLst/>
                      </a:endParaRP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a:noFill/>
                    </a:lnT>
                    <a:lnB w="7620" cap="flat" cmpd="sng" algn="ctr">
                      <a:solidFill>
                        <a:srgbClr val="CCCCCC"/>
                      </a:solidFill>
                      <a:prstDash val="solid"/>
                      <a:round/>
                      <a:headEnd type="none" w="med" len="med"/>
                      <a:tailEnd type="none" w="med" len="med"/>
                    </a:lnB>
                    <a:solidFill>
                      <a:srgbClr val="E2E9F1"/>
                    </a:solidFill>
                  </a:tcPr>
                </a:tc>
                <a:extLst>
                  <a:ext uri="{0D108BD9-81ED-4DB2-BD59-A6C34878D82A}">
                    <a16:rowId xmlns:a16="http://schemas.microsoft.com/office/drawing/2014/main" xmlns="" val="543572177"/>
                  </a:ext>
                </a:extLst>
              </a:tr>
              <a:tr h="283008">
                <a:tc>
                  <a:txBody>
                    <a:bodyPr/>
                    <a:lstStyle/>
                    <a:p>
                      <a:pPr fontAlgn="t"/>
                      <a:r>
                        <a:rPr lang="en-GB" sz="1100" b="1" dirty="0">
                          <a:solidFill>
                            <a:srgbClr val="3D3D3D"/>
                          </a:solidFill>
                          <a:effectLst/>
                        </a:rPr>
                        <a:t>Anti-Social Behaviour</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93,796</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88,385</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008000"/>
                          </a:solidFill>
                          <a:effectLst/>
                        </a:rPr>
                        <a:t>-5,411</a:t>
                      </a:r>
                      <a:endParaRPr lang="en-GB" sz="1100" b="1">
                        <a:solidFill>
                          <a:srgbClr val="3D3D3D"/>
                        </a:solidFill>
                        <a:effectLst/>
                      </a:endParaRP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762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1969659347"/>
                  </a:ext>
                </a:extLst>
              </a:tr>
              <a:tr h="283008">
                <a:tc>
                  <a:txBody>
                    <a:bodyPr/>
                    <a:lstStyle/>
                    <a:p>
                      <a:pPr fontAlgn="t"/>
                      <a:r>
                        <a:rPr lang="en-GB" sz="1100" b="1" dirty="0">
                          <a:solidFill>
                            <a:srgbClr val="3D3D3D"/>
                          </a:solidFill>
                          <a:effectLst/>
                        </a:rPr>
                        <a:t>Robbery</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7,342</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6,985</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008000"/>
                          </a:solidFill>
                          <a:effectLst/>
                        </a:rPr>
                        <a:t>-357</a:t>
                      </a:r>
                      <a:endParaRPr lang="en-GB" sz="1100" b="1">
                        <a:solidFill>
                          <a:srgbClr val="3D3D3D"/>
                        </a:solidFill>
                        <a:effectLst/>
                      </a:endParaRP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1031147439"/>
                  </a:ext>
                </a:extLst>
              </a:tr>
              <a:tr h="283008">
                <a:tc>
                  <a:txBody>
                    <a:bodyPr/>
                    <a:lstStyle/>
                    <a:p>
                      <a:pPr fontAlgn="t"/>
                      <a:r>
                        <a:rPr lang="en-GB" sz="1100" b="1">
                          <a:solidFill>
                            <a:srgbClr val="3D3D3D"/>
                          </a:solidFill>
                          <a:effectLst/>
                        </a:rPr>
                        <a:t>Burglary</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36,979</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35,369</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008000"/>
                          </a:solidFill>
                          <a:effectLst/>
                        </a:rPr>
                        <a:t>-357</a:t>
                      </a:r>
                      <a:endParaRPr lang="en-GB" sz="1100" b="1">
                        <a:solidFill>
                          <a:srgbClr val="3D3D3D"/>
                        </a:solidFill>
                        <a:effectLst/>
                      </a:endParaRP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4232170465"/>
                  </a:ext>
                </a:extLst>
              </a:tr>
              <a:tr h="283008">
                <a:tc>
                  <a:txBody>
                    <a:bodyPr/>
                    <a:lstStyle/>
                    <a:p>
                      <a:pPr fontAlgn="t"/>
                      <a:r>
                        <a:rPr lang="en-GB" sz="1100" b="1" dirty="0">
                          <a:solidFill>
                            <a:srgbClr val="3D3D3D"/>
                          </a:solidFill>
                          <a:effectLst/>
                        </a:rPr>
                        <a:t>Vehicle Crime</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40,867</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37,008</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008000"/>
                          </a:solidFill>
                          <a:effectLst/>
                        </a:rPr>
                        <a:t>-3,859</a:t>
                      </a:r>
                      <a:endParaRPr lang="en-GB" sz="1100" b="1">
                        <a:solidFill>
                          <a:srgbClr val="3D3D3D"/>
                        </a:solidFill>
                        <a:effectLst/>
                      </a:endParaRP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4050134913"/>
                  </a:ext>
                </a:extLst>
              </a:tr>
              <a:tr h="514561">
                <a:tc>
                  <a:txBody>
                    <a:bodyPr/>
                    <a:lstStyle/>
                    <a:p>
                      <a:pPr fontAlgn="t"/>
                      <a:r>
                        <a:rPr lang="en-GB" sz="1100" b="1" dirty="0">
                          <a:solidFill>
                            <a:srgbClr val="3D3D3D"/>
                          </a:solidFill>
                          <a:effectLst/>
                        </a:rPr>
                        <a:t>Violent Crime</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dirty="0">
                          <a:solidFill>
                            <a:srgbClr val="3D3D3D"/>
                          </a:solidFill>
                          <a:effectLst/>
                        </a:rPr>
                        <a:t>138,532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140,570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FF0000"/>
                          </a:solidFill>
                          <a:effectLst/>
                        </a:rPr>
                        <a:t>+2,038</a:t>
                      </a:r>
                      <a:r>
                        <a:rPr lang="en-GB" sz="1100" b="1">
                          <a:solidFill>
                            <a:srgbClr val="3D3D3D"/>
                          </a:solidFill>
                          <a:effectLst/>
                        </a:rPr>
                        <a:t>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1017613019"/>
                  </a:ext>
                </a:extLst>
              </a:tr>
              <a:tr h="283008">
                <a:tc>
                  <a:txBody>
                    <a:bodyPr/>
                    <a:lstStyle/>
                    <a:p>
                      <a:pPr fontAlgn="t"/>
                      <a:r>
                        <a:rPr lang="en-GB" sz="1100" b="1">
                          <a:solidFill>
                            <a:srgbClr val="3D3D3D"/>
                          </a:solidFill>
                          <a:effectLst/>
                        </a:rPr>
                        <a:t>Theft - Shoplifting</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29,169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25,488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008000"/>
                          </a:solidFill>
                          <a:effectLst/>
                        </a:rPr>
                        <a:t>-3,681</a:t>
                      </a:r>
                      <a:r>
                        <a:rPr lang="en-GB" sz="1100" b="1">
                          <a:solidFill>
                            <a:srgbClr val="3D3D3D"/>
                          </a:solidFill>
                          <a:effectLst/>
                        </a:rPr>
                        <a:t>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37600688"/>
                  </a:ext>
                </a:extLst>
              </a:tr>
              <a:tr h="283008">
                <a:tc>
                  <a:txBody>
                    <a:bodyPr/>
                    <a:lstStyle/>
                    <a:p>
                      <a:pPr fontAlgn="t"/>
                      <a:r>
                        <a:rPr lang="en-GB" sz="1100" b="1">
                          <a:solidFill>
                            <a:srgbClr val="3D3D3D"/>
                          </a:solidFill>
                          <a:effectLst/>
                        </a:rPr>
                        <a:t>Drugs</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12,108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dirty="0">
                          <a:solidFill>
                            <a:srgbClr val="3D3D3D"/>
                          </a:solidFill>
                          <a:effectLst/>
                        </a:rPr>
                        <a:t>12,173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FF0000"/>
                          </a:solidFill>
                          <a:effectLst/>
                        </a:rPr>
                        <a:t>+65</a:t>
                      </a:r>
                      <a:r>
                        <a:rPr lang="en-GB" sz="1100" b="1">
                          <a:solidFill>
                            <a:srgbClr val="3D3D3D"/>
                          </a:solidFill>
                          <a:effectLst/>
                        </a:rPr>
                        <a:t>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3883814592"/>
                  </a:ext>
                </a:extLst>
              </a:tr>
              <a:tr h="283008">
                <a:tc>
                  <a:txBody>
                    <a:bodyPr/>
                    <a:lstStyle/>
                    <a:p>
                      <a:pPr fontAlgn="t"/>
                      <a:r>
                        <a:rPr lang="en-GB" sz="1100" b="1">
                          <a:solidFill>
                            <a:srgbClr val="3D3D3D"/>
                          </a:solidFill>
                          <a:effectLst/>
                        </a:rPr>
                        <a:t>Criminal Damage and Arson</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44,746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42,971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008000"/>
                          </a:solidFill>
                          <a:effectLst/>
                        </a:rPr>
                        <a:t>-1,775</a:t>
                      </a:r>
                      <a:r>
                        <a:rPr lang="en-GB" sz="1100" b="1">
                          <a:solidFill>
                            <a:srgbClr val="3D3D3D"/>
                          </a:solidFill>
                          <a:effectLst/>
                        </a:rPr>
                        <a:t>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3348122454"/>
                  </a:ext>
                </a:extLst>
              </a:tr>
              <a:tr h="283008">
                <a:tc>
                  <a:txBody>
                    <a:bodyPr/>
                    <a:lstStyle/>
                    <a:p>
                      <a:pPr fontAlgn="t"/>
                      <a:r>
                        <a:rPr lang="en-GB" sz="1100" b="1">
                          <a:solidFill>
                            <a:srgbClr val="3D3D3D"/>
                          </a:solidFill>
                          <a:effectLst/>
                        </a:rPr>
                        <a:t>Theft - Other</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42,522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41,239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dirty="0">
                          <a:solidFill>
                            <a:srgbClr val="008000"/>
                          </a:solidFill>
                          <a:effectLst/>
                        </a:rPr>
                        <a:t>-1,283</a:t>
                      </a:r>
                      <a:r>
                        <a:rPr lang="en-GB" sz="1100" b="1" dirty="0">
                          <a:solidFill>
                            <a:srgbClr val="3D3D3D"/>
                          </a:solidFill>
                          <a:effectLst/>
                        </a:rPr>
                        <a:t>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1364546416"/>
                  </a:ext>
                </a:extLst>
              </a:tr>
              <a:tr h="283008">
                <a:tc>
                  <a:txBody>
                    <a:bodyPr/>
                    <a:lstStyle/>
                    <a:p>
                      <a:pPr fontAlgn="t"/>
                      <a:r>
                        <a:rPr lang="en-GB" sz="1100" b="1">
                          <a:solidFill>
                            <a:srgbClr val="3D3D3D"/>
                          </a:solidFill>
                          <a:effectLst/>
                        </a:rPr>
                        <a:t>Bike Theft</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7,256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5,115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dirty="0">
                          <a:solidFill>
                            <a:srgbClr val="008000"/>
                          </a:solidFill>
                          <a:effectLst/>
                        </a:rPr>
                        <a:t>-2,141</a:t>
                      </a:r>
                      <a:r>
                        <a:rPr lang="en-GB" sz="1100" b="1" dirty="0">
                          <a:solidFill>
                            <a:srgbClr val="3D3D3D"/>
                          </a:solidFill>
                          <a:effectLst/>
                        </a:rPr>
                        <a:t>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2581535722"/>
                  </a:ext>
                </a:extLst>
              </a:tr>
              <a:tr h="283008">
                <a:tc>
                  <a:txBody>
                    <a:bodyPr/>
                    <a:lstStyle/>
                    <a:p>
                      <a:pPr fontAlgn="t"/>
                      <a:r>
                        <a:rPr lang="en-GB" sz="1100" b="1">
                          <a:solidFill>
                            <a:srgbClr val="3D3D3D"/>
                          </a:solidFill>
                          <a:effectLst/>
                        </a:rPr>
                        <a:t>Theft From the Person</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8,958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9,256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FF0000"/>
                          </a:solidFill>
                          <a:effectLst/>
                        </a:rPr>
                        <a:t>+298</a:t>
                      </a:r>
                      <a:r>
                        <a:rPr lang="en-GB" sz="1100" b="1">
                          <a:solidFill>
                            <a:srgbClr val="3D3D3D"/>
                          </a:solidFill>
                          <a:effectLst/>
                        </a:rPr>
                        <a:t>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4206162194"/>
                  </a:ext>
                </a:extLst>
              </a:tr>
              <a:tr h="283008">
                <a:tc>
                  <a:txBody>
                    <a:bodyPr/>
                    <a:lstStyle/>
                    <a:p>
                      <a:pPr fontAlgn="t"/>
                      <a:r>
                        <a:rPr lang="en-GB" sz="1100" b="1">
                          <a:solidFill>
                            <a:srgbClr val="3D3D3D"/>
                          </a:solidFill>
                          <a:effectLst/>
                        </a:rPr>
                        <a:t>Possession of Weapons</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3,527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3,178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dirty="0">
                          <a:solidFill>
                            <a:srgbClr val="008000"/>
                          </a:solidFill>
                          <a:effectLst/>
                        </a:rPr>
                        <a:t>-349</a:t>
                      </a:r>
                      <a:r>
                        <a:rPr lang="en-GB" sz="1100" b="1" dirty="0">
                          <a:solidFill>
                            <a:srgbClr val="3D3D3D"/>
                          </a:solidFill>
                          <a:effectLst/>
                        </a:rPr>
                        <a:t>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2444148935"/>
                  </a:ext>
                </a:extLst>
              </a:tr>
              <a:tr h="283008">
                <a:tc>
                  <a:txBody>
                    <a:bodyPr/>
                    <a:lstStyle/>
                    <a:p>
                      <a:pPr fontAlgn="t"/>
                      <a:r>
                        <a:rPr lang="en-GB" sz="1100" b="1">
                          <a:solidFill>
                            <a:srgbClr val="3D3D3D"/>
                          </a:solidFill>
                          <a:effectLst/>
                        </a:rPr>
                        <a:t>Public Order</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32,083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30,076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dirty="0">
                          <a:solidFill>
                            <a:srgbClr val="008000"/>
                          </a:solidFill>
                          <a:effectLst/>
                        </a:rPr>
                        <a:t>-2,007</a:t>
                      </a:r>
                      <a:r>
                        <a:rPr lang="en-GB" sz="1100" b="1" dirty="0">
                          <a:solidFill>
                            <a:srgbClr val="3D3D3D"/>
                          </a:solidFill>
                          <a:effectLst/>
                        </a:rPr>
                        <a:t>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608330234"/>
                  </a:ext>
                </a:extLst>
              </a:tr>
              <a:tr h="283008">
                <a:tc>
                  <a:txBody>
                    <a:bodyPr/>
                    <a:lstStyle/>
                    <a:p>
                      <a:pPr fontAlgn="t"/>
                      <a:r>
                        <a:rPr lang="en-GB" sz="1100" b="1">
                          <a:solidFill>
                            <a:srgbClr val="3D3D3D"/>
                          </a:solidFill>
                          <a:effectLst/>
                        </a:rPr>
                        <a:t>Other Crime</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8,085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7,299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dirty="0">
                          <a:solidFill>
                            <a:srgbClr val="008000"/>
                          </a:solidFill>
                          <a:effectLst/>
                        </a:rPr>
                        <a:t>-786</a:t>
                      </a:r>
                      <a:r>
                        <a:rPr lang="en-GB" sz="1100" b="1" dirty="0">
                          <a:solidFill>
                            <a:srgbClr val="3D3D3D"/>
                          </a:solidFill>
                          <a:effectLst/>
                        </a:rPr>
                        <a:t> </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3942705932"/>
                  </a:ext>
                </a:extLst>
              </a:tr>
              <a:tr h="514561">
                <a:tc>
                  <a:txBody>
                    <a:bodyPr/>
                    <a:lstStyle/>
                    <a:p>
                      <a:pPr fontAlgn="t"/>
                      <a:r>
                        <a:rPr lang="en-GB" sz="1100" b="1">
                          <a:solidFill>
                            <a:srgbClr val="3D3D3D"/>
                          </a:solidFill>
                          <a:effectLst/>
                        </a:rPr>
                        <a:t>Total Crimes Plus ASB</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505,970</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a:solidFill>
                            <a:srgbClr val="3D3D3D"/>
                          </a:solidFill>
                          <a:effectLst/>
                        </a:rPr>
                        <a:t>485,112</a:t>
                      </a: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tc>
                  <a:txBody>
                    <a:bodyPr/>
                    <a:lstStyle/>
                    <a:p>
                      <a:pPr algn="r" fontAlgn="t"/>
                      <a:r>
                        <a:rPr lang="en-GB" sz="1100" b="1" dirty="0">
                          <a:solidFill>
                            <a:srgbClr val="008000"/>
                          </a:solidFill>
                          <a:effectLst/>
                        </a:rPr>
                        <a:t>-20,858</a:t>
                      </a:r>
                      <a:endParaRPr lang="en-GB" sz="1100" b="1" dirty="0">
                        <a:solidFill>
                          <a:srgbClr val="3D3D3D"/>
                        </a:solidFill>
                        <a:effectLst/>
                      </a:endParaRPr>
                    </a:p>
                  </a:txBody>
                  <a:tcPr marL="19120" marR="19120" marT="19120" marB="19120">
                    <a:lnL w="3810" cap="flat" cmpd="sng" algn="ctr">
                      <a:solidFill>
                        <a:srgbClr val="CCCCCC"/>
                      </a:solidFill>
                      <a:prstDash val="solid"/>
                      <a:round/>
                      <a:headEnd type="none" w="med" len="med"/>
                      <a:tailEnd type="none" w="med" len="med"/>
                    </a:lnL>
                    <a:lnR w="3810" cap="flat" cmpd="sng" algn="ctr">
                      <a:solidFill>
                        <a:srgbClr val="CCCCCC"/>
                      </a:solidFill>
                      <a:prstDash val="solid"/>
                      <a:round/>
                      <a:headEnd type="none" w="med" len="med"/>
                      <a:tailEnd type="none" w="med" len="med"/>
                    </a:lnR>
                    <a:lnT w="3810" cap="flat" cmpd="sng" algn="ctr">
                      <a:solidFill>
                        <a:srgbClr val="CCCCCC"/>
                      </a:solidFill>
                      <a:prstDash val="solid"/>
                      <a:round/>
                      <a:headEnd type="none" w="med" len="med"/>
                      <a:tailEnd type="none" w="med" len="med"/>
                    </a:lnT>
                    <a:lnB w="3810"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xmlns="" val="3369088425"/>
                  </a:ext>
                </a:extLst>
              </a:tr>
            </a:tbl>
          </a:graphicData>
        </a:graphic>
      </p:graphicFrame>
    </p:spTree>
    <p:extLst>
      <p:ext uri="{BB962C8B-B14F-4D97-AF65-F5344CB8AC3E}">
        <p14:creationId xmlns:p14="http://schemas.microsoft.com/office/powerpoint/2010/main" val="252833742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Spending Review November 2015</a:t>
            </a:r>
          </a:p>
        </p:txBody>
      </p:sp>
      <p:sp>
        <p:nvSpPr>
          <p:cNvPr id="3" name="Content Placeholder 2"/>
          <p:cNvSpPr>
            <a:spLocks noGrp="1"/>
          </p:cNvSpPr>
          <p:nvPr>
            <p:ph idx="1"/>
          </p:nvPr>
        </p:nvSpPr>
        <p:spPr/>
        <p:txBody>
          <a:bodyPr/>
          <a:lstStyle/>
          <a:p>
            <a:endParaRPr lang="en-GB" dirty="0"/>
          </a:p>
          <a:p>
            <a:r>
              <a:rPr lang="en-GB" dirty="0"/>
              <a:t>George Osborne </a:t>
            </a:r>
            <a:r>
              <a:rPr lang="en-GB" dirty="0" smtClean="0"/>
              <a:t>(Chancellor of the </a:t>
            </a:r>
            <a:r>
              <a:rPr lang="en-GB" dirty="0" smtClean="0"/>
              <a:t>Exchequer) </a:t>
            </a:r>
            <a:r>
              <a:rPr lang="en-GB" dirty="0" smtClean="0"/>
              <a:t>protects </a:t>
            </a:r>
            <a:r>
              <a:rPr lang="en-GB" dirty="0"/>
              <a:t>police </a:t>
            </a:r>
            <a:r>
              <a:rPr lang="en-GB" dirty="0" smtClean="0"/>
              <a:t>funding</a:t>
            </a:r>
            <a:endParaRPr lang="en-GB" dirty="0"/>
          </a:p>
          <a:p>
            <a:endParaRPr lang="en-GB" dirty="0"/>
          </a:p>
          <a:p>
            <a:r>
              <a:rPr lang="en-GB" dirty="0"/>
              <a:t>Police spending protected in line with inflation, an increase of £900m by 2019-20,</a:t>
            </a:r>
          </a:p>
          <a:p>
            <a:endParaRPr lang="en-GB" dirty="0"/>
          </a:p>
          <a:p>
            <a:r>
              <a:rPr lang="en-GB" dirty="0"/>
              <a:t>Mr Osborne also pledged to increase the counter-terrorism budget by 30% and invest in new border security.</a:t>
            </a:r>
          </a:p>
          <a:p>
            <a:endParaRPr lang="en-GB" dirty="0"/>
          </a:p>
        </p:txBody>
      </p:sp>
    </p:spTree>
    <p:extLst>
      <p:ext uri="{BB962C8B-B14F-4D97-AF65-F5344CB8AC3E}">
        <p14:creationId xmlns:p14="http://schemas.microsoft.com/office/powerpoint/2010/main" val="214555795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7939887-ED0A-4018-9FCE-780BA229DB70}"/>
              </a:ext>
            </a:extLst>
          </p:cNvPr>
          <p:cNvSpPr>
            <a:spLocks noGrp="1"/>
          </p:cNvSpPr>
          <p:nvPr>
            <p:ph type="title"/>
          </p:nvPr>
        </p:nvSpPr>
        <p:spPr>
          <a:xfrm>
            <a:off x="609599" y="609600"/>
            <a:ext cx="6347713" cy="803176"/>
          </a:xfrm>
        </p:spPr>
        <p:txBody>
          <a:bodyPr/>
          <a:lstStyle/>
          <a:p>
            <a:r>
              <a:rPr lang="en-GB" dirty="0" smtClean="0"/>
              <a:t>Spending Reviews</a:t>
            </a:r>
            <a:endParaRPr lang="en-GB" dirty="0"/>
          </a:p>
        </p:txBody>
      </p:sp>
      <p:sp>
        <p:nvSpPr>
          <p:cNvPr id="3" name="Content Placeholder 2">
            <a:extLst>
              <a:ext uri="{FF2B5EF4-FFF2-40B4-BE49-F238E27FC236}">
                <a16:creationId xmlns:a16="http://schemas.microsoft.com/office/drawing/2014/main" xmlns="" id="{3346B100-CE86-4B3C-A56C-AFC253C2DB6F}"/>
              </a:ext>
            </a:extLst>
          </p:cNvPr>
          <p:cNvSpPr>
            <a:spLocks noGrp="1"/>
          </p:cNvSpPr>
          <p:nvPr>
            <p:ph idx="1"/>
          </p:nvPr>
        </p:nvSpPr>
        <p:spPr>
          <a:xfrm>
            <a:off x="609599" y="1772816"/>
            <a:ext cx="6347714" cy="4268547"/>
          </a:xfrm>
        </p:spPr>
        <p:txBody>
          <a:bodyPr>
            <a:normAutofit lnSpcReduction="10000"/>
          </a:bodyPr>
          <a:lstStyle/>
          <a:p>
            <a:pPr eaLnBrk="0" fontAlgn="base" hangingPunct="0"/>
            <a:r>
              <a:rPr lang="en-US" sz="2800" dirty="0"/>
              <a:t>The then Home Secretary Amber Rudd stated in December 2017 a £450 million increase in police funding across England and Wales (not the £900m as stated in 2015)</a:t>
            </a:r>
            <a:endParaRPr lang="en-GB" sz="2800" dirty="0"/>
          </a:p>
          <a:p>
            <a:pPr marL="0" indent="0" eaLnBrk="0" fontAlgn="base" hangingPunct="0">
              <a:buNone/>
            </a:pPr>
            <a:r>
              <a:rPr lang="en-GB" sz="2800" dirty="0"/>
              <a:t> </a:t>
            </a:r>
          </a:p>
          <a:p>
            <a:pPr eaLnBrk="0" fontAlgn="base" hangingPunct="0"/>
            <a:r>
              <a:rPr lang="en-US" sz="2800" dirty="0"/>
              <a:t>Amber Rudd said: ‘this is a strong settlement that ensures forces have the resources they need to keep us safe’.</a:t>
            </a:r>
            <a:endParaRPr lang="en-GB" sz="2800" dirty="0"/>
          </a:p>
          <a:p>
            <a:pPr marL="0" indent="0">
              <a:buNone/>
            </a:pPr>
            <a:endParaRPr lang="en-GB" dirty="0"/>
          </a:p>
          <a:p>
            <a:endParaRPr lang="en-GB" dirty="0"/>
          </a:p>
        </p:txBody>
      </p:sp>
    </p:spTree>
    <p:extLst>
      <p:ext uri="{BB962C8B-B14F-4D97-AF65-F5344CB8AC3E}">
        <p14:creationId xmlns:p14="http://schemas.microsoft.com/office/powerpoint/2010/main" val="997171374"/>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443136"/>
          </a:xfrm>
        </p:spPr>
        <p:txBody>
          <a:bodyPr>
            <a:normAutofit fontScale="90000"/>
          </a:bodyPr>
          <a:lstStyle/>
          <a:p>
            <a:r>
              <a:rPr lang="en-GB" sz="2800" dirty="0" smtClean="0"/>
              <a:t>Spending Round 2020-21 </a:t>
            </a:r>
            <a:r>
              <a:rPr lang="en-GB" sz="2400" dirty="0"/>
              <a:t>Keeping People safe:</a:t>
            </a:r>
            <a:br>
              <a:rPr lang="en-GB" sz="2400" dirty="0"/>
            </a:br>
            <a:endParaRPr lang="en-GB" sz="2800" dirty="0"/>
          </a:p>
        </p:txBody>
      </p:sp>
      <p:sp>
        <p:nvSpPr>
          <p:cNvPr id="3" name="Content Placeholder 2"/>
          <p:cNvSpPr>
            <a:spLocks noGrp="1"/>
          </p:cNvSpPr>
          <p:nvPr>
            <p:ph idx="1"/>
          </p:nvPr>
        </p:nvSpPr>
        <p:spPr>
          <a:xfrm>
            <a:off x="609598" y="1196752"/>
            <a:ext cx="7850833" cy="4844611"/>
          </a:xfrm>
        </p:spPr>
        <p:txBody>
          <a:bodyPr>
            <a:normAutofit fontScale="92500"/>
          </a:bodyPr>
          <a:lstStyle/>
          <a:p>
            <a:r>
              <a:rPr lang="en-US" altLang="en-US" b="0" dirty="0" smtClean="0">
                <a:solidFill>
                  <a:srgbClr val="0B0C0C"/>
                </a:solidFill>
                <a:latin typeface="nta"/>
              </a:rPr>
              <a:t>extra </a:t>
            </a:r>
            <a:r>
              <a:rPr lang="en-US" altLang="en-US" b="0" dirty="0">
                <a:solidFill>
                  <a:srgbClr val="0B0C0C"/>
                </a:solidFill>
                <a:latin typeface="nta"/>
              </a:rPr>
              <a:t>£750 million for policing to begin delivery of the government’s commitment to recruit 20,000 additional officers by </a:t>
            </a:r>
            <a:r>
              <a:rPr lang="en-US" altLang="en-US" b="0" dirty="0" smtClean="0">
                <a:solidFill>
                  <a:srgbClr val="0B0C0C"/>
                </a:solidFill>
                <a:latin typeface="nta"/>
              </a:rPr>
              <a:t>2023</a:t>
            </a:r>
          </a:p>
          <a:p>
            <a:r>
              <a:rPr lang="en-US" altLang="en-US" b="0" dirty="0">
                <a:solidFill>
                  <a:srgbClr val="0B0C0C"/>
                </a:solidFill>
                <a:latin typeface="nta"/>
              </a:rPr>
              <a:t>£45 million in 2019-20 to kick start </a:t>
            </a:r>
            <a:r>
              <a:rPr lang="en-US" altLang="en-US" b="0" dirty="0" smtClean="0">
                <a:solidFill>
                  <a:srgbClr val="0B0C0C"/>
                </a:solidFill>
                <a:latin typeface="nta"/>
              </a:rPr>
              <a:t>recruitment</a:t>
            </a:r>
            <a:endParaRPr lang="en-GB" dirty="0" smtClean="0"/>
          </a:p>
          <a:p>
            <a:r>
              <a:rPr lang="en-US" altLang="en-US" b="0" dirty="0">
                <a:solidFill>
                  <a:srgbClr val="0B0C0C"/>
                </a:solidFill>
                <a:latin typeface="nta"/>
              </a:rPr>
              <a:t>increasing the budget for counter-terrorism policing in line with </a:t>
            </a:r>
            <a:r>
              <a:rPr lang="en-US" altLang="en-US" b="0" dirty="0" smtClean="0">
                <a:solidFill>
                  <a:srgbClr val="0B0C0C"/>
                </a:solidFill>
                <a:latin typeface="nta"/>
              </a:rPr>
              <a:t>inflation plus </a:t>
            </a:r>
            <a:r>
              <a:rPr lang="en-US" altLang="en-US" b="0" dirty="0">
                <a:solidFill>
                  <a:srgbClr val="0B0C0C"/>
                </a:solidFill>
                <a:latin typeface="nta"/>
              </a:rPr>
              <a:t>the additional £160 million announced at Budget 2018</a:t>
            </a:r>
            <a:r>
              <a:rPr lang="en-US" altLang="en-US" b="0" dirty="0" smtClean="0">
                <a:solidFill>
                  <a:srgbClr val="0B0C0C"/>
                </a:solidFill>
                <a:latin typeface="nta"/>
              </a:rPr>
              <a:t> </a:t>
            </a:r>
          </a:p>
          <a:p>
            <a:r>
              <a:rPr lang="en-US" altLang="en-US" b="0" dirty="0">
                <a:solidFill>
                  <a:srgbClr val="0B0C0C"/>
                </a:solidFill>
                <a:latin typeface="nta"/>
              </a:rPr>
              <a:t>£2.5 billion commitment to create an additional 10,000 prison </a:t>
            </a:r>
            <a:r>
              <a:rPr lang="en-US" altLang="en-US" b="0" dirty="0" smtClean="0">
                <a:solidFill>
                  <a:srgbClr val="0B0C0C"/>
                </a:solidFill>
                <a:latin typeface="nta"/>
              </a:rPr>
              <a:t>places</a:t>
            </a:r>
          </a:p>
          <a:p>
            <a:r>
              <a:rPr lang="en-US" altLang="en-US" b="0" dirty="0">
                <a:solidFill>
                  <a:srgbClr val="0B0C0C"/>
                </a:solidFill>
                <a:latin typeface="nta"/>
              </a:rPr>
              <a:t>£100 million to increase security in prisons through the introduction of more airport-style security scanners, mobile phone detection and prevention </a:t>
            </a:r>
            <a:r>
              <a:rPr lang="en-US" altLang="en-US" b="0" dirty="0" smtClean="0">
                <a:solidFill>
                  <a:srgbClr val="0B0C0C"/>
                </a:solidFill>
                <a:latin typeface="nta"/>
              </a:rPr>
              <a:t>technology</a:t>
            </a:r>
          </a:p>
          <a:p>
            <a:r>
              <a:rPr lang="en-US" altLang="en-US" b="0" dirty="0">
                <a:solidFill>
                  <a:srgbClr val="0B0C0C"/>
                </a:solidFill>
                <a:latin typeface="nta"/>
              </a:rPr>
              <a:t>£55 million for the Ministry of Justice (</a:t>
            </a:r>
            <a:r>
              <a:rPr lang="en-US" altLang="en-US" b="0" dirty="0" err="1">
                <a:solidFill>
                  <a:srgbClr val="0B0C0C"/>
                </a:solidFill>
                <a:latin typeface="nta"/>
              </a:rPr>
              <a:t>MoJ</a:t>
            </a:r>
            <a:r>
              <a:rPr lang="en-US" altLang="en-US" b="0" dirty="0">
                <a:solidFill>
                  <a:srgbClr val="0B0C0C"/>
                </a:solidFill>
                <a:latin typeface="nta"/>
              </a:rPr>
              <a:t>) and £80 million for the Crown Prosecution Service (CPS</a:t>
            </a:r>
            <a:r>
              <a:rPr lang="en-US" altLang="en-US" b="0" dirty="0" smtClean="0">
                <a:solidFill>
                  <a:srgbClr val="0B0C0C"/>
                </a:solidFill>
                <a:latin typeface="nta"/>
              </a:rPr>
              <a:t>)</a:t>
            </a:r>
          </a:p>
          <a:p>
            <a:r>
              <a:rPr lang="en-US" altLang="en-US" b="0" dirty="0">
                <a:solidFill>
                  <a:srgbClr val="0B0C0C"/>
                </a:solidFill>
                <a:latin typeface="nta"/>
              </a:rPr>
              <a:t>additional funding for </a:t>
            </a:r>
            <a:r>
              <a:rPr lang="en-US" altLang="en-US" b="0" dirty="0" smtClean="0">
                <a:solidFill>
                  <a:srgbClr val="0B0C0C"/>
                </a:solidFill>
                <a:latin typeface="nta"/>
              </a:rPr>
              <a:t>Probation Service </a:t>
            </a:r>
            <a:r>
              <a:rPr lang="en-US" altLang="en-US" b="0" dirty="0">
                <a:solidFill>
                  <a:srgbClr val="0B0C0C"/>
                </a:solidFill>
                <a:latin typeface="nta"/>
              </a:rPr>
              <a:t>reforms</a:t>
            </a:r>
            <a:endParaRPr lang="en-US" altLang="en-US" b="0" dirty="0" smtClean="0">
              <a:solidFill>
                <a:srgbClr val="0B0C0C"/>
              </a:solidFill>
              <a:latin typeface="nta"/>
            </a:endParaRPr>
          </a:p>
          <a:p>
            <a:endParaRPr lang="en-US" altLang="en-US" b="0" dirty="0" smtClean="0">
              <a:solidFill>
                <a:srgbClr val="0B0C0C"/>
              </a:solidFill>
              <a:latin typeface="nta"/>
            </a:endParaRPr>
          </a:p>
          <a:p>
            <a:endParaRPr lang="en-GB" dirty="0"/>
          </a:p>
        </p:txBody>
      </p:sp>
    </p:spTree>
    <p:extLst>
      <p:ext uri="{BB962C8B-B14F-4D97-AF65-F5344CB8AC3E}">
        <p14:creationId xmlns:p14="http://schemas.microsoft.com/office/powerpoint/2010/main" val="208241937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587152"/>
          </a:xfrm>
        </p:spPr>
        <p:txBody>
          <a:bodyPr>
            <a:normAutofit/>
          </a:bodyPr>
          <a:lstStyle/>
          <a:p>
            <a:r>
              <a:rPr lang="en-GB" sz="3200" dirty="0"/>
              <a:t>Police Crime Commissioners</a:t>
            </a:r>
          </a:p>
        </p:txBody>
      </p:sp>
      <p:sp>
        <p:nvSpPr>
          <p:cNvPr id="3" name="Content Placeholder 2"/>
          <p:cNvSpPr>
            <a:spLocks noGrp="1"/>
          </p:cNvSpPr>
          <p:nvPr>
            <p:ph idx="1"/>
          </p:nvPr>
        </p:nvSpPr>
        <p:spPr>
          <a:xfrm>
            <a:off x="609598" y="1772816"/>
            <a:ext cx="7850834" cy="4384829"/>
          </a:xfrm>
        </p:spPr>
        <p:txBody>
          <a:bodyPr>
            <a:normAutofit/>
          </a:bodyPr>
          <a:lstStyle/>
          <a:p>
            <a:r>
              <a:rPr lang="en-GB" dirty="0" smtClean="0"/>
              <a:t>PCC’s are elected to ensure police meets the needs of the community.</a:t>
            </a:r>
          </a:p>
          <a:p>
            <a:r>
              <a:rPr lang="en-GB" dirty="0" smtClean="0"/>
              <a:t>Hold the police responsible for their role</a:t>
            </a:r>
          </a:p>
          <a:p>
            <a:r>
              <a:rPr lang="en-GB" dirty="0" smtClean="0"/>
              <a:t> hold the police budget</a:t>
            </a:r>
          </a:p>
          <a:p>
            <a:r>
              <a:rPr lang="en-GB" dirty="0" smtClean="0"/>
              <a:t> inform us on how the police are doing in their role</a:t>
            </a:r>
          </a:p>
          <a:p>
            <a:r>
              <a:rPr lang="en-GB" dirty="0" smtClean="0"/>
              <a:t>Each Police force has their own PCC</a:t>
            </a:r>
          </a:p>
          <a:p>
            <a:r>
              <a:rPr lang="en-GB" dirty="0" smtClean="0"/>
              <a:t>Dyfed Powys </a:t>
            </a:r>
            <a:r>
              <a:rPr lang="en-GB" dirty="0"/>
              <a:t>- Dafydd Llywelyn </a:t>
            </a:r>
            <a:endParaRPr lang="en-GB" dirty="0" smtClean="0"/>
          </a:p>
          <a:p>
            <a:r>
              <a:rPr lang="en-GB" dirty="0" smtClean="0"/>
              <a:t>South Wales Police - </a:t>
            </a:r>
            <a:r>
              <a:rPr lang="en-GB" dirty="0"/>
              <a:t>Alun </a:t>
            </a:r>
            <a:r>
              <a:rPr lang="en-GB" dirty="0" smtClean="0"/>
              <a:t>Michael</a:t>
            </a:r>
          </a:p>
          <a:p>
            <a:r>
              <a:rPr lang="en-GB" dirty="0" smtClean="0"/>
              <a:t>Gwent - </a:t>
            </a:r>
            <a:r>
              <a:rPr lang="en-GB" dirty="0"/>
              <a:t>Jeff </a:t>
            </a:r>
            <a:r>
              <a:rPr lang="en-GB" dirty="0" smtClean="0"/>
              <a:t>Cuthbert</a:t>
            </a:r>
          </a:p>
          <a:p>
            <a:r>
              <a:rPr lang="en-GB" dirty="0" smtClean="0"/>
              <a:t>North Wales - </a:t>
            </a:r>
            <a:r>
              <a:rPr lang="en-GB" dirty="0"/>
              <a:t>Arfon Jones</a:t>
            </a:r>
            <a:endParaRPr lang="en-GB" dirty="0" smtClean="0"/>
          </a:p>
        </p:txBody>
      </p:sp>
    </p:spTree>
    <p:extLst>
      <p:ext uri="{BB962C8B-B14F-4D97-AF65-F5344CB8AC3E}">
        <p14:creationId xmlns:p14="http://schemas.microsoft.com/office/powerpoint/2010/main" val="102826034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Future</a:t>
            </a:r>
            <a:endParaRPr lang="en-GB" dirty="0"/>
          </a:p>
        </p:txBody>
      </p:sp>
      <p:sp>
        <p:nvSpPr>
          <p:cNvPr id="3" name="Content Placeholder 2"/>
          <p:cNvSpPr>
            <a:spLocks noGrp="1"/>
          </p:cNvSpPr>
          <p:nvPr>
            <p:ph idx="1"/>
          </p:nvPr>
        </p:nvSpPr>
        <p:spPr>
          <a:xfrm>
            <a:off x="609599" y="1628800"/>
            <a:ext cx="6347714" cy="4412563"/>
          </a:xfrm>
        </p:spPr>
        <p:txBody>
          <a:bodyPr>
            <a:normAutofit/>
          </a:bodyPr>
          <a:lstStyle/>
          <a:p>
            <a:r>
              <a:rPr lang="en-GB" dirty="0"/>
              <a:t>Victim satisfaction, public confidence, trust and legitimacy in the service</a:t>
            </a:r>
          </a:p>
          <a:p>
            <a:r>
              <a:rPr lang="en-GB" dirty="0" smtClean="0"/>
              <a:t>Performance </a:t>
            </a:r>
            <a:r>
              <a:rPr lang="en-GB" dirty="0"/>
              <a:t>improvement </a:t>
            </a:r>
            <a:endParaRPr lang="en-GB" dirty="0" smtClean="0"/>
          </a:p>
          <a:p>
            <a:r>
              <a:rPr lang="en-GB" dirty="0" smtClean="0"/>
              <a:t>Dealing with emergency </a:t>
            </a:r>
            <a:r>
              <a:rPr lang="en-GB" dirty="0"/>
              <a:t>and non emergency calls </a:t>
            </a:r>
            <a:endParaRPr lang="en-GB" dirty="0" smtClean="0"/>
          </a:p>
          <a:p>
            <a:r>
              <a:rPr lang="en-GB" dirty="0" smtClean="0"/>
              <a:t>supervisors </a:t>
            </a:r>
            <a:r>
              <a:rPr lang="en-GB" dirty="0"/>
              <a:t>manage, develop and motivate their teams</a:t>
            </a:r>
          </a:p>
          <a:p>
            <a:r>
              <a:rPr lang="en-GB" dirty="0"/>
              <a:t>How leaders </a:t>
            </a:r>
            <a:r>
              <a:rPr lang="en-GB" dirty="0" smtClean="0"/>
              <a:t>develop their </a:t>
            </a:r>
            <a:r>
              <a:rPr lang="en-GB" dirty="0"/>
              <a:t>service vision, values and behaviours creating a culture of people and service</a:t>
            </a:r>
          </a:p>
          <a:p>
            <a:r>
              <a:rPr lang="en-GB" dirty="0" smtClean="0"/>
              <a:t>Employee training, </a:t>
            </a:r>
            <a:r>
              <a:rPr lang="en-GB" dirty="0"/>
              <a:t>engagement, motivation and </a:t>
            </a:r>
            <a:r>
              <a:rPr lang="en-GB" dirty="0" smtClean="0"/>
              <a:t>performance</a:t>
            </a:r>
          </a:p>
          <a:p>
            <a:r>
              <a:rPr lang="en-GB" dirty="0" smtClean="0"/>
              <a:t>More money</a:t>
            </a:r>
            <a:endParaRPr lang="en-GB" dirty="0"/>
          </a:p>
        </p:txBody>
      </p:sp>
    </p:spTree>
    <p:extLst>
      <p:ext uri="{BB962C8B-B14F-4D97-AF65-F5344CB8AC3E}">
        <p14:creationId xmlns:p14="http://schemas.microsoft.com/office/powerpoint/2010/main" val="2510370117"/>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ED3EC91E-284E-4CB3-9724-C47BCB8A5469}"/>
              </a:ext>
            </a:extLst>
          </p:cNvPr>
          <p:cNvSpPr>
            <a:spLocks noGrp="1"/>
          </p:cNvSpPr>
          <p:nvPr>
            <p:ph type="title"/>
          </p:nvPr>
        </p:nvSpPr>
        <p:spPr/>
        <p:txBody>
          <a:bodyPr/>
          <a:lstStyle/>
          <a:p>
            <a:pPr algn="ctr"/>
            <a:r>
              <a:rPr lang="en-GB" dirty="0"/>
              <a:t>Possession is </a:t>
            </a:r>
            <a:r>
              <a:rPr lang="en-GB" b="1" dirty="0"/>
              <a:t>nine</a:t>
            </a:r>
            <a:r>
              <a:rPr lang="en-GB" dirty="0"/>
              <a:t>-tenths of the </a:t>
            </a:r>
            <a:r>
              <a:rPr lang="en-GB" b="1" dirty="0"/>
              <a:t>law</a:t>
            </a:r>
            <a:r>
              <a:rPr lang="en-GB" dirty="0"/>
              <a:t> </a:t>
            </a:r>
          </a:p>
        </p:txBody>
      </p:sp>
      <p:pic>
        <p:nvPicPr>
          <p:cNvPr id="5" name="Content Placeholder 4">
            <a:extLst>
              <a:ext uri="{FF2B5EF4-FFF2-40B4-BE49-F238E27FC236}">
                <a16:creationId xmlns:a16="http://schemas.microsoft.com/office/drawing/2014/main" xmlns="" id="{3F32E6BD-B9B9-42CD-AB34-4DA64EDEBB0D}"/>
              </a:ext>
            </a:extLst>
          </p:cNvPr>
          <p:cNvPicPr>
            <a:picLocks noGrp="1" noChangeAspect="1"/>
          </p:cNvPicPr>
          <p:nvPr>
            <p:ph idx="1"/>
          </p:nvPr>
        </p:nvPicPr>
        <p:blipFill>
          <a:blip r:embed="rId3"/>
          <a:stretch>
            <a:fillRect/>
          </a:stretch>
        </p:blipFill>
        <p:spPr>
          <a:xfrm>
            <a:off x="899592" y="2636912"/>
            <a:ext cx="5904656" cy="2664296"/>
          </a:xfrm>
          <a:prstGeom prst="rect">
            <a:avLst/>
          </a:prstGeom>
        </p:spPr>
      </p:pic>
    </p:spTree>
    <p:extLst>
      <p:ext uri="{BB962C8B-B14F-4D97-AF65-F5344CB8AC3E}">
        <p14:creationId xmlns:p14="http://schemas.microsoft.com/office/powerpoint/2010/main" val="30314825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163216"/>
          </a:xfrm>
        </p:spPr>
        <p:txBody>
          <a:bodyPr>
            <a:normAutofit fontScale="90000"/>
          </a:bodyPr>
          <a:lstStyle/>
          <a:p>
            <a:r>
              <a:rPr lang="en-GB" dirty="0"/>
              <a:t>How are the Police Funded – Wales </a:t>
            </a:r>
          </a:p>
        </p:txBody>
      </p:sp>
      <p:sp>
        <p:nvSpPr>
          <p:cNvPr id="3" name="Content Placeholder 2"/>
          <p:cNvSpPr>
            <a:spLocks noGrp="1"/>
          </p:cNvSpPr>
          <p:nvPr>
            <p:ph idx="1"/>
          </p:nvPr>
        </p:nvSpPr>
        <p:spPr>
          <a:xfrm>
            <a:off x="827584" y="1930400"/>
            <a:ext cx="6347714" cy="4090888"/>
          </a:xfrm>
        </p:spPr>
        <p:txBody>
          <a:bodyPr>
            <a:normAutofit fontScale="25000" lnSpcReduction="20000"/>
          </a:bodyPr>
          <a:lstStyle/>
          <a:p>
            <a:pPr marL="0" indent="0">
              <a:buNone/>
            </a:pPr>
            <a:endParaRPr lang="en-GB" dirty="0"/>
          </a:p>
          <a:p>
            <a:endParaRPr lang="en-GB" dirty="0"/>
          </a:p>
          <a:p>
            <a:r>
              <a:rPr lang="en-GB" sz="11200" dirty="0"/>
              <a:t>33% Home Office Grant</a:t>
            </a:r>
          </a:p>
          <a:p>
            <a:endParaRPr lang="en-GB" sz="11200" dirty="0"/>
          </a:p>
          <a:p>
            <a:r>
              <a:rPr lang="en-GB" sz="11200" dirty="0"/>
              <a:t>37% Council Tax</a:t>
            </a:r>
          </a:p>
          <a:p>
            <a:endParaRPr lang="en-GB" sz="11200" dirty="0"/>
          </a:p>
          <a:p>
            <a:r>
              <a:rPr lang="en-GB" sz="11200" dirty="0"/>
              <a:t>20% Welsh Government Formula Grant</a:t>
            </a:r>
          </a:p>
          <a:p>
            <a:endParaRPr lang="en-GB" sz="11200" dirty="0"/>
          </a:p>
          <a:p>
            <a:r>
              <a:rPr lang="en-GB" sz="11200" dirty="0"/>
              <a:t>4% Other Income</a:t>
            </a:r>
          </a:p>
          <a:p>
            <a:endParaRPr lang="en-GB" sz="11200" dirty="0"/>
          </a:p>
          <a:p>
            <a:r>
              <a:rPr lang="en-GB" sz="11200" dirty="0"/>
              <a:t>6% Special and Specific Grants.</a:t>
            </a:r>
          </a:p>
        </p:txBody>
      </p:sp>
    </p:spTree>
    <p:extLst>
      <p:ext uri="{BB962C8B-B14F-4D97-AF65-F5344CB8AC3E}">
        <p14:creationId xmlns:p14="http://schemas.microsoft.com/office/powerpoint/2010/main" val="3720712997"/>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are the Police Funded – England </a:t>
            </a:r>
          </a:p>
        </p:txBody>
      </p:sp>
      <p:sp>
        <p:nvSpPr>
          <p:cNvPr id="3" name="Content Placeholder 2"/>
          <p:cNvSpPr>
            <a:spLocks noGrp="1"/>
          </p:cNvSpPr>
          <p:nvPr>
            <p:ph idx="1"/>
          </p:nvPr>
        </p:nvSpPr>
        <p:spPr>
          <a:xfrm>
            <a:off x="603526" y="1269256"/>
            <a:ext cx="7568874" cy="4536008"/>
          </a:xfrm>
        </p:spPr>
        <p:txBody>
          <a:bodyPr>
            <a:normAutofit fontScale="92500" lnSpcReduction="20000"/>
          </a:bodyPr>
          <a:lstStyle/>
          <a:p>
            <a:endParaRPr lang="en-GB" dirty="0"/>
          </a:p>
          <a:p>
            <a:endParaRPr lang="en-GB" dirty="0"/>
          </a:p>
          <a:p>
            <a:endParaRPr lang="en-GB" dirty="0"/>
          </a:p>
          <a:p>
            <a:r>
              <a:rPr lang="en-GB" sz="3200" dirty="0"/>
              <a:t>62% Central Government Grant</a:t>
            </a:r>
          </a:p>
          <a:p>
            <a:endParaRPr lang="en-GB" sz="3200" dirty="0"/>
          </a:p>
          <a:p>
            <a:r>
              <a:rPr lang="en-GB" sz="3200" dirty="0"/>
              <a:t>24% Council Tax</a:t>
            </a:r>
          </a:p>
          <a:p>
            <a:endParaRPr lang="en-GB" sz="3200" dirty="0"/>
          </a:p>
          <a:p>
            <a:r>
              <a:rPr lang="en-GB" sz="3200" dirty="0"/>
              <a:t>7% Other Income</a:t>
            </a:r>
          </a:p>
          <a:p>
            <a:endParaRPr lang="en-GB" sz="3200" dirty="0"/>
          </a:p>
          <a:p>
            <a:r>
              <a:rPr lang="en-GB" sz="3200" dirty="0"/>
              <a:t>6% Special and Specific Grants</a:t>
            </a:r>
          </a:p>
        </p:txBody>
      </p:sp>
    </p:spTree>
    <p:extLst>
      <p:ext uri="{BB962C8B-B14F-4D97-AF65-F5344CB8AC3E}">
        <p14:creationId xmlns:p14="http://schemas.microsoft.com/office/powerpoint/2010/main" val="4240580646"/>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South Wales Police</a:t>
            </a:r>
          </a:p>
        </p:txBody>
      </p:sp>
      <p:sp>
        <p:nvSpPr>
          <p:cNvPr id="3" name="Content Placeholder 2"/>
          <p:cNvSpPr>
            <a:spLocks noGrp="1"/>
          </p:cNvSpPr>
          <p:nvPr>
            <p:ph idx="1"/>
          </p:nvPr>
        </p:nvSpPr>
        <p:spPr>
          <a:xfrm>
            <a:off x="609599" y="1484784"/>
            <a:ext cx="6347714" cy="4556579"/>
          </a:xfrm>
        </p:spPr>
        <p:txBody>
          <a:bodyPr>
            <a:normAutofit lnSpcReduction="10000"/>
          </a:bodyPr>
          <a:lstStyle/>
          <a:p>
            <a:r>
              <a:rPr lang="en-GB" dirty="0"/>
              <a:t>The total budget for 2017-18 </a:t>
            </a:r>
            <a:r>
              <a:rPr lang="en-GB" dirty="0" smtClean="0"/>
              <a:t>was </a:t>
            </a:r>
            <a:r>
              <a:rPr lang="en-GB" dirty="0"/>
              <a:t>£</a:t>
            </a:r>
            <a:r>
              <a:rPr lang="en-GB" dirty="0" smtClean="0"/>
              <a:t>262.7M</a:t>
            </a:r>
          </a:p>
          <a:p>
            <a:r>
              <a:rPr lang="en-GB" dirty="0" smtClean="0"/>
              <a:t>Budget for 2018-19 £262.8M</a:t>
            </a:r>
          </a:p>
          <a:p>
            <a:r>
              <a:rPr lang="en-GB" dirty="0" smtClean="0"/>
              <a:t>South </a:t>
            </a:r>
            <a:r>
              <a:rPr lang="en-GB" dirty="0"/>
              <a:t>Wales Police provides a policing service to 1.3 million people (42% of the country’s population)</a:t>
            </a:r>
          </a:p>
          <a:p>
            <a:r>
              <a:rPr lang="en-GB" dirty="0"/>
              <a:t>The force has 2,862 police officers</a:t>
            </a:r>
          </a:p>
          <a:p>
            <a:r>
              <a:rPr lang="en-GB" dirty="0"/>
              <a:t>400 Police Community Support Officers</a:t>
            </a:r>
          </a:p>
          <a:p>
            <a:r>
              <a:rPr lang="en-GB" dirty="0"/>
              <a:t>Approximately 1,631 support staff are employed by the force. Their roles vary widely from call handlers to crime scene investigators. </a:t>
            </a:r>
          </a:p>
          <a:p>
            <a:r>
              <a:rPr lang="en-GB" dirty="0"/>
              <a:t>100 Special Constables and around 150 Police Youth Volunteers.</a:t>
            </a:r>
          </a:p>
          <a:p>
            <a:r>
              <a:rPr lang="en-GB" dirty="0"/>
              <a:t>285 Police Support volunteers  </a:t>
            </a:r>
          </a:p>
          <a:p>
            <a:endParaRPr lang="en-GB" dirty="0"/>
          </a:p>
          <a:p>
            <a:endParaRPr lang="en-GB" dirty="0"/>
          </a:p>
        </p:txBody>
      </p:sp>
    </p:spTree>
    <p:extLst>
      <p:ext uri="{BB962C8B-B14F-4D97-AF65-F5344CB8AC3E}">
        <p14:creationId xmlns:p14="http://schemas.microsoft.com/office/powerpoint/2010/main" val="1679925825"/>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27AA080-342C-4B9F-AF3F-591F4EF76725}"/>
              </a:ext>
            </a:extLst>
          </p:cNvPr>
          <p:cNvSpPr>
            <a:spLocks noGrp="1"/>
          </p:cNvSpPr>
          <p:nvPr>
            <p:ph type="title"/>
          </p:nvPr>
        </p:nvSpPr>
        <p:spPr/>
        <p:txBody>
          <a:bodyPr/>
          <a:lstStyle/>
          <a:p>
            <a:r>
              <a:rPr lang="en-GB" dirty="0"/>
              <a:t>South Wales Police / Heddlu De Cymru</a:t>
            </a:r>
          </a:p>
        </p:txBody>
      </p:sp>
      <p:sp>
        <p:nvSpPr>
          <p:cNvPr id="3" name="Content Placeholder 2">
            <a:extLst>
              <a:ext uri="{FF2B5EF4-FFF2-40B4-BE49-F238E27FC236}">
                <a16:creationId xmlns:a16="http://schemas.microsoft.com/office/drawing/2014/main" xmlns="" id="{EDDE71F0-65E6-471D-8D64-5E791256EE09}"/>
              </a:ext>
            </a:extLst>
          </p:cNvPr>
          <p:cNvSpPr>
            <a:spLocks noGrp="1"/>
          </p:cNvSpPr>
          <p:nvPr>
            <p:ph idx="1"/>
          </p:nvPr>
        </p:nvSpPr>
        <p:spPr/>
        <p:txBody>
          <a:bodyPr>
            <a:noAutofit/>
          </a:bodyPr>
          <a:lstStyle/>
          <a:p>
            <a:r>
              <a:rPr lang="en-GB" sz="2400" b="0" dirty="0"/>
              <a:t>Total change in police workforce:</a:t>
            </a:r>
            <a:r>
              <a:rPr lang="en-GB" sz="2400" dirty="0"/>
              <a:t> +67</a:t>
            </a:r>
            <a:br>
              <a:rPr lang="en-GB" sz="2400" dirty="0"/>
            </a:br>
            <a:r>
              <a:rPr lang="en-GB" sz="2400" b="0" dirty="0"/>
              <a:t>Change in police officers:</a:t>
            </a:r>
            <a:r>
              <a:rPr lang="en-GB" sz="2400" dirty="0"/>
              <a:t> -25</a:t>
            </a:r>
            <a:br>
              <a:rPr lang="en-GB" sz="2400" dirty="0"/>
            </a:br>
            <a:r>
              <a:rPr lang="en-GB" sz="2400" b="0" dirty="0"/>
              <a:t>Change in police staff:</a:t>
            </a:r>
            <a:r>
              <a:rPr lang="en-GB" sz="2400" dirty="0"/>
              <a:t> +12</a:t>
            </a:r>
            <a:br>
              <a:rPr lang="en-GB" sz="2400" dirty="0"/>
            </a:br>
            <a:r>
              <a:rPr lang="en-GB" sz="2400" b="0" dirty="0"/>
              <a:t>Change in PCSOs:</a:t>
            </a:r>
            <a:r>
              <a:rPr lang="en-GB" sz="2400" dirty="0"/>
              <a:t> +80</a:t>
            </a:r>
            <a:br>
              <a:rPr lang="en-GB" sz="2400" dirty="0"/>
            </a:br>
            <a:r>
              <a:rPr lang="en-GB" sz="2400" b="0" dirty="0"/>
              <a:t>Percentage change for violence against the person crimes:</a:t>
            </a:r>
            <a:r>
              <a:rPr lang="en-GB" sz="2400" dirty="0"/>
              <a:t>78%</a:t>
            </a:r>
            <a:br>
              <a:rPr lang="en-GB" sz="2400" dirty="0"/>
            </a:br>
            <a:r>
              <a:rPr lang="en-GB" sz="2400" b="0" dirty="0"/>
              <a:t>Percentage change for sexual offences crimes:</a:t>
            </a:r>
            <a:r>
              <a:rPr lang="en-GB" sz="2400" dirty="0"/>
              <a:t> 72%</a:t>
            </a:r>
            <a:br>
              <a:rPr lang="en-GB" sz="2400" dirty="0"/>
            </a:br>
            <a:r>
              <a:rPr lang="en-GB" sz="2400" b="0" dirty="0"/>
              <a:t>Percentage change for possession of weapons crimes:</a:t>
            </a:r>
            <a:r>
              <a:rPr lang="en-GB" sz="2400" dirty="0"/>
              <a:t> -2%</a:t>
            </a:r>
            <a:br>
              <a:rPr lang="en-GB" sz="2400" dirty="0"/>
            </a:br>
            <a:r>
              <a:rPr lang="en-GB" sz="2400" b="0" dirty="0"/>
              <a:t>Percentage change for public order offences:</a:t>
            </a:r>
            <a:r>
              <a:rPr lang="en-GB" sz="2400" dirty="0"/>
              <a:t> 68%</a:t>
            </a:r>
          </a:p>
        </p:txBody>
      </p:sp>
    </p:spTree>
    <p:extLst>
      <p:ext uri="{BB962C8B-B14F-4D97-AF65-F5344CB8AC3E}">
        <p14:creationId xmlns:p14="http://schemas.microsoft.com/office/powerpoint/2010/main" val="15593306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56624820-7E50-4927-AA59-2F260D5ECFB3}"/>
              </a:ext>
            </a:extLst>
          </p:cNvPr>
          <p:cNvSpPr>
            <a:spLocks noGrp="1"/>
          </p:cNvSpPr>
          <p:nvPr>
            <p:ph type="title"/>
          </p:nvPr>
        </p:nvSpPr>
        <p:spPr/>
        <p:txBody>
          <a:bodyPr/>
          <a:lstStyle/>
          <a:p>
            <a:r>
              <a:rPr lang="en-GB" dirty="0"/>
              <a:t>Dyfed Powys Police / Heddlu Dyfed Powys</a:t>
            </a:r>
          </a:p>
        </p:txBody>
      </p:sp>
      <p:sp>
        <p:nvSpPr>
          <p:cNvPr id="3" name="Content Placeholder 2">
            <a:extLst>
              <a:ext uri="{FF2B5EF4-FFF2-40B4-BE49-F238E27FC236}">
                <a16:creationId xmlns:a16="http://schemas.microsoft.com/office/drawing/2014/main" xmlns="" id="{27D0580B-9761-44BA-BFE6-D5A68616E335}"/>
              </a:ext>
            </a:extLst>
          </p:cNvPr>
          <p:cNvSpPr>
            <a:spLocks noGrp="1"/>
          </p:cNvSpPr>
          <p:nvPr>
            <p:ph idx="1"/>
          </p:nvPr>
        </p:nvSpPr>
        <p:spPr/>
        <p:txBody>
          <a:bodyPr>
            <a:noAutofit/>
          </a:bodyPr>
          <a:lstStyle/>
          <a:p>
            <a:pPr marL="0" indent="0">
              <a:buNone/>
            </a:pPr>
            <a:r>
              <a:rPr lang="en-GB" sz="2400" b="0" dirty="0"/>
              <a:t>Total change in police workforce:</a:t>
            </a:r>
            <a:r>
              <a:rPr lang="en-GB" sz="2400" dirty="0"/>
              <a:t> +20</a:t>
            </a:r>
            <a:br>
              <a:rPr lang="en-GB" sz="2400" dirty="0"/>
            </a:br>
            <a:r>
              <a:rPr lang="en-GB" sz="2400" b="0" dirty="0"/>
              <a:t>Change in police officers:</a:t>
            </a:r>
            <a:r>
              <a:rPr lang="en-GB" sz="2400" dirty="0"/>
              <a:t> +18</a:t>
            </a:r>
            <a:br>
              <a:rPr lang="en-GB" sz="2400" dirty="0"/>
            </a:br>
            <a:r>
              <a:rPr lang="en-GB" sz="2400" b="0" dirty="0"/>
              <a:t>Change in police staff:</a:t>
            </a:r>
            <a:r>
              <a:rPr lang="en-GB" sz="2400" dirty="0"/>
              <a:t> -37</a:t>
            </a:r>
            <a:br>
              <a:rPr lang="en-GB" sz="2400" dirty="0"/>
            </a:br>
            <a:r>
              <a:rPr lang="en-GB" sz="2400" b="0" dirty="0"/>
              <a:t>Change in PCSOs:</a:t>
            </a:r>
            <a:r>
              <a:rPr lang="en-GB" sz="2400" dirty="0"/>
              <a:t> +38</a:t>
            </a:r>
            <a:br>
              <a:rPr lang="en-GB" sz="2400" dirty="0"/>
            </a:br>
            <a:r>
              <a:rPr lang="en-GB" sz="2400" b="0" dirty="0"/>
              <a:t>Percentage change for violence against the person crimes:</a:t>
            </a:r>
            <a:r>
              <a:rPr lang="en-GB" sz="2400" dirty="0"/>
              <a:t>78%</a:t>
            </a:r>
            <a:br>
              <a:rPr lang="en-GB" sz="2400" dirty="0"/>
            </a:br>
            <a:r>
              <a:rPr lang="en-GB" sz="2400" b="0" dirty="0"/>
              <a:t>Percentage change for sexual offences crimes:</a:t>
            </a:r>
            <a:r>
              <a:rPr lang="en-GB" sz="2400" dirty="0"/>
              <a:t> 149%</a:t>
            </a:r>
            <a:br>
              <a:rPr lang="en-GB" sz="2400" dirty="0"/>
            </a:br>
            <a:r>
              <a:rPr lang="en-GB" sz="2400" b="0" dirty="0"/>
              <a:t>Percentage change for possession of weapons crimes:</a:t>
            </a:r>
            <a:r>
              <a:rPr lang="en-GB" sz="2400" dirty="0"/>
              <a:t> -5%</a:t>
            </a:r>
            <a:br>
              <a:rPr lang="en-GB" sz="2400" dirty="0"/>
            </a:br>
            <a:r>
              <a:rPr lang="en-GB" sz="2400" b="0" dirty="0"/>
              <a:t>Percentage change for public order offences:</a:t>
            </a:r>
            <a:r>
              <a:rPr lang="en-GB" sz="2400" dirty="0"/>
              <a:t> -32%</a:t>
            </a:r>
          </a:p>
        </p:txBody>
      </p:sp>
    </p:spTree>
    <p:extLst>
      <p:ext uri="{BB962C8B-B14F-4D97-AF65-F5344CB8AC3E}">
        <p14:creationId xmlns:p14="http://schemas.microsoft.com/office/powerpoint/2010/main" val="42284766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019BE9F-BA1D-4AD9-BE6C-DA897EE005DB}"/>
              </a:ext>
            </a:extLst>
          </p:cNvPr>
          <p:cNvSpPr>
            <a:spLocks noGrp="1"/>
          </p:cNvSpPr>
          <p:nvPr>
            <p:ph type="title"/>
          </p:nvPr>
        </p:nvSpPr>
        <p:spPr/>
        <p:txBody>
          <a:bodyPr>
            <a:normAutofit fontScale="90000"/>
          </a:bodyPr>
          <a:lstStyle/>
          <a:p>
            <a:r>
              <a:rPr lang="en-GB" dirty="0"/>
              <a:t>North Wales Police / Heddlu Gogledd Cymru</a:t>
            </a:r>
            <a:br>
              <a:rPr lang="en-GB" dirty="0"/>
            </a:br>
            <a:endParaRPr lang="en-GB" dirty="0"/>
          </a:p>
        </p:txBody>
      </p:sp>
      <p:sp>
        <p:nvSpPr>
          <p:cNvPr id="3" name="Content Placeholder 2">
            <a:extLst>
              <a:ext uri="{FF2B5EF4-FFF2-40B4-BE49-F238E27FC236}">
                <a16:creationId xmlns:a16="http://schemas.microsoft.com/office/drawing/2014/main" xmlns="" id="{194F6286-3F25-492D-876C-21B9554B0758}"/>
              </a:ext>
            </a:extLst>
          </p:cNvPr>
          <p:cNvSpPr>
            <a:spLocks noGrp="1"/>
          </p:cNvSpPr>
          <p:nvPr>
            <p:ph idx="1"/>
          </p:nvPr>
        </p:nvSpPr>
        <p:spPr>
          <a:xfrm>
            <a:off x="609599" y="1930400"/>
            <a:ext cx="7285779" cy="4110963"/>
          </a:xfrm>
        </p:spPr>
        <p:txBody>
          <a:bodyPr/>
          <a:lstStyle/>
          <a:p>
            <a:r>
              <a:rPr lang="en-GB" dirty="0"/>
              <a:t/>
            </a:r>
            <a:br>
              <a:rPr lang="en-GB" dirty="0"/>
            </a:br>
            <a:r>
              <a:rPr lang="en-GB" b="0" dirty="0"/>
              <a:t>Total change in police workforce:</a:t>
            </a:r>
            <a:r>
              <a:rPr lang="en-GB" dirty="0"/>
              <a:t> +99</a:t>
            </a:r>
            <a:br>
              <a:rPr lang="en-GB" dirty="0"/>
            </a:br>
            <a:r>
              <a:rPr lang="en-GB" b="0" dirty="0"/>
              <a:t>Change in police officers:</a:t>
            </a:r>
            <a:r>
              <a:rPr lang="en-GB" dirty="0"/>
              <a:t> +3</a:t>
            </a:r>
            <a:br>
              <a:rPr lang="en-GB" dirty="0"/>
            </a:br>
            <a:r>
              <a:rPr lang="en-GB" b="0" dirty="0"/>
              <a:t>Change in police staff:</a:t>
            </a:r>
            <a:r>
              <a:rPr lang="en-GB" dirty="0"/>
              <a:t> +94</a:t>
            </a:r>
            <a:br>
              <a:rPr lang="en-GB" dirty="0"/>
            </a:br>
            <a:r>
              <a:rPr lang="en-GB" b="0" dirty="0"/>
              <a:t>Change in PCSOs:</a:t>
            </a:r>
            <a:r>
              <a:rPr lang="en-GB" dirty="0"/>
              <a:t> +1</a:t>
            </a:r>
            <a:br>
              <a:rPr lang="en-GB" dirty="0"/>
            </a:br>
            <a:r>
              <a:rPr lang="en-GB" b="0" dirty="0"/>
              <a:t>Percentage change for violence against the person crimes:</a:t>
            </a:r>
            <a:r>
              <a:rPr lang="en-GB" dirty="0"/>
              <a:t>38%</a:t>
            </a:r>
            <a:br>
              <a:rPr lang="en-GB" dirty="0"/>
            </a:br>
            <a:r>
              <a:rPr lang="en-GB" b="0" dirty="0"/>
              <a:t>Percentage change for sexual offences crimes:</a:t>
            </a:r>
            <a:r>
              <a:rPr lang="en-GB" dirty="0"/>
              <a:t> 67%</a:t>
            </a:r>
            <a:br>
              <a:rPr lang="en-GB" dirty="0"/>
            </a:br>
            <a:r>
              <a:rPr lang="en-GB" b="0" dirty="0"/>
              <a:t>Percentage change for possession of weapons crimes:</a:t>
            </a:r>
            <a:r>
              <a:rPr lang="en-GB" dirty="0"/>
              <a:t> 12%</a:t>
            </a:r>
            <a:br>
              <a:rPr lang="en-GB" dirty="0"/>
            </a:br>
            <a:r>
              <a:rPr lang="en-GB" b="0" dirty="0"/>
              <a:t>Percentage change for public order offences:</a:t>
            </a:r>
            <a:r>
              <a:rPr lang="en-GB" dirty="0"/>
              <a:t> -20%</a:t>
            </a:r>
            <a:r>
              <a:rPr lang="en-GB" b="0" dirty="0"/>
              <a:t> </a:t>
            </a:r>
            <a:endParaRPr lang="en-GB" dirty="0"/>
          </a:p>
        </p:txBody>
      </p:sp>
    </p:spTree>
    <p:extLst>
      <p:ext uri="{BB962C8B-B14F-4D97-AF65-F5344CB8AC3E}">
        <p14:creationId xmlns:p14="http://schemas.microsoft.com/office/powerpoint/2010/main" val="384733379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D74F38-BB5C-4794-8B1E-66F4557792C6}"/>
              </a:ext>
            </a:extLst>
          </p:cNvPr>
          <p:cNvSpPr>
            <a:spLocks noGrp="1"/>
          </p:cNvSpPr>
          <p:nvPr>
            <p:ph type="title"/>
          </p:nvPr>
        </p:nvSpPr>
        <p:spPr>
          <a:xfrm>
            <a:off x="609599" y="609600"/>
            <a:ext cx="6347713" cy="1091208"/>
          </a:xfrm>
        </p:spPr>
        <p:txBody>
          <a:bodyPr>
            <a:normAutofit fontScale="90000"/>
          </a:bodyPr>
          <a:lstStyle/>
          <a:p>
            <a:r>
              <a:rPr lang="en-GB" dirty="0"/>
              <a:t>Gwent Police / Heddlu Gwent</a:t>
            </a:r>
            <a:br>
              <a:rPr lang="en-GB" dirty="0"/>
            </a:br>
            <a:endParaRPr lang="en-GB" dirty="0"/>
          </a:p>
        </p:txBody>
      </p:sp>
      <p:sp>
        <p:nvSpPr>
          <p:cNvPr id="3" name="Content Placeholder 2">
            <a:extLst>
              <a:ext uri="{FF2B5EF4-FFF2-40B4-BE49-F238E27FC236}">
                <a16:creationId xmlns:a16="http://schemas.microsoft.com/office/drawing/2014/main" xmlns="" id="{8C450685-5CFF-4A39-B920-AB85DEDCB46E}"/>
              </a:ext>
            </a:extLst>
          </p:cNvPr>
          <p:cNvSpPr>
            <a:spLocks noGrp="1"/>
          </p:cNvSpPr>
          <p:nvPr>
            <p:ph idx="1"/>
          </p:nvPr>
        </p:nvSpPr>
        <p:spPr>
          <a:xfrm>
            <a:off x="609599" y="1772816"/>
            <a:ext cx="6347714" cy="4268547"/>
          </a:xfrm>
        </p:spPr>
        <p:txBody>
          <a:bodyPr>
            <a:normAutofit lnSpcReduction="10000"/>
          </a:bodyPr>
          <a:lstStyle/>
          <a:p>
            <a:pPr marL="0" indent="0">
              <a:buNone/>
            </a:pPr>
            <a:r>
              <a:rPr lang="en-GB" dirty="0"/>
              <a:t/>
            </a:r>
            <a:br>
              <a:rPr lang="en-GB" dirty="0"/>
            </a:br>
            <a:r>
              <a:rPr lang="en-GB" sz="2400" b="0" dirty="0"/>
              <a:t>Total change in police workforce:</a:t>
            </a:r>
            <a:r>
              <a:rPr lang="en-GB" sz="2400" dirty="0"/>
              <a:t> -468</a:t>
            </a:r>
            <a:br>
              <a:rPr lang="en-GB" sz="2400" dirty="0"/>
            </a:br>
            <a:r>
              <a:rPr lang="en-GB" sz="2400" b="0" dirty="0"/>
              <a:t>Change in police officers:</a:t>
            </a:r>
            <a:r>
              <a:rPr lang="en-GB" sz="2400" dirty="0"/>
              <a:t> -320</a:t>
            </a:r>
            <a:br>
              <a:rPr lang="en-GB" sz="2400" dirty="0"/>
            </a:br>
            <a:r>
              <a:rPr lang="en-GB" sz="2400" b="0" dirty="0"/>
              <a:t>Change in police staff:</a:t>
            </a:r>
            <a:r>
              <a:rPr lang="en-GB" sz="2400" dirty="0"/>
              <a:t> -108</a:t>
            </a:r>
            <a:br>
              <a:rPr lang="en-GB" sz="2400" dirty="0"/>
            </a:br>
            <a:r>
              <a:rPr lang="en-GB" sz="2400" b="0" dirty="0"/>
              <a:t>Change in PCSOs:</a:t>
            </a:r>
            <a:r>
              <a:rPr lang="en-GB" sz="2400" dirty="0"/>
              <a:t> -40</a:t>
            </a:r>
            <a:br>
              <a:rPr lang="en-GB" sz="2400" dirty="0"/>
            </a:br>
            <a:r>
              <a:rPr lang="en-GB" sz="2400" b="0" dirty="0"/>
              <a:t>Percentage change for violence against the person crimes:</a:t>
            </a:r>
            <a:r>
              <a:rPr lang="en-GB" sz="2400" dirty="0"/>
              <a:t>74%</a:t>
            </a:r>
            <a:br>
              <a:rPr lang="en-GB" sz="2400" dirty="0"/>
            </a:br>
            <a:r>
              <a:rPr lang="en-GB" sz="2400" b="0" dirty="0"/>
              <a:t>Percentage change for sexual offences crimes:</a:t>
            </a:r>
            <a:r>
              <a:rPr lang="en-GB" sz="2400" dirty="0"/>
              <a:t> 73%</a:t>
            </a:r>
            <a:br>
              <a:rPr lang="en-GB" sz="2400" dirty="0"/>
            </a:br>
            <a:r>
              <a:rPr lang="en-GB" sz="2400" b="0" dirty="0"/>
              <a:t>Percentage change for possession of weapons crimes:</a:t>
            </a:r>
            <a:r>
              <a:rPr lang="en-GB" sz="2400" dirty="0"/>
              <a:t> -14%</a:t>
            </a:r>
            <a:br>
              <a:rPr lang="en-GB" sz="2400" dirty="0"/>
            </a:br>
            <a:r>
              <a:rPr lang="en-GB" sz="2400" b="0" dirty="0"/>
              <a:t>Percentage change for public order offences:</a:t>
            </a:r>
            <a:r>
              <a:rPr lang="en-GB" sz="2400" dirty="0"/>
              <a:t> 47</a:t>
            </a:r>
          </a:p>
        </p:txBody>
      </p:sp>
    </p:spTree>
    <p:extLst>
      <p:ext uri="{BB962C8B-B14F-4D97-AF65-F5344CB8AC3E}">
        <p14:creationId xmlns:p14="http://schemas.microsoft.com/office/powerpoint/2010/main" val="305351915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129610" y="188640"/>
            <a:ext cx="8906885" cy="6480720"/>
          </a:xfrm>
          <a:prstGeom prst="rect">
            <a:avLst/>
          </a:prstGeom>
        </p:spPr>
      </p:pic>
    </p:spTree>
    <p:extLst>
      <p:ext uri="{BB962C8B-B14F-4D97-AF65-F5344CB8AC3E}">
        <p14:creationId xmlns:p14="http://schemas.microsoft.com/office/powerpoint/2010/main" val="34512882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4" name="Picture 3"/>
          <p:cNvPicPr>
            <a:picLocks noChangeAspect="1"/>
          </p:cNvPicPr>
          <p:nvPr/>
        </p:nvPicPr>
        <p:blipFill>
          <a:blip r:embed="rId3"/>
          <a:stretch>
            <a:fillRect/>
          </a:stretch>
        </p:blipFill>
        <p:spPr>
          <a:xfrm>
            <a:off x="97026" y="260648"/>
            <a:ext cx="8795453" cy="6336704"/>
          </a:xfrm>
          <a:prstGeom prst="rect">
            <a:avLst/>
          </a:prstGeom>
        </p:spPr>
      </p:pic>
    </p:spTree>
    <p:extLst>
      <p:ext uri="{BB962C8B-B14F-4D97-AF65-F5344CB8AC3E}">
        <p14:creationId xmlns:p14="http://schemas.microsoft.com/office/powerpoint/2010/main" val="360258284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GB" dirty="0"/>
              <a:t>References</a:t>
            </a:r>
          </a:p>
        </p:txBody>
      </p:sp>
      <p:sp>
        <p:nvSpPr>
          <p:cNvPr id="103426" name="Content Placeholder 1"/>
          <p:cNvSpPr>
            <a:spLocks noGrp="1"/>
          </p:cNvSpPr>
          <p:nvPr>
            <p:ph idx="1"/>
          </p:nvPr>
        </p:nvSpPr>
        <p:spPr>
          <a:xfrm>
            <a:off x="609598" y="1556792"/>
            <a:ext cx="7994849" cy="4484571"/>
          </a:xfrm>
        </p:spPr>
        <p:txBody>
          <a:bodyPr/>
          <a:lstStyle/>
          <a:p>
            <a:pPr marL="109385" indent="0">
              <a:buNone/>
            </a:pPr>
            <a:r>
              <a:rPr lang="en-GB" altLang="en-US" sz="2200" dirty="0"/>
              <a:t>Demos (2006) </a:t>
            </a:r>
            <a:r>
              <a:rPr lang="en-GB" altLang="en-US" sz="2200" i="1" dirty="0"/>
              <a:t>A Force for Change </a:t>
            </a:r>
            <a:r>
              <a:rPr lang="en-GB" altLang="en-US" sz="2200" dirty="0"/>
              <a:t>http://www.demos.co.uk/files/aforceforchange.pdf?1240939425</a:t>
            </a:r>
          </a:p>
        </p:txBody>
      </p:sp>
      <p:sp>
        <p:nvSpPr>
          <p:cNvPr id="2" name="Rectangle 1"/>
          <p:cNvSpPr/>
          <p:nvPr/>
        </p:nvSpPr>
        <p:spPr>
          <a:xfrm>
            <a:off x="647564" y="2708920"/>
            <a:ext cx="7848872" cy="4506362"/>
          </a:xfrm>
          <a:prstGeom prst="rect">
            <a:avLst/>
          </a:prstGeom>
        </p:spPr>
        <p:txBody>
          <a:bodyPr wrap="square">
            <a:spAutoFit/>
          </a:bodyPr>
          <a:lstStyle/>
          <a:p>
            <a:pPr>
              <a:spcBef>
                <a:spcPts val="1687"/>
              </a:spcBef>
              <a:buNone/>
            </a:pPr>
            <a:r>
              <a:rPr lang="en-US" altLang="en-US" dirty="0">
                <a:latin typeface="Baskerville Bold" charset="0"/>
                <a:ea typeface="ヒラギノ明朝 ProN W6" pitchFamily="-112" charset="-128"/>
                <a:sym typeface="Baskerville Bold" charset="0"/>
                <a:hlinkClick r:id="rId3"/>
              </a:rPr>
              <a:t>http://www.independent.co.uk/news/uk/crime/the-big-question-are-there-too-many-police-forces-and-does-the-system-need-an-overhaul-1823872.html</a:t>
            </a:r>
            <a:r>
              <a:rPr lang="en-US" altLang="en-US" dirty="0">
                <a:latin typeface="Baskerville Bold" charset="0"/>
                <a:ea typeface="ヒラギノ明朝 ProN W6" pitchFamily="-112" charset="-128"/>
                <a:sym typeface="Baskerville Bold" charset="0"/>
              </a:rPr>
              <a:t> </a:t>
            </a:r>
          </a:p>
          <a:p>
            <a:pPr>
              <a:spcBef>
                <a:spcPts val="1687"/>
              </a:spcBef>
            </a:pPr>
            <a:r>
              <a:rPr lang="en-US" altLang="en-US" dirty="0">
                <a:latin typeface="Baskerville Bold" charset="0"/>
                <a:ea typeface="ヒラギノ明朝 ProN W6" pitchFamily="-112" charset="-128"/>
                <a:sym typeface="Baskerville Bold" charset="0"/>
                <a:hlinkClick r:id="rId4"/>
              </a:rPr>
              <a:t>http://independentpolicecommission.org.uk/uploads/37d80308-be23-9684-054d-e4958bb9d518.pdf</a:t>
            </a:r>
            <a:endParaRPr lang="en-US" altLang="en-US" dirty="0">
              <a:latin typeface="Baskerville Bold" charset="0"/>
              <a:ea typeface="ヒラギノ明朝 ProN W6" pitchFamily="-112" charset="-128"/>
              <a:sym typeface="Baskerville Bold" charset="0"/>
            </a:endParaRPr>
          </a:p>
          <a:p>
            <a:pPr>
              <a:spcBef>
                <a:spcPts val="1687"/>
              </a:spcBef>
            </a:pPr>
            <a:r>
              <a:rPr lang="en-US" altLang="en-US" dirty="0">
                <a:latin typeface="Baskerville Bold" charset="0"/>
                <a:ea typeface="ヒラギノ明朝 ProN W6" pitchFamily="-112" charset="-128"/>
                <a:sym typeface="Baskerville Bold" charset="0"/>
              </a:rPr>
              <a:t>HMIC : </a:t>
            </a:r>
            <a:r>
              <a:rPr lang="en-US" altLang="en-US" dirty="0">
                <a:latin typeface="Baskerville Bold" charset="0"/>
                <a:ea typeface="ヒラギノ明朝 ProN W6" pitchFamily="-112" charset="-128"/>
                <a:sym typeface="Baskerville Bold" charset="0"/>
                <a:hlinkClick r:id="rId5"/>
              </a:rPr>
              <a:t>http://www.justiceinspectorates.gov.uk/hmic/media/adapting-to-austerity-20110721.pdf</a:t>
            </a:r>
            <a:r>
              <a:rPr lang="en-US" altLang="en-US" dirty="0">
                <a:latin typeface="Baskerville Bold" charset="0"/>
                <a:ea typeface="ヒラギノ明朝 ProN W6" pitchFamily="-112" charset="-128"/>
                <a:sym typeface="Baskerville Bold" charset="0"/>
              </a:rPr>
              <a:t>: Adapting to Austerity. A review of police force austerity and preparedness 2011/2 – 14/5. </a:t>
            </a:r>
          </a:p>
          <a:p>
            <a:pPr>
              <a:spcBef>
                <a:spcPts val="1687"/>
              </a:spcBef>
            </a:pPr>
            <a:r>
              <a:rPr lang="en-US" altLang="en-US" dirty="0">
                <a:latin typeface="Baskerville Bold" charset="0"/>
                <a:ea typeface="ヒラギノ明朝 ProN W6" pitchFamily="-112" charset="-128"/>
                <a:sym typeface="Baskerville Bold" charset="0"/>
                <a:hlinkClick r:id="rId6"/>
              </a:rPr>
              <a:t>https://homeofficemedia.blog.gov.uk/2017/12/19/fact-sheet-police-funding-for-2018-19-explained/</a:t>
            </a:r>
            <a:endParaRPr lang="en-US" altLang="en-US" dirty="0">
              <a:latin typeface="Baskerville Bold" charset="0"/>
              <a:ea typeface="ヒラギノ明朝 ProN W6" pitchFamily="-112" charset="-128"/>
              <a:sym typeface="Baskerville Bold" charset="0"/>
            </a:endParaRPr>
          </a:p>
          <a:p>
            <a:pPr>
              <a:spcBef>
                <a:spcPts val="1687"/>
              </a:spcBef>
            </a:pPr>
            <a:r>
              <a:rPr lang="en-US" altLang="en-US" dirty="0">
                <a:latin typeface="Baskerville Bold" charset="0"/>
                <a:ea typeface="ヒラギノ明朝 ProN W6" pitchFamily="-112" charset="-128"/>
                <a:sym typeface="Baskerville Bold" charset="0"/>
              </a:rPr>
              <a:t>https://www.gov.uk/government/news/police-funding-increases-by-450-million-in-2018</a:t>
            </a:r>
          </a:p>
          <a:p>
            <a:pPr>
              <a:spcBef>
                <a:spcPts val="1687"/>
              </a:spcBef>
              <a:buNone/>
            </a:pPr>
            <a:endParaRPr lang="en-US" altLang="en-US" dirty="0">
              <a:latin typeface="Baskerville Bold" charset="0"/>
              <a:ea typeface="ヒラギノ明朝 ProN W6" pitchFamily="-112" charset="-128"/>
              <a:sym typeface="Baskerville Bold" charset="0"/>
            </a:endParaRPr>
          </a:p>
        </p:txBody>
      </p:sp>
    </p:spTree>
    <p:extLst>
      <p:ext uri="{BB962C8B-B14F-4D97-AF65-F5344CB8AC3E}">
        <p14:creationId xmlns:p14="http://schemas.microsoft.com/office/powerpoint/2010/main" val="233558244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731168"/>
          </a:xfrm>
        </p:spPr>
        <p:txBody>
          <a:bodyPr/>
          <a:lstStyle/>
          <a:p>
            <a:r>
              <a:rPr lang="en-GB" dirty="0"/>
              <a:t>references</a:t>
            </a:r>
          </a:p>
        </p:txBody>
      </p:sp>
      <p:sp>
        <p:nvSpPr>
          <p:cNvPr id="3" name="Content Placeholder 2"/>
          <p:cNvSpPr>
            <a:spLocks noGrp="1"/>
          </p:cNvSpPr>
          <p:nvPr>
            <p:ph idx="1"/>
          </p:nvPr>
        </p:nvSpPr>
        <p:spPr>
          <a:xfrm>
            <a:off x="594264" y="1340768"/>
            <a:ext cx="6347714" cy="4672861"/>
          </a:xfrm>
        </p:spPr>
        <p:txBody>
          <a:bodyPr>
            <a:normAutofit fontScale="92500" lnSpcReduction="20000"/>
          </a:bodyPr>
          <a:lstStyle/>
          <a:p>
            <a:r>
              <a:rPr lang="en-GB" dirty="0">
                <a:hlinkClick r:id="rId3"/>
              </a:rPr>
              <a:t>https://seneddresearch.blog/2019/02/08/assembly-to-debate-police-funding-2019-20/</a:t>
            </a:r>
            <a:endParaRPr lang="en-GB" dirty="0"/>
          </a:p>
          <a:p>
            <a:r>
              <a:rPr lang="en-GB" dirty="0">
                <a:hlinkClick r:id="rId4"/>
              </a:rPr>
              <a:t>https://www.theguardian.com/politics/2010/oct/20/spending-review-police-cuts</a:t>
            </a:r>
            <a:endParaRPr lang="en-GB" dirty="0"/>
          </a:p>
          <a:p>
            <a:r>
              <a:rPr lang="en-GB" dirty="0">
                <a:hlinkClick r:id="rId5"/>
              </a:rPr>
              <a:t>http://www.nationalcrimeagency.gov.uk/crime-threats/organised-crime-groups</a:t>
            </a:r>
            <a:endParaRPr lang="en-GB" dirty="0"/>
          </a:p>
          <a:p>
            <a:r>
              <a:rPr lang="en-GB" dirty="0">
                <a:hlinkClick r:id="rId6"/>
              </a:rPr>
              <a:t>https://www.gov.uk/government/publications/serious-and-organised-crime-strategy-2018</a:t>
            </a:r>
            <a:endParaRPr lang="en-GB" dirty="0"/>
          </a:p>
          <a:p>
            <a:r>
              <a:rPr lang="en-GB" dirty="0">
                <a:hlinkClick r:id="rId7"/>
              </a:rPr>
              <a:t>https://www.telegraph.co.uk/men/thinking-man/exposed-drug-zombies-wrexham-bus-station/</a:t>
            </a:r>
            <a:endParaRPr lang="en-GB" dirty="0"/>
          </a:p>
          <a:p>
            <a:r>
              <a:rPr lang="en-GB" dirty="0">
                <a:hlinkClick r:id="rId8"/>
              </a:rPr>
              <a:t>https://www.unison.org.uk/at-work/police-and-justice-staff/key-issues/cut-crime-not-police/</a:t>
            </a:r>
            <a:endParaRPr lang="en-GB" dirty="0"/>
          </a:p>
          <a:p>
            <a:r>
              <a:rPr lang="en-GB" dirty="0"/>
              <a:t>https://www.theguardian.com/uk-news/2019/feb/13/austerity-causing-stress-and-trauma-to-officers-say-police</a:t>
            </a:r>
          </a:p>
          <a:p>
            <a:endParaRPr lang="en-GB" dirty="0"/>
          </a:p>
        </p:txBody>
      </p:sp>
    </p:spTree>
    <p:extLst>
      <p:ext uri="{BB962C8B-B14F-4D97-AF65-F5344CB8AC3E}">
        <p14:creationId xmlns:p14="http://schemas.microsoft.com/office/powerpoint/2010/main" val="688491314"/>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1521E7-7F9F-4194-9DC7-6DB1C87EDF59}"/>
              </a:ext>
            </a:extLst>
          </p:cNvPr>
          <p:cNvSpPr>
            <a:spLocks noGrp="1"/>
          </p:cNvSpPr>
          <p:nvPr>
            <p:ph type="title"/>
          </p:nvPr>
        </p:nvSpPr>
        <p:spPr/>
        <p:txBody>
          <a:bodyPr/>
          <a:lstStyle/>
          <a:p>
            <a:endParaRPr lang="en-GB" dirty="0"/>
          </a:p>
        </p:txBody>
      </p:sp>
      <p:pic>
        <p:nvPicPr>
          <p:cNvPr id="4" name="Brief History of the British Police Force">
            <a:hlinkClick r:id="" action="ppaction://media"/>
            <a:extLst>
              <a:ext uri="{FF2B5EF4-FFF2-40B4-BE49-F238E27FC236}">
                <a16:creationId xmlns:a16="http://schemas.microsoft.com/office/drawing/2014/main" xmlns="" id="{9BD0A2E4-EACC-4E3D-8D49-712B0F4E827B}"/>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5" cstate="print"/>
          <a:stretch>
            <a:fillRect/>
          </a:stretch>
        </p:blipFill>
        <p:spPr>
          <a:xfrm>
            <a:off x="0" y="-5368"/>
            <a:ext cx="9144000" cy="6863368"/>
          </a:xfrm>
        </p:spPr>
      </p:pic>
    </p:spTree>
    <p:extLst>
      <p:ext uri="{BB962C8B-B14F-4D97-AF65-F5344CB8AC3E}">
        <p14:creationId xmlns:p14="http://schemas.microsoft.com/office/powerpoint/2010/main" val="160795588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mediacall" presetSubtype="0" fill="hold" nodeType="clickEffect">
                                  <p:stCondLst>
                                    <p:cond delay="0"/>
                                  </p:stCondLst>
                                  <p:childTnLst>
                                    <p:cmd type="call" cmd="togglePause">
                                      <p:cBhvr>
                                        <p:cTn id="6" dur="1" fill="hold"/>
                                        <p:tgtEl>
                                          <p:spTgt spid="4"/>
                                        </p:tgtEl>
                                      </p:cBhvr>
                                    </p:cmd>
                                  </p:childTnLst>
                                </p:cTn>
                              </p:par>
                            </p:childTnLst>
                          </p:cTn>
                        </p:par>
                      </p:childTnLst>
                    </p:cTn>
                  </p:par>
                </p:childTnLst>
              </p:cTn>
              <p:nextCondLst>
                <p:cond evt="onClick" delay="0">
                  <p:tgtEl>
                    <p:spTgt spid="4"/>
                  </p:tgtEl>
                </p:cond>
              </p:nextCondLst>
            </p:seq>
            <p:video>
              <p:cMediaNode vol="9756">
                <p:cTn id="7" fill="hold" display="0">
                  <p:stCondLst>
                    <p:cond delay="indefinite"/>
                  </p:stCondLst>
                </p:cTn>
                <p:tgtEl>
                  <p:spTgt spid="4"/>
                </p:tgtEl>
              </p:cMediaNode>
            </p:video>
          </p:childTnLst>
        </p:cTn>
      </p:par>
    </p:tnLst>
  </p:timing>
</p:sld>
</file>

<file path=ppt/theme/theme1.xml><?xml version="1.0" encoding="utf-8"?>
<a:theme xmlns:a="http://schemas.openxmlformats.org/drawingml/2006/main" name="Theme1">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Calibri">
      <a:maj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Glow Edge">
      <a:fillStyleLst>
        <a:solidFill>
          <a:schemeClr val="phClr"/>
        </a:solidFill>
        <a:solidFill>
          <a:schemeClr val="phClr">
            <a:tint val="55000"/>
          </a:schemeClr>
        </a:solidFill>
        <a:solidFill>
          <a:schemeClr val="phClr"/>
        </a:solidFill>
      </a:fillStyleLst>
      <a:lnStyleLst>
        <a:ln w="12700"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effectStyle>
        <a:effectStyle>
          <a:effectLst>
            <a:outerShdw blurRad="50800" dist="25400" algn="bl" rotWithShape="0">
              <a:srgbClr val="000000">
                <a:alpha val="60000"/>
              </a:srgbClr>
            </a:outerShdw>
          </a:effectLst>
        </a:effectStyle>
        <a:effectStyle>
          <a:effectLst/>
          <a:scene3d>
            <a:camera prst="orthographicFront">
              <a:rot lat="0" lon="0" rev="0"/>
            </a:camera>
            <a:lightRig rig="brightRoom" dir="tl">
              <a:rot lat="0" lon="0" rev="1800000"/>
            </a:lightRig>
          </a:scene3d>
          <a:sp3d contourW="10160" prstMaterial="dkEdge">
            <a:bevelT w="38100" h="50800" prst="angle"/>
            <a:contourClr>
              <a:schemeClr val="phClr">
                <a:shade val="40000"/>
                <a:satMod val="150000"/>
              </a:schemeClr>
            </a:contourClr>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Theme1" id="{84400D34-4D46-46F9-A036-78F046A0A77C}" vid="{2F480CE0-AD00-4196-9807-A58FE1A8697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Theme1</Template>
  <TotalTime>2339</TotalTime>
  <Words>3962</Words>
  <Application>Microsoft Office PowerPoint</Application>
  <PresentationFormat>On-screen Show (4:3)</PresentationFormat>
  <Paragraphs>467</Paragraphs>
  <Slides>59</Slides>
  <Notes>48</Notes>
  <HiddenSlides>1</HiddenSlides>
  <MMClips>1</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59</vt:i4>
      </vt:variant>
    </vt:vector>
  </HeadingPairs>
  <TitlesOfParts>
    <vt:vector size="73" baseType="lpstr">
      <vt:lpstr>MS PGothic</vt:lpstr>
      <vt:lpstr>Arial</vt:lpstr>
      <vt:lpstr>Baskerville</vt:lpstr>
      <vt:lpstr>Baskerville Bold</vt:lpstr>
      <vt:lpstr>Baskerville Bold Italic</vt:lpstr>
      <vt:lpstr>Calibri</vt:lpstr>
      <vt:lpstr>Copperplate Bold</vt:lpstr>
      <vt:lpstr>Lucida Grande</vt:lpstr>
      <vt:lpstr>nta</vt:lpstr>
      <vt:lpstr>Times</vt:lpstr>
      <vt:lpstr>Wingdings 3</vt:lpstr>
      <vt:lpstr>ヒラギノ明朝 ProN W3</vt:lpstr>
      <vt:lpstr>ヒラギノ明朝 ProN W6</vt:lpstr>
      <vt:lpstr>Theme1</vt:lpstr>
      <vt:lpstr>Policing –  Nine Pints of the Law </vt:lpstr>
      <vt:lpstr>PowerPoint Presentation</vt:lpstr>
      <vt:lpstr>Policing Prior to the Metropolitan Police Act 1829</vt:lpstr>
      <vt:lpstr>Statute of  Winchester 1285</vt:lpstr>
      <vt:lpstr>PowerPoint Presentation</vt:lpstr>
      <vt:lpstr>PowerPoint Presentation</vt:lpstr>
      <vt:lpstr>‘Charlies’</vt:lpstr>
      <vt:lpstr>Bow Street Runners</vt:lpstr>
      <vt:lpstr>The New Police The Metropolitan Police Act 1829</vt:lpstr>
      <vt:lpstr>PowerPoint Presentation</vt:lpstr>
      <vt:lpstr>The New Police</vt:lpstr>
      <vt:lpstr>Peel’s Nine Principles of Policing –  Why police should exist</vt:lpstr>
      <vt:lpstr>PowerPoint Presentation</vt:lpstr>
      <vt:lpstr>PowerPoint Presentation</vt:lpstr>
      <vt:lpstr>Peels Principles in todays policing</vt:lpstr>
      <vt:lpstr>Peels Principles in todays policing</vt:lpstr>
      <vt:lpstr>Peels Principles in todays policing</vt:lpstr>
      <vt:lpstr>Police Vision 2025</vt:lpstr>
      <vt:lpstr>  Criticism of Peel’s  ‘New Police’ </vt:lpstr>
      <vt:lpstr>The Rural Constabulary Act 1839 (aka The County Police Act 1839)</vt:lpstr>
      <vt:lpstr>County and Borough Police Act 1856</vt:lpstr>
      <vt:lpstr>Merging Forces</vt:lpstr>
      <vt:lpstr>1974 – present day</vt:lpstr>
      <vt:lpstr>Challenges facing policing today:</vt:lpstr>
      <vt:lpstr>Operation Challenges / Risks</vt:lpstr>
      <vt:lpstr>Modern Slavery</vt:lpstr>
      <vt:lpstr>Operation Challenges</vt:lpstr>
      <vt:lpstr>Operational Challenges </vt:lpstr>
      <vt:lpstr>Operational challenges</vt:lpstr>
      <vt:lpstr>Operational challenges</vt:lpstr>
      <vt:lpstr>Terrorism challenges</vt:lpstr>
      <vt:lpstr>Police Training </vt:lpstr>
      <vt:lpstr>Extension of police role More than Policing?  </vt:lpstr>
      <vt:lpstr>Austerity, stress and policing</vt:lpstr>
      <vt:lpstr>Austerity, stress and policing</vt:lpstr>
      <vt:lpstr>Comprehensive Spending Review October 2010</vt:lpstr>
      <vt:lpstr>Cuts</vt:lpstr>
      <vt:lpstr>Savings and Implications</vt:lpstr>
      <vt:lpstr>Cuts </vt:lpstr>
      <vt:lpstr>Cuts and Crime</vt:lpstr>
      <vt:lpstr>Total Crime in England &amp; Wales</vt:lpstr>
      <vt:lpstr>Spending Review November 2015</vt:lpstr>
      <vt:lpstr>Spending Reviews</vt:lpstr>
      <vt:lpstr>Spending Round 2020-21 Keeping People safe: </vt:lpstr>
      <vt:lpstr>Police Crime Commissioners</vt:lpstr>
      <vt:lpstr>Future</vt:lpstr>
      <vt:lpstr>Possession is nine-tenths of the law </vt:lpstr>
      <vt:lpstr>How are the Police Funded – Wales </vt:lpstr>
      <vt:lpstr>How are the Police Funded – England </vt:lpstr>
      <vt:lpstr>South Wales Police</vt:lpstr>
      <vt:lpstr>South Wales Police / Heddlu De Cymru</vt:lpstr>
      <vt:lpstr>Dyfed Powys Police / Heddlu Dyfed Powys</vt:lpstr>
      <vt:lpstr>North Wales Police / Heddlu Gogledd Cymru </vt:lpstr>
      <vt:lpstr>Gwent Police / Heddlu Gwent </vt:lpstr>
      <vt:lpstr>PowerPoint Presentation</vt:lpstr>
      <vt:lpstr>PowerPoint Presentation</vt:lpstr>
      <vt:lpstr>References</vt:lpstr>
      <vt:lpstr>references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Cuts</dc:title>
  <dc:creator>Jones, Wynne</dc:creator>
  <cp:lastModifiedBy>Jane Thomas</cp:lastModifiedBy>
  <cp:revision>105</cp:revision>
  <cp:lastPrinted>2019-02-18T09:35:44Z</cp:lastPrinted>
  <dcterms:created xsi:type="dcterms:W3CDTF">2014-10-21T11:45:04Z</dcterms:created>
  <dcterms:modified xsi:type="dcterms:W3CDTF">2020-02-10T10:28:58Z</dcterms:modified>
</cp:coreProperties>
</file>