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8" r:id="rId6"/>
    <p:sldId id="271"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GB"/>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73AFB92A-B783-4B23-8214-692DB72D6B90}" type="datetimeFigureOut">
              <a:rPr lang="en-KE" smtClean="0"/>
              <a:t>02/28/2024</a:t>
            </a:fld>
            <a:endParaRPr lang="en-KE"/>
          </a:p>
        </p:txBody>
      </p:sp>
      <p:sp>
        <p:nvSpPr>
          <p:cNvPr id="5" name="Footer Placeholder 4"/>
          <p:cNvSpPr>
            <a:spLocks noGrp="1"/>
          </p:cNvSpPr>
          <p:nvPr>
            <p:ph type="ftr" sz="quarter" idx="11"/>
          </p:nvPr>
        </p:nvSpPr>
        <p:spPr>
          <a:xfrm>
            <a:off x="1876424" y="5410201"/>
            <a:ext cx="5124886" cy="365125"/>
          </a:xfrm>
        </p:spPr>
        <p:txBody>
          <a:bodyPr/>
          <a:lstStyle/>
          <a:p>
            <a:endParaRPr lang="en-KE"/>
          </a:p>
        </p:txBody>
      </p:sp>
      <p:sp>
        <p:nvSpPr>
          <p:cNvPr id="6" name="Slide Number Placeholder 5"/>
          <p:cNvSpPr>
            <a:spLocks noGrp="1"/>
          </p:cNvSpPr>
          <p:nvPr>
            <p:ph type="sldNum" sz="quarter" idx="12"/>
          </p:nvPr>
        </p:nvSpPr>
        <p:spPr>
          <a:xfrm>
            <a:off x="9896911" y="5410199"/>
            <a:ext cx="771089" cy="365125"/>
          </a:xfrm>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2278584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3AFB92A-B783-4B23-8214-692DB72D6B90}" type="datetimeFigureOut">
              <a:rPr lang="en-KE" smtClean="0"/>
              <a:t>02/28/2024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3528010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3AFB92A-B783-4B23-8214-692DB72D6B90}" type="datetimeFigureOut">
              <a:rPr lang="en-KE" smtClean="0"/>
              <a:t>02/28/2024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1521707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3AFB92A-B783-4B23-8214-692DB72D6B90}" type="datetimeFigureOut">
              <a:rPr lang="en-KE" smtClean="0"/>
              <a:t>02/28/2024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4160079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GB"/>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3AFB92A-B783-4B23-8214-692DB72D6B90}" type="datetimeFigureOut">
              <a:rPr lang="en-KE" smtClean="0"/>
              <a:t>02/28/2024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352723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3AFB92A-B783-4B23-8214-692DB72D6B90}" type="datetimeFigureOut">
              <a:rPr lang="en-KE" smtClean="0"/>
              <a:t>02/28/2024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4260984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AFB92A-B783-4B23-8214-692DB72D6B90}" type="datetimeFigureOut">
              <a:rPr lang="en-KE" smtClean="0"/>
              <a:t>02/28/2024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39291714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3AFB92A-B783-4B23-8214-692DB72D6B90}" type="datetimeFigureOut">
              <a:rPr lang="en-KE" smtClean="0"/>
              <a:t>02/28/2024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902106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3AFB92A-B783-4B23-8214-692DB72D6B90}" type="datetimeFigureOut">
              <a:rPr lang="en-KE" smtClean="0"/>
              <a:t>02/28/2024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18422333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GB"/>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3AFB92A-B783-4B23-8214-692DB72D6B90}" type="datetimeFigureOut">
              <a:rPr lang="en-KE" smtClean="0"/>
              <a:t>02/28/2024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3363553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3AFB92A-B783-4B23-8214-692DB72D6B90}" type="datetimeFigureOut">
              <a:rPr lang="en-KE" smtClean="0"/>
              <a:t>02/28/2024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3651180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3AFB92A-B783-4B23-8214-692DB72D6B90}" type="datetimeFigureOut">
              <a:rPr lang="en-KE" smtClean="0"/>
              <a:t>02/28/2024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96DE5364-31A7-4909-9FCD-2CD9AAF88274}" type="slidenum">
              <a:rPr lang="en-KE" smtClean="0"/>
              <a:t>‹#›</a:t>
            </a:fld>
            <a:endParaRPr lang="en-KE"/>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875510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3AFB92A-B783-4B23-8214-692DB72D6B90}" type="datetimeFigureOut">
              <a:rPr lang="en-KE" smtClean="0"/>
              <a:t>02/28/2024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40699046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GB"/>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73AFB92A-B783-4B23-8214-692DB72D6B90}" type="datetimeFigureOut">
              <a:rPr lang="en-KE" smtClean="0"/>
              <a:t>02/28/2024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2768841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73AFB92A-B783-4B23-8214-692DB72D6B90}" type="datetimeFigureOut">
              <a:rPr lang="en-KE" smtClean="0"/>
              <a:t>02/28/2024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2796768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3AFB92A-B783-4B23-8214-692DB72D6B90}" type="datetimeFigureOut">
              <a:rPr lang="en-KE" smtClean="0"/>
              <a:t>02/28/2024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1727285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3AFB92A-B783-4B23-8214-692DB72D6B90}" type="datetimeFigureOut">
              <a:rPr lang="en-KE" smtClean="0"/>
              <a:t>02/28/2024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96DE5364-31A7-4909-9FCD-2CD9AAF88274}" type="slidenum">
              <a:rPr lang="en-KE" smtClean="0"/>
              <a:t>‹#›</a:t>
            </a:fld>
            <a:endParaRPr lang="en-KE"/>
          </a:p>
        </p:txBody>
      </p:sp>
    </p:spTree>
    <p:extLst>
      <p:ext uri="{BB962C8B-B14F-4D97-AF65-F5344CB8AC3E}">
        <p14:creationId xmlns:p14="http://schemas.microsoft.com/office/powerpoint/2010/main" val="690800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3AFB92A-B783-4B23-8214-692DB72D6B90}" type="datetimeFigureOut">
              <a:rPr lang="en-KE" smtClean="0"/>
              <a:t>02/28/2024</a:t>
            </a:fld>
            <a:endParaRPr lang="en-KE"/>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KE"/>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6DE5364-31A7-4909-9FCD-2CD9AAF88274}" type="slidenum">
              <a:rPr lang="en-KE" smtClean="0"/>
              <a:t>‹#›</a:t>
            </a:fld>
            <a:endParaRPr lang="en-KE"/>
          </a:p>
        </p:txBody>
      </p:sp>
    </p:spTree>
    <p:extLst>
      <p:ext uri="{BB962C8B-B14F-4D97-AF65-F5344CB8AC3E}">
        <p14:creationId xmlns:p14="http://schemas.microsoft.com/office/powerpoint/2010/main" val="1140046102"/>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330D7-9B6D-4E5F-8569-D70875318C92}"/>
              </a:ext>
            </a:extLst>
          </p:cNvPr>
          <p:cNvSpPr>
            <a:spLocks noGrp="1"/>
          </p:cNvSpPr>
          <p:nvPr>
            <p:ph type="ctrTitle"/>
          </p:nvPr>
        </p:nvSpPr>
        <p:spPr/>
        <p:txBody>
          <a:bodyPr>
            <a:normAutofit/>
          </a:bodyPr>
          <a:lstStyle/>
          <a:p>
            <a:pPr algn="ctr"/>
            <a:r>
              <a:rPr lang="en-US" dirty="0"/>
              <a:t>ERGA22W Stainless Steel Decorative Fly Killer project  </a:t>
            </a:r>
            <a:endParaRPr lang="en-KE" dirty="0"/>
          </a:p>
        </p:txBody>
      </p:sp>
      <p:sp>
        <p:nvSpPr>
          <p:cNvPr id="3" name="Subtitle 2">
            <a:extLst>
              <a:ext uri="{FF2B5EF4-FFF2-40B4-BE49-F238E27FC236}">
                <a16:creationId xmlns:a16="http://schemas.microsoft.com/office/drawing/2014/main" id="{A638B382-49CA-33DF-7B1F-A8C05EDB7153}"/>
              </a:ext>
            </a:extLst>
          </p:cNvPr>
          <p:cNvSpPr>
            <a:spLocks noGrp="1"/>
          </p:cNvSpPr>
          <p:nvPr>
            <p:ph type="subTitle" idx="1"/>
          </p:nvPr>
        </p:nvSpPr>
        <p:spPr>
          <a:xfrm>
            <a:off x="2262316" y="3429000"/>
            <a:ext cx="8791575" cy="2896298"/>
          </a:xfrm>
        </p:spPr>
        <p:txBody>
          <a:bodyPr>
            <a:normAutofit fontScale="92500" lnSpcReduction="20000"/>
          </a:bodyPr>
          <a:lstStyle/>
          <a:p>
            <a:r>
              <a:rPr lang="en-US" dirty="0"/>
              <a:t>MODULE CODE:BMSW 5104</a:t>
            </a:r>
          </a:p>
          <a:p>
            <a:r>
              <a:rPr lang="en-US" dirty="0"/>
              <a:t>LECTURER`S NAME:</a:t>
            </a:r>
          </a:p>
          <a:p>
            <a:pPr marL="342900" indent="-342900">
              <a:buFont typeface="Arial" panose="020B0604020202020204" pitchFamily="34" charset="0"/>
              <a:buChar char="•"/>
            </a:pPr>
            <a:r>
              <a:rPr lang="en-US" dirty="0"/>
              <a:t>ADEREMI OJEBODE</a:t>
            </a:r>
          </a:p>
          <a:p>
            <a:r>
              <a:rPr lang="en-US" dirty="0"/>
              <a:t>PROJECT PROPOSAL PITCH PRESENTATION</a:t>
            </a:r>
          </a:p>
          <a:p>
            <a:r>
              <a:rPr lang="en-US" dirty="0"/>
              <a:t>STUDENT NAME:</a:t>
            </a:r>
          </a:p>
          <a:p>
            <a:pPr marL="342900" indent="-342900">
              <a:buFont typeface="Arial" panose="020B0604020202020204" pitchFamily="34" charset="0"/>
              <a:buChar char="•"/>
            </a:pPr>
            <a:r>
              <a:rPr lang="en-US" dirty="0"/>
              <a:t>ELENA BANICA-2126381</a:t>
            </a:r>
          </a:p>
          <a:p>
            <a:pPr marL="342900" indent="-342900">
              <a:buFont typeface="Arial" panose="020B0604020202020204" pitchFamily="34" charset="0"/>
              <a:buChar char="•"/>
            </a:pPr>
            <a:r>
              <a:rPr lang="en-US" dirty="0"/>
              <a:t>GABRIEL VILCU-2126382 </a:t>
            </a:r>
            <a:endParaRPr lang="en-KE" dirty="0"/>
          </a:p>
        </p:txBody>
      </p:sp>
    </p:spTree>
    <p:extLst>
      <p:ext uri="{BB962C8B-B14F-4D97-AF65-F5344CB8AC3E}">
        <p14:creationId xmlns:p14="http://schemas.microsoft.com/office/powerpoint/2010/main" val="2170159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01FD3-5535-EB1F-5012-DCC5701A1C0C}"/>
              </a:ext>
            </a:extLst>
          </p:cNvPr>
          <p:cNvSpPr>
            <a:spLocks noGrp="1"/>
          </p:cNvSpPr>
          <p:nvPr>
            <p:ph type="title"/>
          </p:nvPr>
        </p:nvSpPr>
        <p:spPr/>
        <p:txBody>
          <a:bodyPr/>
          <a:lstStyle/>
          <a:p>
            <a:pPr algn="ctr"/>
            <a:r>
              <a:rPr lang="en-US" dirty="0"/>
              <a:t> Introduction </a:t>
            </a:r>
            <a:endParaRPr lang="en-KE" dirty="0"/>
          </a:p>
        </p:txBody>
      </p:sp>
      <p:sp>
        <p:nvSpPr>
          <p:cNvPr id="3" name="Content Placeholder 2">
            <a:extLst>
              <a:ext uri="{FF2B5EF4-FFF2-40B4-BE49-F238E27FC236}">
                <a16:creationId xmlns:a16="http://schemas.microsoft.com/office/drawing/2014/main" id="{C8864C46-F2B0-FCF9-4CDF-EB7B318B8564}"/>
              </a:ext>
            </a:extLst>
          </p:cNvPr>
          <p:cNvSpPr>
            <a:spLocks noGrp="1"/>
          </p:cNvSpPr>
          <p:nvPr>
            <p:ph idx="1"/>
          </p:nvPr>
        </p:nvSpPr>
        <p:spPr>
          <a:xfrm>
            <a:off x="838201" y="1825624"/>
            <a:ext cx="6755296" cy="4893227"/>
          </a:xfrm>
        </p:spPr>
        <p:txBody>
          <a:bodyPr>
            <a:normAutofit fontScale="85000" lnSpcReduction="10000"/>
          </a:bodyPr>
          <a:lstStyle/>
          <a:p>
            <a:r>
              <a:rPr lang="en-US" dirty="0"/>
              <a:t>Controlling flies and other flying insects is a problem that people from different walks of life would want solved (Hinkle and </a:t>
            </a:r>
            <a:r>
              <a:rPr lang="en-US" dirty="0" err="1"/>
              <a:t>Hogsette</a:t>
            </a:r>
            <a:r>
              <a:rPr lang="en-US" dirty="0"/>
              <a:t>, 2021).</a:t>
            </a:r>
          </a:p>
          <a:p>
            <a:r>
              <a:rPr lang="en-US" dirty="0"/>
              <a:t>There are activities and businesses that need effective ways of ridding their premises and surroundings of flies and other flying insects.</a:t>
            </a:r>
          </a:p>
          <a:p>
            <a:r>
              <a:rPr lang="en-US" dirty="0"/>
              <a:t>The solutions in the market have varying deficiencies that are addressed in the product we present.  </a:t>
            </a:r>
          </a:p>
          <a:p>
            <a:r>
              <a:rPr lang="en-US" dirty="0"/>
              <a:t>The project proposes the introduction of an improvised ERGA</a:t>
            </a:r>
            <a:r>
              <a:rPr lang="en-US" b="0" i="0" dirty="0">
                <a:effectLst/>
              </a:rPr>
              <a:t>22W Stainless Steel Decorative Fly Killer.</a:t>
            </a:r>
          </a:p>
          <a:p>
            <a:r>
              <a:rPr lang="en-US" dirty="0"/>
              <a:t>Our product’s main </a:t>
            </a:r>
            <a:r>
              <a:rPr lang="en-US" b="0" i="0" dirty="0">
                <a:effectLst/>
              </a:rPr>
              <a:t>unique se</a:t>
            </a:r>
            <a:r>
              <a:rPr lang="en-US" dirty="0"/>
              <a:t>lling point</a:t>
            </a:r>
            <a:r>
              <a:rPr lang="en-US" b="0" i="0" dirty="0">
                <a:effectLst/>
              </a:rPr>
              <a:t> is a light sensor that enables it to prevent battery consumption during th</a:t>
            </a:r>
            <a:r>
              <a:rPr lang="en-US" dirty="0"/>
              <a:t>e day.</a:t>
            </a:r>
          </a:p>
        </p:txBody>
      </p:sp>
      <p:pic>
        <p:nvPicPr>
          <p:cNvPr id="4" name="Picture 3" descr="A picture containing electronics&#10;&#10;Description automatically generated">
            <a:extLst>
              <a:ext uri="{FF2B5EF4-FFF2-40B4-BE49-F238E27FC236}">
                <a16:creationId xmlns:a16="http://schemas.microsoft.com/office/drawing/2014/main" id="{C7DEB952-F604-16F6-3551-B521CAE485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1852" y="1752194"/>
            <a:ext cx="2746543" cy="2520043"/>
          </a:xfrm>
          <a:prstGeom prst="roundRect">
            <a:avLst>
              <a:gd name="adj" fmla="val 4380"/>
            </a:avLst>
          </a:prstGeom>
          <a:ln w="38100">
            <a:gradFill flip="none" rotWithShape="1">
              <a:gsLst>
                <a:gs pos="0">
                  <a:srgbClr val="E2DFCC"/>
                </a:gs>
                <a:gs pos="100000">
                  <a:srgbClr val="E2DFCC">
                    <a:lumMod val="75000"/>
                  </a:srgbClr>
                </a:gs>
              </a:gsLst>
              <a:lin ang="5400000" scaled="0"/>
              <a:tileRect/>
            </a:gradFill>
          </a:ln>
          <a:effectLst>
            <a:innerShdw blurRad="57150" dist="38100" dir="14460000">
              <a:srgbClr val="000000">
                <a:alpha val="70000"/>
              </a:srgbClr>
            </a:innerShdw>
          </a:effectLst>
        </p:spPr>
      </p:pic>
      <p:pic>
        <p:nvPicPr>
          <p:cNvPr id="5" name="Picture 4" descr="A picture containing indoor, device&#10;&#10;Description automatically generated">
            <a:extLst>
              <a:ext uri="{FF2B5EF4-FFF2-40B4-BE49-F238E27FC236}">
                <a16:creationId xmlns:a16="http://schemas.microsoft.com/office/drawing/2014/main" id="{FC98C020-3860-36F3-2B4F-C269C3DC9BBE}"/>
              </a:ext>
            </a:extLst>
          </p:cNvPr>
          <p:cNvPicPr>
            <a:picLocks noChangeAspect="1"/>
          </p:cNvPicPr>
          <p:nvPr/>
        </p:nvPicPr>
        <p:blipFill rotWithShape="1">
          <a:blip r:embed="rId3">
            <a:extLst>
              <a:ext uri="{28A0092B-C50C-407E-A947-70E740481C1C}">
                <a14:useLocalDpi xmlns:a14="http://schemas.microsoft.com/office/drawing/2010/main" val="0"/>
              </a:ext>
            </a:extLst>
          </a:blip>
          <a:srcRect t="4162" r="-3" b="-3"/>
          <a:stretch/>
        </p:blipFill>
        <p:spPr>
          <a:xfrm>
            <a:off x="7861853" y="4333743"/>
            <a:ext cx="2818964" cy="2457372"/>
          </a:xfrm>
          <a:prstGeom prst="roundRect">
            <a:avLst>
              <a:gd name="adj" fmla="val 4380"/>
            </a:avLst>
          </a:prstGeom>
          <a:ln w="38100">
            <a:gradFill flip="none" rotWithShape="1">
              <a:gsLst>
                <a:gs pos="0">
                  <a:srgbClr val="E2DFCC"/>
                </a:gs>
                <a:gs pos="100000">
                  <a:srgbClr val="E2DFCC">
                    <a:lumMod val="75000"/>
                  </a:srgb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2209830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1213D-280D-8B5C-7C66-16E7AC0512A8}"/>
              </a:ext>
            </a:extLst>
          </p:cNvPr>
          <p:cNvSpPr>
            <a:spLocks noGrp="1"/>
          </p:cNvSpPr>
          <p:nvPr>
            <p:ph type="title"/>
          </p:nvPr>
        </p:nvSpPr>
        <p:spPr>
          <a:xfrm>
            <a:off x="1013791" y="137836"/>
            <a:ext cx="10515600" cy="796442"/>
          </a:xfrm>
        </p:spPr>
        <p:txBody>
          <a:bodyPr/>
          <a:lstStyle/>
          <a:p>
            <a:pPr algn="ctr"/>
            <a:r>
              <a:rPr lang="en-US" dirty="0"/>
              <a:t>Project description </a:t>
            </a:r>
            <a:endParaRPr lang="en-KE" dirty="0"/>
          </a:p>
        </p:txBody>
      </p:sp>
      <p:sp>
        <p:nvSpPr>
          <p:cNvPr id="3" name="Content Placeholder 2">
            <a:extLst>
              <a:ext uri="{FF2B5EF4-FFF2-40B4-BE49-F238E27FC236}">
                <a16:creationId xmlns:a16="http://schemas.microsoft.com/office/drawing/2014/main" id="{B08692DD-8AD1-751E-B7D2-EBDA34B602D8}"/>
              </a:ext>
            </a:extLst>
          </p:cNvPr>
          <p:cNvSpPr>
            <a:spLocks noGrp="1"/>
          </p:cNvSpPr>
          <p:nvPr>
            <p:ph idx="1"/>
          </p:nvPr>
        </p:nvSpPr>
        <p:spPr>
          <a:xfrm>
            <a:off x="838200" y="1113182"/>
            <a:ext cx="5811078" cy="5744817"/>
          </a:xfrm>
        </p:spPr>
        <p:txBody>
          <a:bodyPr>
            <a:normAutofit fontScale="70000" lnSpcReduction="20000"/>
          </a:bodyPr>
          <a:lstStyle/>
          <a:p>
            <a:pPr marL="0" indent="0">
              <a:buNone/>
            </a:pPr>
            <a:r>
              <a:rPr lang="en-US" dirty="0"/>
              <a:t>Project description informs stakeholders on important aspects of the project (</a:t>
            </a:r>
            <a:r>
              <a:rPr lang="en-US" dirty="0" err="1"/>
              <a:t>Bryde</a:t>
            </a:r>
            <a:r>
              <a:rPr lang="en-US" dirty="0"/>
              <a:t>, 2019). </a:t>
            </a:r>
          </a:p>
          <a:p>
            <a:pPr marL="0" indent="0">
              <a:buNone/>
            </a:pPr>
            <a:r>
              <a:rPr lang="en-US" dirty="0"/>
              <a:t>The objective of the project is to introduce to the market a product designed to revolutionize insect control.</a:t>
            </a:r>
          </a:p>
          <a:p>
            <a:pPr marL="0" indent="0">
              <a:buNone/>
            </a:pPr>
            <a:r>
              <a:rPr lang="en-US" dirty="0"/>
              <a:t>The product will be designed to be user-friendly, durable, and easy to integrate with indoor décor for customers who will use it indoors. </a:t>
            </a:r>
          </a:p>
          <a:p>
            <a:pPr marL="0" indent="0">
              <a:buNone/>
            </a:pPr>
            <a:r>
              <a:rPr lang="en-US" dirty="0"/>
              <a:t>The product will be marketed mainly to customers who carry out outdoor activities such as fishing and camping. </a:t>
            </a:r>
          </a:p>
          <a:p>
            <a:pPr marL="0" indent="0">
              <a:buNone/>
            </a:pPr>
            <a:r>
              <a:rPr lang="en-US" dirty="0"/>
              <a:t>However, it will also be marketed to customers who intend to use it for indoor insect control such as homes, restaurants, and other hospitality establishments.</a:t>
            </a:r>
          </a:p>
          <a:p>
            <a:pPr marL="0" indent="0">
              <a:buNone/>
            </a:pPr>
            <a:r>
              <a:rPr lang="en-US" dirty="0"/>
              <a:t>The marketing process will be largely done online with an e-commerce website as the main buying point for customers.</a:t>
            </a:r>
          </a:p>
          <a:p>
            <a:pPr marL="0" indent="0">
              <a:buNone/>
            </a:pPr>
            <a:r>
              <a:rPr lang="en-US" dirty="0"/>
              <a:t>To maximize sales, traditional marketing techniques such as direct approach where the team members will directly approach potential customers to pitch the product.  </a:t>
            </a:r>
          </a:p>
        </p:txBody>
      </p:sp>
      <p:pic>
        <p:nvPicPr>
          <p:cNvPr id="4" name="Picture 3">
            <a:extLst>
              <a:ext uri="{FF2B5EF4-FFF2-40B4-BE49-F238E27FC236}">
                <a16:creationId xmlns:a16="http://schemas.microsoft.com/office/drawing/2014/main" id="{FB403D1F-B96A-99D2-4588-1720A90140A5}"/>
              </a:ext>
            </a:extLst>
          </p:cNvPr>
          <p:cNvPicPr>
            <a:picLocks noChangeAspect="1"/>
          </p:cNvPicPr>
          <p:nvPr/>
        </p:nvPicPr>
        <p:blipFill>
          <a:blip r:embed="rId2"/>
          <a:stretch>
            <a:fillRect/>
          </a:stretch>
        </p:blipFill>
        <p:spPr>
          <a:xfrm>
            <a:off x="6793602" y="1690688"/>
            <a:ext cx="4735789" cy="4461634"/>
          </a:xfrm>
          <a:prstGeom prst="rect">
            <a:avLst/>
          </a:prstGeom>
        </p:spPr>
      </p:pic>
    </p:spTree>
    <p:extLst>
      <p:ext uri="{BB962C8B-B14F-4D97-AF65-F5344CB8AC3E}">
        <p14:creationId xmlns:p14="http://schemas.microsoft.com/office/powerpoint/2010/main" val="1543845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7B6DE-E838-7A73-2F9E-17FAFA8FF7C5}"/>
              </a:ext>
            </a:extLst>
          </p:cNvPr>
          <p:cNvSpPr>
            <a:spLocks noGrp="1"/>
          </p:cNvSpPr>
          <p:nvPr>
            <p:ph type="title"/>
          </p:nvPr>
        </p:nvSpPr>
        <p:spPr>
          <a:xfrm>
            <a:off x="838200" y="365126"/>
            <a:ext cx="10515600" cy="946840"/>
          </a:xfrm>
        </p:spPr>
        <p:txBody>
          <a:bodyPr/>
          <a:lstStyle/>
          <a:p>
            <a:pPr algn="ctr"/>
            <a:r>
              <a:rPr lang="en-US" dirty="0"/>
              <a:t>Project Scope</a:t>
            </a:r>
            <a:endParaRPr lang="en-KE" dirty="0"/>
          </a:p>
        </p:txBody>
      </p:sp>
      <p:sp>
        <p:nvSpPr>
          <p:cNvPr id="3" name="Content Placeholder 2">
            <a:extLst>
              <a:ext uri="{FF2B5EF4-FFF2-40B4-BE49-F238E27FC236}">
                <a16:creationId xmlns:a16="http://schemas.microsoft.com/office/drawing/2014/main" id="{04F6C906-4CAE-76D2-D841-DEA6C1200D88}"/>
              </a:ext>
            </a:extLst>
          </p:cNvPr>
          <p:cNvSpPr>
            <a:spLocks noGrp="1"/>
          </p:cNvSpPr>
          <p:nvPr>
            <p:ph idx="1"/>
          </p:nvPr>
        </p:nvSpPr>
        <p:spPr>
          <a:xfrm>
            <a:off x="838200" y="1461052"/>
            <a:ext cx="4986130" cy="5198165"/>
          </a:xfrm>
        </p:spPr>
        <p:txBody>
          <a:bodyPr>
            <a:normAutofit fontScale="55000" lnSpcReduction="20000"/>
          </a:bodyPr>
          <a:lstStyle/>
          <a:p>
            <a:r>
              <a:rPr lang="en-US" sz="2900" dirty="0"/>
              <a:t>Defining the scope of the project is important as it provides the project team with clear boundaries that encompass the activities to be carried out in the process of launching the product (</a:t>
            </a:r>
            <a:r>
              <a:rPr lang="en-US" sz="2900" dirty="0" err="1"/>
              <a:t>Sokowski</a:t>
            </a:r>
            <a:r>
              <a:rPr lang="en-US" sz="2900" dirty="0"/>
              <a:t>).</a:t>
            </a:r>
          </a:p>
          <a:p>
            <a:r>
              <a:rPr lang="en-US" sz="2900" dirty="0"/>
              <a:t>All the activities within the project’s scope will be geared toward positioning the product as the industry standard.</a:t>
            </a:r>
          </a:p>
          <a:p>
            <a:r>
              <a:rPr lang="en-US" sz="2900" dirty="0"/>
              <a:t>Marketing will involve a multi-channel approach including social media and traditional marketing.</a:t>
            </a:r>
          </a:p>
          <a:p>
            <a:r>
              <a:rPr lang="en-US" sz="2900" dirty="0"/>
              <a:t>Establishing a distribution network with retailers and delivery services</a:t>
            </a:r>
          </a:p>
          <a:p>
            <a:r>
              <a:rPr lang="en-US" sz="2900" dirty="0"/>
              <a:t>The timeframe allocated to the project will be six months</a:t>
            </a:r>
          </a:p>
          <a:p>
            <a:r>
              <a:rPr lang="en-US" sz="2900" dirty="0"/>
              <a:t>Training on installation to be provided to retailers and staff</a:t>
            </a:r>
          </a:p>
          <a:p>
            <a:r>
              <a:rPr lang="en-US" sz="2900" dirty="0"/>
              <a:t>The budget for the whole project will be set at £130,000 </a:t>
            </a:r>
          </a:p>
          <a:p>
            <a:endParaRPr lang="en-US" dirty="0"/>
          </a:p>
          <a:p>
            <a:endParaRPr lang="en-US" dirty="0"/>
          </a:p>
          <a:p>
            <a:endParaRPr lang="en-KE" dirty="0"/>
          </a:p>
        </p:txBody>
      </p:sp>
      <p:pic>
        <p:nvPicPr>
          <p:cNvPr id="5" name="Picture 4">
            <a:extLst>
              <a:ext uri="{FF2B5EF4-FFF2-40B4-BE49-F238E27FC236}">
                <a16:creationId xmlns:a16="http://schemas.microsoft.com/office/drawing/2014/main" id="{95796086-DB59-AC27-0203-8C93276FCA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67672" y="1550504"/>
            <a:ext cx="4967078" cy="4826483"/>
          </a:xfrm>
          <a:prstGeom prst="rect">
            <a:avLst/>
          </a:prstGeom>
        </p:spPr>
      </p:pic>
    </p:spTree>
    <p:extLst>
      <p:ext uri="{BB962C8B-B14F-4D97-AF65-F5344CB8AC3E}">
        <p14:creationId xmlns:p14="http://schemas.microsoft.com/office/powerpoint/2010/main" val="340006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67040-120F-94B5-248B-9105731F3C30}"/>
              </a:ext>
            </a:extLst>
          </p:cNvPr>
          <p:cNvSpPr>
            <a:spLocks noGrp="1"/>
          </p:cNvSpPr>
          <p:nvPr>
            <p:ph type="title"/>
          </p:nvPr>
        </p:nvSpPr>
        <p:spPr>
          <a:xfrm>
            <a:off x="838200" y="365126"/>
            <a:ext cx="10515600" cy="628788"/>
          </a:xfrm>
        </p:spPr>
        <p:txBody>
          <a:bodyPr>
            <a:normAutofit fontScale="90000"/>
          </a:bodyPr>
          <a:lstStyle/>
          <a:p>
            <a:pPr algn="ctr"/>
            <a:r>
              <a:rPr lang="en-US" dirty="0"/>
              <a:t>Work Breakdown Structure (Project Life Cycle ) </a:t>
            </a:r>
            <a:endParaRPr lang="en-KE" dirty="0"/>
          </a:p>
        </p:txBody>
      </p:sp>
      <p:sp>
        <p:nvSpPr>
          <p:cNvPr id="3" name="Content Placeholder 2">
            <a:extLst>
              <a:ext uri="{FF2B5EF4-FFF2-40B4-BE49-F238E27FC236}">
                <a16:creationId xmlns:a16="http://schemas.microsoft.com/office/drawing/2014/main" id="{F10EBA7D-A787-1FDA-CF0B-071C07763DC7}"/>
              </a:ext>
            </a:extLst>
          </p:cNvPr>
          <p:cNvSpPr>
            <a:spLocks noGrp="1"/>
          </p:cNvSpPr>
          <p:nvPr>
            <p:ph idx="1"/>
          </p:nvPr>
        </p:nvSpPr>
        <p:spPr>
          <a:xfrm>
            <a:off x="69574" y="1093304"/>
            <a:ext cx="12122426" cy="5655366"/>
          </a:xfrm>
        </p:spPr>
        <p:txBody>
          <a:bodyPr/>
          <a:lstStyle/>
          <a:p>
            <a:pPr marL="0" indent="0">
              <a:buNone/>
            </a:pPr>
            <a:endParaRPr lang="en-US" dirty="0"/>
          </a:p>
          <a:p>
            <a:pPr marL="0" indent="0">
              <a:buNone/>
            </a:pPr>
            <a:endParaRPr lang="en-KE" dirty="0"/>
          </a:p>
        </p:txBody>
      </p:sp>
      <p:sp>
        <p:nvSpPr>
          <p:cNvPr id="4" name="Rectangle: Rounded Corners 3">
            <a:extLst>
              <a:ext uri="{FF2B5EF4-FFF2-40B4-BE49-F238E27FC236}">
                <a16:creationId xmlns:a16="http://schemas.microsoft.com/office/drawing/2014/main" id="{2334AC06-3446-D4F3-8FDC-238DE17D62DF}"/>
              </a:ext>
            </a:extLst>
          </p:cNvPr>
          <p:cNvSpPr/>
          <p:nvPr/>
        </p:nvSpPr>
        <p:spPr>
          <a:xfrm>
            <a:off x="3786809" y="1155561"/>
            <a:ext cx="4134678" cy="48701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a:solidFill>
                  <a:srgbClr val="374151"/>
                </a:solidFill>
                <a:latin typeface="Söhne"/>
              </a:rPr>
              <a:t>ERGA</a:t>
            </a:r>
            <a:r>
              <a:rPr lang="en-US" b="0" i="0" dirty="0">
                <a:solidFill>
                  <a:srgbClr val="374151"/>
                </a:solidFill>
                <a:effectLst/>
                <a:latin typeface="Söhne"/>
              </a:rPr>
              <a:t>22W Stainless Steel Decorative Fly Killer project </a:t>
            </a:r>
            <a:endParaRPr lang="en-KE" dirty="0"/>
          </a:p>
        </p:txBody>
      </p:sp>
      <p:cxnSp>
        <p:nvCxnSpPr>
          <p:cNvPr id="6" name="Straight Arrow Connector 5">
            <a:extLst>
              <a:ext uri="{FF2B5EF4-FFF2-40B4-BE49-F238E27FC236}">
                <a16:creationId xmlns:a16="http://schemas.microsoft.com/office/drawing/2014/main" id="{53BED6C9-92AF-C16D-B9D6-89B72A4DE73F}"/>
              </a:ext>
            </a:extLst>
          </p:cNvPr>
          <p:cNvCxnSpPr>
            <a:cxnSpLocks/>
            <a:stCxn id="4" idx="2"/>
          </p:cNvCxnSpPr>
          <p:nvPr/>
        </p:nvCxnSpPr>
        <p:spPr>
          <a:xfrm flipH="1">
            <a:off x="5852492" y="1642579"/>
            <a:ext cx="1656" cy="36512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8" name="Straight Connector 7">
            <a:extLst>
              <a:ext uri="{FF2B5EF4-FFF2-40B4-BE49-F238E27FC236}">
                <a16:creationId xmlns:a16="http://schemas.microsoft.com/office/drawing/2014/main" id="{DBCF870C-D0AD-6FB6-369B-8C39C619DBCB}"/>
              </a:ext>
            </a:extLst>
          </p:cNvPr>
          <p:cNvCxnSpPr>
            <a:cxnSpLocks/>
          </p:cNvCxnSpPr>
          <p:nvPr/>
        </p:nvCxnSpPr>
        <p:spPr>
          <a:xfrm>
            <a:off x="1351722" y="2007704"/>
            <a:ext cx="9243391" cy="0"/>
          </a:xfrm>
          <a:prstGeom prst="line">
            <a:avLst/>
          </a:prstGeom>
        </p:spPr>
        <p:style>
          <a:lnRef idx="3">
            <a:schemeClr val="dk1"/>
          </a:lnRef>
          <a:fillRef idx="0">
            <a:schemeClr val="dk1"/>
          </a:fillRef>
          <a:effectRef idx="2">
            <a:schemeClr val="dk1"/>
          </a:effectRef>
          <a:fontRef idx="minor">
            <a:schemeClr val="tx1"/>
          </a:fontRef>
        </p:style>
      </p:cxnSp>
      <p:sp>
        <p:nvSpPr>
          <p:cNvPr id="10" name="Rectangle: Rounded Corners 9">
            <a:extLst>
              <a:ext uri="{FF2B5EF4-FFF2-40B4-BE49-F238E27FC236}">
                <a16:creationId xmlns:a16="http://schemas.microsoft.com/office/drawing/2014/main" id="{8BDF3171-AD9D-C279-69F8-8B4701328EEA}"/>
              </a:ext>
            </a:extLst>
          </p:cNvPr>
          <p:cNvSpPr/>
          <p:nvPr/>
        </p:nvSpPr>
        <p:spPr>
          <a:xfrm>
            <a:off x="838200" y="2007704"/>
            <a:ext cx="1656522" cy="5168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a:t>Initiation</a:t>
            </a:r>
            <a:endParaRPr lang="en-KE" dirty="0"/>
          </a:p>
        </p:txBody>
      </p:sp>
      <p:sp>
        <p:nvSpPr>
          <p:cNvPr id="11" name="Rectangle: Rounded Corners 10">
            <a:extLst>
              <a:ext uri="{FF2B5EF4-FFF2-40B4-BE49-F238E27FC236}">
                <a16:creationId xmlns:a16="http://schemas.microsoft.com/office/drawing/2014/main" id="{1BC4FA82-75B0-993C-91EF-C6FD292EE996}"/>
              </a:ext>
            </a:extLst>
          </p:cNvPr>
          <p:cNvSpPr/>
          <p:nvPr/>
        </p:nvSpPr>
        <p:spPr>
          <a:xfrm>
            <a:off x="3149048" y="2007704"/>
            <a:ext cx="1656522" cy="5168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a:t>Research </a:t>
            </a:r>
          </a:p>
        </p:txBody>
      </p:sp>
      <p:sp>
        <p:nvSpPr>
          <p:cNvPr id="12" name="Rectangle: Rounded Corners 11">
            <a:extLst>
              <a:ext uri="{FF2B5EF4-FFF2-40B4-BE49-F238E27FC236}">
                <a16:creationId xmlns:a16="http://schemas.microsoft.com/office/drawing/2014/main" id="{AA5320D4-C917-BB7E-3DA4-AB828083E4E0}"/>
              </a:ext>
            </a:extLst>
          </p:cNvPr>
          <p:cNvSpPr/>
          <p:nvPr/>
        </p:nvSpPr>
        <p:spPr>
          <a:xfrm>
            <a:off x="5459896" y="2007704"/>
            <a:ext cx="1656522" cy="5168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a:t>Planning</a:t>
            </a:r>
            <a:endParaRPr lang="en-KE"/>
          </a:p>
        </p:txBody>
      </p:sp>
      <p:sp>
        <p:nvSpPr>
          <p:cNvPr id="13" name="Rectangle: Rounded Corners 12">
            <a:extLst>
              <a:ext uri="{FF2B5EF4-FFF2-40B4-BE49-F238E27FC236}">
                <a16:creationId xmlns:a16="http://schemas.microsoft.com/office/drawing/2014/main" id="{DA40778D-4DD7-5209-F76E-85AD5E75CC36}"/>
              </a:ext>
            </a:extLst>
          </p:cNvPr>
          <p:cNvSpPr/>
          <p:nvPr/>
        </p:nvSpPr>
        <p:spPr>
          <a:xfrm>
            <a:off x="7770744" y="1997752"/>
            <a:ext cx="1727752" cy="5168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dirty="0"/>
              <a:t>Implementation</a:t>
            </a:r>
          </a:p>
        </p:txBody>
      </p:sp>
      <p:sp>
        <p:nvSpPr>
          <p:cNvPr id="14" name="Rectangle: Rounded Corners 13">
            <a:extLst>
              <a:ext uri="{FF2B5EF4-FFF2-40B4-BE49-F238E27FC236}">
                <a16:creationId xmlns:a16="http://schemas.microsoft.com/office/drawing/2014/main" id="{AD9A2F53-EECD-16E9-3136-99176BE11C83}"/>
              </a:ext>
            </a:extLst>
          </p:cNvPr>
          <p:cNvSpPr/>
          <p:nvPr/>
        </p:nvSpPr>
        <p:spPr>
          <a:xfrm>
            <a:off x="10081592" y="2017657"/>
            <a:ext cx="1656522" cy="516822"/>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US"/>
              <a:t>Follow up</a:t>
            </a:r>
          </a:p>
        </p:txBody>
      </p:sp>
      <p:cxnSp>
        <p:nvCxnSpPr>
          <p:cNvPr id="18" name="Straight Connector 17">
            <a:extLst>
              <a:ext uri="{FF2B5EF4-FFF2-40B4-BE49-F238E27FC236}">
                <a16:creationId xmlns:a16="http://schemas.microsoft.com/office/drawing/2014/main" id="{C47456D5-4B02-0764-7001-ED850993FC9C}"/>
              </a:ext>
            </a:extLst>
          </p:cNvPr>
          <p:cNvCxnSpPr>
            <a:stCxn id="10" idx="1"/>
          </p:cNvCxnSpPr>
          <p:nvPr/>
        </p:nvCxnSpPr>
        <p:spPr>
          <a:xfrm>
            <a:off x="838200" y="2266115"/>
            <a:ext cx="0" cy="2445033"/>
          </a:xfrm>
          <a:prstGeom prst="line">
            <a:avLst/>
          </a:prstGeom>
        </p:spPr>
        <p:style>
          <a:lnRef idx="3">
            <a:schemeClr val="dk1"/>
          </a:lnRef>
          <a:fillRef idx="0">
            <a:schemeClr val="dk1"/>
          </a:fillRef>
          <a:effectRef idx="2">
            <a:schemeClr val="dk1"/>
          </a:effectRef>
          <a:fontRef idx="minor">
            <a:schemeClr val="tx1"/>
          </a:fontRef>
        </p:style>
      </p:cxnSp>
      <p:cxnSp>
        <p:nvCxnSpPr>
          <p:cNvPr id="20" name="Straight Connector 19">
            <a:extLst>
              <a:ext uri="{FF2B5EF4-FFF2-40B4-BE49-F238E27FC236}">
                <a16:creationId xmlns:a16="http://schemas.microsoft.com/office/drawing/2014/main" id="{25A04FE8-A846-5035-5860-8C6D49824F35}"/>
              </a:ext>
            </a:extLst>
          </p:cNvPr>
          <p:cNvCxnSpPr>
            <a:cxnSpLocks/>
          </p:cNvCxnSpPr>
          <p:nvPr/>
        </p:nvCxnSpPr>
        <p:spPr>
          <a:xfrm>
            <a:off x="3167270" y="2281027"/>
            <a:ext cx="0" cy="3279920"/>
          </a:xfrm>
          <a:prstGeom prst="line">
            <a:avLst/>
          </a:prstGeom>
        </p:spPr>
        <p:style>
          <a:lnRef idx="3">
            <a:schemeClr val="dk1"/>
          </a:lnRef>
          <a:fillRef idx="0">
            <a:schemeClr val="dk1"/>
          </a:fillRef>
          <a:effectRef idx="2">
            <a:schemeClr val="dk1"/>
          </a:effectRef>
          <a:fontRef idx="minor">
            <a:schemeClr val="tx1"/>
          </a:fontRef>
        </p:style>
      </p:cxnSp>
      <p:cxnSp>
        <p:nvCxnSpPr>
          <p:cNvPr id="22" name="Straight Connector 21">
            <a:extLst>
              <a:ext uri="{FF2B5EF4-FFF2-40B4-BE49-F238E27FC236}">
                <a16:creationId xmlns:a16="http://schemas.microsoft.com/office/drawing/2014/main" id="{6F4F3A01-D09B-800B-24FC-2B7E2979D27B}"/>
              </a:ext>
            </a:extLst>
          </p:cNvPr>
          <p:cNvCxnSpPr>
            <a:stCxn id="12" idx="1"/>
          </p:cNvCxnSpPr>
          <p:nvPr/>
        </p:nvCxnSpPr>
        <p:spPr>
          <a:xfrm>
            <a:off x="5459896" y="2266115"/>
            <a:ext cx="0" cy="3677485"/>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a:extLst>
              <a:ext uri="{FF2B5EF4-FFF2-40B4-BE49-F238E27FC236}">
                <a16:creationId xmlns:a16="http://schemas.microsoft.com/office/drawing/2014/main" id="{65A183E9-CCE4-FDF3-AB88-4CE63165CA89}"/>
              </a:ext>
            </a:extLst>
          </p:cNvPr>
          <p:cNvCxnSpPr>
            <a:cxnSpLocks/>
            <a:stCxn id="13" idx="1"/>
          </p:cNvCxnSpPr>
          <p:nvPr/>
        </p:nvCxnSpPr>
        <p:spPr>
          <a:xfrm>
            <a:off x="7770744" y="2256163"/>
            <a:ext cx="0" cy="2782976"/>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a:extLst>
              <a:ext uri="{FF2B5EF4-FFF2-40B4-BE49-F238E27FC236}">
                <a16:creationId xmlns:a16="http://schemas.microsoft.com/office/drawing/2014/main" id="{8A9267E5-8EAC-17C8-96E7-0CA90CE47483}"/>
              </a:ext>
            </a:extLst>
          </p:cNvPr>
          <p:cNvCxnSpPr>
            <a:stCxn id="14" idx="1"/>
          </p:cNvCxnSpPr>
          <p:nvPr/>
        </p:nvCxnSpPr>
        <p:spPr>
          <a:xfrm>
            <a:off x="10081592" y="2276068"/>
            <a:ext cx="0" cy="2703436"/>
          </a:xfrm>
          <a:prstGeom prst="line">
            <a:avLst/>
          </a:prstGeom>
        </p:spPr>
        <p:style>
          <a:lnRef idx="3">
            <a:schemeClr val="dk1"/>
          </a:lnRef>
          <a:fillRef idx="0">
            <a:schemeClr val="dk1"/>
          </a:fillRef>
          <a:effectRef idx="2">
            <a:schemeClr val="dk1"/>
          </a:effectRef>
          <a:fontRef idx="minor">
            <a:schemeClr val="tx1"/>
          </a:fontRef>
        </p:style>
      </p:cxnSp>
      <p:sp>
        <p:nvSpPr>
          <p:cNvPr id="27" name="Rectangle: Rounded Corners 26">
            <a:extLst>
              <a:ext uri="{FF2B5EF4-FFF2-40B4-BE49-F238E27FC236}">
                <a16:creationId xmlns:a16="http://schemas.microsoft.com/office/drawing/2014/main" id="{141331D3-7220-27C5-2D2D-C1FF3336529B}"/>
              </a:ext>
            </a:extLst>
          </p:cNvPr>
          <p:cNvSpPr/>
          <p:nvPr/>
        </p:nvSpPr>
        <p:spPr>
          <a:xfrm>
            <a:off x="1133891" y="3103472"/>
            <a:ext cx="1656521" cy="69328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Creating the project team</a:t>
            </a:r>
            <a:endParaRPr lang="en-KE" sz="1400" dirty="0"/>
          </a:p>
        </p:txBody>
      </p:sp>
      <p:cxnSp>
        <p:nvCxnSpPr>
          <p:cNvPr id="30" name="Straight Arrow Connector 29">
            <a:extLst>
              <a:ext uri="{FF2B5EF4-FFF2-40B4-BE49-F238E27FC236}">
                <a16:creationId xmlns:a16="http://schemas.microsoft.com/office/drawing/2014/main" id="{4BC0646E-2CA8-A881-B057-A9B6C82FB6FC}"/>
              </a:ext>
            </a:extLst>
          </p:cNvPr>
          <p:cNvCxnSpPr/>
          <p:nvPr/>
        </p:nvCxnSpPr>
        <p:spPr>
          <a:xfrm>
            <a:off x="838200" y="3429000"/>
            <a:ext cx="304802" cy="99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645669C1-6FEB-A2D5-3D09-D980C7B15590}"/>
              </a:ext>
            </a:extLst>
          </p:cNvPr>
          <p:cNvCxnSpPr/>
          <p:nvPr/>
        </p:nvCxnSpPr>
        <p:spPr>
          <a:xfrm>
            <a:off x="838200" y="4711148"/>
            <a:ext cx="30480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9" name="Rectangle: Rounded Corners 38">
            <a:extLst>
              <a:ext uri="{FF2B5EF4-FFF2-40B4-BE49-F238E27FC236}">
                <a16:creationId xmlns:a16="http://schemas.microsoft.com/office/drawing/2014/main" id="{B1317FA3-6A84-B52B-F640-C804305E3E45}"/>
              </a:ext>
            </a:extLst>
          </p:cNvPr>
          <p:cNvSpPr/>
          <p:nvPr/>
        </p:nvSpPr>
        <p:spPr>
          <a:xfrm>
            <a:off x="1115669" y="4422928"/>
            <a:ext cx="1647409" cy="72559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Create the project schedule</a:t>
            </a:r>
            <a:endParaRPr lang="en-KE" sz="1100" dirty="0"/>
          </a:p>
        </p:txBody>
      </p:sp>
      <p:sp>
        <p:nvSpPr>
          <p:cNvPr id="40" name="Rectangle: Rounded Corners 39">
            <a:extLst>
              <a:ext uri="{FF2B5EF4-FFF2-40B4-BE49-F238E27FC236}">
                <a16:creationId xmlns:a16="http://schemas.microsoft.com/office/drawing/2014/main" id="{032EA8F5-0EEF-77F6-B7FC-CDE679E5E4D1}"/>
              </a:ext>
            </a:extLst>
          </p:cNvPr>
          <p:cNvSpPr/>
          <p:nvPr/>
        </p:nvSpPr>
        <p:spPr>
          <a:xfrm>
            <a:off x="3453848" y="5093812"/>
            <a:ext cx="1656521" cy="67088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Creating a prototype</a:t>
            </a:r>
            <a:endParaRPr lang="en-KE" dirty="0"/>
          </a:p>
        </p:txBody>
      </p:sp>
      <p:sp>
        <p:nvSpPr>
          <p:cNvPr id="41" name="Rectangle: Rounded Corners 40">
            <a:extLst>
              <a:ext uri="{FF2B5EF4-FFF2-40B4-BE49-F238E27FC236}">
                <a16:creationId xmlns:a16="http://schemas.microsoft.com/office/drawing/2014/main" id="{30937626-08C3-DCB0-E9B3-AEB1CDE1071B}"/>
              </a:ext>
            </a:extLst>
          </p:cNvPr>
          <p:cNvSpPr/>
          <p:nvPr/>
        </p:nvSpPr>
        <p:spPr>
          <a:xfrm>
            <a:off x="3476212" y="4037790"/>
            <a:ext cx="1656521" cy="67088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Research on relevant technologies </a:t>
            </a:r>
            <a:endParaRPr lang="en-KE" sz="1400" dirty="0"/>
          </a:p>
        </p:txBody>
      </p:sp>
      <p:sp>
        <p:nvSpPr>
          <p:cNvPr id="42" name="Rectangle: Rounded Corners 41">
            <a:extLst>
              <a:ext uri="{FF2B5EF4-FFF2-40B4-BE49-F238E27FC236}">
                <a16:creationId xmlns:a16="http://schemas.microsoft.com/office/drawing/2014/main" id="{79054212-ADA7-5ACE-BA17-D2B0155B025F}"/>
              </a:ext>
            </a:extLst>
          </p:cNvPr>
          <p:cNvSpPr/>
          <p:nvPr/>
        </p:nvSpPr>
        <p:spPr>
          <a:xfrm>
            <a:off x="3485323" y="2932190"/>
            <a:ext cx="1656521" cy="67088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Research on requirements</a:t>
            </a:r>
            <a:endParaRPr lang="en-KE" dirty="0"/>
          </a:p>
        </p:txBody>
      </p:sp>
      <p:cxnSp>
        <p:nvCxnSpPr>
          <p:cNvPr id="44" name="Straight Arrow Connector 43">
            <a:extLst>
              <a:ext uri="{FF2B5EF4-FFF2-40B4-BE49-F238E27FC236}">
                <a16:creationId xmlns:a16="http://schemas.microsoft.com/office/drawing/2014/main" id="{32D21380-0530-684B-36F5-85765FE58252}"/>
              </a:ext>
            </a:extLst>
          </p:cNvPr>
          <p:cNvCxnSpPr/>
          <p:nvPr/>
        </p:nvCxnSpPr>
        <p:spPr>
          <a:xfrm>
            <a:off x="3158160" y="5560947"/>
            <a:ext cx="31391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B883B688-6998-1D2A-9493-890BD32DEB66}"/>
              </a:ext>
            </a:extLst>
          </p:cNvPr>
          <p:cNvCxnSpPr>
            <a:endCxn id="41" idx="1"/>
          </p:cNvCxnSpPr>
          <p:nvPr/>
        </p:nvCxnSpPr>
        <p:spPr>
          <a:xfrm>
            <a:off x="3167270" y="4373232"/>
            <a:ext cx="30894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69197BD8-C5F7-8BA4-D7E5-E171AF1D7968}"/>
              </a:ext>
            </a:extLst>
          </p:cNvPr>
          <p:cNvCxnSpPr>
            <a:endCxn id="42" idx="1"/>
          </p:cNvCxnSpPr>
          <p:nvPr/>
        </p:nvCxnSpPr>
        <p:spPr>
          <a:xfrm>
            <a:off x="3149048" y="3267632"/>
            <a:ext cx="3362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9" name="Rectangle: Rounded Corners 48">
            <a:extLst>
              <a:ext uri="{FF2B5EF4-FFF2-40B4-BE49-F238E27FC236}">
                <a16:creationId xmlns:a16="http://schemas.microsoft.com/office/drawing/2014/main" id="{C36F2418-339E-25EF-F528-A986281C3806}"/>
              </a:ext>
            </a:extLst>
          </p:cNvPr>
          <p:cNvSpPr/>
          <p:nvPr/>
        </p:nvSpPr>
        <p:spPr>
          <a:xfrm>
            <a:off x="5797825" y="5435478"/>
            <a:ext cx="1782418" cy="797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Assigning roles to project team members</a:t>
            </a:r>
            <a:endParaRPr lang="en-KE" sz="1600" dirty="0"/>
          </a:p>
        </p:txBody>
      </p:sp>
      <p:sp>
        <p:nvSpPr>
          <p:cNvPr id="50" name="Rectangle: Rounded Corners 49">
            <a:extLst>
              <a:ext uri="{FF2B5EF4-FFF2-40B4-BE49-F238E27FC236}">
                <a16:creationId xmlns:a16="http://schemas.microsoft.com/office/drawing/2014/main" id="{028FEBC5-F7A0-B809-6E30-28EE27EC0607}"/>
              </a:ext>
            </a:extLst>
          </p:cNvPr>
          <p:cNvSpPr/>
          <p:nvPr/>
        </p:nvSpPr>
        <p:spPr>
          <a:xfrm>
            <a:off x="5860774" y="4301156"/>
            <a:ext cx="1656521" cy="67088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Risk assessment </a:t>
            </a:r>
            <a:endParaRPr lang="en-KE" dirty="0"/>
          </a:p>
        </p:txBody>
      </p:sp>
      <p:sp>
        <p:nvSpPr>
          <p:cNvPr id="51" name="Rectangle: Rounded Corners 50">
            <a:extLst>
              <a:ext uri="{FF2B5EF4-FFF2-40B4-BE49-F238E27FC236}">
                <a16:creationId xmlns:a16="http://schemas.microsoft.com/office/drawing/2014/main" id="{B2DD749D-F06A-604B-390A-82DC7E3C4E4F}"/>
              </a:ext>
            </a:extLst>
          </p:cNvPr>
          <p:cNvSpPr/>
          <p:nvPr/>
        </p:nvSpPr>
        <p:spPr>
          <a:xfrm>
            <a:off x="5852491" y="3168110"/>
            <a:ext cx="1656521" cy="67088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Creating a project plan</a:t>
            </a:r>
            <a:endParaRPr lang="en-KE" dirty="0"/>
          </a:p>
        </p:txBody>
      </p:sp>
      <p:cxnSp>
        <p:nvCxnSpPr>
          <p:cNvPr id="55" name="Straight Arrow Connector 54">
            <a:extLst>
              <a:ext uri="{FF2B5EF4-FFF2-40B4-BE49-F238E27FC236}">
                <a16:creationId xmlns:a16="http://schemas.microsoft.com/office/drawing/2014/main" id="{7FC26190-BDA7-03CD-D25C-638F7DFCB3A9}"/>
              </a:ext>
            </a:extLst>
          </p:cNvPr>
          <p:cNvCxnSpPr>
            <a:endCxn id="50" idx="1"/>
          </p:cNvCxnSpPr>
          <p:nvPr/>
        </p:nvCxnSpPr>
        <p:spPr>
          <a:xfrm>
            <a:off x="5459896" y="4636598"/>
            <a:ext cx="40087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id="{8EAD6B51-E30D-2088-6DB8-990188B63348}"/>
              </a:ext>
            </a:extLst>
          </p:cNvPr>
          <p:cNvCxnSpPr/>
          <p:nvPr/>
        </p:nvCxnSpPr>
        <p:spPr>
          <a:xfrm flipV="1">
            <a:off x="5459896" y="3429000"/>
            <a:ext cx="493643" cy="99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2" name="Rectangle: Rounded Corners 61">
            <a:extLst>
              <a:ext uri="{FF2B5EF4-FFF2-40B4-BE49-F238E27FC236}">
                <a16:creationId xmlns:a16="http://schemas.microsoft.com/office/drawing/2014/main" id="{5A886434-AC84-47D3-4FC7-DD55AF696984}"/>
              </a:ext>
            </a:extLst>
          </p:cNvPr>
          <p:cNvSpPr/>
          <p:nvPr/>
        </p:nvSpPr>
        <p:spPr>
          <a:xfrm>
            <a:off x="8061049" y="4659004"/>
            <a:ext cx="1656521" cy="11752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Management of the e-commerce website</a:t>
            </a:r>
            <a:endParaRPr lang="en-KE" dirty="0"/>
          </a:p>
        </p:txBody>
      </p:sp>
      <p:sp>
        <p:nvSpPr>
          <p:cNvPr id="63" name="Rectangle: Rounded Corners 62">
            <a:extLst>
              <a:ext uri="{FF2B5EF4-FFF2-40B4-BE49-F238E27FC236}">
                <a16:creationId xmlns:a16="http://schemas.microsoft.com/office/drawing/2014/main" id="{54575679-2CCB-F74E-7A87-DDE32DC9B5EF}"/>
              </a:ext>
            </a:extLst>
          </p:cNvPr>
          <p:cNvSpPr/>
          <p:nvPr/>
        </p:nvSpPr>
        <p:spPr>
          <a:xfrm>
            <a:off x="8092108" y="3838994"/>
            <a:ext cx="1656521" cy="67088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Marketing and Distribution</a:t>
            </a:r>
            <a:endParaRPr lang="en-KE" dirty="0"/>
          </a:p>
        </p:txBody>
      </p:sp>
      <p:cxnSp>
        <p:nvCxnSpPr>
          <p:cNvPr id="65" name="Straight Arrow Connector 64">
            <a:extLst>
              <a:ext uri="{FF2B5EF4-FFF2-40B4-BE49-F238E27FC236}">
                <a16:creationId xmlns:a16="http://schemas.microsoft.com/office/drawing/2014/main" id="{9F1D72B5-9288-D5ED-8F6B-D0126402D8D5}"/>
              </a:ext>
            </a:extLst>
          </p:cNvPr>
          <p:cNvCxnSpPr/>
          <p:nvPr/>
        </p:nvCxnSpPr>
        <p:spPr>
          <a:xfrm flipV="1">
            <a:off x="7744238" y="5020507"/>
            <a:ext cx="331307" cy="186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3E310505-7528-96FA-45EB-C67F03B5B7AB}"/>
              </a:ext>
            </a:extLst>
          </p:cNvPr>
          <p:cNvCxnSpPr>
            <a:endCxn id="63" idx="1"/>
          </p:cNvCxnSpPr>
          <p:nvPr/>
        </p:nvCxnSpPr>
        <p:spPr>
          <a:xfrm flipV="1">
            <a:off x="7785236" y="4174436"/>
            <a:ext cx="306872" cy="198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8" name="Rectangle: Rounded Corners 67">
            <a:extLst>
              <a:ext uri="{FF2B5EF4-FFF2-40B4-BE49-F238E27FC236}">
                <a16:creationId xmlns:a16="http://schemas.microsoft.com/office/drawing/2014/main" id="{82545B93-343E-5FDC-18C6-A2663E5F3819}"/>
              </a:ext>
            </a:extLst>
          </p:cNvPr>
          <p:cNvSpPr/>
          <p:nvPr/>
        </p:nvSpPr>
        <p:spPr>
          <a:xfrm>
            <a:off x="10308536" y="3093558"/>
            <a:ext cx="1656521" cy="67088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Monitor performance</a:t>
            </a:r>
            <a:endParaRPr lang="en-KE" dirty="0"/>
          </a:p>
        </p:txBody>
      </p:sp>
      <p:sp>
        <p:nvSpPr>
          <p:cNvPr id="69" name="Rectangle: Rounded Corners 68">
            <a:extLst>
              <a:ext uri="{FF2B5EF4-FFF2-40B4-BE49-F238E27FC236}">
                <a16:creationId xmlns:a16="http://schemas.microsoft.com/office/drawing/2014/main" id="{6A59DD3C-CB86-5A3D-AD31-DF1CEEB674E6}"/>
              </a:ext>
            </a:extLst>
          </p:cNvPr>
          <p:cNvSpPr/>
          <p:nvPr/>
        </p:nvSpPr>
        <p:spPr>
          <a:xfrm>
            <a:off x="10308536" y="4422927"/>
            <a:ext cx="1656521" cy="152066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Gather information on labor and other key requirements </a:t>
            </a:r>
            <a:endParaRPr lang="en-KE" dirty="0"/>
          </a:p>
        </p:txBody>
      </p:sp>
      <p:cxnSp>
        <p:nvCxnSpPr>
          <p:cNvPr id="77" name="Straight Connector 76">
            <a:extLst>
              <a:ext uri="{FF2B5EF4-FFF2-40B4-BE49-F238E27FC236}">
                <a16:creationId xmlns:a16="http://schemas.microsoft.com/office/drawing/2014/main" id="{91EB09B5-3C59-C168-992E-38C27671089C}"/>
              </a:ext>
            </a:extLst>
          </p:cNvPr>
          <p:cNvCxnSpPr/>
          <p:nvPr/>
        </p:nvCxnSpPr>
        <p:spPr>
          <a:xfrm>
            <a:off x="10081592" y="3603074"/>
            <a:ext cx="22694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B8815CE3-D86F-7A7E-0887-A2B4190FE37C}"/>
              </a:ext>
            </a:extLst>
          </p:cNvPr>
          <p:cNvCxnSpPr/>
          <p:nvPr/>
        </p:nvCxnSpPr>
        <p:spPr>
          <a:xfrm>
            <a:off x="10081592" y="4979504"/>
            <a:ext cx="22694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Arrow Connector 86">
            <a:extLst>
              <a:ext uri="{FF2B5EF4-FFF2-40B4-BE49-F238E27FC236}">
                <a16:creationId xmlns:a16="http://schemas.microsoft.com/office/drawing/2014/main" id="{D2040BBA-E5AF-E5E0-2685-0E0D20DBA4AF}"/>
              </a:ext>
            </a:extLst>
          </p:cNvPr>
          <p:cNvCxnSpPr/>
          <p:nvPr/>
        </p:nvCxnSpPr>
        <p:spPr>
          <a:xfrm>
            <a:off x="5459896" y="5943600"/>
            <a:ext cx="33792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8" name="Rectangle: Rounded Corners 87">
            <a:extLst>
              <a:ext uri="{FF2B5EF4-FFF2-40B4-BE49-F238E27FC236}">
                <a16:creationId xmlns:a16="http://schemas.microsoft.com/office/drawing/2014/main" id="{1D513B2C-23CD-E5BF-238F-9E33EA26FFC7}"/>
              </a:ext>
            </a:extLst>
          </p:cNvPr>
          <p:cNvSpPr/>
          <p:nvPr/>
        </p:nvSpPr>
        <p:spPr>
          <a:xfrm>
            <a:off x="8061049" y="2877226"/>
            <a:ext cx="1656521" cy="83253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Acquiring operating licenses </a:t>
            </a:r>
            <a:endParaRPr lang="en-KE" dirty="0"/>
          </a:p>
        </p:txBody>
      </p:sp>
      <p:cxnSp>
        <p:nvCxnSpPr>
          <p:cNvPr id="90" name="Straight Arrow Connector 89">
            <a:extLst>
              <a:ext uri="{FF2B5EF4-FFF2-40B4-BE49-F238E27FC236}">
                <a16:creationId xmlns:a16="http://schemas.microsoft.com/office/drawing/2014/main" id="{04BD64DF-083E-C210-02CE-ACE6EB2EB119}"/>
              </a:ext>
            </a:extLst>
          </p:cNvPr>
          <p:cNvCxnSpPr>
            <a:endCxn id="88" idx="1"/>
          </p:cNvCxnSpPr>
          <p:nvPr/>
        </p:nvCxnSpPr>
        <p:spPr>
          <a:xfrm flipV="1">
            <a:off x="7779024" y="3293494"/>
            <a:ext cx="282025" cy="175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12148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C25EC-1313-68A9-6375-237CE4300EF0}"/>
              </a:ext>
            </a:extLst>
          </p:cNvPr>
          <p:cNvSpPr>
            <a:spLocks noGrp="1"/>
          </p:cNvSpPr>
          <p:nvPr>
            <p:ph type="title"/>
          </p:nvPr>
        </p:nvSpPr>
        <p:spPr>
          <a:xfrm>
            <a:off x="1042022" y="121561"/>
            <a:ext cx="9905998" cy="534421"/>
          </a:xfrm>
        </p:spPr>
        <p:txBody>
          <a:bodyPr>
            <a:normAutofit fontScale="90000"/>
          </a:bodyPr>
          <a:lstStyle/>
          <a:p>
            <a:pPr algn="ctr"/>
            <a:r>
              <a:rPr lang="en-US" dirty="0"/>
              <a:t>Trend analysis</a:t>
            </a:r>
            <a:endParaRPr lang="en-KE" dirty="0"/>
          </a:p>
        </p:txBody>
      </p:sp>
      <p:sp>
        <p:nvSpPr>
          <p:cNvPr id="3" name="Content Placeholder 2">
            <a:extLst>
              <a:ext uri="{FF2B5EF4-FFF2-40B4-BE49-F238E27FC236}">
                <a16:creationId xmlns:a16="http://schemas.microsoft.com/office/drawing/2014/main" id="{B806571C-5C03-4048-7AD0-6A54D9664090}"/>
              </a:ext>
            </a:extLst>
          </p:cNvPr>
          <p:cNvSpPr>
            <a:spLocks noGrp="1"/>
          </p:cNvSpPr>
          <p:nvPr>
            <p:ph idx="1"/>
          </p:nvPr>
        </p:nvSpPr>
        <p:spPr>
          <a:xfrm>
            <a:off x="1042022" y="1220222"/>
            <a:ext cx="4235658" cy="5637777"/>
          </a:xfrm>
        </p:spPr>
        <p:txBody>
          <a:bodyPr>
            <a:normAutofit fontScale="70000" lnSpcReduction="20000"/>
          </a:bodyPr>
          <a:lstStyle/>
          <a:p>
            <a:r>
              <a:rPr lang="en-US" dirty="0"/>
              <a:t>Trend analysis is important in project management as it enables a project team to make sense of the information they collect and use it to control the project cost and schedule (</a:t>
            </a:r>
            <a:r>
              <a:rPr lang="en-US" dirty="0" err="1"/>
              <a:t>Doubravský</a:t>
            </a:r>
            <a:r>
              <a:rPr lang="en-US" dirty="0"/>
              <a:t> et al., 2020). </a:t>
            </a:r>
          </a:p>
          <a:p>
            <a:r>
              <a:rPr lang="en-US" dirty="0"/>
              <a:t>In the proposed project, trend analysis will be used to conduct the Earned Value Management (EVM)</a:t>
            </a:r>
          </a:p>
          <a:p>
            <a:r>
              <a:rPr lang="en-US" dirty="0"/>
              <a:t>The EVM will enable the project team to understand the total work involved in the project, the cost of the work, the cost of the work at any given point during the implementation process, and whether the project team is within the budget.</a:t>
            </a:r>
          </a:p>
          <a:p>
            <a:r>
              <a:rPr lang="en-US" dirty="0"/>
              <a:t>The graph shown in this slide depicts the EVM focus enabled by trend analysis.</a:t>
            </a:r>
          </a:p>
          <a:p>
            <a:endParaRPr lang="en-KE" dirty="0"/>
          </a:p>
        </p:txBody>
      </p:sp>
      <p:pic>
        <p:nvPicPr>
          <p:cNvPr id="2050" name="Picture 2">
            <a:extLst>
              <a:ext uri="{FF2B5EF4-FFF2-40B4-BE49-F238E27FC236}">
                <a16:creationId xmlns:a16="http://schemas.microsoft.com/office/drawing/2014/main" id="{1C7F8F6A-A6A1-E094-C546-BF7A5EFBDE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5974" y="1083364"/>
            <a:ext cx="6291469" cy="5436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49703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410BD-A006-5C76-77DA-15F6306C1100}"/>
              </a:ext>
            </a:extLst>
          </p:cNvPr>
          <p:cNvSpPr>
            <a:spLocks noGrp="1"/>
          </p:cNvSpPr>
          <p:nvPr>
            <p:ph type="title"/>
          </p:nvPr>
        </p:nvSpPr>
        <p:spPr>
          <a:xfrm>
            <a:off x="793543" y="161318"/>
            <a:ext cx="9905998" cy="1220221"/>
          </a:xfrm>
        </p:spPr>
        <p:txBody>
          <a:bodyPr/>
          <a:lstStyle/>
          <a:p>
            <a:pPr algn="ctr"/>
            <a:r>
              <a:rPr lang="en-US" dirty="0"/>
              <a:t>Quad Chart – SWOT Analysis  </a:t>
            </a:r>
            <a:endParaRPr lang="en-KE" dirty="0"/>
          </a:p>
        </p:txBody>
      </p:sp>
      <p:graphicFrame>
        <p:nvGraphicFramePr>
          <p:cNvPr id="4" name="Content Placeholder 3">
            <a:extLst>
              <a:ext uri="{FF2B5EF4-FFF2-40B4-BE49-F238E27FC236}">
                <a16:creationId xmlns:a16="http://schemas.microsoft.com/office/drawing/2014/main" id="{DA62D6E6-DB4F-A2B4-1FAD-74D62AA59656}"/>
              </a:ext>
            </a:extLst>
          </p:cNvPr>
          <p:cNvGraphicFramePr>
            <a:graphicFrameLocks noGrp="1"/>
          </p:cNvGraphicFramePr>
          <p:nvPr>
            <p:ph idx="1"/>
            <p:extLst>
              <p:ext uri="{D42A27DB-BD31-4B8C-83A1-F6EECF244321}">
                <p14:modId xmlns:p14="http://schemas.microsoft.com/office/powerpoint/2010/main" val="1981398905"/>
              </p:ext>
            </p:extLst>
          </p:nvPr>
        </p:nvGraphicFramePr>
        <p:xfrm>
          <a:off x="69573" y="1537391"/>
          <a:ext cx="12036288" cy="5320609"/>
        </p:xfrm>
        <a:graphic>
          <a:graphicData uri="http://schemas.openxmlformats.org/drawingml/2006/table">
            <a:tbl>
              <a:tblPr firstRow="1" bandRow="1">
                <a:tableStyleId>{5C22544A-7EE6-4342-B048-85BDC9FD1C3A}</a:tableStyleId>
              </a:tblPr>
              <a:tblGrid>
                <a:gridCol w="6018144">
                  <a:extLst>
                    <a:ext uri="{9D8B030D-6E8A-4147-A177-3AD203B41FA5}">
                      <a16:colId xmlns:a16="http://schemas.microsoft.com/office/drawing/2014/main" val="3772600970"/>
                    </a:ext>
                  </a:extLst>
                </a:gridCol>
                <a:gridCol w="6018144">
                  <a:extLst>
                    <a:ext uri="{9D8B030D-6E8A-4147-A177-3AD203B41FA5}">
                      <a16:colId xmlns:a16="http://schemas.microsoft.com/office/drawing/2014/main" val="1047606245"/>
                    </a:ext>
                  </a:extLst>
                </a:gridCol>
              </a:tblGrid>
              <a:tr h="2341667">
                <a:tc>
                  <a:txBody>
                    <a:bodyPr/>
                    <a:lstStyle/>
                    <a:p>
                      <a:r>
                        <a:rPr lang="en-US" b="1" dirty="0"/>
                        <a:t>Strengths</a:t>
                      </a:r>
                    </a:p>
                    <a:p>
                      <a:endParaRPr lang="en-US" dirty="0"/>
                    </a:p>
                    <a:p>
                      <a:pPr marL="285750" indent="-285750">
                        <a:buFont typeface="Arial" panose="020B0604020202020204" pitchFamily="34" charset="0"/>
                        <a:buChar char="•"/>
                      </a:pPr>
                      <a:r>
                        <a:rPr lang="en-US" b="0" dirty="0"/>
                        <a:t>Unique and high-quality product</a:t>
                      </a:r>
                    </a:p>
                    <a:p>
                      <a:pPr marL="285750" indent="-285750">
                        <a:buFont typeface="Arial" panose="020B0604020202020204" pitchFamily="34" charset="0"/>
                        <a:buChar char="•"/>
                      </a:pPr>
                      <a:r>
                        <a:rPr lang="en-US" b="0" dirty="0"/>
                        <a:t>Strong distribution network</a:t>
                      </a:r>
                    </a:p>
                    <a:p>
                      <a:pPr marL="285750" indent="-285750">
                        <a:buFont typeface="Arial" panose="020B0604020202020204" pitchFamily="34" charset="0"/>
                        <a:buChar char="•"/>
                      </a:pPr>
                      <a:r>
                        <a:rPr lang="en-US" b="0" dirty="0"/>
                        <a:t>Energy-efficient and easy to use</a:t>
                      </a:r>
                    </a:p>
                    <a:p>
                      <a:pPr marL="285750" indent="-285750">
                        <a:buFont typeface="Arial" panose="020B0604020202020204" pitchFamily="34" charset="0"/>
                        <a:buChar char="•"/>
                      </a:pPr>
                      <a:r>
                        <a:rPr lang="en-US" b="0" dirty="0"/>
                        <a:t>Low Price </a:t>
                      </a:r>
                    </a:p>
                    <a:p>
                      <a:r>
                        <a:rPr lang="en-US" dirty="0"/>
                        <a:t> </a:t>
                      </a:r>
                      <a:endParaRPr lang="en-KE" dirty="0"/>
                    </a:p>
                  </a:txBody>
                  <a:tcPr/>
                </a:tc>
                <a:tc>
                  <a:txBody>
                    <a:bodyPr/>
                    <a:lstStyle/>
                    <a:p>
                      <a:r>
                        <a:rPr lang="en-US" dirty="0"/>
                        <a:t>Weakness </a:t>
                      </a:r>
                    </a:p>
                    <a:p>
                      <a:endParaRPr lang="en-US" dirty="0"/>
                    </a:p>
                    <a:p>
                      <a:pPr marL="285750" indent="-285750">
                        <a:buFont typeface="Arial" panose="020B0604020202020204" pitchFamily="34" charset="0"/>
                        <a:buChar char="•"/>
                      </a:pPr>
                      <a:r>
                        <a:rPr lang="en-US" b="0" dirty="0"/>
                        <a:t>Limited brand recognition and awareness</a:t>
                      </a:r>
                    </a:p>
                    <a:p>
                      <a:pPr marL="285750" indent="-285750">
                        <a:buFont typeface="Arial" panose="020B0604020202020204" pitchFamily="34" charset="0"/>
                        <a:buChar char="•"/>
                      </a:pPr>
                      <a:r>
                        <a:rPr lang="en-US" b="0" dirty="0"/>
                        <a:t>Limited market reach </a:t>
                      </a:r>
                    </a:p>
                    <a:p>
                      <a:pPr marL="285750" indent="-285750">
                        <a:buFont typeface="Arial" panose="020B0604020202020204" pitchFamily="34" charset="0"/>
                        <a:buChar char="•"/>
                      </a:pPr>
                      <a:r>
                        <a:rPr lang="en-US" b="0" dirty="0"/>
                        <a:t>Dependence on a single product</a:t>
                      </a:r>
                    </a:p>
                    <a:p>
                      <a:pPr marL="285750" indent="-285750">
                        <a:buFont typeface="Arial" panose="020B0604020202020204" pitchFamily="34" charset="0"/>
                        <a:buChar char="•"/>
                      </a:pPr>
                      <a:r>
                        <a:rPr lang="en-US" b="0" dirty="0"/>
                        <a:t>New in the market </a:t>
                      </a:r>
                    </a:p>
                    <a:p>
                      <a:endParaRPr lang="en-KE" dirty="0"/>
                    </a:p>
                  </a:txBody>
                  <a:tcPr/>
                </a:tc>
                <a:extLst>
                  <a:ext uri="{0D108BD9-81ED-4DB2-BD59-A6C34878D82A}">
                    <a16:rowId xmlns:a16="http://schemas.microsoft.com/office/drawing/2014/main" val="3173289868"/>
                  </a:ext>
                </a:extLst>
              </a:tr>
              <a:tr h="2978942">
                <a:tc>
                  <a:txBody>
                    <a:bodyPr/>
                    <a:lstStyle/>
                    <a:p>
                      <a:r>
                        <a:rPr lang="en-US" b="1" dirty="0"/>
                        <a:t>Opportunities</a:t>
                      </a:r>
                      <a:r>
                        <a:rPr lang="en-US" dirty="0"/>
                        <a:t> </a:t>
                      </a:r>
                    </a:p>
                    <a:p>
                      <a:endParaRPr lang="en-US" dirty="0"/>
                    </a:p>
                    <a:p>
                      <a:pPr marL="285750" indent="-285750">
                        <a:buFont typeface="Arial" panose="020B0604020202020204" pitchFamily="34" charset="0"/>
                        <a:buChar char="•"/>
                      </a:pPr>
                      <a:r>
                        <a:rPr lang="en-US" dirty="0"/>
                        <a:t>Expansion into new markets such as outdoor events and festivals</a:t>
                      </a:r>
                    </a:p>
                    <a:p>
                      <a:pPr marL="285750" indent="-285750">
                        <a:buFont typeface="Arial" panose="020B0604020202020204" pitchFamily="34" charset="0"/>
                        <a:buChar char="•"/>
                      </a:pPr>
                      <a:r>
                        <a:rPr lang="en-US" dirty="0"/>
                        <a:t>Partnership opportunities</a:t>
                      </a:r>
                    </a:p>
                    <a:p>
                      <a:pPr marL="285750" indent="-285750">
                        <a:buFont typeface="Arial" panose="020B0604020202020204" pitchFamily="34" charset="0"/>
                        <a:buChar char="•"/>
                      </a:pPr>
                      <a:r>
                        <a:rPr lang="en-US" dirty="0"/>
                        <a:t>Increasing demand for eco-friendly and sustainable products</a:t>
                      </a:r>
                    </a:p>
                    <a:p>
                      <a:pPr marL="285750" indent="-285750">
                        <a:buFont typeface="Arial" panose="020B0604020202020204" pitchFamily="34" charset="0"/>
                        <a:buChar char="•"/>
                      </a:pPr>
                      <a:endParaRPr lang="en-US" dirty="0"/>
                    </a:p>
                  </a:txBody>
                  <a:tcPr/>
                </a:tc>
                <a:tc>
                  <a:txBody>
                    <a:bodyPr/>
                    <a:lstStyle/>
                    <a:p>
                      <a:r>
                        <a:rPr lang="en-US" b="1" dirty="0"/>
                        <a:t>Threats</a:t>
                      </a:r>
                      <a:r>
                        <a:rPr lang="en-US" dirty="0"/>
                        <a:t> </a:t>
                      </a:r>
                    </a:p>
                    <a:p>
                      <a:endParaRPr lang="en-US" dirty="0"/>
                    </a:p>
                    <a:p>
                      <a:pPr marL="285750" indent="-285750">
                        <a:buFont typeface="Arial" panose="020B0604020202020204" pitchFamily="34" charset="0"/>
                        <a:buChar char="•"/>
                      </a:pPr>
                      <a:r>
                        <a:rPr lang="en-US" dirty="0"/>
                        <a:t>Competition from similar products</a:t>
                      </a:r>
                    </a:p>
                    <a:p>
                      <a:pPr marL="285750" indent="-285750">
                        <a:buFont typeface="Arial" panose="020B0604020202020204" pitchFamily="34" charset="0"/>
                        <a:buChar char="•"/>
                      </a:pPr>
                      <a:r>
                        <a:rPr lang="en-US" dirty="0"/>
                        <a:t>Potential supply chain disruptions</a:t>
                      </a:r>
                    </a:p>
                    <a:p>
                      <a:pPr marL="285750" indent="-285750">
                        <a:buFont typeface="Arial" panose="020B0604020202020204" pitchFamily="34" charset="0"/>
                        <a:buChar char="•"/>
                      </a:pPr>
                      <a:r>
                        <a:rPr lang="en-US" dirty="0"/>
                        <a:t>Potential changes in regulations</a:t>
                      </a:r>
                    </a:p>
                    <a:p>
                      <a:pPr marL="285750" indent="-285750">
                        <a:buFont typeface="Arial" panose="020B0604020202020204" pitchFamily="34" charset="0"/>
                        <a:buChar char="•"/>
                      </a:pPr>
                      <a:r>
                        <a:rPr lang="en-US" dirty="0"/>
                        <a:t>Changes in tax regimes can cause fluctuations in prices</a:t>
                      </a:r>
                    </a:p>
                    <a:p>
                      <a:r>
                        <a:rPr lang="en-US" dirty="0"/>
                        <a:t> </a:t>
                      </a:r>
                      <a:endParaRPr lang="en-KE" dirty="0"/>
                    </a:p>
                  </a:txBody>
                  <a:tcPr/>
                </a:tc>
                <a:extLst>
                  <a:ext uri="{0D108BD9-81ED-4DB2-BD59-A6C34878D82A}">
                    <a16:rowId xmlns:a16="http://schemas.microsoft.com/office/drawing/2014/main" val="2605032693"/>
                  </a:ext>
                </a:extLst>
              </a:tr>
            </a:tbl>
          </a:graphicData>
        </a:graphic>
      </p:graphicFrame>
    </p:spTree>
    <p:extLst>
      <p:ext uri="{BB962C8B-B14F-4D97-AF65-F5344CB8AC3E}">
        <p14:creationId xmlns:p14="http://schemas.microsoft.com/office/powerpoint/2010/main" val="3732661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57C3B-C0A3-F21F-9C6D-0839782D0410}"/>
              </a:ext>
            </a:extLst>
          </p:cNvPr>
          <p:cNvSpPr>
            <a:spLocks noGrp="1"/>
          </p:cNvSpPr>
          <p:nvPr>
            <p:ph type="title"/>
          </p:nvPr>
        </p:nvSpPr>
        <p:spPr/>
        <p:txBody>
          <a:bodyPr/>
          <a:lstStyle/>
          <a:p>
            <a:pPr algn="ctr"/>
            <a:r>
              <a:rPr lang="en-US" dirty="0"/>
              <a:t>Gantt Chart </a:t>
            </a:r>
            <a:endParaRPr lang="en-KE" dirty="0"/>
          </a:p>
        </p:txBody>
      </p:sp>
      <p:graphicFrame>
        <p:nvGraphicFramePr>
          <p:cNvPr id="4" name="Content Placeholder 3">
            <a:extLst>
              <a:ext uri="{FF2B5EF4-FFF2-40B4-BE49-F238E27FC236}">
                <a16:creationId xmlns:a16="http://schemas.microsoft.com/office/drawing/2014/main" id="{C4C19D40-7A30-48B7-7757-59DED3E83D03}"/>
              </a:ext>
            </a:extLst>
          </p:cNvPr>
          <p:cNvGraphicFramePr>
            <a:graphicFrameLocks noGrp="1"/>
          </p:cNvGraphicFramePr>
          <p:nvPr>
            <p:ph idx="1"/>
            <p:extLst>
              <p:ext uri="{D42A27DB-BD31-4B8C-83A1-F6EECF244321}">
                <p14:modId xmlns:p14="http://schemas.microsoft.com/office/powerpoint/2010/main" val="3597889606"/>
              </p:ext>
            </p:extLst>
          </p:nvPr>
        </p:nvGraphicFramePr>
        <p:xfrm>
          <a:off x="228599" y="1825624"/>
          <a:ext cx="11757991" cy="4744139"/>
        </p:xfrm>
        <a:graphic>
          <a:graphicData uri="http://schemas.openxmlformats.org/drawingml/2006/table">
            <a:tbl>
              <a:tblPr firstRow="1" bandRow="1">
                <a:tableStyleId>{5C22544A-7EE6-4342-B048-85BDC9FD1C3A}</a:tableStyleId>
              </a:tblPr>
              <a:tblGrid>
                <a:gridCol w="1930031">
                  <a:extLst>
                    <a:ext uri="{9D8B030D-6E8A-4147-A177-3AD203B41FA5}">
                      <a16:colId xmlns:a16="http://schemas.microsoft.com/office/drawing/2014/main" val="233799905"/>
                    </a:ext>
                  </a:extLst>
                </a:gridCol>
                <a:gridCol w="1429395">
                  <a:extLst>
                    <a:ext uri="{9D8B030D-6E8A-4147-A177-3AD203B41FA5}">
                      <a16:colId xmlns:a16="http://schemas.microsoft.com/office/drawing/2014/main" val="2462585120"/>
                    </a:ext>
                  </a:extLst>
                </a:gridCol>
                <a:gridCol w="1679713">
                  <a:extLst>
                    <a:ext uri="{9D8B030D-6E8A-4147-A177-3AD203B41FA5}">
                      <a16:colId xmlns:a16="http://schemas.microsoft.com/office/drawing/2014/main" val="1731556302"/>
                    </a:ext>
                  </a:extLst>
                </a:gridCol>
                <a:gridCol w="1679713">
                  <a:extLst>
                    <a:ext uri="{9D8B030D-6E8A-4147-A177-3AD203B41FA5}">
                      <a16:colId xmlns:a16="http://schemas.microsoft.com/office/drawing/2014/main" val="1392962698"/>
                    </a:ext>
                  </a:extLst>
                </a:gridCol>
                <a:gridCol w="1679713">
                  <a:extLst>
                    <a:ext uri="{9D8B030D-6E8A-4147-A177-3AD203B41FA5}">
                      <a16:colId xmlns:a16="http://schemas.microsoft.com/office/drawing/2014/main" val="2233504596"/>
                    </a:ext>
                  </a:extLst>
                </a:gridCol>
                <a:gridCol w="1679713">
                  <a:extLst>
                    <a:ext uri="{9D8B030D-6E8A-4147-A177-3AD203B41FA5}">
                      <a16:colId xmlns:a16="http://schemas.microsoft.com/office/drawing/2014/main" val="484189976"/>
                    </a:ext>
                  </a:extLst>
                </a:gridCol>
                <a:gridCol w="1679713">
                  <a:extLst>
                    <a:ext uri="{9D8B030D-6E8A-4147-A177-3AD203B41FA5}">
                      <a16:colId xmlns:a16="http://schemas.microsoft.com/office/drawing/2014/main" val="3139431765"/>
                    </a:ext>
                  </a:extLst>
                </a:gridCol>
              </a:tblGrid>
              <a:tr h="1273054">
                <a:tc>
                  <a:txBody>
                    <a:bodyPr/>
                    <a:lstStyle/>
                    <a:p>
                      <a:r>
                        <a:rPr lang="en-US" dirty="0"/>
                        <a:t>ERGA22W Stainless Steel Decorative Fly Killer project </a:t>
                      </a:r>
                    </a:p>
                  </a:txBody>
                  <a:tcPr/>
                </a:tc>
                <a:tc>
                  <a:txBody>
                    <a:bodyPr/>
                    <a:lstStyle/>
                    <a:p>
                      <a:r>
                        <a:rPr lang="en-US" dirty="0"/>
                        <a:t>Month 1</a:t>
                      </a:r>
                      <a:endParaRPr lang="en-KE" dirty="0"/>
                    </a:p>
                  </a:txBody>
                  <a:tcPr/>
                </a:tc>
                <a:tc>
                  <a:txBody>
                    <a:bodyPr/>
                    <a:lstStyle/>
                    <a:p>
                      <a:r>
                        <a:rPr lang="en-US" dirty="0"/>
                        <a:t>Month 2</a:t>
                      </a:r>
                      <a:endParaRPr lang="en-KE" dirty="0"/>
                    </a:p>
                  </a:txBody>
                  <a:tcPr/>
                </a:tc>
                <a:tc>
                  <a:txBody>
                    <a:bodyPr/>
                    <a:lstStyle/>
                    <a:p>
                      <a:r>
                        <a:rPr lang="en-US" dirty="0"/>
                        <a:t>Month 3</a:t>
                      </a:r>
                      <a:endParaRPr lang="en-KE" dirty="0"/>
                    </a:p>
                  </a:txBody>
                  <a:tcPr/>
                </a:tc>
                <a:tc>
                  <a:txBody>
                    <a:bodyPr/>
                    <a:lstStyle/>
                    <a:p>
                      <a:r>
                        <a:rPr lang="en-US" dirty="0"/>
                        <a:t>Month 4</a:t>
                      </a:r>
                      <a:endParaRPr lang="en-KE" dirty="0"/>
                    </a:p>
                  </a:txBody>
                  <a:tcPr/>
                </a:tc>
                <a:tc>
                  <a:txBody>
                    <a:bodyPr/>
                    <a:lstStyle/>
                    <a:p>
                      <a:r>
                        <a:rPr lang="en-US" dirty="0"/>
                        <a:t>Month 5</a:t>
                      </a:r>
                      <a:endParaRPr lang="en-KE" dirty="0"/>
                    </a:p>
                  </a:txBody>
                  <a:tcPr/>
                </a:tc>
                <a:tc>
                  <a:txBody>
                    <a:bodyPr/>
                    <a:lstStyle/>
                    <a:p>
                      <a:r>
                        <a:rPr lang="en-US" dirty="0"/>
                        <a:t>Month 6</a:t>
                      </a:r>
                      <a:endParaRPr lang="en-KE" dirty="0"/>
                    </a:p>
                  </a:txBody>
                  <a:tcPr/>
                </a:tc>
                <a:extLst>
                  <a:ext uri="{0D108BD9-81ED-4DB2-BD59-A6C34878D82A}">
                    <a16:rowId xmlns:a16="http://schemas.microsoft.com/office/drawing/2014/main" val="634407355"/>
                  </a:ext>
                </a:extLst>
              </a:tr>
              <a:tr h="694217">
                <a:tc>
                  <a:txBody>
                    <a:bodyPr/>
                    <a:lstStyle/>
                    <a:p>
                      <a:r>
                        <a:rPr lang="en-US" dirty="0"/>
                        <a:t>Initiation </a:t>
                      </a:r>
                      <a:endParaRPr lang="en-KE" dirty="0"/>
                    </a:p>
                  </a:txBody>
                  <a:tcPr/>
                </a:tc>
                <a:tc>
                  <a:txBody>
                    <a:bodyPr/>
                    <a:lstStyle/>
                    <a:p>
                      <a:endParaRPr lang="en-KE" dirty="0"/>
                    </a:p>
                  </a:txBody>
                  <a:tcPr>
                    <a:solidFill>
                      <a:schemeClr val="accent2"/>
                    </a:solidFill>
                  </a:tcPr>
                </a:tc>
                <a:tc>
                  <a:txBody>
                    <a:bodyPr/>
                    <a:lstStyle/>
                    <a:p>
                      <a:endParaRPr lang="en-KE"/>
                    </a:p>
                  </a:txBody>
                  <a:tcPr/>
                </a:tc>
                <a:tc>
                  <a:txBody>
                    <a:bodyPr/>
                    <a:lstStyle/>
                    <a:p>
                      <a:endParaRPr lang="en-KE"/>
                    </a:p>
                  </a:txBody>
                  <a:tcPr/>
                </a:tc>
                <a:tc>
                  <a:txBody>
                    <a:bodyPr/>
                    <a:lstStyle/>
                    <a:p>
                      <a:endParaRPr lang="en-KE"/>
                    </a:p>
                  </a:txBody>
                  <a:tcPr/>
                </a:tc>
                <a:tc>
                  <a:txBody>
                    <a:bodyPr/>
                    <a:lstStyle/>
                    <a:p>
                      <a:endParaRPr lang="en-KE"/>
                    </a:p>
                  </a:txBody>
                  <a:tcPr/>
                </a:tc>
                <a:tc>
                  <a:txBody>
                    <a:bodyPr/>
                    <a:lstStyle/>
                    <a:p>
                      <a:endParaRPr lang="en-KE"/>
                    </a:p>
                  </a:txBody>
                  <a:tcPr/>
                </a:tc>
                <a:extLst>
                  <a:ext uri="{0D108BD9-81ED-4DB2-BD59-A6C34878D82A}">
                    <a16:rowId xmlns:a16="http://schemas.microsoft.com/office/drawing/2014/main" val="2113020178"/>
                  </a:ext>
                </a:extLst>
              </a:tr>
              <a:tr h="694217">
                <a:tc>
                  <a:txBody>
                    <a:bodyPr/>
                    <a:lstStyle/>
                    <a:p>
                      <a:r>
                        <a:rPr lang="en-US" dirty="0"/>
                        <a:t>Research </a:t>
                      </a:r>
                      <a:endParaRPr lang="en-KE" dirty="0"/>
                    </a:p>
                  </a:txBody>
                  <a:tcPr/>
                </a:tc>
                <a:tc>
                  <a:txBody>
                    <a:bodyPr/>
                    <a:lstStyle/>
                    <a:p>
                      <a:endParaRPr lang="en-KE" dirty="0"/>
                    </a:p>
                  </a:txBody>
                  <a:tcPr>
                    <a:solidFill>
                      <a:schemeClr val="accent2"/>
                    </a:solidFill>
                  </a:tcPr>
                </a:tc>
                <a:tc>
                  <a:txBody>
                    <a:bodyPr/>
                    <a:lstStyle/>
                    <a:p>
                      <a:endParaRPr lang="en-KE" dirty="0"/>
                    </a:p>
                  </a:txBody>
                  <a:tcPr>
                    <a:solidFill>
                      <a:schemeClr val="accent2"/>
                    </a:solidFill>
                  </a:tcPr>
                </a:tc>
                <a:tc>
                  <a:txBody>
                    <a:bodyPr/>
                    <a:lstStyle/>
                    <a:p>
                      <a:endParaRPr lang="en-KE"/>
                    </a:p>
                  </a:txBody>
                  <a:tcPr/>
                </a:tc>
                <a:tc>
                  <a:txBody>
                    <a:bodyPr/>
                    <a:lstStyle/>
                    <a:p>
                      <a:endParaRPr lang="en-KE"/>
                    </a:p>
                  </a:txBody>
                  <a:tcPr/>
                </a:tc>
                <a:tc>
                  <a:txBody>
                    <a:bodyPr/>
                    <a:lstStyle/>
                    <a:p>
                      <a:endParaRPr lang="en-KE"/>
                    </a:p>
                  </a:txBody>
                  <a:tcPr/>
                </a:tc>
                <a:tc>
                  <a:txBody>
                    <a:bodyPr/>
                    <a:lstStyle/>
                    <a:p>
                      <a:endParaRPr lang="en-KE"/>
                    </a:p>
                  </a:txBody>
                  <a:tcPr/>
                </a:tc>
                <a:extLst>
                  <a:ext uri="{0D108BD9-81ED-4DB2-BD59-A6C34878D82A}">
                    <a16:rowId xmlns:a16="http://schemas.microsoft.com/office/drawing/2014/main" val="3819422104"/>
                  </a:ext>
                </a:extLst>
              </a:tr>
              <a:tr h="694217">
                <a:tc>
                  <a:txBody>
                    <a:bodyPr/>
                    <a:lstStyle/>
                    <a:p>
                      <a:r>
                        <a:rPr lang="en-US" dirty="0"/>
                        <a:t>Planning </a:t>
                      </a:r>
                      <a:endParaRPr lang="en-KE" dirty="0"/>
                    </a:p>
                  </a:txBody>
                  <a:tcPr/>
                </a:tc>
                <a:tc>
                  <a:txBody>
                    <a:bodyPr/>
                    <a:lstStyle/>
                    <a:p>
                      <a:endParaRPr lang="en-KE"/>
                    </a:p>
                  </a:txBody>
                  <a:tcPr/>
                </a:tc>
                <a:tc>
                  <a:txBody>
                    <a:bodyPr/>
                    <a:lstStyle/>
                    <a:p>
                      <a:endParaRPr lang="en-KE" dirty="0"/>
                    </a:p>
                  </a:txBody>
                  <a:tcPr>
                    <a:solidFill>
                      <a:schemeClr val="accent2"/>
                    </a:solidFill>
                  </a:tcPr>
                </a:tc>
                <a:tc>
                  <a:txBody>
                    <a:bodyPr/>
                    <a:lstStyle/>
                    <a:p>
                      <a:endParaRPr lang="en-KE" dirty="0"/>
                    </a:p>
                  </a:txBody>
                  <a:tcPr>
                    <a:solidFill>
                      <a:schemeClr val="accent2"/>
                    </a:solidFill>
                  </a:tcPr>
                </a:tc>
                <a:tc>
                  <a:txBody>
                    <a:bodyPr/>
                    <a:lstStyle/>
                    <a:p>
                      <a:endParaRPr lang="en-KE" dirty="0"/>
                    </a:p>
                  </a:txBody>
                  <a:tcPr/>
                </a:tc>
                <a:tc>
                  <a:txBody>
                    <a:bodyPr/>
                    <a:lstStyle/>
                    <a:p>
                      <a:endParaRPr lang="en-KE"/>
                    </a:p>
                  </a:txBody>
                  <a:tcPr/>
                </a:tc>
                <a:tc>
                  <a:txBody>
                    <a:bodyPr/>
                    <a:lstStyle/>
                    <a:p>
                      <a:endParaRPr lang="en-KE"/>
                    </a:p>
                  </a:txBody>
                  <a:tcPr/>
                </a:tc>
                <a:extLst>
                  <a:ext uri="{0D108BD9-81ED-4DB2-BD59-A6C34878D82A}">
                    <a16:rowId xmlns:a16="http://schemas.microsoft.com/office/drawing/2014/main" val="1947408600"/>
                  </a:ext>
                </a:extLst>
              </a:tr>
              <a:tr h="694217">
                <a:tc>
                  <a:txBody>
                    <a:bodyPr/>
                    <a:lstStyle/>
                    <a:p>
                      <a:r>
                        <a:rPr lang="en-US" dirty="0"/>
                        <a:t>Implementation</a:t>
                      </a:r>
                      <a:endParaRPr lang="en-KE" dirty="0"/>
                    </a:p>
                  </a:txBody>
                  <a:tcPr/>
                </a:tc>
                <a:tc>
                  <a:txBody>
                    <a:bodyPr/>
                    <a:lstStyle/>
                    <a:p>
                      <a:endParaRPr lang="en-KE"/>
                    </a:p>
                  </a:txBody>
                  <a:tcPr/>
                </a:tc>
                <a:tc>
                  <a:txBody>
                    <a:bodyPr/>
                    <a:lstStyle/>
                    <a:p>
                      <a:endParaRPr lang="en-KE"/>
                    </a:p>
                  </a:txBody>
                  <a:tcPr/>
                </a:tc>
                <a:tc>
                  <a:txBody>
                    <a:bodyPr/>
                    <a:lstStyle/>
                    <a:p>
                      <a:endParaRPr lang="en-KE" dirty="0"/>
                    </a:p>
                  </a:txBody>
                  <a:tcPr>
                    <a:solidFill>
                      <a:schemeClr val="accent2"/>
                    </a:solidFill>
                  </a:tcPr>
                </a:tc>
                <a:tc>
                  <a:txBody>
                    <a:bodyPr/>
                    <a:lstStyle/>
                    <a:p>
                      <a:endParaRPr lang="en-KE" dirty="0"/>
                    </a:p>
                  </a:txBody>
                  <a:tcPr>
                    <a:solidFill>
                      <a:schemeClr val="accent2"/>
                    </a:solidFill>
                  </a:tcPr>
                </a:tc>
                <a:tc>
                  <a:txBody>
                    <a:bodyPr/>
                    <a:lstStyle/>
                    <a:p>
                      <a:endParaRPr lang="en-KE" dirty="0"/>
                    </a:p>
                  </a:txBody>
                  <a:tcPr>
                    <a:solidFill>
                      <a:schemeClr val="accent2"/>
                    </a:solidFill>
                  </a:tcPr>
                </a:tc>
                <a:tc>
                  <a:txBody>
                    <a:bodyPr/>
                    <a:lstStyle/>
                    <a:p>
                      <a:endParaRPr lang="en-KE"/>
                    </a:p>
                  </a:txBody>
                  <a:tcPr/>
                </a:tc>
                <a:extLst>
                  <a:ext uri="{0D108BD9-81ED-4DB2-BD59-A6C34878D82A}">
                    <a16:rowId xmlns:a16="http://schemas.microsoft.com/office/drawing/2014/main" val="140835810"/>
                  </a:ext>
                </a:extLst>
              </a:tr>
              <a:tr h="694217">
                <a:tc>
                  <a:txBody>
                    <a:bodyPr/>
                    <a:lstStyle/>
                    <a:p>
                      <a:r>
                        <a:rPr lang="en-US" dirty="0"/>
                        <a:t>Follow up</a:t>
                      </a:r>
                      <a:endParaRPr lang="en-KE" dirty="0"/>
                    </a:p>
                  </a:txBody>
                  <a:tcPr/>
                </a:tc>
                <a:tc>
                  <a:txBody>
                    <a:bodyPr/>
                    <a:lstStyle/>
                    <a:p>
                      <a:endParaRPr lang="en-KE"/>
                    </a:p>
                  </a:txBody>
                  <a:tcPr/>
                </a:tc>
                <a:tc>
                  <a:txBody>
                    <a:bodyPr/>
                    <a:lstStyle/>
                    <a:p>
                      <a:endParaRPr lang="en-KE"/>
                    </a:p>
                  </a:txBody>
                  <a:tcPr/>
                </a:tc>
                <a:tc>
                  <a:txBody>
                    <a:bodyPr/>
                    <a:lstStyle/>
                    <a:p>
                      <a:endParaRPr lang="en-KE"/>
                    </a:p>
                  </a:txBody>
                  <a:tcPr/>
                </a:tc>
                <a:tc>
                  <a:txBody>
                    <a:bodyPr/>
                    <a:lstStyle/>
                    <a:p>
                      <a:endParaRPr lang="en-KE"/>
                    </a:p>
                  </a:txBody>
                  <a:tcPr/>
                </a:tc>
                <a:tc>
                  <a:txBody>
                    <a:bodyPr/>
                    <a:lstStyle/>
                    <a:p>
                      <a:endParaRPr lang="en-KE"/>
                    </a:p>
                  </a:txBody>
                  <a:tcPr/>
                </a:tc>
                <a:tc>
                  <a:txBody>
                    <a:bodyPr/>
                    <a:lstStyle/>
                    <a:p>
                      <a:endParaRPr lang="en-KE" dirty="0"/>
                    </a:p>
                  </a:txBody>
                  <a:tcPr>
                    <a:solidFill>
                      <a:schemeClr val="accent2"/>
                    </a:solidFill>
                  </a:tcPr>
                </a:tc>
                <a:extLst>
                  <a:ext uri="{0D108BD9-81ED-4DB2-BD59-A6C34878D82A}">
                    <a16:rowId xmlns:a16="http://schemas.microsoft.com/office/drawing/2014/main" val="1960166619"/>
                  </a:ext>
                </a:extLst>
              </a:tr>
            </a:tbl>
          </a:graphicData>
        </a:graphic>
      </p:graphicFrame>
    </p:spTree>
    <p:extLst>
      <p:ext uri="{BB962C8B-B14F-4D97-AF65-F5344CB8AC3E}">
        <p14:creationId xmlns:p14="http://schemas.microsoft.com/office/powerpoint/2010/main" val="1095881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7FF47-F2F1-A786-B437-B16A428FC99F}"/>
              </a:ext>
            </a:extLst>
          </p:cNvPr>
          <p:cNvSpPr>
            <a:spLocks noGrp="1"/>
          </p:cNvSpPr>
          <p:nvPr>
            <p:ph type="title"/>
          </p:nvPr>
        </p:nvSpPr>
        <p:spPr>
          <a:xfrm>
            <a:off x="1002265" y="-27456"/>
            <a:ext cx="9905998" cy="1130699"/>
          </a:xfrm>
        </p:spPr>
        <p:txBody>
          <a:bodyPr/>
          <a:lstStyle/>
          <a:p>
            <a:pPr algn="ctr"/>
            <a:r>
              <a:rPr lang="en-US" dirty="0"/>
              <a:t>Stakeholders' involvement</a:t>
            </a:r>
            <a:endParaRPr lang="en-KE" dirty="0"/>
          </a:p>
        </p:txBody>
      </p:sp>
      <p:sp>
        <p:nvSpPr>
          <p:cNvPr id="3" name="Content Placeholder 2">
            <a:extLst>
              <a:ext uri="{FF2B5EF4-FFF2-40B4-BE49-F238E27FC236}">
                <a16:creationId xmlns:a16="http://schemas.microsoft.com/office/drawing/2014/main" id="{8C02BD34-EF16-3D43-96BA-B6ADC160F3AD}"/>
              </a:ext>
            </a:extLst>
          </p:cNvPr>
          <p:cNvSpPr>
            <a:spLocks noGrp="1"/>
          </p:cNvSpPr>
          <p:nvPr>
            <p:ph idx="1"/>
          </p:nvPr>
        </p:nvSpPr>
        <p:spPr>
          <a:xfrm>
            <a:off x="838199" y="1451114"/>
            <a:ext cx="5821017" cy="5406886"/>
          </a:xfrm>
        </p:spPr>
        <p:txBody>
          <a:bodyPr>
            <a:normAutofit fontScale="77500" lnSpcReduction="20000"/>
          </a:bodyPr>
          <a:lstStyle/>
          <a:p>
            <a:r>
              <a:rPr lang="en-US" sz="2000" dirty="0"/>
              <a:t>Stakeholder involvement is important in project management as it enables the project team to win the support and backing of key stakeholders (Karlsen, 2022). The project will involve the following stakeholders:</a:t>
            </a:r>
          </a:p>
          <a:p>
            <a:r>
              <a:rPr lang="en-US" sz="2000" b="1" dirty="0"/>
              <a:t>Sponsors – </a:t>
            </a:r>
            <a:r>
              <a:rPr lang="en-US" sz="2000" dirty="0"/>
              <a:t>the sponsors that will fund the project include the financial institutions that will provide the loans. The project will involve and engage the sponsors when pitching the project to them and demonstrating that they can repay the capital they supply.</a:t>
            </a:r>
            <a:endParaRPr lang="en-US" sz="2000" b="1" dirty="0"/>
          </a:p>
          <a:p>
            <a:r>
              <a:rPr lang="en-US" sz="2000" b="1" dirty="0"/>
              <a:t>The government – </a:t>
            </a:r>
            <a:r>
              <a:rPr lang="en-US" sz="2000" dirty="0"/>
              <a:t>the government regulates businesses though regulations and licensure. The project team will engage the relevant governmental bodies at the point of licensure and proof of compliance </a:t>
            </a:r>
            <a:endParaRPr lang="en-US" sz="2000" b="1" dirty="0"/>
          </a:p>
          <a:p>
            <a:r>
              <a:rPr lang="en-US" sz="2000" b="1" dirty="0"/>
              <a:t>Suppliers- </a:t>
            </a:r>
            <a:r>
              <a:rPr lang="en-US" sz="2000" dirty="0"/>
              <a:t>the suppliers of the materials the project will need to set up the business are important stakeholders that the project team will engage when purchasing the supplies needed for the project. </a:t>
            </a:r>
          </a:p>
          <a:p>
            <a:r>
              <a:rPr lang="en-US" sz="2000" b="1" dirty="0"/>
              <a:t>Distribution partners – </a:t>
            </a:r>
            <a:r>
              <a:rPr lang="en-US" sz="2000" dirty="0"/>
              <a:t>the project team will engage with distribution partners before launching the product to secure their consent and agree on the partnership details.</a:t>
            </a:r>
          </a:p>
        </p:txBody>
      </p:sp>
      <p:pic>
        <p:nvPicPr>
          <p:cNvPr id="4" name="Picture 3">
            <a:extLst>
              <a:ext uri="{FF2B5EF4-FFF2-40B4-BE49-F238E27FC236}">
                <a16:creationId xmlns:a16="http://schemas.microsoft.com/office/drawing/2014/main" id="{17DA776D-65D4-3476-9A94-DD6F22E84F1D}"/>
              </a:ext>
            </a:extLst>
          </p:cNvPr>
          <p:cNvPicPr>
            <a:picLocks noChangeAspect="1"/>
          </p:cNvPicPr>
          <p:nvPr/>
        </p:nvPicPr>
        <p:blipFill>
          <a:blip r:embed="rId2"/>
          <a:stretch>
            <a:fillRect/>
          </a:stretch>
        </p:blipFill>
        <p:spPr>
          <a:xfrm>
            <a:off x="6755298" y="864704"/>
            <a:ext cx="5297424" cy="5893906"/>
          </a:xfrm>
          <a:prstGeom prst="rect">
            <a:avLst/>
          </a:prstGeom>
        </p:spPr>
      </p:pic>
    </p:spTree>
    <p:extLst>
      <p:ext uri="{BB962C8B-B14F-4D97-AF65-F5344CB8AC3E}">
        <p14:creationId xmlns:p14="http://schemas.microsoft.com/office/powerpoint/2010/main" val="2162532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6C918-62F9-1F94-7662-C4DEC703E83F}"/>
              </a:ext>
            </a:extLst>
          </p:cNvPr>
          <p:cNvSpPr>
            <a:spLocks noGrp="1"/>
          </p:cNvSpPr>
          <p:nvPr>
            <p:ph type="title"/>
          </p:nvPr>
        </p:nvSpPr>
        <p:spPr/>
        <p:txBody>
          <a:bodyPr/>
          <a:lstStyle/>
          <a:p>
            <a:pPr algn="ctr"/>
            <a:r>
              <a:rPr lang="en-US" dirty="0"/>
              <a:t>Allocation of resources</a:t>
            </a:r>
            <a:endParaRPr lang="en-KE" dirty="0"/>
          </a:p>
        </p:txBody>
      </p:sp>
      <p:graphicFrame>
        <p:nvGraphicFramePr>
          <p:cNvPr id="4" name="Content Placeholder 3">
            <a:extLst>
              <a:ext uri="{FF2B5EF4-FFF2-40B4-BE49-F238E27FC236}">
                <a16:creationId xmlns:a16="http://schemas.microsoft.com/office/drawing/2014/main" id="{E5FAEE00-C429-B119-9949-BE84D33375B8}"/>
              </a:ext>
            </a:extLst>
          </p:cNvPr>
          <p:cNvGraphicFramePr>
            <a:graphicFrameLocks noGrp="1"/>
          </p:cNvGraphicFramePr>
          <p:nvPr>
            <p:ph idx="1"/>
            <p:extLst>
              <p:ext uri="{D42A27DB-BD31-4B8C-83A1-F6EECF244321}">
                <p14:modId xmlns:p14="http://schemas.microsoft.com/office/powerpoint/2010/main" val="3944096140"/>
              </p:ext>
            </p:extLst>
          </p:nvPr>
        </p:nvGraphicFramePr>
        <p:xfrm>
          <a:off x="1083365" y="2792897"/>
          <a:ext cx="9511748" cy="3509934"/>
        </p:xfrm>
        <a:graphic>
          <a:graphicData uri="http://schemas.openxmlformats.org/drawingml/2006/table">
            <a:tbl>
              <a:tblPr firstRow="1" firstCol="1" bandRow="1">
                <a:tableStyleId>{5C22544A-7EE6-4342-B048-85BDC9FD1C3A}</a:tableStyleId>
              </a:tblPr>
              <a:tblGrid>
                <a:gridCol w="4755874">
                  <a:extLst>
                    <a:ext uri="{9D8B030D-6E8A-4147-A177-3AD203B41FA5}">
                      <a16:colId xmlns:a16="http://schemas.microsoft.com/office/drawing/2014/main" val="589565206"/>
                    </a:ext>
                  </a:extLst>
                </a:gridCol>
                <a:gridCol w="4755874">
                  <a:extLst>
                    <a:ext uri="{9D8B030D-6E8A-4147-A177-3AD203B41FA5}">
                      <a16:colId xmlns:a16="http://schemas.microsoft.com/office/drawing/2014/main" val="1917768017"/>
                    </a:ext>
                  </a:extLst>
                </a:gridCol>
              </a:tblGrid>
              <a:tr h="584989">
                <a:tc>
                  <a:txBody>
                    <a:bodyPr/>
                    <a:lstStyle/>
                    <a:p>
                      <a:pPr>
                        <a:lnSpc>
                          <a:spcPct val="107000"/>
                        </a:lnSpc>
                        <a:spcAft>
                          <a:spcPts val="800"/>
                        </a:spcAft>
                      </a:pPr>
                      <a:r>
                        <a:rPr lang="en-US" sz="1100" kern="100">
                          <a:effectLst/>
                        </a:rPr>
                        <a:t>Phase </a:t>
                      </a:r>
                      <a:endParaRPr lang="en-KE"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1100" kern="100" dirty="0">
                          <a:effectLst/>
                        </a:rPr>
                        <a:t>Percentage of budget  </a:t>
                      </a:r>
                      <a:endParaRPr lang="en-KE"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42557877"/>
                  </a:ext>
                </a:extLst>
              </a:tr>
              <a:tr h="584989">
                <a:tc>
                  <a:txBody>
                    <a:bodyPr/>
                    <a:lstStyle/>
                    <a:p>
                      <a:pPr>
                        <a:lnSpc>
                          <a:spcPct val="107000"/>
                        </a:lnSpc>
                        <a:spcAft>
                          <a:spcPts val="800"/>
                        </a:spcAft>
                      </a:pPr>
                      <a:r>
                        <a:rPr lang="en-US" sz="1100" kern="100">
                          <a:effectLst/>
                        </a:rPr>
                        <a:t>Phase 1</a:t>
                      </a:r>
                      <a:endParaRPr lang="en-KE"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1100" kern="100" dirty="0">
                          <a:effectLst/>
                        </a:rPr>
                        <a:t>5% (6500)</a:t>
                      </a:r>
                      <a:endParaRPr lang="en-KE"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20516246"/>
                  </a:ext>
                </a:extLst>
              </a:tr>
              <a:tr h="584989">
                <a:tc>
                  <a:txBody>
                    <a:bodyPr/>
                    <a:lstStyle/>
                    <a:p>
                      <a:pPr>
                        <a:lnSpc>
                          <a:spcPct val="107000"/>
                        </a:lnSpc>
                        <a:spcAft>
                          <a:spcPts val="800"/>
                        </a:spcAft>
                      </a:pPr>
                      <a:r>
                        <a:rPr lang="en-US" sz="1100" kern="100">
                          <a:effectLst/>
                        </a:rPr>
                        <a:t>Phase 2</a:t>
                      </a:r>
                      <a:endParaRPr lang="en-KE"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1100" kern="100" dirty="0">
                          <a:effectLst/>
                        </a:rPr>
                        <a:t>20% (26000)</a:t>
                      </a:r>
                      <a:endParaRPr lang="en-KE"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31278981"/>
                  </a:ext>
                </a:extLst>
              </a:tr>
              <a:tr h="584989">
                <a:tc>
                  <a:txBody>
                    <a:bodyPr/>
                    <a:lstStyle/>
                    <a:p>
                      <a:pPr>
                        <a:lnSpc>
                          <a:spcPct val="107000"/>
                        </a:lnSpc>
                        <a:spcAft>
                          <a:spcPts val="800"/>
                        </a:spcAft>
                      </a:pPr>
                      <a:r>
                        <a:rPr lang="en-US" sz="1100" kern="100" dirty="0">
                          <a:effectLst/>
                        </a:rPr>
                        <a:t>Phase 3</a:t>
                      </a:r>
                      <a:endParaRPr lang="en-KE"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1100" kern="100" dirty="0">
                          <a:effectLst/>
                        </a:rPr>
                        <a:t>30% (39000)</a:t>
                      </a:r>
                      <a:endParaRPr lang="en-KE"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4293078"/>
                  </a:ext>
                </a:extLst>
              </a:tr>
              <a:tr h="584989">
                <a:tc>
                  <a:txBody>
                    <a:bodyPr/>
                    <a:lstStyle/>
                    <a:p>
                      <a:pPr>
                        <a:lnSpc>
                          <a:spcPct val="107000"/>
                        </a:lnSpc>
                        <a:spcAft>
                          <a:spcPts val="800"/>
                        </a:spcAft>
                      </a:pPr>
                      <a:r>
                        <a:rPr lang="en-US" sz="1100" kern="100">
                          <a:effectLst/>
                        </a:rPr>
                        <a:t>Phase 4</a:t>
                      </a:r>
                      <a:endParaRPr lang="en-KE"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1100" kern="100" dirty="0">
                          <a:effectLst/>
                        </a:rPr>
                        <a:t>40% (52000)</a:t>
                      </a:r>
                      <a:endParaRPr lang="en-KE"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38301698"/>
                  </a:ext>
                </a:extLst>
              </a:tr>
              <a:tr h="584989">
                <a:tc>
                  <a:txBody>
                    <a:bodyPr/>
                    <a:lstStyle/>
                    <a:p>
                      <a:pPr>
                        <a:lnSpc>
                          <a:spcPct val="107000"/>
                        </a:lnSpc>
                        <a:spcAft>
                          <a:spcPts val="800"/>
                        </a:spcAft>
                      </a:pPr>
                      <a:r>
                        <a:rPr lang="en-US" sz="1100" kern="100">
                          <a:effectLst/>
                        </a:rPr>
                        <a:t>Phase 5</a:t>
                      </a:r>
                      <a:endParaRPr lang="en-KE"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1100" kern="100" dirty="0">
                          <a:effectLst/>
                          <a:latin typeface="Calibri" panose="020F0502020204030204" pitchFamily="34" charset="0"/>
                          <a:ea typeface="Calibri" panose="020F0502020204030204" pitchFamily="34" charset="0"/>
                          <a:cs typeface="Times New Roman" panose="02020603050405020304" pitchFamily="18" charset="0"/>
                        </a:rPr>
                        <a:t>5% </a:t>
                      </a:r>
                      <a:r>
                        <a:rPr lang="en-US" sz="1100" kern="100" dirty="0">
                          <a:effectLst/>
                        </a:rPr>
                        <a:t>(6500)</a:t>
                      </a:r>
                      <a:endParaRPr lang="en-KE"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95279138"/>
                  </a:ext>
                </a:extLst>
              </a:tr>
            </a:tbl>
          </a:graphicData>
        </a:graphic>
      </p:graphicFrame>
    </p:spTree>
    <p:extLst>
      <p:ext uri="{BB962C8B-B14F-4D97-AF65-F5344CB8AC3E}">
        <p14:creationId xmlns:p14="http://schemas.microsoft.com/office/powerpoint/2010/main" val="20054062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2B850-2EBF-9CD3-F878-21BA764D784A}"/>
              </a:ext>
            </a:extLst>
          </p:cNvPr>
          <p:cNvSpPr>
            <a:spLocks noGrp="1"/>
          </p:cNvSpPr>
          <p:nvPr>
            <p:ph type="title"/>
          </p:nvPr>
        </p:nvSpPr>
        <p:spPr>
          <a:xfrm>
            <a:off x="838200" y="365126"/>
            <a:ext cx="10515600" cy="857388"/>
          </a:xfrm>
        </p:spPr>
        <p:txBody>
          <a:bodyPr/>
          <a:lstStyle/>
          <a:p>
            <a:pPr algn="ctr"/>
            <a:r>
              <a:rPr lang="en-US" dirty="0"/>
              <a:t>Risk Analysis </a:t>
            </a:r>
            <a:endParaRPr lang="en-KE" dirty="0"/>
          </a:p>
        </p:txBody>
      </p:sp>
      <p:graphicFrame>
        <p:nvGraphicFramePr>
          <p:cNvPr id="4" name="Content Placeholder 3">
            <a:extLst>
              <a:ext uri="{FF2B5EF4-FFF2-40B4-BE49-F238E27FC236}">
                <a16:creationId xmlns:a16="http://schemas.microsoft.com/office/drawing/2014/main" id="{2C6B375F-1B4C-5C79-F02D-726E5416E5E5}"/>
              </a:ext>
            </a:extLst>
          </p:cNvPr>
          <p:cNvGraphicFramePr>
            <a:graphicFrameLocks noGrp="1"/>
          </p:cNvGraphicFramePr>
          <p:nvPr>
            <p:ph idx="1"/>
            <p:extLst>
              <p:ext uri="{D42A27DB-BD31-4B8C-83A1-F6EECF244321}">
                <p14:modId xmlns:p14="http://schemas.microsoft.com/office/powerpoint/2010/main" val="21266134"/>
              </p:ext>
            </p:extLst>
          </p:nvPr>
        </p:nvGraphicFramePr>
        <p:xfrm>
          <a:off x="139148" y="1421296"/>
          <a:ext cx="11956776" cy="5465974"/>
        </p:xfrm>
        <a:graphic>
          <a:graphicData uri="http://schemas.openxmlformats.org/drawingml/2006/table">
            <a:tbl>
              <a:tblPr firstRow="1" bandRow="1">
                <a:tableStyleId>{073A0DAA-6AF3-43AB-8588-CEC1D06C72B9}</a:tableStyleId>
              </a:tblPr>
              <a:tblGrid>
                <a:gridCol w="1992796">
                  <a:extLst>
                    <a:ext uri="{9D8B030D-6E8A-4147-A177-3AD203B41FA5}">
                      <a16:colId xmlns:a16="http://schemas.microsoft.com/office/drawing/2014/main" val="270997456"/>
                    </a:ext>
                  </a:extLst>
                </a:gridCol>
                <a:gridCol w="2589143">
                  <a:extLst>
                    <a:ext uri="{9D8B030D-6E8A-4147-A177-3AD203B41FA5}">
                      <a16:colId xmlns:a16="http://schemas.microsoft.com/office/drawing/2014/main" val="3011961800"/>
                    </a:ext>
                  </a:extLst>
                </a:gridCol>
                <a:gridCol w="1063487">
                  <a:extLst>
                    <a:ext uri="{9D8B030D-6E8A-4147-A177-3AD203B41FA5}">
                      <a16:colId xmlns:a16="http://schemas.microsoft.com/office/drawing/2014/main" val="1948815103"/>
                    </a:ext>
                  </a:extLst>
                </a:gridCol>
                <a:gridCol w="1590261">
                  <a:extLst>
                    <a:ext uri="{9D8B030D-6E8A-4147-A177-3AD203B41FA5}">
                      <a16:colId xmlns:a16="http://schemas.microsoft.com/office/drawing/2014/main" val="921252820"/>
                    </a:ext>
                  </a:extLst>
                </a:gridCol>
                <a:gridCol w="1321904">
                  <a:extLst>
                    <a:ext uri="{9D8B030D-6E8A-4147-A177-3AD203B41FA5}">
                      <a16:colId xmlns:a16="http://schemas.microsoft.com/office/drawing/2014/main" val="1619425048"/>
                    </a:ext>
                  </a:extLst>
                </a:gridCol>
                <a:gridCol w="3399185">
                  <a:extLst>
                    <a:ext uri="{9D8B030D-6E8A-4147-A177-3AD203B41FA5}">
                      <a16:colId xmlns:a16="http://schemas.microsoft.com/office/drawing/2014/main" val="1278169468"/>
                    </a:ext>
                  </a:extLst>
                </a:gridCol>
              </a:tblGrid>
              <a:tr h="1498627">
                <a:tc>
                  <a:txBody>
                    <a:bodyPr/>
                    <a:lstStyle/>
                    <a:p>
                      <a:r>
                        <a:rPr lang="en-US" dirty="0"/>
                        <a:t>Activity </a:t>
                      </a:r>
                      <a:endParaRPr lang="en-KE" dirty="0"/>
                    </a:p>
                  </a:txBody>
                  <a:tcPr/>
                </a:tc>
                <a:tc>
                  <a:txBody>
                    <a:bodyPr/>
                    <a:lstStyle/>
                    <a:p>
                      <a:r>
                        <a:rPr lang="en-US" dirty="0"/>
                        <a:t>Potential Risk </a:t>
                      </a:r>
                      <a:endParaRPr lang="en-KE" dirty="0"/>
                    </a:p>
                  </a:txBody>
                  <a:tcPr/>
                </a:tc>
                <a:tc>
                  <a:txBody>
                    <a:bodyPr/>
                    <a:lstStyle/>
                    <a:p>
                      <a:r>
                        <a:rPr lang="en-US" dirty="0"/>
                        <a:t>Impact (out of 10)</a:t>
                      </a:r>
                      <a:endParaRPr lang="en-KE" dirty="0"/>
                    </a:p>
                  </a:txBody>
                  <a:tcPr/>
                </a:tc>
                <a:tc>
                  <a:txBody>
                    <a:bodyPr/>
                    <a:lstStyle/>
                    <a:p>
                      <a:r>
                        <a:rPr lang="en-US" dirty="0"/>
                        <a:t>Likelihood </a:t>
                      </a:r>
                      <a:r>
                        <a:rPr lang="en-US" sz="1800" b="1" kern="1200" dirty="0">
                          <a:solidFill>
                            <a:schemeClr val="lt1"/>
                          </a:solidFill>
                          <a:effectLst/>
                          <a:latin typeface="+mn-lt"/>
                          <a:ea typeface="+mn-ea"/>
                          <a:cs typeface="+mn-cs"/>
                        </a:rPr>
                        <a:t>(out of 10)</a:t>
                      </a:r>
                      <a:endParaRPr lang="en-KE" dirty="0"/>
                    </a:p>
                  </a:txBody>
                  <a:tcPr/>
                </a:tc>
                <a:tc>
                  <a:txBody>
                    <a:bodyPr/>
                    <a:lstStyle/>
                    <a:p>
                      <a:r>
                        <a:rPr lang="en-US" dirty="0"/>
                        <a:t>Risk factor (impact x likelihood)</a:t>
                      </a:r>
                      <a:endParaRPr lang="en-KE" dirty="0"/>
                    </a:p>
                  </a:txBody>
                  <a:tcPr/>
                </a:tc>
                <a:tc>
                  <a:txBody>
                    <a:bodyPr/>
                    <a:lstStyle/>
                    <a:p>
                      <a:r>
                        <a:rPr lang="en-US" dirty="0"/>
                        <a:t>Mitigation </a:t>
                      </a:r>
                      <a:endParaRPr lang="en-KE" dirty="0"/>
                    </a:p>
                  </a:txBody>
                  <a:tcPr/>
                </a:tc>
                <a:extLst>
                  <a:ext uri="{0D108BD9-81ED-4DB2-BD59-A6C34878D82A}">
                    <a16:rowId xmlns:a16="http://schemas.microsoft.com/office/drawing/2014/main" val="1516962194"/>
                  </a:ext>
                </a:extLst>
              </a:tr>
              <a:tr h="1348051">
                <a:tc>
                  <a:txBody>
                    <a:bodyPr/>
                    <a:lstStyle/>
                    <a:p>
                      <a:r>
                        <a:rPr lang="en-US" dirty="0"/>
                        <a:t>Recruitment </a:t>
                      </a:r>
                      <a:endParaRPr lang="en-KE" dirty="0"/>
                    </a:p>
                  </a:txBody>
                  <a:tcPr/>
                </a:tc>
                <a:tc>
                  <a:txBody>
                    <a:bodyPr/>
                    <a:lstStyle/>
                    <a:p>
                      <a:r>
                        <a:rPr lang="en-US" dirty="0"/>
                        <a:t>Recruiting a poor staff members </a:t>
                      </a:r>
                      <a:endParaRPr lang="en-KE" dirty="0"/>
                    </a:p>
                  </a:txBody>
                  <a:tcPr/>
                </a:tc>
                <a:tc>
                  <a:txBody>
                    <a:bodyPr/>
                    <a:lstStyle/>
                    <a:p>
                      <a:r>
                        <a:rPr lang="en-US" dirty="0"/>
                        <a:t>8</a:t>
                      </a:r>
                      <a:endParaRPr lang="en-KE" dirty="0"/>
                    </a:p>
                  </a:txBody>
                  <a:tcPr/>
                </a:tc>
                <a:tc>
                  <a:txBody>
                    <a:bodyPr/>
                    <a:lstStyle/>
                    <a:p>
                      <a:r>
                        <a:rPr lang="en-US" dirty="0"/>
                        <a:t>2</a:t>
                      </a:r>
                      <a:endParaRPr lang="en-KE" dirty="0"/>
                    </a:p>
                  </a:txBody>
                  <a:tcPr/>
                </a:tc>
                <a:tc>
                  <a:txBody>
                    <a:bodyPr/>
                    <a:lstStyle/>
                    <a:p>
                      <a:r>
                        <a:rPr lang="en-US" dirty="0"/>
                        <a:t>16</a:t>
                      </a:r>
                      <a:endParaRPr lang="en-KE" dirty="0"/>
                    </a:p>
                  </a:txBody>
                  <a:tcPr/>
                </a:tc>
                <a:tc>
                  <a:txBody>
                    <a:bodyPr/>
                    <a:lstStyle/>
                    <a:p>
                      <a:r>
                        <a:rPr lang="en-US" dirty="0"/>
                        <a:t>Conducting thorough recruitment process with clear goals for the skills and aptitudes required in applicants.</a:t>
                      </a:r>
                      <a:endParaRPr lang="en-KE" dirty="0"/>
                    </a:p>
                  </a:txBody>
                  <a:tcPr/>
                </a:tc>
                <a:extLst>
                  <a:ext uri="{0D108BD9-81ED-4DB2-BD59-A6C34878D82A}">
                    <a16:rowId xmlns:a16="http://schemas.microsoft.com/office/drawing/2014/main" val="1529133909"/>
                  </a:ext>
                </a:extLst>
              </a:tr>
              <a:tr h="960157">
                <a:tc>
                  <a:txBody>
                    <a:bodyPr/>
                    <a:lstStyle/>
                    <a:p>
                      <a:r>
                        <a:rPr lang="en-US" dirty="0"/>
                        <a:t>Optimizing the product for safety </a:t>
                      </a:r>
                      <a:endParaRPr lang="en-KE" dirty="0"/>
                    </a:p>
                  </a:txBody>
                  <a:tcPr/>
                </a:tc>
                <a:tc>
                  <a:txBody>
                    <a:bodyPr/>
                    <a:lstStyle/>
                    <a:p>
                      <a:r>
                        <a:rPr lang="en-US" dirty="0"/>
                        <a:t>Failure to foresee potential risks</a:t>
                      </a:r>
                      <a:endParaRPr lang="en-KE" dirty="0"/>
                    </a:p>
                  </a:txBody>
                  <a:tcPr/>
                </a:tc>
                <a:tc>
                  <a:txBody>
                    <a:bodyPr/>
                    <a:lstStyle/>
                    <a:p>
                      <a:r>
                        <a:rPr lang="en-US" dirty="0"/>
                        <a:t>9</a:t>
                      </a:r>
                      <a:endParaRPr lang="en-KE" dirty="0"/>
                    </a:p>
                  </a:txBody>
                  <a:tcPr/>
                </a:tc>
                <a:tc>
                  <a:txBody>
                    <a:bodyPr/>
                    <a:lstStyle/>
                    <a:p>
                      <a:r>
                        <a:rPr lang="en-US" dirty="0"/>
                        <a:t>3</a:t>
                      </a:r>
                      <a:endParaRPr lang="en-KE" dirty="0"/>
                    </a:p>
                  </a:txBody>
                  <a:tcPr/>
                </a:tc>
                <a:tc>
                  <a:txBody>
                    <a:bodyPr/>
                    <a:lstStyle/>
                    <a:p>
                      <a:r>
                        <a:rPr lang="en-US" dirty="0"/>
                        <a:t>27</a:t>
                      </a:r>
                      <a:endParaRPr lang="en-KE" dirty="0"/>
                    </a:p>
                  </a:txBody>
                  <a:tcPr/>
                </a:tc>
                <a:tc>
                  <a:txBody>
                    <a:bodyPr/>
                    <a:lstStyle/>
                    <a:p>
                      <a:r>
                        <a:rPr lang="en-US" dirty="0"/>
                        <a:t>Recall the products to fix any identified safety issues.</a:t>
                      </a:r>
                      <a:endParaRPr lang="en-KE" dirty="0"/>
                    </a:p>
                  </a:txBody>
                  <a:tcPr/>
                </a:tc>
                <a:extLst>
                  <a:ext uri="{0D108BD9-81ED-4DB2-BD59-A6C34878D82A}">
                    <a16:rowId xmlns:a16="http://schemas.microsoft.com/office/drawing/2014/main" val="3322429100"/>
                  </a:ext>
                </a:extLst>
              </a:tr>
              <a:tr h="1659139">
                <a:tc>
                  <a:txBody>
                    <a:bodyPr/>
                    <a:lstStyle/>
                    <a:p>
                      <a:r>
                        <a:rPr lang="en-US" dirty="0"/>
                        <a:t>Stakeholder engagement </a:t>
                      </a:r>
                      <a:endParaRPr lang="en-KE" dirty="0"/>
                    </a:p>
                  </a:txBody>
                  <a:tcPr/>
                </a:tc>
                <a:tc>
                  <a:txBody>
                    <a:bodyPr/>
                    <a:lstStyle/>
                    <a:p>
                      <a:r>
                        <a:rPr lang="en-US" dirty="0"/>
                        <a:t>Failure to convince powerful stakeholders like licensing bodies </a:t>
                      </a:r>
                      <a:endParaRPr lang="en-KE" dirty="0"/>
                    </a:p>
                  </a:txBody>
                  <a:tcPr/>
                </a:tc>
                <a:tc>
                  <a:txBody>
                    <a:bodyPr/>
                    <a:lstStyle/>
                    <a:p>
                      <a:r>
                        <a:rPr lang="en-US" dirty="0"/>
                        <a:t>6</a:t>
                      </a:r>
                      <a:endParaRPr lang="en-KE" dirty="0"/>
                    </a:p>
                  </a:txBody>
                  <a:tcPr/>
                </a:tc>
                <a:tc>
                  <a:txBody>
                    <a:bodyPr/>
                    <a:lstStyle/>
                    <a:p>
                      <a:r>
                        <a:rPr lang="en-US" dirty="0"/>
                        <a:t>2</a:t>
                      </a:r>
                      <a:endParaRPr lang="en-KE" dirty="0"/>
                    </a:p>
                  </a:txBody>
                  <a:tcPr/>
                </a:tc>
                <a:tc>
                  <a:txBody>
                    <a:bodyPr/>
                    <a:lstStyle/>
                    <a:p>
                      <a:r>
                        <a:rPr lang="en-US" dirty="0"/>
                        <a:t>12</a:t>
                      </a:r>
                      <a:endParaRPr lang="en-KE" dirty="0"/>
                    </a:p>
                  </a:txBody>
                  <a:tcPr/>
                </a:tc>
                <a:tc>
                  <a:txBody>
                    <a:bodyPr/>
                    <a:lstStyle/>
                    <a:p>
                      <a:r>
                        <a:rPr lang="en-US" dirty="0"/>
                        <a:t>Create a communication plan that details the safety and utility of the product, and the project’s team readiness to comply with the regulations.</a:t>
                      </a:r>
                      <a:endParaRPr lang="en-KE" dirty="0"/>
                    </a:p>
                  </a:txBody>
                  <a:tcPr/>
                </a:tc>
                <a:extLst>
                  <a:ext uri="{0D108BD9-81ED-4DB2-BD59-A6C34878D82A}">
                    <a16:rowId xmlns:a16="http://schemas.microsoft.com/office/drawing/2014/main" val="3499152679"/>
                  </a:ext>
                </a:extLst>
              </a:tr>
            </a:tbl>
          </a:graphicData>
        </a:graphic>
      </p:graphicFrame>
    </p:spTree>
    <p:extLst>
      <p:ext uri="{BB962C8B-B14F-4D97-AF65-F5344CB8AC3E}">
        <p14:creationId xmlns:p14="http://schemas.microsoft.com/office/powerpoint/2010/main" val="2247357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FDA6F-A929-3253-BA42-03BD321E6F7B}"/>
              </a:ext>
            </a:extLst>
          </p:cNvPr>
          <p:cNvSpPr>
            <a:spLocks noGrp="1"/>
          </p:cNvSpPr>
          <p:nvPr>
            <p:ph type="title"/>
          </p:nvPr>
        </p:nvSpPr>
        <p:spPr/>
        <p:txBody>
          <a:bodyPr/>
          <a:lstStyle/>
          <a:p>
            <a:pPr algn="ctr"/>
            <a:r>
              <a:rPr lang="en-US" dirty="0"/>
              <a:t>Conclusion </a:t>
            </a:r>
            <a:endParaRPr lang="en-KE" dirty="0"/>
          </a:p>
        </p:txBody>
      </p:sp>
      <p:sp>
        <p:nvSpPr>
          <p:cNvPr id="3" name="Content Placeholder 2">
            <a:extLst>
              <a:ext uri="{FF2B5EF4-FFF2-40B4-BE49-F238E27FC236}">
                <a16:creationId xmlns:a16="http://schemas.microsoft.com/office/drawing/2014/main" id="{C0C3B5E9-A03D-4148-C914-EF6C6C8A7FD4}"/>
              </a:ext>
            </a:extLst>
          </p:cNvPr>
          <p:cNvSpPr>
            <a:spLocks noGrp="1"/>
          </p:cNvSpPr>
          <p:nvPr>
            <p:ph idx="1"/>
          </p:nvPr>
        </p:nvSpPr>
        <p:spPr/>
        <p:txBody>
          <a:bodyPr>
            <a:normAutofit fontScale="92500" lnSpcReduction="10000"/>
          </a:bodyPr>
          <a:lstStyle/>
          <a:p>
            <a:r>
              <a:rPr lang="en-US" dirty="0"/>
              <a:t>Introducing the ERGA22W Stainless Steel Decorative Fly Killer to the market is a project that will require meticulous execution of all the important steps.</a:t>
            </a:r>
          </a:p>
          <a:p>
            <a:r>
              <a:rPr lang="en-US" dirty="0"/>
              <a:t>The presentation has shown that the project will require quality marketing and establishment of reliable distribution channels.</a:t>
            </a:r>
          </a:p>
          <a:p>
            <a:r>
              <a:rPr lang="en-US" dirty="0"/>
              <a:t>Strict adherence to the project plan will enable successful introduction of the product into the market.</a:t>
            </a:r>
          </a:p>
          <a:p>
            <a:r>
              <a:rPr lang="en-US" dirty="0"/>
              <a:t>The project is predicted to be a success given the unique selling points of battery conservation and durability.</a:t>
            </a:r>
            <a:endParaRPr lang="en-KE" dirty="0"/>
          </a:p>
        </p:txBody>
      </p:sp>
    </p:spTree>
    <p:extLst>
      <p:ext uri="{BB962C8B-B14F-4D97-AF65-F5344CB8AC3E}">
        <p14:creationId xmlns:p14="http://schemas.microsoft.com/office/powerpoint/2010/main" val="229743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E8682-FB4F-F697-237F-661F1BA34376}"/>
              </a:ext>
            </a:extLst>
          </p:cNvPr>
          <p:cNvSpPr>
            <a:spLocks noGrp="1"/>
          </p:cNvSpPr>
          <p:nvPr>
            <p:ph type="title"/>
          </p:nvPr>
        </p:nvSpPr>
        <p:spPr/>
        <p:txBody>
          <a:bodyPr/>
          <a:lstStyle/>
          <a:p>
            <a:pPr algn="ctr"/>
            <a:r>
              <a:rPr lang="en-US" dirty="0"/>
              <a:t>References</a:t>
            </a:r>
            <a:endParaRPr lang="en-KE" dirty="0"/>
          </a:p>
        </p:txBody>
      </p:sp>
      <p:sp>
        <p:nvSpPr>
          <p:cNvPr id="3" name="Content Placeholder 2">
            <a:extLst>
              <a:ext uri="{FF2B5EF4-FFF2-40B4-BE49-F238E27FC236}">
                <a16:creationId xmlns:a16="http://schemas.microsoft.com/office/drawing/2014/main" id="{1F4F85D5-432E-05E8-259B-8EDA54E1FDF4}"/>
              </a:ext>
            </a:extLst>
          </p:cNvPr>
          <p:cNvSpPr>
            <a:spLocks noGrp="1"/>
          </p:cNvSpPr>
          <p:nvPr>
            <p:ph idx="1"/>
          </p:nvPr>
        </p:nvSpPr>
        <p:spPr>
          <a:xfrm>
            <a:off x="1141412" y="2249487"/>
            <a:ext cx="9905999" cy="4529000"/>
          </a:xfrm>
        </p:spPr>
        <p:txBody>
          <a:bodyPr>
            <a:normAutofit fontScale="77500" lnSpcReduction="20000"/>
          </a:bodyPr>
          <a:lstStyle/>
          <a:p>
            <a:r>
              <a:rPr lang="en-US" b="0" i="0" dirty="0">
                <a:solidFill>
                  <a:srgbClr val="222222"/>
                </a:solidFill>
                <a:effectLst/>
                <a:latin typeface="Arial" panose="020B0604020202020204" pitchFamily="34" charset="0"/>
              </a:rPr>
              <a:t>Hinkle, N.C. and </a:t>
            </a:r>
            <a:r>
              <a:rPr lang="en-US" b="0" i="0" dirty="0" err="1">
                <a:solidFill>
                  <a:srgbClr val="222222"/>
                </a:solidFill>
                <a:effectLst/>
                <a:latin typeface="Arial" panose="020B0604020202020204" pitchFamily="34" charset="0"/>
              </a:rPr>
              <a:t>Hogsette</a:t>
            </a:r>
            <a:r>
              <a:rPr lang="en-US" b="0" i="0" dirty="0">
                <a:solidFill>
                  <a:srgbClr val="222222"/>
                </a:solidFill>
                <a:effectLst/>
                <a:latin typeface="Arial" panose="020B0604020202020204" pitchFamily="34" charset="0"/>
              </a:rPr>
              <a:t>, J.A., 2021. A review of alternative controls for house flies. </a:t>
            </a:r>
            <a:r>
              <a:rPr lang="en-US" b="0" i="1" dirty="0">
                <a:solidFill>
                  <a:srgbClr val="222222"/>
                </a:solidFill>
                <a:effectLst/>
                <a:latin typeface="Arial" panose="020B0604020202020204" pitchFamily="34" charset="0"/>
              </a:rPr>
              <a:t>Insects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12</a:t>
            </a:r>
            <a:r>
              <a:rPr lang="en-US" b="0" i="0" dirty="0">
                <a:solidFill>
                  <a:srgbClr val="222222"/>
                </a:solidFill>
                <a:effectLst/>
                <a:latin typeface="Arial" panose="020B0604020202020204" pitchFamily="34" charset="0"/>
              </a:rPr>
              <a:t>(11), p.1042.</a:t>
            </a:r>
          </a:p>
          <a:p>
            <a:r>
              <a:rPr lang="en-US" b="0" i="0" dirty="0" err="1">
                <a:solidFill>
                  <a:srgbClr val="222222"/>
                </a:solidFill>
                <a:effectLst/>
                <a:latin typeface="Arial" panose="020B0604020202020204" pitchFamily="34" charset="0"/>
              </a:rPr>
              <a:t>Sokowski</a:t>
            </a:r>
            <a:r>
              <a:rPr lang="en-US" b="0" i="0" dirty="0">
                <a:solidFill>
                  <a:srgbClr val="222222"/>
                </a:solidFill>
                <a:effectLst/>
                <a:latin typeface="Arial" panose="020B0604020202020204" pitchFamily="34" charset="0"/>
              </a:rPr>
              <a:t>, D., 2015. </a:t>
            </a:r>
            <a:r>
              <a:rPr lang="en-US" b="0" i="1" dirty="0">
                <a:solidFill>
                  <a:srgbClr val="222222"/>
                </a:solidFill>
                <a:effectLst/>
                <a:latin typeface="Arial" panose="020B0604020202020204" pitchFamily="34" charset="0"/>
              </a:rPr>
              <a:t>Mastering Project Management Integration and Scope: A Framework for Strategizing and Defining Project Objectives and Deliverables</a:t>
            </a:r>
            <a:r>
              <a:rPr lang="en-US" b="0" i="0" dirty="0">
                <a:solidFill>
                  <a:srgbClr val="222222"/>
                </a:solidFill>
                <a:effectLst/>
                <a:latin typeface="Arial" panose="020B0604020202020204" pitchFamily="34" charset="0"/>
              </a:rPr>
              <a:t>. FT Press.</a:t>
            </a:r>
          </a:p>
          <a:p>
            <a:r>
              <a:rPr lang="en-US" b="0" i="0" dirty="0">
                <a:solidFill>
                  <a:srgbClr val="222222"/>
                </a:solidFill>
                <a:effectLst/>
                <a:latin typeface="Arial" panose="020B0604020202020204" pitchFamily="34" charset="0"/>
              </a:rPr>
              <a:t>Karlsen, J.T., 2022. Project stakeholder management. </a:t>
            </a:r>
            <a:r>
              <a:rPr lang="en-US" b="0" i="1" dirty="0">
                <a:solidFill>
                  <a:srgbClr val="222222"/>
                </a:solidFill>
                <a:effectLst/>
                <a:latin typeface="Arial" panose="020B0604020202020204" pitchFamily="34" charset="0"/>
              </a:rPr>
              <a:t>Engineering management journal</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14</a:t>
            </a:r>
            <a:r>
              <a:rPr lang="en-US" b="0" i="0" dirty="0">
                <a:solidFill>
                  <a:srgbClr val="222222"/>
                </a:solidFill>
                <a:effectLst/>
                <a:latin typeface="Arial" panose="020B0604020202020204" pitchFamily="34" charset="0"/>
              </a:rPr>
              <a:t>(4), pp.19-24.</a:t>
            </a:r>
          </a:p>
          <a:p>
            <a:r>
              <a:rPr lang="en-US" b="0" i="0" dirty="0" err="1">
                <a:solidFill>
                  <a:srgbClr val="222222"/>
                </a:solidFill>
                <a:effectLst/>
                <a:latin typeface="Arial" panose="020B0604020202020204" pitchFamily="34" charset="0"/>
              </a:rPr>
              <a:t>Bryde</a:t>
            </a:r>
            <a:r>
              <a:rPr lang="en-US" b="0" i="0" dirty="0">
                <a:solidFill>
                  <a:srgbClr val="222222"/>
                </a:solidFill>
                <a:effectLst/>
                <a:latin typeface="Arial" panose="020B0604020202020204" pitchFamily="34" charset="0"/>
              </a:rPr>
              <a:t>, D.J., 2019. Project management concepts, methods and application. </a:t>
            </a:r>
            <a:r>
              <a:rPr lang="en-US" b="0" i="1" dirty="0">
                <a:solidFill>
                  <a:srgbClr val="222222"/>
                </a:solidFill>
                <a:effectLst/>
                <a:latin typeface="Arial" panose="020B0604020202020204" pitchFamily="34" charset="0"/>
              </a:rPr>
              <a:t>International Journal of Operations &amp; Production Management</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23</a:t>
            </a:r>
            <a:r>
              <a:rPr lang="en-US" b="0" i="0" dirty="0">
                <a:solidFill>
                  <a:srgbClr val="222222"/>
                </a:solidFill>
                <a:effectLst/>
                <a:latin typeface="Arial" panose="020B0604020202020204" pitchFamily="34" charset="0"/>
              </a:rPr>
              <a:t>(7), pp.775-793.</a:t>
            </a:r>
          </a:p>
          <a:p>
            <a:r>
              <a:rPr lang="en-US" b="0" i="0" dirty="0" err="1">
                <a:solidFill>
                  <a:srgbClr val="222222"/>
                </a:solidFill>
                <a:effectLst/>
                <a:latin typeface="Arial" panose="020B0604020202020204" pitchFamily="34" charset="0"/>
              </a:rPr>
              <a:t>Doubravský</a:t>
            </a:r>
            <a:r>
              <a:rPr lang="en-US" b="0" i="0" dirty="0">
                <a:solidFill>
                  <a:srgbClr val="222222"/>
                </a:solidFill>
                <a:effectLst/>
                <a:latin typeface="Arial" panose="020B0604020202020204" pitchFamily="34" charset="0"/>
              </a:rPr>
              <a:t>, K., </a:t>
            </a:r>
            <a:r>
              <a:rPr lang="en-US" b="0" i="0" dirty="0" err="1">
                <a:solidFill>
                  <a:srgbClr val="222222"/>
                </a:solidFill>
                <a:effectLst/>
                <a:latin typeface="Arial" panose="020B0604020202020204" pitchFamily="34" charset="0"/>
              </a:rPr>
              <a:t>Doskočil</a:t>
            </a:r>
            <a:r>
              <a:rPr lang="en-US" b="0" i="0" dirty="0">
                <a:solidFill>
                  <a:srgbClr val="222222"/>
                </a:solidFill>
                <a:effectLst/>
                <a:latin typeface="Arial" panose="020B0604020202020204" pitchFamily="34" charset="0"/>
              </a:rPr>
              <a:t>, R. and </a:t>
            </a:r>
            <a:r>
              <a:rPr lang="en-US" b="0" i="0" dirty="0" err="1">
                <a:solidFill>
                  <a:srgbClr val="222222"/>
                </a:solidFill>
                <a:effectLst/>
                <a:latin typeface="Arial" panose="020B0604020202020204" pitchFamily="34" charset="0"/>
              </a:rPr>
              <a:t>Dohnal</a:t>
            </a:r>
            <a:r>
              <a:rPr lang="en-US" b="0" i="0" dirty="0">
                <a:solidFill>
                  <a:srgbClr val="222222"/>
                </a:solidFill>
                <a:effectLst/>
                <a:latin typeface="Arial" panose="020B0604020202020204" pitchFamily="34" charset="0"/>
              </a:rPr>
              <a:t>, M., 2020. A dynamic knowledge model of project time-cost analysis based on trend modelling. </a:t>
            </a:r>
            <a:r>
              <a:rPr lang="en-US" b="0" i="1" dirty="0" err="1">
                <a:solidFill>
                  <a:srgbClr val="222222"/>
                </a:solidFill>
                <a:effectLst/>
                <a:latin typeface="Arial" panose="020B0604020202020204" pitchFamily="34" charset="0"/>
              </a:rPr>
              <a:t>Periodica</a:t>
            </a:r>
            <a:r>
              <a:rPr lang="en-US" b="0" i="1" dirty="0">
                <a:solidFill>
                  <a:srgbClr val="222222"/>
                </a:solidFill>
                <a:effectLst/>
                <a:latin typeface="Arial" panose="020B0604020202020204" pitchFamily="34" charset="0"/>
              </a:rPr>
              <a:t> </a:t>
            </a:r>
            <a:r>
              <a:rPr lang="en-US" b="0" i="1" dirty="0" err="1">
                <a:solidFill>
                  <a:srgbClr val="222222"/>
                </a:solidFill>
                <a:effectLst/>
                <a:latin typeface="Arial" panose="020B0604020202020204" pitchFamily="34" charset="0"/>
              </a:rPr>
              <a:t>Polytechnica</a:t>
            </a:r>
            <a:r>
              <a:rPr lang="en-US" b="0" i="1" dirty="0">
                <a:solidFill>
                  <a:srgbClr val="222222"/>
                </a:solidFill>
                <a:effectLst/>
                <a:latin typeface="Arial" panose="020B0604020202020204" pitchFamily="34" charset="0"/>
              </a:rPr>
              <a:t> Social and Management Sciences</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28</a:t>
            </a:r>
            <a:r>
              <a:rPr lang="en-US" b="0" i="0" dirty="0">
                <a:solidFill>
                  <a:srgbClr val="222222"/>
                </a:solidFill>
                <a:effectLst/>
                <a:latin typeface="Arial" panose="020B0604020202020204" pitchFamily="34" charset="0"/>
              </a:rPr>
              <a:t>(1), pp.18-28.</a:t>
            </a:r>
          </a:p>
          <a:p>
            <a:endParaRPr lang="en-KE" dirty="0"/>
          </a:p>
        </p:txBody>
      </p:sp>
    </p:spTree>
    <p:extLst>
      <p:ext uri="{BB962C8B-B14F-4D97-AF65-F5344CB8AC3E}">
        <p14:creationId xmlns:p14="http://schemas.microsoft.com/office/powerpoint/2010/main" val="36873259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Circuit</Template>
  <TotalTime>1307</TotalTime>
  <Words>1257</Words>
  <Application>Microsoft Office PowerPoint</Application>
  <PresentationFormat>Widescreen</PresentationFormat>
  <Paragraphs>150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Söhne</vt:lpstr>
      <vt:lpstr>Tw Cen MT</vt:lpstr>
      <vt:lpstr>Circuit</vt:lpstr>
      <vt:lpstr>ERGA22W Stainless Steel Decorative Fly Killer project  </vt:lpstr>
      <vt:lpstr> Introduction </vt:lpstr>
      <vt:lpstr>Project description </vt:lpstr>
      <vt:lpstr>Project Scope</vt:lpstr>
      <vt:lpstr>Work Breakdown Structure (Project Life Cycle ) </vt:lpstr>
      <vt:lpstr>Trend analysis</vt:lpstr>
      <vt:lpstr>Quad Chart – SWOT Analysis  </vt:lpstr>
      <vt:lpstr>Gantt Chart </vt:lpstr>
      <vt:lpstr>Stakeholders' involvement</vt:lpstr>
      <vt:lpstr>Allocation of resources</vt:lpstr>
      <vt:lpstr>Risk Analysis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gabriel-ciprian vilcu</cp:lastModifiedBy>
  <cp:revision>6</cp:revision>
  <dcterms:created xsi:type="dcterms:W3CDTF">2024-02-25T08:52:57Z</dcterms:created>
  <dcterms:modified xsi:type="dcterms:W3CDTF">2024-02-28T18:18:52Z</dcterms:modified>
</cp:coreProperties>
</file>