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7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59" d="100"/>
          <a:sy n="59" d="100"/>
        </p:scale>
        <p:origin x="8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za, Hamza" userId="6a2c011f-df97-431e-b2b6-f4b138e66afa" providerId="ADAL" clId="{E4235702-2233-43D8-B641-CF0273BC93E1}"/>
    <pc:docChg chg="delSld">
      <pc:chgData name="Hamza, Hamza" userId="6a2c011f-df97-431e-b2b6-f4b138e66afa" providerId="ADAL" clId="{E4235702-2233-43D8-B641-CF0273BC93E1}" dt="2026-07-12T13:05:09.274" v="0" actId="2696"/>
      <pc:docMkLst>
        <pc:docMk/>
      </pc:docMkLst>
      <pc:sldChg chg="del">
        <pc:chgData name="Hamza, Hamza" userId="6a2c011f-df97-431e-b2b6-f4b138e66afa" providerId="ADAL" clId="{E4235702-2233-43D8-B641-CF0273BC93E1}" dt="2026-07-12T13:05:09.274" v="0" actId="2696"/>
        <pc:sldMkLst>
          <pc:docMk/>
          <pc:sldMk cId="3653057791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F48DB-F9F7-4AE2-BF85-E555FF0C2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076E20-CF58-41D4-8644-BBD41E602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5165E0-96F3-4B3F-93E8-A8522CBA7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C16B3-B127-4FD4-B1E7-C2F48AD6E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2EF4E-5E96-42E9-93CF-83B97C490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235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F2E1A-D733-4DCE-929B-6619A65B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CBD6A-F766-46BD-860E-1A8A71E7F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17474-6D46-490B-A107-805072681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735AB-A41E-44D6-B5B3-09A2245B2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8E839-A358-4C0C-953F-D8CD98088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0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6E2E5-CA76-480B-BC9E-AA728759D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5513A2-302D-423A-A2E0-0078C1F581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ADCD4-FDC8-4533-AF96-08A70823F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E84CA6-E066-48BD-8225-6BEA27E83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8C334-6B62-4459-9122-925FDB695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48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F92AF-1CA2-454F-A682-142B5B15F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F9319-CFF4-47C8-9945-926F38C7D6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8E63F6-2535-4CA2-8DE0-CC1C36D564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089DAF-5847-4A7D-B16A-0C4BEFD1F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57B67A-8175-45FB-9627-378E8FC5C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C14D5-FD81-4015-81FB-AA99ADE56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434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C9DEE-C2E1-47F3-8E85-51944DA1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1A12E-8298-4935-A6AE-8BCB856887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EE456A-EAE8-42EE-9942-6715388D8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81ED4F-E93E-4F73-A901-87E5E551FC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59BA6-E124-4C29-A4F5-93DA519E14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B669F8-B65F-4D0B-A67C-9246A6C8C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ABE0D1-19A7-441A-B269-D8EB9E7A5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C6060C-B3B6-4DBA-AC99-8A909C5BF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262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481E-5DF2-4174-95F8-CFAF28A13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EEFE09-BC44-44D9-8CC5-61D032232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0F7DA3-AD58-49CC-BD76-8099AF44F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2CB411-A791-47CF-AC4C-994BF6B47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321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7CD8C6-A670-4997-BF7A-DB09E1D2B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5C554-5E73-41A7-BF0C-6FD5B1C31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F9A826-5BA6-4B71-AE91-06A5A42EB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577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AE3E1-5695-4EE5-9B0A-537D714F0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7D5FE-C6D9-49E6-BB23-10BF71014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72839-3E31-4C6F-9CBA-B10984BC5C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58396E-ED46-4A29-A1B4-23FB07EC0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DEF291-1B56-46C8-A95C-E96587E56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B2467-717D-4EF6-8B82-E6BE35516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298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18707-F436-4B62-B8AE-B555C890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0DFD57-3663-411B-8B76-2BEA389067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F1917-9555-4E74-8488-6E681633A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25E8C-28E8-41A3-BD20-A4E776774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28A56A-5A3F-49D3-B1BF-A93C77711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25AAA-1434-4FB6-867B-1E7EE5064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651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275BD-3A4A-4F28-8301-D9445FFC2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DC51A-56CB-4053-B358-D79D0197B3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BB9FA-F93F-4322-B430-81B1DFB0D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EEF18-C9BE-4ADF-AB58-6C3A726D4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E10AB-CD9E-440B-AFD0-73122EFA8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215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DCB0B5-EC63-4937-AF54-5754F3C3A8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3D10F9-51F6-4BC3-B9AC-E28731A520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B941D-FB81-469D-8F8E-AAD911F44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A9C440-1474-4A0A-A428-F8D57B8B3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8C94A-26FA-48D7-A966-5B18687C1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56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303EFA-9456-4587-9048-7B6A74134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2560C-CC63-4BEC-99CC-353481E096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B4C8F-07CC-40C9-AF7C-5F09612019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2A4B3-6C78-4478-8FC9-45E97051CF5F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F226FC-9151-45C4-90F6-CCD7BDDB91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28BC3-BA9E-4528-B132-D91AE80404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A93B1-25B1-4634-A420-9F5B985B5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979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3.safelinks.protection.outlook.com/?url=https%3A%2F%2Fwww.tescoplc.com%2Fsustainability&amp;data=05%7C02%7CHamza.Hamza%40ons.gov.uk%7Cac278fe5ca654665874908dee002655d%7C078807bfce824688bce00d811684dc46%7C0%7C0%7C639194498075610282%7CUnknown%7CTWFpbGZsb3d8eyJFbXB0eU1hcGkiOnRydWUsIlYiOiIwLjAuMDAwMCIsIlAiOiJXaW4zMiIsIkFOIjoiTWFpbCIsIldUIjoyfQ%3D%3D%7C0%7C%7C%7C&amp;sdata=OYcV7%2FbtS0%2FuSf16oBSxXHUHFyzIZ6EAQLeKevr5nMk%3D&amp;reserved=0" TargetMode="External"/><Relationship Id="rId3" Type="http://schemas.openxmlformats.org/officeDocument/2006/relationships/hyperlink" Target="https://eur03.safelinks.protection.outlook.com/?url=https%3A%2F%2Fbusinessmodelanalyst.com%2Ftesco-business-model%2F&amp;data=05%7C02%7CHamza.Hamza%40ons.gov.uk%7Cac278fe5ca654665874908dee002655d%7C078807bfce824688bce00d811684dc46%7C0%7C0%7C639194498075504560%7CUnknown%7CTWFpbGZsb3d8eyJFbXB0eU1hcGkiOnRydWUsIlYiOiIwLjAuMDAwMCIsIlAiOiJXaW4zMiIsIkFOIjoiTWFpbCIsIldUIjoyfQ%3D%3D%7C0%7C%7C%7C&amp;sdata=G07S1KKD3SO%2FYnYNIMwYTpJjXYVyL8ZeUHG6a4QQuRw%3D&amp;reserved=0" TargetMode="External"/><Relationship Id="rId7" Type="http://schemas.openxmlformats.org/officeDocument/2006/relationships/hyperlink" Target="https://eur03.safelinks.protection.outlook.com/?url=https%3A%2F%2Fwww.tescoplc.com%2Fabout%2Four-history&amp;data=05%7C02%7CHamza.Hamza%40ons.gov.uk%7Cac278fe5ca654665874908dee002655d%7C078807bfce824688bce00d811684dc46%7C0%7C0%7C639194498075585849%7CUnknown%7CTWFpbGZsb3d8eyJFbXB0eU1hcGkiOnRydWUsIlYiOiIwLjAuMDAwMCIsIlAiOiJXaW4zMiIsIkFOIjoiTWFpbCIsIldUIjoyfQ%3D%3D%7C0%7C%7C%7C&amp;sdata=p3EcMW2GFEbwjBzYRnWZVMmFLH4yqPfIQebiXx8QgOw%3D&amp;reserved=0" TargetMode="External"/><Relationship Id="rId2" Type="http://schemas.openxmlformats.org/officeDocument/2006/relationships/hyperlink" Target="https://eur03.safelinks.protection.outlook.com/?url=https%3A%2F%2Fwww.bbc.co.uk%2Fnews%2Fbusiness&amp;data=05%7C02%7CHamza.Hamza%40ons.gov.uk%7Cac278fe5ca654665874908dee002655d%7C078807bfce824688bce00d811684dc46%7C0%7C0%7C639194498075467441%7CUnknown%7CTWFpbGZsb3d8eyJFbXB0eU1hcGkiOnRydWUsIlYiOiIwLjAuMDAwMCIsIlAiOiJXaW4zMiIsIkFOIjoiTWFpbCIsIldUIjoyfQ%3D%3D%7C0%7C%7C%7C&amp;sdata=WL3FON%2F%2BFI3iEJaFa2Zv500kZaBhdshk%2FRY665x9GN4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ur03.safelinks.protection.outlook.com/?url=https%3A%2F%2Fwww.statista.com%2F&amp;data=05%7C02%7CHamza.Hamza%40ons.gov.uk%7Cac278fe5ca654665874908dee002655d%7C078807bfce824688bce00d811684dc46%7C0%7C0%7C639194498075565766%7CUnknown%7CTWFpbGZsb3d8eyJFbXB0eU1hcGkiOnRydWUsIlYiOiIwLjAuMDAwMCIsIlAiOiJXaW4zMiIsIkFOIjoiTWFpbCIsIldUIjoyfQ%3D%3D%7C0%7C%7C%7C&amp;sdata=KPhuf9W9UZQTB5%2FLOjOSoFoa01EaOHHt1Au%2BzB0Q%2Bu4%3D&amp;reserved=0" TargetMode="External"/><Relationship Id="rId5" Type="http://schemas.openxmlformats.org/officeDocument/2006/relationships/hyperlink" Target="https://eur03.safelinks.protection.outlook.com/?url=https%3A%2F%2Fwww.kantar.com%2F&amp;data=05%7C02%7CHamza.Hamza%40ons.gov.uk%7Cac278fe5ca654665874908dee002655d%7C078807bfce824688bce00d811684dc46%7C0%7C0%7C639194498075545230%7CUnknown%7CTWFpbGZsb3d8eyJFbXB0eU1hcGkiOnRydWUsIlYiOiIwLjAuMDAwMCIsIlAiOiJXaW4zMiIsIkFOIjoiTWFpbCIsIldUIjoyfQ%3D%3D%7C0%7C%7C%7C&amp;sdata=O7u73fgP8J4pl4J2mic%2FXRbsTCfoDoQxt%2FJBfyBkxX0%3D&amp;reserved=0" TargetMode="External"/><Relationship Id="rId10" Type="http://schemas.openxmlformats.org/officeDocument/2006/relationships/hyperlink" Target="https://eur03.safelinks.protection.outlook.com/?url=https%3A%2F%2Fwww.independent.co.uk%2F&amp;data=05%7C02%7CHamza.Hamza%40ons.gov.uk%7Cac278fe5ca654665874908dee002655d%7C078807bfce824688bce00d811684dc46%7C0%7C0%7C639194498075654395%7CUnknown%7CTWFpbGZsb3d8eyJFbXB0eU1hcGkiOnRydWUsIlYiOiIwLjAuMDAwMCIsIlAiOiJXaW4zMiIsIkFOIjoiTWFpbCIsIldUIjoyfQ%3D%3D%7C0%7C%7C%7C&amp;sdata=fa6ACwzNDxbqOfg6tWxkyjhFxsUjr009um%2F7Ixzx2H0%3D&amp;reserved=0" TargetMode="External"/><Relationship Id="rId4" Type="http://schemas.openxmlformats.org/officeDocument/2006/relationships/hyperlink" Target="https://eur03.safelinks.protection.outlook.com/?url=https%3A%2F%2Fbusinessmodelanalyst.com%2Ftesco-swot-analysis%2F&amp;data=05%7C02%7CHamza.Hamza%40ons.gov.uk%7Cac278fe5ca654665874908dee002655d%7C078807bfce824688bce00d811684dc46%7C0%7C0%7C639194498075525228%7CUnknown%7CTWFpbGZsb3d8eyJFbXB0eU1hcGkiOnRydWUsIlYiOiIwLjAuMDAwMCIsIlAiOiJXaW4zMiIsIkFOIjoiTWFpbCIsIldUIjoyfQ%3D%3D%7C0%7C%7C%7C&amp;sdata=nlkzYR6dh7NdW8XjCJ65jPAWp1ay5gnQ5IDn%2BGXdCYk%3D&amp;reserved=0" TargetMode="External"/><Relationship Id="rId9" Type="http://schemas.openxmlformats.org/officeDocument/2006/relationships/hyperlink" Target="https://eur03.safelinks.protection.outlook.com/?url=https%3A%2F%2Fwww.tescoplc.com%2Finvestors%2Freports-results-and-presentations%2F&amp;data=05%7C02%7CHamza.Hamza%40ons.gov.uk%7Cac278fe5ca654665874908dee002655d%7C078807bfce824688bce00d811684dc46%7C0%7C0%7C639194498075633850%7CUnknown%7CTWFpbGZsb3d8eyJFbXB0eU1hcGkiOnRydWUsIlYiOiIwLjAuMDAwMCIsIlAiOiJXaW4zMiIsIkFOIjoiTWFpbCIsIldUIjoyfQ%3D%3D%7C0%7C%7C%7C&amp;sdata=cwZPL9C0adAIFjcOA31t5O5gTE96jnLhjucWUIFKpms%3D&amp;reserved=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0E21785-62D8-430F-9521-90166EF7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D7CF8A0-D3E4-4A16-87D3-1D973AC61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3296" y="697832"/>
            <a:ext cx="8189484" cy="5541981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189D9B-93C0-4AD3-E9F1-CB242142A292}"/>
              </a:ext>
            </a:extLst>
          </p:cNvPr>
          <p:cNvSpPr txBox="1"/>
          <p:nvPr/>
        </p:nvSpPr>
        <p:spPr>
          <a:xfrm>
            <a:off x="3799658" y="1778427"/>
            <a:ext cx="4999176" cy="22431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Tesco PLC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Programme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BA (Hons) Business Management</a:t>
            </a:r>
            <a:endParaRPr lang="en-US" sz="20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Module:</a:t>
            </a:r>
            <a:r>
              <a:rPr lang="en-US" sz="20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Entrepreneurship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Module Code: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LCBB5013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A17112-4841-B944-16CF-F87FB77C761C}"/>
              </a:ext>
            </a:extLst>
          </p:cNvPr>
          <p:cNvSpPr txBox="1"/>
          <p:nvPr/>
        </p:nvSpPr>
        <p:spPr>
          <a:xfrm>
            <a:off x="272665" y="305417"/>
            <a:ext cx="6238303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sz="24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TASK 2 – BUSINESS PLAN PRESENTATION</a:t>
            </a:r>
            <a:endParaRPr lang="en-GB" sz="24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r>
              <a:rPr lang="en-GB" sz="24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Company: Tesco PLC</a:t>
            </a:r>
            <a:endParaRPr lang="en-GB" sz="24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75935B-A868-27C9-816D-4B7D1CF34908}"/>
              </a:ext>
            </a:extLst>
          </p:cNvPr>
          <p:cNvSpPr txBox="1"/>
          <p:nvPr/>
        </p:nvSpPr>
        <p:spPr>
          <a:xfrm>
            <a:off x="3799658" y="3629198"/>
            <a:ext cx="609783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Prepared by:</a:t>
            </a:r>
            <a:endParaRPr lang="en-GB" sz="2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Student Name: Laiba Haya</a:t>
            </a:r>
            <a:endParaRPr lang="en-GB" sz="2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Student ID: 2231322</a:t>
            </a:r>
            <a:endParaRPr lang="en-GB" sz="2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4B8E022-2345-5564-9183-CC3C24073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1301" y="199652"/>
            <a:ext cx="2737841" cy="135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41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DA3DD4-73AF-737C-8661-3BF5D938683A}"/>
              </a:ext>
            </a:extLst>
          </p:cNvPr>
          <p:cNvSpPr txBox="1"/>
          <p:nvPr/>
        </p:nvSpPr>
        <p:spPr>
          <a:xfrm>
            <a:off x="645066" y="2031101"/>
            <a:ext cx="4023360" cy="3892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 dirty="0">
                <a:effectLst/>
              </a:rPr>
              <a:t>Founded in </a:t>
            </a:r>
            <a:r>
              <a:rPr lang="en-US" sz="1700" b="1" dirty="0">
                <a:effectLst/>
              </a:rPr>
              <a:t>1919</a:t>
            </a:r>
            <a:r>
              <a:rPr lang="en-US" sz="1700" dirty="0">
                <a:effectLst/>
              </a:rPr>
              <a:t> by Jack Cohen.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 dirty="0">
                <a:effectLst/>
              </a:rPr>
              <a:t>Started as a small grocery market stall in East London.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 dirty="0">
                <a:effectLst/>
              </a:rPr>
              <a:t>Largest supermarket retailer in the UK.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 dirty="0">
                <a:effectLst/>
              </a:rPr>
              <a:t>Operates thousands of stores across the UK and Ireland.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 dirty="0">
                <a:effectLst/>
              </a:rPr>
              <a:t>Serves millions of customers every week.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 dirty="0">
                <a:effectLst/>
              </a:rPr>
              <a:t>Mission: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“To serve customers, communities and the planet a little better every day.”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Key Business Idea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Tesco operates as a </a:t>
            </a:r>
            <a:r>
              <a:rPr lang="en-US" sz="1700" b="1" dirty="0">
                <a:effectLst/>
              </a:rPr>
              <a:t>one-stop retail business</a:t>
            </a:r>
            <a:r>
              <a:rPr lang="en-US" sz="1700" dirty="0">
                <a:effectLst/>
              </a:rPr>
              <a:t>, providing groceries, clothing, banking, mobile services and online shopping through physical stores and digital platforms.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100" dirty="0">
                <a:effectLst/>
              </a:rPr>
            </a:br>
            <a:endParaRPr lang="en-US" sz="1100" dirty="0">
              <a:effectLst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F7B76C-A002-B390-17C3-F54D6A5C3A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270139"/>
            <a:ext cx="5628018" cy="40848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52964FB-6ADD-7A95-8A90-E44AC5F0246F}"/>
              </a:ext>
            </a:extLst>
          </p:cNvPr>
          <p:cNvSpPr txBox="1"/>
          <p:nvPr/>
        </p:nvSpPr>
        <p:spPr>
          <a:xfrm>
            <a:off x="576244" y="565796"/>
            <a:ext cx="6096000" cy="14034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800" b="1" dirty="0">
                <a:effectLst/>
              </a:rPr>
              <a:t> </a:t>
            </a:r>
            <a:r>
              <a:rPr lang="en-US" sz="2400" b="1" dirty="0">
                <a:effectLst/>
              </a:rPr>
              <a:t>Company Overview</a:t>
            </a:r>
            <a:r>
              <a:rPr lang="en-US" sz="1800" b="1" dirty="0">
                <a:effectLst/>
              </a:rPr>
              <a:t>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8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800" b="1" dirty="0">
                <a:effectLst/>
              </a:rPr>
              <a:t>About Tesco PLC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6C0D4D-0AF6-75F4-1141-3D8716C2EBE5}"/>
              </a:ext>
            </a:extLst>
          </p:cNvPr>
          <p:cNvSpPr txBox="1"/>
          <p:nvPr/>
        </p:nvSpPr>
        <p:spPr>
          <a:xfrm>
            <a:off x="2525116" y="5489821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effectLst/>
              </a:rPr>
              <a:t>(Tesco PLC, 2024a; Tesco PLC, 2024b)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75598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DA5119-73D8-D840-ABAE-A505DA13CF2F}"/>
              </a:ext>
            </a:extLst>
          </p:cNvPr>
          <p:cNvSpPr txBox="1"/>
          <p:nvPr/>
        </p:nvSpPr>
        <p:spPr>
          <a:xfrm>
            <a:off x="1227919" y="135275"/>
            <a:ext cx="6303190" cy="5752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effectLst/>
              </a:rPr>
              <a:t>Products, Services and Business Objectives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  <a:latin typeface="Aptos" panose="020B0004020202020204" pitchFamily="34" charset="0"/>
              </a:rPr>
              <a:t>Products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Fresh food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Frozen food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Household products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Health &amp; Beauty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Clothing (F&amp;F)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Electronics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  <a:latin typeface="Aptos" panose="020B0004020202020204" pitchFamily="34" charset="0"/>
              </a:rPr>
              <a:t>Services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Online Grocery Shopping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Click &amp; Collect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Tesco Mobile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Tesco Bank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  <a:latin typeface="Aptos" panose="020B0004020202020204" pitchFamily="34" charset="0"/>
              </a:rPr>
              <a:t>Booker Wholesale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B71BB1-5774-B5EF-2414-C9AB18F607BE}"/>
              </a:ext>
            </a:extLst>
          </p:cNvPr>
          <p:cNvSpPr txBox="1"/>
          <p:nvPr/>
        </p:nvSpPr>
        <p:spPr>
          <a:xfrm>
            <a:off x="7385265" y="1197620"/>
            <a:ext cx="6096000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sz="2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Business Objectives</a:t>
            </a:r>
            <a:endParaRPr lang="en-GB" sz="2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r>
              <a:rPr lang="en-GB" sz="2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Short-term</a:t>
            </a:r>
            <a:endParaRPr lang="en-GB" sz="20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Improve customer satisfaction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Increase Clubcard usage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Maintain competitive prices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Increase online sales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r>
              <a:rPr lang="en-GB" sz="2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Long-term</a:t>
            </a:r>
            <a:endParaRPr lang="en-GB" sz="20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Sustainable business growth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Digital transformation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Net-zero carbon emissions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Increase shareholder value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28615E-7455-2803-5ECF-ABE841354CE2}"/>
              </a:ext>
            </a:extLst>
          </p:cNvPr>
          <p:cNvSpPr txBox="1"/>
          <p:nvPr/>
        </p:nvSpPr>
        <p:spPr>
          <a:xfrm>
            <a:off x="7995096" y="5887679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(Tesco PLC, 2024a; Tesco PLC, 2024c)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19683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044ABE-B852-22BE-15CC-96BCD7E6F301}"/>
              </a:ext>
            </a:extLst>
          </p:cNvPr>
          <p:cNvSpPr txBox="1"/>
          <p:nvPr/>
        </p:nvSpPr>
        <p:spPr>
          <a:xfrm>
            <a:off x="559927" y="636044"/>
            <a:ext cx="4937490" cy="62219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Unique Selling Proposition (USP)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Why Tesco is Different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Tesco’s USP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</a:rPr>
              <a:t>✔ Affordable prices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</a:rPr>
              <a:t>✔ Wide product variety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</a:rPr>
              <a:t>✔ Convenient shopping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</a:rPr>
              <a:t>✔ Clubcard loyalty </a:t>
            </a:r>
            <a:r>
              <a:rPr lang="en-US" dirty="0" err="1">
                <a:effectLst/>
              </a:rPr>
              <a:t>programme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</a:rPr>
              <a:t>✔ Strong online shopping platform</a:t>
            </a: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Competitive Advantages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 err="1">
                <a:effectLst/>
              </a:rPr>
              <a:t>Personalised</a:t>
            </a:r>
            <a:r>
              <a:rPr lang="en-US" dirty="0">
                <a:effectLst/>
              </a:rPr>
              <a:t> discounts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Extensive UK store network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Home delivery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Click &amp; Collect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Advanced customer data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The Clubcard </a:t>
            </a:r>
            <a:r>
              <a:rPr lang="en-US" dirty="0" err="1">
                <a:effectLst/>
              </a:rPr>
              <a:t>programme</a:t>
            </a:r>
            <a:r>
              <a:rPr lang="en-US" dirty="0">
                <a:effectLst/>
              </a:rPr>
              <a:t> helps Tesco understand customer buying </a:t>
            </a:r>
            <a:r>
              <a:rPr lang="en-US" dirty="0" err="1">
                <a:effectLst/>
              </a:rPr>
              <a:t>behaviour</a:t>
            </a:r>
            <a:r>
              <a:rPr lang="en-US" dirty="0">
                <a:effectLst/>
              </a:rPr>
              <a:t> and improves customer loyalty.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6CD438-CF4B-D0A6-B507-69152088EE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56" r="17144" b="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E9708B9-2DBF-D2A8-0BD6-90EF024DC75D}"/>
              </a:ext>
            </a:extLst>
          </p:cNvPr>
          <p:cNvSpPr txBox="1"/>
          <p:nvPr/>
        </p:nvSpPr>
        <p:spPr>
          <a:xfrm>
            <a:off x="6095999" y="6418231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</a:rPr>
              <a:t>(Business Model Analyst,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377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52A37C-A173-B705-3968-C1A3670FC7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2339576"/>
              </p:ext>
            </p:extLst>
          </p:nvPr>
        </p:nvGraphicFramePr>
        <p:xfrm>
          <a:off x="838200" y="1643747"/>
          <a:ext cx="10515600" cy="1981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22797933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831614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>
                          <a:effectLst/>
                        </a:rPr>
                        <a:t>Strengths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>
                          <a:effectLst/>
                        </a:rPr>
                        <a:t>Weaknesses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34375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Largest UK supermarket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Heavy dependence on UK market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0506331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Strong brand image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Low profit margins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313458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Clubcard loyalty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High operating costs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9599639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Efficient supply chain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Intense competition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373407927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314C143-251A-E2D8-B091-337476E55C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4106567"/>
              </p:ext>
            </p:extLst>
          </p:nvPr>
        </p:nvGraphicFramePr>
        <p:xfrm>
          <a:off x="838200" y="3786457"/>
          <a:ext cx="10515600" cy="1981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57788684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5072226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dirty="0">
                          <a:effectLst/>
                        </a:rPr>
                        <a:t>Opportunities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>
                          <a:effectLst/>
                        </a:rPr>
                        <a:t>Threats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6021091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Online shopping growth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Aldi &amp; Lidl expansion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1895704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Artificial Intelligence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Inflation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01484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Sustainability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Supply chain disruption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05188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Digital innovation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</a:rPr>
                        <a:t>Rising costs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12669775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C08C5634-F61D-CDC4-4649-63FE23312B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801231"/>
            <a:ext cx="244631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SWOT Analysis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B0F95E-9965-4C67-741A-3FF5C9705C19}"/>
              </a:ext>
            </a:extLst>
          </p:cNvPr>
          <p:cNvSpPr txBox="1"/>
          <p:nvPr/>
        </p:nvSpPr>
        <p:spPr>
          <a:xfrm>
            <a:off x="685800" y="5767657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Summary</a:t>
            </a:r>
            <a:endParaRPr lang="en-GB" sz="20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Tesco’s strengths outweigh its weaknesses, but continuous innovation is essential to remain competitive.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2F885C-9419-61EA-7898-62351000706D}"/>
              </a:ext>
            </a:extLst>
          </p:cNvPr>
          <p:cNvSpPr txBox="1"/>
          <p:nvPr/>
        </p:nvSpPr>
        <p:spPr>
          <a:xfrm>
            <a:off x="8818880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(Kantar, 2025; BBC News, 2025)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A9C11D-5437-49A9-6601-33E8EC4B6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335" y="39469"/>
            <a:ext cx="5586929" cy="1523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609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5B029B-0E4D-A567-E2E3-BC779415D5C3}"/>
              </a:ext>
            </a:extLst>
          </p:cNvPr>
          <p:cNvSpPr txBox="1"/>
          <p:nvPr/>
        </p:nvSpPr>
        <p:spPr>
          <a:xfrm>
            <a:off x="645064" y="525982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Competitor Analysis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Major Competitors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C977C4-145F-1DFE-6D76-11AC868D809E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Tesco’s Competitive Advantage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Largest market share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Better product variety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Clubcard </a:t>
            </a:r>
            <a:r>
              <a:rPr lang="en-US" sz="2000" dirty="0" err="1">
                <a:effectLst/>
              </a:rPr>
              <a:t>programme</a:t>
            </a:r>
            <a:endParaRPr lang="en-US" sz="2000" dirty="0">
              <a:effectLst/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Omnichannel shopping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Strong brand reputation</a:t>
            </a:r>
            <a:br>
              <a:rPr lang="en-US" sz="2000" dirty="0">
                <a:effectLst/>
              </a:rPr>
            </a:br>
            <a:endParaRPr lang="en-US" sz="2000" dirty="0">
              <a:effectLst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3371EDA-E95E-8BFF-E637-61B24FA50A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284411"/>
              </p:ext>
            </p:extLst>
          </p:nvPr>
        </p:nvGraphicFramePr>
        <p:xfrm>
          <a:off x="5987738" y="969391"/>
          <a:ext cx="5628019" cy="4686349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717066">
                  <a:extLst>
                    <a:ext uri="{9D8B030D-6E8A-4147-A177-3AD203B41FA5}">
                      <a16:colId xmlns:a16="http://schemas.microsoft.com/office/drawing/2014/main" val="1220956901"/>
                    </a:ext>
                  </a:extLst>
                </a:gridCol>
                <a:gridCol w="2910953">
                  <a:extLst>
                    <a:ext uri="{9D8B030D-6E8A-4147-A177-3AD203B41FA5}">
                      <a16:colId xmlns:a16="http://schemas.microsoft.com/office/drawing/2014/main" val="3918353082"/>
                    </a:ext>
                  </a:extLst>
                </a:gridCol>
              </a:tblGrid>
              <a:tr h="14653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500" b="1" cap="none" spc="30">
                          <a:solidFill>
                            <a:schemeClr val="tx1"/>
                          </a:solidFill>
                          <a:effectLst/>
                        </a:rPr>
                        <a:t>Competitor</a:t>
                      </a:r>
                      <a:endParaRPr lang="en-GB" sz="3500" b="1" cap="none" spc="3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0" marR="19801" marT="165012" marB="16501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3500" b="1" cap="none" spc="30">
                          <a:solidFill>
                            <a:schemeClr val="tx1"/>
                          </a:solidFill>
                          <a:effectLst/>
                        </a:rPr>
                        <a:t>Competitive Strategy</a:t>
                      </a:r>
                      <a:endParaRPr lang="en-GB" sz="3500" b="1" cap="none" spc="3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0" marR="19801" marT="165012" marB="16501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2088115"/>
                  </a:ext>
                </a:extLst>
              </a:tr>
              <a:tr h="8052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b="1" cap="none" spc="0">
                          <a:solidFill>
                            <a:schemeClr val="tx1"/>
                          </a:solidFill>
                          <a:effectLst/>
                        </a:rPr>
                        <a:t>Sainsbury’s</a:t>
                      </a:r>
                      <a:endParaRPr lang="en-GB" sz="26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0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cap="none" spc="0">
                          <a:solidFill>
                            <a:schemeClr val="tx1"/>
                          </a:solidFill>
                          <a:effectLst/>
                        </a:rPr>
                        <a:t>Premium quality</a:t>
                      </a:r>
                      <a:endParaRPr lang="en-GB" sz="26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0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7720400"/>
                  </a:ext>
                </a:extLst>
              </a:tr>
              <a:tr h="8052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b="1" cap="none" spc="0">
                          <a:solidFill>
                            <a:schemeClr val="tx1"/>
                          </a:solidFill>
                          <a:effectLst/>
                        </a:rPr>
                        <a:t>Asda</a:t>
                      </a:r>
                      <a:endParaRPr lang="en-GB" sz="26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99007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cap="none" spc="0">
                          <a:solidFill>
                            <a:schemeClr val="tx1"/>
                          </a:solidFill>
                          <a:effectLst/>
                        </a:rPr>
                        <a:t>Low prices</a:t>
                      </a:r>
                      <a:endParaRPr lang="en-GB" sz="26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99007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115277"/>
                  </a:ext>
                </a:extLst>
              </a:tr>
              <a:tr h="8052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b="1" cap="none" spc="0">
                          <a:solidFill>
                            <a:schemeClr val="tx1"/>
                          </a:solidFill>
                          <a:effectLst/>
                        </a:rPr>
                        <a:t>Aldi</a:t>
                      </a:r>
                      <a:endParaRPr lang="en-GB" sz="26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0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cap="none" spc="0">
                          <a:solidFill>
                            <a:schemeClr val="tx1"/>
                          </a:solidFill>
                          <a:effectLst/>
                        </a:rPr>
                        <a:t>Discount retailer</a:t>
                      </a:r>
                      <a:endParaRPr lang="en-GB" sz="26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0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4441557"/>
                  </a:ext>
                </a:extLst>
              </a:tr>
              <a:tr h="8052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b="1" cap="none" spc="0">
                          <a:solidFill>
                            <a:schemeClr val="tx1"/>
                          </a:solidFill>
                          <a:effectLst/>
                        </a:rPr>
                        <a:t>Lidl</a:t>
                      </a:r>
                      <a:endParaRPr lang="en-GB" sz="26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99007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600" cap="none" spc="0">
                          <a:solidFill>
                            <a:schemeClr val="tx1"/>
                          </a:solidFill>
                          <a:effectLst/>
                        </a:rPr>
                        <a:t>Value pricing</a:t>
                      </a:r>
                      <a:endParaRPr lang="en-GB" sz="26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ptos" panose="020B0004020202020204" pitchFamily="34" charset="0"/>
                      </a:endParaRPr>
                    </a:p>
                  </a:txBody>
                  <a:tcPr marL="99007" marR="247518" marT="165012" marB="16501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6517232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E72E6C2-EE67-189A-12AC-4E1A44F0A3EB}"/>
              </a:ext>
            </a:extLst>
          </p:cNvPr>
          <p:cNvSpPr txBox="1"/>
          <p:nvPr/>
        </p:nvSpPr>
        <p:spPr>
          <a:xfrm>
            <a:off x="4105816" y="5330946"/>
            <a:ext cx="15909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effectLst/>
              </a:rPr>
              <a:t>(Kantar,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264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041F32-60A6-B9D2-62A5-0D0FBA59FFD2}"/>
              </a:ext>
            </a:extLst>
          </p:cNvPr>
          <p:cNvSpPr txBox="1"/>
          <p:nvPr/>
        </p:nvSpPr>
        <p:spPr>
          <a:xfrm>
            <a:off x="1076343" y="920971"/>
            <a:ext cx="9882577" cy="44021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Market Segmentation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Target Market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effectLst/>
              </a:rPr>
              <a:t>Demographic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Families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Students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Professionals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Elderly customers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600" dirty="0">
                <a:effectLst/>
              </a:rPr>
            </a:br>
            <a:endParaRPr lang="en-US" sz="16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effectLst/>
              </a:rPr>
              <a:t>Geographic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Urban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Rural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600" dirty="0">
                <a:effectLst/>
              </a:rPr>
              <a:t>Suburban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B3B8237-89B3-6732-1DED-5B9117FF5F6C}"/>
              </a:ext>
            </a:extLst>
          </p:cNvPr>
          <p:cNvSpPr txBox="1"/>
          <p:nvPr/>
        </p:nvSpPr>
        <p:spPr>
          <a:xfrm>
            <a:off x="8126409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(Kotler, Armstrong and </a:t>
            </a:r>
            <a:r>
              <a:rPr lang="en-GB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Opresnik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2021)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589EDB-82F4-54CC-7645-4AF592056913}"/>
              </a:ext>
            </a:extLst>
          </p:cNvPr>
          <p:cNvSpPr txBox="1"/>
          <p:nvPr/>
        </p:nvSpPr>
        <p:spPr>
          <a:xfrm>
            <a:off x="6174369" y="2521364"/>
            <a:ext cx="4975404" cy="4693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Behavioural</a:t>
            </a:r>
            <a:endParaRPr lang="en-GB" sz="16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Frequent shoppers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Clubcard members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Online customers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algn="ctr">
              <a:spcAft>
                <a:spcPts val="600"/>
              </a:spcAft>
              <a:buNone/>
            </a:pPr>
            <a:b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</a:b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r>
              <a:rPr lang="en-GB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Psychographic</a:t>
            </a:r>
            <a:endParaRPr lang="en-GB" sz="16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Budget-conscious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Health-conscious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Sustainability-focused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Convenience seekers</a:t>
            </a:r>
            <a:endParaRPr lang="en-GB" sz="16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Tesco serves different customer groups by offering products that suit various lifestyles and income levels.</a:t>
            </a:r>
          </a:p>
          <a:p>
            <a:pPr>
              <a:spcAft>
                <a:spcPts val="600"/>
              </a:spcAft>
              <a:buNone/>
            </a:pP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</a:b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FD2A3ED-B08E-8B0F-E68A-953F70C89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1652" y="179202"/>
            <a:ext cx="5751487" cy="2188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570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9EF79C-08A9-F216-E109-202C3397D24D}"/>
              </a:ext>
            </a:extLst>
          </p:cNvPr>
          <p:cNvSpPr txBox="1"/>
          <p:nvPr/>
        </p:nvSpPr>
        <p:spPr>
          <a:xfrm>
            <a:off x="772160" y="353695"/>
            <a:ext cx="6096000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Marketing Mix (4Ps)</a:t>
            </a:r>
          </a:p>
          <a:p>
            <a:pPr>
              <a:buNone/>
            </a:pPr>
            <a:endParaRPr lang="en-GB" b="1" dirty="0"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endParaRPr lang="en-GB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endParaRPr lang="en-GB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Product</a:t>
            </a:r>
            <a:endParaRPr lang="en-GB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Tesco Finest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Tesco Own Brand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Value products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Clothing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Financial services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algn="ctr">
              <a:buNone/>
            </a:pPr>
            <a:b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</a:b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Price</a:t>
            </a:r>
            <a:endParaRPr lang="en-GB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Competitive pricing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Clubcard discounts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Aldi Price Match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Promotional offers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b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</a:b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ECBC9DD-C2B7-7719-DEA8-E4CDE7364070}"/>
              </a:ext>
            </a:extLst>
          </p:cNvPr>
          <p:cNvSpPr txBox="1"/>
          <p:nvPr/>
        </p:nvSpPr>
        <p:spPr>
          <a:xfrm>
            <a:off x="8425149" y="6488668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(Baines, Fill and Rosengren, 2022)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58DF261-3E22-C615-FFA1-3172D2C52D17}"/>
              </a:ext>
            </a:extLst>
          </p:cNvPr>
          <p:cNvSpPr txBox="1"/>
          <p:nvPr/>
        </p:nvSpPr>
        <p:spPr>
          <a:xfrm>
            <a:off x="6868160" y="1005289"/>
            <a:ext cx="726011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b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</a:b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Place</a:t>
            </a:r>
            <a:endParaRPr lang="en-GB" sz="1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Tesco Extra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Tesco Superstore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Tesco Express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Online shopping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Click &amp; Collect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algn="ctr">
              <a:buNone/>
            </a:pPr>
            <a:b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</a:b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Promotion</a:t>
            </a:r>
            <a:endParaRPr lang="en-GB" sz="1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Television advertising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Social media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Email marketing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Clubcard rewards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Mobile app promotions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  <p:pic>
        <p:nvPicPr>
          <p:cNvPr id="8198" name="Picture 6" descr="Tesco Recruitment 2023 Hiring Freshers for Associate Operations | Any ...">
            <a:extLst>
              <a:ext uri="{FF2B5EF4-FFF2-40B4-BE49-F238E27FC236}">
                <a16:creationId xmlns:a16="http://schemas.microsoft.com/office/drawing/2014/main" id="{56778146-1A2D-E217-9DD2-E648DCF1E0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773" y="712681"/>
            <a:ext cx="28575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386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FF834AB-4555-E74D-1E80-D3CA78F04665}"/>
              </a:ext>
            </a:extLst>
          </p:cNvPr>
          <p:cNvSpPr txBox="1"/>
          <p:nvPr/>
        </p:nvSpPr>
        <p:spPr>
          <a:xfrm>
            <a:off x="799929" y="531926"/>
            <a:ext cx="5547854" cy="56078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Financial Planning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Business Growth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1919</a:t>
            </a:r>
            <a:br>
              <a:rPr lang="en-US" dirty="0">
                <a:effectLst/>
              </a:rPr>
            </a:br>
            <a:r>
              <a:rPr lang="en-US" dirty="0">
                <a:effectLst/>
              </a:rPr>
              <a:t>⬇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Market Stall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⬇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Supermarkets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⬇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Clubcard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⬇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Online Shopping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⬇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Booker Acquisition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⬇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Market Leader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17B956-394B-B61E-72F8-AAB8363D00AE}"/>
              </a:ext>
            </a:extLst>
          </p:cNvPr>
          <p:cNvSpPr txBox="1"/>
          <p:nvPr/>
        </p:nvSpPr>
        <p:spPr>
          <a:xfrm>
            <a:off x="5296071" y="908870"/>
            <a:ext cx="6096000" cy="512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sz="2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Sources of Finance</a:t>
            </a:r>
            <a:endParaRPr lang="en-GB" sz="2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Founder investment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Retained profits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Bank finance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Shareholders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algn="ctr">
              <a:spcAft>
                <a:spcPts val="600"/>
              </a:spcAft>
              <a:buNone/>
            </a:pPr>
            <a:b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</a:b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r>
              <a:rPr lang="en-GB" sz="28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Current Financial Position</a:t>
            </a:r>
            <a:endParaRPr lang="en-GB" sz="2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Strong UK market share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Billions in annual revenue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Multiple income streams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342900" lvl="0" indent="-342900"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Investment in technology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spcAft>
                <a:spcPts val="600"/>
              </a:spcAft>
              <a:buNone/>
            </a:pP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</a:b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86CCCA-FF8E-8B31-5DF9-F0FA5B1EE0B4}"/>
              </a:ext>
            </a:extLst>
          </p:cNvPr>
          <p:cNvSpPr txBox="1"/>
          <p:nvPr/>
        </p:nvSpPr>
        <p:spPr>
          <a:xfrm>
            <a:off x="6992956" y="5893571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(Tesco PLC, 2024c)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035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17E29D-F328-921A-658E-F1694698EC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83" r="9989" b="-1"/>
          <a:stretch>
            <a:fillRect/>
          </a:stretch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C51C1C-024A-160D-9134-D3521790685F}"/>
              </a:ext>
            </a:extLst>
          </p:cNvPr>
          <p:cNvSpPr txBox="1"/>
          <p:nvPr/>
        </p:nvSpPr>
        <p:spPr>
          <a:xfrm>
            <a:off x="7410425" y="550317"/>
            <a:ext cx="4058134" cy="639031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ffectLst/>
              </a:rPr>
              <a:t>Recommendations: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To maintain long-term success, Tesco should: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Expand Artificial Intelligence technology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Increase investment in sustainability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Improve online shopping experience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Continue supply chain improvements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Develop healthier product ranges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</a:rPr>
              <a:t>Increase customer engagement through Clubcard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These strategies will help Tesco remain competitive within the UK retail industry.</a:t>
            </a:r>
          </a:p>
        </p:txBody>
      </p:sp>
    </p:spTree>
    <p:extLst>
      <p:ext uri="{BB962C8B-B14F-4D97-AF65-F5344CB8AC3E}">
        <p14:creationId xmlns:p14="http://schemas.microsoft.com/office/powerpoint/2010/main" val="3594202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8" name="Rectangle 1127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280" name="Arc 1127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282" name="Freeform: Shape 1128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Tesco has changed its logo - and you could win £1,000 if you spot new ...">
            <a:extLst>
              <a:ext uri="{FF2B5EF4-FFF2-40B4-BE49-F238E27FC236}">
                <a16:creationId xmlns:a16="http://schemas.microsoft.com/office/drawing/2014/main" id="{2D09203C-C0E7-A74B-B96C-9A5BCC91AD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7"/>
          <a:stretch>
            <a:fillRect/>
          </a:stretch>
        </p:blipFill>
        <p:spPr bwMode="auto">
          <a:xfrm>
            <a:off x="703182" y="2000485"/>
            <a:ext cx="4777381" cy="268728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6C0884-085B-1CFE-2462-E7FB86B46AF2}"/>
              </a:ext>
            </a:extLst>
          </p:cNvPr>
          <p:cNvSpPr txBox="1"/>
          <p:nvPr/>
        </p:nvSpPr>
        <p:spPr>
          <a:xfrm>
            <a:off x="5641573" y="827671"/>
            <a:ext cx="6212575" cy="60167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effectLst/>
              </a:rPr>
              <a:t>Conclusion: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Tesco has successfully developed into the UK’s leading supermarket through: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200" dirty="0">
                <a:effectLst/>
              </a:rPr>
              <a:t>Strong leadership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200" dirty="0">
                <a:effectLst/>
              </a:rPr>
              <a:t>Customer-focused strategy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200" dirty="0">
                <a:effectLst/>
              </a:rPr>
              <a:t>Effective marketing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200" dirty="0">
                <a:effectLst/>
              </a:rPr>
              <a:t>Financial stability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200" dirty="0">
                <a:effectLst/>
              </a:rPr>
              <a:t>Digital innovation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200" dirty="0">
                <a:effectLst/>
              </a:rPr>
              <a:t>Sustainability initiatives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Although competition remains strong, Tesco’s ability to adapt to market changes and invest in technology positions the company for continued long-term growth.</a:t>
            </a:r>
          </a:p>
        </p:txBody>
      </p:sp>
    </p:spTree>
    <p:extLst>
      <p:ext uri="{BB962C8B-B14F-4D97-AF65-F5344CB8AC3E}">
        <p14:creationId xmlns:p14="http://schemas.microsoft.com/office/powerpoint/2010/main" val="1825627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A0E45C-9F7E-B10A-EBF3-4F34A3AD7C2F}"/>
              </a:ext>
            </a:extLst>
          </p:cNvPr>
          <p:cNvSpPr txBox="1"/>
          <p:nvPr/>
        </p:nvSpPr>
        <p:spPr>
          <a:xfrm>
            <a:off x="767448" y="626821"/>
            <a:ext cx="9202817" cy="59094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References: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Baines, P., Fill, C. and Rosengren, S. (2022) </a:t>
            </a:r>
            <a:r>
              <a:rPr lang="en-US" sz="1600" i="1" dirty="0">
                <a:effectLst/>
              </a:rPr>
              <a:t>Marketing</a:t>
            </a:r>
            <a:r>
              <a:rPr lang="en-US" sz="1600" dirty="0">
                <a:effectLst/>
              </a:rPr>
              <a:t>. 6th </a:t>
            </a:r>
            <a:r>
              <a:rPr lang="en-US" sz="1600" dirty="0" err="1">
                <a:effectLst/>
              </a:rPr>
              <a:t>edn</a:t>
            </a:r>
            <a:r>
              <a:rPr lang="en-US" sz="1600" dirty="0">
                <a:effectLst/>
              </a:rPr>
              <a:t>. Oxford: Oxford University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BBC News (2025) </a:t>
            </a:r>
            <a:r>
              <a:rPr lang="en-US" sz="1600" i="1" dirty="0">
                <a:effectLst/>
              </a:rPr>
              <a:t>UK supermarket competition and consumer spending trends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2"/>
              </a:rPr>
              <a:t>https://www.bbc.co.uk/news/business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Business Model Analyst (2026) </a:t>
            </a:r>
            <a:r>
              <a:rPr lang="en-US" sz="1600" i="1" dirty="0">
                <a:effectLst/>
              </a:rPr>
              <a:t>Tesco Business Model Analysis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3"/>
              </a:rPr>
              <a:t>https://businessmodelanalyst.com/tesco-business-model/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Business Model Analyst (2026) </a:t>
            </a:r>
            <a:r>
              <a:rPr lang="en-US" sz="1600" i="1" dirty="0">
                <a:effectLst/>
              </a:rPr>
              <a:t>Tesco SWOT Analysis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4"/>
              </a:rPr>
              <a:t>https://businessmodelanalyst.com/tesco-swot-analysis/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Johnson, G., Scholes, K. and Whittington, R. (2020) </a:t>
            </a:r>
            <a:r>
              <a:rPr lang="en-US" sz="1600" i="1" dirty="0">
                <a:effectLst/>
              </a:rPr>
              <a:t>Exploring Strategy</a:t>
            </a:r>
            <a:r>
              <a:rPr lang="en-US" sz="1600" dirty="0">
                <a:effectLst/>
              </a:rPr>
              <a:t>. 12th </a:t>
            </a:r>
            <a:r>
              <a:rPr lang="en-US" sz="1600" dirty="0" err="1">
                <a:effectLst/>
              </a:rPr>
              <a:t>edn</a:t>
            </a:r>
            <a:r>
              <a:rPr lang="en-US" sz="1600" dirty="0">
                <a:effectLst/>
              </a:rPr>
              <a:t>. Harlow: Pearson.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Kantar (2025) </a:t>
            </a:r>
            <a:r>
              <a:rPr lang="en-US" sz="1600" i="1" dirty="0">
                <a:effectLst/>
              </a:rPr>
              <a:t>UK Grocery Market Share Data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5"/>
              </a:rPr>
              <a:t>https://www.kantar.com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Kotler, P., Armstrong, G. and </a:t>
            </a:r>
            <a:r>
              <a:rPr lang="en-US" sz="1600" dirty="0" err="1">
                <a:effectLst/>
              </a:rPr>
              <a:t>Opresnik</a:t>
            </a:r>
            <a:r>
              <a:rPr lang="en-US" sz="1600" dirty="0">
                <a:effectLst/>
              </a:rPr>
              <a:t>, M.O. (2021) </a:t>
            </a:r>
            <a:r>
              <a:rPr lang="en-US" sz="1600" i="1" dirty="0">
                <a:effectLst/>
              </a:rPr>
              <a:t>Principles of Marketing</a:t>
            </a:r>
            <a:r>
              <a:rPr lang="en-US" sz="1600" dirty="0">
                <a:effectLst/>
              </a:rPr>
              <a:t>. 18th </a:t>
            </a:r>
            <a:r>
              <a:rPr lang="en-US" sz="1600" dirty="0" err="1">
                <a:effectLst/>
              </a:rPr>
              <a:t>edn</a:t>
            </a:r>
            <a:r>
              <a:rPr lang="en-US" sz="1600" dirty="0">
                <a:effectLst/>
              </a:rPr>
              <a:t>. Harlow: Pearson.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Statista (2025) </a:t>
            </a:r>
            <a:r>
              <a:rPr lang="en-US" sz="1600" i="1" dirty="0">
                <a:effectLst/>
              </a:rPr>
              <a:t>Market Share of Grocery Retailers in the United Kingdom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6"/>
              </a:rPr>
              <a:t>https://www.statista.com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Tesco PLC (2024a) </a:t>
            </a:r>
            <a:r>
              <a:rPr lang="en-US" sz="1600" i="1" dirty="0">
                <a:effectLst/>
              </a:rPr>
              <a:t>Our History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7"/>
              </a:rPr>
              <a:t>https://www.tescoplc.com/about/our-history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Tesco PLC (2024b) </a:t>
            </a:r>
            <a:r>
              <a:rPr lang="en-US" sz="1600" i="1" dirty="0">
                <a:effectLst/>
              </a:rPr>
              <a:t>Sustainability Reporting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8"/>
              </a:rPr>
              <a:t>https://www.tescoplc.com/sustainability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Tesco PLC (2024c) </a:t>
            </a:r>
            <a:r>
              <a:rPr lang="en-US" sz="1600" i="1" dirty="0">
                <a:effectLst/>
              </a:rPr>
              <a:t>Annual Report and Financial Statements 2024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9"/>
              </a:rPr>
              <a:t>https://www.tescoplc.com/investors/reports-results-and-presentations/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The Independent (2026) </a:t>
            </a:r>
            <a:r>
              <a:rPr lang="en-US" sz="1600" i="1" dirty="0">
                <a:effectLst/>
              </a:rPr>
              <a:t>Lidl Overtakes Morrisons as One of the UK’s Biggest Supermarkets</a:t>
            </a:r>
            <a:r>
              <a:rPr lang="en-US" sz="1600" dirty="0">
                <a:effectLst/>
              </a:rPr>
              <a:t>. Available at: </a:t>
            </a:r>
            <a:r>
              <a:rPr lang="en-US" sz="1600" u="sng" dirty="0">
                <a:effectLst/>
                <a:hlinkClick r:id="rId10"/>
              </a:rPr>
              <a:t>https://www.independent.co.uk</a:t>
            </a:r>
            <a:endParaRPr lang="en-US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9318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297" name="Group 12296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298" name="Rectangle 12297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99" name="Rectangle 12298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Free Presentation Templates &amp; Slides | Visme | Thank you for listening ...">
            <a:extLst>
              <a:ext uri="{FF2B5EF4-FFF2-40B4-BE49-F238E27FC236}">
                <a16:creationId xmlns:a16="http://schemas.microsoft.com/office/drawing/2014/main" id="{03226264-49F2-ADEF-3C8F-03FE9A01D1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7"/>
          <a:stretch>
            <a:fillRect/>
          </a:stretch>
        </p:blipFill>
        <p:spPr bwMode="auto">
          <a:xfrm>
            <a:off x="838200" y="704765"/>
            <a:ext cx="10628376" cy="54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F8F7456-F261-A284-7CB9-6A8F397B2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2305" y="4588799"/>
            <a:ext cx="2124272" cy="158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675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C259A23C-8562-45EA-915E-24EBEC04E3F5}" vid="{90C6B207-1CB5-4F08-8DEA-1562B3D5099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368C96D4F5C34E9FD19C2EE3957F1F" ma:contentTypeVersion="9" ma:contentTypeDescription="Create a new document." ma:contentTypeScope="" ma:versionID="ad9a92881d58d1f6c391d7ba86fe202a">
  <xsd:schema xmlns:xsd="http://www.w3.org/2001/XMLSchema" xmlns:xs="http://www.w3.org/2001/XMLSchema" xmlns:p="http://schemas.microsoft.com/office/2006/metadata/properties" xmlns:ns3="d01725b7-9f19-491d-8d45-b76e45a827c7" targetNamespace="http://schemas.microsoft.com/office/2006/metadata/properties" ma:root="true" ma:fieldsID="3318b193936b51b084ebfe22a6b7ec14" ns3:_="">
    <xsd:import namespace="d01725b7-9f19-491d-8d45-b76e45a827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1725b7-9f19-491d-8d45-b76e45a827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01725b7-9f19-491d-8d45-b76e45a827c7" xsi:nil="true"/>
  </documentManagement>
</p:properties>
</file>

<file path=customXml/itemProps1.xml><?xml version="1.0" encoding="utf-8"?>
<ds:datastoreItem xmlns:ds="http://schemas.openxmlformats.org/officeDocument/2006/customXml" ds:itemID="{56691A9E-84E7-4591-9070-357673F1515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EE3781-D0E8-4336-B3E1-8A9A865596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1725b7-9f19-491d-8d45-b76e45a827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AFF4DA-2755-426B-9CD8-603185B0A975}">
  <ds:schemaRefs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elements/1.1/"/>
    <ds:schemaRef ds:uri="d01725b7-9f19-491d-8d45-b76e45a827c7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078807bf-ce82-4688-bce0-0d811684dc46}" enabled="0" method="" siteId="{078807bf-ce82-4688-bce0-0d811684dc46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109</TotalTime>
  <Words>973</Words>
  <Application>Microsoft Office PowerPoint</Application>
  <PresentationFormat>Widescreen</PresentationFormat>
  <Paragraphs>235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Office for National Statistics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Hamza, Hamza</dc:creator>
  <cp:lastModifiedBy>Hamza, Hamza</cp:lastModifiedBy>
  <cp:revision>2</cp:revision>
  <dcterms:created xsi:type="dcterms:W3CDTF">2026-07-12T11:16:02Z</dcterms:created>
  <dcterms:modified xsi:type="dcterms:W3CDTF">2026-07-12T23:19:51Z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0x01010049368C96D4F5C34E9FD19C2EE3957F1F</vt:lpwstr>
  </property>
</Properties>
</file>